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3" r:id="rId2"/>
  </p:sldMasterIdLst>
  <p:notesMasterIdLst>
    <p:notesMasterId r:id="rId19"/>
  </p:notesMasterIdLst>
  <p:sldIdLst>
    <p:sldId id="367" r:id="rId3"/>
    <p:sldId id="305" r:id="rId4"/>
    <p:sldId id="306" r:id="rId5"/>
    <p:sldId id="369" r:id="rId6"/>
    <p:sldId id="307" r:id="rId7"/>
    <p:sldId id="370" r:id="rId8"/>
    <p:sldId id="359" r:id="rId9"/>
    <p:sldId id="356" r:id="rId10"/>
    <p:sldId id="360" r:id="rId11"/>
    <p:sldId id="361" r:id="rId12"/>
    <p:sldId id="362" r:id="rId13"/>
    <p:sldId id="371" r:id="rId14"/>
    <p:sldId id="372" r:id="rId15"/>
    <p:sldId id="368" r:id="rId16"/>
    <p:sldId id="363" r:id="rId17"/>
    <p:sldId id="294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76" autoAdjust="0"/>
  </p:normalViewPr>
  <p:slideViewPr>
    <p:cSldViewPr snapToGrid="0">
      <p:cViewPr varScale="1">
        <p:scale>
          <a:sx n="76" d="100"/>
          <a:sy n="76" d="100"/>
        </p:scale>
        <p:origin x="13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E99494-09C6-4AB2-94FC-6816AD809DFA}" type="doc">
      <dgm:prSet loTypeId="urn:microsoft.com/office/officeart/2005/8/layout/pyramid2#1" loCatId="pyramid" qsTypeId="urn:microsoft.com/office/officeart/2005/8/quickstyle/simple1#4" qsCatId="simple" csTypeId="urn:microsoft.com/office/officeart/2005/8/colors/accent1_2#3" csCatId="accent1" phldr="1"/>
      <dgm:spPr/>
    </dgm:pt>
    <dgm:pt modelId="{469F2AF7-97AF-4F91-A851-FFC6C5590E13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信息发布</a:t>
          </a:r>
        </a:p>
      </dgm:t>
    </dgm:pt>
    <dgm:pt modelId="{C696430C-640C-465D-B8FB-EB014DFC5FCD}" type="parTrans" cxnId="{2B2C7D12-FFDA-4661-8FF9-E0B4ED0CDF39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D963ED0-1752-4F23-ABD1-606E2750C8B6}" type="sibTrans" cxnId="{2B2C7D12-FFDA-4661-8FF9-E0B4ED0CDF39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7987538-1845-4694-9673-48FCCFC3E391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非广告机</a:t>
          </a:r>
        </a:p>
      </dgm:t>
    </dgm:pt>
    <dgm:pt modelId="{A209DCA1-3688-4091-BF19-0F1C371F113B}" type="parTrans" cxnId="{AAE9EE00-708E-44FE-87D5-53ABEBFAF482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E398B30-6287-48A5-9506-A9744E057923}" type="sibTrans" cxnId="{AAE9EE00-708E-44FE-87D5-53ABEBFAF482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6599501-D446-40E5-A3F6-7DA3223D9E11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文化建设</a:t>
          </a:r>
        </a:p>
      </dgm:t>
    </dgm:pt>
    <dgm:pt modelId="{A260545B-B59E-4ADE-B35F-F79A641C10B3}" type="parTrans" cxnId="{7D2283AE-145C-4549-B785-37FB1BFBDB4D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AA1ED5F-1ECB-494F-8D48-A4E04366DB1E}" type="sibTrans" cxnId="{7D2283AE-145C-4549-B785-37FB1BFBDB4D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D0BC6E5-18BB-4E69-B2FA-04CD20D8659F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业务支撑</a:t>
          </a:r>
        </a:p>
      </dgm:t>
    </dgm:pt>
    <dgm:pt modelId="{C1893BEB-4F1D-40D9-990F-FC827B8494AD}" type="parTrans" cxnId="{ADA4386F-61F0-4E55-A8CB-102488D41992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25BED98-9A4F-4FFA-8793-17773D125761}" type="sibTrans" cxnId="{ADA4386F-61F0-4E55-A8CB-102488D41992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09B592-84E5-43E9-A628-BD91D374DE8C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内容输出平台</a:t>
          </a:r>
        </a:p>
      </dgm:t>
    </dgm:pt>
    <dgm:pt modelId="{81929C6A-C9BE-4EBD-94B0-BAE3749C89BF}" type="parTrans" cxnId="{83F6290B-0B49-48A2-A6B4-DB3FEA55E358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B516C01-9CEE-451D-A4B1-572EE9626B23}" type="sibTrans" cxnId="{83F6290B-0B49-48A2-A6B4-DB3FEA55E358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8C2CA12-7E37-48E8-8438-FB240FD3A844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智慧校园入口</a:t>
          </a:r>
        </a:p>
      </dgm:t>
    </dgm:pt>
    <dgm:pt modelId="{72A327F6-2409-4F36-A46F-6F0E34F2F4BE}" type="parTrans" cxnId="{C136C76C-29BD-4170-8797-C9DA6381A634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F21BF0B-F656-40C7-88B4-72D12091A6E0}" type="sibTrans" cxnId="{C136C76C-29BD-4170-8797-C9DA6381A634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D196A32-E05F-4F14-B493-B345BC187A4D}">
      <dgm:prSet phldrT="[文本]" custT="1"/>
      <dgm:spPr/>
      <dgm:t>
        <a:bodyPr/>
        <a:lstStyle/>
        <a:p>
          <a:r>
            <a:rPr lang="zh-CN" altLang="en-US" sz="1800" dirty="0">
              <a:latin typeface="+mn-lt"/>
              <a:ea typeface="+mn-ea"/>
              <a:cs typeface="+mn-ea"/>
              <a:sym typeface="+mn-lt"/>
            </a:rPr>
            <a:t>数据采集端口</a:t>
          </a:r>
        </a:p>
      </dgm:t>
    </dgm:pt>
    <dgm:pt modelId="{743B1563-7F32-4D8E-BC25-508C3CD8C52B}" type="parTrans" cxnId="{8167D556-4CC9-455A-A0CE-7E4EC5474496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57C55F0-FF9C-4FB4-A84E-6767B84888C6}" type="sibTrans" cxnId="{8167D556-4CC9-455A-A0CE-7E4EC5474496}">
      <dgm:prSet/>
      <dgm:spPr/>
      <dgm:t>
        <a:bodyPr/>
        <a:lstStyle/>
        <a:p>
          <a:endParaRPr lang="zh-CN" altLang="en-US" sz="28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90A6B7E-307E-41AA-B965-EAD6E26C3DFA}" type="pres">
      <dgm:prSet presAssocID="{45E99494-09C6-4AB2-94FC-6816AD809DFA}" presName="compositeShape" presStyleCnt="0">
        <dgm:presLayoutVars>
          <dgm:dir/>
          <dgm:resizeHandles/>
        </dgm:presLayoutVars>
      </dgm:prSet>
      <dgm:spPr/>
    </dgm:pt>
    <dgm:pt modelId="{AD129B99-69BC-4E9A-9EF8-F3A5EB89E774}" type="pres">
      <dgm:prSet presAssocID="{45E99494-09C6-4AB2-94FC-6816AD809DFA}" presName="pyramid" presStyleLbl="node1" presStyleIdx="0" presStyleCnt="1"/>
      <dgm:spPr>
        <a:gradFill rotWithShape="0">
          <a:gsLst>
            <a:gs pos="100000">
              <a:srgbClr val="009EF0"/>
            </a:gs>
            <a:gs pos="0">
              <a:srgbClr val="1DCFCD"/>
            </a:gs>
          </a:gsLst>
          <a:lin ang="16200000" scaled="1"/>
        </a:gradFill>
      </dgm:spPr>
    </dgm:pt>
    <dgm:pt modelId="{9B97C5A4-5045-4F02-800D-093AFD0E215C}" type="pres">
      <dgm:prSet presAssocID="{45E99494-09C6-4AB2-94FC-6816AD809DFA}" presName="theList" presStyleCnt="0"/>
      <dgm:spPr/>
    </dgm:pt>
    <dgm:pt modelId="{6B81C783-20D0-4D94-A7B8-9F8C8D0F6A9C}" type="pres">
      <dgm:prSet presAssocID="{88C2CA12-7E37-48E8-8438-FB240FD3A844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E615839-8E27-4FF4-8416-F49CC6E969BA}" type="pres">
      <dgm:prSet presAssocID="{88C2CA12-7E37-48E8-8438-FB240FD3A844}" presName="aSpace" presStyleCnt="0"/>
      <dgm:spPr/>
    </dgm:pt>
    <dgm:pt modelId="{9A0F2C9F-1CB8-4F20-A276-23D6620D5B37}" type="pres">
      <dgm:prSet presAssocID="{DD09B592-84E5-43E9-A628-BD91D374DE8C}" presName="a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BA6659D-379C-435D-99A2-0D578258288E}" type="pres">
      <dgm:prSet presAssocID="{DD09B592-84E5-43E9-A628-BD91D374DE8C}" presName="aSpace" presStyleCnt="0"/>
      <dgm:spPr/>
    </dgm:pt>
    <dgm:pt modelId="{D535683D-4D37-4756-8B46-04822750393F}" type="pres">
      <dgm:prSet presAssocID="{6D196A32-E05F-4F14-B493-B345BC187A4D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4D8B190-3A1A-41D8-9548-53956CFE8471}" type="pres">
      <dgm:prSet presAssocID="{6D196A32-E05F-4F14-B493-B345BC187A4D}" presName="aSpace" presStyleCnt="0"/>
      <dgm:spPr/>
    </dgm:pt>
    <dgm:pt modelId="{95233750-4C20-49EE-8ED3-4B4900DDCF12}" type="pres">
      <dgm:prSet presAssocID="{1D0BC6E5-18BB-4E69-B2FA-04CD20D8659F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99FBC9F-69CC-4E0D-AD48-B2B0A8CB65CD}" type="pres">
      <dgm:prSet presAssocID="{1D0BC6E5-18BB-4E69-B2FA-04CD20D8659F}" presName="aSpace" presStyleCnt="0"/>
      <dgm:spPr/>
    </dgm:pt>
    <dgm:pt modelId="{4EA467D6-E41E-4384-AA7B-0DCC812A7FEC}" type="pres">
      <dgm:prSet presAssocID="{B6599501-D446-40E5-A3F6-7DA3223D9E11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AA6D60D-A1E3-43D2-B2D1-1F3C6A9C5C8D}" type="pres">
      <dgm:prSet presAssocID="{B6599501-D446-40E5-A3F6-7DA3223D9E11}" presName="aSpace" presStyleCnt="0"/>
      <dgm:spPr/>
    </dgm:pt>
    <dgm:pt modelId="{15DD3E70-C2EC-438F-9FBB-C8EA56A4416F}" type="pres">
      <dgm:prSet presAssocID="{469F2AF7-97AF-4F91-A851-FFC6C5590E13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C911D3-2366-4CB6-912D-150F27A681DB}" type="pres">
      <dgm:prSet presAssocID="{469F2AF7-97AF-4F91-A851-FFC6C5590E13}" presName="aSpace" presStyleCnt="0"/>
      <dgm:spPr/>
    </dgm:pt>
    <dgm:pt modelId="{96AB96E4-3E84-4129-8842-15B320998611}" type="pres">
      <dgm:prSet presAssocID="{C7987538-1845-4694-9673-48FCCFC3E391}" presName="a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337A4D-F0E2-4E8E-B879-716ABE7B7F0A}" type="pres">
      <dgm:prSet presAssocID="{C7987538-1845-4694-9673-48FCCFC3E391}" presName="aSpace" presStyleCnt="0"/>
      <dgm:spPr/>
    </dgm:pt>
  </dgm:ptLst>
  <dgm:cxnLst>
    <dgm:cxn modelId="{ADA4386F-61F0-4E55-A8CB-102488D41992}" srcId="{45E99494-09C6-4AB2-94FC-6816AD809DFA}" destId="{1D0BC6E5-18BB-4E69-B2FA-04CD20D8659F}" srcOrd="3" destOrd="0" parTransId="{C1893BEB-4F1D-40D9-990F-FC827B8494AD}" sibTransId="{A25BED98-9A4F-4FFA-8793-17773D125761}"/>
    <dgm:cxn modelId="{24DD7E5C-7357-41A8-B26F-DBC26427776E}" type="presOf" srcId="{45E99494-09C6-4AB2-94FC-6816AD809DFA}" destId="{D90A6B7E-307E-41AA-B965-EAD6E26C3DFA}" srcOrd="0" destOrd="0" presId="urn:microsoft.com/office/officeart/2005/8/layout/pyramid2#1"/>
    <dgm:cxn modelId="{B33A70E2-9151-4B2A-9056-0E95D881EBF3}" type="presOf" srcId="{B6599501-D446-40E5-A3F6-7DA3223D9E11}" destId="{4EA467D6-E41E-4384-AA7B-0DCC812A7FEC}" srcOrd="0" destOrd="0" presId="urn:microsoft.com/office/officeart/2005/8/layout/pyramid2#1"/>
    <dgm:cxn modelId="{34E0FEFB-E4E3-4F03-9AB0-32076D8ADE1E}" type="presOf" srcId="{88C2CA12-7E37-48E8-8438-FB240FD3A844}" destId="{6B81C783-20D0-4D94-A7B8-9F8C8D0F6A9C}" srcOrd="0" destOrd="0" presId="urn:microsoft.com/office/officeart/2005/8/layout/pyramid2#1"/>
    <dgm:cxn modelId="{1DF99236-9849-4249-86B4-2741FD316F9F}" type="presOf" srcId="{6D196A32-E05F-4F14-B493-B345BC187A4D}" destId="{D535683D-4D37-4756-8B46-04822750393F}" srcOrd="0" destOrd="0" presId="urn:microsoft.com/office/officeart/2005/8/layout/pyramid2#1"/>
    <dgm:cxn modelId="{C136C76C-29BD-4170-8797-C9DA6381A634}" srcId="{45E99494-09C6-4AB2-94FC-6816AD809DFA}" destId="{88C2CA12-7E37-48E8-8438-FB240FD3A844}" srcOrd="0" destOrd="0" parTransId="{72A327F6-2409-4F36-A46F-6F0E34F2F4BE}" sibTransId="{BF21BF0B-F656-40C7-88B4-72D12091A6E0}"/>
    <dgm:cxn modelId="{8167D556-4CC9-455A-A0CE-7E4EC5474496}" srcId="{45E99494-09C6-4AB2-94FC-6816AD809DFA}" destId="{6D196A32-E05F-4F14-B493-B345BC187A4D}" srcOrd="2" destOrd="0" parTransId="{743B1563-7F32-4D8E-BC25-508C3CD8C52B}" sibTransId="{957C55F0-FF9C-4FB4-A84E-6767B84888C6}"/>
    <dgm:cxn modelId="{2B2C7D12-FFDA-4661-8FF9-E0B4ED0CDF39}" srcId="{45E99494-09C6-4AB2-94FC-6816AD809DFA}" destId="{469F2AF7-97AF-4F91-A851-FFC6C5590E13}" srcOrd="5" destOrd="0" parTransId="{C696430C-640C-465D-B8FB-EB014DFC5FCD}" sibTransId="{3D963ED0-1752-4F23-ABD1-606E2750C8B6}"/>
    <dgm:cxn modelId="{E61EF152-5B8F-403B-9789-7A106A9EB3AD}" type="presOf" srcId="{DD09B592-84E5-43E9-A628-BD91D374DE8C}" destId="{9A0F2C9F-1CB8-4F20-A276-23D6620D5B37}" srcOrd="0" destOrd="0" presId="urn:microsoft.com/office/officeart/2005/8/layout/pyramid2#1"/>
    <dgm:cxn modelId="{5A4BFF65-0A96-4A79-8970-4F17FD0EB2EE}" type="presOf" srcId="{C7987538-1845-4694-9673-48FCCFC3E391}" destId="{96AB96E4-3E84-4129-8842-15B320998611}" srcOrd="0" destOrd="0" presId="urn:microsoft.com/office/officeart/2005/8/layout/pyramid2#1"/>
    <dgm:cxn modelId="{BF83C7BD-9EC5-479F-8E47-5D2CE5506DEF}" type="presOf" srcId="{1D0BC6E5-18BB-4E69-B2FA-04CD20D8659F}" destId="{95233750-4C20-49EE-8ED3-4B4900DDCF12}" srcOrd="0" destOrd="0" presId="urn:microsoft.com/office/officeart/2005/8/layout/pyramid2#1"/>
    <dgm:cxn modelId="{53AB8DD5-5D19-4149-B2B5-3AC2BFAF60CA}" type="presOf" srcId="{469F2AF7-97AF-4F91-A851-FFC6C5590E13}" destId="{15DD3E70-C2EC-438F-9FBB-C8EA56A4416F}" srcOrd="0" destOrd="0" presId="urn:microsoft.com/office/officeart/2005/8/layout/pyramid2#1"/>
    <dgm:cxn modelId="{7D2283AE-145C-4549-B785-37FB1BFBDB4D}" srcId="{45E99494-09C6-4AB2-94FC-6816AD809DFA}" destId="{B6599501-D446-40E5-A3F6-7DA3223D9E11}" srcOrd="4" destOrd="0" parTransId="{A260545B-B59E-4ADE-B35F-F79A641C10B3}" sibTransId="{1AA1ED5F-1ECB-494F-8D48-A4E04366DB1E}"/>
    <dgm:cxn modelId="{83F6290B-0B49-48A2-A6B4-DB3FEA55E358}" srcId="{45E99494-09C6-4AB2-94FC-6816AD809DFA}" destId="{DD09B592-84E5-43E9-A628-BD91D374DE8C}" srcOrd="1" destOrd="0" parTransId="{81929C6A-C9BE-4EBD-94B0-BAE3749C89BF}" sibTransId="{1B516C01-9CEE-451D-A4B1-572EE9626B23}"/>
    <dgm:cxn modelId="{AAE9EE00-708E-44FE-87D5-53ABEBFAF482}" srcId="{45E99494-09C6-4AB2-94FC-6816AD809DFA}" destId="{C7987538-1845-4694-9673-48FCCFC3E391}" srcOrd="6" destOrd="0" parTransId="{A209DCA1-3688-4091-BF19-0F1C371F113B}" sibTransId="{AE398B30-6287-48A5-9506-A9744E057923}"/>
    <dgm:cxn modelId="{B602CFAF-1B23-47A3-A0CA-FB03AD488B3E}" type="presParOf" srcId="{D90A6B7E-307E-41AA-B965-EAD6E26C3DFA}" destId="{AD129B99-69BC-4E9A-9EF8-F3A5EB89E774}" srcOrd="0" destOrd="0" presId="urn:microsoft.com/office/officeart/2005/8/layout/pyramid2#1"/>
    <dgm:cxn modelId="{C9869DB3-217A-4930-A06E-6CFFF1FB2D40}" type="presParOf" srcId="{D90A6B7E-307E-41AA-B965-EAD6E26C3DFA}" destId="{9B97C5A4-5045-4F02-800D-093AFD0E215C}" srcOrd="1" destOrd="0" presId="urn:microsoft.com/office/officeart/2005/8/layout/pyramid2#1"/>
    <dgm:cxn modelId="{30BF448C-7A96-4D90-B0AA-25D677ED82BE}" type="presParOf" srcId="{9B97C5A4-5045-4F02-800D-093AFD0E215C}" destId="{6B81C783-20D0-4D94-A7B8-9F8C8D0F6A9C}" srcOrd="0" destOrd="0" presId="urn:microsoft.com/office/officeart/2005/8/layout/pyramid2#1"/>
    <dgm:cxn modelId="{3EF851EE-23A2-457C-8B91-449FE0328321}" type="presParOf" srcId="{9B97C5A4-5045-4F02-800D-093AFD0E215C}" destId="{EE615839-8E27-4FF4-8416-F49CC6E969BA}" srcOrd="1" destOrd="0" presId="urn:microsoft.com/office/officeart/2005/8/layout/pyramid2#1"/>
    <dgm:cxn modelId="{6EA297C3-BD8D-46CD-A842-5A0157CFE3F5}" type="presParOf" srcId="{9B97C5A4-5045-4F02-800D-093AFD0E215C}" destId="{9A0F2C9F-1CB8-4F20-A276-23D6620D5B37}" srcOrd="2" destOrd="0" presId="urn:microsoft.com/office/officeart/2005/8/layout/pyramid2#1"/>
    <dgm:cxn modelId="{EBDE0CF2-FE5D-4194-8A94-93E1E04818BE}" type="presParOf" srcId="{9B97C5A4-5045-4F02-800D-093AFD0E215C}" destId="{6BA6659D-379C-435D-99A2-0D578258288E}" srcOrd="3" destOrd="0" presId="urn:microsoft.com/office/officeart/2005/8/layout/pyramid2#1"/>
    <dgm:cxn modelId="{048DA5DC-0FCD-41E4-B538-7DB49C115B46}" type="presParOf" srcId="{9B97C5A4-5045-4F02-800D-093AFD0E215C}" destId="{D535683D-4D37-4756-8B46-04822750393F}" srcOrd="4" destOrd="0" presId="urn:microsoft.com/office/officeart/2005/8/layout/pyramid2#1"/>
    <dgm:cxn modelId="{FD3DE41B-4EC6-491A-AA12-89DB7BE51D49}" type="presParOf" srcId="{9B97C5A4-5045-4F02-800D-093AFD0E215C}" destId="{C4D8B190-3A1A-41D8-9548-53956CFE8471}" srcOrd="5" destOrd="0" presId="urn:microsoft.com/office/officeart/2005/8/layout/pyramid2#1"/>
    <dgm:cxn modelId="{043A880B-0A8A-47D0-B813-7E4934AA0147}" type="presParOf" srcId="{9B97C5A4-5045-4F02-800D-093AFD0E215C}" destId="{95233750-4C20-49EE-8ED3-4B4900DDCF12}" srcOrd="6" destOrd="0" presId="urn:microsoft.com/office/officeart/2005/8/layout/pyramid2#1"/>
    <dgm:cxn modelId="{AFBCBFC9-0731-4112-A545-8CD5C19551B3}" type="presParOf" srcId="{9B97C5A4-5045-4F02-800D-093AFD0E215C}" destId="{499FBC9F-69CC-4E0D-AD48-B2B0A8CB65CD}" srcOrd="7" destOrd="0" presId="urn:microsoft.com/office/officeart/2005/8/layout/pyramid2#1"/>
    <dgm:cxn modelId="{9B91FFFD-584F-4B53-9AB6-D7FFE67AC64A}" type="presParOf" srcId="{9B97C5A4-5045-4F02-800D-093AFD0E215C}" destId="{4EA467D6-E41E-4384-AA7B-0DCC812A7FEC}" srcOrd="8" destOrd="0" presId="urn:microsoft.com/office/officeart/2005/8/layout/pyramid2#1"/>
    <dgm:cxn modelId="{3F269BAD-0C51-4CBB-92DA-11DB1E3185CB}" type="presParOf" srcId="{9B97C5A4-5045-4F02-800D-093AFD0E215C}" destId="{AAA6D60D-A1E3-43D2-B2D1-1F3C6A9C5C8D}" srcOrd="9" destOrd="0" presId="urn:microsoft.com/office/officeart/2005/8/layout/pyramid2#1"/>
    <dgm:cxn modelId="{E7C7879C-67EC-4379-99D6-44146B98F12E}" type="presParOf" srcId="{9B97C5A4-5045-4F02-800D-093AFD0E215C}" destId="{15DD3E70-C2EC-438F-9FBB-C8EA56A4416F}" srcOrd="10" destOrd="0" presId="urn:microsoft.com/office/officeart/2005/8/layout/pyramid2#1"/>
    <dgm:cxn modelId="{E97880C6-C3BD-4DFA-98DF-98409D9E8727}" type="presParOf" srcId="{9B97C5A4-5045-4F02-800D-093AFD0E215C}" destId="{F2C911D3-2366-4CB6-912D-150F27A681DB}" srcOrd="11" destOrd="0" presId="urn:microsoft.com/office/officeart/2005/8/layout/pyramid2#1"/>
    <dgm:cxn modelId="{7E710531-B474-433B-A62E-10C64FC75A7D}" type="presParOf" srcId="{9B97C5A4-5045-4F02-800D-093AFD0E215C}" destId="{96AB96E4-3E84-4129-8842-15B320998611}" srcOrd="12" destOrd="0" presId="urn:microsoft.com/office/officeart/2005/8/layout/pyramid2#1"/>
    <dgm:cxn modelId="{D975E1D7-4E9C-4D84-9EE3-C43307D66981}" type="presParOf" srcId="{9B97C5A4-5045-4F02-800D-093AFD0E215C}" destId="{FF337A4D-F0E2-4E8E-B879-716ABE7B7F0A}" srcOrd="13" destOrd="0" presId="urn:microsoft.com/office/officeart/2005/8/layout/pyramid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29B99-69BC-4E9A-9EF8-F3A5EB89E774}">
      <dsp:nvSpPr>
        <dsp:cNvPr id="0" name=""/>
        <dsp:cNvSpPr/>
      </dsp:nvSpPr>
      <dsp:spPr>
        <a:xfrm>
          <a:off x="1742016" y="0"/>
          <a:ext cx="4233821" cy="4233821"/>
        </a:xfrm>
        <a:prstGeom prst="triangle">
          <a:avLst/>
        </a:prstGeom>
        <a:gradFill rotWithShape="0">
          <a:gsLst>
            <a:gs pos="100000">
              <a:srgbClr val="009EF0"/>
            </a:gs>
            <a:gs pos="0">
              <a:srgbClr val="1DCFCD"/>
            </a:gs>
          </a:gsLst>
          <a:lin ang="16200000" scaled="1"/>
        </a:gra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1C783-20D0-4D94-A7B8-9F8C8D0F6A9C}">
      <dsp:nvSpPr>
        <dsp:cNvPr id="0" name=""/>
        <dsp:cNvSpPr/>
      </dsp:nvSpPr>
      <dsp:spPr>
        <a:xfrm>
          <a:off x="3858927" y="423795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智慧校园入口</a:t>
          </a:r>
        </a:p>
      </dsp:txBody>
      <dsp:txXfrm>
        <a:off x="3879918" y="444786"/>
        <a:ext cx="2710001" cy="388015"/>
      </dsp:txXfrm>
    </dsp:sp>
    <dsp:sp modelId="{9A0F2C9F-1CB8-4F20-A276-23D6620D5B37}">
      <dsp:nvSpPr>
        <dsp:cNvPr id="0" name=""/>
        <dsp:cNvSpPr/>
      </dsp:nvSpPr>
      <dsp:spPr>
        <a:xfrm>
          <a:off x="3858927" y="907542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内容输出平台</a:t>
          </a:r>
        </a:p>
      </dsp:txBody>
      <dsp:txXfrm>
        <a:off x="3879918" y="928533"/>
        <a:ext cx="2710001" cy="388015"/>
      </dsp:txXfrm>
    </dsp:sp>
    <dsp:sp modelId="{D535683D-4D37-4756-8B46-04822750393F}">
      <dsp:nvSpPr>
        <dsp:cNvPr id="0" name=""/>
        <dsp:cNvSpPr/>
      </dsp:nvSpPr>
      <dsp:spPr>
        <a:xfrm>
          <a:off x="3858927" y="1391289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数据采集端口</a:t>
          </a:r>
        </a:p>
      </dsp:txBody>
      <dsp:txXfrm>
        <a:off x="3879918" y="1412280"/>
        <a:ext cx="2710001" cy="388015"/>
      </dsp:txXfrm>
    </dsp:sp>
    <dsp:sp modelId="{95233750-4C20-49EE-8ED3-4B4900DDCF12}">
      <dsp:nvSpPr>
        <dsp:cNvPr id="0" name=""/>
        <dsp:cNvSpPr/>
      </dsp:nvSpPr>
      <dsp:spPr>
        <a:xfrm>
          <a:off x="3858927" y="1875036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业务支撑</a:t>
          </a:r>
        </a:p>
      </dsp:txBody>
      <dsp:txXfrm>
        <a:off x="3879918" y="1896027"/>
        <a:ext cx="2710001" cy="388015"/>
      </dsp:txXfrm>
    </dsp:sp>
    <dsp:sp modelId="{4EA467D6-E41E-4384-AA7B-0DCC812A7FEC}">
      <dsp:nvSpPr>
        <dsp:cNvPr id="0" name=""/>
        <dsp:cNvSpPr/>
      </dsp:nvSpPr>
      <dsp:spPr>
        <a:xfrm>
          <a:off x="3858927" y="2358784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文化建设</a:t>
          </a:r>
        </a:p>
      </dsp:txBody>
      <dsp:txXfrm>
        <a:off x="3879918" y="2379775"/>
        <a:ext cx="2710001" cy="388015"/>
      </dsp:txXfrm>
    </dsp:sp>
    <dsp:sp modelId="{15DD3E70-C2EC-438F-9FBB-C8EA56A4416F}">
      <dsp:nvSpPr>
        <dsp:cNvPr id="0" name=""/>
        <dsp:cNvSpPr/>
      </dsp:nvSpPr>
      <dsp:spPr>
        <a:xfrm>
          <a:off x="3858927" y="2842531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信息发布</a:t>
          </a:r>
        </a:p>
      </dsp:txBody>
      <dsp:txXfrm>
        <a:off x="3879918" y="2863522"/>
        <a:ext cx="2710001" cy="388015"/>
      </dsp:txXfrm>
    </dsp:sp>
    <dsp:sp modelId="{96AB96E4-3E84-4129-8842-15B320998611}">
      <dsp:nvSpPr>
        <dsp:cNvPr id="0" name=""/>
        <dsp:cNvSpPr/>
      </dsp:nvSpPr>
      <dsp:spPr>
        <a:xfrm>
          <a:off x="3858927" y="3326278"/>
          <a:ext cx="2751983" cy="4299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latin typeface="+mn-lt"/>
              <a:ea typeface="+mn-ea"/>
              <a:cs typeface="+mn-ea"/>
              <a:sym typeface="+mn-lt"/>
            </a:rPr>
            <a:t>非广告机</a:t>
          </a:r>
        </a:p>
      </dsp:txBody>
      <dsp:txXfrm>
        <a:off x="3879918" y="3347269"/>
        <a:ext cx="2710001" cy="388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#1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7113E-7DF5-4F20-A330-51A26A3A983E}" type="datetimeFigureOut">
              <a:rPr lang="zh-CN" altLang="en-US" smtClean="0"/>
              <a:t>2018/7/5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00F2-790A-4450-8A1A-089174621E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7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042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427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69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885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694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6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07027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B00F2-790A-4450-8A1A-089174621E2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727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16</a:t>
            </a:fld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19340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2018/7/5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52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C03E376-C5EA-4D13-A599-277857DB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15D9-D2C1-4B9B-9BAB-49DD8B451314}" type="datetimeFigureOut">
              <a:rPr lang="zh-CN" altLang="en-US" smtClean="0"/>
              <a:t>2018/7/5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8DE9DA-B873-4078-A94A-444A307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48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" name="矩形 28"/>
          <p:cNvSpPr/>
          <p:nvPr userDrawn="1"/>
        </p:nvSpPr>
        <p:spPr>
          <a:xfrm rot="5400000">
            <a:off x="65463" y="75506"/>
            <a:ext cx="311151" cy="455414"/>
          </a:xfrm>
          <a:prstGeom prst="rect">
            <a:avLst/>
          </a:prstGeom>
          <a:solidFill>
            <a:srgbClr val="3E85C6"/>
          </a:solidFill>
          <a:ln w="12700">
            <a:solidFill>
              <a:srgbClr val="4472C4"/>
            </a:solidFill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椭圆 32"/>
          <p:cNvSpPr/>
          <p:nvPr userDrawn="1"/>
        </p:nvSpPr>
        <p:spPr>
          <a:xfrm>
            <a:off x="287729" y="147321"/>
            <a:ext cx="311232" cy="311151"/>
          </a:xfrm>
          <a:prstGeom prst="ellipse">
            <a:avLst/>
          </a:prstGeom>
          <a:solidFill>
            <a:srgbClr val="3E85C6"/>
          </a:solidFill>
          <a:ln w="12700">
            <a:solidFill>
              <a:sysClr val="window" lastClr="FFFFFF"/>
            </a:solidFill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9" name="椭圆 33"/>
          <p:cNvSpPr/>
          <p:nvPr userDrawn="1"/>
        </p:nvSpPr>
        <p:spPr>
          <a:xfrm>
            <a:off x="378558" y="239396"/>
            <a:ext cx="128939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73133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矩形 30"/>
          <p:cNvSpPr/>
          <p:nvPr userDrawn="1"/>
        </p:nvSpPr>
        <p:spPr>
          <a:xfrm>
            <a:off x="11768981" y="6246496"/>
            <a:ext cx="431913" cy="288291"/>
          </a:xfrm>
          <a:prstGeom prst="rect">
            <a:avLst/>
          </a:prstGeom>
          <a:solidFill>
            <a:srgbClr val="343E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78F8A-71C9-465B-B20D-58CFE284D420}" type="datetimeFigureOut">
              <a:rPr lang="zh-CN" altLang="en-US" smtClean="0"/>
              <a:t>2018/7/5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175A7F-CE1E-4D51-A912-D73E7996E80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灯片编号占位符 1"/>
          <p:cNvSpPr txBox="1">
            <a:spLocks/>
          </p:cNvSpPr>
          <p:nvPr userDrawn="1"/>
        </p:nvSpPr>
        <p:spPr>
          <a:xfrm>
            <a:off x="11742477" y="6203467"/>
            <a:ext cx="433185" cy="3406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BFF5A9-684F-401D-8CB2-4F65C424F0D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23081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11745563" y="6276888"/>
            <a:ext cx="433185" cy="2540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3BFF5A9-684F-401D-8CB2-4F65C424F0D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38740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" name="矩形 28"/>
          <p:cNvSpPr/>
          <p:nvPr userDrawn="1"/>
        </p:nvSpPr>
        <p:spPr>
          <a:xfrm rot="5400000">
            <a:off x="65463" y="75506"/>
            <a:ext cx="311151" cy="455414"/>
          </a:xfrm>
          <a:prstGeom prst="rect">
            <a:avLst/>
          </a:prstGeom>
          <a:solidFill>
            <a:srgbClr val="3E85C6"/>
          </a:solidFill>
          <a:ln w="12700">
            <a:solidFill>
              <a:srgbClr val="4472C4"/>
            </a:solidFill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8" name="椭圆 32"/>
          <p:cNvSpPr/>
          <p:nvPr userDrawn="1"/>
        </p:nvSpPr>
        <p:spPr>
          <a:xfrm>
            <a:off x="287729" y="147321"/>
            <a:ext cx="311232" cy="311151"/>
          </a:xfrm>
          <a:prstGeom prst="ellipse">
            <a:avLst/>
          </a:prstGeom>
          <a:solidFill>
            <a:srgbClr val="3E85C6"/>
          </a:solidFill>
          <a:ln w="12700">
            <a:solidFill>
              <a:sysClr val="window" lastClr="FFFFFF"/>
            </a:solidFill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9" name="椭圆 33"/>
          <p:cNvSpPr/>
          <p:nvPr userDrawn="1"/>
        </p:nvSpPr>
        <p:spPr>
          <a:xfrm>
            <a:off x="378558" y="239396"/>
            <a:ext cx="128939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C76D18F4-0646-40D7-90A8-C8FE2C2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7708" y="6246496"/>
            <a:ext cx="433185" cy="254010"/>
          </a:xfrm>
        </p:spPr>
        <p:txBody>
          <a:bodyPr/>
          <a:lstStyle/>
          <a:p>
            <a:fld id="{4D318ECB-26C4-427C-A42B-1B1987C96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114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gray">
          <a:xfrm>
            <a:off x="11748706" y="6395728"/>
            <a:ext cx="443301" cy="322249"/>
          </a:xfrm>
          <a:prstGeom prst="rect">
            <a:avLst/>
          </a:prstGeom>
          <a:solidFill>
            <a:schemeClr val="tx1"/>
          </a:solidFill>
          <a:ln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351" y="274333"/>
            <a:ext cx="11069166" cy="5181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3199" y="1166070"/>
            <a:ext cx="11224014" cy="488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TextBox slide number"/>
          <p:cNvSpPr txBox="1"/>
          <p:nvPr userDrawn="1"/>
        </p:nvSpPr>
        <p:spPr bwMode="white">
          <a:xfrm>
            <a:off x="11748706" y="6389272"/>
            <a:ext cx="450345" cy="24622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lvl="0" algn="ctr"/>
            <a:fld id="{6EA5B71A-1B18-4E34-A48F-65DC4937AA99}" type="slidenum">
              <a:rPr lang="en-US" smtClean="0"/>
              <a:pPr lvl="0" algn="ctr"/>
              <a:t>‹#›</a:t>
            </a:fld>
            <a:endParaRPr lang="en-US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4"/>
          </p:nvPr>
        </p:nvSpPr>
        <p:spPr bwMode="white">
          <a:xfrm>
            <a:off x="11669492" y="6087761"/>
            <a:ext cx="60511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>
              <a:defRPr lang="en-US" sz="1000" smtClean="0">
                <a:solidFill>
                  <a:schemeClr val="bg1"/>
                </a:solidFill>
              </a:defRPr>
            </a:lvl1pPr>
          </a:lstStyle>
          <a:p>
            <a:pPr algn="ctr"/>
            <a:fld id="{9A19501A-2BD8-413C-A869-D888369A024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1" name="Freeform 5"/>
          <p:cNvSpPr>
            <a:spLocks noChangeAspect="1" noEditPoints="1"/>
          </p:cNvSpPr>
          <p:nvPr userDrawn="1"/>
        </p:nvSpPr>
        <p:spPr bwMode="black">
          <a:xfrm>
            <a:off x="205361" y="423411"/>
            <a:ext cx="200587" cy="200587"/>
          </a:xfrm>
          <a:custGeom>
            <a:avLst/>
            <a:gdLst>
              <a:gd name="T0" fmla="*/ 684 w 1368"/>
              <a:gd name="T1" fmla="*/ 0 h 1368"/>
              <a:gd name="T2" fmla="*/ 0 w 1368"/>
              <a:gd name="T3" fmla="*/ 684 h 1368"/>
              <a:gd name="T4" fmla="*/ 684 w 1368"/>
              <a:gd name="T5" fmla="*/ 1368 h 1368"/>
              <a:gd name="T6" fmla="*/ 1368 w 1368"/>
              <a:gd name="T7" fmla="*/ 684 h 1368"/>
              <a:gd name="T8" fmla="*/ 684 w 1368"/>
              <a:gd name="T9" fmla="*/ 0 h 1368"/>
              <a:gd name="T10" fmla="*/ 1068 w 1368"/>
              <a:gd name="T11" fmla="*/ 698 h 1368"/>
              <a:gd name="T12" fmla="*/ 973 w 1368"/>
              <a:gd name="T13" fmla="*/ 793 h 1368"/>
              <a:gd name="T14" fmla="*/ 793 w 1368"/>
              <a:gd name="T15" fmla="*/ 793 h 1368"/>
              <a:gd name="T16" fmla="*/ 793 w 1368"/>
              <a:gd name="T17" fmla="*/ 973 h 1368"/>
              <a:gd name="T18" fmla="*/ 698 w 1368"/>
              <a:gd name="T19" fmla="*/ 1068 h 1368"/>
              <a:gd name="T20" fmla="*/ 670 w 1368"/>
              <a:gd name="T21" fmla="*/ 1068 h 1368"/>
              <a:gd name="T22" fmla="*/ 576 w 1368"/>
              <a:gd name="T23" fmla="*/ 973 h 1368"/>
              <a:gd name="T24" fmla="*/ 576 w 1368"/>
              <a:gd name="T25" fmla="*/ 793 h 1368"/>
              <a:gd name="T26" fmla="*/ 396 w 1368"/>
              <a:gd name="T27" fmla="*/ 793 h 1368"/>
              <a:gd name="T28" fmla="*/ 301 w 1368"/>
              <a:gd name="T29" fmla="*/ 698 h 1368"/>
              <a:gd name="T30" fmla="*/ 301 w 1368"/>
              <a:gd name="T31" fmla="*/ 671 h 1368"/>
              <a:gd name="T32" fmla="*/ 396 w 1368"/>
              <a:gd name="T33" fmla="*/ 576 h 1368"/>
              <a:gd name="T34" fmla="*/ 576 w 1368"/>
              <a:gd name="T35" fmla="*/ 576 h 1368"/>
              <a:gd name="T36" fmla="*/ 576 w 1368"/>
              <a:gd name="T37" fmla="*/ 396 h 1368"/>
              <a:gd name="T38" fmla="*/ 670 w 1368"/>
              <a:gd name="T39" fmla="*/ 301 h 1368"/>
              <a:gd name="T40" fmla="*/ 698 w 1368"/>
              <a:gd name="T41" fmla="*/ 301 h 1368"/>
              <a:gd name="T42" fmla="*/ 793 w 1368"/>
              <a:gd name="T43" fmla="*/ 396 h 1368"/>
              <a:gd name="T44" fmla="*/ 793 w 1368"/>
              <a:gd name="T45" fmla="*/ 576 h 1368"/>
              <a:gd name="T46" fmla="*/ 973 w 1368"/>
              <a:gd name="T47" fmla="*/ 576 h 1368"/>
              <a:gd name="T48" fmla="*/ 1068 w 1368"/>
              <a:gd name="T49" fmla="*/ 671 h 1368"/>
              <a:gd name="T50" fmla="*/ 1068 w 1368"/>
              <a:gd name="T51" fmla="*/ 698 h 1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68" h="1368">
                <a:moveTo>
                  <a:pt x="684" y="0"/>
                </a:moveTo>
                <a:cubicBezTo>
                  <a:pt x="307" y="0"/>
                  <a:pt x="0" y="307"/>
                  <a:pt x="0" y="684"/>
                </a:cubicBezTo>
                <a:cubicBezTo>
                  <a:pt x="0" y="1062"/>
                  <a:pt x="307" y="1368"/>
                  <a:pt x="684" y="1368"/>
                </a:cubicBezTo>
                <a:cubicBezTo>
                  <a:pt x="1062" y="1368"/>
                  <a:pt x="1368" y="1062"/>
                  <a:pt x="1368" y="684"/>
                </a:cubicBezTo>
                <a:cubicBezTo>
                  <a:pt x="1368" y="307"/>
                  <a:pt x="1062" y="0"/>
                  <a:pt x="684" y="0"/>
                </a:cubicBezTo>
                <a:close/>
                <a:moveTo>
                  <a:pt x="1068" y="698"/>
                </a:moveTo>
                <a:cubicBezTo>
                  <a:pt x="1068" y="751"/>
                  <a:pt x="1025" y="793"/>
                  <a:pt x="973" y="793"/>
                </a:cubicBezTo>
                <a:cubicBezTo>
                  <a:pt x="793" y="793"/>
                  <a:pt x="793" y="793"/>
                  <a:pt x="793" y="793"/>
                </a:cubicBezTo>
                <a:cubicBezTo>
                  <a:pt x="793" y="973"/>
                  <a:pt x="793" y="973"/>
                  <a:pt x="793" y="973"/>
                </a:cubicBezTo>
                <a:cubicBezTo>
                  <a:pt x="793" y="1025"/>
                  <a:pt x="750" y="1068"/>
                  <a:pt x="698" y="1068"/>
                </a:cubicBezTo>
                <a:cubicBezTo>
                  <a:pt x="670" y="1068"/>
                  <a:pt x="670" y="1068"/>
                  <a:pt x="670" y="1068"/>
                </a:cubicBezTo>
                <a:cubicBezTo>
                  <a:pt x="618" y="1068"/>
                  <a:pt x="576" y="1025"/>
                  <a:pt x="576" y="973"/>
                </a:cubicBezTo>
                <a:cubicBezTo>
                  <a:pt x="576" y="793"/>
                  <a:pt x="576" y="793"/>
                  <a:pt x="576" y="793"/>
                </a:cubicBezTo>
                <a:cubicBezTo>
                  <a:pt x="396" y="793"/>
                  <a:pt x="396" y="793"/>
                  <a:pt x="396" y="793"/>
                </a:cubicBezTo>
                <a:cubicBezTo>
                  <a:pt x="344" y="793"/>
                  <a:pt x="301" y="751"/>
                  <a:pt x="301" y="698"/>
                </a:cubicBezTo>
                <a:cubicBezTo>
                  <a:pt x="301" y="671"/>
                  <a:pt x="301" y="671"/>
                  <a:pt x="301" y="671"/>
                </a:cubicBezTo>
                <a:cubicBezTo>
                  <a:pt x="301" y="618"/>
                  <a:pt x="344" y="576"/>
                  <a:pt x="39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396"/>
                  <a:pt x="576" y="396"/>
                  <a:pt x="576" y="396"/>
                </a:cubicBezTo>
                <a:cubicBezTo>
                  <a:pt x="576" y="344"/>
                  <a:pt x="618" y="301"/>
                  <a:pt x="670" y="301"/>
                </a:cubicBezTo>
                <a:cubicBezTo>
                  <a:pt x="698" y="301"/>
                  <a:pt x="698" y="301"/>
                  <a:pt x="698" y="301"/>
                </a:cubicBezTo>
                <a:cubicBezTo>
                  <a:pt x="750" y="301"/>
                  <a:pt x="793" y="344"/>
                  <a:pt x="793" y="396"/>
                </a:cubicBezTo>
                <a:cubicBezTo>
                  <a:pt x="793" y="576"/>
                  <a:pt x="793" y="576"/>
                  <a:pt x="793" y="576"/>
                </a:cubicBezTo>
                <a:cubicBezTo>
                  <a:pt x="973" y="576"/>
                  <a:pt x="973" y="576"/>
                  <a:pt x="973" y="576"/>
                </a:cubicBezTo>
                <a:cubicBezTo>
                  <a:pt x="1025" y="576"/>
                  <a:pt x="1068" y="618"/>
                  <a:pt x="1068" y="671"/>
                </a:cubicBezTo>
                <a:lnTo>
                  <a:pt x="1068" y="698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5" name="Picture 12"/>
          <p:cNvPicPr>
            <a:picLocks noChangeAspect="1"/>
          </p:cNvPicPr>
          <p:nvPr userDrawn="1"/>
        </p:nvPicPr>
        <p:blipFill>
          <a:blip r:embed="rId7" cstate="print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4989" y="5505448"/>
            <a:ext cx="1330737" cy="4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69913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6925" indent="-117475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5850" indent="-11906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258888" indent="-112713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152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 descr="图片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767709" y="4944746"/>
            <a:ext cx="433184" cy="1301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矩形 30"/>
          <p:cNvSpPr/>
          <p:nvPr userDrawn="1"/>
        </p:nvSpPr>
        <p:spPr>
          <a:xfrm>
            <a:off x="11768981" y="6246496"/>
            <a:ext cx="431913" cy="288291"/>
          </a:xfrm>
          <a:prstGeom prst="rect">
            <a:avLst/>
          </a:prstGeom>
          <a:solidFill>
            <a:srgbClr val="343E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b="1" i="1">
                <a:solidFill>
                  <a:srgbClr val="FFFFFF"/>
                </a:solidFill>
              </a:defRPr>
            </a:pPr>
            <a:endParaRPr sz="1800" dirty="0"/>
          </a:p>
        </p:txBody>
      </p:sp>
      <p:pic>
        <p:nvPicPr>
          <p:cNvPr id="9" name="图片 11" descr="图片 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85344" y="266701"/>
            <a:ext cx="2049045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" name="文本框 31"/>
          <p:cNvSpPr txBox="1"/>
          <p:nvPr userDrawn="1"/>
        </p:nvSpPr>
        <p:spPr>
          <a:xfrm>
            <a:off x="11777872" y="6216015"/>
            <a:ext cx="92420" cy="3693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sz="1800" dirty="0"/>
          </a:p>
        </p:txBody>
      </p:sp>
      <p:pic>
        <p:nvPicPr>
          <p:cNvPr id="12" name="图片 24" descr="图片 2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6987" y="-24766"/>
            <a:ext cx="12207880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" name="矩形 28"/>
          <p:cNvSpPr/>
          <p:nvPr userDrawn="1"/>
        </p:nvSpPr>
        <p:spPr>
          <a:xfrm rot="5400000">
            <a:off x="65463" y="75506"/>
            <a:ext cx="311151" cy="455414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5" name="椭圆 32"/>
          <p:cNvSpPr/>
          <p:nvPr userDrawn="1"/>
        </p:nvSpPr>
        <p:spPr>
          <a:xfrm>
            <a:off x="287729" y="147321"/>
            <a:ext cx="311232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6" name="椭圆 33"/>
          <p:cNvSpPr/>
          <p:nvPr userDrawn="1"/>
        </p:nvSpPr>
        <p:spPr>
          <a:xfrm>
            <a:off x="378558" y="239396"/>
            <a:ext cx="128939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7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11767708" y="6246496"/>
            <a:ext cx="433185" cy="2540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3BFF5A9-684F-401D-8CB2-4F65C424F0D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192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8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11.emf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封面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85"/>
            <a:ext cx="12191365" cy="6871335"/>
          </a:xfrm>
          <a:prstGeom prst="rect">
            <a:avLst/>
          </a:prstGeom>
        </p:spPr>
      </p:pic>
      <p:pic>
        <p:nvPicPr>
          <p:cNvPr id="14" name="图片 13" descr="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16"/>
            <a:ext cx="12192635" cy="6871970"/>
          </a:xfrm>
          <a:prstGeom prst="rect">
            <a:avLst/>
          </a:prstGeom>
        </p:spPr>
      </p:pic>
      <p:pic>
        <p:nvPicPr>
          <p:cNvPr id="7" name="图片 6" descr="联想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4135" y="2323465"/>
            <a:ext cx="697230" cy="2092325"/>
          </a:xfrm>
          <a:prstGeom prst="rect">
            <a:avLst/>
          </a:prstGeom>
        </p:spPr>
      </p:pic>
      <p:pic>
        <p:nvPicPr>
          <p:cNvPr id="10" name="图片 9" descr="人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385" y="1492250"/>
            <a:ext cx="4349750" cy="5372735"/>
          </a:xfrm>
          <a:prstGeom prst="rect">
            <a:avLst/>
          </a:prstGeom>
        </p:spPr>
      </p:pic>
      <p:pic>
        <p:nvPicPr>
          <p:cNvPr id="12" name="图片 11" descr="矢量智能对象 拷贝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730" y="-6350"/>
            <a:ext cx="4270375" cy="1049020"/>
          </a:xfrm>
          <a:prstGeom prst="rect">
            <a:avLst/>
          </a:prstGeom>
        </p:spPr>
      </p:pic>
      <p:pic>
        <p:nvPicPr>
          <p:cNvPr id="13" name="图片 12" descr="形状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3865" y="3673475"/>
            <a:ext cx="6092825" cy="32099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421343" y="2109660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b="1" dirty="0">
                <a:solidFill>
                  <a:srgbClr val="333D48"/>
                </a:solidFill>
                <a:cs typeface="+mn-ea"/>
                <a:sym typeface="+mn-lt"/>
              </a:rPr>
              <a:t>因为专注   所以专业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42960" y="2905234"/>
            <a:ext cx="4288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联想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商用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智慧班牌</a:t>
            </a:r>
            <a:endParaRPr lang="en-US" altLang="zh-CN" sz="4000" b="1" dirty="0" smtClean="0">
              <a:solidFill>
                <a:srgbClr val="333D48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887136" y="3647772"/>
            <a:ext cx="3632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4000" b="1" dirty="0" smtClean="0">
                <a:solidFill>
                  <a:srgbClr val="333D48"/>
                </a:solidFill>
                <a:cs typeface="+mn-ea"/>
                <a:sym typeface="+mn-lt"/>
              </a:rPr>
              <a:t>K</a:t>
            </a:r>
            <a:r>
              <a:rPr lang="zh-CN" altLang="en-US" sz="4000" b="1" dirty="0" smtClean="0">
                <a:solidFill>
                  <a:srgbClr val="333D48"/>
                </a:solidFill>
                <a:cs typeface="+mn-ea"/>
                <a:sym typeface="+mn-lt"/>
              </a:rPr>
              <a:t>系列</a:t>
            </a:r>
            <a:r>
              <a:rPr lang="zh-CN" altLang="en-US" sz="4000" b="1" dirty="0">
                <a:solidFill>
                  <a:srgbClr val="333D48"/>
                </a:solidFill>
                <a:cs typeface="+mn-ea"/>
                <a:sym typeface="+mn-lt"/>
              </a:rPr>
              <a:t>解决方案</a:t>
            </a:r>
          </a:p>
        </p:txBody>
      </p:sp>
    </p:spTree>
    <p:extLst>
      <p:ext uri="{BB962C8B-B14F-4D97-AF65-F5344CB8AC3E}">
        <p14:creationId xmlns:p14="http://schemas.microsoft.com/office/powerpoint/2010/main" val="227223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843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44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45" name="文本框 29"/>
          <p:cNvSpPr txBox="1"/>
          <p:nvPr/>
        </p:nvSpPr>
        <p:spPr>
          <a:xfrm>
            <a:off x="685163" y="118864"/>
            <a:ext cx="553575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智慧班牌特色功能之翻转课堂</a:t>
            </a:r>
          </a:p>
        </p:txBody>
      </p:sp>
      <p:sp>
        <p:nvSpPr>
          <p:cNvPr id="846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47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31" name="TextBox 15"/>
          <p:cNvSpPr txBox="1"/>
          <p:nvPr/>
        </p:nvSpPr>
        <p:spPr>
          <a:xfrm>
            <a:off x="287654" y="4754962"/>
            <a:ext cx="11377930" cy="15388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翻转课堂是当前教学中较为主流的一个创新教改形式，主要方式为改变传统“老师课堂教、学生课后消化”为“学生课前学，老师课堂帮助消化”，在翻转课堂的实施中，通常需要专用平台和专用设备（学生人手一台学习平板），实施成本高，导致应用范围较小；</a:t>
            </a:r>
            <a:endParaRPr lang="en-US" altLang="zh-CN" sz="1600" dirty="0">
              <a:cs typeface="+mn-ea"/>
              <a:sym typeface="+mn-lt"/>
            </a:endParaRPr>
          </a:p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通过</a:t>
            </a:r>
            <a:r>
              <a:rPr lang="zh-CN" altLang="en-US" sz="1600" dirty="0" smtClean="0">
                <a:cs typeface="+mn-ea"/>
                <a:sym typeface="+mn-lt"/>
              </a:rPr>
              <a:t>应用</a:t>
            </a:r>
            <a:r>
              <a:rPr lang="zh-CN" altLang="en-US" sz="1600" dirty="0">
                <a:cs typeface="+mn-ea"/>
                <a:sym typeface="+mn-lt"/>
              </a:rPr>
              <a:t>智慧班牌</a:t>
            </a:r>
            <a:r>
              <a:rPr lang="zh-CN" altLang="en-US" sz="1600" dirty="0" smtClean="0">
                <a:cs typeface="+mn-ea"/>
                <a:sym typeface="+mn-lt"/>
              </a:rPr>
              <a:t>平台</a:t>
            </a:r>
            <a:r>
              <a:rPr lang="zh-CN" altLang="en-US" sz="1600" dirty="0">
                <a:cs typeface="+mn-ea"/>
                <a:sym typeface="+mn-lt"/>
              </a:rPr>
              <a:t>，学校可以轻松实施翻转课堂，无需额外设备，将传统翻转课堂每生</a:t>
            </a:r>
            <a:r>
              <a:rPr lang="en-US" altLang="zh-CN" sz="1600" dirty="0">
                <a:cs typeface="+mn-ea"/>
                <a:sym typeface="+mn-lt"/>
              </a:rPr>
              <a:t>3000+</a:t>
            </a:r>
            <a:r>
              <a:rPr lang="zh-CN" altLang="en-US" sz="1600" dirty="0">
                <a:cs typeface="+mn-ea"/>
                <a:sym typeface="+mn-lt"/>
              </a:rPr>
              <a:t>的成本降低到每生</a:t>
            </a:r>
            <a:r>
              <a:rPr lang="en-US" altLang="zh-CN" sz="1600" dirty="0">
                <a:cs typeface="+mn-ea"/>
                <a:sym typeface="+mn-lt"/>
              </a:rPr>
              <a:t>200</a:t>
            </a:r>
            <a:r>
              <a:rPr lang="zh-CN" altLang="en-US" sz="1600" dirty="0">
                <a:cs typeface="+mn-ea"/>
                <a:sym typeface="+mn-lt"/>
              </a:rPr>
              <a:t>以内。</a:t>
            </a:r>
          </a:p>
        </p:txBody>
      </p:sp>
      <p:grpSp>
        <p:nvGrpSpPr>
          <p:cNvPr id="32" name="组合 31"/>
          <p:cNvGrpSpPr>
            <a:grpSpLocks noChangeAspect="1"/>
          </p:cNvGrpSpPr>
          <p:nvPr/>
        </p:nvGrpSpPr>
        <p:grpSpPr>
          <a:xfrm>
            <a:off x="146148" y="1445665"/>
            <a:ext cx="11718191" cy="3169031"/>
            <a:chOff x="-10455" y="1593974"/>
            <a:chExt cx="12867935" cy="3479964"/>
          </a:xfrm>
        </p:grpSpPr>
        <p:pic>
          <p:nvPicPr>
            <p:cNvPr id="33" name="图片 32" descr="课堂要点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99715" y="1593974"/>
              <a:ext cx="10057765" cy="2994025"/>
            </a:xfrm>
            <a:prstGeom prst="rect">
              <a:avLst/>
            </a:prstGeom>
          </p:spPr>
        </p:pic>
        <p:grpSp>
          <p:nvGrpSpPr>
            <p:cNvPr id="34" name="Group 9"/>
            <p:cNvGrpSpPr/>
            <p:nvPr/>
          </p:nvGrpSpPr>
          <p:grpSpPr bwMode="auto">
            <a:xfrm>
              <a:off x="-10455" y="1593974"/>
              <a:ext cx="3069242" cy="2997816"/>
              <a:chOff x="-7985" y="901147"/>
              <a:chExt cx="2182716" cy="2131459"/>
            </a:xfrm>
          </p:grpSpPr>
          <p:grpSp>
            <p:nvGrpSpPr>
              <p:cNvPr id="39" name="Group 41"/>
              <p:cNvGrpSpPr/>
              <p:nvPr/>
            </p:nvGrpSpPr>
            <p:grpSpPr>
              <a:xfrm>
                <a:off x="-7985" y="901147"/>
                <a:ext cx="2023659" cy="2131459"/>
                <a:chOff x="3189432" y="1419609"/>
                <a:chExt cx="2780266" cy="2131459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41" name="Rectangle 12"/>
                <p:cNvSpPr/>
                <p:nvPr/>
              </p:nvSpPr>
              <p:spPr>
                <a:xfrm>
                  <a:off x="3189432" y="1419609"/>
                  <a:ext cx="2765136" cy="2131459"/>
                </a:xfrm>
                <a:prstGeom prst="rect">
                  <a:avLst/>
                </a:prstGeom>
                <a:solidFill>
                  <a:srgbClr val="1478D7"/>
                </a:solidFill>
                <a:ln>
                  <a:noFill/>
                </a:ln>
                <a:effectLst>
                  <a:outerShdw blurRad="317500" sx="1000" sy="1000" rotWithShape="0">
                    <a:prstClr val="black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450340">
                    <a:lnSpc>
                      <a:spcPct val="150000"/>
                    </a:lnSpc>
                    <a:defRPr/>
                  </a:pPr>
                  <a:endParaRPr lang="en-US" dirty="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2" name="TextBox 13"/>
                <p:cNvSpPr txBox="1"/>
                <p:nvPr/>
              </p:nvSpPr>
              <p:spPr>
                <a:xfrm>
                  <a:off x="3477469" y="2308212"/>
                  <a:ext cx="2189067" cy="865084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老师通过后台发布教学计划，并发布学习课件；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学生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通过班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牌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和</a:t>
                  </a:r>
                  <a:r>
                    <a:rPr lang="en-US" altLang="zh-CN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APP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查看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课件，完成自主学习。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3" name="TextBox 14"/>
                <p:cNvSpPr txBox="1"/>
                <p:nvPr/>
              </p:nvSpPr>
              <p:spPr>
                <a:xfrm>
                  <a:off x="3258099" y="1640302"/>
                  <a:ext cx="2711599" cy="52866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zh-CN" altLang="en-US" sz="44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翻转课堂</a:t>
                  </a:r>
                  <a:endParaRPr lang="en-US" altLang="zh-CN" sz="44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0" name="Isosceles Triangle 11"/>
              <p:cNvSpPr/>
              <p:nvPr/>
            </p:nvSpPr>
            <p:spPr>
              <a:xfrm rot="5400000">
                <a:off x="1846183" y="1869250"/>
                <a:ext cx="461843" cy="195253"/>
              </a:xfrm>
              <a:prstGeom prst="triangle">
                <a:avLst/>
              </a:prstGeom>
              <a:solidFill>
                <a:srgbClr val="1478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50340">
                  <a:lnSpc>
                    <a:spcPct val="150000"/>
                  </a:lnSpc>
                  <a:defRPr/>
                </a:pPr>
                <a:endParaRPr lang="en-US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35" name="Rounded Rectangle 31"/>
            <p:cNvSpPr/>
            <p:nvPr/>
          </p:nvSpPr>
          <p:spPr>
            <a:xfrm>
              <a:off x="4223984" y="4109637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课件发布</a:t>
              </a:r>
              <a:endParaRPr lang="en-US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6" name="Rounded Rectangle 32"/>
            <p:cNvSpPr/>
            <p:nvPr/>
          </p:nvSpPr>
          <p:spPr>
            <a:xfrm>
              <a:off x="5393645" y="4109637"/>
              <a:ext cx="964301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8573"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便捷查看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7" name="Rounded Rectangle 33"/>
            <p:cNvSpPr/>
            <p:nvPr/>
          </p:nvSpPr>
          <p:spPr>
            <a:xfrm>
              <a:off x="6563305" y="4109637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自主学习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8" name="Rounded Rectangle 34"/>
            <p:cNvSpPr/>
            <p:nvPr/>
          </p:nvSpPr>
          <p:spPr>
            <a:xfrm>
              <a:off x="7730736" y="4109637"/>
              <a:ext cx="966532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286" tIns="0" rIns="0"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问题</a:t>
              </a:r>
            </a:p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记录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4" name="TextBox 8"/>
          <p:cNvSpPr txBox="1"/>
          <p:nvPr/>
        </p:nvSpPr>
        <p:spPr>
          <a:xfrm>
            <a:off x="287654" y="955378"/>
            <a:ext cx="929957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000" b="1" dirty="0">
                <a:cs typeface="+mn-ea"/>
                <a:sym typeface="+mn-lt"/>
              </a:rPr>
              <a:t>老师通过后台发布课程要点和课件，学生</a:t>
            </a:r>
            <a:r>
              <a:rPr lang="zh-CN" altLang="zh-CN" sz="2000" b="1" dirty="0" smtClean="0">
                <a:cs typeface="+mn-ea"/>
                <a:sym typeface="+mn-lt"/>
              </a:rPr>
              <a:t>通过班</a:t>
            </a:r>
            <a:r>
              <a:rPr lang="zh-CN" altLang="zh-CN" sz="2000" b="1" dirty="0">
                <a:cs typeface="+mn-ea"/>
                <a:sym typeface="+mn-lt"/>
              </a:rPr>
              <a:t>牌</a:t>
            </a:r>
            <a:r>
              <a:rPr lang="zh-CN" altLang="zh-CN" sz="2000" b="1" dirty="0" smtClean="0">
                <a:cs typeface="+mn-ea"/>
                <a:sym typeface="+mn-lt"/>
              </a:rPr>
              <a:t>和</a:t>
            </a:r>
            <a:r>
              <a:rPr lang="en-US" altLang="zh-CN" sz="2000" b="1" dirty="0" smtClean="0">
                <a:cs typeface="+mn-ea"/>
                <a:sym typeface="+mn-lt"/>
              </a:rPr>
              <a:t>APP</a:t>
            </a:r>
            <a:r>
              <a:rPr lang="zh-CN" altLang="zh-CN" sz="2000" b="1" dirty="0" smtClean="0">
                <a:cs typeface="+mn-ea"/>
                <a:sym typeface="+mn-lt"/>
              </a:rPr>
              <a:t>查看</a:t>
            </a:r>
            <a:r>
              <a:rPr lang="zh-CN" altLang="zh-CN" sz="2000" b="1" dirty="0">
                <a:cs typeface="+mn-ea"/>
                <a:sym typeface="+mn-lt"/>
              </a:rPr>
              <a:t>学习</a:t>
            </a:r>
          </a:p>
        </p:txBody>
      </p:sp>
      <p:cxnSp>
        <p:nvCxnSpPr>
          <p:cNvPr id="45" name="Straight Connector 20"/>
          <p:cNvCxnSpPr/>
          <p:nvPr/>
        </p:nvCxnSpPr>
        <p:spPr>
          <a:xfrm>
            <a:off x="198754" y="4639392"/>
            <a:ext cx="1166558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65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0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5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16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7" name="文本框 29"/>
          <p:cNvSpPr txBox="1"/>
          <p:nvPr/>
        </p:nvSpPr>
        <p:spPr>
          <a:xfrm>
            <a:off x="685164" y="118864"/>
            <a:ext cx="654009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智慧班牌特色功能之全周期教学管理</a:t>
            </a:r>
          </a:p>
        </p:txBody>
      </p:sp>
      <p:sp>
        <p:nvSpPr>
          <p:cNvPr id="1118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9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28" name="TextBox 15"/>
          <p:cNvSpPr txBox="1"/>
          <p:nvPr/>
        </p:nvSpPr>
        <p:spPr>
          <a:xfrm>
            <a:off x="287654" y="4846899"/>
            <a:ext cx="11378565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课前：老师</a:t>
            </a:r>
            <a:r>
              <a:rPr lang="zh-CN" altLang="en-US" sz="1600" dirty="0" smtClean="0">
                <a:cs typeface="+mn-ea"/>
                <a:sym typeface="+mn-lt"/>
              </a:rPr>
              <a:t>通过智慧班牌平台</a:t>
            </a:r>
            <a:r>
              <a:rPr lang="zh-CN" altLang="en-US" sz="1600" dirty="0">
                <a:cs typeface="+mn-ea"/>
                <a:sym typeface="+mn-lt"/>
              </a:rPr>
              <a:t>发布课程计划，包括课程安排、知识要点、学习课件，学生可</a:t>
            </a:r>
            <a:r>
              <a:rPr lang="zh-CN" altLang="en-US" sz="1600" dirty="0" smtClean="0">
                <a:cs typeface="+mn-ea"/>
                <a:sym typeface="+mn-lt"/>
              </a:rPr>
              <a:t>通过班</a:t>
            </a:r>
            <a:r>
              <a:rPr lang="zh-CN" altLang="en-US" sz="1600" dirty="0">
                <a:cs typeface="+mn-ea"/>
                <a:sym typeface="+mn-lt"/>
              </a:rPr>
              <a:t>牌</a:t>
            </a:r>
            <a:r>
              <a:rPr lang="zh-CN" altLang="en-US" sz="1600" dirty="0" smtClean="0">
                <a:cs typeface="+mn-ea"/>
                <a:sym typeface="+mn-lt"/>
              </a:rPr>
              <a:t>及</a:t>
            </a:r>
            <a:r>
              <a:rPr lang="en-US" altLang="zh-CN" sz="1600" dirty="0" smtClean="0">
                <a:cs typeface="+mn-ea"/>
                <a:sym typeface="+mn-lt"/>
              </a:rPr>
              <a:t>APP</a:t>
            </a:r>
            <a:r>
              <a:rPr lang="zh-CN" altLang="en-US" sz="1600" dirty="0" smtClean="0">
                <a:cs typeface="+mn-ea"/>
                <a:sym typeface="+mn-lt"/>
              </a:rPr>
              <a:t>查看</a:t>
            </a:r>
            <a:r>
              <a:rPr lang="zh-CN" altLang="en-US" sz="1600" dirty="0">
                <a:cs typeface="+mn-ea"/>
                <a:sym typeface="+mn-lt"/>
              </a:rPr>
              <a:t>、学习；</a:t>
            </a:r>
          </a:p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课中</a:t>
            </a:r>
            <a:r>
              <a:rPr lang="zh-CN" altLang="en-US" sz="1600" dirty="0" smtClean="0">
                <a:cs typeface="+mn-ea"/>
                <a:sym typeface="+mn-lt"/>
              </a:rPr>
              <a:t>：班</a:t>
            </a:r>
            <a:r>
              <a:rPr lang="zh-CN" altLang="en-US" sz="1600" dirty="0">
                <a:cs typeface="+mn-ea"/>
                <a:sym typeface="+mn-lt"/>
              </a:rPr>
              <a:t>牌实时展示课程计划及上课状态，学生通过</a:t>
            </a:r>
            <a:r>
              <a:rPr lang="zh-CN" altLang="en-US" sz="1600" dirty="0" smtClean="0">
                <a:cs typeface="+mn-ea"/>
                <a:sym typeface="+mn-lt"/>
              </a:rPr>
              <a:t>在班</a:t>
            </a:r>
            <a:r>
              <a:rPr lang="zh-CN" altLang="en-US" sz="1600" dirty="0">
                <a:cs typeface="+mn-ea"/>
                <a:sym typeface="+mn-lt"/>
              </a:rPr>
              <a:t>牌上刷卡完成课程签到；</a:t>
            </a:r>
          </a:p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课后：学生</a:t>
            </a:r>
            <a:r>
              <a:rPr lang="zh-CN" altLang="en-US" sz="1600" dirty="0" smtClean="0">
                <a:cs typeface="+mn-ea"/>
                <a:sym typeface="+mn-lt"/>
              </a:rPr>
              <a:t>通过班</a:t>
            </a:r>
            <a:r>
              <a:rPr lang="zh-CN" altLang="en-US" sz="1600" dirty="0">
                <a:cs typeface="+mn-ea"/>
                <a:sym typeface="+mn-lt"/>
              </a:rPr>
              <a:t>牌</a:t>
            </a:r>
            <a:r>
              <a:rPr lang="zh-CN" altLang="en-US" sz="1600" dirty="0" smtClean="0">
                <a:cs typeface="+mn-ea"/>
                <a:sym typeface="+mn-lt"/>
              </a:rPr>
              <a:t>或</a:t>
            </a:r>
            <a:r>
              <a:rPr lang="en-US" altLang="zh-CN" sz="1600" dirty="0" smtClean="0">
                <a:cs typeface="+mn-ea"/>
                <a:sym typeface="+mn-lt"/>
              </a:rPr>
              <a:t>APP</a:t>
            </a:r>
            <a:r>
              <a:rPr lang="zh-CN" altLang="en-US" sz="1600" dirty="0" smtClean="0">
                <a:cs typeface="+mn-ea"/>
                <a:sym typeface="+mn-lt"/>
              </a:rPr>
              <a:t>提交</a:t>
            </a:r>
            <a:r>
              <a:rPr lang="zh-CN" altLang="en-US" sz="1600" dirty="0">
                <a:cs typeface="+mn-ea"/>
                <a:sym typeface="+mn-lt"/>
              </a:rPr>
              <a:t>反馈，告知老师当堂课掌握情况，老师收到反馈后可相应调整教学计划；</a:t>
            </a:r>
          </a:p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作业：老师</a:t>
            </a:r>
            <a:r>
              <a:rPr lang="zh-CN" altLang="en-US" sz="1600" dirty="0" smtClean="0">
                <a:cs typeface="+mn-ea"/>
                <a:sym typeface="+mn-lt"/>
              </a:rPr>
              <a:t>通过</a:t>
            </a:r>
            <a:r>
              <a:rPr lang="zh-CN" altLang="en-US" sz="1600" dirty="0">
                <a:cs typeface="+mn-ea"/>
                <a:sym typeface="+mn-lt"/>
              </a:rPr>
              <a:t>智慧班牌</a:t>
            </a:r>
            <a:r>
              <a:rPr lang="zh-CN" altLang="en-US" sz="1600" dirty="0" smtClean="0">
                <a:cs typeface="+mn-ea"/>
                <a:sym typeface="+mn-lt"/>
              </a:rPr>
              <a:t>平台</a:t>
            </a:r>
            <a:r>
              <a:rPr lang="zh-CN" altLang="en-US" sz="1600" dirty="0">
                <a:cs typeface="+mn-ea"/>
                <a:sym typeface="+mn-lt"/>
              </a:rPr>
              <a:t>发布课后作业，学生</a:t>
            </a:r>
            <a:r>
              <a:rPr lang="zh-CN" altLang="en-US" sz="1600" dirty="0" smtClean="0">
                <a:cs typeface="+mn-ea"/>
                <a:sym typeface="+mn-lt"/>
              </a:rPr>
              <a:t>通过班</a:t>
            </a:r>
            <a:r>
              <a:rPr lang="zh-CN" altLang="en-US" sz="1600" dirty="0">
                <a:cs typeface="+mn-ea"/>
                <a:sym typeface="+mn-lt"/>
              </a:rPr>
              <a:t>牌</a:t>
            </a:r>
            <a:r>
              <a:rPr lang="zh-CN" altLang="en-US" sz="1600" dirty="0" smtClean="0">
                <a:cs typeface="+mn-ea"/>
                <a:sym typeface="+mn-lt"/>
              </a:rPr>
              <a:t>和</a:t>
            </a:r>
            <a:r>
              <a:rPr lang="en-US" altLang="zh-CN" sz="1600" dirty="0" smtClean="0">
                <a:cs typeface="+mn-ea"/>
                <a:sym typeface="+mn-lt"/>
              </a:rPr>
              <a:t>APP</a:t>
            </a:r>
            <a:r>
              <a:rPr lang="zh-CN" altLang="en-US" sz="1600" dirty="0" smtClean="0">
                <a:cs typeface="+mn-ea"/>
                <a:sym typeface="+mn-lt"/>
              </a:rPr>
              <a:t>查看</a:t>
            </a:r>
            <a:r>
              <a:rPr lang="zh-CN" altLang="en-US" sz="1600" dirty="0">
                <a:cs typeface="+mn-ea"/>
                <a:sym typeface="+mn-lt"/>
              </a:rPr>
              <a:t>。</a:t>
            </a:r>
          </a:p>
        </p:txBody>
      </p:sp>
      <p:cxnSp>
        <p:nvCxnSpPr>
          <p:cNvPr id="29" name="Straight Connector 20"/>
          <p:cNvCxnSpPr/>
          <p:nvPr/>
        </p:nvCxnSpPr>
        <p:spPr>
          <a:xfrm>
            <a:off x="199070" y="4718381"/>
            <a:ext cx="1166558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组合 29"/>
          <p:cNvGrpSpPr>
            <a:grpSpLocks noChangeAspect="1"/>
          </p:cNvGrpSpPr>
          <p:nvPr/>
        </p:nvGrpSpPr>
        <p:grpSpPr>
          <a:xfrm>
            <a:off x="226725" y="1488878"/>
            <a:ext cx="11816015" cy="3195486"/>
            <a:chOff x="-10455" y="1593974"/>
            <a:chExt cx="12867935" cy="3479964"/>
          </a:xfrm>
        </p:grpSpPr>
        <p:pic>
          <p:nvPicPr>
            <p:cNvPr id="31" name="图片 30" descr="课堂要点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99715" y="1593974"/>
              <a:ext cx="10057765" cy="2994025"/>
            </a:xfrm>
            <a:prstGeom prst="rect">
              <a:avLst/>
            </a:prstGeom>
          </p:spPr>
        </p:pic>
        <p:grpSp>
          <p:nvGrpSpPr>
            <p:cNvPr id="32" name="Group 9"/>
            <p:cNvGrpSpPr/>
            <p:nvPr/>
          </p:nvGrpSpPr>
          <p:grpSpPr bwMode="auto">
            <a:xfrm>
              <a:off x="-10455" y="1593974"/>
              <a:ext cx="3069242" cy="2997816"/>
              <a:chOff x="-7985" y="901147"/>
              <a:chExt cx="2182716" cy="2131459"/>
            </a:xfrm>
          </p:grpSpPr>
          <p:grpSp>
            <p:nvGrpSpPr>
              <p:cNvPr id="37" name="Group 41"/>
              <p:cNvGrpSpPr/>
              <p:nvPr/>
            </p:nvGrpSpPr>
            <p:grpSpPr>
              <a:xfrm>
                <a:off x="-7985" y="901147"/>
                <a:ext cx="2012646" cy="2131459"/>
                <a:chOff x="3189432" y="1419609"/>
                <a:chExt cx="2765136" cy="2131459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39" name="Rectangle 12"/>
                <p:cNvSpPr/>
                <p:nvPr/>
              </p:nvSpPr>
              <p:spPr>
                <a:xfrm>
                  <a:off x="3189432" y="1419609"/>
                  <a:ext cx="2765136" cy="2131459"/>
                </a:xfrm>
                <a:prstGeom prst="rect">
                  <a:avLst/>
                </a:prstGeom>
                <a:solidFill>
                  <a:srgbClr val="1478D7"/>
                </a:solidFill>
                <a:ln>
                  <a:noFill/>
                </a:ln>
                <a:effectLst>
                  <a:outerShdw blurRad="317500" sx="1000" sy="1000" rotWithShape="0">
                    <a:prstClr val="black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450340">
                    <a:lnSpc>
                      <a:spcPct val="150000"/>
                    </a:lnSpc>
                    <a:defRPr/>
                  </a:pPr>
                  <a:endParaRPr lang="en-US" dirty="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TextBox 13"/>
                <p:cNvSpPr txBox="1"/>
                <p:nvPr/>
              </p:nvSpPr>
              <p:spPr>
                <a:xfrm>
                  <a:off x="3477469" y="2308212"/>
                  <a:ext cx="2189067" cy="857923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智慧班牌平台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可实现课前、课中、课后整个教学周期的管理和支撑，为学校客户提供强有力的教学管理平台。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1" name="TextBox 14"/>
                <p:cNvSpPr txBox="1"/>
                <p:nvPr/>
              </p:nvSpPr>
              <p:spPr>
                <a:xfrm>
                  <a:off x="3416639" y="1751577"/>
                  <a:ext cx="2443343" cy="52428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zh-CN" altLang="en-US" sz="44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教学管理</a:t>
                  </a:r>
                  <a:endParaRPr lang="en-US" altLang="zh-CN" sz="44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" name="Isosceles Triangle 11"/>
              <p:cNvSpPr/>
              <p:nvPr/>
            </p:nvSpPr>
            <p:spPr>
              <a:xfrm rot="5400000">
                <a:off x="1846183" y="1869250"/>
                <a:ext cx="461843" cy="195253"/>
              </a:xfrm>
              <a:prstGeom prst="triangle">
                <a:avLst/>
              </a:prstGeom>
              <a:solidFill>
                <a:srgbClr val="1478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50340">
                  <a:lnSpc>
                    <a:spcPct val="150000"/>
                  </a:lnSpc>
                  <a:defRPr/>
                </a:pPr>
                <a:endParaRPr lang="en-US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33" name="Rounded Rectangle 31"/>
            <p:cNvSpPr/>
            <p:nvPr/>
          </p:nvSpPr>
          <p:spPr>
            <a:xfrm>
              <a:off x="4223984" y="4109637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1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课前发布</a:t>
              </a:r>
              <a:endParaRPr lang="en-US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4" name="Rounded Rectangle 32"/>
            <p:cNvSpPr/>
            <p:nvPr/>
          </p:nvSpPr>
          <p:spPr>
            <a:xfrm>
              <a:off x="5393645" y="4109637"/>
              <a:ext cx="964301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8573" anchor="ctr"/>
            <a:lstStyle/>
            <a:p>
              <a:pPr algn="ctr" defTabSz="1450340">
                <a:lnSpc>
                  <a:spcPct val="11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课中展示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5" name="Rounded Rectangle 33"/>
            <p:cNvSpPr/>
            <p:nvPr/>
          </p:nvSpPr>
          <p:spPr>
            <a:xfrm>
              <a:off x="6563305" y="4109637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1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课后反馈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6" name="Rounded Rectangle 34"/>
            <p:cNvSpPr/>
            <p:nvPr/>
          </p:nvSpPr>
          <p:spPr>
            <a:xfrm>
              <a:off x="7730736" y="4109637"/>
              <a:ext cx="966532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286" tIns="0" rIns="0" anchor="ctr"/>
            <a:lstStyle/>
            <a:p>
              <a:pPr algn="ctr" defTabSz="1450340">
                <a:lnSpc>
                  <a:spcPct val="11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课后</a:t>
              </a:r>
            </a:p>
            <a:p>
              <a:pPr algn="ctr" defTabSz="1450340">
                <a:lnSpc>
                  <a:spcPct val="11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作业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2" name="TextBox 8"/>
          <p:cNvSpPr txBox="1"/>
          <p:nvPr/>
        </p:nvSpPr>
        <p:spPr>
          <a:xfrm>
            <a:off x="271901" y="1000248"/>
            <a:ext cx="929957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cs typeface="+mn-ea"/>
                <a:sym typeface="+mn-lt"/>
              </a:rPr>
              <a:t>基于</a:t>
            </a:r>
            <a:r>
              <a:rPr lang="zh-CN" altLang="en-US" sz="2000" b="1" dirty="0">
                <a:cs typeface="+mn-ea"/>
                <a:sym typeface="+mn-lt"/>
              </a:rPr>
              <a:t>智慧</a:t>
            </a:r>
            <a:r>
              <a:rPr lang="zh-CN" altLang="en-US" sz="2000" b="1" dirty="0" smtClean="0">
                <a:cs typeface="+mn-ea"/>
                <a:sym typeface="+mn-lt"/>
              </a:rPr>
              <a:t>班</a:t>
            </a:r>
            <a:r>
              <a:rPr lang="zh-CN" altLang="en-US" sz="2000" b="1" dirty="0">
                <a:cs typeface="+mn-ea"/>
                <a:sym typeface="+mn-lt"/>
              </a:rPr>
              <a:t>牌，可以实现课前、课中、课后整个教学周期的管理和支撑。</a:t>
            </a:r>
            <a:endParaRPr lang="zh-CN" altLang="zh-CN" sz="20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984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0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5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16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7" name="文本框 29"/>
          <p:cNvSpPr txBox="1"/>
          <p:nvPr/>
        </p:nvSpPr>
        <p:spPr>
          <a:xfrm>
            <a:off x="685164" y="118864"/>
            <a:ext cx="654009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 smtClean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信息发布</a:t>
            </a:r>
            <a:endParaRPr lang="zh-CN" altLang="en-US" sz="2800" b="1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18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9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1689500" y="972343"/>
            <a:ext cx="929957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cs typeface="+mn-ea"/>
                <a:sym typeface="+mn-lt"/>
              </a:rPr>
              <a:t>学校的通知、新闻、活动、特定内容可直接发布到每台</a:t>
            </a:r>
            <a:r>
              <a:rPr lang="zh-CN" altLang="en-US" sz="2000" b="1" dirty="0" smtClean="0">
                <a:cs typeface="+mn-ea"/>
                <a:sym typeface="+mn-lt"/>
              </a:rPr>
              <a:t>终端</a:t>
            </a:r>
            <a:endParaRPr lang="zh-CN" altLang="zh-CN" sz="2000" b="1" dirty="0">
              <a:cs typeface="+mn-ea"/>
              <a:sym typeface="+mn-lt"/>
            </a:endParaRPr>
          </a:p>
        </p:txBody>
      </p:sp>
      <p:grpSp>
        <p:nvGrpSpPr>
          <p:cNvPr id="24" name="组合 23"/>
          <p:cNvGrpSpPr>
            <a:grpSpLocks noChangeAspect="1"/>
          </p:cNvGrpSpPr>
          <p:nvPr/>
        </p:nvGrpSpPr>
        <p:grpSpPr>
          <a:xfrm>
            <a:off x="1457708" y="1634076"/>
            <a:ext cx="9377556" cy="4340553"/>
            <a:chOff x="2532" y="2895"/>
            <a:chExt cx="15700" cy="7267"/>
          </a:xfrm>
        </p:grpSpPr>
        <p:sp>
          <p:nvSpPr>
            <p:cNvPr id="25" name="矩形 42"/>
            <p:cNvSpPr>
              <a:spLocks noChangeArrowheads="1"/>
            </p:cNvSpPr>
            <p:nvPr/>
          </p:nvSpPr>
          <p:spPr bwMode="auto">
            <a:xfrm>
              <a:off x="8329" y="6602"/>
              <a:ext cx="2419" cy="3560"/>
            </a:xfrm>
            <a:prstGeom prst="rect">
              <a:avLst/>
            </a:prstGeom>
            <a:solidFill>
              <a:srgbClr val="3E85C6"/>
            </a:solidFill>
            <a:ln>
              <a:noFill/>
            </a:ln>
          </p:spPr>
          <p:txBody>
            <a:bodyPr lIns="121912" tIns="60956" rIns="121912" bIns="60956" anchor="ctr"/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24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6" name="矩形 59"/>
            <p:cNvSpPr>
              <a:spLocks noChangeAspect="1" noChangeArrowheads="1"/>
            </p:cNvSpPr>
            <p:nvPr/>
          </p:nvSpPr>
          <p:spPr bwMode="auto">
            <a:xfrm>
              <a:off x="6463" y="2895"/>
              <a:ext cx="5337" cy="356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lIns="121912" tIns="60956" rIns="121912" bIns="60956" anchor="ctr"/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2400"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" y="6621"/>
              <a:ext cx="5647" cy="3541"/>
            </a:xfrm>
            <a:prstGeom prst="rect">
              <a:avLst/>
            </a:prstGeom>
          </p:spPr>
        </p:pic>
        <p:grpSp>
          <p:nvGrpSpPr>
            <p:cNvPr id="43" name="组合 42"/>
            <p:cNvGrpSpPr/>
            <p:nvPr/>
          </p:nvGrpSpPr>
          <p:grpSpPr>
            <a:xfrm>
              <a:off x="2532" y="2950"/>
              <a:ext cx="4260" cy="3450"/>
              <a:chOff x="2532" y="2950"/>
              <a:chExt cx="4260" cy="3450"/>
            </a:xfrm>
          </p:grpSpPr>
          <p:sp>
            <p:nvSpPr>
              <p:cNvPr id="50" name="圆角矩形 6"/>
              <p:cNvSpPr/>
              <p:nvPr/>
            </p:nvSpPr>
            <p:spPr>
              <a:xfrm>
                <a:off x="2532" y="2950"/>
                <a:ext cx="3560" cy="3450"/>
              </a:xfrm>
              <a:prstGeom prst="roundRect">
                <a:avLst>
                  <a:gd name="adj" fmla="val 12535"/>
                </a:avLst>
              </a:prstGeom>
              <a:solidFill>
                <a:srgbClr val="3E85C6"/>
              </a:solidFill>
              <a:ln w="22225">
                <a:gradFill>
                  <a:gsLst>
                    <a:gs pos="36000">
                      <a:srgbClr val="FCFCFC"/>
                    </a:gs>
                    <a:gs pos="71000">
                      <a:srgbClr val="FAFCFB"/>
                    </a:gs>
                  </a:gsLst>
                  <a:lin ang="3000000" scaled="0"/>
                </a:gra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1" name="矩形 57"/>
              <p:cNvSpPr>
                <a:spLocks noChangeArrowheads="1"/>
              </p:cNvSpPr>
              <p:nvPr/>
            </p:nvSpPr>
            <p:spPr bwMode="auto">
              <a:xfrm>
                <a:off x="2707" y="3733"/>
                <a:ext cx="3210" cy="2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 lIns="121912" tIns="60956" rIns="121912" bIns="60956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学校可在云平台上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进行班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牌远程控制，可显示欢迎的图片文字等信息</a:t>
                </a:r>
              </a:p>
            </p:txBody>
          </p:sp>
          <p:sp>
            <p:nvSpPr>
              <p:cNvPr id="52" name="矩形 56"/>
              <p:cNvSpPr>
                <a:spLocks noChangeArrowheads="1"/>
              </p:cNvSpPr>
              <p:nvPr/>
            </p:nvSpPr>
            <p:spPr bwMode="auto">
              <a:xfrm>
                <a:off x="2921" y="3132"/>
                <a:ext cx="2587" cy="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 lIns="121912" tIns="60956" rIns="121912" bIns="60956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9pPr>
              </a:lstStyle>
              <a:p>
                <a:pPr algn="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zh-CN" altLang="en-US" sz="2265" b="1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图文模式</a:t>
                </a:r>
              </a:p>
            </p:txBody>
          </p:sp>
          <p:grpSp>
            <p:nvGrpSpPr>
              <p:cNvPr id="53" name="组合 52"/>
              <p:cNvGrpSpPr/>
              <p:nvPr/>
            </p:nvGrpSpPr>
            <p:grpSpPr>
              <a:xfrm>
                <a:off x="5751" y="3985"/>
                <a:ext cx="1041" cy="1041"/>
                <a:chOff x="304800" y="673100"/>
                <a:chExt cx="4000500" cy="4000500"/>
              </a:xfrm>
              <a:effectLst>
                <a:outerShdw blurRad="317500" dist="1905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54" name="同心圆 20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solidFill>
                  <a:srgbClr val="3E85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solidFill>
                  <a:srgbClr val="3E85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5" y="2895"/>
              <a:ext cx="6270" cy="3596"/>
            </a:xfrm>
            <a:prstGeom prst="rect">
              <a:avLst/>
            </a:prstGeom>
          </p:spPr>
        </p:pic>
        <p:grpSp>
          <p:nvGrpSpPr>
            <p:cNvPr id="45" name="组合 44"/>
            <p:cNvGrpSpPr/>
            <p:nvPr/>
          </p:nvGrpSpPr>
          <p:grpSpPr>
            <a:xfrm>
              <a:off x="10898" y="5890"/>
              <a:ext cx="7334" cy="4162"/>
              <a:chOff x="8696" y="5890"/>
              <a:chExt cx="7334" cy="4162"/>
            </a:xfrm>
          </p:grpSpPr>
          <p:sp>
            <p:nvSpPr>
              <p:cNvPr id="46" name="圆角矩形 5"/>
              <p:cNvSpPr/>
              <p:nvPr/>
            </p:nvSpPr>
            <p:spPr>
              <a:xfrm>
                <a:off x="8696" y="6602"/>
                <a:ext cx="7334" cy="3450"/>
              </a:xfrm>
              <a:prstGeom prst="roundRect">
                <a:avLst>
                  <a:gd name="adj" fmla="val 12535"/>
                </a:avLst>
              </a:prstGeom>
              <a:solidFill>
                <a:srgbClr val="3E85C6"/>
              </a:solidFill>
              <a:ln w="22225">
                <a:gradFill>
                  <a:gsLst>
                    <a:gs pos="36000">
                      <a:srgbClr val="FCFCFC"/>
                    </a:gs>
                    <a:gs pos="71000">
                      <a:srgbClr val="FAFCFB"/>
                    </a:gs>
                  </a:gsLst>
                  <a:lin ang="3000000" scaled="0"/>
                </a:gra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7" name="矩形 44"/>
              <p:cNvSpPr>
                <a:spLocks noChangeArrowheads="1"/>
              </p:cNvSpPr>
              <p:nvPr/>
            </p:nvSpPr>
            <p:spPr bwMode="auto">
              <a:xfrm>
                <a:off x="11217" y="6913"/>
                <a:ext cx="2571" cy="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 lIns="121912" tIns="60956" rIns="121912" bIns="60956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zh-CN" altLang="en-US" sz="2265" b="1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考场模式</a:t>
                </a:r>
              </a:p>
            </p:txBody>
          </p:sp>
          <p:sp>
            <p:nvSpPr>
              <p:cNvPr id="48" name="矩形 45"/>
              <p:cNvSpPr>
                <a:spLocks noChangeArrowheads="1"/>
              </p:cNvSpPr>
              <p:nvPr/>
            </p:nvSpPr>
            <p:spPr bwMode="auto">
              <a:xfrm>
                <a:off x="9218" y="7652"/>
                <a:ext cx="6742" cy="2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lIns="121912" tIns="60956" rIns="121912" bIns="60956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学校管理人员可使用系统考场模式，远程控制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某个班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牌显示的内容，可直接在后台设置考场名称、考试时间、考试科目、考号区间、备注信息等</a:t>
                </a:r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13290" y="5890"/>
                <a:ext cx="996" cy="996"/>
              </a:xfrm>
              <a:prstGeom prst="ellipse">
                <a:avLst/>
              </a:prstGeom>
              <a:solidFill>
                <a:srgbClr val="3E85C6"/>
              </a:solidFill>
              <a:ln>
                <a:noFill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56" name="TextBox 1"/>
          <p:cNvSpPr txBox="1"/>
          <p:nvPr/>
        </p:nvSpPr>
        <p:spPr>
          <a:xfrm>
            <a:off x="3431497" y="2325467"/>
            <a:ext cx="566181" cy="5024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65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7" name="TextBox 59"/>
          <p:cNvSpPr txBox="1"/>
          <p:nvPr/>
        </p:nvSpPr>
        <p:spPr>
          <a:xfrm>
            <a:off x="9229922" y="3468362"/>
            <a:ext cx="566181" cy="5024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65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974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0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15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16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7" name="文本框 29"/>
          <p:cNvSpPr txBox="1"/>
          <p:nvPr/>
        </p:nvSpPr>
        <p:spPr>
          <a:xfrm>
            <a:off x="685164" y="118864"/>
            <a:ext cx="654009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考勤签到</a:t>
            </a:r>
          </a:p>
        </p:txBody>
      </p:sp>
      <p:sp>
        <p:nvSpPr>
          <p:cNvPr id="1118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19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1523266" y="889416"/>
            <a:ext cx="929957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cs typeface="+mn-ea"/>
                <a:sym typeface="+mn-lt"/>
              </a:rPr>
              <a:t>学生上学、放学、上课在教室门口</a:t>
            </a:r>
            <a:r>
              <a:rPr lang="zh-CN" altLang="en-US" sz="2000" b="1" dirty="0" smtClean="0">
                <a:cs typeface="+mn-ea"/>
                <a:sym typeface="+mn-lt"/>
              </a:rPr>
              <a:t>的班</a:t>
            </a:r>
            <a:r>
              <a:rPr lang="zh-CN" altLang="en-US" sz="2000" b="1" dirty="0">
                <a:cs typeface="+mn-ea"/>
                <a:sym typeface="+mn-lt"/>
              </a:rPr>
              <a:t>牌上刷卡，家长可实时收到</a:t>
            </a:r>
            <a:r>
              <a:rPr lang="zh-CN" altLang="en-US" sz="2000" b="1" dirty="0" smtClean="0">
                <a:cs typeface="+mn-ea"/>
                <a:sym typeface="+mn-lt"/>
              </a:rPr>
              <a:t>通知</a:t>
            </a:r>
            <a:endParaRPr lang="zh-CN" altLang="zh-CN" sz="2000" b="1" dirty="0">
              <a:cs typeface="+mn-ea"/>
              <a:sym typeface="+mn-lt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314549" y="3994247"/>
            <a:ext cx="7850024" cy="2202605"/>
            <a:chOff x="2938" y="6941"/>
            <a:chExt cx="13928" cy="3908"/>
          </a:xfrm>
        </p:grpSpPr>
        <p:grpSp>
          <p:nvGrpSpPr>
            <p:cNvPr id="25" name="组合 24"/>
            <p:cNvGrpSpPr/>
            <p:nvPr/>
          </p:nvGrpSpPr>
          <p:grpSpPr>
            <a:xfrm>
              <a:off x="9784" y="6941"/>
              <a:ext cx="7082" cy="3908"/>
              <a:chOff x="9445" y="6602"/>
              <a:chExt cx="7082" cy="3908"/>
            </a:xfrm>
          </p:grpSpPr>
          <p:sp>
            <p:nvSpPr>
              <p:cNvPr id="47" name="圆角矩形 5"/>
              <p:cNvSpPr/>
              <p:nvPr/>
            </p:nvSpPr>
            <p:spPr>
              <a:xfrm>
                <a:off x="9445" y="6602"/>
                <a:ext cx="7082" cy="3908"/>
              </a:xfrm>
              <a:prstGeom prst="roundRect">
                <a:avLst>
                  <a:gd name="adj" fmla="val 12535"/>
                </a:avLst>
              </a:prstGeom>
              <a:solidFill>
                <a:srgbClr val="3E85C6"/>
              </a:solidFill>
              <a:ln w="22225">
                <a:gradFill>
                  <a:gsLst>
                    <a:gs pos="36000">
                      <a:srgbClr val="FCFCFC"/>
                    </a:gs>
                    <a:gs pos="71000">
                      <a:srgbClr val="FAFCFB"/>
                    </a:gs>
                  </a:gsLst>
                  <a:lin ang="3000000" scaled="0"/>
                </a:gra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8" name="矩形 44"/>
              <p:cNvSpPr>
                <a:spLocks noChangeArrowheads="1"/>
              </p:cNvSpPr>
              <p:nvPr/>
            </p:nvSpPr>
            <p:spPr bwMode="auto">
              <a:xfrm>
                <a:off x="11342" y="6775"/>
                <a:ext cx="3013" cy="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 lIns="121912" tIns="60956" rIns="121912" bIns="60956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zh-CN" altLang="en-US" sz="2265" b="1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上课签到</a:t>
                </a:r>
              </a:p>
            </p:txBody>
          </p:sp>
          <p:sp>
            <p:nvSpPr>
              <p:cNvPr id="49" name="矩形 45"/>
              <p:cNvSpPr>
                <a:spLocks noChangeArrowheads="1"/>
              </p:cNvSpPr>
              <p:nvPr/>
            </p:nvSpPr>
            <p:spPr bwMode="auto">
              <a:xfrm>
                <a:off x="9728" y="7430"/>
                <a:ext cx="6544" cy="2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 lIns="121912" tIns="60956" rIns="121912" bIns="60956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方正兰亭黑_GBK" panose="02000000000000000000" pitchFamily="2" charset="-122"/>
                    <a:ea typeface="方正兰亭黑_GBK" panose="02000000000000000000" pitchFamily="2" charset="-122"/>
                    <a:sym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老师可设置每堂课要求学生签到，即可免去上课点名的操作，班主任、科任老师、学生和家长分别可通过后台网站</a:t>
                </a:r>
                <a:r>
                  <a:rPr lang="zh-CN" altLang="en-US" sz="1600" dirty="0" smtClean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、班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牌、手机微信等多个端口查询相关记录。</a:t>
                </a: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8943" y="8310"/>
              <a:ext cx="1064" cy="1041"/>
              <a:chOff x="5209987" y="2608954"/>
              <a:chExt cx="506874" cy="495926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5220935" y="2608954"/>
                <a:ext cx="495926" cy="495926"/>
                <a:chOff x="304800" y="673100"/>
                <a:chExt cx="4000500" cy="4000500"/>
              </a:xfrm>
              <a:effectLst>
                <a:outerShdw blurRad="317500" dist="1905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45" name="同心圆 25"/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solidFill>
                  <a:srgbClr val="3E85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solidFill>
                  <a:srgbClr val="3E85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4" name="TextBox 59"/>
              <p:cNvSpPr txBox="1"/>
              <p:nvPr/>
            </p:nvSpPr>
            <p:spPr>
              <a:xfrm>
                <a:off x="5209987" y="2636967"/>
                <a:ext cx="478563" cy="424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665" dirty="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" y="7269"/>
              <a:ext cx="5553" cy="3122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>
            <a:off x="2397118" y="1744862"/>
            <a:ext cx="3292636" cy="1930944"/>
            <a:chOff x="2532" y="2950"/>
            <a:chExt cx="5842" cy="3426"/>
          </a:xfrm>
        </p:grpSpPr>
        <p:sp>
          <p:nvSpPr>
            <p:cNvPr id="51" name="圆角矩形 6"/>
            <p:cNvSpPr/>
            <p:nvPr/>
          </p:nvSpPr>
          <p:spPr>
            <a:xfrm>
              <a:off x="2532" y="2950"/>
              <a:ext cx="5842" cy="3426"/>
            </a:xfrm>
            <a:prstGeom prst="roundRect">
              <a:avLst>
                <a:gd name="adj" fmla="val 12535"/>
              </a:avLst>
            </a:prstGeom>
            <a:solidFill>
              <a:srgbClr val="3E85C6"/>
            </a:solidFill>
            <a:ln w="22225">
              <a:gradFill>
                <a:gsLst>
                  <a:gs pos="36000">
                    <a:srgbClr val="FCFCFC"/>
                  </a:gs>
                  <a:gs pos="71000">
                    <a:srgbClr val="FAFCFB"/>
                  </a:gs>
                </a:gsLst>
                <a:lin ang="3000000" scaled="0"/>
              </a:gra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2" name="矩形 57"/>
            <p:cNvSpPr>
              <a:spLocks noChangeArrowheads="1"/>
            </p:cNvSpPr>
            <p:nvPr/>
          </p:nvSpPr>
          <p:spPr bwMode="auto">
            <a:xfrm>
              <a:off x="2913" y="3846"/>
              <a:ext cx="5080" cy="1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square" lIns="121912" tIns="60956" rIns="121912" bIns="60956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160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学生上学、放学通过</a:t>
              </a:r>
              <a:r>
                <a:rPr lang="zh-CN" altLang="en-US" sz="1600" dirty="0" smtClean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在班</a:t>
              </a:r>
              <a:r>
                <a:rPr lang="zh-CN" altLang="en-US" sz="160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牌上刷卡，家长可实时获知学生到离校情况，让家长放心。</a:t>
              </a:r>
            </a:p>
          </p:txBody>
        </p:sp>
        <p:sp>
          <p:nvSpPr>
            <p:cNvPr id="53" name="矩形 56"/>
            <p:cNvSpPr>
              <a:spLocks noChangeArrowheads="1"/>
            </p:cNvSpPr>
            <p:nvPr/>
          </p:nvSpPr>
          <p:spPr bwMode="auto">
            <a:xfrm>
              <a:off x="3921" y="3165"/>
              <a:ext cx="2811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square" lIns="121912" tIns="60956" rIns="121912" bIns="60956"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方正兰亭黑_GBK" panose="02000000000000000000" pitchFamily="2" charset="-122"/>
                  <a:ea typeface="方正兰亭黑_GBK" panose="02000000000000000000" pitchFamily="2" charset="-122"/>
                  <a:sym typeface="Calibri" panose="020F0502020204030204" pitchFamily="34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265" b="1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到校通知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5539269" y="2341730"/>
            <a:ext cx="586723" cy="586723"/>
            <a:chOff x="2614375" y="1638063"/>
            <a:chExt cx="495926" cy="495926"/>
          </a:xfrm>
        </p:grpSpPr>
        <p:grpSp>
          <p:nvGrpSpPr>
            <p:cNvPr id="55" name="组合 54"/>
            <p:cNvGrpSpPr/>
            <p:nvPr/>
          </p:nvGrpSpPr>
          <p:grpSpPr>
            <a:xfrm>
              <a:off x="2614375" y="1638063"/>
              <a:ext cx="495926" cy="495926"/>
              <a:chOff x="304800" y="673100"/>
              <a:chExt cx="4000500" cy="4000500"/>
            </a:xfrm>
            <a:effectLst>
              <a:outerShdw blurRad="317500" dist="1905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7" name="同心圆 2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solidFill>
                <a:srgbClr val="3E85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6" name="TextBox 1"/>
            <p:cNvSpPr txBox="1"/>
            <p:nvPr/>
          </p:nvSpPr>
          <p:spPr>
            <a:xfrm>
              <a:off x="2628663" y="1670997"/>
              <a:ext cx="478563" cy="424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665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9" name="图片 58" descr="课堂动态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192" y="1516598"/>
            <a:ext cx="1243334" cy="2208242"/>
          </a:xfrm>
          <a:prstGeom prst="rect">
            <a:avLst/>
          </a:prstGeom>
          <a:effectLst>
            <a:outerShdw blurRad="1524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966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2906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3545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4135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3577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04567" y="24916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3608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3355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944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131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132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33" name="文本框 29"/>
          <p:cNvSpPr txBox="1"/>
          <p:nvPr/>
        </p:nvSpPr>
        <p:spPr>
          <a:xfrm>
            <a:off x="685164" y="118864"/>
            <a:ext cx="5042535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 smtClean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竞争优势</a:t>
            </a:r>
            <a:endParaRPr lang="zh-CN" altLang="en-US" sz="2800" b="1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34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135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15" name="Rectangle 12"/>
          <p:cNvSpPr/>
          <p:nvPr/>
        </p:nvSpPr>
        <p:spPr>
          <a:xfrm>
            <a:off x="205073" y="3063206"/>
            <a:ext cx="4794250" cy="1454150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800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16" name="Group 24"/>
          <p:cNvGrpSpPr/>
          <p:nvPr/>
        </p:nvGrpSpPr>
        <p:grpSpPr>
          <a:xfrm>
            <a:off x="296513" y="3027646"/>
            <a:ext cx="4192905" cy="1486676"/>
            <a:chOff x="-863852" y="2927834"/>
            <a:chExt cx="4245446" cy="1505601"/>
          </a:xfrm>
        </p:grpSpPr>
        <p:sp>
          <p:nvSpPr>
            <p:cNvPr id="17" name="TextBox 22"/>
            <p:cNvSpPr txBox="1"/>
            <p:nvPr/>
          </p:nvSpPr>
          <p:spPr>
            <a:xfrm>
              <a:off x="677181" y="2927834"/>
              <a:ext cx="1672803" cy="366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cs typeface="+mn-ea"/>
                  <a:sym typeface="+mn-lt"/>
                </a:rPr>
                <a:t>联想智慧班</a:t>
              </a:r>
              <a:r>
                <a:rPr lang="zh-CN" altLang="en-US" sz="1600" b="1" dirty="0">
                  <a:solidFill>
                    <a:schemeClr val="bg1"/>
                  </a:solidFill>
                  <a:cs typeface="+mn-ea"/>
                  <a:sym typeface="+mn-lt"/>
                </a:rPr>
                <a:t>牌</a:t>
              </a:r>
            </a:p>
          </p:txBody>
        </p:sp>
        <p:sp>
          <p:nvSpPr>
            <p:cNvPr id="18" name="Rectangle 23"/>
            <p:cNvSpPr/>
            <p:nvPr/>
          </p:nvSpPr>
          <p:spPr>
            <a:xfrm>
              <a:off x="-863852" y="3292633"/>
              <a:ext cx="4245446" cy="11408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bg1"/>
                  </a:solidFill>
                  <a:cs typeface="+mn-ea"/>
                  <a:sym typeface="+mn-lt"/>
                </a:rPr>
                <a:t>品牌</a:t>
              </a:r>
              <a:r>
                <a:rPr lang="zh-CN" altLang="en-US" sz="1400" dirty="0" smtClean="0">
                  <a:solidFill>
                    <a:schemeClr val="bg1"/>
                  </a:solidFill>
                  <a:cs typeface="+mn-ea"/>
                  <a:sym typeface="+mn-lt"/>
                </a:rPr>
                <a:t>：长期服务客户，专注行业需求；</a:t>
              </a:r>
              <a:endParaRPr lang="zh-CN" altLang="en-US" sz="1400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marL="171450" indent="-1714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bg1"/>
                  </a:solidFill>
                  <a:cs typeface="+mn-ea"/>
                  <a:sym typeface="+mn-lt"/>
                </a:rPr>
                <a:t>产品：最佳用户体验，业内公认产品第一；</a:t>
              </a:r>
            </a:p>
            <a:p>
              <a:pPr marL="171450" indent="-1714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bg1"/>
                  </a:solidFill>
                  <a:cs typeface="+mn-ea"/>
                  <a:sym typeface="+mn-lt"/>
                </a:rPr>
                <a:t>功能：独家完美支持新教改需求；</a:t>
              </a:r>
            </a:p>
            <a:p>
              <a:pPr marL="171450" indent="-171450" algn="just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bg1"/>
                  </a:solidFill>
                  <a:cs typeface="+mn-ea"/>
                  <a:sym typeface="+mn-lt"/>
                </a:rPr>
                <a:t>渠道</a:t>
              </a:r>
              <a:r>
                <a:rPr lang="zh-CN" altLang="en-US" sz="1400" dirty="0" smtClean="0">
                  <a:solidFill>
                    <a:schemeClr val="bg1"/>
                  </a:solidFill>
                  <a:cs typeface="+mn-ea"/>
                  <a:sym typeface="+mn-lt"/>
                </a:rPr>
                <a:t>：贴紧教育用户，直达学校痛点，方案完备。</a:t>
              </a:r>
              <a:endParaRPr lang="zh-CN" altLang="en-US" sz="1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9" name="Freeform 6"/>
          <p:cNvSpPr/>
          <p:nvPr/>
        </p:nvSpPr>
        <p:spPr>
          <a:xfrm>
            <a:off x="6027388" y="2265011"/>
            <a:ext cx="5637530" cy="915035"/>
          </a:xfrm>
          <a:custGeom>
            <a:avLst/>
            <a:gdLst>
              <a:gd name="connsiteX0" fmla="*/ 0 w 7301111"/>
              <a:gd name="connsiteY0" fmla="*/ 0 h 1083733"/>
              <a:gd name="connsiteX1" fmla="*/ 7301111 w 7301111"/>
              <a:gd name="connsiteY1" fmla="*/ 0 h 1083733"/>
              <a:gd name="connsiteX2" fmla="*/ 7301111 w 7301111"/>
              <a:gd name="connsiteY2" fmla="*/ 1083733 h 1083733"/>
              <a:gd name="connsiteX3" fmla="*/ 0 w 7301111"/>
              <a:gd name="connsiteY3" fmla="*/ 1083733 h 1083733"/>
              <a:gd name="connsiteX4" fmla="*/ 0 w 7301111"/>
              <a:gd name="connsiteY4" fmla="*/ 0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01111" h="1083733">
                <a:moveTo>
                  <a:pt x="0" y="0"/>
                </a:moveTo>
                <a:lnTo>
                  <a:pt x="7301111" y="0"/>
                </a:lnTo>
                <a:lnTo>
                  <a:pt x="7301111" y="1083733"/>
                </a:lnTo>
                <a:lnTo>
                  <a:pt x="0" y="108373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7848" tIns="130274" rIns="130274" bIns="130274" numCol="1" spcCol="1270" anchor="ctr" anchorCtr="0">
            <a:noAutofit/>
          </a:bodyPr>
          <a:lstStyle/>
          <a:p>
            <a:pPr algn="just" defTabSz="2279650">
              <a:lnSpc>
                <a:spcPct val="120000"/>
              </a:lnSpc>
            </a:pPr>
            <a:endParaRPr lang="en-GB" sz="8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0" name="Oval 7"/>
          <p:cNvSpPr/>
          <p:nvPr/>
        </p:nvSpPr>
        <p:spPr>
          <a:xfrm>
            <a:off x="5561298" y="2265011"/>
            <a:ext cx="932180" cy="932180"/>
          </a:xfrm>
          <a:prstGeom prst="ellipse">
            <a:avLst/>
          </a:prstGeom>
          <a:ln>
            <a:solidFill>
              <a:srgbClr val="3E85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9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1" name="Freeform 8"/>
          <p:cNvSpPr/>
          <p:nvPr/>
        </p:nvSpPr>
        <p:spPr>
          <a:xfrm>
            <a:off x="6298533" y="3383881"/>
            <a:ext cx="5333365" cy="913765"/>
          </a:xfrm>
          <a:custGeom>
            <a:avLst/>
            <a:gdLst>
              <a:gd name="connsiteX0" fmla="*/ 0 w 6907174"/>
              <a:gd name="connsiteY0" fmla="*/ 0 h 1083733"/>
              <a:gd name="connsiteX1" fmla="*/ 6907174 w 6907174"/>
              <a:gd name="connsiteY1" fmla="*/ 0 h 1083733"/>
              <a:gd name="connsiteX2" fmla="*/ 6907174 w 6907174"/>
              <a:gd name="connsiteY2" fmla="*/ 1083733 h 1083733"/>
              <a:gd name="connsiteX3" fmla="*/ 0 w 6907174"/>
              <a:gd name="connsiteY3" fmla="*/ 1083733 h 1083733"/>
              <a:gd name="connsiteX4" fmla="*/ 0 w 6907174"/>
              <a:gd name="connsiteY4" fmla="*/ 0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7174" h="1083733">
                <a:moveTo>
                  <a:pt x="0" y="0"/>
                </a:moveTo>
                <a:lnTo>
                  <a:pt x="6907174" y="0"/>
                </a:lnTo>
                <a:lnTo>
                  <a:pt x="6907174" y="1083733"/>
                </a:lnTo>
                <a:lnTo>
                  <a:pt x="0" y="108373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7848" tIns="130274" rIns="130274" bIns="130274" numCol="1" spcCol="1270" anchor="ctr" anchorCtr="0">
            <a:noAutofit/>
          </a:bodyPr>
          <a:lstStyle/>
          <a:p>
            <a:pPr algn="just" defTabSz="2279650">
              <a:lnSpc>
                <a:spcPct val="120000"/>
              </a:lnSpc>
            </a:pPr>
            <a:endParaRPr lang="en-GB" sz="8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2" name="Oval 9"/>
          <p:cNvSpPr/>
          <p:nvPr/>
        </p:nvSpPr>
        <p:spPr>
          <a:xfrm>
            <a:off x="5832443" y="3383881"/>
            <a:ext cx="932180" cy="932180"/>
          </a:xfrm>
          <a:prstGeom prst="ellipse">
            <a:avLst/>
          </a:prstGeom>
          <a:ln>
            <a:solidFill>
              <a:srgbClr val="3E85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9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3" name="Freeform 10"/>
          <p:cNvSpPr/>
          <p:nvPr/>
        </p:nvSpPr>
        <p:spPr>
          <a:xfrm>
            <a:off x="6027388" y="4523706"/>
            <a:ext cx="5637530" cy="932180"/>
          </a:xfrm>
          <a:custGeom>
            <a:avLst/>
            <a:gdLst>
              <a:gd name="connsiteX0" fmla="*/ 0 w 7301111"/>
              <a:gd name="connsiteY0" fmla="*/ 0 h 1083733"/>
              <a:gd name="connsiteX1" fmla="*/ 7301111 w 7301111"/>
              <a:gd name="connsiteY1" fmla="*/ 0 h 1083733"/>
              <a:gd name="connsiteX2" fmla="*/ 7301111 w 7301111"/>
              <a:gd name="connsiteY2" fmla="*/ 1083733 h 1083733"/>
              <a:gd name="connsiteX3" fmla="*/ 0 w 7301111"/>
              <a:gd name="connsiteY3" fmla="*/ 1083733 h 1083733"/>
              <a:gd name="connsiteX4" fmla="*/ 0 w 7301111"/>
              <a:gd name="connsiteY4" fmla="*/ 0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01111" h="1083733">
                <a:moveTo>
                  <a:pt x="0" y="0"/>
                </a:moveTo>
                <a:lnTo>
                  <a:pt x="7301111" y="0"/>
                </a:lnTo>
                <a:lnTo>
                  <a:pt x="7301111" y="1083733"/>
                </a:lnTo>
                <a:lnTo>
                  <a:pt x="0" y="108373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7848" tIns="130274" rIns="130274" bIns="130274" numCol="1" spcCol="1270" anchor="ctr" anchorCtr="0">
            <a:noAutofit/>
          </a:bodyPr>
          <a:lstStyle/>
          <a:p>
            <a:pPr algn="just" defTabSz="2279650">
              <a:lnSpc>
                <a:spcPct val="120000"/>
              </a:lnSpc>
            </a:pPr>
            <a:endParaRPr lang="en-GB" sz="8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4" name="Oval 11"/>
          <p:cNvSpPr/>
          <p:nvPr/>
        </p:nvSpPr>
        <p:spPr>
          <a:xfrm>
            <a:off x="5561298" y="4523706"/>
            <a:ext cx="932180" cy="932180"/>
          </a:xfrm>
          <a:prstGeom prst="ellipse">
            <a:avLst/>
          </a:prstGeom>
          <a:ln>
            <a:solidFill>
              <a:srgbClr val="3E85C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9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5" name="TextBox 18"/>
          <p:cNvSpPr txBox="1"/>
          <p:nvPr/>
        </p:nvSpPr>
        <p:spPr>
          <a:xfrm>
            <a:off x="5613944" y="2536156"/>
            <a:ext cx="800219" cy="362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cs typeface="+mn-ea"/>
                <a:sym typeface="+mn-lt"/>
              </a:rPr>
              <a:t>跨界者</a:t>
            </a:r>
            <a:endParaRPr lang="en-GB" sz="1600" b="1" dirty="0">
              <a:cs typeface="+mn-ea"/>
              <a:sym typeface="+mn-lt"/>
            </a:endParaRPr>
          </a:p>
        </p:txBody>
      </p:sp>
      <p:sp>
        <p:nvSpPr>
          <p:cNvPr id="26" name="TextBox 19"/>
          <p:cNvSpPr txBox="1"/>
          <p:nvPr/>
        </p:nvSpPr>
        <p:spPr>
          <a:xfrm>
            <a:off x="5897789" y="3658201"/>
            <a:ext cx="800219" cy="362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cs typeface="+mn-ea"/>
                <a:sym typeface="+mn-lt"/>
              </a:rPr>
              <a:t>模仿者</a:t>
            </a:r>
            <a:endParaRPr lang="en-GB" sz="1600" b="1" dirty="0">
              <a:cs typeface="+mn-ea"/>
              <a:sym typeface="+mn-lt"/>
            </a:endParaRPr>
          </a:p>
        </p:txBody>
      </p:sp>
      <p:sp>
        <p:nvSpPr>
          <p:cNvPr id="27" name="TextBox 20"/>
          <p:cNvSpPr txBox="1"/>
          <p:nvPr/>
        </p:nvSpPr>
        <p:spPr>
          <a:xfrm>
            <a:off x="5626644" y="4773261"/>
            <a:ext cx="800219" cy="362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 dirty="0">
                <a:cs typeface="+mn-ea"/>
                <a:sym typeface="+mn-lt"/>
              </a:rPr>
              <a:t>加工者</a:t>
            </a:r>
            <a:endParaRPr lang="en-GB" sz="1600" b="1" dirty="0">
              <a:cs typeface="+mn-ea"/>
              <a:sym typeface="+mn-lt"/>
            </a:endParaRPr>
          </a:p>
        </p:txBody>
      </p:sp>
      <p:sp>
        <p:nvSpPr>
          <p:cNvPr id="28" name="Rectangle 25"/>
          <p:cNvSpPr/>
          <p:nvPr/>
        </p:nvSpPr>
        <p:spPr>
          <a:xfrm>
            <a:off x="6764623" y="2407352"/>
            <a:ext cx="454025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从其他教育细分领域过来，为弥补产品布局而进入；</a:t>
            </a:r>
            <a:endParaRPr lang="en-US" altLang="zh-CN" sz="1400" dirty="0">
              <a:cs typeface="+mn-ea"/>
              <a:sym typeface="+mn-lt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数量较少，产品功能、质量较弱，品牌较强；。</a:t>
            </a:r>
            <a:endParaRPr lang="en-GB" sz="1400" dirty="0">
              <a:cs typeface="+mn-ea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222083" y="3063206"/>
            <a:ext cx="1454785" cy="1454150"/>
            <a:chOff x="7363" y="5573"/>
            <a:chExt cx="2291" cy="2290"/>
          </a:xfrm>
        </p:grpSpPr>
        <p:sp>
          <p:nvSpPr>
            <p:cNvPr id="30" name="Oval 13"/>
            <p:cNvSpPr/>
            <p:nvPr/>
          </p:nvSpPr>
          <p:spPr>
            <a:xfrm>
              <a:off x="7363" y="5573"/>
              <a:ext cx="2291" cy="2290"/>
            </a:xfrm>
            <a:prstGeom prst="ellipse">
              <a:avLst/>
            </a:prstGeom>
            <a:solidFill>
              <a:srgbClr val="147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80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1" name="Oval 15"/>
            <p:cNvSpPr/>
            <p:nvPr/>
          </p:nvSpPr>
          <p:spPr>
            <a:xfrm>
              <a:off x="7562" y="5772"/>
              <a:ext cx="1893" cy="18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80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2" name="Rectangle 25"/>
          <p:cNvSpPr/>
          <p:nvPr/>
        </p:nvSpPr>
        <p:spPr>
          <a:xfrm>
            <a:off x="6779863" y="3383881"/>
            <a:ext cx="4304665" cy="866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跟风模仿者，行业理解浅，形式大于内容；</a:t>
            </a:r>
            <a:endParaRPr lang="en-US" altLang="zh-CN" sz="1400" dirty="0">
              <a:cs typeface="+mn-ea"/>
              <a:sym typeface="+mn-lt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数量较多，产品功能、质量较弱，品牌较弱；</a:t>
            </a:r>
            <a:endParaRPr lang="en-US" altLang="zh-CN" sz="1400" dirty="0">
              <a:cs typeface="+mn-ea"/>
              <a:sym typeface="+mn-lt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很快会被市场淘汰。</a:t>
            </a:r>
            <a:endParaRPr lang="en-GB" sz="1400" dirty="0">
              <a:cs typeface="+mn-ea"/>
              <a:sym typeface="+mn-lt"/>
            </a:endParaRPr>
          </a:p>
        </p:txBody>
      </p:sp>
      <p:sp>
        <p:nvSpPr>
          <p:cNvPr id="33" name="Rectangle 25"/>
          <p:cNvSpPr/>
          <p:nvPr/>
        </p:nvSpPr>
        <p:spPr>
          <a:xfrm>
            <a:off x="6779863" y="4556726"/>
            <a:ext cx="4653915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硬件加工厂，产品定位于广告机、信息发布机；</a:t>
            </a:r>
            <a:endParaRPr lang="en-US" altLang="zh-CN" sz="1400" dirty="0">
              <a:cs typeface="+mn-ea"/>
              <a:sym typeface="+mn-lt"/>
            </a:endParaRPr>
          </a:p>
          <a:p>
            <a:pPr marL="171450" indent="-1714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cs typeface="+mn-ea"/>
                <a:sym typeface="+mn-lt"/>
              </a:rPr>
              <a:t>数量较多，产品功能、质量较弱，品牌较弱，有一定渠道。</a:t>
            </a:r>
            <a:endParaRPr lang="en-GB" sz="1400" dirty="0">
              <a:cs typeface="+mn-ea"/>
              <a:sym typeface="+mn-lt"/>
            </a:endParaRPr>
          </a:p>
        </p:txBody>
      </p:sp>
      <p:sp>
        <p:nvSpPr>
          <p:cNvPr id="34" name="TextBox 8"/>
          <p:cNvSpPr txBox="1"/>
          <p:nvPr/>
        </p:nvSpPr>
        <p:spPr>
          <a:xfrm>
            <a:off x="287654" y="1184825"/>
            <a:ext cx="11300481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cs typeface="+mn-ea"/>
                <a:sym typeface="+mn-lt"/>
              </a:rPr>
              <a:t>智慧班牌行业</a:t>
            </a:r>
            <a:r>
              <a:rPr lang="en-US" altLang="zh-CN" sz="2000" b="1" dirty="0">
                <a:cs typeface="+mn-ea"/>
                <a:sym typeface="+mn-lt"/>
              </a:rPr>
              <a:t>2016</a:t>
            </a:r>
            <a:r>
              <a:rPr lang="zh-CN" altLang="en-US" sz="2000" b="1" dirty="0">
                <a:cs typeface="+mn-ea"/>
                <a:sym typeface="+mn-lt"/>
              </a:rPr>
              <a:t>年诞生，</a:t>
            </a:r>
            <a:r>
              <a:rPr lang="en-US" altLang="zh-CN" sz="2000" b="1" dirty="0">
                <a:cs typeface="+mn-ea"/>
                <a:sym typeface="+mn-lt"/>
              </a:rPr>
              <a:t>2017</a:t>
            </a:r>
            <a:r>
              <a:rPr lang="zh-CN" altLang="en-US" sz="2000" b="1" dirty="0">
                <a:cs typeface="+mn-ea"/>
                <a:sym typeface="+mn-lt"/>
              </a:rPr>
              <a:t>年起步，当前普及率尚不及整体</a:t>
            </a:r>
            <a:r>
              <a:rPr lang="en-US" altLang="zh-CN" sz="2000" b="1" dirty="0">
                <a:cs typeface="+mn-ea"/>
                <a:sym typeface="+mn-lt"/>
              </a:rPr>
              <a:t>1%</a:t>
            </a:r>
            <a:r>
              <a:rPr lang="zh-CN" altLang="en-US" sz="2000" b="1" dirty="0">
                <a:cs typeface="+mn-ea"/>
                <a:sym typeface="+mn-lt"/>
              </a:rPr>
              <a:t>，预计</a:t>
            </a:r>
            <a:r>
              <a:rPr lang="en-US" altLang="zh-CN" sz="2000" b="1" dirty="0">
                <a:cs typeface="+mn-ea"/>
                <a:sym typeface="+mn-lt"/>
              </a:rPr>
              <a:t>2</a:t>
            </a:r>
            <a:r>
              <a:rPr lang="zh-CN" altLang="en-US" sz="2000" b="1" dirty="0">
                <a:cs typeface="+mn-ea"/>
                <a:sym typeface="+mn-lt"/>
              </a:rPr>
              <a:t>年内将进入迅速爆发阶段</a:t>
            </a:r>
            <a:r>
              <a:rPr lang="zh-CN" altLang="en-US" sz="1600" dirty="0">
                <a:cs typeface="+mn-ea"/>
                <a:sym typeface="+mn-lt"/>
              </a:rPr>
              <a:t>。</a:t>
            </a:r>
            <a:endParaRPr lang="en-US" altLang="zh-CN" sz="1600" dirty="0"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134" y="3439662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4" name="图片 3" descr="矢量智能对象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4645" y="4944745"/>
            <a:ext cx="433070" cy="130175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598844" y="6236989"/>
            <a:ext cx="341820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939598"/>
                </a:solidFill>
                <a:cs typeface="+mn-ea"/>
                <a:sym typeface="+mn-lt"/>
              </a:rPr>
              <a:t>2018 Lenovo Internal. All rights reserved.</a:t>
            </a:r>
            <a:endParaRPr lang="zh-CN" altLang="en-US" sz="1400" dirty="0">
              <a:solidFill>
                <a:srgbClr val="939598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765915" y="6246495"/>
            <a:ext cx="431800" cy="288290"/>
          </a:xfrm>
          <a:prstGeom prst="rect">
            <a:avLst/>
          </a:prstGeom>
          <a:solidFill>
            <a:srgbClr val="343E48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b="1" i="1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774805" y="621601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cs typeface="+mn-ea"/>
                <a:sym typeface="+mn-lt"/>
              </a:rPr>
              <a:t>05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165" y="118864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ABB3C6"/>
                </a:solidFill>
                <a:cs typeface="+mn-ea"/>
                <a:sym typeface="+mn-lt"/>
              </a:rPr>
              <a:t>AI+</a:t>
            </a:r>
            <a:r>
              <a:rPr lang="zh-CN" altLang="en-US" dirty="0">
                <a:solidFill>
                  <a:srgbClr val="ABB3C6"/>
                </a:solidFill>
                <a:cs typeface="+mn-ea"/>
                <a:sym typeface="+mn-lt"/>
              </a:rPr>
              <a:t>课堂系统综合解决方案</a:t>
            </a:r>
          </a:p>
        </p:txBody>
      </p:sp>
      <p:sp>
        <p:nvSpPr>
          <p:cNvPr id="28" name="矩形 27"/>
          <p:cNvSpPr/>
          <p:nvPr/>
        </p:nvSpPr>
        <p:spPr>
          <a:xfrm>
            <a:off x="1014371" y="4183731"/>
            <a:ext cx="4572000" cy="2008242"/>
          </a:xfrm>
          <a:prstGeom prst="rect">
            <a:avLst/>
          </a:prstGeom>
          <a:ln>
            <a:noFill/>
          </a:ln>
        </p:spPr>
        <p:txBody>
          <a:bodyPr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2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．</a:t>
            </a:r>
            <a:r>
              <a:rPr lang="en-US" altLang="zh-CN" b="1" kern="100" dirty="0">
                <a:solidFill>
                  <a:srgbClr val="FFFFFF"/>
                </a:solidFill>
                <a:cs typeface="+mn-ea"/>
                <a:sym typeface="+mn-lt"/>
              </a:rPr>
              <a:t>AI+</a:t>
            </a:r>
            <a:r>
              <a:rPr lang="zh-CN" altLang="en-US" b="1" kern="100" dirty="0">
                <a:solidFill>
                  <a:srgbClr val="FFFFFF"/>
                </a:solidFill>
                <a:cs typeface="+mn-ea"/>
                <a:sym typeface="+mn-lt"/>
              </a:rPr>
              <a:t>课堂：学生人脸实时比对、助力走班考勤管理</a:t>
            </a:r>
          </a:p>
          <a:p>
            <a:pPr algn="just">
              <a:lnSpc>
                <a:spcPct val="150000"/>
              </a:lnSpc>
            </a:pPr>
            <a:r>
              <a:rPr lang="zh-CN" altLang="en-US" sz="1200" kern="100" dirty="0">
                <a:solidFill>
                  <a:schemeClr val="bg1"/>
                </a:solidFill>
                <a:cs typeface="+mn-ea"/>
                <a:sym typeface="+mn-lt"/>
              </a:rPr>
              <a:t>       上课后，系统会不断抓拍学生图片，并进行实时比对分析，比对结果在平台统一展示。任课老师可以在平台上查询到学生每一节课的出勤状态。同时这些数据还可以用来评估学生在课堂中的参与度，甚至分析学生的学习态度、学习兴趣，为其学业发展提供建议。</a:t>
            </a:r>
            <a:endParaRPr lang="zh-CN" altLang="zh-CN" sz="1200" kern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-14717"/>
            <a:ext cx="1220216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50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45653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520526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579517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dirty="0" smtClean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523662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04567" y="2657563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526798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501471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35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5992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新高考学校所面临的困难与挑战</a:t>
            </a:r>
          </a:p>
        </p:txBody>
      </p:sp>
      <p:sp>
        <p:nvSpPr>
          <p:cNvPr id="22" name="燕尾形 6"/>
          <p:cNvSpPr/>
          <p:nvPr/>
        </p:nvSpPr>
        <p:spPr>
          <a:xfrm>
            <a:off x="1541032" y="2218049"/>
            <a:ext cx="2154957" cy="258595"/>
          </a:xfrm>
          <a:prstGeom prst="chevron">
            <a:avLst/>
          </a:prstGeom>
          <a:solidFill>
            <a:srgbClr val="0ADF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3" name="燕尾形 7"/>
          <p:cNvSpPr/>
          <p:nvPr/>
        </p:nvSpPr>
        <p:spPr>
          <a:xfrm>
            <a:off x="3795290" y="2218049"/>
            <a:ext cx="2154957" cy="258595"/>
          </a:xfrm>
          <a:prstGeom prst="chevron">
            <a:avLst/>
          </a:prstGeom>
          <a:solidFill>
            <a:srgbClr val="009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4" name="燕尾形 8"/>
          <p:cNvSpPr/>
          <p:nvPr/>
        </p:nvSpPr>
        <p:spPr>
          <a:xfrm>
            <a:off x="6049549" y="2218049"/>
            <a:ext cx="2154957" cy="258595"/>
          </a:xfrm>
          <a:prstGeom prst="chevron">
            <a:avLst/>
          </a:prstGeom>
          <a:solidFill>
            <a:srgbClr val="00D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5" name="燕尾形 9"/>
          <p:cNvSpPr/>
          <p:nvPr/>
        </p:nvSpPr>
        <p:spPr>
          <a:xfrm>
            <a:off x="8303807" y="2218049"/>
            <a:ext cx="2154957" cy="258595"/>
          </a:xfrm>
          <a:prstGeom prst="chevron">
            <a:avLst/>
          </a:prstGeom>
          <a:solidFill>
            <a:srgbClr val="007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618081" y="4631601"/>
            <a:ext cx="200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选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872339" y="4631601"/>
            <a:ext cx="200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排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126598" y="4631601"/>
            <a:ext cx="200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管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380856" y="4631601"/>
            <a:ext cx="2000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评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30" name="椭圆 29"/>
          <p:cNvSpPr>
            <a:spLocks noChangeAspect="1"/>
          </p:cNvSpPr>
          <p:nvPr/>
        </p:nvSpPr>
        <p:spPr>
          <a:xfrm>
            <a:off x="2187566" y="3701235"/>
            <a:ext cx="861887" cy="861887"/>
          </a:xfrm>
          <a:prstGeom prst="ellipse">
            <a:avLst/>
          </a:prstGeom>
          <a:noFill/>
          <a:ln w="38100">
            <a:solidFill>
              <a:srgbClr val="0ADF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1" name="椭圆 30"/>
          <p:cNvSpPr>
            <a:spLocks noChangeAspect="1"/>
          </p:cNvSpPr>
          <p:nvPr/>
        </p:nvSpPr>
        <p:spPr>
          <a:xfrm>
            <a:off x="4441824" y="3701235"/>
            <a:ext cx="861887" cy="861887"/>
          </a:xfrm>
          <a:prstGeom prst="ellipse">
            <a:avLst/>
          </a:prstGeom>
          <a:noFill/>
          <a:ln w="38100">
            <a:solidFill>
              <a:srgbClr val="009E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2" name="椭圆 31"/>
          <p:cNvSpPr>
            <a:spLocks noChangeAspect="1"/>
          </p:cNvSpPr>
          <p:nvPr/>
        </p:nvSpPr>
        <p:spPr>
          <a:xfrm>
            <a:off x="6696082" y="3701235"/>
            <a:ext cx="861887" cy="861887"/>
          </a:xfrm>
          <a:prstGeom prst="ellipse">
            <a:avLst/>
          </a:prstGeom>
          <a:noFill/>
          <a:ln w="38100">
            <a:solidFill>
              <a:srgbClr val="00D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3" name="椭圆 32"/>
          <p:cNvSpPr>
            <a:spLocks noChangeAspect="1"/>
          </p:cNvSpPr>
          <p:nvPr/>
        </p:nvSpPr>
        <p:spPr>
          <a:xfrm>
            <a:off x="8950340" y="3701235"/>
            <a:ext cx="861887" cy="861887"/>
          </a:xfrm>
          <a:prstGeom prst="ellipse">
            <a:avLst/>
          </a:prstGeom>
          <a:noFill/>
          <a:ln w="38100">
            <a:solidFill>
              <a:srgbClr val="007A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cxnSp>
        <p:nvCxnSpPr>
          <p:cNvPr id="34" name="直接箭头连接符 19"/>
          <p:cNvCxnSpPr>
            <a:endCxn id="30" idx="0"/>
          </p:cNvCxnSpPr>
          <p:nvPr/>
        </p:nvCxnSpPr>
        <p:spPr>
          <a:xfrm>
            <a:off x="2618509" y="2345208"/>
            <a:ext cx="1" cy="1356027"/>
          </a:xfrm>
          <a:prstGeom prst="straightConnector1">
            <a:avLst/>
          </a:prstGeom>
          <a:ln w="28575">
            <a:solidFill>
              <a:srgbClr val="0ADF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20"/>
          <p:cNvCxnSpPr>
            <a:endCxn id="31" idx="0"/>
          </p:cNvCxnSpPr>
          <p:nvPr/>
        </p:nvCxnSpPr>
        <p:spPr>
          <a:xfrm>
            <a:off x="4872768" y="2345208"/>
            <a:ext cx="0" cy="1356027"/>
          </a:xfrm>
          <a:prstGeom prst="straightConnector1">
            <a:avLst/>
          </a:prstGeom>
          <a:ln w="28575">
            <a:solidFill>
              <a:srgbClr val="009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23"/>
          <p:cNvCxnSpPr>
            <a:endCxn id="32" idx="0"/>
          </p:cNvCxnSpPr>
          <p:nvPr/>
        </p:nvCxnSpPr>
        <p:spPr>
          <a:xfrm>
            <a:off x="7127026" y="2345208"/>
            <a:ext cx="0" cy="1356027"/>
          </a:xfrm>
          <a:prstGeom prst="straightConnector1">
            <a:avLst/>
          </a:prstGeom>
          <a:ln w="28575">
            <a:solidFill>
              <a:srgbClr val="00DE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26"/>
          <p:cNvCxnSpPr>
            <a:endCxn id="33" idx="0"/>
          </p:cNvCxnSpPr>
          <p:nvPr/>
        </p:nvCxnSpPr>
        <p:spPr>
          <a:xfrm>
            <a:off x="9381283" y="2345208"/>
            <a:ext cx="1" cy="1356027"/>
          </a:xfrm>
          <a:prstGeom prst="straightConnector1">
            <a:avLst/>
          </a:prstGeom>
          <a:ln w="28575">
            <a:solidFill>
              <a:srgbClr val="007A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0"/>
          <p:cNvSpPr>
            <a:spLocks noEditPoints="1"/>
          </p:cNvSpPr>
          <p:nvPr/>
        </p:nvSpPr>
        <p:spPr bwMode="auto">
          <a:xfrm>
            <a:off x="6922357" y="3856737"/>
            <a:ext cx="409336" cy="625432"/>
          </a:xfrm>
          <a:custGeom>
            <a:avLst/>
            <a:gdLst/>
            <a:ahLst/>
            <a:cxnLst>
              <a:cxn ang="0">
                <a:pos x="370" y="362"/>
              </a:cxn>
              <a:cxn ang="0">
                <a:pos x="240" y="406"/>
              </a:cxn>
              <a:cxn ang="0">
                <a:pos x="246" y="350"/>
              </a:cxn>
              <a:cxn ang="0">
                <a:pos x="244" y="330"/>
              </a:cxn>
              <a:cxn ang="0">
                <a:pos x="230" y="266"/>
              </a:cxn>
              <a:cxn ang="0">
                <a:pos x="230" y="210"/>
              </a:cxn>
              <a:cxn ang="0">
                <a:pos x="244" y="164"/>
              </a:cxn>
              <a:cxn ang="0">
                <a:pos x="264" y="134"/>
              </a:cxn>
              <a:cxn ang="0">
                <a:pos x="302" y="114"/>
              </a:cxn>
              <a:cxn ang="0">
                <a:pos x="332" y="114"/>
              </a:cxn>
              <a:cxn ang="0">
                <a:pos x="362" y="130"/>
              </a:cxn>
              <a:cxn ang="0">
                <a:pos x="382" y="160"/>
              </a:cxn>
              <a:cxn ang="0">
                <a:pos x="392" y="198"/>
              </a:cxn>
              <a:cxn ang="0">
                <a:pos x="390" y="294"/>
              </a:cxn>
              <a:cxn ang="0">
                <a:pos x="204" y="508"/>
              </a:cxn>
              <a:cxn ang="0">
                <a:pos x="196" y="536"/>
              </a:cxn>
              <a:cxn ang="0">
                <a:pos x="198" y="564"/>
              </a:cxn>
              <a:cxn ang="0">
                <a:pos x="212" y="588"/>
              </a:cxn>
              <a:cxn ang="0">
                <a:pos x="236" y="598"/>
              </a:cxn>
              <a:cxn ang="0">
                <a:pos x="262" y="602"/>
              </a:cxn>
              <a:cxn ang="0">
                <a:pos x="290" y="588"/>
              </a:cxn>
              <a:cxn ang="0">
                <a:pos x="304" y="572"/>
              </a:cxn>
              <a:cxn ang="0">
                <a:pos x="326" y="494"/>
              </a:cxn>
              <a:cxn ang="0">
                <a:pos x="224" y="454"/>
              </a:cxn>
              <a:cxn ang="0">
                <a:pos x="8" y="212"/>
              </a:cxn>
              <a:cxn ang="0">
                <a:pos x="22" y="274"/>
              </a:cxn>
              <a:cxn ang="0">
                <a:pos x="138" y="298"/>
              </a:cxn>
              <a:cxn ang="0">
                <a:pos x="140" y="234"/>
              </a:cxn>
              <a:cxn ang="0">
                <a:pos x="150" y="206"/>
              </a:cxn>
              <a:cxn ang="0">
                <a:pos x="168" y="136"/>
              </a:cxn>
              <a:cxn ang="0">
                <a:pos x="170" y="94"/>
              </a:cxn>
              <a:cxn ang="0">
                <a:pos x="150" y="34"/>
              </a:cxn>
              <a:cxn ang="0">
                <a:pos x="140" y="22"/>
              </a:cxn>
              <a:cxn ang="0">
                <a:pos x="92" y="0"/>
              </a:cxn>
              <a:cxn ang="0">
                <a:pos x="70" y="2"/>
              </a:cxn>
              <a:cxn ang="0">
                <a:pos x="48" y="12"/>
              </a:cxn>
              <a:cxn ang="0">
                <a:pos x="18" y="56"/>
              </a:cxn>
              <a:cxn ang="0">
                <a:pos x="4" y="112"/>
              </a:cxn>
              <a:cxn ang="0">
                <a:pos x="8" y="212"/>
              </a:cxn>
              <a:cxn ang="0">
                <a:pos x="42" y="366"/>
              </a:cxn>
              <a:cxn ang="0">
                <a:pos x="44" y="408"/>
              </a:cxn>
              <a:cxn ang="0">
                <a:pos x="60" y="468"/>
              </a:cxn>
              <a:cxn ang="0">
                <a:pos x="74" y="482"/>
              </a:cxn>
              <a:cxn ang="0">
                <a:pos x="94" y="492"/>
              </a:cxn>
              <a:cxn ang="0">
                <a:pos x="132" y="488"/>
              </a:cxn>
              <a:cxn ang="0">
                <a:pos x="152" y="478"/>
              </a:cxn>
              <a:cxn ang="0">
                <a:pos x="162" y="462"/>
              </a:cxn>
              <a:cxn ang="0">
                <a:pos x="164" y="418"/>
              </a:cxn>
              <a:cxn ang="0">
                <a:pos x="148" y="350"/>
              </a:cxn>
            </a:cxnLst>
            <a:rect l="0" t="0" r="r" b="b"/>
            <a:pathLst>
              <a:path w="394" h="602">
                <a:moveTo>
                  <a:pt x="380" y="334"/>
                </a:moveTo>
                <a:lnTo>
                  <a:pt x="380" y="334"/>
                </a:lnTo>
                <a:lnTo>
                  <a:pt x="370" y="362"/>
                </a:lnTo>
                <a:lnTo>
                  <a:pt x="358" y="394"/>
                </a:lnTo>
                <a:lnTo>
                  <a:pt x="340" y="430"/>
                </a:lnTo>
                <a:lnTo>
                  <a:pt x="240" y="406"/>
                </a:lnTo>
                <a:lnTo>
                  <a:pt x="240" y="406"/>
                </a:lnTo>
                <a:lnTo>
                  <a:pt x="244" y="376"/>
                </a:lnTo>
                <a:lnTo>
                  <a:pt x="246" y="350"/>
                </a:lnTo>
                <a:lnTo>
                  <a:pt x="244" y="340"/>
                </a:lnTo>
                <a:lnTo>
                  <a:pt x="244" y="330"/>
                </a:lnTo>
                <a:lnTo>
                  <a:pt x="244" y="330"/>
                </a:lnTo>
                <a:lnTo>
                  <a:pt x="238" y="312"/>
                </a:lnTo>
                <a:lnTo>
                  <a:pt x="234" y="290"/>
                </a:lnTo>
                <a:lnTo>
                  <a:pt x="230" y="266"/>
                </a:lnTo>
                <a:lnTo>
                  <a:pt x="228" y="240"/>
                </a:lnTo>
                <a:lnTo>
                  <a:pt x="228" y="240"/>
                </a:lnTo>
                <a:lnTo>
                  <a:pt x="230" y="210"/>
                </a:lnTo>
                <a:lnTo>
                  <a:pt x="232" y="198"/>
                </a:lnTo>
                <a:lnTo>
                  <a:pt x="236" y="186"/>
                </a:lnTo>
                <a:lnTo>
                  <a:pt x="244" y="164"/>
                </a:lnTo>
                <a:lnTo>
                  <a:pt x="258" y="142"/>
                </a:lnTo>
                <a:lnTo>
                  <a:pt x="258" y="142"/>
                </a:lnTo>
                <a:lnTo>
                  <a:pt x="264" y="134"/>
                </a:lnTo>
                <a:lnTo>
                  <a:pt x="270" y="130"/>
                </a:lnTo>
                <a:lnTo>
                  <a:pt x="284" y="120"/>
                </a:lnTo>
                <a:lnTo>
                  <a:pt x="302" y="114"/>
                </a:lnTo>
                <a:lnTo>
                  <a:pt x="320" y="114"/>
                </a:lnTo>
                <a:lnTo>
                  <a:pt x="320" y="114"/>
                </a:lnTo>
                <a:lnTo>
                  <a:pt x="332" y="114"/>
                </a:lnTo>
                <a:lnTo>
                  <a:pt x="342" y="118"/>
                </a:lnTo>
                <a:lnTo>
                  <a:pt x="352" y="122"/>
                </a:lnTo>
                <a:lnTo>
                  <a:pt x="362" y="130"/>
                </a:lnTo>
                <a:lnTo>
                  <a:pt x="362" y="130"/>
                </a:lnTo>
                <a:lnTo>
                  <a:pt x="372" y="144"/>
                </a:lnTo>
                <a:lnTo>
                  <a:pt x="382" y="160"/>
                </a:lnTo>
                <a:lnTo>
                  <a:pt x="388" y="178"/>
                </a:lnTo>
                <a:lnTo>
                  <a:pt x="392" y="198"/>
                </a:lnTo>
                <a:lnTo>
                  <a:pt x="392" y="198"/>
                </a:lnTo>
                <a:lnTo>
                  <a:pt x="394" y="234"/>
                </a:lnTo>
                <a:lnTo>
                  <a:pt x="394" y="264"/>
                </a:lnTo>
                <a:lnTo>
                  <a:pt x="390" y="294"/>
                </a:lnTo>
                <a:lnTo>
                  <a:pt x="380" y="334"/>
                </a:lnTo>
                <a:lnTo>
                  <a:pt x="380" y="334"/>
                </a:lnTo>
                <a:close/>
                <a:moveTo>
                  <a:pt x="204" y="508"/>
                </a:moveTo>
                <a:lnTo>
                  <a:pt x="204" y="508"/>
                </a:lnTo>
                <a:lnTo>
                  <a:pt x="200" y="522"/>
                </a:lnTo>
                <a:lnTo>
                  <a:pt x="196" y="536"/>
                </a:lnTo>
                <a:lnTo>
                  <a:pt x="196" y="550"/>
                </a:lnTo>
                <a:lnTo>
                  <a:pt x="198" y="564"/>
                </a:lnTo>
                <a:lnTo>
                  <a:pt x="198" y="564"/>
                </a:lnTo>
                <a:lnTo>
                  <a:pt x="200" y="572"/>
                </a:lnTo>
                <a:lnTo>
                  <a:pt x="206" y="580"/>
                </a:lnTo>
                <a:lnTo>
                  <a:pt x="212" y="588"/>
                </a:lnTo>
                <a:lnTo>
                  <a:pt x="224" y="594"/>
                </a:lnTo>
                <a:lnTo>
                  <a:pt x="224" y="594"/>
                </a:lnTo>
                <a:lnTo>
                  <a:pt x="236" y="598"/>
                </a:lnTo>
                <a:lnTo>
                  <a:pt x="248" y="600"/>
                </a:lnTo>
                <a:lnTo>
                  <a:pt x="262" y="602"/>
                </a:lnTo>
                <a:lnTo>
                  <a:pt x="262" y="602"/>
                </a:lnTo>
                <a:lnTo>
                  <a:pt x="272" y="598"/>
                </a:lnTo>
                <a:lnTo>
                  <a:pt x="282" y="594"/>
                </a:lnTo>
                <a:lnTo>
                  <a:pt x="290" y="588"/>
                </a:lnTo>
                <a:lnTo>
                  <a:pt x="298" y="582"/>
                </a:lnTo>
                <a:lnTo>
                  <a:pt x="298" y="582"/>
                </a:lnTo>
                <a:lnTo>
                  <a:pt x="304" y="572"/>
                </a:lnTo>
                <a:lnTo>
                  <a:pt x="310" y="558"/>
                </a:lnTo>
                <a:lnTo>
                  <a:pt x="320" y="524"/>
                </a:lnTo>
                <a:lnTo>
                  <a:pt x="326" y="494"/>
                </a:lnTo>
                <a:lnTo>
                  <a:pt x="328" y="482"/>
                </a:lnTo>
                <a:lnTo>
                  <a:pt x="224" y="454"/>
                </a:lnTo>
                <a:lnTo>
                  <a:pt x="224" y="454"/>
                </a:lnTo>
                <a:lnTo>
                  <a:pt x="204" y="508"/>
                </a:lnTo>
                <a:lnTo>
                  <a:pt x="204" y="508"/>
                </a:lnTo>
                <a:close/>
                <a:moveTo>
                  <a:pt x="8" y="212"/>
                </a:moveTo>
                <a:lnTo>
                  <a:pt x="8" y="212"/>
                </a:lnTo>
                <a:lnTo>
                  <a:pt x="14" y="240"/>
                </a:lnTo>
                <a:lnTo>
                  <a:pt x="22" y="274"/>
                </a:lnTo>
                <a:lnTo>
                  <a:pt x="36" y="312"/>
                </a:lnTo>
                <a:lnTo>
                  <a:pt x="138" y="298"/>
                </a:lnTo>
                <a:lnTo>
                  <a:pt x="138" y="298"/>
                </a:lnTo>
                <a:lnTo>
                  <a:pt x="138" y="270"/>
                </a:lnTo>
                <a:lnTo>
                  <a:pt x="138" y="244"/>
                </a:lnTo>
                <a:lnTo>
                  <a:pt x="140" y="234"/>
                </a:lnTo>
                <a:lnTo>
                  <a:pt x="144" y="224"/>
                </a:lnTo>
                <a:lnTo>
                  <a:pt x="144" y="224"/>
                </a:lnTo>
                <a:lnTo>
                  <a:pt x="150" y="206"/>
                </a:lnTo>
                <a:lnTo>
                  <a:pt x="158" y="186"/>
                </a:lnTo>
                <a:lnTo>
                  <a:pt x="164" y="162"/>
                </a:lnTo>
                <a:lnTo>
                  <a:pt x="168" y="136"/>
                </a:lnTo>
                <a:lnTo>
                  <a:pt x="168" y="136"/>
                </a:lnTo>
                <a:lnTo>
                  <a:pt x="170" y="106"/>
                </a:lnTo>
                <a:lnTo>
                  <a:pt x="170" y="94"/>
                </a:lnTo>
                <a:lnTo>
                  <a:pt x="168" y="82"/>
                </a:lnTo>
                <a:lnTo>
                  <a:pt x="160" y="60"/>
                </a:lnTo>
                <a:lnTo>
                  <a:pt x="150" y="34"/>
                </a:lnTo>
                <a:lnTo>
                  <a:pt x="150" y="34"/>
                </a:lnTo>
                <a:lnTo>
                  <a:pt x="146" y="28"/>
                </a:lnTo>
                <a:lnTo>
                  <a:pt x="140" y="22"/>
                </a:lnTo>
                <a:lnTo>
                  <a:pt x="126" y="10"/>
                </a:lnTo>
                <a:lnTo>
                  <a:pt x="110" y="4"/>
                </a:lnTo>
                <a:lnTo>
                  <a:pt x="92" y="0"/>
                </a:lnTo>
                <a:lnTo>
                  <a:pt x="92" y="0"/>
                </a:lnTo>
                <a:lnTo>
                  <a:pt x="80" y="0"/>
                </a:lnTo>
                <a:lnTo>
                  <a:pt x="70" y="2"/>
                </a:lnTo>
                <a:lnTo>
                  <a:pt x="58" y="6"/>
                </a:lnTo>
                <a:lnTo>
                  <a:pt x="48" y="12"/>
                </a:lnTo>
                <a:lnTo>
                  <a:pt x="48" y="12"/>
                </a:lnTo>
                <a:lnTo>
                  <a:pt x="36" y="24"/>
                </a:lnTo>
                <a:lnTo>
                  <a:pt x="26" y="38"/>
                </a:lnTo>
                <a:lnTo>
                  <a:pt x="18" y="56"/>
                </a:lnTo>
                <a:lnTo>
                  <a:pt x="12" y="76"/>
                </a:lnTo>
                <a:lnTo>
                  <a:pt x="12" y="76"/>
                </a:lnTo>
                <a:lnTo>
                  <a:pt x="4" y="112"/>
                </a:lnTo>
                <a:lnTo>
                  <a:pt x="0" y="142"/>
                </a:lnTo>
                <a:lnTo>
                  <a:pt x="2" y="172"/>
                </a:lnTo>
                <a:lnTo>
                  <a:pt x="8" y="212"/>
                </a:lnTo>
                <a:lnTo>
                  <a:pt x="8" y="212"/>
                </a:lnTo>
                <a:close/>
                <a:moveTo>
                  <a:pt x="148" y="350"/>
                </a:moveTo>
                <a:lnTo>
                  <a:pt x="42" y="366"/>
                </a:lnTo>
                <a:lnTo>
                  <a:pt x="42" y="366"/>
                </a:lnTo>
                <a:lnTo>
                  <a:pt x="42" y="378"/>
                </a:lnTo>
                <a:lnTo>
                  <a:pt x="44" y="408"/>
                </a:lnTo>
                <a:lnTo>
                  <a:pt x="50" y="442"/>
                </a:lnTo>
                <a:lnTo>
                  <a:pt x="54" y="456"/>
                </a:lnTo>
                <a:lnTo>
                  <a:pt x="60" y="468"/>
                </a:lnTo>
                <a:lnTo>
                  <a:pt x="60" y="468"/>
                </a:lnTo>
                <a:lnTo>
                  <a:pt x="66" y="476"/>
                </a:lnTo>
                <a:lnTo>
                  <a:pt x="74" y="482"/>
                </a:lnTo>
                <a:lnTo>
                  <a:pt x="82" y="488"/>
                </a:lnTo>
                <a:lnTo>
                  <a:pt x="94" y="492"/>
                </a:lnTo>
                <a:lnTo>
                  <a:pt x="94" y="492"/>
                </a:lnTo>
                <a:lnTo>
                  <a:pt x="106" y="492"/>
                </a:lnTo>
                <a:lnTo>
                  <a:pt x="118" y="492"/>
                </a:lnTo>
                <a:lnTo>
                  <a:pt x="132" y="488"/>
                </a:lnTo>
                <a:lnTo>
                  <a:pt x="132" y="488"/>
                </a:lnTo>
                <a:lnTo>
                  <a:pt x="144" y="484"/>
                </a:lnTo>
                <a:lnTo>
                  <a:pt x="152" y="478"/>
                </a:lnTo>
                <a:lnTo>
                  <a:pt x="158" y="470"/>
                </a:lnTo>
                <a:lnTo>
                  <a:pt x="162" y="462"/>
                </a:lnTo>
                <a:lnTo>
                  <a:pt x="162" y="462"/>
                </a:lnTo>
                <a:lnTo>
                  <a:pt x="164" y="446"/>
                </a:lnTo>
                <a:lnTo>
                  <a:pt x="166" y="432"/>
                </a:lnTo>
                <a:lnTo>
                  <a:pt x="164" y="418"/>
                </a:lnTo>
                <a:lnTo>
                  <a:pt x="162" y="404"/>
                </a:lnTo>
                <a:lnTo>
                  <a:pt x="162" y="404"/>
                </a:lnTo>
                <a:lnTo>
                  <a:pt x="148" y="350"/>
                </a:lnTo>
                <a:lnTo>
                  <a:pt x="148" y="350"/>
                </a:lnTo>
                <a:close/>
              </a:path>
            </a:pathLst>
          </a:custGeom>
          <a:solidFill>
            <a:srgbClr val="00DE64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39" name="组 1"/>
          <p:cNvGrpSpPr/>
          <p:nvPr/>
        </p:nvGrpSpPr>
        <p:grpSpPr>
          <a:xfrm>
            <a:off x="2281975" y="3829153"/>
            <a:ext cx="673067" cy="539881"/>
            <a:chOff x="301625" y="1724025"/>
            <a:chExt cx="898525" cy="720725"/>
          </a:xfrm>
          <a:solidFill>
            <a:srgbClr val="0ADFE2"/>
          </a:solidFill>
        </p:grpSpPr>
        <p:sp>
          <p:nvSpPr>
            <p:cNvPr id="40" name="Freeform 92"/>
            <p:cNvSpPr/>
            <p:nvPr/>
          </p:nvSpPr>
          <p:spPr bwMode="auto">
            <a:xfrm>
              <a:off x="927100" y="1743075"/>
              <a:ext cx="200025" cy="200025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64" y="0"/>
                </a:cxn>
                <a:cxn ang="0">
                  <a:pos x="76" y="2"/>
                </a:cxn>
                <a:cxn ang="0">
                  <a:pos x="88" y="4"/>
                </a:cxn>
                <a:cxn ang="0">
                  <a:pos x="98" y="10"/>
                </a:cxn>
                <a:cxn ang="0">
                  <a:pos x="108" y="18"/>
                </a:cxn>
                <a:cxn ang="0">
                  <a:pos x="116" y="28"/>
                </a:cxn>
                <a:cxn ang="0">
                  <a:pos x="120" y="38"/>
                </a:cxn>
                <a:cxn ang="0">
                  <a:pos x="124" y="50"/>
                </a:cxn>
                <a:cxn ang="0">
                  <a:pos x="126" y="62"/>
                </a:cxn>
                <a:cxn ang="0">
                  <a:pos x="126" y="62"/>
                </a:cxn>
                <a:cxn ang="0">
                  <a:pos x="124" y="76"/>
                </a:cxn>
                <a:cxn ang="0">
                  <a:pos x="120" y="86"/>
                </a:cxn>
                <a:cxn ang="0">
                  <a:pos x="116" y="98"/>
                </a:cxn>
                <a:cxn ang="0">
                  <a:pos x="108" y="106"/>
                </a:cxn>
                <a:cxn ang="0">
                  <a:pos x="98" y="114"/>
                </a:cxn>
                <a:cxn ang="0">
                  <a:pos x="88" y="120"/>
                </a:cxn>
                <a:cxn ang="0">
                  <a:pos x="76" y="124"/>
                </a:cxn>
                <a:cxn ang="0">
                  <a:pos x="64" y="126"/>
                </a:cxn>
                <a:cxn ang="0">
                  <a:pos x="64" y="126"/>
                </a:cxn>
                <a:cxn ang="0">
                  <a:pos x="50" y="124"/>
                </a:cxn>
                <a:cxn ang="0">
                  <a:pos x="38" y="120"/>
                </a:cxn>
                <a:cxn ang="0">
                  <a:pos x="28" y="114"/>
                </a:cxn>
                <a:cxn ang="0">
                  <a:pos x="18" y="106"/>
                </a:cxn>
                <a:cxn ang="0">
                  <a:pos x="12" y="98"/>
                </a:cxn>
                <a:cxn ang="0">
                  <a:pos x="6" y="86"/>
                </a:cxn>
                <a:cxn ang="0">
                  <a:pos x="2" y="76"/>
                </a:cxn>
                <a:cxn ang="0">
                  <a:pos x="0" y="62"/>
                </a:cxn>
                <a:cxn ang="0">
                  <a:pos x="0" y="62"/>
                </a:cxn>
                <a:cxn ang="0">
                  <a:pos x="2" y="50"/>
                </a:cxn>
                <a:cxn ang="0">
                  <a:pos x="6" y="38"/>
                </a:cxn>
                <a:cxn ang="0">
                  <a:pos x="12" y="28"/>
                </a:cxn>
                <a:cxn ang="0">
                  <a:pos x="18" y="18"/>
                </a:cxn>
                <a:cxn ang="0">
                  <a:pos x="28" y="10"/>
                </a:cxn>
                <a:cxn ang="0">
                  <a:pos x="38" y="4"/>
                </a:cxn>
                <a:cxn ang="0">
                  <a:pos x="50" y="2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126" h="126">
                  <a:moveTo>
                    <a:pt x="64" y="0"/>
                  </a:moveTo>
                  <a:lnTo>
                    <a:pt x="64" y="0"/>
                  </a:lnTo>
                  <a:lnTo>
                    <a:pt x="76" y="2"/>
                  </a:lnTo>
                  <a:lnTo>
                    <a:pt x="88" y="4"/>
                  </a:lnTo>
                  <a:lnTo>
                    <a:pt x="98" y="10"/>
                  </a:lnTo>
                  <a:lnTo>
                    <a:pt x="108" y="18"/>
                  </a:lnTo>
                  <a:lnTo>
                    <a:pt x="116" y="28"/>
                  </a:lnTo>
                  <a:lnTo>
                    <a:pt x="120" y="38"/>
                  </a:lnTo>
                  <a:lnTo>
                    <a:pt x="124" y="50"/>
                  </a:lnTo>
                  <a:lnTo>
                    <a:pt x="126" y="62"/>
                  </a:lnTo>
                  <a:lnTo>
                    <a:pt x="126" y="62"/>
                  </a:lnTo>
                  <a:lnTo>
                    <a:pt x="124" y="76"/>
                  </a:lnTo>
                  <a:lnTo>
                    <a:pt x="120" y="86"/>
                  </a:lnTo>
                  <a:lnTo>
                    <a:pt x="116" y="98"/>
                  </a:lnTo>
                  <a:lnTo>
                    <a:pt x="108" y="106"/>
                  </a:lnTo>
                  <a:lnTo>
                    <a:pt x="98" y="114"/>
                  </a:lnTo>
                  <a:lnTo>
                    <a:pt x="88" y="120"/>
                  </a:lnTo>
                  <a:lnTo>
                    <a:pt x="76" y="124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50" y="124"/>
                  </a:lnTo>
                  <a:lnTo>
                    <a:pt x="38" y="120"/>
                  </a:lnTo>
                  <a:lnTo>
                    <a:pt x="28" y="114"/>
                  </a:lnTo>
                  <a:lnTo>
                    <a:pt x="18" y="106"/>
                  </a:lnTo>
                  <a:lnTo>
                    <a:pt x="12" y="98"/>
                  </a:lnTo>
                  <a:lnTo>
                    <a:pt x="6" y="86"/>
                  </a:lnTo>
                  <a:lnTo>
                    <a:pt x="2" y="76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6" y="38"/>
                  </a:lnTo>
                  <a:lnTo>
                    <a:pt x="12" y="2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50" y="2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Freeform 93"/>
            <p:cNvSpPr/>
            <p:nvPr/>
          </p:nvSpPr>
          <p:spPr bwMode="auto">
            <a:xfrm>
              <a:off x="365125" y="1825625"/>
              <a:ext cx="165100" cy="165100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52" y="0"/>
                </a:cxn>
                <a:cxn ang="0">
                  <a:pos x="62" y="0"/>
                </a:cxn>
                <a:cxn ang="0">
                  <a:pos x="72" y="4"/>
                </a:cxn>
                <a:cxn ang="0">
                  <a:pos x="82" y="8"/>
                </a:cxn>
                <a:cxn ang="0">
                  <a:pos x="90" y="14"/>
                </a:cxn>
                <a:cxn ang="0">
                  <a:pos x="96" y="22"/>
                </a:cxn>
                <a:cxn ang="0">
                  <a:pos x="100" y="32"/>
                </a:cxn>
                <a:cxn ang="0">
                  <a:pos x="104" y="42"/>
                </a:cxn>
                <a:cxn ang="0">
                  <a:pos x="104" y="52"/>
                </a:cxn>
                <a:cxn ang="0">
                  <a:pos x="104" y="52"/>
                </a:cxn>
                <a:cxn ang="0">
                  <a:pos x="104" y="62"/>
                </a:cxn>
                <a:cxn ang="0">
                  <a:pos x="100" y="72"/>
                </a:cxn>
                <a:cxn ang="0">
                  <a:pos x="96" y="82"/>
                </a:cxn>
                <a:cxn ang="0">
                  <a:pos x="90" y="90"/>
                </a:cxn>
                <a:cxn ang="0">
                  <a:pos x="82" y="96"/>
                </a:cxn>
                <a:cxn ang="0">
                  <a:pos x="72" y="100"/>
                </a:cxn>
                <a:cxn ang="0">
                  <a:pos x="62" y="104"/>
                </a:cxn>
                <a:cxn ang="0">
                  <a:pos x="52" y="104"/>
                </a:cxn>
                <a:cxn ang="0">
                  <a:pos x="52" y="104"/>
                </a:cxn>
                <a:cxn ang="0">
                  <a:pos x="42" y="104"/>
                </a:cxn>
                <a:cxn ang="0">
                  <a:pos x="32" y="100"/>
                </a:cxn>
                <a:cxn ang="0">
                  <a:pos x="22" y="96"/>
                </a:cxn>
                <a:cxn ang="0">
                  <a:pos x="14" y="90"/>
                </a:cxn>
                <a:cxn ang="0">
                  <a:pos x="8" y="82"/>
                </a:cxn>
                <a:cxn ang="0">
                  <a:pos x="4" y="72"/>
                </a:cxn>
                <a:cxn ang="0">
                  <a:pos x="0" y="62"/>
                </a:cxn>
                <a:cxn ang="0">
                  <a:pos x="0" y="52"/>
                </a:cxn>
                <a:cxn ang="0">
                  <a:pos x="0" y="52"/>
                </a:cxn>
                <a:cxn ang="0">
                  <a:pos x="0" y="42"/>
                </a:cxn>
                <a:cxn ang="0">
                  <a:pos x="4" y="32"/>
                </a:cxn>
                <a:cxn ang="0">
                  <a:pos x="8" y="22"/>
                </a:cxn>
                <a:cxn ang="0">
                  <a:pos x="14" y="14"/>
                </a:cxn>
                <a:cxn ang="0">
                  <a:pos x="22" y="8"/>
                </a:cxn>
                <a:cxn ang="0">
                  <a:pos x="32" y="4"/>
                </a:cxn>
                <a:cxn ang="0">
                  <a:pos x="42" y="0"/>
                </a:cxn>
                <a:cxn ang="0">
                  <a:pos x="52" y="0"/>
                </a:cxn>
                <a:cxn ang="0">
                  <a:pos x="52" y="0"/>
                </a:cxn>
              </a:cxnLst>
              <a:rect l="0" t="0" r="r" b="b"/>
              <a:pathLst>
                <a:path w="104" h="104">
                  <a:moveTo>
                    <a:pt x="52" y="0"/>
                  </a:moveTo>
                  <a:lnTo>
                    <a:pt x="52" y="0"/>
                  </a:lnTo>
                  <a:lnTo>
                    <a:pt x="62" y="0"/>
                  </a:lnTo>
                  <a:lnTo>
                    <a:pt x="72" y="4"/>
                  </a:lnTo>
                  <a:lnTo>
                    <a:pt x="82" y="8"/>
                  </a:lnTo>
                  <a:lnTo>
                    <a:pt x="90" y="14"/>
                  </a:lnTo>
                  <a:lnTo>
                    <a:pt x="96" y="22"/>
                  </a:lnTo>
                  <a:lnTo>
                    <a:pt x="100" y="32"/>
                  </a:lnTo>
                  <a:lnTo>
                    <a:pt x="104" y="42"/>
                  </a:lnTo>
                  <a:lnTo>
                    <a:pt x="104" y="52"/>
                  </a:lnTo>
                  <a:lnTo>
                    <a:pt x="104" y="52"/>
                  </a:lnTo>
                  <a:lnTo>
                    <a:pt x="104" y="62"/>
                  </a:lnTo>
                  <a:lnTo>
                    <a:pt x="100" y="72"/>
                  </a:lnTo>
                  <a:lnTo>
                    <a:pt x="96" y="82"/>
                  </a:lnTo>
                  <a:lnTo>
                    <a:pt x="90" y="90"/>
                  </a:lnTo>
                  <a:lnTo>
                    <a:pt x="82" y="96"/>
                  </a:lnTo>
                  <a:lnTo>
                    <a:pt x="72" y="100"/>
                  </a:lnTo>
                  <a:lnTo>
                    <a:pt x="62" y="104"/>
                  </a:lnTo>
                  <a:lnTo>
                    <a:pt x="52" y="104"/>
                  </a:lnTo>
                  <a:lnTo>
                    <a:pt x="52" y="104"/>
                  </a:lnTo>
                  <a:lnTo>
                    <a:pt x="42" y="104"/>
                  </a:lnTo>
                  <a:lnTo>
                    <a:pt x="32" y="100"/>
                  </a:lnTo>
                  <a:lnTo>
                    <a:pt x="22" y="96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4"/>
                  </a:lnTo>
                  <a:lnTo>
                    <a:pt x="22" y="8"/>
                  </a:lnTo>
                  <a:lnTo>
                    <a:pt x="32" y="4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2" name="Freeform 94"/>
            <p:cNvSpPr/>
            <p:nvPr/>
          </p:nvSpPr>
          <p:spPr bwMode="auto">
            <a:xfrm>
              <a:off x="546100" y="2085975"/>
              <a:ext cx="47625" cy="123825"/>
            </a:xfrm>
            <a:custGeom>
              <a:avLst/>
              <a:gdLst/>
              <a:ahLst/>
              <a:cxnLst>
                <a:cxn ang="0">
                  <a:pos x="2" y="68"/>
                </a:cxn>
                <a:cxn ang="0">
                  <a:pos x="2" y="68"/>
                </a:cxn>
                <a:cxn ang="0">
                  <a:pos x="4" y="72"/>
                </a:cxn>
                <a:cxn ang="0">
                  <a:pos x="8" y="76"/>
                </a:cxn>
                <a:cxn ang="0">
                  <a:pos x="12" y="78"/>
                </a:cxn>
                <a:cxn ang="0">
                  <a:pos x="18" y="78"/>
                </a:cxn>
                <a:cxn ang="0">
                  <a:pos x="18" y="78"/>
                </a:cxn>
                <a:cxn ang="0">
                  <a:pos x="24" y="76"/>
                </a:cxn>
                <a:cxn ang="0">
                  <a:pos x="26" y="72"/>
                </a:cxn>
                <a:cxn ang="0">
                  <a:pos x="30" y="68"/>
                </a:cxn>
                <a:cxn ang="0">
                  <a:pos x="30" y="62"/>
                </a:cxn>
                <a:cxn ang="0">
                  <a:pos x="30" y="62"/>
                </a:cxn>
                <a:cxn ang="0">
                  <a:pos x="24" y="38"/>
                </a:cxn>
                <a:cxn ang="0">
                  <a:pos x="20" y="2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6" y="30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2" y="68"/>
                </a:cxn>
                <a:cxn ang="0">
                  <a:pos x="2" y="68"/>
                </a:cxn>
              </a:cxnLst>
              <a:rect l="0" t="0" r="r" b="b"/>
              <a:pathLst>
                <a:path w="30" h="78">
                  <a:moveTo>
                    <a:pt x="2" y="68"/>
                  </a:moveTo>
                  <a:lnTo>
                    <a:pt x="2" y="68"/>
                  </a:lnTo>
                  <a:lnTo>
                    <a:pt x="4" y="72"/>
                  </a:lnTo>
                  <a:lnTo>
                    <a:pt x="8" y="76"/>
                  </a:lnTo>
                  <a:lnTo>
                    <a:pt x="12" y="78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24" y="76"/>
                  </a:lnTo>
                  <a:lnTo>
                    <a:pt x="26" y="72"/>
                  </a:lnTo>
                  <a:lnTo>
                    <a:pt x="30" y="68"/>
                  </a:lnTo>
                  <a:lnTo>
                    <a:pt x="30" y="62"/>
                  </a:lnTo>
                  <a:lnTo>
                    <a:pt x="30" y="62"/>
                  </a:lnTo>
                  <a:lnTo>
                    <a:pt x="24" y="38"/>
                  </a:lnTo>
                  <a:lnTo>
                    <a:pt x="20" y="2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6" y="30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" y="68"/>
                  </a:lnTo>
                  <a:lnTo>
                    <a:pt x="2" y="6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3" name="Freeform 95"/>
            <p:cNvSpPr/>
            <p:nvPr/>
          </p:nvSpPr>
          <p:spPr bwMode="auto">
            <a:xfrm>
              <a:off x="301625" y="2006600"/>
              <a:ext cx="244475" cy="368300"/>
            </a:xfrm>
            <a:custGeom>
              <a:avLst/>
              <a:gdLst/>
              <a:ahLst/>
              <a:cxnLst>
                <a:cxn ang="0">
                  <a:pos x="138" y="146"/>
                </a:cxn>
                <a:cxn ang="0">
                  <a:pos x="130" y="132"/>
                </a:cxn>
                <a:cxn ang="0">
                  <a:pos x="130" y="116"/>
                </a:cxn>
                <a:cxn ang="0">
                  <a:pos x="134" y="92"/>
                </a:cxn>
                <a:cxn ang="0">
                  <a:pos x="140" y="62"/>
                </a:cxn>
                <a:cxn ang="0">
                  <a:pos x="140" y="56"/>
                </a:cxn>
                <a:cxn ang="0">
                  <a:pos x="142" y="60"/>
                </a:cxn>
                <a:cxn ang="0">
                  <a:pos x="148" y="42"/>
                </a:cxn>
                <a:cxn ang="0">
                  <a:pos x="154" y="22"/>
                </a:cxn>
                <a:cxn ang="0">
                  <a:pos x="144" y="12"/>
                </a:cxn>
                <a:cxn ang="0">
                  <a:pos x="122" y="4"/>
                </a:cxn>
                <a:cxn ang="0">
                  <a:pos x="92" y="0"/>
                </a:cxn>
                <a:cxn ang="0">
                  <a:pos x="62" y="4"/>
                </a:cxn>
                <a:cxn ang="0">
                  <a:pos x="40" y="12"/>
                </a:cxn>
                <a:cxn ang="0">
                  <a:pos x="30" y="20"/>
                </a:cxn>
                <a:cxn ang="0">
                  <a:pos x="18" y="46"/>
                </a:cxn>
                <a:cxn ang="0">
                  <a:pos x="4" y="92"/>
                </a:cxn>
                <a:cxn ang="0">
                  <a:pos x="0" y="112"/>
                </a:cxn>
                <a:cxn ang="0">
                  <a:pos x="2" y="124"/>
                </a:cxn>
                <a:cxn ang="0">
                  <a:pos x="12" y="128"/>
                </a:cxn>
                <a:cxn ang="0">
                  <a:pos x="14" y="128"/>
                </a:cxn>
                <a:cxn ang="0">
                  <a:pos x="18" y="128"/>
                </a:cxn>
                <a:cxn ang="0">
                  <a:pos x="26" y="122"/>
                </a:cxn>
                <a:cxn ang="0">
                  <a:pos x="28" y="116"/>
                </a:cxn>
                <a:cxn ang="0">
                  <a:pos x="44" y="52"/>
                </a:cxn>
                <a:cxn ang="0">
                  <a:pos x="44" y="62"/>
                </a:cxn>
                <a:cxn ang="0">
                  <a:pos x="44" y="102"/>
                </a:cxn>
                <a:cxn ang="0">
                  <a:pos x="44" y="102"/>
                </a:cxn>
                <a:cxn ang="0">
                  <a:pos x="46" y="216"/>
                </a:cxn>
                <a:cxn ang="0">
                  <a:pos x="48" y="222"/>
                </a:cxn>
                <a:cxn ang="0">
                  <a:pos x="58" y="230"/>
                </a:cxn>
                <a:cxn ang="0">
                  <a:pos x="64" y="232"/>
                </a:cxn>
                <a:cxn ang="0">
                  <a:pos x="64" y="232"/>
                </a:cxn>
                <a:cxn ang="0">
                  <a:pos x="76" y="226"/>
                </a:cxn>
                <a:cxn ang="0">
                  <a:pos x="80" y="214"/>
                </a:cxn>
                <a:cxn ang="0">
                  <a:pos x="78" y="168"/>
                </a:cxn>
                <a:cxn ang="0">
                  <a:pos x="76" y="122"/>
                </a:cxn>
                <a:cxn ang="0">
                  <a:pos x="106" y="122"/>
                </a:cxn>
                <a:cxn ang="0">
                  <a:pos x="106" y="168"/>
                </a:cxn>
                <a:cxn ang="0">
                  <a:pos x="104" y="214"/>
                </a:cxn>
                <a:cxn ang="0">
                  <a:pos x="108" y="226"/>
                </a:cxn>
                <a:cxn ang="0">
                  <a:pos x="118" y="232"/>
                </a:cxn>
                <a:cxn ang="0">
                  <a:pos x="120" y="232"/>
                </a:cxn>
                <a:cxn ang="0">
                  <a:pos x="126" y="230"/>
                </a:cxn>
                <a:cxn ang="0">
                  <a:pos x="134" y="222"/>
                </a:cxn>
                <a:cxn ang="0">
                  <a:pos x="136" y="216"/>
                </a:cxn>
                <a:cxn ang="0">
                  <a:pos x="140" y="148"/>
                </a:cxn>
                <a:cxn ang="0">
                  <a:pos x="138" y="146"/>
                </a:cxn>
              </a:cxnLst>
              <a:rect l="0" t="0" r="r" b="b"/>
              <a:pathLst>
                <a:path w="154" h="232">
                  <a:moveTo>
                    <a:pt x="138" y="146"/>
                  </a:moveTo>
                  <a:lnTo>
                    <a:pt x="138" y="146"/>
                  </a:lnTo>
                  <a:lnTo>
                    <a:pt x="134" y="140"/>
                  </a:lnTo>
                  <a:lnTo>
                    <a:pt x="130" y="132"/>
                  </a:lnTo>
                  <a:lnTo>
                    <a:pt x="130" y="124"/>
                  </a:lnTo>
                  <a:lnTo>
                    <a:pt x="130" y="116"/>
                  </a:lnTo>
                  <a:lnTo>
                    <a:pt x="130" y="116"/>
                  </a:lnTo>
                  <a:lnTo>
                    <a:pt x="134" y="92"/>
                  </a:lnTo>
                  <a:lnTo>
                    <a:pt x="140" y="66"/>
                  </a:lnTo>
                  <a:lnTo>
                    <a:pt x="140" y="62"/>
                  </a:lnTo>
                  <a:lnTo>
                    <a:pt x="140" y="62"/>
                  </a:lnTo>
                  <a:lnTo>
                    <a:pt x="140" y="56"/>
                  </a:lnTo>
                  <a:lnTo>
                    <a:pt x="140" y="56"/>
                  </a:lnTo>
                  <a:lnTo>
                    <a:pt x="142" y="60"/>
                  </a:lnTo>
                  <a:lnTo>
                    <a:pt x="142" y="60"/>
                  </a:lnTo>
                  <a:lnTo>
                    <a:pt x="148" y="42"/>
                  </a:lnTo>
                  <a:lnTo>
                    <a:pt x="154" y="22"/>
                  </a:lnTo>
                  <a:lnTo>
                    <a:pt x="154" y="22"/>
                  </a:lnTo>
                  <a:lnTo>
                    <a:pt x="144" y="12"/>
                  </a:lnTo>
                  <a:lnTo>
                    <a:pt x="144" y="12"/>
                  </a:lnTo>
                  <a:lnTo>
                    <a:pt x="134" y="8"/>
                  </a:lnTo>
                  <a:lnTo>
                    <a:pt x="122" y="4"/>
                  </a:lnTo>
                  <a:lnTo>
                    <a:pt x="108" y="2"/>
                  </a:lnTo>
                  <a:lnTo>
                    <a:pt x="92" y="0"/>
                  </a:lnTo>
                  <a:lnTo>
                    <a:pt x="76" y="2"/>
                  </a:lnTo>
                  <a:lnTo>
                    <a:pt x="62" y="4"/>
                  </a:lnTo>
                  <a:lnTo>
                    <a:pt x="50" y="8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30" y="20"/>
                  </a:lnTo>
                  <a:lnTo>
                    <a:pt x="24" y="32"/>
                  </a:lnTo>
                  <a:lnTo>
                    <a:pt x="18" y="46"/>
                  </a:lnTo>
                  <a:lnTo>
                    <a:pt x="12" y="62"/>
                  </a:lnTo>
                  <a:lnTo>
                    <a:pt x="4" y="92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8"/>
                  </a:lnTo>
                  <a:lnTo>
                    <a:pt x="2" y="124"/>
                  </a:lnTo>
                  <a:lnTo>
                    <a:pt x="6" y="126"/>
                  </a:lnTo>
                  <a:lnTo>
                    <a:pt x="12" y="128"/>
                  </a:lnTo>
                  <a:lnTo>
                    <a:pt x="12" y="128"/>
                  </a:lnTo>
                  <a:lnTo>
                    <a:pt x="14" y="128"/>
                  </a:lnTo>
                  <a:lnTo>
                    <a:pt x="14" y="128"/>
                  </a:lnTo>
                  <a:lnTo>
                    <a:pt x="18" y="128"/>
                  </a:lnTo>
                  <a:lnTo>
                    <a:pt x="24" y="126"/>
                  </a:lnTo>
                  <a:lnTo>
                    <a:pt x="26" y="122"/>
                  </a:lnTo>
                  <a:lnTo>
                    <a:pt x="28" y="116"/>
                  </a:lnTo>
                  <a:lnTo>
                    <a:pt x="28" y="116"/>
                  </a:lnTo>
                  <a:lnTo>
                    <a:pt x="34" y="8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4" y="62"/>
                  </a:lnTo>
                  <a:lnTo>
                    <a:pt x="44" y="102"/>
                  </a:lnTo>
                  <a:lnTo>
                    <a:pt x="44" y="102"/>
                  </a:lnTo>
                  <a:lnTo>
                    <a:pt x="44" y="102"/>
                  </a:lnTo>
                  <a:lnTo>
                    <a:pt x="44" y="102"/>
                  </a:lnTo>
                  <a:lnTo>
                    <a:pt x="44" y="162"/>
                  </a:lnTo>
                  <a:lnTo>
                    <a:pt x="46" y="216"/>
                  </a:lnTo>
                  <a:lnTo>
                    <a:pt x="46" y="216"/>
                  </a:lnTo>
                  <a:lnTo>
                    <a:pt x="48" y="222"/>
                  </a:lnTo>
                  <a:lnTo>
                    <a:pt x="52" y="228"/>
                  </a:lnTo>
                  <a:lnTo>
                    <a:pt x="58" y="230"/>
                  </a:lnTo>
                  <a:lnTo>
                    <a:pt x="64" y="232"/>
                  </a:lnTo>
                  <a:lnTo>
                    <a:pt x="64" y="232"/>
                  </a:lnTo>
                  <a:lnTo>
                    <a:pt x="64" y="232"/>
                  </a:lnTo>
                  <a:lnTo>
                    <a:pt x="64" y="232"/>
                  </a:lnTo>
                  <a:lnTo>
                    <a:pt x="70" y="230"/>
                  </a:lnTo>
                  <a:lnTo>
                    <a:pt x="76" y="226"/>
                  </a:lnTo>
                  <a:lnTo>
                    <a:pt x="80" y="220"/>
                  </a:lnTo>
                  <a:lnTo>
                    <a:pt x="80" y="214"/>
                  </a:lnTo>
                  <a:lnTo>
                    <a:pt x="80" y="214"/>
                  </a:lnTo>
                  <a:lnTo>
                    <a:pt x="78" y="168"/>
                  </a:lnTo>
                  <a:lnTo>
                    <a:pt x="76" y="122"/>
                  </a:lnTo>
                  <a:lnTo>
                    <a:pt x="76" y="122"/>
                  </a:lnTo>
                  <a:lnTo>
                    <a:pt x="92" y="122"/>
                  </a:lnTo>
                  <a:lnTo>
                    <a:pt x="106" y="122"/>
                  </a:lnTo>
                  <a:lnTo>
                    <a:pt x="106" y="122"/>
                  </a:lnTo>
                  <a:lnTo>
                    <a:pt x="106" y="168"/>
                  </a:lnTo>
                  <a:lnTo>
                    <a:pt x="104" y="214"/>
                  </a:lnTo>
                  <a:lnTo>
                    <a:pt x="104" y="214"/>
                  </a:lnTo>
                  <a:lnTo>
                    <a:pt x="104" y="220"/>
                  </a:lnTo>
                  <a:lnTo>
                    <a:pt x="108" y="226"/>
                  </a:lnTo>
                  <a:lnTo>
                    <a:pt x="112" y="230"/>
                  </a:lnTo>
                  <a:lnTo>
                    <a:pt x="118" y="232"/>
                  </a:lnTo>
                  <a:lnTo>
                    <a:pt x="118" y="232"/>
                  </a:lnTo>
                  <a:lnTo>
                    <a:pt x="120" y="232"/>
                  </a:lnTo>
                  <a:lnTo>
                    <a:pt x="120" y="232"/>
                  </a:lnTo>
                  <a:lnTo>
                    <a:pt x="126" y="230"/>
                  </a:lnTo>
                  <a:lnTo>
                    <a:pt x="132" y="228"/>
                  </a:lnTo>
                  <a:lnTo>
                    <a:pt x="134" y="222"/>
                  </a:lnTo>
                  <a:lnTo>
                    <a:pt x="136" y="216"/>
                  </a:lnTo>
                  <a:lnTo>
                    <a:pt x="136" y="216"/>
                  </a:lnTo>
                  <a:lnTo>
                    <a:pt x="140" y="148"/>
                  </a:lnTo>
                  <a:lnTo>
                    <a:pt x="140" y="148"/>
                  </a:lnTo>
                  <a:lnTo>
                    <a:pt x="138" y="146"/>
                  </a:lnTo>
                  <a:lnTo>
                    <a:pt x="138" y="1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4" name="Freeform 96"/>
            <p:cNvSpPr/>
            <p:nvPr/>
          </p:nvSpPr>
          <p:spPr bwMode="auto">
            <a:xfrm>
              <a:off x="901700" y="1962150"/>
              <a:ext cx="298450" cy="434975"/>
            </a:xfrm>
            <a:custGeom>
              <a:avLst/>
              <a:gdLst/>
              <a:ahLst/>
              <a:cxnLst>
                <a:cxn ang="0">
                  <a:pos x="142" y="14"/>
                </a:cxn>
                <a:cxn ang="0">
                  <a:pos x="116" y="2"/>
                </a:cxn>
                <a:cxn ang="0">
                  <a:pos x="80" y="0"/>
                </a:cxn>
                <a:cxn ang="0">
                  <a:pos x="44" y="2"/>
                </a:cxn>
                <a:cxn ang="0">
                  <a:pos x="18" y="12"/>
                </a:cxn>
                <a:cxn ang="0">
                  <a:pos x="8" y="20"/>
                </a:cxn>
                <a:cxn ang="0">
                  <a:pos x="0" y="30"/>
                </a:cxn>
                <a:cxn ang="0">
                  <a:pos x="18" y="72"/>
                </a:cxn>
                <a:cxn ang="0">
                  <a:pos x="22" y="62"/>
                </a:cxn>
                <a:cxn ang="0">
                  <a:pos x="22" y="72"/>
                </a:cxn>
                <a:cxn ang="0">
                  <a:pos x="22" y="84"/>
                </a:cxn>
                <a:cxn ang="0">
                  <a:pos x="36" y="144"/>
                </a:cxn>
                <a:cxn ang="0">
                  <a:pos x="36" y="154"/>
                </a:cxn>
                <a:cxn ang="0">
                  <a:pos x="28" y="172"/>
                </a:cxn>
                <a:cxn ang="0">
                  <a:pos x="22" y="180"/>
                </a:cxn>
                <a:cxn ang="0">
                  <a:pos x="26" y="256"/>
                </a:cxn>
                <a:cxn ang="0">
                  <a:pos x="32" y="270"/>
                </a:cxn>
                <a:cxn ang="0">
                  <a:pos x="46" y="274"/>
                </a:cxn>
                <a:cxn ang="0">
                  <a:pos x="46" y="274"/>
                </a:cxn>
                <a:cxn ang="0">
                  <a:pos x="54" y="272"/>
                </a:cxn>
                <a:cxn ang="0">
                  <a:pos x="64" y="262"/>
                </a:cxn>
                <a:cxn ang="0">
                  <a:pos x="66" y="254"/>
                </a:cxn>
                <a:cxn ang="0">
                  <a:pos x="62" y="142"/>
                </a:cxn>
                <a:cxn ang="0">
                  <a:pos x="78" y="144"/>
                </a:cxn>
                <a:cxn ang="0">
                  <a:pos x="96" y="142"/>
                </a:cxn>
                <a:cxn ang="0">
                  <a:pos x="92" y="254"/>
                </a:cxn>
                <a:cxn ang="0">
                  <a:pos x="94" y="262"/>
                </a:cxn>
                <a:cxn ang="0">
                  <a:pos x="104" y="272"/>
                </a:cxn>
                <a:cxn ang="0">
                  <a:pos x="112" y="274"/>
                </a:cxn>
                <a:cxn ang="0">
                  <a:pos x="112" y="274"/>
                </a:cxn>
                <a:cxn ang="0">
                  <a:pos x="126" y="270"/>
                </a:cxn>
                <a:cxn ang="0">
                  <a:pos x="132" y="256"/>
                </a:cxn>
                <a:cxn ang="0">
                  <a:pos x="136" y="190"/>
                </a:cxn>
                <a:cxn ang="0">
                  <a:pos x="136" y="122"/>
                </a:cxn>
                <a:cxn ang="0">
                  <a:pos x="136" y="72"/>
                </a:cxn>
                <a:cxn ang="0">
                  <a:pos x="136" y="64"/>
                </a:cxn>
                <a:cxn ang="0">
                  <a:pos x="148" y="100"/>
                </a:cxn>
                <a:cxn ang="0">
                  <a:pos x="156" y="138"/>
                </a:cxn>
                <a:cxn ang="0">
                  <a:pos x="162" y="148"/>
                </a:cxn>
                <a:cxn ang="0">
                  <a:pos x="174" y="152"/>
                </a:cxn>
                <a:cxn ang="0">
                  <a:pos x="180" y="148"/>
                </a:cxn>
                <a:cxn ang="0">
                  <a:pos x="188" y="138"/>
                </a:cxn>
                <a:cxn ang="0">
                  <a:pos x="188" y="132"/>
                </a:cxn>
                <a:cxn ang="0">
                  <a:pos x="174" y="76"/>
                </a:cxn>
                <a:cxn ang="0">
                  <a:pos x="160" y="38"/>
                </a:cxn>
                <a:cxn ang="0">
                  <a:pos x="142" y="14"/>
                </a:cxn>
              </a:cxnLst>
              <a:rect l="0" t="0" r="r" b="b"/>
              <a:pathLst>
                <a:path w="188" h="274">
                  <a:moveTo>
                    <a:pt x="142" y="14"/>
                  </a:moveTo>
                  <a:lnTo>
                    <a:pt x="142" y="14"/>
                  </a:lnTo>
                  <a:lnTo>
                    <a:pt x="130" y="6"/>
                  </a:lnTo>
                  <a:lnTo>
                    <a:pt x="116" y="2"/>
                  </a:lnTo>
                  <a:lnTo>
                    <a:pt x="98" y="0"/>
                  </a:lnTo>
                  <a:lnTo>
                    <a:pt x="80" y="0"/>
                  </a:lnTo>
                  <a:lnTo>
                    <a:pt x="62" y="0"/>
                  </a:lnTo>
                  <a:lnTo>
                    <a:pt x="44" y="2"/>
                  </a:lnTo>
                  <a:lnTo>
                    <a:pt x="28" y="8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8" y="2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0" y="5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72"/>
                  </a:lnTo>
                  <a:lnTo>
                    <a:pt x="22" y="84"/>
                  </a:lnTo>
                  <a:lnTo>
                    <a:pt x="22" y="84"/>
                  </a:lnTo>
                  <a:lnTo>
                    <a:pt x="30" y="116"/>
                  </a:lnTo>
                  <a:lnTo>
                    <a:pt x="36" y="144"/>
                  </a:lnTo>
                  <a:lnTo>
                    <a:pt x="36" y="144"/>
                  </a:lnTo>
                  <a:lnTo>
                    <a:pt x="36" y="154"/>
                  </a:lnTo>
                  <a:lnTo>
                    <a:pt x="34" y="164"/>
                  </a:lnTo>
                  <a:lnTo>
                    <a:pt x="28" y="172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6" y="256"/>
                  </a:lnTo>
                  <a:lnTo>
                    <a:pt x="26" y="256"/>
                  </a:lnTo>
                  <a:lnTo>
                    <a:pt x="28" y="264"/>
                  </a:lnTo>
                  <a:lnTo>
                    <a:pt x="32" y="270"/>
                  </a:lnTo>
                  <a:lnTo>
                    <a:pt x="38" y="272"/>
                  </a:lnTo>
                  <a:lnTo>
                    <a:pt x="46" y="274"/>
                  </a:lnTo>
                  <a:lnTo>
                    <a:pt x="46" y="274"/>
                  </a:lnTo>
                  <a:lnTo>
                    <a:pt x="46" y="274"/>
                  </a:lnTo>
                  <a:lnTo>
                    <a:pt x="46" y="274"/>
                  </a:lnTo>
                  <a:lnTo>
                    <a:pt x="54" y="272"/>
                  </a:lnTo>
                  <a:lnTo>
                    <a:pt x="60" y="268"/>
                  </a:lnTo>
                  <a:lnTo>
                    <a:pt x="64" y="262"/>
                  </a:lnTo>
                  <a:lnTo>
                    <a:pt x="66" y="254"/>
                  </a:lnTo>
                  <a:lnTo>
                    <a:pt x="66" y="254"/>
                  </a:lnTo>
                  <a:lnTo>
                    <a:pt x="62" y="200"/>
                  </a:lnTo>
                  <a:lnTo>
                    <a:pt x="62" y="142"/>
                  </a:lnTo>
                  <a:lnTo>
                    <a:pt x="62" y="142"/>
                  </a:lnTo>
                  <a:lnTo>
                    <a:pt x="78" y="144"/>
                  </a:lnTo>
                  <a:lnTo>
                    <a:pt x="96" y="142"/>
                  </a:lnTo>
                  <a:lnTo>
                    <a:pt x="96" y="142"/>
                  </a:lnTo>
                  <a:lnTo>
                    <a:pt x="96" y="200"/>
                  </a:lnTo>
                  <a:lnTo>
                    <a:pt x="92" y="254"/>
                  </a:lnTo>
                  <a:lnTo>
                    <a:pt x="92" y="254"/>
                  </a:lnTo>
                  <a:lnTo>
                    <a:pt x="94" y="262"/>
                  </a:lnTo>
                  <a:lnTo>
                    <a:pt x="98" y="268"/>
                  </a:lnTo>
                  <a:lnTo>
                    <a:pt x="104" y="272"/>
                  </a:lnTo>
                  <a:lnTo>
                    <a:pt x="112" y="274"/>
                  </a:lnTo>
                  <a:lnTo>
                    <a:pt x="112" y="274"/>
                  </a:lnTo>
                  <a:lnTo>
                    <a:pt x="112" y="274"/>
                  </a:lnTo>
                  <a:lnTo>
                    <a:pt x="112" y="274"/>
                  </a:lnTo>
                  <a:lnTo>
                    <a:pt x="120" y="274"/>
                  </a:lnTo>
                  <a:lnTo>
                    <a:pt x="126" y="270"/>
                  </a:lnTo>
                  <a:lnTo>
                    <a:pt x="130" y="264"/>
                  </a:lnTo>
                  <a:lnTo>
                    <a:pt x="132" y="256"/>
                  </a:lnTo>
                  <a:lnTo>
                    <a:pt x="132" y="256"/>
                  </a:lnTo>
                  <a:lnTo>
                    <a:pt x="136" y="190"/>
                  </a:lnTo>
                  <a:lnTo>
                    <a:pt x="136" y="122"/>
                  </a:lnTo>
                  <a:lnTo>
                    <a:pt x="136" y="122"/>
                  </a:lnTo>
                  <a:lnTo>
                    <a:pt x="136" y="120"/>
                  </a:lnTo>
                  <a:lnTo>
                    <a:pt x="136" y="72"/>
                  </a:lnTo>
                  <a:lnTo>
                    <a:pt x="136" y="72"/>
                  </a:lnTo>
                  <a:lnTo>
                    <a:pt x="136" y="64"/>
                  </a:lnTo>
                  <a:lnTo>
                    <a:pt x="136" y="64"/>
                  </a:lnTo>
                  <a:lnTo>
                    <a:pt x="148" y="100"/>
                  </a:lnTo>
                  <a:lnTo>
                    <a:pt x="156" y="138"/>
                  </a:lnTo>
                  <a:lnTo>
                    <a:pt x="156" y="138"/>
                  </a:lnTo>
                  <a:lnTo>
                    <a:pt x="158" y="144"/>
                  </a:lnTo>
                  <a:lnTo>
                    <a:pt x="162" y="148"/>
                  </a:lnTo>
                  <a:lnTo>
                    <a:pt x="168" y="152"/>
                  </a:lnTo>
                  <a:lnTo>
                    <a:pt x="174" y="152"/>
                  </a:lnTo>
                  <a:lnTo>
                    <a:pt x="174" y="152"/>
                  </a:lnTo>
                  <a:lnTo>
                    <a:pt x="180" y="148"/>
                  </a:lnTo>
                  <a:lnTo>
                    <a:pt x="186" y="144"/>
                  </a:lnTo>
                  <a:lnTo>
                    <a:pt x="188" y="138"/>
                  </a:lnTo>
                  <a:lnTo>
                    <a:pt x="188" y="132"/>
                  </a:lnTo>
                  <a:lnTo>
                    <a:pt x="188" y="132"/>
                  </a:lnTo>
                  <a:lnTo>
                    <a:pt x="184" y="110"/>
                  </a:lnTo>
                  <a:lnTo>
                    <a:pt x="174" y="76"/>
                  </a:lnTo>
                  <a:lnTo>
                    <a:pt x="168" y="56"/>
                  </a:lnTo>
                  <a:lnTo>
                    <a:pt x="160" y="38"/>
                  </a:lnTo>
                  <a:lnTo>
                    <a:pt x="152" y="24"/>
                  </a:lnTo>
                  <a:lnTo>
                    <a:pt x="142" y="14"/>
                  </a:lnTo>
                  <a:lnTo>
                    <a:pt x="142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Freeform 97"/>
            <p:cNvSpPr/>
            <p:nvPr/>
          </p:nvSpPr>
          <p:spPr bwMode="auto">
            <a:xfrm>
              <a:off x="857250" y="2051050"/>
              <a:ext cx="53975" cy="152400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0" y="68"/>
                </a:cxn>
                <a:cxn ang="0">
                  <a:pos x="4" y="92"/>
                </a:cxn>
                <a:cxn ang="0">
                  <a:pos x="4" y="92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4" y="96"/>
                </a:cxn>
                <a:cxn ang="0">
                  <a:pos x="14" y="96"/>
                </a:cxn>
                <a:cxn ang="0">
                  <a:pos x="20" y="94"/>
                </a:cxn>
                <a:cxn ang="0">
                  <a:pos x="26" y="92"/>
                </a:cxn>
                <a:cxn ang="0">
                  <a:pos x="28" y="88"/>
                </a:cxn>
                <a:cxn ang="0">
                  <a:pos x="30" y="82"/>
                </a:cxn>
                <a:cxn ang="0">
                  <a:pos x="30" y="82"/>
                </a:cxn>
                <a:cxn ang="0">
                  <a:pos x="34" y="58"/>
                </a:cxn>
                <a:cxn ang="0">
                  <a:pos x="34" y="58"/>
                </a:cxn>
                <a:cxn ang="0">
                  <a:pos x="28" y="30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0" y="18"/>
                </a:cxn>
                <a:cxn ang="0">
                  <a:pos x="6" y="36"/>
                </a:cxn>
                <a:cxn ang="0">
                  <a:pos x="0" y="68"/>
                </a:cxn>
                <a:cxn ang="0">
                  <a:pos x="0" y="68"/>
                </a:cxn>
              </a:cxnLst>
              <a:rect l="0" t="0" r="r" b="b"/>
              <a:pathLst>
                <a:path w="34" h="96">
                  <a:moveTo>
                    <a:pt x="0" y="68"/>
                  </a:moveTo>
                  <a:lnTo>
                    <a:pt x="0" y="68"/>
                  </a:lnTo>
                  <a:lnTo>
                    <a:pt x="4" y="92"/>
                  </a:lnTo>
                  <a:lnTo>
                    <a:pt x="4" y="92"/>
                  </a:lnTo>
                  <a:lnTo>
                    <a:pt x="12" y="96"/>
                  </a:lnTo>
                  <a:lnTo>
                    <a:pt x="12" y="96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20" y="94"/>
                  </a:lnTo>
                  <a:lnTo>
                    <a:pt x="26" y="92"/>
                  </a:lnTo>
                  <a:lnTo>
                    <a:pt x="28" y="88"/>
                  </a:lnTo>
                  <a:lnTo>
                    <a:pt x="30" y="82"/>
                  </a:lnTo>
                  <a:lnTo>
                    <a:pt x="30" y="82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8" y="3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0" y="18"/>
                  </a:lnTo>
                  <a:lnTo>
                    <a:pt x="6" y="36"/>
                  </a:lnTo>
                  <a:lnTo>
                    <a:pt x="0" y="68"/>
                  </a:lnTo>
                  <a:lnTo>
                    <a:pt x="0" y="6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Freeform 98"/>
            <p:cNvSpPr/>
            <p:nvPr/>
          </p:nvSpPr>
          <p:spPr bwMode="auto">
            <a:xfrm>
              <a:off x="542925" y="1962150"/>
              <a:ext cx="381000" cy="482600"/>
            </a:xfrm>
            <a:custGeom>
              <a:avLst/>
              <a:gdLst/>
              <a:ahLst/>
              <a:cxnLst>
                <a:cxn ang="0">
                  <a:pos x="222" y="168"/>
                </a:cxn>
                <a:cxn ang="0">
                  <a:pos x="224" y="168"/>
                </a:cxn>
                <a:cxn ang="0">
                  <a:pos x="236" y="160"/>
                </a:cxn>
                <a:cxn ang="0">
                  <a:pos x="240" y="146"/>
                </a:cxn>
                <a:cxn ang="0">
                  <a:pos x="234" y="122"/>
                </a:cxn>
                <a:cxn ang="0">
                  <a:pos x="218" y="64"/>
                </a:cxn>
                <a:cxn ang="0">
                  <a:pos x="200" y="28"/>
                </a:cxn>
                <a:cxn ang="0">
                  <a:pos x="190" y="16"/>
                </a:cxn>
                <a:cxn ang="0">
                  <a:pos x="160" y="4"/>
                </a:cxn>
                <a:cxn ang="0">
                  <a:pos x="122" y="0"/>
                </a:cxn>
                <a:cxn ang="0">
                  <a:pos x="102" y="2"/>
                </a:cxn>
                <a:cxn ang="0">
                  <a:pos x="64" y="8"/>
                </a:cxn>
                <a:cxn ang="0">
                  <a:pos x="52" y="16"/>
                </a:cxn>
                <a:cxn ang="0">
                  <a:pos x="40" y="26"/>
                </a:cxn>
                <a:cxn ang="0">
                  <a:pos x="22" y="60"/>
                </a:cxn>
                <a:cxn ang="0">
                  <a:pos x="4" y="118"/>
                </a:cxn>
                <a:cxn ang="0">
                  <a:pos x="0" y="148"/>
                </a:cxn>
                <a:cxn ang="0">
                  <a:pos x="4" y="160"/>
                </a:cxn>
                <a:cxn ang="0">
                  <a:pos x="16" y="168"/>
                </a:cxn>
                <a:cxn ang="0">
                  <a:pos x="18" y="168"/>
                </a:cxn>
                <a:cxn ang="0">
                  <a:pos x="24" y="168"/>
                </a:cxn>
                <a:cxn ang="0">
                  <a:pos x="34" y="158"/>
                </a:cxn>
                <a:cxn ang="0">
                  <a:pos x="36" y="152"/>
                </a:cxn>
                <a:cxn ang="0">
                  <a:pos x="50" y="86"/>
                </a:cxn>
                <a:cxn ang="0">
                  <a:pos x="58" y="68"/>
                </a:cxn>
                <a:cxn ang="0">
                  <a:pos x="56" y="134"/>
                </a:cxn>
                <a:cxn ang="0">
                  <a:pos x="56" y="134"/>
                </a:cxn>
                <a:cxn ang="0">
                  <a:pos x="58" y="210"/>
                </a:cxn>
                <a:cxn ang="0">
                  <a:pos x="60" y="284"/>
                </a:cxn>
                <a:cxn ang="0">
                  <a:pos x="68" y="298"/>
                </a:cxn>
                <a:cxn ang="0">
                  <a:pos x="82" y="304"/>
                </a:cxn>
                <a:cxn ang="0">
                  <a:pos x="84" y="304"/>
                </a:cxn>
                <a:cxn ang="0">
                  <a:pos x="92" y="302"/>
                </a:cxn>
                <a:cxn ang="0">
                  <a:pos x="104" y="288"/>
                </a:cxn>
                <a:cxn ang="0">
                  <a:pos x="104" y="280"/>
                </a:cxn>
                <a:cxn ang="0">
                  <a:pos x="100" y="158"/>
                </a:cxn>
                <a:cxn ang="0">
                  <a:pos x="120" y="160"/>
                </a:cxn>
                <a:cxn ang="0">
                  <a:pos x="140" y="158"/>
                </a:cxn>
                <a:cxn ang="0">
                  <a:pos x="138" y="220"/>
                </a:cxn>
                <a:cxn ang="0">
                  <a:pos x="134" y="280"/>
                </a:cxn>
                <a:cxn ang="0">
                  <a:pos x="140" y="296"/>
                </a:cxn>
                <a:cxn ang="0">
                  <a:pos x="154" y="304"/>
                </a:cxn>
                <a:cxn ang="0">
                  <a:pos x="156" y="304"/>
                </a:cxn>
                <a:cxn ang="0">
                  <a:pos x="164" y="302"/>
                </a:cxn>
                <a:cxn ang="0">
                  <a:pos x="176" y="292"/>
                </a:cxn>
                <a:cxn ang="0">
                  <a:pos x="178" y="284"/>
                </a:cxn>
                <a:cxn ang="0">
                  <a:pos x="182" y="136"/>
                </a:cxn>
                <a:cxn ang="0">
                  <a:pos x="184" y="134"/>
                </a:cxn>
                <a:cxn ang="0">
                  <a:pos x="184" y="80"/>
                </a:cxn>
                <a:cxn ang="0">
                  <a:pos x="182" y="72"/>
                </a:cxn>
                <a:cxn ang="0">
                  <a:pos x="204" y="154"/>
                </a:cxn>
                <a:cxn ang="0">
                  <a:pos x="206" y="160"/>
                </a:cxn>
                <a:cxn ang="0">
                  <a:pos x="216" y="168"/>
                </a:cxn>
                <a:cxn ang="0">
                  <a:pos x="222" y="168"/>
                </a:cxn>
              </a:cxnLst>
              <a:rect l="0" t="0" r="r" b="b"/>
              <a:pathLst>
                <a:path w="240" h="304">
                  <a:moveTo>
                    <a:pt x="222" y="168"/>
                  </a:moveTo>
                  <a:lnTo>
                    <a:pt x="222" y="168"/>
                  </a:lnTo>
                  <a:lnTo>
                    <a:pt x="224" y="168"/>
                  </a:lnTo>
                  <a:lnTo>
                    <a:pt x="224" y="168"/>
                  </a:lnTo>
                  <a:lnTo>
                    <a:pt x="232" y="166"/>
                  </a:lnTo>
                  <a:lnTo>
                    <a:pt x="236" y="160"/>
                  </a:lnTo>
                  <a:lnTo>
                    <a:pt x="240" y="154"/>
                  </a:lnTo>
                  <a:lnTo>
                    <a:pt x="240" y="146"/>
                  </a:lnTo>
                  <a:lnTo>
                    <a:pt x="240" y="146"/>
                  </a:lnTo>
                  <a:lnTo>
                    <a:pt x="234" y="122"/>
                  </a:lnTo>
                  <a:lnTo>
                    <a:pt x="224" y="84"/>
                  </a:lnTo>
                  <a:lnTo>
                    <a:pt x="218" y="64"/>
                  </a:lnTo>
                  <a:lnTo>
                    <a:pt x="210" y="44"/>
                  </a:lnTo>
                  <a:lnTo>
                    <a:pt x="200" y="28"/>
                  </a:lnTo>
                  <a:lnTo>
                    <a:pt x="190" y="16"/>
                  </a:lnTo>
                  <a:lnTo>
                    <a:pt x="190" y="16"/>
                  </a:lnTo>
                  <a:lnTo>
                    <a:pt x="176" y="10"/>
                  </a:lnTo>
                  <a:lnTo>
                    <a:pt x="160" y="4"/>
                  </a:lnTo>
                  <a:lnTo>
                    <a:pt x="142" y="2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02" y="2"/>
                  </a:lnTo>
                  <a:lnTo>
                    <a:pt x="82" y="4"/>
                  </a:lnTo>
                  <a:lnTo>
                    <a:pt x="64" y="8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6" y="20"/>
                  </a:lnTo>
                  <a:lnTo>
                    <a:pt x="40" y="26"/>
                  </a:lnTo>
                  <a:lnTo>
                    <a:pt x="30" y="42"/>
                  </a:lnTo>
                  <a:lnTo>
                    <a:pt x="22" y="60"/>
                  </a:lnTo>
                  <a:lnTo>
                    <a:pt x="14" y="80"/>
                  </a:lnTo>
                  <a:lnTo>
                    <a:pt x="4" y="11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0" y="154"/>
                  </a:lnTo>
                  <a:lnTo>
                    <a:pt x="4" y="160"/>
                  </a:lnTo>
                  <a:lnTo>
                    <a:pt x="8" y="166"/>
                  </a:lnTo>
                  <a:lnTo>
                    <a:pt x="16" y="168"/>
                  </a:lnTo>
                  <a:lnTo>
                    <a:pt x="16" y="168"/>
                  </a:lnTo>
                  <a:lnTo>
                    <a:pt x="18" y="168"/>
                  </a:lnTo>
                  <a:lnTo>
                    <a:pt x="18" y="168"/>
                  </a:lnTo>
                  <a:lnTo>
                    <a:pt x="24" y="168"/>
                  </a:lnTo>
                  <a:lnTo>
                    <a:pt x="30" y="164"/>
                  </a:lnTo>
                  <a:lnTo>
                    <a:pt x="34" y="158"/>
                  </a:lnTo>
                  <a:lnTo>
                    <a:pt x="36" y="152"/>
                  </a:lnTo>
                  <a:lnTo>
                    <a:pt x="36" y="152"/>
                  </a:lnTo>
                  <a:lnTo>
                    <a:pt x="44" y="108"/>
                  </a:lnTo>
                  <a:lnTo>
                    <a:pt x="50" y="86"/>
                  </a:lnTo>
                  <a:lnTo>
                    <a:pt x="58" y="68"/>
                  </a:lnTo>
                  <a:lnTo>
                    <a:pt x="58" y="68"/>
                  </a:lnTo>
                  <a:lnTo>
                    <a:pt x="56" y="80"/>
                  </a:lnTo>
                  <a:lnTo>
                    <a:pt x="56" y="134"/>
                  </a:lnTo>
                  <a:lnTo>
                    <a:pt x="56" y="134"/>
                  </a:lnTo>
                  <a:lnTo>
                    <a:pt x="56" y="134"/>
                  </a:lnTo>
                  <a:lnTo>
                    <a:pt x="56" y="134"/>
                  </a:lnTo>
                  <a:lnTo>
                    <a:pt x="58" y="210"/>
                  </a:lnTo>
                  <a:lnTo>
                    <a:pt x="60" y="284"/>
                  </a:lnTo>
                  <a:lnTo>
                    <a:pt x="60" y="284"/>
                  </a:lnTo>
                  <a:lnTo>
                    <a:pt x="62" y="292"/>
                  </a:lnTo>
                  <a:lnTo>
                    <a:pt x="68" y="298"/>
                  </a:lnTo>
                  <a:lnTo>
                    <a:pt x="74" y="302"/>
                  </a:lnTo>
                  <a:lnTo>
                    <a:pt x="82" y="304"/>
                  </a:lnTo>
                  <a:lnTo>
                    <a:pt x="82" y="304"/>
                  </a:lnTo>
                  <a:lnTo>
                    <a:pt x="84" y="304"/>
                  </a:lnTo>
                  <a:lnTo>
                    <a:pt x="84" y="304"/>
                  </a:lnTo>
                  <a:lnTo>
                    <a:pt x="92" y="302"/>
                  </a:lnTo>
                  <a:lnTo>
                    <a:pt x="100" y="296"/>
                  </a:lnTo>
                  <a:lnTo>
                    <a:pt x="104" y="288"/>
                  </a:lnTo>
                  <a:lnTo>
                    <a:pt x="104" y="280"/>
                  </a:lnTo>
                  <a:lnTo>
                    <a:pt x="104" y="280"/>
                  </a:lnTo>
                  <a:lnTo>
                    <a:pt x="102" y="220"/>
                  </a:lnTo>
                  <a:lnTo>
                    <a:pt x="100" y="158"/>
                  </a:lnTo>
                  <a:lnTo>
                    <a:pt x="100" y="158"/>
                  </a:lnTo>
                  <a:lnTo>
                    <a:pt x="120" y="160"/>
                  </a:lnTo>
                  <a:lnTo>
                    <a:pt x="120" y="160"/>
                  </a:lnTo>
                  <a:lnTo>
                    <a:pt x="140" y="158"/>
                  </a:lnTo>
                  <a:lnTo>
                    <a:pt x="140" y="158"/>
                  </a:lnTo>
                  <a:lnTo>
                    <a:pt x="138" y="220"/>
                  </a:lnTo>
                  <a:lnTo>
                    <a:pt x="134" y="280"/>
                  </a:lnTo>
                  <a:lnTo>
                    <a:pt x="134" y="280"/>
                  </a:lnTo>
                  <a:lnTo>
                    <a:pt x="136" y="290"/>
                  </a:lnTo>
                  <a:lnTo>
                    <a:pt x="140" y="296"/>
                  </a:lnTo>
                  <a:lnTo>
                    <a:pt x="146" y="302"/>
                  </a:lnTo>
                  <a:lnTo>
                    <a:pt x="154" y="304"/>
                  </a:lnTo>
                  <a:lnTo>
                    <a:pt x="154" y="304"/>
                  </a:lnTo>
                  <a:lnTo>
                    <a:pt x="156" y="304"/>
                  </a:lnTo>
                  <a:lnTo>
                    <a:pt x="156" y="304"/>
                  </a:lnTo>
                  <a:lnTo>
                    <a:pt x="164" y="302"/>
                  </a:lnTo>
                  <a:lnTo>
                    <a:pt x="172" y="298"/>
                  </a:lnTo>
                  <a:lnTo>
                    <a:pt x="176" y="292"/>
                  </a:lnTo>
                  <a:lnTo>
                    <a:pt x="178" y="284"/>
                  </a:lnTo>
                  <a:lnTo>
                    <a:pt x="178" y="284"/>
                  </a:lnTo>
                  <a:lnTo>
                    <a:pt x="182" y="212"/>
                  </a:lnTo>
                  <a:lnTo>
                    <a:pt x="182" y="136"/>
                  </a:lnTo>
                  <a:lnTo>
                    <a:pt x="182" y="136"/>
                  </a:lnTo>
                  <a:lnTo>
                    <a:pt x="184" y="134"/>
                  </a:lnTo>
                  <a:lnTo>
                    <a:pt x="184" y="80"/>
                  </a:lnTo>
                  <a:lnTo>
                    <a:pt x="184" y="80"/>
                  </a:lnTo>
                  <a:lnTo>
                    <a:pt x="182" y="72"/>
                  </a:lnTo>
                  <a:lnTo>
                    <a:pt x="182" y="72"/>
                  </a:lnTo>
                  <a:lnTo>
                    <a:pt x="194" y="112"/>
                  </a:lnTo>
                  <a:lnTo>
                    <a:pt x="204" y="154"/>
                  </a:lnTo>
                  <a:lnTo>
                    <a:pt x="204" y="154"/>
                  </a:lnTo>
                  <a:lnTo>
                    <a:pt x="206" y="160"/>
                  </a:lnTo>
                  <a:lnTo>
                    <a:pt x="210" y="164"/>
                  </a:lnTo>
                  <a:lnTo>
                    <a:pt x="216" y="168"/>
                  </a:lnTo>
                  <a:lnTo>
                    <a:pt x="222" y="168"/>
                  </a:lnTo>
                  <a:lnTo>
                    <a:pt x="222" y="16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Freeform 99"/>
            <p:cNvSpPr/>
            <p:nvPr/>
          </p:nvSpPr>
          <p:spPr bwMode="auto">
            <a:xfrm>
              <a:off x="622300" y="1724025"/>
              <a:ext cx="219075" cy="219075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70" y="0"/>
                </a:cxn>
                <a:cxn ang="0">
                  <a:pos x="84" y="0"/>
                </a:cxn>
                <a:cxn ang="0">
                  <a:pos x="96" y="4"/>
                </a:cxn>
                <a:cxn ang="0">
                  <a:pos x="108" y="12"/>
                </a:cxn>
                <a:cxn ang="0">
                  <a:pos x="118" y="20"/>
                </a:cxn>
                <a:cxn ang="0">
                  <a:pos x="126" y="30"/>
                </a:cxn>
                <a:cxn ang="0">
                  <a:pos x="134" y="42"/>
                </a:cxn>
                <a:cxn ang="0">
                  <a:pos x="138" y="54"/>
                </a:cxn>
                <a:cxn ang="0">
                  <a:pos x="138" y="68"/>
                </a:cxn>
                <a:cxn ang="0">
                  <a:pos x="138" y="68"/>
                </a:cxn>
                <a:cxn ang="0">
                  <a:pos x="138" y="82"/>
                </a:cxn>
                <a:cxn ang="0">
                  <a:pos x="134" y="96"/>
                </a:cxn>
                <a:cxn ang="0">
                  <a:pos x="126" y="106"/>
                </a:cxn>
                <a:cxn ang="0">
                  <a:pos x="118" y="118"/>
                </a:cxn>
                <a:cxn ang="0">
                  <a:pos x="108" y="126"/>
                </a:cxn>
                <a:cxn ang="0">
                  <a:pos x="96" y="132"/>
                </a:cxn>
                <a:cxn ang="0">
                  <a:pos x="84" y="136"/>
                </a:cxn>
                <a:cxn ang="0">
                  <a:pos x="70" y="138"/>
                </a:cxn>
                <a:cxn ang="0">
                  <a:pos x="70" y="138"/>
                </a:cxn>
                <a:cxn ang="0">
                  <a:pos x="56" y="136"/>
                </a:cxn>
                <a:cxn ang="0">
                  <a:pos x="42" y="132"/>
                </a:cxn>
                <a:cxn ang="0">
                  <a:pos x="32" y="126"/>
                </a:cxn>
                <a:cxn ang="0">
                  <a:pos x="20" y="118"/>
                </a:cxn>
                <a:cxn ang="0">
                  <a:pos x="12" y="106"/>
                </a:cxn>
                <a:cxn ang="0">
                  <a:pos x="6" y="96"/>
                </a:cxn>
                <a:cxn ang="0">
                  <a:pos x="2" y="82"/>
                </a:cxn>
                <a:cxn ang="0">
                  <a:pos x="0" y="68"/>
                </a:cxn>
                <a:cxn ang="0">
                  <a:pos x="0" y="68"/>
                </a:cxn>
                <a:cxn ang="0">
                  <a:pos x="2" y="54"/>
                </a:cxn>
                <a:cxn ang="0">
                  <a:pos x="6" y="42"/>
                </a:cxn>
                <a:cxn ang="0">
                  <a:pos x="12" y="30"/>
                </a:cxn>
                <a:cxn ang="0">
                  <a:pos x="20" y="20"/>
                </a:cxn>
                <a:cxn ang="0">
                  <a:pos x="32" y="12"/>
                </a:cxn>
                <a:cxn ang="0">
                  <a:pos x="42" y="4"/>
                </a:cxn>
                <a:cxn ang="0">
                  <a:pos x="56" y="0"/>
                </a:cxn>
                <a:cxn ang="0">
                  <a:pos x="70" y="0"/>
                </a:cxn>
                <a:cxn ang="0">
                  <a:pos x="70" y="0"/>
                </a:cxn>
              </a:cxnLst>
              <a:rect l="0" t="0" r="r" b="b"/>
              <a:pathLst>
                <a:path w="138" h="138">
                  <a:moveTo>
                    <a:pt x="70" y="0"/>
                  </a:moveTo>
                  <a:lnTo>
                    <a:pt x="70" y="0"/>
                  </a:lnTo>
                  <a:lnTo>
                    <a:pt x="84" y="0"/>
                  </a:lnTo>
                  <a:lnTo>
                    <a:pt x="96" y="4"/>
                  </a:lnTo>
                  <a:lnTo>
                    <a:pt x="108" y="12"/>
                  </a:lnTo>
                  <a:lnTo>
                    <a:pt x="118" y="20"/>
                  </a:lnTo>
                  <a:lnTo>
                    <a:pt x="126" y="30"/>
                  </a:lnTo>
                  <a:lnTo>
                    <a:pt x="134" y="42"/>
                  </a:lnTo>
                  <a:lnTo>
                    <a:pt x="138" y="54"/>
                  </a:lnTo>
                  <a:lnTo>
                    <a:pt x="138" y="68"/>
                  </a:lnTo>
                  <a:lnTo>
                    <a:pt x="138" y="68"/>
                  </a:lnTo>
                  <a:lnTo>
                    <a:pt x="138" y="82"/>
                  </a:lnTo>
                  <a:lnTo>
                    <a:pt x="134" y="96"/>
                  </a:lnTo>
                  <a:lnTo>
                    <a:pt x="126" y="106"/>
                  </a:lnTo>
                  <a:lnTo>
                    <a:pt x="118" y="118"/>
                  </a:lnTo>
                  <a:lnTo>
                    <a:pt x="108" y="126"/>
                  </a:lnTo>
                  <a:lnTo>
                    <a:pt x="96" y="132"/>
                  </a:lnTo>
                  <a:lnTo>
                    <a:pt x="84" y="136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56" y="136"/>
                  </a:lnTo>
                  <a:lnTo>
                    <a:pt x="42" y="132"/>
                  </a:lnTo>
                  <a:lnTo>
                    <a:pt x="32" y="126"/>
                  </a:lnTo>
                  <a:lnTo>
                    <a:pt x="20" y="118"/>
                  </a:lnTo>
                  <a:lnTo>
                    <a:pt x="12" y="106"/>
                  </a:lnTo>
                  <a:lnTo>
                    <a:pt x="6" y="96"/>
                  </a:lnTo>
                  <a:lnTo>
                    <a:pt x="2" y="82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70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629631" y="3935631"/>
            <a:ext cx="486271" cy="486271"/>
            <a:chOff x="5438775" y="2660650"/>
            <a:chExt cx="596900" cy="596900"/>
          </a:xfrm>
          <a:solidFill>
            <a:srgbClr val="009EF0"/>
          </a:solidFill>
        </p:grpSpPr>
        <p:sp>
          <p:nvSpPr>
            <p:cNvPr id="49" name="Freeform 185"/>
            <p:cNvSpPr/>
            <p:nvPr/>
          </p:nvSpPr>
          <p:spPr bwMode="auto">
            <a:xfrm>
              <a:off x="5438775" y="2660650"/>
              <a:ext cx="165100" cy="165100"/>
            </a:xfrm>
            <a:custGeom>
              <a:avLst/>
              <a:gdLst/>
              <a:ahLst/>
              <a:cxnLst>
                <a:cxn ang="0">
                  <a:pos x="18" y="18"/>
                </a:cxn>
                <a:cxn ang="0">
                  <a:pos x="18" y="18"/>
                </a:cxn>
                <a:cxn ang="0">
                  <a:pos x="10" y="28"/>
                </a:cxn>
                <a:cxn ang="0">
                  <a:pos x="6" y="38"/>
                </a:cxn>
                <a:cxn ang="0">
                  <a:pos x="2" y="50"/>
                </a:cxn>
                <a:cxn ang="0">
                  <a:pos x="0" y="60"/>
                </a:cxn>
                <a:cxn ang="0">
                  <a:pos x="2" y="72"/>
                </a:cxn>
                <a:cxn ang="0">
                  <a:pos x="6" y="84"/>
                </a:cxn>
                <a:cxn ang="0">
                  <a:pos x="10" y="94"/>
                </a:cxn>
                <a:cxn ang="0">
                  <a:pos x="18" y="104"/>
                </a:cxn>
                <a:cxn ang="0">
                  <a:pos x="104" y="18"/>
                </a:cxn>
                <a:cxn ang="0">
                  <a:pos x="104" y="18"/>
                </a:cxn>
                <a:cxn ang="0">
                  <a:pos x="96" y="10"/>
                </a:cxn>
                <a:cxn ang="0">
                  <a:pos x="84" y="4"/>
                </a:cxn>
                <a:cxn ang="0">
                  <a:pos x="74" y="2"/>
                </a:cxn>
                <a:cxn ang="0">
                  <a:pos x="62" y="0"/>
                </a:cxn>
                <a:cxn ang="0">
                  <a:pos x="50" y="2"/>
                </a:cxn>
                <a:cxn ang="0">
                  <a:pos x="38" y="4"/>
                </a:cxn>
                <a:cxn ang="0">
                  <a:pos x="28" y="10"/>
                </a:cxn>
                <a:cxn ang="0">
                  <a:pos x="18" y="18"/>
                </a:cxn>
                <a:cxn ang="0">
                  <a:pos x="18" y="18"/>
                </a:cxn>
              </a:cxnLst>
              <a:rect l="0" t="0" r="r" b="b"/>
              <a:pathLst>
                <a:path w="104" h="104">
                  <a:moveTo>
                    <a:pt x="18" y="18"/>
                  </a:moveTo>
                  <a:lnTo>
                    <a:pt x="18" y="18"/>
                  </a:lnTo>
                  <a:lnTo>
                    <a:pt x="10" y="28"/>
                  </a:lnTo>
                  <a:lnTo>
                    <a:pt x="6" y="38"/>
                  </a:lnTo>
                  <a:lnTo>
                    <a:pt x="2" y="50"/>
                  </a:lnTo>
                  <a:lnTo>
                    <a:pt x="0" y="60"/>
                  </a:lnTo>
                  <a:lnTo>
                    <a:pt x="2" y="72"/>
                  </a:lnTo>
                  <a:lnTo>
                    <a:pt x="6" y="84"/>
                  </a:lnTo>
                  <a:lnTo>
                    <a:pt x="10" y="94"/>
                  </a:lnTo>
                  <a:lnTo>
                    <a:pt x="18" y="104"/>
                  </a:lnTo>
                  <a:lnTo>
                    <a:pt x="104" y="18"/>
                  </a:lnTo>
                  <a:lnTo>
                    <a:pt x="104" y="18"/>
                  </a:lnTo>
                  <a:lnTo>
                    <a:pt x="96" y="10"/>
                  </a:lnTo>
                  <a:lnTo>
                    <a:pt x="84" y="4"/>
                  </a:lnTo>
                  <a:lnTo>
                    <a:pt x="74" y="2"/>
                  </a:lnTo>
                  <a:lnTo>
                    <a:pt x="62" y="0"/>
                  </a:lnTo>
                  <a:lnTo>
                    <a:pt x="50" y="2"/>
                  </a:lnTo>
                  <a:lnTo>
                    <a:pt x="38" y="4"/>
                  </a:lnTo>
                  <a:lnTo>
                    <a:pt x="28" y="10"/>
                  </a:lnTo>
                  <a:lnTo>
                    <a:pt x="18" y="18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0" name="Freeform 186"/>
            <p:cNvSpPr>
              <a:spLocks noEditPoints="1"/>
            </p:cNvSpPr>
            <p:nvPr/>
          </p:nvSpPr>
          <p:spPr bwMode="auto">
            <a:xfrm>
              <a:off x="5505450" y="2727325"/>
              <a:ext cx="530225" cy="530225"/>
            </a:xfrm>
            <a:custGeom>
              <a:avLst/>
              <a:gdLst/>
              <a:ahLst/>
              <a:cxnLst>
                <a:cxn ang="0">
                  <a:pos x="188" y="274"/>
                </a:cxn>
                <a:cxn ang="0">
                  <a:pos x="334" y="334"/>
                </a:cxn>
                <a:cxn ang="0">
                  <a:pos x="274" y="186"/>
                </a:cxn>
                <a:cxn ang="0">
                  <a:pos x="86" y="0"/>
                </a:cxn>
                <a:cxn ang="0">
                  <a:pos x="0" y="86"/>
                </a:cxn>
                <a:cxn ang="0">
                  <a:pos x="188" y="274"/>
                </a:cxn>
                <a:cxn ang="0">
                  <a:pos x="208" y="234"/>
                </a:cxn>
                <a:cxn ang="0">
                  <a:pos x="208" y="234"/>
                </a:cxn>
                <a:cxn ang="0">
                  <a:pos x="214" y="230"/>
                </a:cxn>
                <a:cxn ang="0">
                  <a:pos x="222" y="230"/>
                </a:cxn>
                <a:cxn ang="0">
                  <a:pos x="228" y="230"/>
                </a:cxn>
                <a:cxn ang="0">
                  <a:pos x="234" y="232"/>
                </a:cxn>
                <a:cxn ang="0">
                  <a:pos x="234" y="232"/>
                </a:cxn>
                <a:cxn ang="0">
                  <a:pos x="230" y="228"/>
                </a:cxn>
                <a:cxn ang="0">
                  <a:pos x="230" y="222"/>
                </a:cxn>
                <a:cxn ang="0">
                  <a:pos x="232" y="214"/>
                </a:cxn>
                <a:cxn ang="0">
                  <a:pos x="236" y="206"/>
                </a:cxn>
                <a:cxn ang="0">
                  <a:pos x="236" y="206"/>
                </a:cxn>
                <a:cxn ang="0">
                  <a:pos x="242" y="202"/>
                </a:cxn>
                <a:cxn ang="0">
                  <a:pos x="250" y="198"/>
                </a:cxn>
                <a:cxn ang="0">
                  <a:pos x="258" y="196"/>
                </a:cxn>
                <a:cxn ang="0">
                  <a:pos x="294" y="280"/>
                </a:cxn>
                <a:cxn ang="0">
                  <a:pos x="282" y="294"/>
                </a:cxn>
                <a:cxn ang="0">
                  <a:pos x="196" y="258"/>
                </a:cxn>
                <a:cxn ang="0">
                  <a:pos x="196" y="258"/>
                </a:cxn>
                <a:cxn ang="0">
                  <a:pos x="198" y="250"/>
                </a:cxn>
                <a:cxn ang="0">
                  <a:pos x="202" y="242"/>
                </a:cxn>
                <a:cxn ang="0">
                  <a:pos x="208" y="234"/>
                </a:cxn>
                <a:cxn ang="0">
                  <a:pos x="208" y="234"/>
                </a:cxn>
              </a:cxnLst>
              <a:rect l="0" t="0" r="r" b="b"/>
              <a:pathLst>
                <a:path w="334" h="334">
                  <a:moveTo>
                    <a:pt x="188" y="274"/>
                  </a:moveTo>
                  <a:lnTo>
                    <a:pt x="334" y="334"/>
                  </a:lnTo>
                  <a:lnTo>
                    <a:pt x="274" y="186"/>
                  </a:lnTo>
                  <a:lnTo>
                    <a:pt x="86" y="0"/>
                  </a:lnTo>
                  <a:lnTo>
                    <a:pt x="0" y="86"/>
                  </a:lnTo>
                  <a:lnTo>
                    <a:pt x="188" y="274"/>
                  </a:lnTo>
                  <a:close/>
                  <a:moveTo>
                    <a:pt x="208" y="234"/>
                  </a:moveTo>
                  <a:lnTo>
                    <a:pt x="208" y="234"/>
                  </a:lnTo>
                  <a:lnTo>
                    <a:pt x="214" y="230"/>
                  </a:lnTo>
                  <a:lnTo>
                    <a:pt x="222" y="230"/>
                  </a:lnTo>
                  <a:lnTo>
                    <a:pt x="228" y="230"/>
                  </a:lnTo>
                  <a:lnTo>
                    <a:pt x="234" y="232"/>
                  </a:lnTo>
                  <a:lnTo>
                    <a:pt x="234" y="232"/>
                  </a:lnTo>
                  <a:lnTo>
                    <a:pt x="230" y="228"/>
                  </a:lnTo>
                  <a:lnTo>
                    <a:pt x="230" y="222"/>
                  </a:lnTo>
                  <a:lnTo>
                    <a:pt x="232" y="214"/>
                  </a:lnTo>
                  <a:lnTo>
                    <a:pt x="236" y="206"/>
                  </a:lnTo>
                  <a:lnTo>
                    <a:pt x="236" y="206"/>
                  </a:lnTo>
                  <a:lnTo>
                    <a:pt x="242" y="202"/>
                  </a:lnTo>
                  <a:lnTo>
                    <a:pt x="250" y="198"/>
                  </a:lnTo>
                  <a:lnTo>
                    <a:pt x="258" y="196"/>
                  </a:lnTo>
                  <a:lnTo>
                    <a:pt x="294" y="280"/>
                  </a:lnTo>
                  <a:lnTo>
                    <a:pt x="282" y="294"/>
                  </a:lnTo>
                  <a:lnTo>
                    <a:pt x="196" y="258"/>
                  </a:lnTo>
                  <a:lnTo>
                    <a:pt x="196" y="258"/>
                  </a:lnTo>
                  <a:lnTo>
                    <a:pt x="198" y="250"/>
                  </a:lnTo>
                  <a:lnTo>
                    <a:pt x="202" y="242"/>
                  </a:lnTo>
                  <a:lnTo>
                    <a:pt x="208" y="234"/>
                  </a:lnTo>
                  <a:lnTo>
                    <a:pt x="208" y="23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1" name="Freeform 46"/>
          <p:cNvSpPr>
            <a:spLocks noEditPoints="1"/>
          </p:cNvSpPr>
          <p:nvPr/>
        </p:nvSpPr>
        <p:spPr bwMode="auto">
          <a:xfrm>
            <a:off x="9084716" y="4002337"/>
            <a:ext cx="593134" cy="366697"/>
          </a:xfrm>
          <a:custGeom>
            <a:avLst/>
            <a:gdLst/>
            <a:ahLst/>
            <a:cxnLst>
              <a:cxn ang="0">
                <a:pos x="256" y="0"/>
              </a:cxn>
              <a:cxn ang="0">
                <a:pos x="256" y="0"/>
              </a:cxn>
              <a:cxn ang="0">
                <a:pos x="242" y="2"/>
              </a:cxn>
              <a:cxn ang="0">
                <a:pos x="184" y="10"/>
              </a:cxn>
              <a:cxn ang="0">
                <a:pos x="114" y="42"/>
              </a:cxn>
              <a:cxn ang="0">
                <a:pos x="60" y="82"/>
              </a:cxn>
              <a:cxn ang="0">
                <a:pos x="4" y="152"/>
              </a:cxn>
              <a:cxn ang="0">
                <a:pos x="4" y="164"/>
              </a:cxn>
              <a:cxn ang="0">
                <a:pos x="48" y="222"/>
              </a:cxn>
              <a:cxn ang="0">
                <a:pos x="98" y="266"/>
              </a:cxn>
              <a:cxn ang="0">
                <a:pos x="168" y="302"/>
              </a:cxn>
              <a:cxn ang="0">
                <a:pos x="256" y="316"/>
              </a:cxn>
              <a:cxn ang="0">
                <a:pos x="316" y="308"/>
              </a:cxn>
              <a:cxn ang="0">
                <a:pos x="390" y="280"/>
              </a:cxn>
              <a:cxn ang="0">
                <a:pos x="448" y="236"/>
              </a:cxn>
              <a:cxn ang="0">
                <a:pos x="494" y="182"/>
              </a:cxn>
              <a:cxn ang="0">
                <a:pos x="510" y="158"/>
              </a:cxn>
              <a:cxn ang="0">
                <a:pos x="476" y="110"/>
              </a:cxn>
              <a:cxn ang="0">
                <a:pos x="416" y="54"/>
              </a:cxn>
              <a:cxn ang="0">
                <a:pos x="352" y="18"/>
              </a:cxn>
              <a:cxn ang="0">
                <a:pos x="268" y="2"/>
              </a:cxn>
              <a:cxn ang="0">
                <a:pos x="214" y="78"/>
              </a:cxn>
              <a:cxn ang="0">
                <a:pos x="232" y="84"/>
              </a:cxn>
              <a:cxn ang="0">
                <a:pos x="244" y="100"/>
              </a:cxn>
              <a:cxn ang="0">
                <a:pos x="248" y="112"/>
              </a:cxn>
              <a:cxn ang="0">
                <a:pos x="242" y="132"/>
              </a:cxn>
              <a:cxn ang="0">
                <a:pos x="226" y="144"/>
              </a:cxn>
              <a:cxn ang="0">
                <a:pos x="214" y="146"/>
              </a:cxn>
              <a:cxn ang="0">
                <a:pos x="194" y="140"/>
              </a:cxn>
              <a:cxn ang="0">
                <a:pos x="182" y="126"/>
              </a:cxn>
              <a:cxn ang="0">
                <a:pos x="180" y="112"/>
              </a:cxn>
              <a:cxn ang="0">
                <a:pos x="186" y="94"/>
              </a:cxn>
              <a:cxn ang="0">
                <a:pos x="200" y="82"/>
              </a:cxn>
              <a:cxn ang="0">
                <a:pos x="214" y="78"/>
              </a:cxn>
              <a:cxn ang="0">
                <a:pos x="236" y="270"/>
              </a:cxn>
              <a:cxn ang="0">
                <a:pos x="180" y="258"/>
              </a:cxn>
              <a:cxn ang="0">
                <a:pos x="122" y="228"/>
              </a:cxn>
              <a:cxn ang="0">
                <a:pos x="64" y="174"/>
              </a:cxn>
              <a:cxn ang="0">
                <a:pos x="66" y="138"/>
              </a:cxn>
              <a:cxn ang="0">
                <a:pos x="128" y="84"/>
              </a:cxn>
              <a:cxn ang="0">
                <a:pos x="138" y="96"/>
              </a:cxn>
              <a:cxn ang="0">
                <a:pos x="136" y="120"/>
              </a:cxn>
              <a:cxn ang="0">
                <a:pos x="144" y="168"/>
              </a:cxn>
              <a:cxn ang="0">
                <a:pos x="188" y="220"/>
              </a:cxn>
              <a:cxn ang="0">
                <a:pos x="242" y="240"/>
              </a:cxn>
              <a:cxn ang="0">
                <a:pos x="268" y="240"/>
              </a:cxn>
              <a:cxn ang="0">
                <a:pos x="322" y="220"/>
              </a:cxn>
              <a:cxn ang="0">
                <a:pos x="366" y="168"/>
              </a:cxn>
              <a:cxn ang="0">
                <a:pos x="376" y="120"/>
              </a:cxn>
              <a:cxn ang="0">
                <a:pos x="372" y="96"/>
              </a:cxn>
              <a:cxn ang="0">
                <a:pos x="382" y="84"/>
              </a:cxn>
              <a:cxn ang="0">
                <a:pos x="444" y="138"/>
              </a:cxn>
              <a:cxn ang="0">
                <a:pos x="446" y="174"/>
              </a:cxn>
              <a:cxn ang="0">
                <a:pos x="388" y="228"/>
              </a:cxn>
              <a:cxn ang="0">
                <a:pos x="330" y="258"/>
              </a:cxn>
              <a:cxn ang="0">
                <a:pos x="276" y="270"/>
              </a:cxn>
            </a:cxnLst>
            <a:rect l="0" t="0" r="r" b="b"/>
            <a:pathLst>
              <a:path w="510" h="316">
                <a:moveTo>
                  <a:pt x="268" y="2"/>
                </a:moveTo>
                <a:lnTo>
                  <a:pt x="268" y="2"/>
                </a:lnTo>
                <a:lnTo>
                  <a:pt x="256" y="0"/>
                </a:lnTo>
                <a:lnTo>
                  <a:pt x="256" y="0"/>
                </a:lnTo>
                <a:lnTo>
                  <a:pt x="256" y="0"/>
                </a:lnTo>
                <a:lnTo>
                  <a:pt x="256" y="0"/>
                </a:lnTo>
                <a:lnTo>
                  <a:pt x="256" y="0"/>
                </a:lnTo>
                <a:lnTo>
                  <a:pt x="256" y="0"/>
                </a:lnTo>
                <a:lnTo>
                  <a:pt x="242" y="2"/>
                </a:lnTo>
                <a:lnTo>
                  <a:pt x="242" y="2"/>
                </a:lnTo>
                <a:lnTo>
                  <a:pt x="212" y="4"/>
                </a:lnTo>
                <a:lnTo>
                  <a:pt x="184" y="10"/>
                </a:lnTo>
                <a:lnTo>
                  <a:pt x="158" y="18"/>
                </a:lnTo>
                <a:lnTo>
                  <a:pt x="136" y="28"/>
                </a:lnTo>
                <a:lnTo>
                  <a:pt x="114" y="42"/>
                </a:lnTo>
                <a:lnTo>
                  <a:pt x="94" y="54"/>
                </a:lnTo>
                <a:lnTo>
                  <a:pt x="76" y="68"/>
                </a:lnTo>
                <a:lnTo>
                  <a:pt x="60" y="82"/>
                </a:lnTo>
                <a:lnTo>
                  <a:pt x="34" y="110"/>
                </a:lnTo>
                <a:lnTo>
                  <a:pt x="16" y="134"/>
                </a:lnTo>
                <a:lnTo>
                  <a:pt x="4" y="152"/>
                </a:lnTo>
                <a:lnTo>
                  <a:pt x="0" y="158"/>
                </a:lnTo>
                <a:lnTo>
                  <a:pt x="0" y="158"/>
                </a:lnTo>
                <a:lnTo>
                  <a:pt x="4" y="164"/>
                </a:lnTo>
                <a:lnTo>
                  <a:pt x="16" y="182"/>
                </a:lnTo>
                <a:lnTo>
                  <a:pt x="36" y="208"/>
                </a:lnTo>
                <a:lnTo>
                  <a:pt x="48" y="222"/>
                </a:lnTo>
                <a:lnTo>
                  <a:pt x="62" y="236"/>
                </a:lnTo>
                <a:lnTo>
                  <a:pt x="80" y="252"/>
                </a:lnTo>
                <a:lnTo>
                  <a:pt x="98" y="266"/>
                </a:lnTo>
                <a:lnTo>
                  <a:pt x="120" y="280"/>
                </a:lnTo>
                <a:lnTo>
                  <a:pt x="142" y="292"/>
                </a:lnTo>
                <a:lnTo>
                  <a:pt x="168" y="302"/>
                </a:lnTo>
                <a:lnTo>
                  <a:pt x="194" y="308"/>
                </a:lnTo>
                <a:lnTo>
                  <a:pt x="224" y="314"/>
                </a:lnTo>
                <a:lnTo>
                  <a:pt x="256" y="316"/>
                </a:lnTo>
                <a:lnTo>
                  <a:pt x="256" y="316"/>
                </a:lnTo>
                <a:lnTo>
                  <a:pt x="286" y="314"/>
                </a:lnTo>
                <a:lnTo>
                  <a:pt x="316" y="308"/>
                </a:lnTo>
                <a:lnTo>
                  <a:pt x="342" y="302"/>
                </a:lnTo>
                <a:lnTo>
                  <a:pt x="368" y="292"/>
                </a:lnTo>
                <a:lnTo>
                  <a:pt x="390" y="280"/>
                </a:lnTo>
                <a:lnTo>
                  <a:pt x="412" y="266"/>
                </a:lnTo>
                <a:lnTo>
                  <a:pt x="430" y="252"/>
                </a:lnTo>
                <a:lnTo>
                  <a:pt x="448" y="236"/>
                </a:lnTo>
                <a:lnTo>
                  <a:pt x="462" y="222"/>
                </a:lnTo>
                <a:lnTo>
                  <a:pt x="474" y="208"/>
                </a:lnTo>
                <a:lnTo>
                  <a:pt x="494" y="182"/>
                </a:lnTo>
                <a:lnTo>
                  <a:pt x="506" y="164"/>
                </a:lnTo>
                <a:lnTo>
                  <a:pt x="510" y="158"/>
                </a:lnTo>
                <a:lnTo>
                  <a:pt x="510" y="158"/>
                </a:lnTo>
                <a:lnTo>
                  <a:pt x="506" y="152"/>
                </a:lnTo>
                <a:lnTo>
                  <a:pt x="496" y="134"/>
                </a:lnTo>
                <a:lnTo>
                  <a:pt x="476" y="110"/>
                </a:lnTo>
                <a:lnTo>
                  <a:pt x="450" y="82"/>
                </a:lnTo>
                <a:lnTo>
                  <a:pt x="434" y="68"/>
                </a:lnTo>
                <a:lnTo>
                  <a:pt x="416" y="54"/>
                </a:lnTo>
                <a:lnTo>
                  <a:pt x="396" y="42"/>
                </a:lnTo>
                <a:lnTo>
                  <a:pt x="374" y="30"/>
                </a:lnTo>
                <a:lnTo>
                  <a:pt x="352" y="18"/>
                </a:lnTo>
                <a:lnTo>
                  <a:pt x="326" y="10"/>
                </a:lnTo>
                <a:lnTo>
                  <a:pt x="298" y="4"/>
                </a:lnTo>
                <a:lnTo>
                  <a:pt x="268" y="2"/>
                </a:lnTo>
                <a:lnTo>
                  <a:pt x="268" y="2"/>
                </a:lnTo>
                <a:close/>
                <a:moveTo>
                  <a:pt x="214" y="78"/>
                </a:moveTo>
                <a:lnTo>
                  <a:pt x="214" y="78"/>
                </a:lnTo>
                <a:lnTo>
                  <a:pt x="220" y="80"/>
                </a:lnTo>
                <a:lnTo>
                  <a:pt x="226" y="82"/>
                </a:lnTo>
                <a:lnTo>
                  <a:pt x="232" y="84"/>
                </a:lnTo>
                <a:lnTo>
                  <a:pt x="238" y="88"/>
                </a:lnTo>
                <a:lnTo>
                  <a:pt x="242" y="94"/>
                </a:lnTo>
                <a:lnTo>
                  <a:pt x="244" y="100"/>
                </a:lnTo>
                <a:lnTo>
                  <a:pt x="246" y="106"/>
                </a:lnTo>
                <a:lnTo>
                  <a:pt x="248" y="112"/>
                </a:lnTo>
                <a:lnTo>
                  <a:pt x="248" y="112"/>
                </a:lnTo>
                <a:lnTo>
                  <a:pt x="246" y="120"/>
                </a:lnTo>
                <a:lnTo>
                  <a:pt x="244" y="126"/>
                </a:lnTo>
                <a:lnTo>
                  <a:pt x="242" y="132"/>
                </a:lnTo>
                <a:lnTo>
                  <a:pt x="238" y="136"/>
                </a:lnTo>
                <a:lnTo>
                  <a:pt x="232" y="140"/>
                </a:lnTo>
                <a:lnTo>
                  <a:pt x="226" y="144"/>
                </a:lnTo>
                <a:lnTo>
                  <a:pt x="220" y="146"/>
                </a:lnTo>
                <a:lnTo>
                  <a:pt x="214" y="146"/>
                </a:lnTo>
                <a:lnTo>
                  <a:pt x="214" y="146"/>
                </a:lnTo>
                <a:lnTo>
                  <a:pt x="206" y="146"/>
                </a:lnTo>
                <a:lnTo>
                  <a:pt x="200" y="144"/>
                </a:lnTo>
                <a:lnTo>
                  <a:pt x="194" y="140"/>
                </a:lnTo>
                <a:lnTo>
                  <a:pt x="190" y="136"/>
                </a:lnTo>
                <a:lnTo>
                  <a:pt x="186" y="132"/>
                </a:lnTo>
                <a:lnTo>
                  <a:pt x="182" y="126"/>
                </a:lnTo>
                <a:lnTo>
                  <a:pt x="180" y="120"/>
                </a:lnTo>
                <a:lnTo>
                  <a:pt x="180" y="112"/>
                </a:lnTo>
                <a:lnTo>
                  <a:pt x="180" y="112"/>
                </a:lnTo>
                <a:lnTo>
                  <a:pt x="180" y="106"/>
                </a:lnTo>
                <a:lnTo>
                  <a:pt x="182" y="100"/>
                </a:lnTo>
                <a:lnTo>
                  <a:pt x="186" y="94"/>
                </a:lnTo>
                <a:lnTo>
                  <a:pt x="190" y="88"/>
                </a:lnTo>
                <a:lnTo>
                  <a:pt x="194" y="84"/>
                </a:lnTo>
                <a:lnTo>
                  <a:pt x="200" y="82"/>
                </a:lnTo>
                <a:lnTo>
                  <a:pt x="206" y="80"/>
                </a:lnTo>
                <a:lnTo>
                  <a:pt x="214" y="78"/>
                </a:lnTo>
                <a:lnTo>
                  <a:pt x="214" y="78"/>
                </a:lnTo>
                <a:close/>
                <a:moveTo>
                  <a:pt x="256" y="270"/>
                </a:moveTo>
                <a:lnTo>
                  <a:pt x="256" y="270"/>
                </a:lnTo>
                <a:lnTo>
                  <a:pt x="236" y="270"/>
                </a:lnTo>
                <a:lnTo>
                  <a:pt x="216" y="268"/>
                </a:lnTo>
                <a:lnTo>
                  <a:pt x="198" y="264"/>
                </a:lnTo>
                <a:lnTo>
                  <a:pt x="180" y="258"/>
                </a:lnTo>
                <a:lnTo>
                  <a:pt x="164" y="252"/>
                </a:lnTo>
                <a:lnTo>
                  <a:pt x="150" y="246"/>
                </a:lnTo>
                <a:lnTo>
                  <a:pt x="122" y="228"/>
                </a:lnTo>
                <a:lnTo>
                  <a:pt x="98" y="210"/>
                </a:lnTo>
                <a:lnTo>
                  <a:pt x="80" y="192"/>
                </a:lnTo>
                <a:lnTo>
                  <a:pt x="64" y="174"/>
                </a:lnTo>
                <a:lnTo>
                  <a:pt x="52" y="158"/>
                </a:lnTo>
                <a:lnTo>
                  <a:pt x="52" y="158"/>
                </a:lnTo>
                <a:lnTo>
                  <a:pt x="66" y="138"/>
                </a:lnTo>
                <a:lnTo>
                  <a:pt x="86" y="116"/>
                </a:lnTo>
                <a:lnTo>
                  <a:pt x="112" y="94"/>
                </a:lnTo>
                <a:lnTo>
                  <a:pt x="128" y="84"/>
                </a:lnTo>
                <a:lnTo>
                  <a:pt x="144" y="74"/>
                </a:lnTo>
                <a:lnTo>
                  <a:pt x="144" y="74"/>
                </a:lnTo>
                <a:lnTo>
                  <a:pt x="138" y="96"/>
                </a:lnTo>
                <a:lnTo>
                  <a:pt x="136" y="108"/>
                </a:lnTo>
                <a:lnTo>
                  <a:pt x="136" y="120"/>
                </a:lnTo>
                <a:lnTo>
                  <a:pt x="136" y="120"/>
                </a:lnTo>
                <a:lnTo>
                  <a:pt x="136" y="132"/>
                </a:lnTo>
                <a:lnTo>
                  <a:pt x="138" y="144"/>
                </a:lnTo>
                <a:lnTo>
                  <a:pt x="144" y="168"/>
                </a:lnTo>
                <a:lnTo>
                  <a:pt x="156" y="188"/>
                </a:lnTo>
                <a:lnTo>
                  <a:pt x="170" y="206"/>
                </a:lnTo>
                <a:lnTo>
                  <a:pt x="188" y="220"/>
                </a:lnTo>
                <a:lnTo>
                  <a:pt x="208" y="232"/>
                </a:lnTo>
                <a:lnTo>
                  <a:pt x="230" y="238"/>
                </a:lnTo>
                <a:lnTo>
                  <a:pt x="242" y="240"/>
                </a:lnTo>
                <a:lnTo>
                  <a:pt x="256" y="240"/>
                </a:lnTo>
                <a:lnTo>
                  <a:pt x="256" y="240"/>
                </a:lnTo>
                <a:lnTo>
                  <a:pt x="268" y="240"/>
                </a:lnTo>
                <a:lnTo>
                  <a:pt x="280" y="238"/>
                </a:lnTo>
                <a:lnTo>
                  <a:pt x="302" y="232"/>
                </a:lnTo>
                <a:lnTo>
                  <a:pt x="322" y="220"/>
                </a:lnTo>
                <a:lnTo>
                  <a:pt x="340" y="206"/>
                </a:lnTo>
                <a:lnTo>
                  <a:pt x="354" y="188"/>
                </a:lnTo>
                <a:lnTo>
                  <a:pt x="366" y="168"/>
                </a:lnTo>
                <a:lnTo>
                  <a:pt x="372" y="144"/>
                </a:lnTo>
                <a:lnTo>
                  <a:pt x="374" y="132"/>
                </a:lnTo>
                <a:lnTo>
                  <a:pt x="376" y="120"/>
                </a:lnTo>
                <a:lnTo>
                  <a:pt x="376" y="120"/>
                </a:lnTo>
                <a:lnTo>
                  <a:pt x="374" y="108"/>
                </a:lnTo>
                <a:lnTo>
                  <a:pt x="372" y="96"/>
                </a:lnTo>
                <a:lnTo>
                  <a:pt x="366" y="74"/>
                </a:lnTo>
                <a:lnTo>
                  <a:pt x="366" y="74"/>
                </a:lnTo>
                <a:lnTo>
                  <a:pt x="382" y="84"/>
                </a:lnTo>
                <a:lnTo>
                  <a:pt x="398" y="94"/>
                </a:lnTo>
                <a:lnTo>
                  <a:pt x="424" y="118"/>
                </a:lnTo>
                <a:lnTo>
                  <a:pt x="444" y="138"/>
                </a:lnTo>
                <a:lnTo>
                  <a:pt x="458" y="158"/>
                </a:lnTo>
                <a:lnTo>
                  <a:pt x="458" y="158"/>
                </a:lnTo>
                <a:lnTo>
                  <a:pt x="446" y="174"/>
                </a:lnTo>
                <a:lnTo>
                  <a:pt x="430" y="192"/>
                </a:lnTo>
                <a:lnTo>
                  <a:pt x="412" y="210"/>
                </a:lnTo>
                <a:lnTo>
                  <a:pt x="388" y="228"/>
                </a:lnTo>
                <a:lnTo>
                  <a:pt x="360" y="246"/>
                </a:lnTo>
                <a:lnTo>
                  <a:pt x="346" y="252"/>
                </a:lnTo>
                <a:lnTo>
                  <a:pt x="330" y="258"/>
                </a:lnTo>
                <a:lnTo>
                  <a:pt x="312" y="264"/>
                </a:lnTo>
                <a:lnTo>
                  <a:pt x="294" y="268"/>
                </a:lnTo>
                <a:lnTo>
                  <a:pt x="276" y="270"/>
                </a:lnTo>
                <a:lnTo>
                  <a:pt x="256" y="270"/>
                </a:lnTo>
                <a:lnTo>
                  <a:pt x="256" y="270"/>
                </a:lnTo>
                <a:close/>
              </a:path>
            </a:pathLst>
          </a:custGeom>
          <a:solidFill>
            <a:srgbClr val="007A37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603810" y="5154821"/>
            <a:ext cx="2000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（入口）</a:t>
            </a:r>
            <a:endParaRPr lang="en-US" altLang="zh-CN" sz="2000" b="1" dirty="0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899497" y="5154821"/>
            <a:ext cx="2000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（输出）</a:t>
            </a:r>
            <a:endParaRPr lang="en-US" altLang="zh-CN" sz="2000" b="1" dirty="0"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168026" y="5154821"/>
            <a:ext cx="2000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（工具）</a:t>
            </a:r>
            <a:endParaRPr lang="en-US" altLang="zh-CN" sz="2000" b="1" dirty="0"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8413598" y="5154821"/>
            <a:ext cx="2000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（交互）</a:t>
            </a:r>
            <a:endParaRPr lang="en-US" altLang="zh-CN" sz="2000" b="1" dirty="0">
              <a:cs typeface="+mn-ea"/>
              <a:sym typeface="+mn-lt"/>
            </a:endParaRPr>
          </a:p>
        </p:txBody>
      </p:sp>
      <p:sp>
        <p:nvSpPr>
          <p:cNvPr id="56" name="TextBox 8"/>
          <p:cNvSpPr txBox="1"/>
          <p:nvPr/>
        </p:nvSpPr>
        <p:spPr>
          <a:xfrm>
            <a:off x="1541031" y="1138788"/>
            <a:ext cx="8873423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智慧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班</a:t>
            </a: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牌在新高考改革的各种重要环节提供强力</a:t>
            </a:r>
            <a:r>
              <a:rPr lang="zh-CN" altLang="en-US" sz="2000" b="1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支撑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65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7699" y="96620"/>
            <a:ext cx="5992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新高考学校所面临的困难与挑战</a:t>
            </a:r>
          </a:p>
        </p:txBody>
      </p:sp>
      <p:graphicFrame>
        <p:nvGraphicFramePr>
          <p:cNvPr id="57" name="图示 56"/>
          <p:cNvGraphicFramePr/>
          <p:nvPr>
            <p:extLst>
              <p:ext uri="{D42A27DB-BD31-4B8C-83A1-F6EECF244321}">
                <p14:modId xmlns:p14="http://schemas.microsoft.com/office/powerpoint/2010/main" val="1045425700"/>
              </p:ext>
            </p:extLst>
          </p:nvPr>
        </p:nvGraphicFramePr>
        <p:xfrm>
          <a:off x="2082134" y="2113261"/>
          <a:ext cx="8352928" cy="4233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8" name="TextBox 8"/>
          <p:cNvSpPr txBox="1"/>
          <p:nvPr/>
        </p:nvSpPr>
        <p:spPr>
          <a:xfrm>
            <a:off x="2082134" y="1479398"/>
            <a:ext cx="8740764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cs typeface="+mn-ea"/>
                <a:sym typeface="+mn-lt"/>
              </a:rPr>
              <a:t>班牌只有与学校的管理、教学紧密结合才能具有</a:t>
            </a:r>
            <a:r>
              <a:rPr lang="zh-CN" altLang="en-US" sz="2000" b="1" dirty="0" smtClean="0">
                <a:cs typeface="+mn-ea"/>
                <a:sym typeface="+mn-lt"/>
              </a:rPr>
              <a:t>普适性</a:t>
            </a:r>
            <a:endParaRPr lang="zh-CN" altLang="en-US" sz="2000" b="1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35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3330567" y="1281443"/>
            <a:ext cx="12256" cy="5292000"/>
          </a:xfrm>
          <a:prstGeom prst="line">
            <a:avLst/>
          </a:prstGeom>
          <a:ln w="28575" cap="rnd">
            <a:solidFill>
              <a:schemeClr val="tx2"/>
            </a:solidFill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MH_Others_1"/>
          <p:cNvSpPr/>
          <p:nvPr>
            <p:custDataLst>
              <p:tags r:id="rId2"/>
            </p:custDataLst>
          </p:nvPr>
        </p:nvSpPr>
        <p:spPr>
          <a:xfrm>
            <a:off x="1249848" y="648693"/>
            <a:ext cx="2261683" cy="64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目录</a:t>
            </a:r>
          </a:p>
        </p:txBody>
      </p:sp>
      <p:sp>
        <p:nvSpPr>
          <p:cNvPr id="22" name="MH_Others_2"/>
          <p:cNvSpPr txBox="1"/>
          <p:nvPr>
            <p:custDataLst>
              <p:tags r:id="rId3"/>
            </p:custDataLst>
          </p:nvPr>
        </p:nvSpPr>
        <p:spPr>
          <a:xfrm>
            <a:off x="1382706" y="1318386"/>
            <a:ext cx="1835924" cy="490403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0" lang="zh-CN" altLang="en-US" sz="2400" b="1" i="1" u="none" strike="noStrike" kern="1200" cap="none" spc="1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MH_Entry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04567" y="2290605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MH_Number_1"/>
          <p:cNvSpPr/>
          <p:nvPr>
            <p:custDataLst>
              <p:tags r:id="rId5"/>
            </p:custDataLst>
          </p:nvPr>
        </p:nvSpPr>
        <p:spPr>
          <a:xfrm>
            <a:off x="3162823" y="2354595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/>
        </p:nvSpPr>
        <p:spPr>
          <a:xfrm>
            <a:off x="3162823" y="6577088"/>
            <a:ext cx="360000" cy="2905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04567" y="3413586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详细</a:t>
            </a:r>
            <a:r>
              <a:rPr lang="zh-CN" altLang="en-US" sz="3200" b="1" dirty="0" smtClean="0">
                <a:latin typeface="+mn-lt"/>
                <a:ea typeface="+mn-ea"/>
                <a:cs typeface="+mn-ea"/>
                <a:sym typeface="+mn-lt"/>
              </a:rPr>
              <a:t>介绍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62823" y="3357731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MH_Entry_2">
            <a:extLst>
              <a:ext uri="{FF2B5EF4-FFF2-40B4-BE49-F238E27FC236}">
                <a16:creationId xmlns:a16="http://schemas.microsoft.com/office/drawing/2014/main" id="{5DB881F3-CA56-45C3-855F-044347E883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04567" y="2491632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需求和痛点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MH_Number_1">
            <a:extLst>
              <a:ext uri="{FF2B5EF4-FFF2-40B4-BE49-F238E27FC236}">
                <a16:creationId xmlns:a16="http://schemas.microsoft.com/office/drawing/2014/main" id="{7F0C59F7-1922-4099-BAC2-4BE4B2291E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192126" y="4360867"/>
            <a:ext cx="756000" cy="54000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03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MH_Entry_2">
            <a:extLst>
              <a:ext uri="{FF2B5EF4-FFF2-40B4-BE49-F238E27FC236}">
                <a16:creationId xmlns:a16="http://schemas.microsoft.com/office/drawing/2014/main" id="{B872CCA3-EA8E-4651-A49D-D9341945949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04567" y="4335540"/>
            <a:ext cx="6446579" cy="56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ysClr val="windowText" lastClr="000000"/>
                </a:solidFill>
                <a:latin typeface="+mn-lt"/>
                <a:ea typeface="+mn-ea"/>
                <a:cs typeface="+mn-ea"/>
                <a:sym typeface="+mn-lt"/>
              </a:rPr>
              <a:t>方案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优势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84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5" y="266700"/>
            <a:ext cx="2048510" cy="19431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85" y="-24765"/>
            <a:ext cx="12204700" cy="657225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 rot="5400000">
            <a:off x="65405" y="75565"/>
            <a:ext cx="311150" cy="455295"/>
          </a:xfrm>
          <a:prstGeom prst="rect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68760" y="58381"/>
            <a:ext cx="5240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cs typeface="+mn-ea"/>
                <a:sym typeface="+mn-lt"/>
              </a:rPr>
              <a:t>联想智慧班牌解决方案</a:t>
            </a:r>
            <a:r>
              <a:rPr lang="en-US" altLang="zh-CN" sz="2800" b="1" dirty="0">
                <a:cs typeface="+mn-ea"/>
                <a:sym typeface="+mn-lt"/>
              </a:rPr>
              <a:t>(K</a:t>
            </a:r>
            <a:r>
              <a:rPr lang="zh-CN" altLang="en-US" sz="2800" b="1" dirty="0">
                <a:cs typeface="+mn-ea"/>
                <a:sym typeface="+mn-lt"/>
              </a:rPr>
              <a:t>系列）</a:t>
            </a:r>
            <a:endParaRPr lang="zh-CN" altLang="en-US" sz="2800" b="1" dirty="0">
              <a:solidFill>
                <a:srgbClr val="343E48"/>
              </a:solidFill>
              <a:cs typeface="+mn-ea"/>
              <a:sym typeface="+mn-lt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87655" y="147320"/>
            <a:ext cx="311150" cy="311150"/>
          </a:xfrm>
          <a:prstGeom prst="ellipse">
            <a:avLst/>
          </a:prstGeom>
          <a:solidFill>
            <a:srgbClr val="3E8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8460" y="239395"/>
            <a:ext cx="128905" cy="12890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图片 7">
            <a:extLst>
              <a:ext uri="{FF2B5EF4-FFF2-40B4-BE49-F238E27FC236}">
                <a16:creationId xmlns:a16="http://schemas.microsoft.com/office/drawing/2014/main" id="{1B741127-955B-4AFF-97D8-F01D9F736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057" y="1034334"/>
            <a:ext cx="3283883" cy="2284717"/>
          </a:xfrm>
          <a:prstGeom prst="rect">
            <a:avLst/>
          </a:prstGeom>
        </p:spPr>
      </p:pic>
      <p:sp>
        <p:nvSpPr>
          <p:cNvPr id="21" name="文本框 9">
            <a:extLst>
              <a:ext uri="{FF2B5EF4-FFF2-40B4-BE49-F238E27FC236}">
                <a16:creationId xmlns:a16="http://schemas.microsoft.com/office/drawing/2014/main" id="{22088B82-67AB-44C4-A989-07D58A551F41}"/>
              </a:ext>
            </a:extLst>
          </p:cNvPr>
          <p:cNvSpPr txBox="1"/>
          <p:nvPr/>
        </p:nvSpPr>
        <p:spPr>
          <a:xfrm>
            <a:off x="431242" y="1781820"/>
            <a:ext cx="369332" cy="657225"/>
          </a:xfrm>
          <a:prstGeom prst="rect">
            <a:avLst/>
          </a:prstGeom>
          <a:solidFill>
            <a:srgbClr val="3E8DDD"/>
          </a:solidFill>
        </p:spPr>
        <p:txBody>
          <a:bodyPr vert="eaVert" wrap="square" rtlCol="0" anchor="ctr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班牌</a:t>
            </a:r>
          </a:p>
        </p:txBody>
      </p:sp>
      <p:sp>
        <p:nvSpPr>
          <p:cNvPr id="22" name="文本框 10">
            <a:extLst>
              <a:ext uri="{FF2B5EF4-FFF2-40B4-BE49-F238E27FC236}">
                <a16:creationId xmlns:a16="http://schemas.microsoft.com/office/drawing/2014/main" id="{9EC567D8-3EE9-4A66-A298-8474983FBF10}"/>
              </a:ext>
            </a:extLst>
          </p:cNvPr>
          <p:cNvSpPr txBox="1"/>
          <p:nvPr/>
        </p:nvSpPr>
        <p:spPr>
          <a:xfrm>
            <a:off x="431242" y="4113853"/>
            <a:ext cx="369332" cy="1390410"/>
          </a:xfrm>
          <a:prstGeom prst="rect">
            <a:avLst/>
          </a:prstGeom>
          <a:solidFill>
            <a:srgbClr val="3E8DDD"/>
          </a:solidFill>
        </p:spPr>
        <p:txBody>
          <a:bodyPr vert="eaVert" wrap="square" rtlCol="0" anchor="ctr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班牌管理平台</a:t>
            </a:r>
          </a:p>
        </p:txBody>
      </p:sp>
      <p:pic>
        <p:nvPicPr>
          <p:cNvPr id="23" name="图片 11">
            <a:extLst>
              <a:ext uri="{FF2B5EF4-FFF2-40B4-BE49-F238E27FC236}">
                <a16:creationId xmlns:a16="http://schemas.microsoft.com/office/drawing/2014/main" id="{A63379B0-7EBB-4931-BD39-DE66EAF4D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6372" y="3429000"/>
            <a:ext cx="3142908" cy="3237942"/>
          </a:xfrm>
          <a:prstGeom prst="rect">
            <a:avLst/>
          </a:prstGeom>
        </p:spPr>
      </p:pic>
      <p:sp>
        <p:nvSpPr>
          <p:cNvPr id="24" name="矩形 6">
            <a:extLst>
              <a:ext uri="{FF2B5EF4-FFF2-40B4-BE49-F238E27FC236}">
                <a16:creationId xmlns:a16="http://schemas.microsoft.com/office/drawing/2014/main" id="{1B5774B9-8B2C-472D-8E72-99CD4C9C7FF0}"/>
              </a:ext>
            </a:extLst>
          </p:cNvPr>
          <p:cNvSpPr/>
          <p:nvPr/>
        </p:nvSpPr>
        <p:spPr>
          <a:xfrm>
            <a:off x="5327373" y="685084"/>
            <a:ext cx="6290003" cy="608946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1"/>
                </a:solidFill>
                <a:cs typeface="+mn-ea"/>
                <a:sym typeface="+mn-lt"/>
              </a:rPr>
              <a:t>是什么</a:t>
            </a:r>
            <a:r>
              <a:rPr lang="en-US" altLang="zh-CN" sz="1600" b="1" dirty="0">
                <a:solidFill>
                  <a:schemeClr val="tx1"/>
                </a:solidFill>
                <a:cs typeface="+mn-ea"/>
                <a:sym typeface="+mn-lt"/>
              </a:rPr>
              <a:t>What is: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联想智慧班牌解决方案（</a:t>
            </a:r>
            <a:r>
              <a:rPr lang="en-US" altLang="zh-CN" sz="1600" dirty="0">
                <a:solidFill>
                  <a:schemeClr val="tx1"/>
                </a:solidFill>
                <a:cs typeface="+mn-ea"/>
                <a:sym typeface="+mn-lt"/>
              </a:rPr>
              <a:t>K</a:t>
            </a: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系列）是</a:t>
            </a:r>
            <a:endParaRPr lang="en-US" altLang="zh-CN" sz="16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创新的校园文化建设新平台：展示班级创意、学生才艺作品，升级传统黑板报、文化墙；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强大的校园信息发布窗口：学校新闻、活动、通知，直接推送到每个班级终端，高效直接；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新教改的必需品：新教改形式下，选课、走班的实施管理必需智慧班牌的支撑；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一体化的教学管理解决方案：课前、课中、课后全周期教学管理与支撑；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基于云部署：安装、维护简单，更快速实现用户累积和数据沉淀，为后续大数据分析开展打下坚实基础</a:t>
            </a:r>
            <a:r>
              <a:rPr lang="zh-CN" altLang="en-US" sz="1600" dirty="0" smtClean="0">
                <a:solidFill>
                  <a:schemeClr val="tx1"/>
                </a:solidFill>
                <a:cs typeface="+mn-ea"/>
                <a:sym typeface="+mn-lt"/>
              </a:rPr>
              <a:t>。</a:t>
            </a:r>
            <a:endParaRPr lang="en-US" altLang="zh-CN" sz="1600" b="1" dirty="0">
              <a:solidFill>
                <a:schemeClr val="tx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chemeClr val="tx1"/>
                </a:solidFill>
                <a:cs typeface="+mn-ea"/>
                <a:sym typeface="+mn-lt"/>
              </a:rPr>
              <a:t>主要组件</a:t>
            </a:r>
            <a:r>
              <a:rPr lang="en-US" altLang="zh-CN" sz="1600" b="1" dirty="0">
                <a:solidFill>
                  <a:schemeClr val="tx1"/>
                </a:solidFill>
                <a:cs typeface="+mn-ea"/>
                <a:sym typeface="+mn-lt"/>
              </a:rPr>
              <a:t>Key Features: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班牌</a:t>
            </a:r>
            <a:endParaRPr lang="en-US" altLang="zh-CN" sz="16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班牌管理系统</a:t>
            </a:r>
            <a:endParaRPr lang="en-US" altLang="zh-CN" sz="16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管理</a:t>
            </a:r>
            <a:r>
              <a:rPr lang="en-US" altLang="zh-CN" sz="1600" dirty="0">
                <a:solidFill>
                  <a:schemeClr val="tx1"/>
                </a:solidFill>
                <a:cs typeface="+mn-ea"/>
                <a:sym typeface="+mn-lt"/>
              </a:rPr>
              <a:t>PC</a:t>
            </a: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（可选）</a:t>
            </a:r>
            <a:endParaRPr lang="en-US" altLang="zh-CN" sz="1600" dirty="0">
              <a:solidFill>
                <a:schemeClr val="tx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tx1"/>
                </a:solidFill>
                <a:cs typeface="+mn-ea"/>
                <a:sym typeface="+mn-lt"/>
              </a:rPr>
              <a:t> </a:t>
            </a:r>
            <a:endParaRPr lang="en-US" altLang="zh-CN" sz="16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2279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61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62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63" name="文本框 29"/>
          <p:cNvSpPr txBox="1"/>
          <p:nvPr/>
        </p:nvSpPr>
        <p:spPr>
          <a:xfrm>
            <a:off x="685164" y="118864"/>
            <a:ext cx="3569336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智慧班牌系统架构图</a:t>
            </a:r>
          </a:p>
        </p:txBody>
      </p:sp>
      <p:sp>
        <p:nvSpPr>
          <p:cNvPr id="764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765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40" name="TextBox 8"/>
          <p:cNvSpPr txBox="1"/>
          <p:nvPr/>
        </p:nvSpPr>
        <p:spPr>
          <a:xfrm>
            <a:off x="-6986" y="1104644"/>
            <a:ext cx="1132522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cs typeface="+mn-ea"/>
                <a:sym typeface="+mn-lt"/>
              </a:rPr>
              <a:t>“云</a:t>
            </a:r>
            <a:r>
              <a:rPr lang="en-US" altLang="zh-CN" sz="2000" b="1" dirty="0">
                <a:cs typeface="+mn-ea"/>
                <a:sym typeface="+mn-lt"/>
              </a:rPr>
              <a:t>+</a:t>
            </a:r>
            <a:r>
              <a:rPr lang="zh-CN" altLang="en-US" sz="2000" b="1" dirty="0">
                <a:cs typeface="+mn-ea"/>
                <a:sym typeface="+mn-lt"/>
              </a:rPr>
              <a:t>端”和“公有云</a:t>
            </a:r>
            <a:r>
              <a:rPr lang="en-US" altLang="zh-CN" sz="2000" b="1" dirty="0">
                <a:cs typeface="+mn-ea"/>
                <a:sym typeface="+mn-lt"/>
              </a:rPr>
              <a:t>+</a:t>
            </a:r>
            <a:r>
              <a:rPr lang="zh-CN" altLang="en-US" sz="2000" b="1" dirty="0">
                <a:cs typeface="+mn-ea"/>
                <a:sym typeface="+mn-lt"/>
              </a:rPr>
              <a:t>私有云”的双云设计，确保业务持续</a:t>
            </a:r>
            <a:r>
              <a:rPr lang="zh-CN" altLang="en-US" sz="2000" b="1" dirty="0" smtClean="0">
                <a:cs typeface="+mn-ea"/>
                <a:sym typeface="+mn-lt"/>
              </a:rPr>
              <a:t>发展</a:t>
            </a:r>
            <a:endParaRPr lang="zh-CN" altLang="en-US" sz="2000" b="1" dirty="0">
              <a:cs typeface="+mn-ea"/>
              <a:sym typeface="+mn-lt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378459" y="1960523"/>
            <a:ext cx="10716122" cy="4468128"/>
            <a:chOff x="812751" y="1312069"/>
            <a:chExt cx="12010206" cy="5753869"/>
          </a:xfrm>
        </p:grpSpPr>
        <p:grpSp>
          <p:nvGrpSpPr>
            <p:cNvPr id="42" name="组合 41"/>
            <p:cNvGrpSpPr/>
            <p:nvPr/>
          </p:nvGrpSpPr>
          <p:grpSpPr>
            <a:xfrm>
              <a:off x="4629175" y="1312069"/>
              <a:ext cx="2613971" cy="1915771"/>
              <a:chOff x="4629175" y="1312069"/>
              <a:chExt cx="2613971" cy="1915771"/>
            </a:xfrm>
          </p:grpSpPr>
          <p:pic>
            <p:nvPicPr>
              <p:cNvPr id="75" name="Picture 2" descr="https://timgsa.baidu.com/timg?image&amp;quality=80&amp;size=b9999_10000&amp;sec=1524332938159&amp;di=636866fa1c55fdd3570efdfb03d43651&amp;imgtype=0&amp;src=http%3A%2F%2Fpic.58pic.com%2F58pic%2F15%2F88%2F70%2F42458PICR9C_1024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29175" y="1312069"/>
                <a:ext cx="2337097" cy="15702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6" name="文本框 75"/>
              <p:cNvSpPr txBox="1"/>
              <p:nvPr/>
            </p:nvSpPr>
            <p:spPr>
              <a:xfrm>
                <a:off x="4701183" y="2752230"/>
                <a:ext cx="2541963" cy="47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>
                    <a:cs typeface="+mn-ea"/>
                    <a:sym typeface="+mn-lt"/>
                  </a:rPr>
                  <a:t>智慧班牌云平台</a:t>
                </a:r>
                <a:endParaRPr lang="zh-CN" altLang="en-US" b="1" dirty="0">
                  <a:cs typeface="+mn-ea"/>
                  <a:sym typeface="+mn-lt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9381703" y="3976365"/>
              <a:ext cx="1584176" cy="1681893"/>
              <a:chOff x="7725519" y="3616325"/>
              <a:chExt cx="1584176" cy="1681893"/>
            </a:xfrm>
          </p:grpSpPr>
          <p:pic>
            <p:nvPicPr>
              <p:cNvPr id="73" name="Picture 2" descr="https://timgsa.baidu.com/timg?image&amp;quality=80&amp;size=b9999_10000&amp;sec=1524332938159&amp;di=636866fa1c55fdd3570efdfb03d43651&amp;imgtype=0&amp;src=http%3A%2F%2Fpic.58pic.com%2F58pic%2F15%2F88%2F70%2F42458PICR9C_1024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25519" y="3616325"/>
                <a:ext cx="1584176" cy="10643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4" name="文本框 73"/>
              <p:cNvSpPr txBox="1"/>
              <p:nvPr/>
            </p:nvSpPr>
            <p:spPr>
              <a:xfrm>
                <a:off x="7941543" y="4624437"/>
                <a:ext cx="1368152" cy="673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400" b="1" dirty="0" smtClean="0">
                    <a:cs typeface="+mn-ea"/>
                    <a:sym typeface="+mn-lt"/>
                  </a:rPr>
                  <a:t>分中心云平台</a:t>
                </a:r>
                <a:endParaRPr lang="zh-CN" altLang="en-US" sz="1400" b="1" dirty="0">
                  <a:cs typeface="+mn-ea"/>
                  <a:sym typeface="+mn-lt"/>
                </a:endParaRPr>
              </a:p>
            </p:txBody>
          </p:sp>
        </p:grpSp>
        <p:cxnSp>
          <p:nvCxnSpPr>
            <p:cNvPr id="44" name="直接箭头连接符 43"/>
            <p:cNvCxnSpPr>
              <a:stCxn id="75" idx="1"/>
            </p:cNvCxnSpPr>
            <p:nvPr/>
          </p:nvCxnSpPr>
          <p:spPr>
            <a:xfrm flipH="1">
              <a:off x="2540943" y="2097188"/>
              <a:ext cx="2088232" cy="6969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>
              <a:stCxn id="75" idx="3"/>
            </p:cNvCxnSpPr>
            <p:nvPr/>
          </p:nvCxnSpPr>
          <p:spPr>
            <a:xfrm>
              <a:off x="6966272" y="2097188"/>
              <a:ext cx="2271415" cy="6969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3405039" y="3616325"/>
              <a:ext cx="6768752" cy="0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10173791" y="3616325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5709295" y="3112269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783" y="1528093"/>
              <a:ext cx="1224136" cy="1077239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7727" y="1528093"/>
              <a:ext cx="1224136" cy="1077239"/>
            </a:xfrm>
            <a:prstGeom prst="rect">
              <a:avLst/>
            </a:prstGeom>
          </p:spPr>
        </p:pic>
        <p:sp>
          <p:nvSpPr>
            <p:cNvPr id="51" name="文本框 50"/>
            <p:cNvSpPr txBox="1"/>
            <p:nvPr/>
          </p:nvSpPr>
          <p:spPr>
            <a:xfrm>
              <a:off x="1100783" y="2864248"/>
              <a:ext cx="1656184" cy="435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 smtClean="0">
                  <a:cs typeface="+mn-ea"/>
                  <a:sym typeface="+mn-lt"/>
                </a:rPr>
                <a:t>微信教师端</a:t>
              </a:r>
              <a:endParaRPr lang="zh-CN" altLang="en-US" sz="1600" b="1" dirty="0">
                <a:cs typeface="+mn-ea"/>
                <a:sym typeface="+mn-lt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9669736" y="2864249"/>
              <a:ext cx="1857078" cy="435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 smtClean="0">
                  <a:cs typeface="+mn-ea"/>
                  <a:sym typeface="+mn-lt"/>
                </a:rPr>
                <a:t>微信家长端</a:t>
              </a:r>
              <a:endParaRPr lang="zh-CN" altLang="en-US" sz="1600" b="1" dirty="0">
                <a:cs typeface="+mn-ea"/>
                <a:sym typeface="+mn-lt"/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3405039" y="3616325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388815" y="4120381"/>
              <a:ext cx="3888432" cy="0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1388815" y="4120381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2756967" y="4120381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3981103" y="4120381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5277247" y="4120381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图片 58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52911" y="4696445"/>
              <a:ext cx="1075502" cy="713309"/>
            </a:xfrm>
            <a:prstGeom prst="rect">
              <a:avLst/>
            </a:prstGeom>
          </p:spPr>
        </p:pic>
        <p:pic>
          <p:nvPicPr>
            <p:cNvPr id="60" name="图片 59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49055" y="4696445"/>
              <a:ext cx="1075502" cy="713309"/>
            </a:xfrm>
            <a:prstGeom prst="rect">
              <a:avLst/>
            </a:prstGeom>
          </p:spPr>
        </p:pic>
        <p:pic>
          <p:nvPicPr>
            <p:cNvPr id="61" name="图片 60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45199" y="4696445"/>
              <a:ext cx="1075502" cy="713309"/>
            </a:xfrm>
            <a:prstGeom prst="rect">
              <a:avLst/>
            </a:prstGeom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751" y="4696445"/>
              <a:ext cx="1152128" cy="6528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63" name="直接连接符 62"/>
            <p:cNvCxnSpPr/>
            <p:nvPr/>
          </p:nvCxnSpPr>
          <p:spPr>
            <a:xfrm>
              <a:off x="10307295" y="5272509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8291071" y="5776565"/>
              <a:ext cx="3888432" cy="0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8291071" y="5776565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9659223" y="5776565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0883359" y="5776565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12179503" y="5776565"/>
              <a:ext cx="0" cy="494764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图片 68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55167" y="6352629"/>
              <a:ext cx="1075502" cy="713309"/>
            </a:xfrm>
            <a:prstGeom prst="rect">
              <a:avLst/>
            </a:prstGeom>
          </p:spPr>
        </p:pic>
        <p:pic>
          <p:nvPicPr>
            <p:cNvPr id="70" name="图片 69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451311" y="6352629"/>
              <a:ext cx="1075502" cy="713309"/>
            </a:xfrm>
            <a:prstGeom prst="rect">
              <a:avLst/>
            </a:prstGeom>
          </p:spPr>
        </p:pic>
        <p:pic>
          <p:nvPicPr>
            <p:cNvPr id="71" name="图片 70" descr="0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747455" y="6352629"/>
              <a:ext cx="1075502" cy="713309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5007" y="6352629"/>
              <a:ext cx="1152128" cy="6528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9632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3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94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495" name="文本框 29"/>
          <p:cNvSpPr txBox="1"/>
          <p:nvPr/>
        </p:nvSpPr>
        <p:spPr>
          <a:xfrm>
            <a:off x="685164" y="118864"/>
            <a:ext cx="3924936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智慧班牌功能之选课</a:t>
            </a:r>
          </a:p>
        </p:txBody>
      </p:sp>
      <p:sp>
        <p:nvSpPr>
          <p:cNvPr id="496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497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46" name="TextBox 15"/>
          <p:cNvSpPr txBox="1"/>
          <p:nvPr/>
        </p:nvSpPr>
        <p:spPr>
          <a:xfrm>
            <a:off x="287654" y="4638699"/>
            <a:ext cx="11377930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42900" indent="-342900" algn="just" defTabSz="145034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在当前的教育改革要求下，小学开设有大量兴趣课，需要学生自主选择，中学配合新教改“</a:t>
            </a:r>
            <a:r>
              <a:rPr lang="en-US" altLang="zh-CN" sz="1600" dirty="0">
                <a:cs typeface="+mn-ea"/>
                <a:sym typeface="+mn-lt"/>
              </a:rPr>
              <a:t>3+3</a:t>
            </a:r>
            <a:r>
              <a:rPr lang="zh-CN" altLang="en-US" sz="1600" dirty="0">
                <a:cs typeface="+mn-ea"/>
                <a:sym typeface="+mn-lt"/>
              </a:rPr>
              <a:t>”的要求，需要根据自身情况，进行课程选择；</a:t>
            </a:r>
          </a:p>
          <a:p>
            <a:pPr marL="342900" indent="-342900" algn="just" defTabSz="145034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当前形势下：一般的中小学并未建设有专门的选课系统，单独建设一套选课系统的成本也较高</a:t>
            </a:r>
            <a:r>
              <a:rPr lang="zh-CN" altLang="en-US" sz="1600" dirty="0" smtClean="0">
                <a:cs typeface="+mn-ea"/>
                <a:sym typeface="+mn-lt"/>
              </a:rPr>
              <a:t>，</a:t>
            </a:r>
            <a:r>
              <a:rPr lang="en-US" altLang="zh-CN" sz="1600" dirty="0" smtClean="0">
                <a:cs typeface="+mn-ea"/>
                <a:sym typeface="+mn-lt"/>
              </a:rPr>
              <a:t>Lenovo</a:t>
            </a:r>
            <a:r>
              <a:rPr lang="zh-CN" altLang="en-US" sz="1600" dirty="0" smtClean="0">
                <a:cs typeface="+mn-ea"/>
                <a:sym typeface="+mn-lt"/>
              </a:rPr>
              <a:t>通过</a:t>
            </a:r>
            <a:r>
              <a:rPr lang="en-US" altLang="zh-CN" sz="1600" dirty="0" smtClean="0">
                <a:cs typeface="+mn-ea"/>
                <a:sym typeface="+mn-lt"/>
              </a:rPr>
              <a:t>E</a:t>
            </a:r>
            <a:r>
              <a:rPr lang="zh-CN" altLang="en-US" sz="1600" dirty="0" smtClean="0">
                <a:cs typeface="+mn-ea"/>
                <a:sym typeface="+mn-lt"/>
              </a:rPr>
              <a:t>、</a:t>
            </a:r>
            <a:r>
              <a:rPr lang="en-US" altLang="zh-CN" sz="1600" dirty="0" smtClean="0">
                <a:cs typeface="+mn-ea"/>
                <a:sym typeface="+mn-lt"/>
              </a:rPr>
              <a:t>K</a:t>
            </a:r>
            <a:r>
              <a:rPr lang="zh-CN" altLang="en-US" sz="1600" dirty="0" smtClean="0">
                <a:cs typeface="+mn-ea"/>
                <a:sym typeface="+mn-lt"/>
              </a:rPr>
              <a:t>、</a:t>
            </a:r>
            <a:r>
              <a:rPr lang="en-US" altLang="zh-CN" sz="1600" dirty="0" smtClean="0">
                <a:cs typeface="+mn-ea"/>
                <a:sym typeface="+mn-lt"/>
              </a:rPr>
              <a:t>S</a:t>
            </a:r>
            <a:r>
              <a:rPr lang="zh-CN" altLang="en-US" sz="1600" dirty="0" smtClean="0">
                <a:cs typeface="+mn-ea"/>
                <a:sym typeface="+mn-lt"/>
              </a:rPr>
              <a:t>系列智慧班</a:t>
            </a:r>
            <a:r>
              <a:rPr lang="zh-CN" altLang="en-US" sz="1600" dirty="0">
                <a:cs typeface="+mn-ea"/>
                <a:sym typeface="+mn-lt"/>
              </a:rPr>
              <a:t>牌为学校提供一</a:t>
            </a:r>
            <a:r>
              <a:rPr lang="zh-CN" altLang="en-US" sz="1600" dirty="0" smtClean="0">
                <a:cs typeface="+mn-ea"/>
                <a:sym typeface="+mn-lt"/>
              </a:rPr>
              <a:t>个多样化、低成本</a:t>
            </a:r>
            <a:r>
              <a:rPr lang="zh-CN" altLang="en-US" sz="1600" dirty="0">
                <a:cs typeface="+mn-ea"/>
                <a:sym typeface="+mn-lt"/>
              </a:rPr>
              <a:t>、高效率、易操作的解决方案。</a:t>
            </a:r>
          </a:p>
        </p:txBody>
      </p:sp>
      <p:grpSp>
        <p:nvGrpSpPr>
          <p:cNvPr id="47" name="组合 46"/>
          <p:cNvGrpSpPr>
            <a:grpSpLocks noChangeAspect="1"/>
          </p:cNvGrpSpPr>
          <p:nvPr/>
        </p:nvGrpSpPr>
        <p:grpSpPr>
          <a:xfrm>
            <a:off x="287891" y="1357299"/>
            <a:ext cx="11694604" cy="3162427"/>
            <a:chOff x="-10455" y="1593974"/>
            <a:chExt cx="12868852" cy="3479964"/>
          </a:xfrm>
        </p:grpSpPr>
        <p:pic>
          <p:nvPicPr>
            <p:cNvPr id="48" name="图片 47" descr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0632" y="1593974"/>
              <a:ext cx="10057765" cy="2994025"/>
            </a:xfrm>
            <a:prstGeom prst="rect">
              <a:avLst/>
            </a:prstGeom>
          </p:spPr>
        </p:pic>
        <p:grpSp>
          <p:nvGrpSpPr>
            <p:cNvPr id="49" name="Group 9"/>
            <p:cNvGrpSpPr/>
            <p:nvPr/>
          </p:nvGrpSpPr>
          <p:grpSpPr bwMode="auto">
            <a:xfrm>
              <a:off x="-10455" y="1593974"/>
              <a:ext cx="3069242" cy="2997816"/>
              <a:chOff x="-7985" y="901147"/>
              <a:chExt cx="2182716" cy="2131459"/>
            </a:xfrm>
          </p:grpSpPr>
          <p:grpSp>
            <p:nvGrpSpPr>
              <p:cNvPr id="54" name="Group 41"/>
              <p:cNvGrpSpPr/>
              <p:nvPr/>
            </p:nvGrpSpPr>
            <p:grpSpPr>
              <a:xfrm>
                <a:off x="-7985" y="901147"/>
                <a:ext cx="2012646" cy="2131459"/>
                <a:chOff x="3189432" y="1419609"/>
                <a:chExt cx="2765136" cy="2131459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56" name="Rectangle 12"/>
                <p:cNvSpPr/>
                <p:nvPr/>
              </p:nvSpPr>
              <p:spPr>
                <a:xfrm>
                  <a:off x="3189432" y="1419609"/>
                  <a:ext cx="2765136" cy="2131459"/>
                </a:xfrm>
                <a:prstGeom prst="rect">
                  <a:avLst/>
                </a:prstGeom>
                <a:solidFill>
                  <a:srgbClr val="1478D7"/>
                </a:solidFill>
                <a:ln>
                  <a:noFill/>
                </a:ln>
                <a:effectLst>
                  <a:outerShdw blurRad="317500" sx="1000" sy="1000" rotWithShape="0">
                    <a:prstClr val="black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450340">
                    <a:lnSpc>
                      <a:spcPct val="150000"/>
                    </a:lnSpc>
                    <a:defRPr/>
                  </a:pPr>
                  <a:endParaRPr lang="en-US" dirty="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7" name="TextBox 13"/>
                <p:cNvSpPr txBox="1"/>
                <p:nvPr/>
              </p:nvSpPr>
              <p:spPr>
                <a:xfrm>
                  <a:off x="3477469" y="2308212"/>
                  <a:ext cx="2189067" cy="866891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老师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通过云智慧班牌平台发布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选修课程；学生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通过班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牌或家长手机端查看课程并选课，操作简单，成本低廉。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8" name="TextBox 14"/>
                <p:cNvSpPr txBox="1"/>
                <p:nvPr/>
              </p:nvSpPr>
              <p:spPr>
                <a:xfrm>
                  <a:off x="3476627" y="1748836"/>
                  <a:ext cx="2190747" cy="52976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zh-CN" altLang="en-US" sz="44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选课</a:t>
                  </a:r>
                  <a:endParaRPr lang="en-US" altLang="zh-CN" sz="44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5" name="Isosceles Triangle 11"/>
              <p:cNvSpPr/>
              <p:nvPr/>
            </p:nvSpPr>
            <p:spPr>
              <a:xfrm rot="5400000">
                <a:off x="1846183" y="1869250"/>
                <a:ext cx="461843" cy="195253"/>
              </a:xfrm>
              <a:prstGeom prst="triangle">
                <a:avLst/>
              </a:prstGeom>
              <a:solidFill>
                <a:srgbClr val="1478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50340">
                  <a:lnSpc>
                    <a:spcPct val="150000"/>
                  </a:lnSpc>
                  <a:defRPr/>
                </a:pPr>
                <a:endParaRPr lang="en-US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0" name="Rounded Rectangle 31"/>
            <p:cNvSpPr/>
            <p:nvPr/>
          </p:nvSpPr>
          <p:spPr>
            <a:xfrm>
              <a:off x="4053111" y="4109637"/>
              <a:ext cx="1135175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5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兴趣课</a:t>
              </a:r>
              <a:endParaRPr lang="en-US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1" name="Rounded Rectangle 32"/>
            <p:cNvSpPr/>
            <p:nvPr/>
          </p:nvSpPr>
          <p:spPr>
            <a:xfrm>
              <a:off x="5393645" y="4109637"/>
              <a:ext cx="964301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8573" anchor="ctr"/>
            <a:lstStyle/>
            <a:p>
              <a:pPr algn="ctr" defTabSz="1450340">
                <a:lnSpc>
                  <a:spcPct val="15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分层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52" name="Rounded Rectangle 33"/>
            <p:cNvSpPr/>
            <p:nvPr/>
          </p:nvSpPr>
          <p:spPr>
            <a:xfrm>
              <a:off x="6563305" y="4109637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50000"/>
                </a:lnSpc>
                <a:defRPr/>
              </a:pPr>
              <a:r>
                <a:rPr lang="en-US" altLang="zh-CN" sz="2000" dirty="0">
                  <a:solidFill>
                    <a:schemeClr val="tx1"/>
                  </a:solidFill>
                  <a:cs typeface="+mn-ea"/>
                  <a:sym typeface="+mn-lt"/>
                </a:rPr>
                <a:t>3+N</a:t>
              </a:r>
            </a:p>
          </p:txBody>
        </p:sp>
        <p:sp>
          <p:nvSpPr>
            <p:cNvPr id="53" name="Rounded Rectangle 34"/>
            <p:cNvSpPr/>
            <p:nvPr/>
          </p:nvSpPr>
          <p:spPr>
            <a:xfrm>
              <a:off x="7730736" y="4109636"/>
              <a:ext cx="1083609" cy="964302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286" tIns="0" rIns="0" anchor="ctr"/>
            <a:lstStyle/>
            <a:p>
              <a:pPr algn="ctr" defTabSz="1450340">
                <a:lnSpc>
                  <a:spcPct val="150000"/>
                </a:lnSpc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新教改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59" name="TextBox 8"/>
          <p:cNvSpPr txBox="1"/>
          <p:nvPr/>
        </p:nvSpPr>
        <p:spPr>
          <a:xfrm>
            <a:off x="287654" y="799686"/>
            <a:ext cx="720407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>
                <a:cs typeface="+mn-ea"/>
                <a:sym typeface="+mn-lt"/>
              </a:rPr>
              <a:t>不需要其他设备设施，学生在班牌</a:t>
            </a:r>
            <a:r>
              <a:rPr lang="zh-CN" altLang="en-US" sz="2000" b="1" dirty="0" smtClean="0">
                <a:cs typeface="+mn-ea"/>
                <a:sym typeface="+mn-lt"/>
              </a:rPr>
              <a:t>和</a:t>
            </a:r>
            <a:r>
              <a:rPr lang="en-US" altLang="zh-CN" sz="2000" b="1" dirty="0" smtClean="0">
                <a:cs typeface="+mn-ea"/>
                <a:sym typeface="+mn-lt"/>
              </a:rPr>
              <a:t>BYOD</a:t>
            </a:r>
            <a:r>
              <a:rPr lang="zh-CN" altLang="en-US" sz="2000" b="1" dirty="0" smtClean="0">
                <a:cs typeface="+mn-ea"/>
                <a:sym typeface="+mn-lt"/>
              </a:rPr>
              <a:t>设备轻松</a:t>
            </a:r>
            <a:r>
              <a:rPr lang="zh-CN" altLang="en-US" sz="2000" b="1" dirty="0">
                <a:cs typeface="+mn-ea"/>
                <a:sym typeface="+mn-lt"/>
              </a:rPr>
              <a:t>完成选课</a:t>
            </a:r>
          </a:p>
        </p:txBody>
      </p:sp>
      <p:cxnSp>
        <p:nvCxnSpPr>
          <p:cNvPr id="60" name="Straight Connector 20"/>
          <p:cNvCxnSpPr/>
          <p:nvPr/>
        </p:nvCxnSpPr>
        <p:spPr>
          <a:xfrm>
            <a:off x="316910" y="4566691"/>
            <a:ext cx="1166558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8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" name="图片 11" descr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" y="266700"/>
            <a:ext cx="2048511" cy="1943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828" name="图片 24" descr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" y="-24766"/>
            <a:ext cx="12204701" cy="6572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29" name="矩形 28"/>
          <p:cNvSpPr/>
          <p:nvPr/>
        </p:nvSpPr>
        <p:spPr>
          <a:xfrm rot="5400000">
            <a:off x="65405" y="75565"/>
            <a:ext cx="311151" cy="455295"/>
          </a:xfrm>
          <a:prstGeom prst="rect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30" name="文本框 29"/>
          <p:cNvSpPr txBox="1"/>
          <p:nvPr/>
        </p:nvSpPr>
        <p:spPr>
          <a:xfrm>
            <a:off x="685163" y="118864"/>
            <a:ext cx="4141669" cy="5232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ABB3C6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智慧班牌功能之走班管理</a:t>
            </a:r>
          </a:p>
        </p:txBody>
      </p:sp>
      <p:sp>
        <p:nvSpPr>
          <p:cNvPr id="831" name="椭圆 32"/>
          <p:cNvSpPr/>
          <p:nvPr/>
        </p:nvSpPr>
        <p:spPr>
          <a:xfrm>
            <a:off x="287654" y="147320"/>
            <a:ext cx="311151" cy="311151"/>
          </a:xfrm>
          <a:prstGeom prst="ellipse">
            <a:avLst/>
          </a:prstGeom>
          <a:solidFill>
            <a:srgbClr val="3E85C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832" name="椭圆 33"/>
          <p:cNvSpPr/>
          <p:nvPr/>
        </p:nvSpPr>
        <p:spPr>
          <a:xfrm>
            <a:off x="378459" y="239395"/>
            <a:ext cx="128905" cy="12890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cs typeface="+mn-ea"/>
              <a:sym typeface="+mn-lt"/>
            </a:endParaRPr>
          </a:p>
        </p:txBody>
      </p:sp>
      <p:sp>
        <p:nvSpPr>
          <p:cNvPr id="36" name="TextBox 15"/>
          <p:cNvSpPr txBox="1"/>
          <p:nvPr/>
        </p:nvSpPr>
        <p:spPr>
          <a:xfrm>
            <a:off x="287654" y="4957895"/>
            <a:ext cx="11377930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新教改要求全国中学校尽快推行分层走班教学，在走班教学中会形成一个教室一个课表、一个老师一个课表、一个学生一个课表的复杂局面</a:t>
            </a:r>
            <a:r>
              <a:rPr lang="zh-CN" altLang="en-US" sz="1600" dirty="0" smtClean="0">
                <a:cs typeface="+mn-ea"/>
                <a:sym typeface="+mn-lt"/>
              </a:rPr>
              <a:t>，智慧班</a:t>
            </a:r>
            <a:r>
              <a:rPr lang="zh-CN" altLang="en-US" sz="1600" dirty="0">
                <a:cs typeface="+mn-ea"/>
                <a:sym typeface="+mn-lt"/>
              </a:rPr>
              <a:t>牌能够完美的解决这一复杂的信息呈现难题；</a:t>
            </a:r>
          </a:p>
          <a:p>
            <a:pPr marL="342900" indent="-342900" algn="just" defTabSz="1450340">
              <a:lnSpc>
                <a:spcPct val="125000"/>
              </a:lnSpc>
              <a:buFont typeface="+mj-lt"/>
              <a:buAutoNum type="arabicPeriod"/>
              <a:defRPr/>
            </a:pPr>
            <a:r>
              <a:rPr lang="zh-CN" altLang="en-US" sz="1600" dirty="0">
                <a:cs typeface="+mn-ea"/>
                <a:sym typeface="+mn-lt"/>
              </a:rPr>
              <a:t>在走班过程中，老师会面临管理困难，因为走班学生流动性大，且年龄低、学习压力大，无法像大学生一样依靠个体自律</a:t>
            </a:r>
            <a:r>
              <a:rPr lang="zh-CN" altLang="en-US" sz="1600" dirty="0" smtClean="0">
                <a:cs typeface="+mn-ea"/>
                <a:sym typeface="+mn-lt"/>
              </a:rPr>
              <a:t>，智慧班</a:t>
            </a:r>
            <a:r>
              <a:rPr lang="zh-CN" altLang="en-US" sz="1600" dirty="0">
                <a:cs typeface="+mn-ea"/>
                <a:sym typeface="+mn-lt"/>
              </a:rPr>
              <a:t>牌通过走班签到功能，能够较好的解决走班过程中学生的出勤管理问题，为学校提供有力支撑。</a:t>
            </a:r>
          </a:p>
        </p:txBody>
      </p:sp>
      <p:grpSp>
        <p:nvGrpSpPr>
          <p:cNvPr id="37" name="组合 36"/>
          <p:cNvGrpSpPr>
            <a:grpSpLocks noChangeAspect="1"/>
          </p:cNvGrpSpPr>
          <p:nvPr/>
        </p:nvGrpSpPr>
        <p:grpSpPr>
          <a:xfrm>
            <a:off x="37829" y="1549219"/>
            <a:ext cx="12128795" cy="3330603"/>
            <a:chOff x="-10102" y="1547137"/>
            <a:chExt cx="12868852" cy="3533825"/>
          </a:xfrm>
        </p:grpSpPr>
        <p:pic>
          <p:nvPicPr>
            <p:cNvPr id="38" name="图片 37" descr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0985" y="1547137"/>
              <a:ext cx="10057765" cy="2994025"/>
            </a:xfrm>
            <a:prstGeom prst="rect">
              <a:avLst/>
            </a:prstGeom>
          </p:spPr>
        </p:pic>
        <p:grpSp>
          <p:nvGrpSpPr>
            <p:cNvPr id="39" name="Group 9"/>
            <p:cNvGrpSpPr/>
            <p:nvPr/>
          </p:nvGrpSpPr>
          <p:grpSpPr bwMode="auto">
            <a:xfrm>
              <a:off x="-10102" y="1547137"/>
              <a:ext cx="3069242" cy="2997816"/>
              <a:chOff x="-7985" y="901147"/>
              <a:chExt cx="2182716" cy="2131459"/>
            </a:xfrm>
          </p:grpSpPr>
          <p:grpSp>
            <p:nvGrpSpPr>
              <p:cNvPr id="45" name="Group 41"/>
              <p:cNvGrpSpPr/>
              <p:nvPr/>
            </p:nvGrpSpPr>
            <p:grpSpPr>
              <a:xfrm>
                <a:off x="-7985" y="901147"/>
                <a:ext cx="2012646" cy="2131459"/>
                <a:chOff x="3189432" y="1419609"/>
                <a:chExt cx="2765136" cy="2131459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47" name="Rectangle 12"/>
                <p:cNvSpPr/>
                <p:nvPr/>
              </p:nvSpPr>
              <p:spPr>
                <a:xfrm>
                  <a:off x="3189432" y="1419609"/>
                  <a:ext cx="2765136" cy="2131459"/>
                </a:xfrm>
                <a:prstGeom prst="rect">
                  <a:avLst/>
                </a:prstGeom>
                <a:solidFill>
                  <a:srgbClr val="1478D7"/>
                </a:solidFill>
                <a:ln>
                  <a:noFill/>
                </a:ln>
                <a:effectLst>
                  <a:outerShdw blurRad="317500" sx="1000" sy="1000" rotWithShape="0">
                    <a:prstClr val="black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450340">
                    <a:lnSpc>
                      <a:spcPct val="150000"/>
                    </a:lnSpc>
                    <a:defRPr/>
                  </a:pPr>
                  <a:endParaRPr lang="en-US" dirty="0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8" name="TextBox 13"/>
                <p:cNvSpPr txBox="1"/>
                <p:nvPr/>
              </p:nvSpPr>
              <p:spPr>
                <a:xfrm>
                  <a:off x="3477469" y="2000712"/>
                  <a:ext cx="2189067" cy="1462750"/>
                </a:xfrm>
                <a:prstGeom prst="rect">
                  <a:avLst/>
                </a:prstGeom>
                <a:noFill/>
              </p:spPr>
              <p:txBody>
                <a:bodyPr lIns="0" tIns="0" rIns="0" bIns="0">
                  <a:spAutoFit/>
                </a:bodyPr>
                <a:lstStyle/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智慧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班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牌默认实时显示当前对应教室的课程安排及课堂内容；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学生通过在校内任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一班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牌终端可查询个人课程安排及课堂内容；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  <a:p>
                  <a:pPr algn="just" defTabSz="1450340">
                    <a:lnSpc>
                      <a:spcPct val="150000"/>
                    </a:lnSpc>
                    <a:defRPr/>
                  </a:pP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学生在走班过程中，通过</a:t>
                  </a:r>
                  <a:r>
                    <a:rPr lang="zh-CN" altLang="en-US" sz="1200" dirty="0" smtClean="0">
                      <a:solidFill>
                        <a:schemeClr val="bg1"/>
                      </a:solidFill>
                      <a:cs typeface="+mn-ea"/>
                      <a:sym typeface="+mn-lt"/>
                    </a:rPr>
                    <a:t>在班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牌上刷卡完成课程签到。</a:t>
                  </a:r>
                  <a:endParaRPr lang="en-US" altLang="zh-CN" sz="12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9" name="TextBox 14"/>
                <p:cNvSpPr txBox="1"/>
                <p:nvPr/>
              </p:nvSpPr>
              <p:spPr>
                <a:xfrm>
                  <a:off x="3476627" y="1442806"/>
                  <a:ext cx="2190747" cy="51080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/>
                  <a:r>
                    <a:rPr lang="zh-CN" altLang="en-US" sz="44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走班</a:t>
                  </a:r>
                  <a:endParaRPr lang="en-US" altLang="zh-CN" sz="44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6" name="Isosceles Triangle 11"/>
              <p:cNvSpPr/>
              <p:nvPr/>
            </p:nvSpPr>
            <p:spPr>
              <a:xfrm rot="5400000">
                <a:off x="1846183" y="1869250"/>
                <a:ext cx="461843" cy="195253"/>
              </a:xfrm>
              <a:prstGeom prst="triangle">
                <a:avLst/>
              </a:prstGeom>
              <a:solidFill>
                <a:srgbClr val="1478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50340">
                  <a:lnSpc>
                    <a:spcPct val="150000"/>
                  </a:lnSpc>
                  <a:defRPr/>
                </a:pPr>
                <a:endParaRPr lang="en-US" dirty="0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0" name="Rounded Rectangle 31"/>
            <p:cNvSpPr/>
            <p:nvPr/>
          </p:nvSpPr>
          <p:spPr>
            <a:xfrm>
              <a:off x="4224337" y="4062800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教室课表</a:t>
              </a:r>
              <a:endParaRPr lang="en-US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1" name="Rounded Rectangle 32"/>
            <p:cNvSpPr/>
            <p:nvPr/>
          </p:nvSpPr>
          <p:spPr>
            <a:xfrm>
              <a:off x="5393998" y="4062800"/>
              <a:ext cx="964301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8573"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教师课表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2" name="Rounded Rectangle 33"/>
            <p:cNvSpPr/>
            <p:nvPr/>
          </p:nvSpPr>
          <p:spPr>
            <a:xfrm>
              <a:off x="6563658" y="4062800"/>
              <a:ext cx="964301" cy="964301"/>
            </a:xfrm>
            <a:prstGeom prst="roundRect">
              <a:avLst/>
            </a:prstGeom>
            <a:solidFill>
              <a:srgbClr val="0B97F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学生课表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3" name="Rounded Rectangle 34"/>
            <p:cNvSpPr/>
            <p:nvPr/>
          </p:nvSpPr>
          <p:spPr>
            <a:xfrm>
              <a:off x="7731089" y="4062800"/>
              <a:ext cx="966532" cy="964301"/>
            </a:xfrm>
            <a:prstGeom prst="roundRect">
              <a:avLst/>
            </a:prstGeom>
            <a:solidFill>
              <a:srgbClr val="1DCFCD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286" tIns="0" rIns="0" anchor="ctr"/>
            <a:lstStyle/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走班</a:t>
              </a:r>
            </a:p>
            <a:p>
              <a:pPr algn="ctr" defTabSz="145034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/>
                  </a:solidFill>
                  <a:cs typeface="+mn-ea"/>
                  <a:sym typeface="+mn-lt"/>
                </a:rPr>
                <a:t>签到</a:t>
              </a:r>
              <a:endParaRPr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cxnSp>
          <p:nvCxnSpPr>
            <p:cNvPr id="44" name="Straight Connector 20"/>
            <p:cNvCxnSpPr/>
            <p:nvPr/>
          </p:nvCxnSpPr>
          <p:spPr>
            <a:xfrm>
              <a:off x="651863" y="5080962"/>
              <a:ext cx="116655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  <a:prstDash val="sysDot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8"/>
          <p:cNvSpPr txBox="1"/>
          <p:nvPr/>
        </p:nvSpPr>
        <p:spPr>
          <a:xfrm>
            <a:off x="360240" y="1078896"/>
            <a:ext cx="9299575" cy="3836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cs typeface="+mn-ea"/>
                <a:sym typeface="+mn-lt"/>
              </a:rPr>
              <a:t>智慧班牌</a:t>
            </a:r>
            <a:r>
              <a:rPr lang="zh-CN" altLang="zh-CN" sz="2000" b="1" dirty="0" smtClean="0">
                <a:cs typeface="+mn-ea"/>
                <a:sym typeface="+mn-lt"/>
              </a:rPr>
              <a:t>支持</a:t>
            </a:r>
            <a:r>
              <a:rPr lang="zh-CN" altLang="zh-CN" sz="2000" b="1" dirty="0">
                <a:cs typeface="+mn-ea"/>
                <a:sym typeface="+mn-lt"/>
              </a:rPr>
              <a:t>一室一课表、一师一课表、一生一课表，并能完成走班签到管理</a:t>
            </a:r>
          </a:p>
        </p:txBody>
      </p:sp>
    </p:spTree>
    <p:extLst>
      <p:ext uri="{BB962C8B-B14F-4D97-AF65-F5344CB8AC3E}">
        <p14:creationId xmlns:p14="http://schemas.microsoft.com/office/powerpoint/2010/main" val="138875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AUTOCOLOR" val="TRUE"/>
  <p:tag name="MH_TYPE" val="CONTENTS"/>
  <p:tag name="ID" val="6267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OTHERS"/>
  <p:tag name="ID" val="6267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2734"/>
  <p:tag name="MH_LIBRARY" val="CONTENTS"/>
  <p:tag name="MH_TYPE" val="ENTRY"/>
  <p:tag name="ID" val="626775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204203610"/>
  <p:tag name="MH_LIBRARY" val="CONTENTS"/>
  <p:tag name="MH_TYPE" val="NUMBER"/>
  <p:tag name="ID" val="547127"/>
  <p:tag name="MH_ORDER" val="1"/>
</p:tagLst>
</file>

<file path=ppt/theme/theme1.xml><?xml version="1.0" encoding="utf-8"?>
<a:theme xmlns:a="http://schemas.openxmlformats.org/drawingml/2006/main" name="Lenovo 2015 Template">
  <a:themeElements>
    <a:clrScheme name="Lenovo">
      <a:dk1>
        <a:srgbClr val="000000"/>
      </a:dk1>
      <a:lt1>
        <a:sysClr val="window" lastClr="FFFFFF"/>
      </a:lt1>
      <a:dk2>
        <a:srgbClr val="6F7170"/>
      </a:dk2>
      <a:lt2>
        <a:srgbClr val="C4BEB6"/>
      </a:lt2>
      <a:accent1>
        <a:srgbClr val="E2231A"/>
      </a:accent1>
      <a:accent2>
        <a:srgbClr val="FF6A00"/>
      </a:accent2>
      <a:accent3>
        <a:srgbClr val="E96BAF"/>
      </a:accent3>
      <a:accent4>
        <a:srgbClr val="3E8DDD"/>
      </a:accent4>
      <a:accent5>
        <a:srgbClr val="4AC0E0"/>
      </a:accent5>
      <a:accent6>
        <a:srgbClr val="6ABF4A"/>
      </a:accent6>
      <a:hlink>
        <a:srgbClr val="4AC0E0"/>
      </a:hlink>
      <a:folHlink>
        <a:srgbClr val="4AC0E0"/>
      </a:folHlink>
    </a:clrScheme>
    <a:fontScheme name="k0zxry4p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0zxry4p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1456</TotalTime>
  <Words>1535</Words>
  <Application>Microsoft Office PowerPoint</Application>
  <PresentationFormat>宽屏</PresentationFormat>
  <Paragraphs>161</Paragraphs>
  <Slides>16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1" baseType="lpstr">
      <vt:lpstr>等线</vt:lpstr>
      <vt:lpstr>Microsoft YaHei</vt:lpstr>
      <vt:lpstr>Arial</vt:lpstr>
      <vt:lpstr>Lenovo 2015 Template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JingJing Chen</dc:creator>
  <cp:lastModifiedBy>Fei Fei8 Sun</cp:lastModifiedBy>
  <cp:revision>101</cp:revision>
  <dcterms:created xsi:type="dcterms:W3CDTF">2018-04-14T13:23:08Z</dcterms:created>
  <dcterms:modified xsi:type="dcterms:W3CDTF">2018-07-05T01:56:16Z</dcterms:modified>
</cp:coreProperties>
</file>