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0"/>
  </p:notesMasterIdLst>
  <p:sldIdLst>
    <p:sldId id="257" r:id="rId2"/>
    <p:sldId id="301" r:id="rId3"/>
    <p:sldId id="302" r:id="rId4"/>
    <p:sldId id="335" r:id="rId5"/>
    <p:sldId id="372" r:id="rId6"/>
    <p:sldId id="384" r:id="rId7"/>
    <p:sldId id="338" r:id="rId8"/>
    <p:sldId id="344" r:id="rId9"/>
    <p:sldId id="343" r:id="rId10"/>
    <p:sldId id="340" r:id="rId11"/>
    <p:sldId id="347" r:id="rId12"/>
    <p:sldId id="386" r:id="rId13"/>
    <p:sldId id="342" r:id="rId14"/>
    <p:sldId id="345" r:id="rId15"/>
    <p:sldId id="346" r:id="rId16"/>
    <p:sldId id="336" r:id="rId17"/>
    <p:sldId id="370" r:id="rId18"/>
    <p:sldId id="294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85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476" autoAdjust="0"/>
  </p:normalViewPr>
  <p:slideViewPr>
    <p:cSldViewPr snapToGrid="0">
      <p:cViewPr varScale="1">
        <p:scale>
          <a:sx n="64" d="100"/>
          <a:sy n="64" d="100"/>
        </p:scale>
        <p:origin x="95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7113E-7DF5-4F20-A330-51A26A3A983E}" type="datetimeFigureOut">
              <a:rPr lang="zh-CN" altLang="en-US" smtClean="0"/>
              <a:t>2019/1/23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B00F2-790A-4450-8A1A-089174621E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8276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6024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0386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3556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47866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1810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61249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 algn="r" eaLnBrk="1" hangingPunct="1">
              <a:buChar char="•"/>
            </a:pPr>
            <a:fld id="{9A0DB2DC-4C9A-4742-B13C-FB6460FD3503}" type="slidenum">
              <a:rPr lang="zh-CN" altLang="en-US" sz="1200" dirty="0"/>
              <a:t>18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019340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1889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994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5599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036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4633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275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4012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9762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2019/1/23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0520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C03E376-C5EA-4D13-A599-277857DB7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5D9-D2C1-4B9B-9BAB-49DD8B451314}" type="datetimeFigureOut">
              <a:rPr lang="zh-CN" altLang="en-US" smtClean="0"/>
              <a:t>2019/1/23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D8DE9DA-B873-4078-A94A-444A30724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76D18F4-0646-40D7-90A8-C8FE2C2F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4486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1" descr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344" y="266701"/>
            <a:ext cx="2049045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2" name="图片 24" descr="图片 2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987" y="-24766"/>
            <a:ext cx="12207880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7" name="矩形 6"/>
          <p:cNvSpPr/>
          <p:nvPr userDrawn="1"/>
        </p:nvSpPr>
        <p:spPr>
          <a:xfrm rot="5400000">
            <a:off x="65405" y="75565"/>
            <a:ext cx="311150" cy="455295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椭圆 7"/>
          <p:cNvSpPr/>
          <p:nvPr userDrawn="1"/>
        </p:nvSpPr>
        <p:spPr>
          <a:xfrm>
            <a:off x="287655" y="147320"/>
            <a:ext cx="311150" cy="311150"/>
          </a:xfrm>
          <a:prstGeom prst="ellipse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椭圆 9"/>
          <p:cNvSpPr/>
          <p:nvPr userDrawn="1"/>
        </p:nvSpPr>
        <p:spPr>
          <a:xfrm>
            <a:off x="378460" y="239395"/>
            <a:ext cx="128905" cy="12890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3133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457399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6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gray">
          <a:xfrm>
            <a:off x="11748706" y="6395728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351" y="274333"/>
            <a:ext cx="11069166" cy="5181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199" y="1166070"/>
            <a:ext cx="11224014" cy="48885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706" y="6389272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61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Slide Number Placeholder 4" hidden="1"/>
          <p:cNvSpPr>
            <a:spLocks noGrp="1"/>
          </p:cNvSpPr>
          <p:nvPr>
            <p:ph type="sldNum" sz="quarter" idx="4"/>
          </p:nvPr>
        </p:nvSpPr>
        <p:spPr bwMode="white">
          <a:xfrm>
            <a:off x="11669492" y="6087761"/>
            <a:ext cx="60511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sz="1000" smtClean="0">
                <a:solidFill>
                  <a:schemeClr val="bg1"/>
                </a:solidFill>
              </a:defRPr>
            </a:lvl1pPr>
          </a:lstStyle>
          <a:p>
            <a:pPr algn="ctr"/>
            <a:fld id="{9A19501A-2BD8-413C-A869-D888369A0240}" type="slidenum">
              <a:rPr lang="en-US" smtClean="0"/>
              <a:pPr algn="ctr"/>
              <a:t>‹#›</a:t>
            </a:fld>
            <a:endParaRPr lang="en-US"/>
          </a:p>
        </p:txBody>
      </p:sp>
      <p:pic>
        <p:nvPicPr>
          <p:cNvPr id="9" name="图片 8" descr="联想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748706" y="5041447"/>
            <a:ext cx="451290" cy="135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23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90000"/>
        </a:lnSpc>
        <a:spcBef>
          <a:spcPts val="1000"/>
        </a:spcBef>
        <a:buClrTx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69913" indent="-228600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‒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96925" indent="-117475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85850" indent="-11906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152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5.xml"/><Relationship Id="rId10" Type="http://schemas.openxmlformats.org/officeDocument/2006/relationships/tags" Target="../tags/tag30.xml"/><Relationship Id="rId4" Type="http://schemas.openxmlformats.org/officeDocument/2006/relationships/tags" Target="../tags/tag24.xml"/><Relationship Id="rId9" Type="http://schemas.openxmlformats.org/officeDocument/2006/relationships/tags" Target="../tags/tag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em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5.xml"/><Relationship Id="rId10" Type="http://schemas.openxmlformats.org/officeDocument/2006/relationships/tags" Target="../tags/tag20.xml"/><Relationship Id="rId4" Type="http://schemas.openxmlformats.org/officeDocument/2006/relationships/tags" Target="../tags/tag14.xml"/><Relationship Id="rId9" Type="http://schemas.openxmlformats.org/officeDocument/2006/relationships/tags" Target="../tags/tag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封面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" y="-6090"/>
            <a:ext cx="12188190" cy="6869546"/>
          </a:xfrm>
          <a:prstGeom prst="rect">
            <a:avLst/>
          </a:prstGeom>
        </p:spPr>
      </p:pic>
      <p:pic>
        <p:nvPicPr>
          <p:cNvPr id="14" name="图片 13" descr="背景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21404"/>
            <a:ext cx="12189460" cy="6870180"/>
          </a:xfrm>
          <a:prstGeom prst="rect">
            <a:avLst/>
          </a:prstGeom>
        </p:spPr>
      </p:pic>
      <p:pic>
        <p:nvPicPr>
          <p:cNvPr id="7" name="图片 6" descr="联想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2729" y="2323753"/>
            <a:ext cx="697048" cy="2091780"/>
          </a:xfrm>
          <a:prstGeom prst="rect">
            <a:avLst/>
          </a:prstGeom>
        </p:spPr>
      </p:pic>
      <p:pic>
        <p:nvPicPr>
          <p:cNvPr id="10" name="图片 9" descr="人头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800" y="1492755"/>
            <a:ext cx="4348617" cy="5371336"/>
          </a:xfrm>
          <a:prstGeom prst="rect">
            <a:avLst/>
          </a:prstGeom>
        </p:spPr>
      </p:pic>
      <p:pic>
        <p:nvPicPr>
          <p:cNvPr id="12" name="图片 11" descr="矢量智能对象 拷贝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088" y="-5455"/>
            <a:ext cx="4269263" cy="1048747"/>
          </a:xfrm>
          <a:prstGeom prst="rect">
            <a:avLst/>
          </a:prstGeom>
        </p:spPr>
      </p:pic>
      <p:pic>
        <p:nvPicPr>
          <p:cNvPr id="13" name="图片 12" descr="形状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2904" y="3630193"/>
            <a:ext cx="6797195" cy="320908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244916" y="2148540"/>
            <a:ext cx="2920231" cy="461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399" b="1">
                <a:solidFill>
                  <a:srgbClr val="333D48"/>
                </a:solidFill>
                <a:cs typeface="+mn-ea"/>
                <a:sym typeface="+mn-lt"/>
              </a:rPr>
              <a:t>因为专注   所以专业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751384" y="2870006"/>
            <a:ext cx="9151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333D48"/>
                </a:solidFill>
                <a:cs typeface="+mn-ea"/>
                <a:sym typeface="+mn-lt"/>
              </a:rPr>
              <a:t>联想</a:t>
            </a:r>
            <a:r>
              <a:rPr lang="zh-CN" altLang="en-US" sz="4000" b="1" dirty="0">
                <a:solidFill>
                  <a:srgbClr val="333D48"/>
                </a:solidFill>
                <a:cs typeface="+mn-ea"/>
                <a:sym typeface="+mn-lt"/>
              </a:rPr>
              <a:t>商用</a:t>
            </a:r>
            <a:r>
              <a:rPr lang="zh-CN" altLang="en-US" sz="4000" b="1" dirty="0" smtClean="0">
                <a:solidFill>
                  <a:srgbClr val="333D48"/>
                </a:solidFill>
                <a:cs typeface="+mn-ea"/>
                <a:sym typeface="+mn-lt"/>
              </a:rPr>
              <a:t>互动</a:t>
            </a:r>
            <a:r>
              <a:rPr lang="zh-CN" altLang="en-US" sz="4000" b="1" dirty="0">
                <a:solidFill>
                  <a:srgbClr val="333D48"/>
                </a:solidFill>
                <a:cs typeface="+mn-ea"/>
                <a:sym typeface="+mn-lt"/>
              </a:rPr>
              <a:t>大屏</a:t>
            </a:r>
            <a:r>
              <a:rPr lang="zh-CN" altLang="en-US" sz="4000" b="1" dirty="0" smtClean="0">
                <a:solidFill>
                  <a:srgbClr val="333D48"/>
                </a:solidFill>
                <a:cs typeface="+mn-ea"/>
                <a:sym typeface="+mn-lt"/>
              </a:rPr>
              <a:t>解决</a:t>
            </a:r>
            <a:r>
              <a:rPr lang="zh-CN" altLang="en-US" sz="4000" b="1" dirty="0">
                <a:solidFill>
                  <a:srgbClr val="333D48"/>
                </a:solidFill>
                <a:cs typeface="+mn-ea"/>
                <a:sym typeface="+mn-lt"/>
              </a:rPr>
              <a:t>方案</a:t>
            </a:r>
          </a:p>
        </p:txBody>
      </p:sp>
    </p:spTree>
    <p:extLst>
      <p:ext uri="{BB962C8B-B14F-4D97-AF65-F5344CB8AC3E}">
        <p14:creationId xmlns:p14="http://schemas.microsoft.com/office/powerpoint/2010/main" val="401470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699" y="96620"/>
            <a:ext cx="4973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</a:t>
            </a:r>
            <a:r>
              <a:rPr lang="zh-CN" altLang="en-US" dirty="0">
                <a:sym typeface="+mn-lt"/>
              </a:rPr>
              <a:t>多尺寸选择</a:t>
            </a:r>
          </a:p>
        </p:txBody>
      </p:sp>
      <p:sp>
        <p:nvSpPr>
          <p:cNvPr id="6" name="文本框 33"/>
          <p:cNvSpPr txBox="1"/>
          <p:nvPr/>
        </p:nvSpPr>
        <p:spPr>
          <a:xfrm>
            <a:off x="2018301" y="1661880"/>
            <a:ext cx="4114278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丰富的尺寸，满足不同大小的使用场景需求。</a:t>
            </a:r>
            <a:endParaRPr lang="en-US" altLang="zh-CN" sz="160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55" y="2065161"/>
            <a:ext cx="7031909" cy="288196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245738" y="4972028"/>
            <a:ext cx="6597903" cy="4770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500" b="1" dirty="0" smtClean="0">
                <a:solidFill>
                  <a:prstClr val="black"/>
                </a:solidFill>
                <a:cs typeface="+mn-ea"/>
                <a:sym typeface="+mn-lt"/>
              </a:rPr>
              <a:t>65</a:t>
            </a:r>
            <a:r>
              <a:rPr lang="zh-CN" altLang="en-US" sz="2500" b="1" dirty="0" smtClean="0">
                <a:solidFill>
                  <a:prstClr val="black"/>
                </a:solidFill>
                <a:cs typeface="+mn-ea"/>
                <a:sym typeface="+mn-lt"/>
              </a:rPr>
              <a:t>寸</a:t>
            </a:r>
            <a:r>
              <a:rPr lang="en-US" altLang="zh-CN" sz="2500" b="1" dirty="0" smtClean="0">
                <a:solidFill>
                  <a:prstClr val="black"/>
                </a:solidFill>
                <a:cs typeface="+mn-ea"/>
                <a:sym typeface="+mn-lt"/>
              </a:rPr>
              <a:t>                 75</a:t>
            </a:r>
            <a:r>
              <a:rPr lang="zh-CN" altLang="en-US" sz="2500" b="1" dirty="0" smtClean="0">
                <a:solidFill>
                  <a:prstClr val="black"/>
                </a:solidFill>
                <a:cs typeface="+mn-ea"/>
                <a:sym typeface="+mn-lt"/>
              </a:rPr>
              <a:t>寸</a:t>
            </a:r>
            <a:r>
              <a:rPr lang="en-US" altLang="zh-CN" sz="1200" b="1" dirty="0" smtClean="0">
                <a:solidFill>
                  <a:prstClr val="black"/>
                </a:solidFill>
                <a:cs typeface="+mn-ea"/>
                <a:sym typeface="+mn-lt"/>
              </a:rPr>
              <a:t> </a:t>
            </a:r>
            <a:r>
              <a:rPr lang="en-US" altLang="zh-CN" sz="1200" b="1" dirty="0" smtClean="0">
                <a:solidFill>
                  <a:prstClr val="black"/>
                </a:solidFill>
                <a:cs typeface="+mn-ea"/>
                <a:sym typeface="+mn-lt"/>
              </a:rPr>
              <a:t>                                 </a:t>
            </a:r>
            <a:r>
              <a:rPr lang="en-US" altLang="zh-CN" sz="2500" b="1" dirty="0" smtClean="0">
                <a:solidFill>
                  <a:prstClr val="black"/>
                </a:solidFill>
                <a:cs typeface="+mn-ea"/>
                <a:sym typeface="+mn-lt"/>
              </a:rPr>
              <a:t>86</a:t>
            </a:r>
            <a:r>
              <a:rPr lang="zh-CN" altLang="en-US" sz="2500" b="1" dirty="0" smtClean="0">
                <a:solidFill>
                  <a:prstClr val="black"/>
                </a:solidFill>
                <a:cs typeface="+mn-ea"/>
                <a:sym typeface="+mn-lt"/>
              </a:rPr>
              <a:t>寸</a:t>
            </a:r>
            <a:endParaRPr lang="en-US" altLang="zh-CN" sz="1200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677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5378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</a:t>
            </a:r>
            <a:r>
              <a:rPr lang="zh-CN" altLang="en-US" dirty="0">
                <a:sym typeface="+mn-lt"/>
              </a:rPr>
              <a:t>传屏宝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367" y="2160160"/>
            <a:ext cx="3083010" cy="28870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5767910" y="2766430"/>
            <a:ext cx="3580517" cy="1251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68576" tIns="34289" rIns="68576" bIns="34289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智慧教育一体机系统内置业内优</a:t>
            </a:r>
            <a:r>
              <a:rPr lang="zh-CN" altLang="en-US" sz="1600" dirty="0">
                <a:solidFill>
                  <a:srgbClr val="000000"/>
                </a:solidFill>
                <a:cs typeface="+mn-ea"/>
                <a:sym typeface="+mn-lt"/>
              </a:rPr>
              <a:t>秀的无线传</a:t>
            </a: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屏方案，</a:t>
            </a:r>
            <a:r>
              <a:rPr lang="zh-CN" altLang="en-US" sz="1600" dirty="0">
                <a:solidFill>
                  <a:srgbClr val="000000"/>
                </a:solidFill>
                <a:cs typeface="+mn-ea"/>
                <a:sym typeface="+mn-lt"/>
              </a:rPr>
              <a:t>亦可</a:t>
            </a: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实现笔记本、台式电脑</a:t>
            </a:r>
            <a:r>
              <a:rPr lang="zh-CN" altLang="en-US" sz="1600" dirty="0">
                <a:solidFill>
                  <a:srgbClr val="000000"/>
                </a:solidFill>
                <a:cs typeface="+mn-ea"/>
                <a:sym typeface="+mn-lt"/>
              </a:rPr>
              <a:t>实现无线传屏，电脑接入传屏宝可实现双向互</a:t>
            </a: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控。</a:t>
            </a:r>
            <a:endParaRPr lang="zh-CN" altLang="en-US" sz="1600" dirty="0">
              <a:solidFill>
                <a:srgbClr val="000000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822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699" y="96620"/>
            <a:ext cx="677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</a:t>
            </a:r>
            <a:r>
              <a:rPr lang="zh-CN" altLang="en-US" dirty="0">
                <a:sym typeface="+mn-lt"/>
              </a:rPr>
              <a:t>高端简洁外观设计</a:t>
            </a:r>
          </a:p>
        </p:txBody>
      </p:sp>
      <p:pic>
        <p:nvPicPr>
          <p:cNvPr id="15" name="Picture 2" descr="65-j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49" y="3068826"/>
            <a:ext cx="3985280" cy="24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15" descr="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276" y="1780703"/>
            <a:ext cx="1308414" cy="1127640"/>
          </a:xfrm>
          <a:prstGeom prst="rect">
            <a:avLst/>
          </a:prstGeom>
        </p:spPr>
      </p:pic>
      <p:pic>
        <p:nvPicPr>
          <p:cNvPr id="17" name="图片 16" descr="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8224" y="1610594"/>
            <a:ext cx="458909" cy="4072097"/>
          </a:xfrm>
          <a:prstGeom prst="rect">
            <a:avLst/>
          </a:prstGeom>
        </p:spPr>
      </p:pic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2167096" y="1824059"/>
            <a:ext cx="4170253" cy="3645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电容智慧教育一体机采用时</a:t>
            </a:r>
            <a:r>
              <a:rPr lang="zh-CN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下潮流纯平面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超窄边</a:t>
            </a:r>
            <a:r>
              <a:rPr lang="zh-CN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设计概念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--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简约唯美，</a:t>
            </a:r>
            <a:r>
              <a:rPr lang="zh-CN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推出现在主流且高性价比</a:t>
            </a:r>
            <a:r>
              <a:rPr lang="zh-CN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的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4K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超</a:t>
            </a:r>
            <a:r>
              <a:rPr lang="zh-CN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高</a:t>
            </a:r>
            <a:r>
              <a:rPr lang="zh-CN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清液晶显示面板。</a:t>
            </a:r>
          </a:p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zh-CN" sz="1600" b="1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技术</a:t>
            </a:r>
            <a:r>
              <a:rPr lang="zh-CN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：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采用高强度碳素铝合金，确保产品质地相对轻盈，美观大方。通过一体化成型、高技术的热处理，可以提供多种色彩外观，满足不同视觉眼光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。更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具人性化、科技化、简约美的理念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--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铝合金型材圆、边角圆弧设计。人性化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--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人性安全、科技安全（圆弧设计）。科技化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--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高端工艺制程，一体化成型技术确保铝合金型材与电容触摸玻璃完美融合，铝合金型材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R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角与电容触摸玻璃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R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角贴合。</a:t>
            </a:r>
            <a:endParaRPr lang="zh-CN" altLang="en-US" sz="1600" dirty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050" dirty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2284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699" y="96620"/>
            <a:ext cx="510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</a:t>
            </a:r>
            <a:r>
              <a:rPr lang="zh-CN" altLang="en-US" dirty="0">
                <a:sym typeface="+mn-lt"/>
              </a:rPr>
              <a:t>电容触控</a:t>
            </a:r>
          </a:p>
        </p:txBody>
      </p:sp>
      <p:sp>
        <p:nvSpPr>
          <p:cNvPr id="10" name="矩形 25"/>
          <p:cNvSpPr>
            <a:spLocks noChangeArrowheads="1"/>
          </p:cNvSpPr>
          <p:nvPr/>
        </p:nvSpPr>
        <p:spPr bwMode="auto">
          <a:xfrm>
            <a:off x="3204453" y="1471993"/>
            <a:ext cx="5235575" cy="653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采用纳米级电容触控方案，精确度高，抗干扰性强，灵敏度高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，支持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20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点同时触控。</a:t>
            </a:r>
          </a:p>
        </p:txBody>
      </p:sp>
      <p:pic>
        <p:nvPicPr>
          <p:cNvPr id="11" name="图片 10" descr="电容效果图 - 触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0845" y="2397367"/>
            <a:ext cx="4707396" cy="285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50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6487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-AG</a:t>
            </a:r>
            <a:r>
              <a:rPr lang="zh-CN" altLang="en-US" dirty="0">
                <a:sym typeface="+mn-lt"/>
              </a:rPr>
              <a:t>玻璃纯平设计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" b="-1"/>
          <a:stretch/>
        </p:blipFill>
        <p:spPr>
          <a:xfrm>
            <a:off x="1757508" y="2388930"/>
            <a:ext cx="4536823" cy="2749347"/>
          </a:xfrm>
          <a:prstGeom prst="rect">
            <a:avLst/>
          </a:prstGeom>
        </p:spPr>
      </p:pic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6670755" y="2407709"/>
            <a:ext cx="3409798" cy="272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68576" tIns="34289" rIns="68576" bIns="34289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电容智慧教育一体机采用纯平设计，触摸屏使用</a:t>
            </a:r>
            <a:r>
              <a:rPr lang="en-US" altLang="zh-CN" sz="1600" dirty="0" smtClean="0">
                <a:solidFill>
                  <a:srgbClr val="000000"/>
                </a:solidFill>
                <a:cs typeface="+mn-ea"/>
                <a:sym typeface="+mn-lt"/>
              </a:rPr>
              <a:t>4mm</a:t>
            </a: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钢化玻璃盖板，并作</a:t>
            </a:r>
            <a:r>
              <a:rPr lang="en-US" altLang="zh-CN" sz="1600" dirty="0" smtClean="0">
                <a:solidFill>
                  <a:srgbClr val="000000"/>
                </a:solidFill>
                <a:cs typeface="+mn-ea"/>
                <a:sym typeface="+mn-lt"/>
              </a:rPr>
              <a:t>AG</a:t>
            </a: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防眩光处理，可直接使用</a:t>
            </a:r>
            <a:r>
              <a:rPr lang="zh-CN" altLang="en-US" sz="1600" dirty="0">
                <a:solidFill>
                  <a:srgbClr val="000000"/>
                </a:solidFill>
                <a:cs typeface="+mn-ea"/>
                <a:sym typeface="+mn-lt"/>
              </a:rPr>
              <a:t>水性白板笔在屏幕上书写，对文档进行批注</a:t>
            </a:r>
            <a:r>
              <a:rPr lang="zh-CN" altLang="en-US" sz="1600" dirty="0" smtClean="0">
                <a:solidFill>
                  <a:srgbClr val="000000"/>
                </a:solidFill>
                <a:cs typeface="+mn-ea"/>
                <a:sym typeface="+mn-lt"/>
              </a:rPr>
              <a:t>，使用海绵板擦可快速清除，满足客户的传统白板使用需求。</a:t>
            </a:r>
            <a:endParaRPr lang="en-US" altLang="zh-CN" sz="1600" dirty="0" smtClean="0">
              <a:solidFill>
                <a:srgbClr val="000000"/>
              </a:solidFill>
              <a:cs typeface="+mn-ea"/>
              <a:sym typeface="+mn-lt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altLang="zh-CN" sz="1600" dirty="0">
              <a:solidFill>
                <a:srgbClr val="000000"/>
              </a:solidFill>
              <a:cs typeface="+mn-ea"/>
              <a:sym typeface="+mn-lt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rgbClr val="000000"/>
                </a:solidFill>
                <a:cs typeface="+mn-ea"/>
                <a:sym typeface="+mn-lt"/>
              </a:rPr>
              <a:t>若长期书写使用后屏幕表面有脏污，可用潮湿软布擦拭清洁。</a:t>
            </a:r>
          </a:p>
        </p:txBody>
      </p:sp>
    </p:spTree>
    <p:extLst>
      <p:ext uri="{BB962C8B-B14F-4D97-AF65-F5344CB8AC3E}">
        <p14:creationId xmlns:p14="http://schemas.microsoft.com/office/powerpoint/2010/main" val="369128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849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</a:t>
            </a:r>
            <a:r>
              <a:rPr lang="zh-CN" altLang="en-US" dirty="0">
                <a:sym typeface="+mn-lt"/>
              </a:rPr>
              <a:t>无线麦克风</a:t>
            </a:r>
          </a:p>
        </p:txBody>
      </p:sp>
      <p:sp>
        <p:nvSpPr>
          <p:cNvPr id="5" name="矩形 4"/>
          <p:cNvSpPr/>
          <p:nvPr/>
        </p:nvSpPr>
        <p:spPr>
          <a:xfrm>
            <a:off x="6123038" y="2506413"/>
            <a:ext cx="23895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srgbClr val="BE0204"/>
                </a:solidFill>
                <a:cs typeface="+mn-ea"/>
                <a:sym typeface="+mn-lt"/>
              </a:rPr>
              <a:t>无线麦克风参数</a:t>
            </a:r>
            <a:endParaRPr lang="en-US" altLang="zh-CN" sz="1600" dirty="0" smtClean="0">
              <a:solidFill>
                <a:srgbClr val="BE0204"/>
              </a:solidFill>
              <a:cs typeface="+mn-ea"/>
              <a:sym typeface="+mn-lt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srgbClr val="BE0204"/>
                </a:solidFill>
                <a:cs typeface="+mn-ea"/>
                <a:sym typeface="+mn-lt"/>
              </a:rPr>
              <a:t>音</a:t>
            </a:r>
            <a:r>
              <a:rPr lang="zh-CN" altLang="en-US" sz="1600" dirty="0">
                <a:solidFill>
                  <a:srgbClr val="BE0204"/>
                </a:solidFill>
                <a:cs typeface="+mn-ea"/>
                <a:sym typeface="+mn-lt"/>
              </a:rPr>
              <a:t>头类型：</a:t>
            </a:r>
            <a:r>
              <a:rPr lang="zh-CHS" altLang="en-US" sz="1600" dirty="0">
                <a:solidFill>
                  <a:srgbClr val="BE0204"/>
                </a:solidFill>
                <a:cs typeface="+mn-ea"/>
                <a:sym typeface="+mn-lt"/>
              </a:rPr>
              <a:t>动圈音头</a:t>
            </a:r>
            <a:endParaRPr lang="zh-CN" altLang="en-US" sz="1600" dirty="0">
              <a:solidFill>
                <a:srgbClr val="BE0204"/>
              </a:solidFill>
              <a:cs typeface="+mn-ea"/>
              <a:sym typeface="+mn-lt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rgbClr val="BE0204"/>
                </a:solidFill>
                <a:cs typeface="+mn-ea"/>
                <a:sym typeface="+mn-lt"/>
              </a:rPr>
              <a:t>指向型：心型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HS" altLang="en-US" sz="1600" dirty="0">
                <a:solidFill>
                  <a:srgbClr val="BE0204"/>
                </a:solidFill>
                <a:cs typeface="+mn-ea"/>
                <a:sym typeface="+mn-lt"/>
              </a:rPr>
              <a:t>无线频段：</a:t>
            </a:r>
            <a:r>
              <a:rPr lang="en-US" altLang="zh-CHS" sz="1600" dirty="0">
                <a:solidFill>
                  <a:srgbClr val="BE0204"/>
                </a:solidFill>
                <a:cs typeface="+mn-ea"/>
                <a:sym typeface="+mn-lt"/>
              </a:rPr>
              <a:t>UHF</a:t>
            </a:r>
            <a:r>
              <a:rPr lang="zh-CHS" altLang="en-US" sz="1600" dirty="0">
                <a:solidFill>
                  <a:srgbClr val="BE0204"/>
                </a:solidFill>
                <a:cs typeface="+mn-ea"/>
                <a:sym typeface="+mn-lt"/>
              </a:rPr>
              <a:t>*</a:t>
            </a:r>
            <a:r>
              <a:rPr lang="en-US" altLang="zh-CHS" sz="1600" dirty="0" smtClean="0">
                <a:solidFill>
                  <a:srgbClr val="BE0204"/>
                </a:solidFill>
                <a:cs typeface="+mn-ea"/>
                <a:sym typeface="+mn-lt"/>
              </a:rPr>
              <a:t>2</a:t>
            </a:r>
            <a:endParaRPr lang="en-US" altLang="zh-CHS" sz="1600" dirty="0">
              <a:solidFill>
                <a:srgbClr val="BE0204"/>
              </a:solidFill>
              <a:cs typeface="+mn-ea"/>
              <a:sym typeface="+mn-lt"/>
            </a:endParaRPr>
          </a:p>
        </p:txBody>
      </p:sp>
      <p:sp>
        <p:nvSpPr>
          <p:cNvPr id="6" name="矩形 37"/>
          <p:cNvSpPr>
            <a:spLocks noChangeArrowheads="1"/>
          </p:cNvSpPr>
          <p:nvPr/>
        </p:nvSpPr>
        <p:spPr bwMode="auto">
          <a:xfrm>
            <a:off x="2771224" y="2458932"/>
            <a:ext cx="2758679" cy="2137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68576" tIns="34289" rIns="68576" bIns="3428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电容智慧教育一体机系统配置数字无线麦克风接收模块，支持无损音效传输，搭配无线麦克风（选配）可实现高灵敏度现场拾音，并可同时连接两只麦克风，满足远程教学的高品质声音采集需求。</a:t>
            </a:r>
            <a:endParaRPr lang="zh-CN" altLang="en-US" sz="1600" dirty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142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31821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MH_Number_1"/>
          <p:cNvSpPr/>
          <p:nvPr>
            <p:custDataLst>
              <p:tags r:id="rId5"/>
            </p:custDataLst>
          </p:nvPr>
        </p:nvSpPr>
        <p:spPr>
          <a:xfrm>
            <a:off x="3162823" y="2265233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6"/>
            </p:custDataLst>
          </p:nvPr>
        </p:nvSpPr>
        <p:spPr>
          <a:xfrm>
            <a:off x="3162823" y="3246095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04567" y="4305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应用场景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62823" y="4249231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MH_Entry_2">
            <a:extLst>
              <a:ext uri="{FF2B5EF4-FFF2-40B4-BE49-F238E27FC236}">
                <a16:creationId xmlns:a16="http://schemas.microsoft.com/office/drawing/2014/main" id="{AECFFFDD-529C-4958-8FC2-986D2192907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104567" y="230847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lvl="0">
              <a:lnSpc>
                <a:spcPts val="3200"/>
              </a:lnSpc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lang="zh-CN" altLang="en-US" sz="3200" b="1" dirty="0">
              <a:solidFill>
                <a:sysClr val="windowText" lastClr="0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338313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lang="zh-CN" altLang="en-US" sz="3200" b="1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详细</a:t>
            </a:r>
            <a:r>
              <a:rPr lang="zh-CN" altLang="en-US" sz="3200" b="1" noProof="0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306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407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广阔的应用场景</a:t>
            </a:r>
          </a:p>
        </p:txBody>
      </p:sp>
      <p:sp>
        <p:nvSpPr>
          <p:cNvPr id="10" name="矩形 14"/>
          <p:cNvSpPr>
            <a:spLocks noChangeArrowheads="1"/>
          </p:cNvSpPr>
          <p:nvPr/>
        </p:nvSpPr>
        <p:spPr bwMode="auto">
          <a:xfrm>
            <a:off x="2274915" y="1244074"/>
            <a:ext cx="2758679" cy="326714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zh-CN" sz="13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矩形 17"/>
          <p:cNvSpPr>
            <a:spLocks noChangeArrowheads="1"/>
          </p:cNvSpPr>
          <p:nvPr/>
        </p:nvSpPr>
        <p:spPr bwMode="auto">
          <a:xfrm>
            <a:off x="2251081" y="1307208"/>
            <a:ext cx="7568020" cy="1490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智慧教育一体机主要应用于本地教学、远程教学、双师教育、专业培训、班级周会、工作会议等多种场景。</a:t>
            </a:r>
            <a:endParaRPr lang="en-US" altLang="zh-CN" sz="1600" dirty="0" smtClean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智慧教育一体机外观简洁美观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，功能丰富，操作便捷，可以提升教学互动性、多功能资源共享，可以有效地解决远距离教学问题、打破时间空间的限制。</a:t>
            </a:r>
          </a:p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600" dirty="0" smtClean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2" name="图片 11" descr="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0712" y="2891222"/>
            <a:ext cx="3605398" cy="232763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3246" y="4223540"/>
            <a:ext cx="1643163" cy="103459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3246" y="2870079"/>
            <a:ext cx="1678855" cy="1034599"/>
          </a:xfrm>
          <a:prstGeom prst="rect">
            <a:avLst/>
          </a:prstGeom>
        </p:spPr>
      </p:pic>
      <p:pic>
        <p:nvPicPr>
          <p:cNvPr id="15" name="图片 14" descr="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4161" y="2870079"/>
            <a:ext cx="1492349" cy="1040051"/>
          </a:xfrm>
          <a:prstGeom prst="rect">
            <a:avLst/>
          </a:prstGeom>
        </p:spPr>
      </p:pic>
      <p:pic>
        <p:nvPicPr>
          <p:cNvPr id="16" name="图片 15" descr="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0413" y="4262826"/>
            <a:ext cx="1492349" cy="95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05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未标题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5" y="266700"/>
            <a:ext cx="2048510" cy="194310"/>
          </a:xfrm>
          <a:prstGeom prst="rect">
            <a:avLst/>
          </a:prstGeom>
        </p:spPr>
      </p:pic>
      <p:pic>
        <p:nvPicPr>
          <p:cNvPr id="4" name="图片 3" descr="矢量智能对象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4645" y="4944745"/>
            <a:ext cx="433070" cy="130175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598844" y="6236989"/>
            <a:ext cx="341820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939598"/>
                </a:solidFill>
                <a:cs typeface="+mn-ea"/>
                <a:sym typeface="+mn-lt"/>
              </a:rPr>
              <a:t>2018 Lenovo Internal. All rights reserved.</a:t>
            </a:r>
            <a:endParaRPr lang="zh-CN" altLang="en-US" sz="1400" dirty="0">
              <a:solidFill>
                <a:srgbClr val="939598"/>
              </a:solidFill>
              <a:cs typeface="+mn-ea"/>
              <a:sym typeface="+mn-lt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1765915" y="6246495"/>
            <a:ext cx="431800" cy="288290"/>
          </a:xfrm>
          <a:prstGeom prst="rect">
            <a:avLst/>
          </a:prstGeom>
          <a:solidFill>
            <a:srgbClr val="343E48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en-US" b="1" i="1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1774805" y="621601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cs typeface="+mn-ea"/>
                <a:sym typeface="+mn-lt"/>
              </a:rPr>
              <a:t>05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85" y="-24765"/>
            <a:ext cx="12204700" cy="657225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 rot="5400000">
            <a:off x="65405" y="75565"/>
            <a:ext cx="311150" cy="455295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287655" y="147320"/>
            <a:ext cx="311150" cy="311150"/>
          </a:xfrm>
          <a:prstGeom prst="ellipse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378460" y="239395"/>
            <a:ext cx="128905" cy="12890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5165" y="118864"/>
            <a:ext cx="2893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dirty="0">
                <a:solidFill>
                  <a:srgbClr val="ABB3C6"/>
                </a:solidFill>
                <a:cs typeface="+mn-ea"/>
                <a:sym typeface="+mn-lt"/>
              </a:rPr>
              <a:t>AI+</a:t>
            </a:r>
            <a:r>
              <a:rPr lang="zh-CN" altLang="en-US" dirty="0">
                <a:solidFill>
                  <a:srgbClr val="ABB3C6"/>
                </a:solidFill>
                <a:cs typeface="+mn-ea"/>
                <a:sym typeface="+mn-lt"/>
              </a:rPr>
              <a:t>课堂系统综合解决方案</a:t>
            </a:r>
          </a:p>
        </p:txBody>
      </p:sp>
      <p:sp>
        <p:nvSpPr>
          <p:cNvPr id="28" name="矩形 27"/>
          <p:cNvSpPr/>
          <p:nvPr/>
        </p:nvSpPr>
        <p:spPr>
          <a:xfrm>
            <a:off x="1014371" y="4183731"/>
            <a:ext cx="4572000" cy="2008242"/>
          </a:xfrm>
          <a:prstGeom prst="rect">
            <a:avLst/>
          </a:prstGeom>
          <a:ln>
            <a:noFill/>
          </a:ln>
        </p:spPr>
        <p:txBody>
          <a:bodyPr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kern="100" dirty="0">
                <a:solidFill>
                  <a:srgbClr val="FFFFFF"/>
                </a:solidFill>
                <a:cs typeface="+mn-ea"/>
                <a:sym typeface="+mn-lt"/>
              </a:rPr>
              <a:t>2</a:t>
            </a:r>
            <a:r>
              <a:rPr lang="zh-CN" altLang="en-US" b="1" kern="100" dirty="0">
                <a:solidFill>
                  <a:srgbClr val="FFFFFF"/>
                </a:solidFill>
                <a:cs typeface="+mn-ea"/>
                <a:sym typeface="+mn-lt"/>
              </a:rPr>
              <a:t>．</a:t>
            </a:r>
            <a:r>
              <a:rPr lang="en-US" altLang="zh-CN" b="1" kern="100" dirty="0">
                <a:solidFill>
                  <a:srgbClr val="FFFFFF"/>
                </a:solidFill>
                <a:cs typeface="+mn-ea"/>
                <a:sym typeface="+mn-lt"/>
              </a:rPr>
              <a:t>AI+</a:t>
            </a:r>
            <a:r>
              <a:rPr lang="zh-CN" altLang="en-US" b="1" kern="100" dirty="0">
                <a:solidFill>
                  <a:srgbClr val="FFFFFF"/>
                </a:solidFill>
                <a:cs typeface="+mn-ea"/>
                <a:sym typeface="+mn-lt"/>
              </a:rPr>
              <a:t>课堂：学生人脸实时比对、助力走班考勤管理</a:t>
            </a:r>
          </a:p>
          <a:p>
            <a:pPr algn="just">
              <a:lnSpc>
                <a:spcPct val="150000"/>
              </a:lnSpc>
            </a:pPr>
            <a:r>
              <a:rPr lang="zh-CN" altLang="en-US" sz="1200" kern="100" dirty="0">
                <a:solidFill>
                  <a:schemeClr val="bg1"/>
                </a:solidFill>
                <a:cs typeface="+mn-ea"/>
                <a:sym typeface="+mn-lt"/>
              </a:rPr>
              <a:t>       上课后，系统会不断抓拍学生图片，并进行实时比对分析，比对结果在平台统一展示。任课老师可以在平台上查询到学生每一节课的出勤状态。同时这些数据还可以用来评估学生在课堂中的参与度，甚至分析学生的学习态度、学习兴趣，为其学业发展提供建议。</a:t>
            </a:r>
            <a:endParaRPr lang="zh-CN" altLang="zh-CN" sz="1200" kern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" name="图片 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350" y="-14717"/>
            <a:ext cx="12202160" cy="687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507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31821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MH_Number_1"/>
          <p:cNvSpPr/>
          <p:nvPr>
            <p:custDataLst>
              <p:tags r:id="rId5"/>
            </p:custDataLst>
          </p:nvPr>
        </p:nvSpPr>
        <p:spPr>
          <a:xfrm>
            <a:off x="3162823" y="2265233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6"/>
            </p:custDataLst>
          </p:nvPr>
        </p:nvSpPr>
        <p:spPr>
          <a:xfrm>
            <a:off x="3162823" y="3246095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04567" y="4305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应用场景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62823" y="4249231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MH_Entry_2">
            <a:extLst>
              <a:ext uri="{FF2B5EF4-FFF2-40B4-BE49-F238E27FC236}">
                <a16:creationId xmlns:a16="http://schemas.microsoft.com/office/drawing/2014/main" id="{AECFFFDD-529C-4958-8FC2-986D2192907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104567" y="230847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lvl="0">
              <a:lnSpc>
                <a:spcPts val="3200"/>
              </a:lnSpc>
              <a:defRPr/>
            </a:pPr>
            <a:r>
              <a:rPr lang="zh-CN" altLang="en-US" sz="3200" b="1" dirty="0" smtClean="0"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lang="zh-CN" altLang="en-US" sz="32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338313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方案详细介绍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447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10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240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tx2"/>
                </a:solidFill>
                <a:cs typeface="+mn-ea"/>
                <a:sym typeface="+mn-lt"/>
              </a:rPr>
              <a:t>需求和痛点</a:t>
            </a:r>
          </a:p>
        </p:txBody>
      </p:sp>
      <p:sp>
        <p:nvSpPr>
          <p:cNvPr id="3" name="TextBox 5"/>
          <p:cNvSpPr txBox="1"/>
          <p:nvPr/>
        </p:nvSpPr>
        <p:spPr>
          <a:xfrm>
            <a:off x="2786889" y="1714813"/>
            <a:ext cx="6496811" cy="3292714"/>
          </a:xfrm>
          <a:prstGeom prst="rect">
            <a:avLst/>
          </a:prstGeom>
          <a:noFill/>
        </p:spPr>
        <p:txBody>
          <a:bodyPr wrap="square" lIns="60469" tIns="30235" rIns="60469" bIns="30235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b="1" dirty="0">
                <a:solidFill>
                  <a:srgbClr val="000000"/>
                </a:solidFill>
                <a:cs typeface="+mn-ea"/>
                <a:sym typeface="+mn-lt"/>
              </a:rPr>
              <a:t>传统教学面临着</a:t>
            </a:r>
            <a:r>
              <a:rPr lang="zh-CN" altLang="en-US" sz="2800" b="1" dirty="0">
                <a:solidFill>
                  <a:srgbClr val="FF0000"/>
                </a:solidFill>
                <a:cs typeface="+mn-ea"/>
                <a:sym typeface="+mn-lt"/>
              </a:rPr>
              <a:t>准备资料费时、接线杂乱、</a:t>
            </a:r>
            <a:r>
              <a:rPr lang="zh-CN" altLang="en-US" sz="2800" b="1" dirty="0" smtClean="0">
                <a:solidFill>
                  <a:srgbClr val="FF0000"/>
                </a:solidFill>
                <a:cs typeface="+mn-ea"/>
                <a:sym typeface="+mn-lt"/>
              </a:rPr>
              <a:t>展示资料困难</a:t>
            </a:r>
            <a:r>
              <a:rPr lang="zh-CN" altLang="en-US" sz="2800" b="1" dirty="0">
                <a:solidFill>
                  <a:srgbClr val="000000"/>
                </a:solidFill>
                <a:cs typeface="+mn-ea"/>
                <a:sym typeface="+mn-lt"/>
              </a:rPr>
              <a:t>等问题</a:t>
            </a:r>
            <a:r>
              <a:rPr lang="zh-CN" altLang="en-US" sz="2800" b="1" dirty="0" smtClean="0">
                <a:solidFill>
                  <a:srgbClr val="000000"/>
                </a:solidFill>
                <a:cs typeface="+mn-ea"/>
                <a:sym typeface="+mn-lt"/>
              </a:rPr>
              <a:t>，联想基于</a:t>
            </a:r>
            <a:r>
              <a:rPr lang="zh-CN" altLang="en-US" sz="2800" b="1" dirty="0" smtClean="0">
                <a:solidFill>
                  <a:srgbClr val="FF0000"/>
                </a:solidFill>
                <a:cs typeface="+mn-ea"/>
                <a:sym typeface="+mn-lt"/>
              </a:rPr>
              <a:t>无线投屏技术</a:t>
            </a:r>
            <a:r>
              <a:rPr lang="zh-CN" altLang="en-US" sz="2800" b="1" dirty="0" smtClean="0">
                <a:solidFill>
                  <a:srgbClr val="000000"/>
                </a:solidFill>
                <a:cs typeface="+mn-ea"/>
                <a:sym typeface="+mn-lt"/>
              </a:rPr>
              <a:t>提供符合当下的</a:t>
            </a:r>
            <a:r>
              <a:rPr lang="zh-CN" altLang="en-US" sz="2800" b="1" dirty="0" smtClean="0">
                <a:solidFill>
                  <a:srgbClr val="FF0000"/>
                </a:solidFill>
                <a:cs typeface="+mn-ea"/>
                <a:sym typeface="+mn-lt"/>
              </a:rPr>
              <a:t>智慧教育一体</a:t>
            </a:r>
            <a:r>
              <a:rPr lang="zh-CN" altLang="en-US" sz="2800" b="1" dirty="0">
                <a:solidFill>
                  <a:srgbClr val="FF0000"/>
                </a:solidFill>
                <a:cs typeface="+mn-ea"/>
                <a:sym typeface="+mn-lt"/>
              </a:rPr>
              <a:t>机</a:t>
            </a:r>
            <a:r>
              <a:rPr lang="zh-CN" altLang="en-US" sz="2800" b="1" dirty="0">
                <a:solidFill>
                  <a:srgbClr val="000000"/>
                </a:solidFill>
                <a:cs typeface="+mn-ea"/>
                <a:sym typeface="+mn-lt"/>
              </a:rPr>
              <a:t>，搭建出</a:t>
            </a:r>
            <a:r>
              <a:rPr lang="zh-CN" altLang="en-US" sz="2800" b="1" dirty="0">
                <a:solidFill>
                  <a:srgbClr val="FF0000"/>
                </a:solidFill>
                <a:cs typeface="+mn-ea"/>
                <a:sym typeface="+mn-lt"/>
              </a:rPr>
              <a:t>更简便、更高效、更富创造性</a:t>
            </a:r>
            <a:r>
              <a:rPr lang="zh-CN" altLang="en-US" sz="2800" b="1" dirty="0">
                <a:solidFill>
                  <a:srgbClr val="000000"/>
                </a:solidFill>
                <a:cs typeface="+mn-ea"/>
                <a:sym typeface="+mn-lt"/>
              </a:rPr>
              <a:t>的教学舞台</a:t>
            </a:r>
            <a:r>
              <a:rPr lang="zh-CN" altLang="en-US" sz="2800" b="1" dirty="0" smtClean="0">
                <a:solidFill>
                  <a:srgbClr val="000000"/>
                </a:solidFill>
                <a:cs typeface="+mn-ea"/>
                <a:sym typeface="+mn-lt"/>
              </a:rPr>
              <a:t>。</a:t>
            </a:r>
            <a:endParaRPr lang="zh-CN" altLang="en-US" sz="2800" b="1" dirty="0">
              <a:solidFill>
                <a:srgbClr val="000000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511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31821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MH_Number_1"/>
          <p:cNvSpPr/>
          <p:nvPr>
            <p:custDataLst>
              <p:tags r:id="rId5"/>
            </p:custDataLst>
          </p:nvPr>
        </p:nvSpPr>
        <p:spPr>
          <a:xfrm>
            <a:off x="3162823" y="2265233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6"/>
            </p:custDataLst>
          </p:nvPr>
        </p:nvSpPr>
        <p:spPr>
          <a:xfrm>
            <a:off x="3162823" y="3246095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04567" y="4305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应用场景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62823" y="4249231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MH_Entry_2">
            <a:extLst>
              <a:ext uri="{FF2B5EF4-FFF2-40B4-BE49-F238E27FC236}">
                <a16:creationId xmlns:a16="http://schemas.microsoft.com/office/drawing/2014/main" id="{AECFFFDD-529C-4958-8FC2-986D2192907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104567" y="230847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lvl="0">
              <a:lnSpc>
                <a:spcPts val="3200"/>
              </a:lnSpc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lang="zh-CN" altLang="en-US" sz="3200" b="1" dirty="0">
              <a:solidFill>
                <a:sysClr val="windowText" lastClr="0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338313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>
                <a:latin typeface="+mn-lt"/>
                <a:ea typeface="+mn-ea"/>
                <a:cs typeface="+mn-ea"/>
                <a:sym typeface="+mn-lt"/>
              </a:rPr>
              <a:t>方案内容介绍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864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240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cs typeface="+mn-ea"/>
                <a:sym typeface="+mn-lt"/>
              </a:rPr>
              <a:t>方案概述</a:t>
            </a:r>
            <a:endParaRPr lang="zh-CN" altLang="en-US" sz="2800" b="1" dirty="0" smtClean="0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B77C3E7-4702-4504-B8CE-BE70367CCF14}"/>
              </a:ext>
            </a:extLst>
          </p:cNvPr>
          <p:cNvSpPr/>
          <p:nvPr/>
        </p:nvSpPr>
        <p:spPr>
          <a:xfrm>
            <a:off x="6530730" y="752597"/>
            <a:ext cx="5245032" cy="600051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cs typeface="+mn-ea"/>
                <a:sym typeface="+mn-lt"/>
              </a:rPr>
              <a:t>是什么</a:t>
            </a:r>
            <a:r>
              <a:rPr lang="en-US" altLang="zh-CN" b="1" dirty="0">
                <a:solidFill>
                  <a:schemeClr val="tx1"/>
                </a:solidFill>
                <a:cs typeface="+mn-ea"/>
                <a:sym typeface="+mn-lt"/>
              </a:rPr>
              <a:t>What is:</a:t>
            </a: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联想商用互动大屏是</a:t>
            </a:r>
            <a:r>
              <a:rPr lang="zh-CN" altLang="zh-CN" dirty="0">
                <a:solidFill>
                  <a:schemeClr val="tx1"/>
                </a:solidFill>
                <a:cs typeface="+mn-ea"/>
                <a:sym typeface="+mn-lt"/>
              </a:rPr>
              <a:t>集高清显示、红外触控、窄边结构外观、无线传屏、</a:t>
            </a:r>
            <a:r>
              <a:rPr lang="en-US" altLang="zh-CN" dirty="0">
                <a:solidFill>
                  <a:schemeClr val="tx1"/>
                </a:solidFill>
                <a:cs typeface="+mn-ea"/>
                <a:sym typeface="+mn-lt"/>
              </a:rPr>
              <a:t>OPS</a:t>
            </a:r>
            <a:r>
              <a:rPr lang="zh-CN" altLang="zh-CN" dirty="0">
                <a:solidFill>
                  <a:schemeClr val="tx1"/>
                </a:solidFill>
                <a:cs typeface="+mn-ea"/>
                <a:sym typeface="+mn-lt"/>
              </a:rPr>
              <a:t>工控电脑主机、智能白板为一体</a:t>
            </a:r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，外观简洁美观，功能丰富，操作便捷，可以提升教学互动性、多功能资源共享，可以有效地解决远距离教学问题、打破时间空间的限制。主要应用于本地教学、远程教学、双师教育、专业培训、班级周会、工作会议等多种场景。</a:t>
            </a:r>
          </a:p>
          <a:p>
            <a:pPr>
              <a:lnSpc>
                <a:spcPct val="150000"/>
              </a:lnSpc>
            </a:pPr>
            <a:endParaRPr lang="en-US" altLang="zh-CN" dirty="0">
              <a:solidFill>
                <a:schemeClr val="tx1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/>
                </a:solidFill>
                <a:cs typeface="+mn-ea"/>
                <a:sym typeface="+mn-lt"/>
              </a:rPr>
              <a:t>主要组件</a:t>
            </a:r>
            <a:r>
              <a:rPr lang="en-US" altLang="zh-CN" b="1" dirty="0">
                <a:solidFill>
                  <a:schemeClr val="tx1"/>
                </a:solidFill>
                <a:cs typeface="+mn-ea"/>
                <a:sym typeface="+mn-lt"/>
              </a:rPr>
              <a:t>Key Features: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红外</a:t>
            </a:r>
            <a:r>
              <a:rPr lang="en-US" altLang="zh-CN" dirty="0" smtClean="0">
                <a:solidFill>
                  <a:schemeClr val="tx1"/>
                </a:solidFill>
                <a:cs typeface="+mn-ea"/>
                <a:sym typeface="+mn-lt"/>
              </a:rPr>
              <a:t>/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电容触</a:t>
            </a:r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控一体机</a:t>
            </a:r>
            <a:endParaRPr lang="en-US" altLang="zh-CN" dirty="0">
              <a:solidFill>
                <a:schemeClr val="tx1"/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传屏宝（可选）</a:t>
            </a:r>
            <a:endParaRPr lang="en-US" altLang="zh-CN" dirty="0">
              <a:solidFill>
                <a:schemeClr val="tx1"/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摄像头（可选）</a:t>
            </a:r>
            <a:endParaRPr lang="en-US" altLang="zh-CN" dirty="0">
              <a:solidFill>
                <a:schemeClr val="tx1"/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移动支架（可选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）</a:t>
            </a:r>
            <a:endParaRPr lang="zh-CN" altLang="en-US" dirty="0">
              <a:solidFill>
                <a:schemeClr val="tx1"/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zh-CN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6" name="TextBox 21">
            <a:extLst>
              <a:ext uri="{FF2B5EF4-FFF2-40B4-BE49-F238E27FC236}">
                <a16:creationId xmlns:a16="http://schemas.microsoft.com/office/drawing/2014/main" id="{01C65F68-C641-4F02-89B8-8414B7AC23B1}"/>
              </a:ext>
            </a:extLst>
          </p:cNvPr>
          <p:cNvSpPr txBox="1"/>
          <p:nvPr/>
        </p:nvSpPr>
        <p:spPr>
          <a:xfrm>
            <a:off x="1115772" y="319974"/>
            <a:ext cx="3124497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cap="small" dirty="0">
                <a:cs typeface="+mn-ea"/>
                <a:sym typeface="+mn-lt"/>
              </a:rPr>
              <a:t>	</a:t>
            </a:r>
            <a:endParaRPr lang="zh-CN" altLang="en-US" sz="2000" cap="small" dirty="0">
              <a:cs typeface="+mn-ea"/>
              <a:sym typeface="+mn-lt"/>
            </a:endParaRPr>
          </a:p>
        </p:txBody>
      </p:sp>
      <p:pic>
        <p:nvPicPr>
          <p:cNvPr id="7" name="图片 4">
            <a:extLst>
              <a:ext uri="{FF2B5EF4-FFF2-40B4-BE49-F238E27FC236}">
                <a16:creationId xmlns:a16="http://schemas.microsoft.com/office/drawing/2014/main" id="{1198EEEF-77D4-444B-BD56-AA4B8CE73C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87" y="666729"/>
            <a:ext cx="2879852" cy="1732242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id="{7DA2FAA6-1901-41B1-A9EA-1A4027C7FD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420" y="671423"/>
            <a:ext cx="2883018" cy="1734147"/>
          </a:xfrm>
          <a:prstGeom prst="rect">
            <a:avLst/>
          </a:prstGeom>
        </p:spPr>
      </p:pic>
      <p:sp>
        <p:nvSpPr>
          <p:cNvPr id="9" name="矩形 7">
            <a:extLst>
              <a:ext uri="{FF2B5EF4-FFF2-40B4-BE49-F238E27FC236}">
                <a16:creationId xmlns:a16="http://schemas.microsoft.com/office/drawing/2014/main" id="{079B4910-2686-4379-ADFD-1D86BD959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8475" y="2592368"/>
            <a:ext cx="1287839" cy="32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3" tIns="34287" rIns="68573" bIns="34287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650" kern="1200" dirty="0">
                <a:solidFill>
                  <a:srgbClr val="000000"/>
                </a:solidFill>
                <a:cs typeface="+mn-ea"/>
                <a:sym typeface="+mn-lt"/>
              </a:rPr>
              <a:t>Android</a:t>
            </a:r>
            <a:r>
              <a:rPr lang="zh-CN" sz="1650" kern="1200" dirty="0">
                <a:solidFill>
                  <a:srgbClr val="000000"/>
                </a:solidFill>
                <a:cs typeface="+mn-ea"/>
                <a:sym typeface="+mn-lt"/>
              </a:rPr>
              <a:t>系统</a:t>
            </a:r>
          </a:p>
        </p:txBody>
      </p:sp>
      <p:sp>
        <p:nvSpPr>
          <p:cNvPr id="10" name="矩形 53">
            <a:extLst>
              <a:ext uri="{FF2B5EF4-FFF2-40B4-BE49-F238E27FC236}">
                <a16:creationId xmlns:a16="http://schemas.microsoft.com/office/drawing/2014/main" id="{907A675F-22E0-4600-AD7B-75A05300A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004" y="2518923"/>
            <a:ext cx="1417682" cy="32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3" tIns="34287" rIns="68573" bIns="34287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165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Windows</a:t>
            </a:r>
            <a:r>
              <a:rPr lang="zh-CN" altLang="en-US" sz="165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系统</a:t>
            </a:r>
          </a:p>
        </p:txBody>
      </p:sp>
      <p:sp>
        <p:nvSpPr>
          <p:cNvPr id="11" name="矩形 1">
            <a:extLst>
              <a:ext uri="{FF2B5EF4-FFF2-40B4-BE49-F238E27FC236}">
                <a16:creationId xmlns:a16="http://schemas.microsoft.com/office/drawing/2014/main" id="{3C618DB4-B291-4756-BB82-9E7D5687D979}"/>
              </a:ext>
            </a:extLst>
          </p:cNvPr>
          <p:cNvSpPr/>
          <p:nvPr/>
        </p:nvSpPr>
        <p:spPr>
          <a:xfrm>
            <a:off x="2056922" y="3248891"/>
            <a:ext cx="27238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solidFill>
                  <a:srgbClr val="000000"/>
                </a:solidFill>
                <a:cs typeface="+mn-ea"/>
                <a:sym typeface="+mn-lt"/>
              </a:rPr>
              <a:t>可手势触控进行自由切换</a:t>
            </a:r>
          </a:p>
          <a:p>
            <a:pPr algn="ctr"/>
            <a:r>
              <a:rPr lang="zh-CN" altLang="en-US" b="1" dirty="0">
                <a:solidFill>
                  <a:srgbClr val="000000"/>
                </a:solidFill>
                <a:cs typeface="+mn-ea"/>
                <a:sym typeface="+mn-lt"/>
              </a:rPr>
              <a:t>安卓，</a:t>
            </a:r>
            <a:r>
              <a:rPr lang="en-US" altLang="zh-CN" b="1" dirty="0">
                <a:solidFill>
                  <a:srgbClr val="000000"/>
                </a:solidFill>
                <a:cs typeface="+mn-ea"/>
                <a:sym typeface="+mn-lt"/>
              </a:rPr>
              <a:t>windows</a:t>
            </a:r>
            <a:r>
              <a:rPr lang="zh-CN" altLang="en-US" b="1" dirty="0">
                <a:solidFill>
                  <a:srgbClr val="000000"/>
                </a:solidFill>
                <a:cs typeface="+mn-ea"/>
                <a:sym typeface="+mn-lt"/>
              </a:rPr>
              <a:t>双系统</a:t>
            </a:r>
          </a:p>
        </p:txBody>
      </p:sp>
      <p:cxnSp>
        <p:nvCxnSpPr>
          <p:cNvPr id="12" name="直线连接符 10">
            <a:extLst>
              <a:ext uri="{FF2B5EF4-FFF2-40B4-BE49-F238E27FC236}">
                <a16:creationId xmlns:a16="http://schemas.microsoft.com/office/drawing/2014/main" id="{7BE2752C-3685-40E5-B005-A03A377EFC77}"/>
              </a:ext>
            </a:extLst>
          </p:cNvPr>
          <p:cNvCxnSpPr>
            <a:cxnSpLocks/>
          </p:cNvCxnSpPr>
          <p:nvPr/>
        </p:nvCxnSpPr>
        <p:spPr bwMode="auto">
          <a:xfrm>
            <a:off x="568555" y="2903077"/>
            <a:ext cx="5777994" cy="487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下箭头 12">
            <a:extLst>
              <a:ext uri="{FF2B5EF4-FFF2-40B4-BE49-F238E27FC236}">
                <a16:creationId xmlns:a16="http://schemas.microsoft.com/office/drawing/2014/main" id="{7E3018BB-410A-4D7A-B4E0-156AF85204AE}"/>
              </a:ext>
            </a:extLst>
          </p:cNvPr>
          <p:cNvSpPr/>
          <p:nvPr/>
        </p:nvSpPr>
        <p:spPr bwMode="auto">
          <a:xfrm>
            <a:off x="3315048" y="2937636"/>
            <a:ext cx="152865" cy="355131"/>
          </a:xfrm>
          <a:prstGeom prst="downArrow">
            <a:avLst/>
          </a:prstGeom>
          <a:solidFill>
            <a:srgbClr val="00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SzTx/>
              <a:buFont typeface="Wingdings" pitchFamily="2" charset="2"/>
              <a:buChar char="n"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+mn-ea"/>
              <a:sym typeface="+mn-lt"/>
            </a:endParaRPr>
          </a:p>
        </p:txBody>
      </p:sp>
      <p:pic>
        <p:nvPicPr>
          <p:cNvPr id="14" name="图片 4">
            <a:extLst>
              <a:ext uri="{FF2B5EF4-FFF2-40B4-BE49-F238E27FC236}">
                <a16:creationId xmlns:a16="http://schemas.microsoft.com/office/drawing/2014/main" id="{A6806537-4297-4F3D-9ED0-840E24BD61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69" y="3953126"/>
            <a:ext cx="6307531" cy="2305250"/>
          </a:xfrm>
          <a:prstGeom prst="rect">
            <a:avLst/>
          </a:prstGeom>
        </p:spPr>
      </p:pic>
      <p:sp>
        <p:nvSpPr>
          <p:cNvPr id="15" name="文本框 33">
            <a:extLst>
              <a:ext uri="{FF2B5EF4-FFF2-40B4-BE49-F238E27FC236}">
                <a16:creationId xmlns:a16="http://schemas.microsoft.com/office/drawing/2014/main" id="{57E324C3-C8D2-4320-A940-EC21C7CEF172}"/>
              </a:ext>
            </a:extLst>
          </p:cNvPr>
          <p:cNvSpPr txBox="1"/>
          <p:nvPr/>
        </p:nvSpPr>
        <p:spPr>
          <a:xfrm>
            <a:off x="1126415" y="6229896"/>
            <a:ext cx="541111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2500" b="1" dirty="0">
                <a:solidFill>
                  <a:srgbClr val="000000"/>
                </a:solidFill>
                <a:cs typeface="+mn-ea"/>
                <a:sym typeface="+mn-lt"/>
              </a:rPr>
              <a:t>65                    75</a:t>
            </a:r>
            <a:r>
              <a:rPr lang="zh-CN" altLang="en-US" sz="1200" b="1" dirty="0">
                <a:solidFill>
                  <a:srgbClr val="000000"/>
                </a:solidFill>
                <a:cs typeface="+mn-ea"/>
                <a:sym typeface="+mn-lt"/>
              </a:rPr>
              <a:t>        </a:t>
            </a:r>
            <a:r>
              <a:rPr lang="en-US" altLang="zh-CN" sz="1200" b="1" dirty="0">
                <a:solidFill>
                  <a:srgbClr val="000000"/>
                </a:solidFill>
                <a:cs typeface="+mn-ea"/>
                <a:sym typeface="+mn-lt"/>
              </a:rPr>
              <a:t>                      </a:t>
            </a:r>
            <a:r>
              <a:rPr lang="en-US" altLang="zh-CN" sz="2500" b="1" dirty="0">
                <a:solidFill>
                  <a:srgbClr val="000000"/>
                </a:solidFill>
                <a:cs typeface="+mn-ea"/>
                <a:sym typeface="+mn-lt"/>
              </a:rPr>
              <a:t>86</a:t>
            </a:r>
            <a:r>
              <a:rPr lang="zh-CN" altLang="en-US" sz="2800" b="1" dirty="0">
                <a:solidFill>
                  <a:srgbClr val="000000"/>
                </a:solidFill>
                <a:cs typeface="+mn-ea"/>
                <a:sym typeface="+mn-lt"/>
              </a:rPr>
              <a:t> </a:t>
            </a:r>
            <a:endParaRPr lang="en-US" altLang="zh-CN" sz="1200" b="1" dirty="0">
              <a:solidFill>
                <a:srgbClr val="000000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619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240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</a:t>
            </a:r>
          </a:p>
        </p:txBody>
      </p:sp>
      <p:sp>
        <p:nvSpPr>
          <p:cNvPr id="79" name="矩形 78"/>
          <p:cNvSpPr/>
          <p:nvPr/>
        </p:nvSpPr>
        <p:spPr>
          <a:xfrm>
            <a:off x="2478442" y="3846653"/>
            <a:ext cx="1026279" cy="8500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cs typeface="+mn-ea"/>
                <a:sym typeface="+mn-lt"/>
              </a:rPr>
              <a:t>z</a:t>
            </a:r>
            <a:endParaRPr kumimoji="0" lang="zh-CN" alt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80" name="组合 5"/>
          <p:cNvGrpSpPr/>
          <p:nvPr/>
        </p:nvGrpSpPr>
        <p:grpSpPr>
          <a:xfrm>
            <a:off x="769494" y="3160400"/>
            <a:ext cx="10787921" cy="296093"/>
            <a:chOff x="534438" y="3368951"/>
            <a:chExt cx="10944224" cy="438144"/>
          </a:xfrm>
          <a:solidFill>
            <a:srgbClr val="76B6F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1" name="矩形 80"/>
            <p:cNvSpPr/>
            <p:nvPr/>
          </p:nvSpPr>
          <p:spPr>
            <a:xfrm>
              <a:off x="11049789" y="3503489"/>
              <a:ext cx="50397" cy="169069"/>
            </a:xfrm>
            <a:prstGeom prst="rect">
              <a:avLst/>
            </a:prstGeom>
            <a:grpFill/>
            <a:ln w="12700" cap="flat" cmpd="sng" algn="ctr">
              <a:noFill/>
              <a:prstDash val="solid"/>
            </a:ln>
            <a:effectLst>
              <a:outerShdw blurRad="254000" dist="127000" dir="816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82" name="组合 7"/>
            <p:cNvGrpSpPr/>
            <p:nvPr/>
          </p:nvGrpSpPr>
          <p:grpSpPr>
            <a:xfrm>
              <a:off x="534438" y="3368951"/>
              <a:ext cx="10944224" cy="438144"/>
              <a:chOff x="623889" y="3209927"/>
              <a:chExt cx="10944224" cy="438144"/>
            </a:xfrm>
            <a:grpFill/>
          </p:grpSpPr>
          <p:sp>
            <p:nvSpPr>
              <p:cNvPr id="83" name="矩形 82"/>
              <p:cNvSpPr/>
              <p:nvPr/>
            </p:nvSpPr>
            <p:spPr>
              <a:xfrm>
                <a:off x="623889" y="3344465"/>
                <a:ext cx="50397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>
                <a:outerShdw blurRad="254000" dist="127000" dir="8160000" algn="tr" rotWithShape="0">
                  <a:prstClr val="black">
                    <a:alpha val="34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4" name="矩形 83"/>
              <p:cNvSpPr/>
              <p:nvPr/>
            </p:nvSpPr>
            <p:spPr>
              <a:xfrm>
                <a:off x="717047" y="3344465"/>
                <a:ext cx="107093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5" name="矩形 84"/>
              <p:cNvSpPr/>
              <p:nvPr/>
            </p:nvSpPr>
            <p:spPr>
              <a:xfrm>
                <a:off x="866901" y="3344465"/>
                <a:ext cx="198437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6" name="矩形 85"/>
              <p:cNvSpPr/>
              <p:nvPr/>
            </p:nvSpPr>
            <p:spPr>
              <a:xfrm>
                <a:off x="1108099" y="3344467"/>
                <a:ext cx="9613876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7" name="矩形 86"/>
              <p:cNvSpPr/>
              <p:nvPr/>
            </p:nvSpPr>
            <p:spPr>
              <a:xfrm>
                <a:off x="10994902" y="3344465"/>
                <a:ext cx="107093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8" name="矩形 87"/>
              <p:cNvSpPr/>
              <p:nvPr/>
            </p:nvSpPr>
            <p:spPr>
              <a:xfrm>
                <a:off x="10759220" y="3344465"/>
                <a:ext cx="198437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9" name="等腰三角形 88"/>
              <p:cNvSpPr/>
              <p:nvPr/>
            </p:nvSpPr>
            <p:spPr>
              <a:xfrm rot="5400000">
                <a:off x="11159803" y="3239761"/>
                <a:ext cx="438144" cy="378476"/>
              </a:xfrm>
              <a:prstGeom prst="triangle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</p:grpSp>
      <p:cxnSp>
        <p:nvCxnSpPr>
          <p:cNvPr id="90" name="肘形连接符 14"/>
          <p:cNvCxnSpPr>
            <a:endCxn id="91" idx="1"/>
          </p:cNvCxnSpPr>
          <p:nvPr/>
        </p:nvCxnSpPr>
        <p:spPr>
          <a:xfrm rot="5400000" flipH="1" flipV="1">
            <a:off x="1173002" y="2624135"/>
            <a:ext cx="646309" cy="211705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91" name="矩形 90"/>
          <p:cNvSpPr/>
          <p:nvPr/>
        </p:nvSpPr>
        <p:spPr>
          <a:xfrm>
            <a:off x="1602008" y="1981786"/>
            <a:ext cx="1026279" cy="8500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92" name="肘形连接符 16"/>
          <p:cNvCxnSpPr>
            <a:endCxn id="93" idx="1"/>
          </p:cNvCxnSpPr>
          <p:nvPr/>
        </p:nvCxnSpPr>
        <p:spPr>
          <a:xfrm rot="5400000" flipH="1" flipV="1">
            <a:off x="3046730" y="2624135"/>
            <a:ext cx="646309" cy="211705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93" name="矩形 92"/>
          <p:cNvSpPr/>
          <p:nvPr/>
        </p:nvSpPr>
        <p:spPr>
          <a:xfrm>
            <a:off x="3475736" y="1981786"/>
            <a:ext cx="1026279" cy="8500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96" name="肘形连接符 20"/>
          <p:cNvCxnSpPr>
            <a:endCxn id="97" idx="1"/>
          </p:cNvCxnSpPr>
          <p:nvPr/>
        </p:nvCxnSpPr>
        <p:spPr>
          <a:xfrm rot="5400000" flipH="1" flipV="1">
            <a:off x="4863786" y="2624134"/>
            <a:ext cx="646308" cy="211705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97" name="矩形 96"/>
          <p:cNvSpPr/>
          <p:nvPr/>
        </p:nvSpPr>
        <p:spPr>
          <a:xfrm>
            <a:off x="5292794" y="1981786"/>
            <a:ext cx="1026279" cy="8500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100" name="组合 29"/>
          <p:cNvGrpSpPr/>
          <p:nvPr/>
        </p:nvGrpSpPr>
        <p:grpSpPr>
          <a:xfrm>
            <a:off x="1173599" y="3053142"/>
            <a:ext cx="428410" cy="491476"/>
            <a:chOff x="1021600" y="2688962"/>
            <a:chExt cx="428410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1" name="六边形 100"/>
            <p:cNvSpPr/>
            <p:nvPr/>
          </p:nvSpPr>
          <p:spPr>
            <a:xfrm rot="5400000">
              <a:off x="992566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2" name="文本框 101"/>
            <p:cNvSpPr txBox="1"/>
            <p:nvPr/>
          </p:nvSpPr>
          <p:spPr>
            <a:xfrm>
              <a:off x="1021600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01</a:t>
              </a:r>
            </a:p>
          </p:txBody>
        </p:sp>
      </p:grpSp>
      <p:grpSp>
        <p:nvGrpSpPr>
          <p:cNvPr id="103" name="组合 32"/>
          <p:cNvGrpSpPr/>
          <p:nvPr/>
        </p:nvGrpSpPr>
        <p:grpSpPr>
          <a:xfrm>
            <a:off x="2115462" y="3053142"/>
            <a:ext cx="437896" cy="491476"/>
            <a:chOff x="1963463" y="2688962"/>
            <a:chExt cx="437896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4" name="六边形 103"/>
            <p:cNvSpPr/>
            <p:nvPr/>
          </p:nvSpPr>
          <p:spPr>
            <a:xfrm rot="5400000">
              <a:off x="1929430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5" name="文本框 33"/>
            <p:cNvSpPr txBox="1"/>
            <p:nvPr/>
          </p:nvSpPr>
          <p:spPr>
            <a:xfrm>
              <a:off x="1972949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02</a:t>
              </a:r>
            </a:p>
          </p:txBody>
        </p:sp>
      </p:grpSp>
      <p:grpSp>
        <p:nvGrpSpPr>
          <p:cNvPr id="106" name="组合 35"/>
          <p:cNvGrpSpPr/>
          <p:nvPr/>
        </p:nvGrpSpPr>
        <p:grpSpPr>
          <a:xfrm>
            <a:off x="3052326" y="3053142"/>
            <a:ext cx="428410" cy="491476"/>
            <a:chOff x="2900327" y="2688962"/>
            <a:chExt cx="428410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7" name="六边形 106"/>
            <p:cNvSpPr/>
            <p:nvPr/>
          </p:nvSpPr>
          <p:spPr>
            <a:xfrm rot="5400000">
              <a:off x="2866294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8" name="文本框 33"/>
            <p:cNvSpPr txBox="1"/>
            <p:nvPr/>
          </p:nvSpPr>
          <p:spPr>
            <a:xfrm>
              <a:off x="2900327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03</a:t>
              </a:r>
            </a:p>
          </p:txBody>
        </p:sp>
      </p:grpSp>
      <p:grpSp>
        <p:nvGrpSpPr>
          <p:cNvPr id="109" name="组合 38"/>
          <p:cNvGrpSpPr/>
          <p:nvPr/>
        </p:nvGrpSpPr>
        <p:grpSpPr>
          <a:xfrm>
            <a:off x="3986690" y="3053142"/>
            <a:ext cx="428410" cy="491476"/>
            <a:chOff x="3834691" y="2688962"/>
            <a:chExt cx="428410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0" name="六边形 109"/>
            <p:cNvSpPr/>
            <p:nvPr/>
          </p:nvSpPr>
          <p:spPr>
            <a:xfrm rot="5400000">
              <a:off x="3803158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1" name="文本框 33"/>
            <p:cNvSpPr txBox="1"/>
            <p:nvPr/>
          </p:nvSpPr>
          <p:spPr>
            <a:xfrm>
              <a:off x="3834691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04</a:t>
              </a:r>
            </a:p>
          </p:txBody>
        </p:sp>
      </p:grpSp>
      <p:grpSp>
        <p:nvGrpSpPr>
          <p:cNvPr id="112" name="组合 41"/>
          <p:cNvGrpSpPr/>
          <p:nvPr/>
        </p:nvGrpSpPr>
        <p:grpSpPr>
          <a:xfrm>
            <a:off x="4926054" y="3053142"/>
            <a:ext cx="428410" cy="491476"/>
            <a:chOff x="4774055" y="2688962"/>
            <a:chExt cx="428410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3" name="六边形 112"/>
            <p:cNvSpPr/>
            <p:nvPr/>
          </p:nvSpPr>
          <p:spPr>
            <a:xfrm rot="5400000">
              <a:off x="4740022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4" name="文本框 33"/>
            <p:cNvSpPr txBox="1"/>
            <p:nvPr/>
          </p:nvSpPr>
          <p:spPr>
            <a:xfrm>
              <a:off x="4774055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05</a:t>
              </a:r>
            </a:p>
          </p:txBody>
        </p:sp>
      </p:grpSp>
      <p:grpSp>
        <p:nvGrpSpPr>
          <p:cNvPr id="115" name="组合 44"/>
          <p:cNvGrpSpPr/>
          <p:nvPr/>
        </p:nvGrpSpPr>
        <p:grpSpPr>
          <a:xfrm>
            <a:off x="5862919" y="3053142"/>
            <a:ext cx="428410" cy="491476"/>
            <a:chOff x="5710920" y="2688962"/>
            <a:chExt cx="428410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6" name="六边形 115"/>
            <p:cNvSpPr/>
            <p:nvPr/>
          </p:nvSpPr>
          <p:spPr>
            <a:xfrm rot="5400000">
              <a:off x="5676887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7" name="文本框 33"/>
            <p:cNvSpPr txBox="1"/>
            <p:nvPr/>
          </p:nvSpPr>
          <p:spPr>
            <a:xfrm>
              <a:off x="5710920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06</a:t>
              </a:r>
            </a:p>
          </p:txBody>
        </p:sp>
      </p:grpSp>
      <p:sp>
        <p:nvSpPr>
          <p:cNvPr id="121" name="文本框 33"/>
          <p:cNvSpPr txBox="1"/>
          <p:nvPr/>
        </p:nvSpPr>
        <p:spPr>
          <a:xfrm>
            <a:off x="1600618" y="2186152"/>
            <a:ext cx="122288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rgbClr val="640F10"/>
                </a:solidFill>
                <a:cs typeface="+mn-ea"/>
                <a:sym typeface="+mn-lt"/>
              </a:rPr>
              <a:t>系统切换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双系统切换</a:t>
            </a:r>
            <a:endParaRPr lang="en-US" altLang="zh-CN" sz="1000" dirty="0">
              <a:solidFill>
                <a:srgbClr val="395E9D"/>
              </a:solidFill>
              <a:cs typeface="+mn-ea"/>
              <a:sym typeface="+mn-lt"/>
            </a:endParaRPr>
          </a:p>
        </p:txBody>
      </p:sp>
      <p:sp>
        <p:nvSpPr>
          <p:cNvPr id="122" name="文本框 33"/>
          <p:cNvSpPr txBox="1"/>
          <p:nvPr/>
        </p:nvSpPr>
        <p:spPr>
          <a:xfrm>
            <a:off x="3422584" y="2127385"/>
            <a:ext cx="1148793" cy="61555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 smtClean="0">
                <a:solidFill>
                  <a:srgbClr val="640F10"/>
                </a:solidFill>
                <a:cs typeface="+mn-ea"/>
                <a:sym typeface="+mn-lt"/>
              </a:rPr>
              <a:t>4K超高清屏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3840*2160分辨率高清显示屏</a:t>
            </a:r>
          </a:p>
        </p:txBody>
      </p:sp>
      <p:sp>
        <p:nvSpPr>
          <p:cNvPr id="123" name="文本框 33"/>
          <p:cNvSpPr txBox="1"/>
          <p:nvPr/>
        </p:nvSpPr>
        <p:spPr>
          <a:xfrm>
            <a:off x="2599492" y="3986039"/>
            <a:ext cx="1298170" cy="61555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dirty="0" smtClean="0">
                <a:solidFill>
                  <a:srgbClr val="640F10"/>
                </a:solidFill>
                <a:cs typeface="+mn-ea"/>
                <a:sym typeface="+mn-lt"/>
              </a:rPr>
              <a:t>828</a:t>
            </a:r>
            <a:r>
              <a:rPr lang="zh-CN" altLang="en-US" sz="1400" b="1" dirty="0">
                <a:solidFill>
                  <a:srgbClr val="640F10"/>
                </a:solidFill>
                <a:cs typeface="+mn-ea"/>
                <a:sym typeface="+mn-lt"/>
              </a:rPr>
              <a:t>主</a:t>
            </a:r>
            <a:r>
              <a:rPr lang="zh-CN" altLang="en-US" sz="1400" b="1" dirty="0" smtClean="0">
                <a:solidFill>
                  <a:srgbClr val="640F10"/>
                </a:solidFill>
                <a:cs typeface="+mn-ea"/>
                <a:sym typeface="+mn-lt"/>
              </a:rPr>
              <a:t>板</a:t>
            </a:r>
            <a:endParaRPr lang="en-US" altLang="zh-CN" sz="1400" b="1" dirty="0" smtClean="0">
              <a:solidFill>
                <a:srgbClr val="640F10"/>
              </a:solidFill>
              <a:cs typeface="+mn-ea"/>
              <a:sym typeface="+mn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000" dirty="0">
                <a:solidFill>
                  <a:prstClr val="black"/>
                </a:solidFill>
                <a:cs typeface="+mn-ea"/>
                <a:sym typeface="+mn-lt"/>
              </a:rPr>
              <a:t>4</a:t>
            </a:r>
            <a:r>
              <a:rPr lang="zh-CN" altLang="en-US" sz="1000" dirty="0">
                <a:solidFill>
                  <a:prstClr val="black"/>
                </a:solidFill>
                <a:cs typeface="+mn-ea"/>
                <a:sym typeface="+mn-lt"/>
              </a:rPr>
              <a:t>核处理器</a:t>
            </a: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，</a:t>
            </a:r>
            <a:r>
              <a:rPr lang="en-US" altLang="zh-CN" sz="1000" dirty="0" smtClean="0">
                <a:solidFill>
                  <a:prstClr val="black"/>
                </a:solidFill>
                <a:cs typeface="+mn-ea"/>
                <a:sym typeface="+mn-lt"/>
              </a:rPr>
              <a:t/>
            </a:r>
            <a:br>
              <a:rPr lang="en-US" altLang="zh-CN" sz="1000" dirty="0" smtClean="0">
                <a:solidFill>
                  <a:prstClr val="black"/>
                </a:solidFill>
                <a:cs typeface="+mn-ea"/>
                <a:sym typeface="+mn-lt"/>
              </a:rPr>
            </a:br>
            <a:r>
              <a:rPr lang="en-US" altLang="zh-CN" sz="1000" dirty="0" smtClean="0">
                <a:solidFill>
                  <a:prstClr val="black"/>
                </a:solidFill>
                <a:cs typeface="+mn-ea"/>
                <a:sym typeface="+mn-lt"/>
              </a:rPr>
              <a:t>4K</a:t>
            </a:r>
            <a:r>
              <a:rPr lang="zh-CN" altLang="en-US" sz="1000" dirty="0">
                <a:solidFill>
                  <a:prstClr val="black"/>
                </a:solidFill>
                <a:cs typeface="+mn-ea"/>
                <a:sym typeface="+mn-lt"/>
              </a:rPr>
              <a:t>高清解码</a:t>
            </a:r>
          </a:p>
        </p:txBody>
      </p:sp>
      <p:sp>
        <p:nvSpPr>
          <p:cNvPr id="124" name="文本框 33"/>
          <p:cNvSpPr txBox="1"/>
          <p:nvPr/>
        </p:nvSpPr>
        <p:spPr>
          <a:xfrm>
            <a:off x="5407406" y="2140800"/>
            <a:ext cx="911918" cy="61555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 smtClean="0">
                <a:solidFill>
                  <a:srgbClr val="640F10"/>
                </a:solidFill>
                <a:cs typeface="+mn-ea"/>
                <a:sym typeface="+mn-lt"/>
              </a:rPr>
              <a:t>传屏宝</a:t>
            </a:r>
            <a:endParaRPr lang="en-US" altLang="zh-CN" sz="1400" b="1" dirty="0" smtClean="0">
              <a:solidFill>
                <a:srgbClr val="640F10"/>
              </a:solidFill>
              <a:cs typeface="+mn-ea"/>
              <a:sym typeface="+mn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>
                <a:solidFill>
                  <a:prstClr val="black"/>
                </a:solidFill>
                <a:cs typeface="+mn-ea"/>
                <a:sym typeface="+mn-lt"/>
              </a:rPr>
              <a:t>外接</a:t>
            </a:r>
            <a:r>
              <a:rPr lang="en-US" altLang="zh-CN" sz="1000" dirty="0">
                <a:solidFill>
                  <a:prstClr val="black"/>
                </a:solidFill>
                <a:cs typeface="+mn-ea"/>
                <a:sym typeface="+mn-lt"/>
              </a:rPr>
              <a:t>PC</a:t>
            </a:r>
            <a:r>
              <a:rPr lang="zh-CN" altLang="en-US" sz="1000" dirty="0">
                <a:solidFill>
                  <a:prstClr val="black"/>
                </a:solidFill>
                <a:cs typeface="+mn-ea"/>
                <a:sym typeface="+mn-lt"/>
              </a:rPr>
              <a:t>快速传屏互动</a:t>
            </a:r>
          </a:p>
        </p:txBody>
      </p:sp>
      <p:cxnSp>
        <p:nvCxnSpPr>
          <p:cNvPr id="126" name="肘形连接符 24"/>
          <p:cNvCxnSpPr/>
          <p:nvPr/>
        </p:nvCxnSpPr>
        <p:spPr>
          <a:xfrm rot="16200000" flipH="1">
            <a:off x="3946339" y="3811607"/>
            <a:ext cx="720816" cy="211706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27" name="矩形 126"/>
          <p:cNvSpPr/>
          <p:nvPr/>
        </p:nvSpPr>
        <p:spPr>
          <a:xfrm>
            <a:off x="4425780" y="3837595"/>
            <a:ext cx="1125785" cy="8973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8" name="文本框 33"/>
          <p:cNvSpPr txBox="1"/>
          <p:nvPr/>
        </p:nvSpPr>
        <p:spPr>
          <a:xfrm>
            <a:off x="4426580" y="3853110"/>
            <a:ext cx="1328611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 smtClean="0">
                <a:solidFill>
                  <a:srgbClr val="640F10"/>
                </a:solidFill>
                <a:cs typeface="+mn-ea"/>
                <a:sym typeface="+mn-lt"/>
              </a:rPr>
              <a:t>   </a:t>
            </a:r>
            <a:r>
              <a:rPr lang="zh-CN" altLang="en-US" sz="1400" b="1" dirty="0" smtClean="0">
                <a:solidFill>
                  <a:srgbClr val="640F10"/>
                </a:solidFill>
                <a:cs typeface="+mn-ea"/>
                <a:sym typeface="+mn-lt"/>
              </a:rPr>
              <a:t>多</a:t>
            </a:r>
            <a:r>
              <a:rPr lang="zh-CN" altLang="en-US" sz="1400" b="1" dirty="0">
                <a:solidFill>
                  <a:srgbClr val="640F10"/>
                </a:solidFill>
                <a:cs typeface="+mn-ea"/>
                <a:sym typeface="+mn-lt"/>
              </a:rPr>
              <a:t>尺寸</a:t>
            </a:r>
            <a:endParaRPr lang="en-US" altLang="zh-CN" sz="1400" b="1" dirty="0">
              <a:solidFill>
                <a:srgbClr val="640F10"/>
              </a:solidFill>
              <a:cs typeface="+mn-ea"/>
              <a:sym typeface="+mn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000" dirty="0">
                <a:solidFill>
                  <a:prstClr val="black"/>
                </a:solidFill>
                <a:cs typeface="+mn-ea"/>
                <a:sym typeface="+mn-lt"/>
              </a:rPr>
              <a:t>65</a:t>
            </a:r>
            <a:r>
              <a:rPr lang="zh-CN" altLang="en-US" sz="1000" dirty="0">
                <a:solidFill>
                  <a:prstClr val="black"/>
                </a:solidFill>
                <a:cs typeface="+mn-ea"/>
                <a:sym typeface="+mn-lt"/>
              </a:rPr>
              <a:t>寸、</a:t>
            </a:r>
            <a:r>
              <a:rPr lang="en-US" altLang="zh-CN" sz="1000" dirty="0">
                <a:solidFill>
                  <a:prstClr val="black"/>
                </a:solidFill>
                <a:cs typeface="+mn-ea"/>
                <a:sym typeface="+mn-lt"/>
              </a:rPr>
              <a:t>75</a:t>
            </a:r>
            <a:r>
              <a:rPr lang="zh-CN" altLang="en-US" sz="1000" dirty="0">
                <a:solidFill>
                  <a:prstClr val="black"/>
                </a:solidFill>
                <a:cs typeface="+mn-ea"/>
                <a:sym typeface="+mn-lt"/>
              </a:rPr>
              <a:t>寸、</a:t>
            </a:r>
            <a:r>
              <a:rPr lang="en-US" altLang="zh-CN" sz="1000" dirty="0">
                <a:solidFill>
                  <a:prstClr val="black"/>
                </a:solidFill>
                <a:cs typeface="+mn-ea"/>
                <a:sym typeface="+mn-lt"/>
              </a:rPr>
              <a:t>86</a:t>
            </a: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寸</a:t>
            </a:r>
            <a:r>
              <a:rPr lang="en-US" altLang="zh-CN" sz="1000" dirty="0" smtClean="0">
                <a:solidFill>
                  <a:prstClr val="black"/>
                </a:solidFill>
                <a:cs typeface="+mn-ea"/>
                <a:sym typeface="+mn-lt"/>
              </a:rPr>
              <a:t>(75</a:t>
            </a: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寸开发中</a:t>
            </a:r>
            <a:r>
              <a:rPr lang="en-US" altLang="zh-CN" sz="1000" dirty="0" smtClean="0">
                <a:solidFill>
                  <a:prstClr val="black"/>
                </a:solidFill>
                <a:cs typeface="+mn-ea"/>
                <a:sym typeface="+mn-lt"/>
              </a:rPr>
              <a:t>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000" dirty="0" smtClean="0">
                <a:solidFill>
                  <a:prstClr val="black"/>
                </a:solidFill>
                <a:cs typeface="+mn-ea"/>
                <a:sym typeface="+mn-lt"/>
              </a:rPr>
              <a:t>86</a:t>
            </a: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寸规划中）</a:t>
            </a:r>
            <a:endParaRPr lang="en-US" altLang="zh-CN" sz="1000" dirty="0" smtClean="0">
              <a:solidFill>
                <a:prstClr val="black"/>
              </a:solidFill>
              <a:cs typeface="+mn-ea"/>
              <a:sym typeface="+mn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z="1000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cxnSp>
        <p:nvCxnSpPr>
          <p:cNvPr id="129" name="肘形连接符 22"/>
          <p:cNvCxnSpPr/>
          <p:nvPr/>
        </p:nvCxnSpPr>
        <p:spPr>
          <a:xfrm rot="16200000" flipH="1">
            <a:off x="2069174" y="3810180"/>
            <a:ext cx="720815" cy="211705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46" name="肘形连接符 14"/>
          <p:cNvCxnSpPr>
            <a:stCxn id="116" idx="0"/>
            <a:endCxn id="47" idx="1"/>
          </p:cNvCxnSpPr>
          <p:nvPr/>
        </p:nvCxnSpPr>
        <p:spPr>
          <a:xfrm rot="16200000" flipH="1">
            <a:off x="5994105" y="3625136"/>
            <a:ext cx="815989" cy="654951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47" name="矩形 46"/>
          <p:cNvSpPr/>
          <p:nvPr/>
        </p:nvSpPr>
        <p:spPr>
          <a:xfrm>
            <a:off x="6729575" y="3935561"/>
            <a:ext cx="1026279" cy="8500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8" name="文本框 33"/>
          <p:cNvSpPr txBox="1"/>
          <p:nvPr/>
        </p:nvSpPr>
        <p:spPr>
          <a:xfrm>
            <a:off x="6728186" y="4139927"/>
            <a:ext cx="102766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rgbClr val="640F10"/>
                </a:solidFill>
                <a:cs typeface="+mn-ea"/>
                <a:sym typeface="+mn-lt"/>
              </a:rPr>
              <a:t>简洁外观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>
                <a:solidFill>
                  <a:prstClr val="black"/>
                </a:solidFill>
                <a:cs typeface="+mn-ea"/>
                <a:sym typeface="+mn-lt"/>
              </a:rPr>
              <a:t>超窄超薄设计</a:t>
            </a:r>
            <a:endParaRPr lang="en-US" altLang="zh-CN" sz="1000" dirty="0">
              <a:solidFill>
                <a:srgbClr val="395E9D"/>
              </a:solidFill>
              <a:cs typeface="+mn-ea"/>
              <a:sym typeface="+mn-lt"/>
            </a:endParaRPr>
          </a:p>
        </p:txBody>
      </p:sp>
      <p:cxnSp>
        <p:nvCxnSpPr>
          <p:cNvPr id="49" name="肘形连接符 18"/>
          <p:cNvCxnSpPr>
            <a:endCxn id="50" idx="1"/>
          </p:cNvCxnSpPr>
          <p:nvPr/>
        </p:nvCxnSpPr>
        <p:spPr>
          <a:xfrm rot="5400000" flipH="1" flipV="1">
            <a:off x="8685763" y="2613894"/>
            <a:ext cx="646310" cy="330334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50" name="矩形 49"/>
          <p:cNvSpPr/>
          <p:nvPr/>
        </p:nvSpPr>
        <p:spPr>
          <a:xfrm>
            <a:off x="9174085" y="2030860"/>
            <a:ext cx="1026279" cy="8500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cs typeface="+mn-ea"/>
                <a:sym typeface="+mn-lt"/>
              </a:rPr>
              <a:t>z</a:t>
            </a:r>
            <a:endParaRPr kumimoji="0" lang="zh-CN" alt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51" name="肘形连接符 22"/>
          <p:cNvCxnSpPr>
            <a:endCxn id="52" idx="1"/>
          </p:cNvCxnSpPr>
          <p:nvPr/>
        </p:nvCxnSpPr>
        <p:spPr>
          <a:xfrm rot="5400000" flipH="1" flipV="1">
            <a:off x="6787007" y="2613776"/>
            <a:ext cx="661414" cy="230725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52" name="矩形 51"/>
          <p:cNvSpPr/>
          <p:nvPr/>
        </p:nvSpPr>
        <p:spPr>
          <a:xfrm>
            <a:off x="7233077" y="1949762"/>
            <a:ext cx="1026279" cy="8973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53" name="组合 32"/>
          <p:cNvGrpSpPr/>
          <p:nvPr/>
        </p:nvGrpSpPr>
        <p:grpSpPr>
          <a:xfrm>
            <a:off x="6795780" y="3102216"/>
            <a:ext cx="437896" cy="491476"/>
            <a:chOff x="1963463" y="2688962"/>
            <a:chExt cx="437896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4" name="六边形 53"/>
            <p:cNvSpPr/>
            <p:nvPr/>
          </p:nvSpPr>
          <p:spPr>
            <a:xfrm rot="5400000">
              <a:off x="1929430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5" name="文本框 33"/>
            <p:cNvSpPr txBox="1"/>
            <p:nvPr/>
          </p:nvSpPr>
          <p:spPr>
            <a:xfrm>
              <a:off x="1972949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07</a:t>
              </a:r>
            </a:p>
          </p:txBody>
        </p:sp>
      </p:grpSp>
      <p:grpSp>
        <p:nvGrpSpPr>
          <p:cNvPr id="56" name="组合 35"/>
          <p:cNvGrpSpPr/>
          <p:nvPr/>
        </p:nvGrpSpPr>
        <p:grpSpPr>
          <a:xfrm>
            <a:off x="7732644" y="3102216"/>
            <a:ext cx="428410" cy="491476"/>
            <a:chOff x="2900327" y="2688962"/>
            <a:chExt cx="428410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7" name="六边形 56"/>
            <p:cNvSpPr/>
            <p:nvPr/>
          </p:nvSpPr>
          <p:spPr>
            <a:xfrm rot="5400000">
              <a:off x="2866294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8" name="文本框 33"/>
            <p:cNvSpPr txBox="1"/>
            <p:nvPr/>
          </p:nvSpPr>
          <p:spPr>
            <a:xfrm>
              <a:off x="2900327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08</a:t>
              </a:r>
            </a:p>
          </p:txBody>
        </p:sp>
      </p:grpSp>
      <p:grpSp>
        <p:nvGrpSpPr>
          <p:cNvPr id="59" name="组合 38"/>
          <p:cNvGrpSpPr/>
          <p:nvPr/>
        </p:nvGrpSpPr>
        <p:grpSpPr>
          <a:xfrm>
            <a:off x="8667008" y="3102216"/>
            <a:ext cx="428410" cy="491476"/>
            <a:chOff x="3834691" y="2688962"/>
            <a:chExt cx="428410" cy="491476"/>
          </a:xfrm>
          <a:solidFill>
            <a:sysClr val="window" lastClr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0" name="六边形 59"/>
            <p:cNvSpPr/>
            <p:nvPr/>
          </p:nvSpPr>
          <p:spPr>
            <a:xfrm rot="5400000">
              <a:off x="3803158" y="2722995"/>
              <a:ext cx="491476" cy="423410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95E9D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1" name="文本框 33"/>
            <p:cNvSpPr txBox="1"/>
            <p:nvPr/>
          </p:nvSpPr>
          <p:spPr>
            <a:xfrm>
              <a:off x="3834691" y="2769733"/>
              <a:ext cx="428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95E9D"/>
                  </a:solidFill>
                  <a:effectLst/>
                  <a:uLnTx/>
                  <a:uFillTx/>
                  <a:cs typeface="+mn-ea"/>
                  <a:sym typeface="+mn-lt"/>
                </a:rPr>
                <a:t>09</a:t>
              </a:r>
            </a:p>
          </p:txBody>
        </p:sp>
      </p:grpSp>
      <p:sp>
        <p:nvSpPr>
          <p:cNvPr id="62" name="文本框 33"/>
          <p:cNvSpPr txBox="1"/>
          <p:nvPr/>
        </p:nvSpPr>
        <p:spPr>
          <a:xfrm>
            <a:off x="7247697" y="2016200"/>
            <a:ext cx="1050290" cy="61555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 smtClean="0">
                <a:solidFill>
                  <a:srgbClr val="640F10"/>
                </a:solidFill>
                <a:cs typeface="+mn-ea"/>
                <a:sym typeface="+mn-lt"/>
              </a:rPr>
              <a:t>电容触控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精准细腻高灵敏度</a:t>
            </a:r>
            <a:r>
              <a:rPr lang="en-US" altLang="zh-CN" sz="1000" dirty="0" smtClean="0">
                <a:solidFill>
                  <a:prstClr val="black"/>
                </a:solidFill>
                <a:cs typeface="+mn-ea"/>
                <a:sym typeface="+mn-lt"/>
              </a:rPr>
              <a:t>20</a:t>
            </a: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点触控</a:t>
            </a:r>
            <a:endParaRPr lang="en-US" altLang="zh-CN" sz="1000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8075523" y="3943332"/>
            <a:ext cx="1026279" cy="8500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cs typeface="+mn-ea"/>
                <a:sym typeface="+mn-lt"/>
              </a:rPr>
              <a:t>z</a:t>
            </a:r>
            <a:endParaRPr kumimoji="0" lang="zh-CN" alt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64" name="肘形连接符 22"/>
          <p:cNvCxnSpPr/>
          <p:nvPr/>
        </p:nvCxnSpPr>
        <p:spPr>
          <a:xfrm rot="16200000" flipH="1">
            <a:off x="7666255" y="3876879"/>
            <a:ext cx="720815" cy="211705"/>
          </a:xfrm>
          <a:prstGeom prst="bentConnector2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65" name="文本框 33"/>
          <p:cNvSpPr txBox="1"/>
          <p:nvPr/>
        </p:nvSpPr>
        <p:spPr>
          <a:xfrm>
            <a:off x="9087069" y="2096674"/>
            <a:ext cx="126218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dirty="0" smtClean="0">
                <a:solidFill>
                  <a:srgbClr val="640F10"/>
                </a:solidFill>
                <a:cs typeface="+mn-ea"/>
                <a:sym typeface="+mn-lt"/>
              </a:rPr>
              <a:t>AG</a:t>
            </a:r>
            <a:r>
              <a:rPr lang="zh-CN" altLang="en-US" sz="1400" b="1" dirty="0" smtClean="0">
                <a:solidFill>
                  <a:srgbClr val="640F10"/>
                </a:solidFill>
                <a:cs typeface="+mn-ea"/>
                <a:sym typeface="+mn-lt"/>
              </a:rPr>
              <a:t>玻璃纯平设计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水性粉笔</a:t>
            </a:r>
            <a:r>
              <a:rPr lang="en-US" altLang="zh-CN" sz="1000" dirty="0" smtClean="0">
                <a:solidFill>
                  <a:prstClr val="black"/>
                </a:solidFill>
                <a:cs typeface="+mn-ea"/>
                <a:sym typeface="+mn-lt"/>
              </a:rPr>
              <a:t>,</a:t>
            </a: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白板笔书写</a:t>
            </a:r>
          </a:p>
        </p:txBody>
      </p:sp>
      <p:sp>
        <p:nvSpPr>
          <p:cNvPr id="66" name="文本框 33"/>
          <p:cNvSpPr txBox="1"/>
          <p:nvPr/>
        </p:nvSpPr>
        <p:spPr>
          <a:xfrm>
            <a:off x="8025156" y="4012711"/>
            <a:ext cx="1164121" cy="76944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 smtClean="0">
                <a:solidFill>
                  <a:srgbClr val="640F10"/>
                </a:solidFill>
                <a:cs typeface="+mn-ea"/>
                <a:sym typeface="+mn-lt"/>
              </a:rPr>
              <a:t>无线麦克风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>
                <a:solidFill>
                  <a:prstClr val="black"/>
                </a:solidFill>
                <a:cs typeface="+mn-ea"/>
                <a:sym typeface="+mn-lt"/>
              </a:rPr>
              <a:t>配置</a:t>
            </a:r>
            <a:r>
              <a:rPr lang="zh-CN" altLang="en-US" sz="1000" dirty="0" smtClean="0">
                <a:solidFill>
                  <a:prstClr val="black"/>
                </a:solidFill>
                <a:cs typeface="+mn-ea"/>
                <a:sym typeface="+mn-lt"/>
              </a:rPr>
              <a:t>无线麦接收器，可搭配专业无线麦克风，</a:t>
            </a:r>
          </a:p>
        </p:txBody>
      </p:sp>
    </p:spTree>
    <p:extLst>
      <p:ext uri="{BB962C8B-B14F-4D97-AF65-F5344CB8AC3E}">
        <p14:creationId xmlns:p14="http://schemas.microsoft.com/office/powerpoint/2010/main" val="250561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421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软硬件特色功能</a:t>
            </a:r>
          </a:p>
        </p:txBody>
      </p:sp>
      <p:sp>
        <p:nvSpPr>
          <p:cNvPr id="13" name="TextBox 2"/>
          <p:cNvSpPr txBox="1"/>
          <p:nvPr/>
        </p:nvSpPr>
        <p:spPr>
          <a:xfrm>
            <a:off x="2407093" y="1909121"/>
            <a:ext cx="3124497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cap="small" dirty="0" smtClean="0">
                <a:solidFill>
                  <a:prstClr val="black"/>
                </a:solidFill>
                <a:cs typeface="+mn-ea"/>
                <a:sym typeface="+mn-lt"/>
              </a:rPr>
              <a:t>	</a:t>
            </a:r>
            <a:endParaRPr lang="zh-CN" altLang="en-US" sz="2000" cap="small" dirty="0" smtClean="0">
              <a:solidFill>
                <a:prstClr val="black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299" y="2066189"/>
            <a:ext cx="2879852" cy="173224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675" y="2082010"/>
            <a:ext cx="2883018" cy="1734147"/>
          </a:xfrm>
          <a:prstGeom prst="rect">
            <a:avLst/>
          </a:prstGeom>
        </p:spPr>
      </p:pic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3023035" y="4058122"/>
            <a:ext cx="1287839" cy="32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3" tIns="34287" rIns="68573" bIns="34287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1650" dirty="0" smtClean="0">
                <a:solidFill>
                  <a:srgbClr val="000000"/>
                </a:solidFill>
                <a:cs typeface="+mn-ea"/>
                <a:sym typeface="+mn-lt"/>
              </a:rPr>
              <a:t>Android</a:t>
            </a:r>
            <a:r>
              <a:rPr lang="zh-CN" altLang="en-US" sz="1650" dirty="0" smtClean="0">
                <a:solidFill>
                  <a:srgbClr val="000000"/>
                </a:solidFill>
                <a:cs typeface="+mn-ea"/>
                <a:sym typeface="+mn-lt"/>
              </a:rPr>
              <a:t>系统</a:t>
            </a:r>
            <a:endParaRPr lang="zh-CN" altLang="en-US" sz="165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17" name="矩形 53"/>
          <p:cNvSpPr>
            <a:spLocks noChangeArrowheads="1"/>
          </p:cNvSpPr>
          <p:nvPr/>
        </p:nvSpPr>
        <p:spPr bwMode="auto">
          <a:xfrm>
            <a:off x="7743104" y="4056698"/>
            <a:ext cx="1417682" cy="32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3" tIns="34287" rIns="68573" bIns="34287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165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Windows</a:t>
            </a:r>
            <a:r>
              <a:rPr lang="zh-CN" altLang="en-US" sz="165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系统</a:t>
            </a:r>
          </a:p>
        </p:txBody>
      </p:sp>
      <p:sp>
        <p:nvSpPr>
          <p:cNvPr id="18" name="矩形 17"/>
          <p:cNvSpPr/>
          <p:nvPr/>
        </p:nvSpPr>
        <p:spPr>
          <a:xfrm>
            <a:off x="4719113" y="4847438"/>
            <a:ext cx="27238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000000"/>
                </a:solidFill>
                <a:cs typeface="+mn-ea"/>
                <a:sym typeface="+mn-lt"/>
              </a:rPr>
              <a:t>可手势触控进行自由切换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 smtClean="0">
                <a:solidFill>
                  <a:srgbClr val="000000"/>
                </a:solidFill>
                <a:cs typeface="+mn-ea"/>
                <a:sym typeface="+mn-lt"/>
              </a:rPr>
              <a:t>安卓</a:t>
            </a:r>
            <a:r>
              <a:rPr lang="zh-CN" altLang="en-US" b="1" dirty="0">
                <a:solidFill>
                  <a:srgbClr val="000000"/>
                </a:solidFill>
                <a:cs typeface="+mn-ea"/>
                <a:sym typeface="+mn-lt"/>
              </a:rPr>
              <a:t>，</a:t>
            </a:r>
            <a:r>
              <a:rPr lang="en-US" altLang="zh-CN" b="1" dirty="0">
                <a:solidFill>
                  <a:srgbClr val="000000"/>
                </a:solidFill>
                <a:cs typeface="+mn-ea"/>
                <a:sym typeface="+mn-lt"/>
              </a:rPr>
              <a:t>windows</a:t>
            </a:r>
            <a:r>
              <a:rPr lang="zh-CN" altLang="en-US" b="1" dirty="0">
                <a:solidFill>
                  <a:srgbClr val="000000"/>
                </a:solidFill>
                <a:cs typeface="+mn-ea"/>
                <a:sym typeface="+mn-lt"/>
              </a:rPr>
              <a:t>双系统</a:t>
            </a:r>
          </a:p>
        </p:txBody>
      </p:sp>
      <p:cxnSp>
        <p:nvCxnSpPr>
          <p:cNvPr id="19" name="直线连接符 10"/>
          <p:cNvCxnSpPr/>
          <p:nvPr/>
        </p:nvCxnSpPr>
        <p:spPr bwMode="auto">
          <a:xfrm flipV="1">
            <a:off x="2431782" y="4404298"/>
            <a:ext cx="7384578" cy="23519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下箭头 19"/>
          <p:cNvSpPr/>
          <p:nvPr/>
        </p:nvSpPr>
        <p:spPr bwMode="auto">
          <a:xfrm>
            <a:off x="6006482" y="4463096"/>
            <a:ext cx="152865" cy="355131"/>
          </a:xfrm>
          <a:prstGeom prst="downArrow">
            <a:avLst/>
          </a:prstGeom>
          <a:solidFill>
            <a:srgbClr val="00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C9900"/>
              </a:buClr>
              <a:buFont typeface="Wingdings" pitchFamily="2" charset="2"/>
              <a:buChar char="n"/>
            </a:pPr>
            <a:endParaRPr lang="zh-CN" altLang="en-US" smtClean="0">
              <a:solidFill>
                <a:prstClr val="black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03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467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-828</a:t>
            </a:r>
            <a:r>
              <a:rPr lang="zh-CN" altLang="en-US" dirty="0">
                <a:sym typeface="+mn-lt"/>
              </a:rPr>
              <a:t>主板</a:t>
            </a:r>
          </a:p>
        </p:txBody>
      </p:sp>
      <p:sp>
        <p:nvSpPr>
          <p:cNvPr id="6" name="矩形 37"/>
          <p:cNvSpPr>
            <a:spLocks noChangeArrowheads="1"/>
          </p:cNvSpPr>
          <p:nvPr/>
        </p:nvSpPr>
        <p:spPr bwMode="auto">
          <a:xfrm>
            <a:off x="2283045" y="1891165"/>
            <a:ext cx="7066260" cy="327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68576" tIns="34289" rIns="68576" bIns="3428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电容智慧教育一体机采用晨星半导体</a:t>
            </a:r>
            <a:r>
              <a:rPr lang="en-US" altLang="zh-CN" sz="1600" dirty="0" err="1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MStar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最新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的高度集成的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智能解决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MSD6A828EVC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，为影像处理领导行列。支持外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LVDS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、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VB1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等信号输出，支持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8 lanes </a:t>
            </a:r>
            <a:r>
              <a:rPr lang="en-US" altLang="zh-CN" sz="16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VByOne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输出、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DTV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解码、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MPEG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解码、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VP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解码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、以及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安全操作系统。采用最先进的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MACE-PRO3UC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图像处理引擎和强大的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CPU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和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GPU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实现全功能多媒体控制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.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支持各种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外部设备使之适应教育市场。</a:t>
            </a:r>
            <a:endParaRPr lang="en-US" altLang="zh-CN" sz="1600" dirty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fontAlgn="base">
              <a:spcAft>
                <a:spcPct val="0"/>
              </a:spcAft>
            </a:pP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1. 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兼容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HDMI 2.0/1.4b 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输入，兼容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HDCP 2.2/1.4</a:t>
            </a:r>
          </a:p>
          <a:p>
            <a:pPr fontAlgn="base">
              <a:spcAft>
                <a:spcPct val="0"/>
              </a:spcAft>
            </a:pP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2. 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支持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USB2.0/USB3.0 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输入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。</a:t>
            </a:r>
          </a:p>
          <a:p>
            <a:pPr fontAlgn="base">
              <a:spcAft>
                <a:spcPct val="0"/>
              </a:spcAft>
            </a:pP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. 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支持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USB 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触摸输入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/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输出。</a:t>
            </a:r>
          </a:p>
          <a:p>
            <a:pPr fontAlgn="base">
              <a:spcAft>
                <a:spcPct val="0"/>
              </a:spcAft>
            </a:pP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4.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支持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VGA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WIFI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WAN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、耳机、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SD 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卡、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HDMI out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等功能。</a:t>
            </a:r>
            <a:endParaRPr lang="en-US" altLang="zh-CN" sz="1600" dirty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fontAlgn="base">
              <a:spcAft>
                <a:spcPct val="0"/>
              </a:spcAft>
            </a:pP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5.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内置解码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UI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可以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进行画质及功能控制。</a:t>
            </a:r>
            <a:endParaRPr lang="en-US" altLang="zh-CN" sz="1600" dirty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fontAlgn="base">
              <a:spcAft>
                <a:spcPct val="0"/>
              </a:spcAft>
            </a:pP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6. 8 lanes </a:t>
            </a:r>
            <a:r>
              <a:rPr lang="en-US" altLang="zh-CN" sz="16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VbyOne</a:t>
            </a:r>
            <a:r>
              <a:rPr lang="en-US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输出。 </a:t>
            </a:r>
            <a:endParaRPr lang="en-US" altLang="zh-CN" sz="1600" dirty="0" smtClean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7" name="Picture 2" descr="https://timgsa.baidu.com/timg?image&amp;quality=80&amp;size=b9999_10000&amp;sec=1524551836038&amp;di=91cb89b7ac7f4265e5ed69f629f1501e&amp;imgtype=0&amp;src=http%3A%2F%2Fphotocdn.sohu.com%2F20160126%2Fmp56474860_1453778270621_1_th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590" y="2790488"/>
            <a:ext cx="937030" cy="70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8206" y="3545758"/>
            <a:ext cx="2269464" cy="46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6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5723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硬件特色功能</a:t>
            </a:r>
            <a:r>
              <a:rPr lang="en-US" altLang="zh-CN" dirty="0">
                <a:sym typeface="+mn-lt"/>
              </a:rPr>
              <a:t>-4K</a:t>
            </a:r>
            <a:r>
              <a:rPr lang="zh-CN" altLang="en-US" dirty="0">
                <a:sym typeface="+mn-lt"/>
              </a:rPr>
              <a:t>超高清屏</a:t>
            </a:r>
          </a:p>
        </p:txBody>
      </p:sp>
      <p:sp>
        <p:nvSpPr>
          <p:cNvPr id="5" name="矩形 21"/>
          <p:cNvSpPr>
            <a:spLocks noChangeArrowheads="1"/>
          </p:cNvSpPr>
          <p:nvPr/>
        </p:nvSpPr>
        <p:spPr bwMode="auto">
          <a:xfrm>
            <a:off x="2662980" y="1337335"/>
            <a:ext cx="5741035" cy="653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sym typeface="Calibri" panose="020F0502020204030204" pitchFamily="34" charset="0"/>
              </a:defRPr>
            </a:lvl9pPr>
          </a:lstStyle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推出现在主流且高性价比</a:t>
            </a:r>
            <a:r>
              <a:rPr lang="zh-CN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的</a:t>
            </a:r>
            <a:r>
              <a:rPr lang="en-US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4K</a:t>
            </a:r>
            <a:r>
              <a:rPr lang="zh-CN" altLang="en-US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超</a:t>
            </a:r>
            <a:r>
              <a:rPr lang="zh-CN" altLang="zh-CN" sz="1600" dirty="0" smtClean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高</a:t>
            </a:r>
            <a:r>
              <a:rPr lang="zh-CN" altLang="zh-CN" sz="16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清液晶显示面板，让您不错过每一个细节。</a:t>
            </a:r>
          </a:p>
        </p:txBody>
      </p:sp>
      <p:pic>
        <p:nvPicPr>
          <p:cNvPr id="6" name="图片 5" descr="电容效果图 - 高清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410" y="2287316"/>
            <a:ext cx="4871659" cy="294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97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heme/theme1.xml><?xml version="1.0" encoding="utf-8"?>
<a:theme xmlns:a="http://schemas.openxmlformats.org/drawingml/2006/main" name="Lenovo 2015 Template">
  <a:themeElements>
    <a:clrScheme name="Lenovo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3yxph5eq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1411</TotalTime>
  <Words>1148</Words>
  <Application>Microsoft Office PowerPoint</Application>
  <PresentationFormat>宽屏</PresentationFormat>
  <Paragraphs>134</Paragraphs>
  <Slides>18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3" baseType="lpstr">
      <vt:lpstr>等线</vt:lpstr>
      <vt:lpstr>Microsoft YaHei</vt:lpstr>
      <vt:lpstr>Arial</vt:lpstr>
      <vt:lpstr>Wingdings</vt:lpstr>
      <vt:lpstr>Lenovo 2015 Template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JingJing Chen</dc:creator>
  <cp:lastModifiedBy>Fei Fei8 Sun</cp:lastModifiedBy>
  <cp:revision>97</cp:revision>
  <dcterms:created xsi:type="dcterms:W3CDTF">2018-04-14T13:23:08Z</dcterms:created>
  <dcterms:modified xsi:type="dcterms:W3CDTF">2019-01-23T08:42:36Z</dcterms:modified>
</cp:coreProperties>
</file>