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5"/>
  </p:notesMasterIdLst>
  <p:sldIdLst>
    <p:sldId id="257" r:id="rId2"/>
    <p:sldId id="301" r:id="rId3"/>
    <p:sldId id="302" r:id="rId4"/>
    <p:sldId id="335" r:id="rId5"/>
    <p:sldId id="372" r:id="rId6"/>
    <p:sldId id="385" r:id="rId7"/>
    <p:sldId id="384" r:id="rId8"/>
    <p:sldId id="338" r:id="rId9"/>
    <p:sldId id="344" r:id="rId10"/>
    <p:sldId id="343" r:id="rId11"/>
    <p:sldId id="340" r:id="rId12"/>
    <p:sldId id="347" r:id="rId13"/>
    <p:sldId id="386" r:id="rId14"/>
    <p:sldId id="306" r:id="rId15"/>
    <p:sldId id="339" r:id="rId16"/>
    <p:sldId id="342" r:id="rId17"/>
    <p:sldId id="345" r:id="rId18"/>
    <p:sldId id="346" r:id="rId19"/>
    <p:sldId id="371" r:id="rId20"/>
    <p:sldId id="375" r:id="rId21"/>
    <p:sldId id="336" r:id="rId22"/>
    <p:sldId id="370" r:id="rId23"/>
    <p:sldId id="294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76" autoAdjust="0"/>
  </p:normalViewPr>
  <p:slideViewPr>
    <p:cSldViewPr snapToGrid="0">
      <p:cViewPr varScale="1">
        <p:scale>
          <a:sx n="76" d="100"/>
          <a:sy n="76" d="100"/>
        </p:scale>
        <p:origin x="13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6924C-4C5C-4B01-ABED-B9071ED68BE0}" type="doc">
      <dgm:prSet loTypeId="urn:microsoft.com/office/officeart/2005/8/layout/arrow3" loCatId="relationship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7961E88-889D-4B09-8326-D2E77EE2256B}">
      <dgm:prSet phldrT="[文本]" custT="1"/>
      <dgm:spPr/>
      <dgm:t>
        <a:bodyPr/>
        <a:lstStyle/>
        <a:p>
          <a:r>
            <a:rPr lang="zh-CN" altLang="en-US" sz="3200" dirty="0" smtClean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dirty="0">
            <a:solidFill>
              <a:schemeClr val="tx1"/>
            </a:solidFill>
            <a:latin typeface="+mn-lt"/>
            <a:ea typeface="+mn-ea"/>
            <a:cs typeface="+mn-ea"/>
            <a:sym typeface="+mn-lt"/>
          </a:endParaRPr>
        </a:p>
      </dgm:t>
    </dgm:pt>
    <dgm:pt modelId="{7B1124EB-CA9E-4842-A724-B258B51E2CCB}" type="par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055FD697-5EDA-4171-BC4C-353FFD969A4C}" type="sib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CFE8C2E7-22C6-4BC7-BF0E-E5E4A32FAEFD}">
      <dgm:prSet phldrT="[文本]" custT="1"/>
      <dgm:spPr/>
      <dgm:t>
        <a:bodyPr/>
        <a:lstStyle/>
        <a:p>
          <a:r>
            <a:rPr lang="zh-CN" altLang="en-US" sz="3200" dirty="0" smtClean="0"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dirty="0">
            <a:latin typeface="+mn-lt"/>
            <a:ea typeface="+mn-ea"/>
            <a:cs typeface="+mn-ea"/>
            <a:sym typeface="+mn-lt"/>
          </a:endParaRPr>
        </a:p>
      </dgm:t>
    </dgm:pt>
    <dgm:pt modelId="{F55A1BF4-D3CD-445B-A4A9-8EE9039F0128}" type="par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0EAD194F-51D7-44B2-A4E4-03562F2424F7}" type="sib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7EAEAA1D-FBA2-44E4-BADD-EBE64B437B47}" type="pres">
      <dgm:prSet presAssocID="{3776924C-4C5C-4B01-ABED-B9071ED68BE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1C39B85-192C-4A5E-9418-4EB9BCF576A7}" type="pres">
      <dgm:prSet presAssocID="{3776924C-4C5C-4B01-ABED-B9071ED68BE0}" presName="divider" presStyleLbl="fgShp" presStyleIdx="0" presStyleCnt="1"/>
      <dgm:spPr/>
    </dgm:pt>
    <dgm:pt modelId="{4036F762-FA85-43A1-8083-ADEB58A3B6D4}" type="pres">
      <dgm:prSet presAssocID="{47961E88-889D-4B09-8326-D2E77EE2256B}" presName="downArrow" presStyleLbl="node1" presStyleIdx="0" presStyleCnt="2"/>
      <dgm:spPr/>
    </dgm:pt>
    <dgm:pt modelId="{F1D2C477-8E4D-4006-BCA3-A94A982738CA}" type="pres">
      <dgm:prSet presAssocID="{47961E88-889D-4B09-8326-D2E77EE2256B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F5A358-8593-460D-AD8D-E8BE98EB6B25}" type="pres">
      <dgm:prSet presAssocID="{CFE8C2E7-22C6-4BC7-BF0E-E5E4A32FAEFD}" presName="upArrow" presStyleLbl="node1" presStyleIdx="1" presStyleCnt="2"/>
      <dgm:spPr/>
    </dgm:pt>
    <dgm:pt modelId="{B40E069B-F389-4E15-82DF-1DB57D2B600F}" type="pres">
      <dgm:prSet presAssocID="{CFE8C2E7-22C6-4BC7-BF0E-E5E4A32FAEFD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8785707-AD99-49CB-AC81-B85AF194EB75}" srcId="{3776924C-4C5C-4B01-ABED-B9071ED68BE0}" destId="{47961E88-889D-4B09-8326-D2E77EE2256B}" srcOrd="0" destOrd="0" parTransId="{7B1124EB-CA9E-4842-A724-B258B51E2CCB}" sibTransId="{055FD697-5EDA-4171-BC4C-353FFD969A4C}"/>
    <dgm:cxn modelId="{ECDEBC75-454F-4188-BB2B-99765003A770}" type="presOf" srcId="{47961E88-889D-4B09-8326-D2E77EE2256B}" destId="{F1D2C477-8E4D-4006-BCA3-A94A982738CA}" srcOrd="0" destOrd="0" presId="urn:microsoft.com/office/officeart/2005/8/layout/arrow3"/>
    <dgm:cxn modelId="{BA5587B3-A83A-4F82-A3B5-925BA7D5845D}" srcId="{3776924C-4C5C-4B01-ABED-B9071ED68BE0}" destId="{CFE8C2E7-22C6-4BC7-BF0E-E5E4A32FAEFD}" srcOrd="1" destOrd="0" parTransId="{F55A1BF4-D3CD-445B-A4A9-8EE9039F0128}" sibTransId="{0EAD194F-51D7-44B2-A4E4-03562F2424F7}"/>
    <dgm:cxn modelId="{18E2FE1A-79D5-4DF6-9120-4FF3A8712F56}" type="presOf" srcId="{CFE8C2E7-22C6-4BC7-BF0E-E5E4A32FAEFD}" destId="{B40E069B-F389-4E15-82DF-1DB57D2B600F}" srcOrd="0" destOrd="0" presId="urn:microsoft.com/office/officeart/2005/8/layout/arrow3"/>
    <dgm:cxn modelId="{4DD4AF25-A315-4D42-87D1-23C8C3FBA414}" type="presOf" srcId="{3776924C-4C5C-4B01-ABED-B9071ED68BE0}" destId="{7EAEAA1D-FBA2-44E4-BADD-EBE64B437B47}" srcOrd="0" destOrd="0" presId="urn:microsoft.com/office/officeart/2005/8/layout/arrow3"/>
    <dgm:cxn modelId="{1D9652F0-1FFA-4E66-B27B-8C9DD8CD6888}" type="presParOf" srcId="{7EAEAA1D-FBA2-44E4-BADD-EBE64B437B47}" destId="{B1C39B85-192C-4A5E-9418-4EB9BCF576A7}" srcOrd="0" destOrd="0" presId="urn:microsoft.com/office/officeart/2005/8/layout/arrow3"/>
    <dgm:cxn modelId="{9ECD6A8C-A77F-4787-BF5C-4D556A40EBA9}" type="presParOf" srcId="{7EAEAA1D-FBA2-44E4-BADD-EBE64B437B47}" destId="{4036F762-FA85-43A1-8083-ADEB58A3B6D4}" srcOrd="1" destOrd="0" presId="urn:microsoft.com/office/officeart/2005/8/layout/arrow3"/>
    <dgm:cxn modelId="{192CDA04-075D-4F09-86DB-F016210471BD}" type="presParOf" srcId="{7EAEAA1D-FBA2-44E4-BADD-EBE64B437B47}" destId="{F1D2C477-8E4D-4006-BCA3-A94A982738CA}" srcOrd="2" destOrd="0" presId="urn:microsoft.com/office/officeart/2005/8/layout/arrow3"/>
    <dgm:cxn modelId="{CABC002D-6FF1-4047-AF10-B3D2948ED269}" type="presParOf" srcId="{7EAEAA1D-FBA2-44E4-BADD-EBE64B437B47}" destId="{78F5A358-8593-460D-AD8D-E8BE98EB6B25}" srcOrd="3" destOrd="0" presId="urn:microsoft.com/office/officeart/2005/8/layout/arrow3"/>
    <dgm:cxn modelId="{7E0D2DAE-7616-4A06-BDFB-2C7BB06BC010}" type="presParOf" srcId="{7EAEAA1D-FBA2-44E4-BADD-EBE64B437B47}" destId="{B40E069B-F389-4E15-82DF-1DB57D2B600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76924C-4C5C-4B01-ABED-B9071ED68BE0}" type="doc">
      <dgm:prSet loTypeId="urn:microsoft.com/office/officeart/2005/8/layout/arrow3" loCatId="relationship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7961E88-889D-4B09-8326-D2E77EE2256B}">
      <dgm:prSet phldrT="[文本]" custT="1"/>
      <dgm:spPr/>
      <dgm:t>
        <a:bodyPr/>
        <a:lstStyle/>
        <a:p>
          <a:r>
            <a:rPr lang="zh-CN" altLang="en-US" sz="3200" dirty="0" smtClean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dirty="0">
            <a:solidFill>
              <a:srgbClr val="FF0000"/>
            </a:solidFill>
            <a:latin typeface="+mn-lt"/>
            <a:ea typeface="+mn-ea"/>
            <a:cs typeface="+mn-ea"/>
            <a:sym typeface="+mn-lt"/>
          </a:endParaRPr>
        </a:p>
      </dgm:t>
    </dgm:pt>
    <dgm:pt modelId="{7B1124EB-CA9E-4842-A724-B258B51E2CCB}" type="par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055FD697-5EDA-4171-BC4C-353FFD969A4C}" type="sib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CFE8C2E7-22C6-4BC7-BF0E-E5E4A32FAEFD}">
      <dgm:prSet phldrT="[文本]" custT="1"/>
      <dgm:spPr/>
      <dgm:t>
        <a:bodyPr/>
        <a:lstStyle/>
        <a:p>
          <a:r>
            <a:rPr lang="zh-CN" altLang="en-US" sz="3200" dirty="0" smtClean="0"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dirty="0">
            <a:latin typeface="+mn-lt"/>
            <a:ea typeface="+mn-ea"/>
            <a:cs typeface="+mn-ea"/>
            <a:sym typeface="+mn-lt"/>
          </a:endParaRPr>
        </a:p>
      </dgm:t>
    </dgm:pt>
    <dgm:pt modelId="{F55A1BF4-D3CD-445B-A4A9-8EE9039F0128}" type="par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0EAD194F-51D7-44B2-A4E4-03562F2424F7}" type="sib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7EAEAA1D-FBA2-44E4-BADD-EBE64B437B47}" type="pres">
      <dgm:prSet presAssocID="{3776924C-4C5C-4B01-ABED-B9071ED68BE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1C39B85-192C-4A5E-9418-4EB9BCF576A7}" type="pres">
      <dgm:prSet presAssocID="{3776924C-4C5C-4B01-ABED-B9071ED68BE0}" presName="divider" presStyleLbl="fgShp" presStyleIdx="0" presStyleCnt="1"/>
      <dgm:spPr/>
    </dgm:pt>
    <dgm:pt modelId="{4036F762-FA85-43A1-8083-ADEB58A3B6D4}" type="pres">
      <dgm:prSet presAssocID="{47961E88-889D-4B09-8326-D2E77EE2256B}" presName="downArrow" presStyleLbl="node1" presStyleIdx="0" presStyleCnt="2"/>
      <dgm:spPr/>
    </dgm:pt>
    <dgm:pt modelId="{F1D2C477-8E4D-4006-BCA3-A94A982738CA}" type="pres">
      <dgm:prSet presAssocID="{47961E88-889D-4B09-8326-D2E77EE2256B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F5A358-8593-460D-AD8D-E8BE98EB6B25}" type="pres">
      <dgm:prSet presAssocID="{CFE8C2E7-22C6-4BC7-BF0E-E5E4A32FAEFD}" presName="upArrow" presStyleLbl="node1" presStyleIdx="1" presStyleCnt="2"/>
      <dgm:spPr/>
    </dgm:pt>
    <dgm:pt modelId="{B40E069B-F389-4E15-82DF-1DB57D2B600F}" type="pres">
      <dgm:prSet presAssocID="{CFE8C2E7-22C6-4BC7-BF0E-E5E4A32FAEFD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8785707-AD99-49CB-AC81-B85AF194EB75}" srcId="{3776924C-4C5C-4B01-ABED-B9071ED68BE0}" destId="{47961E88-889D-4B09-8326-D2E77EE2256B}" srcOrd="0" destOrd="0" parTransId="{7B1124EB-CA9E-4842-A724-B258B51E2CCB}" sibTransId="{055FD697-5EDA-4171-BC4C-353FFD969A4C}"/>
    <dgm:cxn modelId="{ECDEBC75-454F-4188-BB2B-99765003A770}" type="presOf" srcId="{47961E88-889D-4B09-8326-D2E77EE2256B}" destId="{F1D2C477-8E4D-4006-BCA3-A94A982738CA}" srcOrd="0" destOrd="0" presId="urn:microsoft.com/office/officeart/2005/8/layout/arrow3"/>
    <dgm:cxn modelId="{BA5587B3-A83A-4F82-A3B5-925BA7D5845D}" srcId="{3776924C-4C5C-4B01-ABED-B9071ED68BE0}" destId="{CFE8C2E7-22C6-4BC7-BF0E-E5E4A32FAEFD}" srcOrd="1" destOrd="0" parTransId="{F55A1BF4-D3CD-445B-A4A9-8EE9039F0128}" sibTransId="{0EAD194F-51D7-44B2-A4E4-03562F2424F7}"/>
    <dgm:cxn modelId="{18E2FE1A-79D5-4DF6-9120-4FF3A8712F56}" type="presOf" srcId="{CFE8C2E7-22C6-4BC7-BF0E-E5E4A32FAEFD}" destId="{B40E069B-F389-4E15-82DF-1DB57D2B600F}" srcOrd="0" destOrd="0" presId="urn:microsoft.com/office/officeart/2005/8/layout/arrow3"/>
    <dgm:cxn modelId="{4DD4AF25-A315-4D42-87D1-23C8C3FBA414}" type="presOf" srcId="{3776924C-4C5C-4B01-ABED-B9071ED68BE0}" destId="{7EAEAA1D-FBA2-44E4-BADD-EBE64B437B47}" srcOrd="0" destOrd="0" presId="urn:microsoft.com/office/officeart/2005/8/layout/arrow3"/>
    <dgm:cxn modelId="{1D9652F0-1FFA-4E66-B27B-8C9DD8CD6888}" type="presParOf" srcId="{7EAEAA1D-FBA2-44E4-BADD-EBE64B437B47}" destId="{B1C39B85-192C-4A5E-9418-4EB9BCF576A7}" srcOrd="0" destOrd="0" presId="urn:microsoft.com/office/officeart/2005/8/layout/arrow3"/>
    <dgm:cxn modelId="{9ECD6A8C-A77F-4787-BF5C-4D556A40EBA9}" type="presParOf" srcId="{7EAEAA1D-FBA2-44E4-BADD-EBE64B437B47}" destId="{4036F762-FA85-43A1-8083-ADEB58A3B6D4}" srcOrd="1" destOrd="0" presId="urn:microsoft.com/office/officeart/2005/8/layout/arrow3"/>
    <dgm:cxn modelId="{192CDA04-075D-4F09-86DB-F016210471BD}" type="presParOf" srcId="{7EAEAA1D-FBA2-44E4-BADD-EBE64B437B47}" destId="{F1D2C477-8E4D-4006-BCA3-A94A982738CA}" srcOrd="2" destOrd="0" presId="urn:microsoft.com/office/officeart/2005/8/layout/arrow3"/>
    <dgm:cxn modelId="{CABC002D-6FF1-4047-AF10-B3D2948ED269}" type="presParOf" srcId="{7EAEAA1D-FBA2-44E4-BADD-EBE64B437B47}" destId="{78F5A358-8593-460D-AD8D-E8BE98EB6B25}" srcOrd="3" destOrd="0" presId="urn:microsoft.com/office/officeart/2005/8/layout/arrow3"/>
    <dgm:cxn modelId="{7E0D2DAE-7616-4A06-BDFB-2C7BB06BC010}" type="presParOf" srcId="{7EAEAA1D-FBA2-44E4-BADD-EBE64B437B47}" destId="{B40E069B-F389-4E15-82DF-1DB57D2B600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6924C-4C5C-4B01-ABED-B9071ED68BE0}" type="doc">
      <dgm:prSet loTypeId="urn:microsoft.com/office/officeart/2005/8/layout/arrow3" loCatId="relationship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7961E88-889D-4B09-8326-D2E77EE2256B}">
      <dgm:prSet phldrT="[文本]" custT="1"/>
      <dgm:spPr/>
      <dgm:t>
        <a:bodyPr/>
        <a:lstStyle/>
        <a:p>
          <a:r>
            <a:rPr lang="zh-CN" altLang="en-US" sz="3200" dirty="0" smtClean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dirty="0">
            <a:solidFill>
              <a:schemeClr val="tx1"/>
            </a:solidFill>
            <a:latin typeface="+mn-lt"/>
            <a:ea typeface="+mn-ea"/>
            <a:cs typeface="+mn-ea"/>
            <a:sym typeface="+mn-lt"/>
          </a:endParaRPr>
        </a:p>
      </dgm:t>
    </dgm:pt>
    <dgm:pt modelId="{7B1124EB-CA9E-4842-A724-B258B51E2CCB}" type="par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055FD697-5EDA-4171-BC4C-353FFD969A4C}" type="sibTrans" cxnId="{48785707-AD99-49CB-AC81-B85AF194EB75}">
      <dgm:prSet/>
      <dgm:spPr/>
      <dgm:t>
        <a:bodyPr/>
        <a:lstStyle/>
        <a:p>
          <a:endParaRPr lang="zh-CN" altLang="en-US" sz="1200"/>
        </a:p>
      </dgm:t>
    </dgm:pt>
    <dgm:pt modelId="{CFE8C2E7-22C6-4BC7-BF0E-E5E4A32FAEFD}">
      <dgm:prSet phldrT="[文本]" custT="1"/>
      <dgm:spPr/>
      <dgm:t>
        <a:bodyPr/>
        <a:lstStyle/>
        <a:p>
          <a:r>
            <a:rPr lang="zh-CN" altLang="en-US" sz="3200" dirty="0" smtClean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dirty="0">
            <a:solidFill>
              <a:srgbClr val="FF0000"/>
            </a:solidFill>
            <a:latin typeface="+mn-lt"/>
            <a:ea typeface="+mn-ea"/>
            <a:cs typeface="+mn-ea"/>
            <a:sym typeface="+mn-lt"/>
          </a:endParaRPr>
        </a:p>
      </dgm:t>
    </dgm:pt>
    <dgm:pt modelId="{F55A1BF4-D3CD-445B-A4A9-8EE9039F0128}" type="par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0EAD194F-51D7-44B2-A4E4-03562F2424F7}" type="sibTrans" cxnId="{BA5587B3-A83A-4F82-A3B5-925BA7D5845D}">
      <dgm:prSet/>
      <dgm:spPr/>
      <dgm:t>
        <a:bodyPr/>
        <a:lstStyle/>
        <a:p>
          <a:endParaRPr lang="zh-CN" altLang="en-US" sz="1200"/>
        </a:p>
      </dgm:t>
    </dgm:pt>
    <dgm:pt modelId="{7EAEAA1D-FBA2-44E4-BADD-EBE64B437B47}" type="pres">
      <dgm:prSet presAssocID="{3776924C-4C5C-4B01-ABED-B9071ED68BE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1C39B85-192C-4A5E-9418-4EB9BCF576A7}" type="pres">
      <dgm:prSet presAssocID="{3776924C-4C5C-4B01-ABED-B9071ED68BE0}" presName="divider" presStyleLbl="fgShp" presStyleIdx="0" presStyleCnt="1"/>
      <dgm:spPr/>
    </dgm:pt>
    <dgm:pt modelId="{4036F762-FA85-43A1-8083-ADEB58A3B6D4}" type="pres">
      <dgm:prSet presAssocID="{47961E88-889D-4B09-8326-D2E77EE2256B}" presName="downArrow" presStyleLbl="node1" presStyleIdx="0" presStyleCnt="2"/>
      <dgm:spPr/>
    </dgm:pt>
    <dgm:pt modelId="{F1D2C477-8E4D-4006-BCA3-A94A982738CA}" type="pres">
      <dgm:prSet presAssocID="{47961E88-889D-4B09-8326-D2E77EE2256B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F5A358-8593-460D-AD8D-E8BE98EB6B25}" type="pres">
      <dgm:prSet presAssocID="{CFE8C2E7-22C6-4BC7-BF0E-E5E4A32FAEFD}" presName="upArrow" presStyleLbl="node1" presStyleIdx="1" presStyleCnt="2"/>
      <dgm:spPr/>
    </dgm:pt>
    <dgm:pt modelId="{B40E069B-F389-4E15-82DF-1DB57D2B600F}" type="pres">
      <dgm:prSet presAssocID="{CFE8C2E7-22C6-4BC7-BF0E-E5E4A32FAEFD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8785707-AD99-49CB-AC81-B85AF194EB75}" srcId="{3776924C-4C5C-4B01-ABED-B9071ED68BE0}" destId="{47961E88-889D-4B09-8326-D2E77EE2256B}" srcOrd="0" destOrd="0" parTransId="{7B1124EB-CA9E-4842-A724-B258B51E2CCB}" sibTransId="{055FD697-5EDA-4171-BC4C-353FFD969A4C}"/>
    <dgm:cxn modelId="{ECDEBC75-454F-4188-BB2B-99765003A770}" type="presOf" srcId="{47961E88-889D-4B09-8326-D2E77EE2256B}" destId="{F1D2C477-8E4D-4006-BCA3-A94A982738CA}" srcOrd="0" destOrd="0" presId="urn:microsoft.com/office/officeart/2005/8/layout/arrow3"/>
    <dgm:cxn modelId="{BA5587B3-A83A-4F82-A3B5-925BA7D5845D}" srcId="{3776924C-4C5C-4B01-ABED-B9071ED68BE0}" destId="{CFE8C2E7-22C6-4BC7-BF0E-E5E4A32FAEFD}" srcOrd="1" destOrd="0" parTransId="{F55A1BF4-D3CD-445B-A4A9-8EE9039F0128}" sibTransId="{0EAD194F-51D7-44B2-A4E4-03562F2424F7}"/>
    <dgm:cxn modelId="{18E2FE1A-79D5-4DF6-9120-4FF3A8712F56}" type="presOf" srcId="{CFE8C2E7-22C6-4BC7-BF0E-E5E4A32FAEFD}" destId="{B40E069B-F389-4E15-82DF-1DB57D2B600F}" srcOrd="0" destOrd="0" presId="urn:microsoft.com/office/officeart/2005/8/layout/arrow3"/>
    <dgm:cxn modelId="{4DD4AF25-A315-4D42-87D1-23C8C3FBA414}" type="presOf" srcId="{3776924C-4C5C-4B01-ABED-B9071ED68BE0}" destId="{7EAEAA1D-FBA2-44E4-BADD-EBE64B437B47}" srcOrd="0" destOrd="0" presId="urn:microsoft.com/office/officeart/2005/8/layout/arrow3"/>
    <dgm:cxn modelId="{1D9652F0-1FFA-4E66-B27B-8C9DD8CD6888}" type="presParOf" srcId="{7EAEAA1D-FBA2-44E4-BADD-EBE64B437B47}" destId="{B1C39B85-192C-4A5E-9418-4EB9BCF576A7}" srcOrd="0" destOrd="0" presId="urn:microsoft.com/office/officeart/2005/8/layout/arrow3"/>
    <dgm:cxn modelId="{9ECD6A8C-A77F-4787-BF5C-4D556A40EBA9}" type="presParOf" srcId="{7EAEAA1D-FBA2-44E4-BADD-EBE64B437B47}" destId="{4036F762-FA85-43A1-8083-ADEB58A3B6D4}" srcOrd="1" destOrd="0" presId="urn:microsoft.com/office/officeart/2005/8/layout/arrow3"/>
    <dgm:cxn modelId="{192CDA04-075D-4F09-86DB-F016210471BD}" type="presParOf" srcId="{7EAEAA1D-FBA2-44E4-BADD-EBE64B437B47}" destId="{F1D2C477-8E4D-4006-BCA3-A94A982738CA}" srcOrd="2" destOrd="0" presId="urn:microsoft.com/office/officeart/2005/8/layout/arrow3"/>
    <dgm:cxn modelId="{CABC002D-6FF1-4047-AF10-B3D2948ED269}" type="presParOf" srcId="{7EAEAA1D-FBA2-44E4-BADD-EBE64B437B47}" destId="{78F5A358-8593-460D-AD8D-E8BE98EB6B25}" srcOrd="3" destOrd="0" presId="urn:microsoft.com/office/officeart/2005/8/layout/arrow3"/>
    <dgm:cxn modelId="{7E0D2DAE-7616-4A06-BDFB-2C7BB06BC010}" type="presParOf" srcId="{7EAEAA1D-FBA2-44E4-BADD-EBE64B437B47}" destId="{B40E069B-F389-4E15-82DF-1DB57D2B600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39B85-192C-4A5E-9418-4EB9BCF576A7}">
      <dsp:nvSpPr>
        <dsp:cNvPr id="0" name=""/>
        <dsp:cNvSpPr/>
      </dsp:nvSpPr>
      <dsp:spPr>
        <a:xfrm rot="21300000">
          <a:off x="24942" y="2246800"/>
          <a:ext cx="8078114" cy="925066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F762-FA85-43A1-8083-ADEB58A3B6D4}">
      <dsp:nvSpPr>
        <dsp:cNvPr id="0" name=""/>
        <dsp:cNvSpPr/>
      </dsp:nvSpPr>
      <dsp:spPr>
        <a:xfrm>
          <a:off x="975360" y="270933"/>
          <a:ext cx="2438400" cy="2167466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2C477-8E4D-4006-BCA3-A94A982738CA}">
      <dsp:nvSpPr>
        <dsp:cNvPr id="0" name=""/>
        <dsp:cNvSpPr/>
      </dsp:nvSpPr>
      <dsp:spPr>
        <a:xfrm>
          <a:off x="4307840" y="0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kern="1200" dirty="0">
            <a:solidFill>
              <a:schemeClr val="tx1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4307840" y="0"/>
        <a:ext cx="2600960" cy="2275840"/>
      </dsp:txXfrm>
    </dsp:sp>
    <dsp:sp modelId="{78F5A358-8593-460D-AD8D-E8BE98EB6B25}">
      <dsp:nvSpPr>
        <dsp:cNvPr id="0" name=""/>
        <dsp:cNvSpPr/>
      </dsp:nvSpPr>
      <dsp:spPr>
        <a:xfrm>
          <a:off x="4714239" y="2980266"/>
          <a:ext cx="2438400" cy="2167466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0E069B-F389-4E15-82DF-1DB57D2B600F}">
      <dsp:nvSpPr>
        <dsp:cNvPr id="0" name=""/>
        <dsp:cNvSpPr/>
      </dsp:nvSpPr>
      <dsp:spPr>
        <a:xfrm>
          <a:off x="1219200" y="3142826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1219200" y="3142826"/>
        <a:ext cx="2600960" cy="227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39B85-192C-4A5E-9418-4EB9BCF576A7}">
      <dsp:nvSpPr>
        <dsp:cNvPr id="0" name=""/>
        <dsp:cNvSpPr/>
      </dsp:nvSpPr>
      <dsp:spPr>
        <a:xfrm rot="21300000">
          <a:off x="24942" y="2246800"/>
          <a:ext cx="8078114" cy="925066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F762-FA85-43A1-8083-ADEB58A3B6D4}">
      <dsp:nvSpPr>
        <dsp:cNvPr id="0" name=""/>
        <dsp:cNvSpPr/>
      </dsp:nvSpPr>
      <dsp:spPr>
        <a:xfrm>
          <a:off x="975360" y="270933"/>
          <a:ext cx="2438400" cy="2167466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2C477-8E4D-4006-BCA3-A94A982738CA}">
      <dsp:nvSpPr>
        <dsp:cNvPr id="0" name=""/>
        <dsp:cNvSpPr/>
      </dsp:nvSpPr>
      <dsp:spPr>
        <a:xfrm>
          <a:off x="4307840" y="0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kern="1200" dirty="0">
            <a:solidFill>
              <a:srgbClr val="FF0000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4307840" y="0"/>
        <a:ext cx="2600960" cy="2275840"/>
      </dsp:txXfrm>
    </dsp:sp>
    <dsp:sp modelId="{78F5A358-8593-460D-AD8D-E8BE98EB6B25}">
      <dsp:nvSpPr>
        <dsp:cNvPr id="0" name=""/>
        <dsp:cNvSpPr/>
      </dsp:nvSpPr>
      <dsp:spPr>
        <a:xfrm>
          <a:off x="4714239" y="2980266"/>
          <a:ext cx="2438400" cy="2167466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0E069B-F389-4E15-82DF-1DB57D2B600F}">
      <dsp:nvSpPr>
        <dsp:cNvPr id="0" name=""/>
        <dsp:cNvSpPr/>
      </dsp:nvSpPr>
      <dsp:spPr>
        <a:xfrm>
          <a:off x="1219200" y="3142826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1219200" y="3142826"/>
        <a:ext cx="2600960" cy="2275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39B85-192C-4A5E-9418-4EB9BCF576A7}">
      <dsp:nvSpPr>
        <dsp:cNvPr id="0" name=""/>
        <dsp:cNvSpPr/>
      </dsp:nvSpPr>
      <dsp:spPr>
        <a:xfrm rot="21300000">
          <a:off x="24942" y="2246800"/>
          <a:ext cx="8078114" cy="925066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F762-FA85-43A1-8083-ADEB58A3B6D4}">
      <dsp:nvSpPr>
        <dsp:cNvPr id="0" name=""/>
        <dsp:cNvSpPr/>
      </dsp:nvSpPr>
      <dsp:spPr>
        <a:xfrm>
          <a:off x="975360" y="270933"/>
          <a:ext cx="2438400" cy="2167466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2C477-8E4D-4006-BCA3-A94A982738CA}">
      <dsp:nvSpPr>
        <dsp:cNvPr id="0" name=""/>
        <dsp:cNvSpPr/>
      </dsp:nvSpPr>
      <dsp:spPr>
        <a:xfrm>
          <a:off x="4307840" y="0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rPr>
            <a:t>电容一体机</a:t>
          </a:r>
          <a:endParaRPr lang="zh-CN" altLang="en-US" sz="3200" kern="1200" dirty="0">
            <a:solidFill>
              <a:schemeClr val="tx1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4307840" y="0"/>
        <a:ext cx="2600960" cy="2275840"/>
      </dsp:txXfrm>
    </dsp:sp>
    <dsp:sp modelId="{78F5A358-8593-460D-AD8D-E8BE98EB6B25}">
      <dsp:nvSpPr>
        <dsp:cNvPr id="0" name=""/>
        <dsp:cNvSpPr/>
      </dsp:nvSpPr>
      <dsp:spPr>
        <a:xfrm>
          <a:off x="4714239" y="2980266"/>
          <a:ext cx="2438400" cy="2167466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0E069B-F389-4E15-82DF-1DB57D2B600F}">
      <dsp:nvSpPr>
        <dsp:cNvPr id="0" name=""/>
        <dsp:cNvSpPr/>
      </dsp:nvSpPr>
      <dsp:spPr>
        <a:xfrm>
          <a:off x="1219200" y="3142826"/>
          <a:ext cx="2600960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rPr>
            <a:t>红外一体机</a:t>
          </a:r>
          <a:endParaRPr lang="zh-CN" altLang="en-US" sz="3200" kern="1200" dirty="0">
            <a:solidFill>
              <a:srgbClr val="FF0000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1219200" y="3142826"/>
        <a:ext cx="2600960" cy="2275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762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3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691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8554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556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786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81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934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685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124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8899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23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99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879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59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036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33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275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012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矩形 6"/>
          <p:cNvSpPr/>
          <p:nvPr userDrawn="1"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9" name="图片 8" descr="联想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748706" y="5041447"/>
            <a:ext cx="451290" cy="135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904" y="3630193"/>
            <a:ext cx="6797195" cy="320908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44916" y="2148540"/>
            <a:ext cx="292023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51384" y="2870006"/>
            <a:ext cx="915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商用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互动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大屏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解决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方案</a:t>
            </a:r>
          </a:p>
        </p:txBody>
      </p:sp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5723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-4K</a:t>
            </a:r>
            <a:r>
              <a:rPr lang="zh-CN" altLang="en-US" dirty="0">
                <a:sym typeface="+mn-lt"/>
              </a:rPr>
              <a:t>超高清屏</a:t>
            </a:r>
          </a:p>
        </p:txBody>
      </p:sp>
      <p:sp>
        <p:nvSpPr>
          <p:cNvPr id="5" name="矩形 21"/>
          <p:cNvSpPr>
            <a:spLocks noChangeArrowheads="1"/>
          </p:cNvSpPr>
          <p:nvPr/>
        </p:nvSpPr>
        <p:spPr bwMode="auto">
          <a:xfrm>
            <a:off x="2662980" y="1337335"/>
            <a:ext cx="5741035" cy="6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推出现在主流且高性价比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4K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清液晶显示面板，让您不错过每一个细节。</a:t>
            </a:r>
          </a:p>
        </p:txBody>
      </p:sp>
      <p:pic>
        <p:nvPicPr>
          <p:cNvPr id="6" name="图片 5" descr="电容效果图 - 高清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410" y="2287316"/>
            <a:ext cx="4871659" cy="294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4973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多尺寸选择</a:t>
            </a:r>
          </a:p>
        </p:txBody>
      </p:sp>
      <p:sp>
        <p:nvSpPr>
          <p:cNvPr id="6" name="文本框 33"/>
          <p:cNvSpPr txBox="1"/>
          <p:nvPr/>
        </p:nvSpPr>
        <p:spPr>
          <a:xfrm>
            <a:off x="2018301" y="1661880"/>
            <a:ext cx="411427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丰富的尺寸，满足不同大小的使用场景需求。</a:t>
            </a:r>
            <a:endParaRPr lang="en-US" altLang="zh-CN" sz="160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55" y="2065161"/>
            <a:ext cx="7031909" cy="28819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245738" y="4972028"/>
            <a:ext cx="6597903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65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                 75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1200" b="1" dirty="0" smtClean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zh-CN" altLang="en-US" sz="1200" b="1" dirty="0" smtClean="0">
                <a:solidFill>
                  <a:prstClr val="black"/>
                </a:solidFill>
                <a:cs typeface="+mn-ea"/>
                <a:sym typeface="+mn-lt"/>
              </a:rPr>
              <a:t>（开发中）</a:t>
            </a:r>
            <a:r>
              <a:rPr lang="en-US" altLang="zh-CN" sz="1200" b="1" dirty="0" smtClean="0">
                <a:solidFill>
                  <a:prstClr val="black"/>
                </a:solidFill>
                <a:cs typeface="+mn-ea"/>
                <a:sym typeface="+mn-lt"/>
              </a:rPr>
              <a:t>                    </a:t>
            </a: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zh-CN" altLang="en-US" sz="1200" b="1" dirty="0" smtClean="0">
                <a:solidFill>
                  <a:prstClr val="black"/>
                </a:solidFill>
                <a:cs typeface="+mn-ea"/>
                <a:sym typeface="+mn-lt"/>
              </a:rPr>
              <a:t>（规划中）</a:t>
            </a:r>
            <a:r>
              <a:rPr lang="en-US" altLang="zh-CN" sz="1200" b="1" dirty="0" smtClean="0">
                <a:solidFill>
                  <a:prstClr val="black"/>
                </a:solidFill>
                <a:cs typeface="+mn-ea"/>
                <a:sym typeface="+mn-lt"/>
              </a:rPr>
              <a:t> </a:t>
            </a:r>
            <a:endParaRPr lang="en-US" altLang="zh-CN" sz="12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77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53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传屏宝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367" y="2160160"/>
            <a:ext cx="3083010" cy="28870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67910" y="2766430"/>
            <a:ext cx="3580517" cy="125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智慧教育一体机系统内置业内优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秀的无线传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屏方案，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亦可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实现笔记本、台式电脑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实现无线传屏，电脑接入传屏宝可实现双向互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控。</a:t>
            </a:r>
            <a:endParaRPr lang="zh-CN" altLang="en-US" sz="1600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2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677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高端简洁外观设计</a:t>
            </a:r>
          </a:p>
        </p:txBody>
      </p:sp>
      <p:pic>
        <p:nvPicPr>
          <p:cNvPr id="15" name="Picture 2" descr="65-j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49" y="3068826"/>
            <a:ext cx="3985280" cy="24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276" y="1780703"/>
            <a:ext cx="1308414" cy="112764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224" y="1610594"/>
            <a:ext cx="458909" cy="4072097"/>
          </a:xfrm>
          <a:prstGeom prst="rect">
            <a:avLst/>
          </a:prstGeom>
        </p:spPr>
      </p:pic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167096" y="1824059"/>
            <a:ext cx="4170253" cy="364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电容智慧教育一体机采用时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下潮流纯平面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超窄边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设计概念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简约唯美，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推出现在主流且高性价比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4K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清液晶显示面板。</a:t>
            </a: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b="1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技术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：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采用高强度碳素铝合金，确保产品质地相对轻盈，美观大方。通过一体化成型、高技术的热处理，可以提供多种色彩外观，满足不同视觉眼光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。更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具人性化、科技化、简约美的理念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铝合金型材圆、边角圆弧设计。人性化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人性安全、科技安全（圆弧设计）。科技化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高端工艺制程，一体化成型技术确保铝合金型材与电容触摸玻璃完美融合，铝合金型材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R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角与电容触摸玻璃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R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角贴合。</a:t>
            </a:r>
            <a:endParaRPr lang="zh-CN" altLang="en-US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05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284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电容一体机</a:t>
            </a: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38707557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</a:t>
            </a:r>
          </a:p>
        </p:txBody>
      </p:sp>
      <p:grpSp>
        <p:nvGrpSpPr>
          <p:cNvPr id="80" name="组合 5"/>
          <p:cNvGrpSpPr/>
          <p:nvPr/>
        </p:nvGrpSpPr>
        <p:grpSpPr>
          <a:xfrm>
            <a:off x="3048000" y="3508722"/>
            <a:ext cx="5217122" cy="318361"/>
            <a:chOff x="534438" y="3368951"/>
            <a:chExt cx="10944224" cy="438144"/>
          </a:xfrm>
          <a:solidFill>
            <a:srgbClr val="76B6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矩形 8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82" name="组合 7"/>
            <p:cNvGrpSpPr/>
            <p:nvPr/>
          </p:nvGrpSpPr>
          <p:grpSpPr>
            <a:xfrm>
              <a:off x="534438" y="3368951"/>
              <a:ext cx="10944224" cy="438144"/>
              <a:chOff x="623889" y="3209927"/>
              <a:chExt cx="10944224" cy="438144"/>
            </a:xfrm>
            <a:grpFill/>
          </p:grpSpPr>
          <p:sp>
            <p:nvSpPr>
              <p:cNvPr id="83" name="矩形 82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>
                <a:outerShdw blurRad="254000" dist="127000" dir="816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矩形 83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1108099" y="3344467"/>
                <a:ext cx="9613876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矩形 87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等腰三角形 88"/>
              <p:cNvSpPr/>
              <p:nvPr/>
            </p:nvSpPr>
            <p:spPr>
              <a:xfrm rot="5400000">
                <a:off x="11159803" y="3239761"/>
                <a:ext cx="438144" cy="378476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94" name="肘形连接符 18"/>
          <p:cNvCxnSpPr>
            <a:endCxn id="95" idx="1"/>
          </p:cNvCxnSpPr>
          <p:nvPr/>
        </p:nvCxnSpPr>
        <p:spPr>
          <a:xfrm rot="5400000" flipH="1" flipV="1">
            <a:off x="5293963" y="2994725"/>
            <a:ext cx="646309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5" name="矩形 94"/>
          <p:cNvSpPr/>
          <p:nvPr/>
        </p:nvSpPr>
        <p:spPr>
          <a:xfrm>
            <a:off x="5722970" y="235237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8" name="肘形连接符 22"/>
          <p:cNvCxnSpPr>
            <a:endCxn id="99" idx="1"/>
          </p:cNvCxnSpPr>
          <p:nvPr/>
        </p:nvCxnSpPr>
        <p:spPr>
          <a:xfrm rot="16200000" flipH="1">
            <a:off x="4351118" y="4169761"/>
            <a:ext cx="720815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9" name="矩形 98"/>
          <p:cNvSpPr/>
          <p:nvPr/>
        </p:nvSpPr>
        <p:spPr>
          <a:xfrm>
            <a:off x="4817378" y="4187353"/>
            <a:ext cx="1026279" cy="8973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03" name="组合 32"/>
          <p:cNvGrpSpPr/>
          <p:nvPr/>
        </p:nvGrpSpPr>
        <p:grpSpPr>
          <a:xfrm>
            <a:off x="4393967" y="3423732"/>
            <a:ext cx="437896" cy="491476"/>
            <a:chOff x="1963463" y="2688962"/>
            <a:chExt cx="437896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" name="六边形 103"/>
            <p:cNvSpPr/>
            <p:nvPr/>
          </p:nvSpPr>
          <p:spPr>
            <a:xfrm rot="5400000">
              <a:off x="1929430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文本框 33"/>
            <p:cNvSpPr txBox="1"/>
            <p:nvPr/>
          </p:nvSpPr>
          <p:spPr>
            <a:xfrm>
              <a:off x="1972949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6" name="组合 35"/>
          <p:cNvGrpSpPr/>
          <p:nvPr/>
        </p:nvGrpSpPr>
        <p:grpSpPr>
          <a:xfrm>
            <a:off x="5330831" y="3423732"/>
            <a:ext cx="428410" cy="491476"/>
            <a:chOff x="2900327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六边形 106"/>
            <p:cNvSpPr/>
            <p:nvPr/>
          </p:nvSpPr>
          <p:spPr>
            <a:xfrm rot="5400000">
              <a:off x="2866294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文本框 33"/>
            <p:cNvSpPr txBox="1"/>
            <p:nvPr/>
          </p:nvSpPr>
          <p:spPr>
            <a:xfrm>
              <a:off x="2900327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9" name="组合 38"/>
          <p:cNvGrpSpPr/>
          <p:nvPr/>
        </p:nvGrpSpPr>
        <p:grpSpPr>
          <a:xfrm>
            <a:off x="6265195" y="3423732"/>
            <a:ext cx="428410" cy="491476"/>
            <a:chOff x="3834691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0" name="六边形 109"/>
            <p:cNvSpPr/>
            <p:nvPr/>
          </p:nvSpPr>
          <p:spPr>
            <a:xfrm rot="5400000">
              <a:off x="3803158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1" name="文本框 33"/>
            <p:cNvSpPr txBox="1"/>
            <p:nvPr/>
          </p:nvSpPr>
          <p:spPr>
            <a:xfrm>
              <a:off x="3834691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25" name="文本框 33"/>
          <p:cNvSpPr txBox="1"/>
          <p:nvPr/>
        </p:nvSpPr>
        <p:spPr>
          <a:xfrm>
            <a:off x="4831998" y="4313753"/>
            <a:ext cx="1050290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电容触控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精准细腻高灵敏度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20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点触控</a:t>
            </a:r>
            <a:endParaRPr lang="en-US" altLang="zh-CN" sz="10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6633081" y="4174908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34" name="肘形连接符 22"/>
          <p:cNvCxnSpPr/>
          <p:nvPr/>
        </p:nvCxnSpPr>
        <p:spPr>
          <a:xfrm rot="16200000" flipH="1">
            <a:off x="6223813" y="4138435"/>
            <a:ext cx="720815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5" name="文本框 33"/>
          <p:cNvSpPr txBox="1"/>
          <p:nvPr/>
        </p:nvSpPr>
        <p:spPr>
          <a:xfrm>
            <a:off x="5635954" y="2418190"/>
            <a:ext cx="126218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 smtClean="0">
                <a:solidFill>
                  <a:srgbClr val="640F10"/>
                </a:solidFill>
                <a:cs typeface="+mn-ea"/>
                <a:sym typeface="+mn-lt"/>
              </a:rPr>
              <a:t>AG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玻璃纯平设计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水性粉笔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,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白板笔书写</a:t>
            </a:r>
          </a:p>
        </p:txBody>
      </p:sp>
      <p:sp>
        <p:nvSpPr>
          <p:cNvPr id="136" name="文本框 33"/>
          <p:cNvSpPr txBox="1"/>
          <p:nvPr/>
        </p:nvSpPr>
        <p:spPr>
          <a:xfrm>
            <a:off x="6582714" y="4244287"/>
            <a:ext cx="1164121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无线麦克风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配置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无线麦接收器，可搭配专业无线麦克风，</a:t>
            </a:r>
          </a:p>
        </p:txBody>
      </p:sp>
    </p:spTree>
    <p:extLst>
      <p:ext uri="{BB962C8B-B14F-4D97-AF65-F5344CB8AC3E}">
        <p14:creationId xmlns:p14="http://schemas.microsoft.com/office/powerpoint/2010/main" val="400033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510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电容触控</a:t>
            </a:r>
          </a:p>
        </p:txBody>
      </p:sp>
      <p:sp>
        <p:nvSpPr>
          <p:cNvPr id="10" name="矩形 25"/>
          <p:cNvSpPr>
            <a:spLocks noChangeArrowheads="1"/>
          </p:cNvSpPr>
          <p:nvPr/>
        </p:nvSpPr>
        <p:spPr bwMode="auto">
          <a:xfrm>
            <a:off x="3204453" y="1471993"/>
            <a:ext cx="5235575" cy="6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采用纳米级电容触控方案，精确度高，抗干扰性强，灵敏度高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点同时触控。</a:t>
            </a:r>
          </a:p>
        </p:txBody>
      </p:sp>
      <p:pic>
        <p:nvPicPr>
          <p:cNvPr id="11" name="图片 10" descr="电容效果图 - 触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845" y="2397367"/>
            <a:ext cx="4707396" cy="285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6487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-AG</a:t>
            </a:r>
            <a:r>
              <a:rPr lang="zh-CN" altLang="en-US" dirty="0">
                <a:sym typeface="+mn-lt"/>
              </a:rPr>
              <a:t>玻璃纯平设计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" b="-1"/>
          <a:stretch/>
        </p:blipFill>
        <p:spPr>
          <a:xfrm>
            <a:off x="1757508" y="2388930"/>
            <a:ext cx="4536823" cy="2749347"/>
          </a:xfrm>
          <a:prstGeom prst="rect">
            <a:avLst/>
          </a:prstGeom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670755" y="2407709"/>
            <a:ext cx="3409798" cy="272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电容智慧教育一体机采用纯平设计，触摸屏使用</a:t>
            </a:r>
            <a:r>
              <a:rPr lang="en-US" altLang="zh-CN" sz="1600" dirty="0" smtClean="0">
                <a:solidFill>
                  <a:srgbClr val="000000"/>
                </a:solidFill>
                <a:cs typeface="+mn-ea"/>
                <a:sym typeface="+mn-lt"/>
              </a:rPr>
              <a:t>4mm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钢化玻璃盖板，并作</a:t>
            </a:r>
            <a:r>
              <a:rPr lang="en-US" altLang="zh-CN" sz="1600" dirty="0" smtClean="0">
                <a:solidFill>
                  <a:srgbClr val="000000"/>
                </a:solidFill>
                <a:cs typeface="+mn-ea"/>
                <a:sym typeface="+mn-lt"/>
              </a:rPr>
              <a:t>AG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防眩光处理，可直接使用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水性白板笔在屏幕上书写，对文档进行批注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，使用海绵板擦可快速清除，满足客户的传统白板使用需求。</a:t>
            </a:r>
            <a:endParaRPr lang="en-US" altLang="zh-CN" sz="1600" dirty="0" smtClean="0">
              <a:solidFill>
                <a:srgbClr val="000000"/>
              </a:solidFill>
              <a:cs typeface="+mn-ea"/>
              <a:sym typeface="+mn-lt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cs typeface="+mn-ea"/>
              <a:sym typeface="+mn-lt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若长期书写使用后屏幕表面有脏污，可用潮湿软布擦拭清洁。</a:t>
            </a:r>
          </a:p>
        </p:txBody>
      </p:sp>
    </p:spTree>
    <p:extLst>
      <p:ext uri="{BB962C8B-B14F-4D97-AF65-F5344CB8AC3E}">
        <p14:creationId xmlns:p14="http://schemas.microsoft.com/office/powerpoint/2010/main" val="36912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无线麦克风</a:t>
            </a:r>
          </a:p>
        </p:txBody>
      </p:sp>
      <p:sp>
        <p:nvSpPr>
          <p:cNvPr id="5" name="矩形 4"/>
          <p:cNvSpPr/>
          <p:nvPr/>
        </p:nvSpPr>
        <p:spPr>
          <a:xfrm>
            <a:off x="6123038" y="2506413"/>
            <a:ext cx="2389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BE0204"/>
                </a:solidFill>
                <a:cs typeface="+mn-ea"/>
                <a:sym typeface="+mn-lt"/>
              </a:rPr>
              <a:t>无线麦克风参数</a:t>
            </a:r>
            <a:endParaRPr lang="en-US" altLang="zh-CN" sz="1600" dirty="0" smtClean="0">
              <a:solidFill>
                <a:srgbClr val="BE0204"/>
              </a:solidFill>
              <a:cs typeface="+mn-ea"/>
              <a:sym typeface="+mn-lt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BE0204"/>
                </a:solidFill>
                <a:cs typeface="+mn-ea"/>
                <a:sym typeface="+mn-lt"/>
              </a:rPr>
              <a:t>音</a:t>
            </a:r>
            <a:r>
              <a:rPr lang="zh-CN" altLang="en-US" sz="1600" dirty="0">
                <a:solidFill>
                  <a:srgbClr val="BE0204"/>
                </a:solidFill>
                <a:cs typeface="+mn-ea"/>
                <a:sym typeface="+mn-lt"/>
              </a:rPr>
              <a:t>头类型：</a:t>
            </a: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动圈音头</a:t>
            </a:r>
            <a:endParaRPr lang="zh-CN" altLang="en-US" sz="1600" dirty="0">
              <a:solidFill>
                <a:srgbClr val="BE0204"/>
              </a:solidFill>
              <a:cs typeface="+mn-ea"/>
              <a:sym typeface="+mn-lt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rgbClr val="BE0204"/>
                </a:solidFill>
                <a:cs typeface="+mn-ea"/>
                <a:sym typeface="+mn-lt"/>
              </a:rPr>
              <a:t>指向型：心型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无线频段：</a:t>
            </a:r>
            <a:r>
              <a:rPr lang="en-US" altLang="zh-CHS" sz="1600" dirty="0">
                <a:solidFill>
                  <a:srgbClr val="BE0204"/>
                </a:solidFill>
                <a:cs typeface="+mn-ea"/>
                <a:sym typeface="+mn-lt"/>
              </a:rPr>
              <a:t>UHF</a:t>
            </a: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*</a:t>
            </a:r>
            <a:r>
              <a:rPr lang="en-US" altLang="zh-CHS" sz="1600" dirty="0" smtClean="0">
                <a:solidFill>
                  <a:srgbClr val="BE0204"/>
                </a:solidFill>
                <a:cs typeface="+mn-ea"/>
                <a:sym typeface="+mn-lt"/>
              </a:rPr>
              <a:t>2</a:t>
            </a:r>
            <a:endParaRPr lang="en-US" altLang="zh-CHS" sz="1600" dirty="0">
              <a:solidFill>
                <a:srgbClr val="BE0204"/>
              </a:solidFill>
              <a:cs typeface="+mn-ea"/>
              <a:sym typeface="+mn-lt"/>
            </a:endParaRPr>
          </a:p>
        </p:txBody>
      </p:sp>
      <p:sp>
        <p:nvSpPr>
          <p:cNvPr id="6" name="矩形 37"/>
          <p:cNvSpPr>
            <a:spLocks noChangeArrowheads="1"/>
          </p:cNvSpPr>
          <p:nvPr/>
        </p:nvSpPr>
        <p:spPr bwMode="auto">
          <a:xfrm>
            <a:off x="2771224" y="2458932"/>
            <a:ext cx="2758679" cy="213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电容智慧教育一体机系统配置数字无线麦克风接收模块，支持无损音效传输，搭配无线麦克风（选配）可实现高灵敏度现场拾音，并可同时连接两只麦克风，满足远程教学的高品质声音采集需求。</a:t>
            </a:r>
            <a:endParaRPr lang="zh-CN" altLang="en-US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142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方案概述</a:t>
            </a: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234034927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473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方案详细介绍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47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07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红外触控</a:t>
            </a:r>
          </a:p>
        </p:txBody>
      </p:sp>
      <p:sp>
        <p:nvSpPr>
          <p:cNvPr id="5" name="矩形 25"/>
          <p:cNvSpPr>
            <a:spLocks noChangeArrowheads="1"/>
          </p:cNvSpPr>
          <p:nvPr/>
        </p:nvSpPr>
        <p:spPr bwMode="auto">
          <a:xfrm>
            <a:off x="3204453" y="1751393"/>
            <a:ext cx="5235575" cy="6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采用红外触控，方案成熟，性能稳定，书写流畅，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灵敏度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成本低。窄边，前拆设计，支持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点触控。</a:t>
            </a:r>
            <a:endParaRPr lang="zh-CN" altLang="en-US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79" y="2474711"/>
            <a:ext cx="5126871" cy="309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solidFill>
                <a:sysClr val="windowText" lastClr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06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07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广阔的应用场景</a:t>
            </a:r>
          </a:p>
        </p:txBody>
      </p: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2274915" y="1244074"/>
            <a:ext cx="2758679" cy="326714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zh-CN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矩形 17"/>
          <p:cNvSpPr>
            <a:spLocks noChangeArrowheads="1"/>
          </p:cNvSpPr>
          <p:nvPr/>
        </p:nvSpPr>
        <p:spPr bwMode="auto">
          <a:xfrm>
            <a:off x="2251081" y="1307208"/>
            <a:ext cx="7568020" cy="149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智慧教育一体机主要应用于本地教学、远程教学、双师教育、专业培训、班级周会、工作会议等多种场景。</a:t>
            </a:r>
            <a:endParaRPr lang="en-US" altLang="zh-CN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智慧教育一体机外观简洁美观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，功能丰富，操作便捷，可以提升教学互动性、多功能资源共享，可以有效地解决远距离教学问题、打破时间空间的限制。</a:t>
            </a: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2" name="图片 11" descr="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712" y="2891222"/>
            <a:ext cx="3605398" cy="23276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246" y="4223540"/>
            <a:ext cx="1643163" cy="103459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3246" y="2870079"/>
            <a:ext cx="1678855" cy="1034599"/>
          </a:xfrm>
          <a:prstGeom prst="rect">
            <a:avLst/>
          </a:prstGeom>
        </p:spPr>
      </p:pic>
      <p:pic>
        <p:nvPicPr>
          <p:cNvPr id="15" name="图片 14" descr="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4161" y="2870079"/>
            <a:ext cx="1492349" cy="1040051"/>
          </a:xfrm>
          <a:prstGeom prst="rect">
            <a:avLst/>
          </a:prstGeom>
        </p:spPr>
      </p:pic>
      <p:pic>
        <p:nvPicPr>
          <p:cNvPr id="16" name="图片 15" descr="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0413" y="4262826"/>
            <a:ext cx="1492349" cy="9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5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2"/>
                </a:solidFill>
                <a:cs typeface="+mn-ea"/>
                <a:sym typeface="+mn-lt"/>
              </a:rPr>
              <a:t>需求和痛点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2786889" y="1714813"/>
            <a:ext cx="6496811" cy="3292714"/>
          </a:xfrm>
          <a:prstGeom prst="rect">
            <a:avLst/>
          </a:prstGeom>
          <a:noFill/>
        </p:spPr>
        <p:txBody>
          <a:bodyPr wrap="square" lIns="60469" tIns="30235" rIns="60469" bIns="3023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传统教学面临着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准备资料费时、接线杂乱、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展示资料困难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等问题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，联想基于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无线投屏技术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提供符合当下的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智慧教育一体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机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，搭建出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更简便、更高效、更富创造性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的教学舞台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。</a:t>
            </a:r>
            <a:endParaRPr lang="zh-CN" altLang="en-US" sz="2800" b="1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51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solidFill>
                <a:sysClr val="windowText" lastClr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6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方案概述</a:t>
            </a:r>
            <a:endParaRPr lang="zh-CN" altLang="en-US" sz="2800" b="1" dirty="0" smtClean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B77C3E7-4702-4504-B8CE-BE70367CCF14}"/>
              </a:ext>
            </a:extLst>
          </p:cNvPr>
          <p:cNvSpPr/>
          <p:nvPr/>
        </p:nvSpPr>
        <p:spPr>
          <a:xfrm>
            <a:off x="6530730" y="752597"/>
            <a:ext cx="5245032" cy="600051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cs typeface="+mn-ea"/>
                <a:sym typeface="+mn-lt"/>
              </a:rPr>
              <a:t>是什么</a:t>
            </a:r>
            <a:r>
              <a:rPr lang="en-US" altLang="zh-CN" b="1" dirty="0">
                <a:solidFill>
                  <a:schemeClr val="tx1"/>
                </a:solidFill>
                <a:cs typeface="+mn-ea"/>
                <a:sym typeface="+mn-lt"/>
              </a:rPr>
              <a:t>What is: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联想商用互动大屏是</a:t>
            </a:r>
            <a:r>
              <a:rPr lang="zh-CN" altLang="zh-CN" dirty="0">
                <a:solidFill>
                  <a:schemeClr val="tx1"/>
                </a:solidFill>
                <a:cs typeface="+mn-ea"/>
                <a:sym typeface="+mn-lt"/>
              </a:rPr>
              <a:t>集高清显示、红外触控、窄边结构外观、无线传屏、</a:t>
            </a: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OPS</a:t>
            </a:r>
            <a:r>
              <a:rPr lang="zh-CN" altLang="zh-CN" dirty="0">
                <a:solidFill>
                  <a:schemeClr val="tx1"/>
                </a:solidFill>
                <a:cs typeface="+mn-ea"/>
                <a:sym typeface="+mn-lt"/>
              </a:rPr>
              <a:t>工控电脑主机、智能白板为一体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，外观简洁美观，功能丰富，操作便捷，可以提升教学互动性、多功能资源共享，可以有效地解决远距离教学问题、打破时间空间的限制。主要应用于本地教学、远程教学、双师教育、专业培训、班级周会、工作会议等多种场景。</a:t>
            </a: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cs typeface="+mn-ea"/>
                <a:sym typeface="+mn-lt"/>
              </a:rPr>
              <a:t>主要组件</a:t>
            </a:r>
            <a:r>
              <a:rPr lang="en-US" altLang="zh-CN" b="1" dirty="0">
                <a:solidFill>
                  <a:schemeClr val="tx1"/>
                </a:solidFill>
                <a:cs typeface="+mn-ea"/>
                <a:sym typeface="+mn-lt"/>
              </a:rPr>
              <a:t>Key Features: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红外</a:t>
            </a:r>
            <a:r>
              <a:rPr lang="en-US" altLang="zh-CN" dirty="0" smtClean="0">
                <a:solidFill>
                  <a:schemeClr val="tx1"/>
                </a:solidFill>
                <a:cs typeface="+mn-ea"/>
                <a:sym typeface="+mn-lt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电容触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控一体机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传屏宝（可选）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摄像头（可选）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移动支架（可选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）</a:t>
            </a:r>
            <a:endParaRPr lang="zh-CN" altLang="en-US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01C65F68-C641-4F02-89B8-8414B7AC23B1}"/>
              </a:ext>
            </a:extLst>
          </p:cNvPr>
          <p:cNvSpPr txBox="1"/>
          <p:nvPr/>
        </p:nvSpPr>
        <p:spPr>
          <a:xfrm>
            <a:off x="1115772" y="319974"/>
            <a:ext cx="3124497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cap="small" dirty="0">
                <a:cs typeface="+mn-ea"/>
                <a:sym typeface="+mn-lt"/>
              </a:rPr>
              <a:t>	</a:t>
            </a:r>
            <a:endParaRPr lang="zh-CN" altLang="en-US" sz="2000" cap="small" dirty="0">
              <a:cs typeface="+mn-ea"/>
              <a:sym typeface="+mn-lt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1198EEEF-77D4-444B-BD56-AA4B8CE73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7" y="666729"/>
            <a:ext cx="2879852" cy="1732242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DA2FAA6-1901-41B1-A9EA-1A4027C7F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420" y="671423"/>
            <a:ext cx="2883018" cy="1734147"/>
          </a:xfrm>
          <a:prstGeom prst="rect">
            <a:avLst/>
          </a:prstGeom>
        </p:spPr>
      </p:pic>
      <p:sp>
        <p:nvSpPr>
          <p:cNvPr id="9" name="矩形 7">
            <a:extLst>
              <a:ext uri="{FF2B5EF4-FFF2-40B4-BE49-F238E27FC236}">
                <a16:creationId xmlns:a16="http://schemas.microsoft.com/office/drawing/2014/main" id="{079B4910-2686-4379-ADFD-1D86BD959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475" y="2592368"/>
            <a:ext cx="1287839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650" kern="1200" dirty="0">
                <a:solidFill>
                  <a:srgbClr val="000000"/>
                </a:solidFill>
                <a:cs typeface="+mn-ea"/>
                <a:sym typeface="+mn-lt"/>
              </a:rPr>
              <a:t>Android</a:t>
            </a:r>
            <a:r>
              <a:rPr lang="zh-CN" sz="1650" kern="1200" dirty="0">
                <a:solidFill>
                  <a:srgbClr val="000000"/>
                </a:solidFill>
                <a:cs typeface="+mn-ea"/>
                <a:sym typeface="+mn-lt"/>
              </a:rPr>
              <a:t>系统</a:t>
            </a:r>
          </a:p>
        </p:txBody>
      </p:sp>
      <p:sp>
        <p:nvSpPr>
          <p:cNvPr id="10" name="矩形 53">
            <a:extLst>
              <a:ext uri="{FF2B5EF4-FFF2-40B4-BE49-F238E27FC236}">
                <a16:creationId xmlns:a16="http://schemas.microsoft.com/office/drawing/2014/main" id="{907A675F-22E0-4600-AD7B-75A05300A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004" y="2518923"/>
            <a:ext cx="1417682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Windows</a:t>
            </a:r>
            <a:r>
              <a:rPr lang="zh-CN" alt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系统</a:t>
            </a:r>
          </a:p>
        </p:txBody>
      </p:sp>
      <p:sp>
        <p:nvSpPr>
          <p:cNvPr id="11" name="矩形 1">
            <a:extLst>
              <a:ext uri="{FF2B5EF4-FFF2-40B4-BE49-F238E27FC236}">
                <a16:creationId xmlns:a16="http://schemas.microsoft.com/office/drawing/2014/main" id="{3C618DB4-B291-4756-BB82-9E7D5687D979}"/>
              </a:ext>
            </a:extLst>
          </p:cNvPr>
          <p:cNvSpPr/>
          <p:nvPr/>
        </p:nvSpPr>
        <p:spPr>
          <a:xfrm>
            <a:off x="2056922" y="3248891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可手势触控进行自由切换</a:t>
            </a:r>
          </a:p>
          <a:p>
            <a:pPr algn="ctr"/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安卓，</a:t>
            </a:r>
            <a:r>
              <a:rPr lang="en-US" altLang="zh-CN" b="1" dirty="0">
                <a:solidFill>
                  <a:srgbClr val="000000"/>
                </a:solidFill>
                <a:cs typeface="+mn-ea"/>
                <a:sym typeface="+mn-lt"/>
              </a:rPr>
              <a:t>windows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双系统</a:t>
            </a:r>
          </a:p>
        </p:txBody>
      </p:sp>
      <p:cxnSp>
        <p:nvCxnSpPr>
          <p:cNvPr id="12" name="直线连接符 10">
            <a:extLst>
              <a:ext uri="{FF2B5EF4-FFF2-40B4-BE49-F238E27FC236}">
                <a16:creationId xmlns:a16="http://schemas.microsoft.com/office/drawing/2014/main" id="{7BE2752C-3685-40E5-B005-A03A377EFC77}"/>
              </a:ext>
            </a:extLst>
          </p:cNvPr>
          <p:cNvCxnSpPr>
            <a:cxnSpLocks/>
          </p:cNvCxnSpPr>
          <p:nvPr/>
        </p:nvCxnSpPr>
        <p:spPr bwMode="auto">
          <a:xfrm>
            <a:off x="568555" y="2903077"/>
            <a:ext cx="5777994" cy="487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下箭头 12">
            <a:extLst>
              <a:ext uri="{FF2B5EF4-FFF2-40B4-BE49-F238E27FC236}">
                <a16:creationId xmlns:a16="http://schemas.microsoft.com/office/drawing/2014/main" id="{7E3018BB-410A-4D7A-B4E0-156AF85204AE}"/>
              </a:ext>
            </a:extLst>
          </p:cNvPr>
          <p:cNvSpPr/>
          <p:nvPr/>
        </p:nvSpPr>
        <p:spPr bwMode="auto">
          <a:xfrm>
            <a:off x="3315048" y="2937636"/>
            <a:ext cx="152865" cy="355131"/>
          </a:xfrm>
          <a:prstGeom prst="downArrow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pic>
        <p:nvPicPr>
          <p:cNvPr id="14" name="图片 4">
            <a:extLst>
              <a:ext uri="{FF2B5EF4-FFF2-40B4-BE49-F238E27FC236}">
                <a16:creationId xmlns:a16="http://schemas.microsoft.com/office/drawing/2014/main" id="{A6806537-4297-4F3D-9ED0-840E24BD61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9" y="3953126"/>
            <a:ext cx="6307531" cy="2305250"/>
          </a:xfrm>
          <a:prstGeom prst="rect">
            <a:avLst/>
          </a:prstGeom>
        </p:spPr>
      </p:pic>
      <p:sp>
        <p:nvSpPr>
          <p:cNvPr id="15" name="文本框 33">
            <a:extLst>
              <a:ext uri="{FF2B5EF4-FFF2-40B4-BE49-F238E27FC236}">
                <a16:creationId xmlns:a16="http://schemas.microsoft.com/office/drawing/2014/main" id="{57E324C3-C8D2-4320-A940-EC21C7CEF172}"/>
              </a:ext>
            </a:extLst>
          </p:cNvPr>
          <p:cNvSpPr txBox="1"/>
          <p:nvPr/>
        </p:nvSpPr>
        <p:spPr>
          <a:xfrm>
            <a:off x="1126415" y="6229896"/>
            <a:ext cx="54111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2500" b="1" dirty="0">
                <a:solidFill>
                  <a:srgbClr val="000000"/>
                </a:solidFill>
                <a:cs typeface="+mn-ea"/>
                <a:sym typeface="+mn-lt"/>
              </a:rPr>
              <a:t>65                    75</a:t>
            </a:r>
            <a:r>
              <a:rPr lang="zh-CN" altLang="en-US" sz="1200" b="1" dirty="0">
                <a:solidFill>
                  <a:srgbClr val="000000"/>
                </a:solidFill>
                <a:cs typeface="+mn-ea"/>
                <a:sym typeface="+mn-lt"/>
              </a:rPr>
              <a:t>        </a:t>
            </a:r>
            <a:r>
              <a:rPr lang="en-US" altLang="zh-CN" sz="1200" b="1" dirty="0">
                <a:solidFill>
                  <a:srgbClr val="000000"/>
                </a:solidFill>
                <a:cs typeface="+mn-ea"/>
                <a:sym typeface="+mn-lt"/>
              </a:rPr>
              <a:t>                      </a:t>
            </a:r>
            <a:r>
              <a:rPr lang="en-US" altLang="zh-CN" sz="2500" b="1" dirty="0">
                <a:solidFill>
                  <a:srgbClr val="000000"/>
                </a:solidFill>
                <a:cs typeface="+mn-ea"/>
                <a:sym typeface="+mn-lt"/>
              </a:rPr>
              <a:t>86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lang="en-US" altLang="zh-CN" sz="1200" b="1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61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方案概述</a:t>
            </a:r>
            <a:endParaRPr lang="zh-CN" altLang="en-US" sz="2800" b="1" dirty="0" smtClean="0">
              <a:cs typeface="+mn-ea"/>
              <a:sym typeface="+mn-lt"/>
            </a:endParaRP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378148484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41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</a:t>
            </a:r>
          </a:p>
        </p:txBody>
      </p:sp>
      <p:sp>
        <p:nvSpPr>
          <p:cNvPr id="79" name="矩形 78"/>
          <p:cNvSpPr/>
          <p:nvPr/>
        </p:nvSpPr>
        <p:spPr>
          <a:xfrm>
            <a:off x="4756947" y="3861643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80" name="组合 5"/>
          <p:cNvGrpSpPr/>
          <p:nvPr/>
        </p:nvGrpSpPr>
        <p:grpSpPr>
          <a:xfrm>
            <a:off x="3048000" y="3153122"/>
            <a:ext cx="7810500" cy="318361"/>
            <a:chOff x="534438" y="3368951"/>
            <a:chExt cx="10944224" cy="438144"/>
          </a:xfrm>
          <a:solidFill>
            <a:srgbClr val="76B6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矩形 8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82" name="组合 7"/>
            <p:cNvGrpSpPr/>
            <p:nvPr/>
          </p:nvGrpSpPr>
          <p:grpSpPr>
            <a:xfrm>
              <a:off x="534438" y="3368951"/>
              <a:ext cx="10944224" cy="438144"/>
              <a:chOff x="623889" y="3209927"/>
              <a:chExt cx="10944224" cy="438144"/>
            </a:xfrm>
            <a:grpFill/>
          </p:grpSpPr>
          <p:sp>
            <p:nvSpPr>
              <p:cNvPr id="83" name="矩形 82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>
                <a:outerShdw blurRad="254000" dist="127000" dir="816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矩形 83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1108099" y="3344467"/>
                <a:ext cx="9613876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矩形 87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等腰三角形 88"/>
              <p:cNvSpPr/>
              <p:nvPr/>
            </p:nvSpPr>
            <p:spPr>
              <a:xfrm rot="5400000">
                <a:off x="11159803" y="3239761"/>
                <a:ext cx="438144" cy="378476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90" name="肘形连接符 14"/>
          <p:cNvCxnSpPr>
            <a:endCxn id="91" idx="1"/>
          </p:cNvCxnSpPr>
          <p:nvPr/>
        </p:nvCxnSpPr>
        <p:spPr>
          <a:xfrm rot="5400000" flipH="1" flipV="1">
            <a:off x="3451507" y="2639125"/>
            <a:ext cx="646309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1" name="矩形 90"/>
          <p:cNvSpPr/>
          <p:nvPr/>
        </p:nvSpPr>
        <p:spPr>
          <a:xfrm>
            <a:off x="3880513" y="199677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2" name="肘形连接符 16"/>
          <p:cNvCxnSpPr>
            <a:endCxn id="93" idx="1"/>
          </p:cNvCxnSpPr>
          <p:nvPr/>
        </p:nvCxnSpPr>
        <p:spPr>
          <a:xfrm rot="5400000" flipH="1" flipV="1">
            <a:off x="5325235" y="2639125"/>
            <a:ext cx="646309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3" name="矩形 92"/>
          <p:cNvSpPr/>
          <p:nvPr/>
        </p:nvSpPr>
        <p:spPr>
          <a:xfrm>
            <a:off x="5754241" y="199677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6" name="肘形连接符 20"/>
          <p:cNvCxnSpPr>
            <a:endCxn id="97" idx="1"/>
          </p:cNvCxnSpPr>
          <p:nvPr/>
        </p:nvCxnSpPr>
        <p:spPr>
          <a:xfrm rot="5400000" flipH="1" flipV="1">
            <a:off x="7142291" y="2639124"/>
            <a:ext cx="646308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7" name="矩形 96"/>
          <p:cNvSpPr/>
          <p:nvPr/>
        </p:nvSpPr>
        <p:spPr>
          <a:xfrm>
            <a:off x="7571299" y="199677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00" name="组合 29"/>
          <p:cNvGrpSpPr/>
          <p:nvPr/>
        </p:nvGrpSpPr>
        <p:grpSpPr>
          <a:xfrm>
            <a:off x="3452104" y="3068132"/>
            <a:ext cx="428410" cy="491476"/>
            <a:chOff x="1021600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1" name="六边形 100"/>
            <p:cNvSpPr/>
            <p:nvPr/>
          </p:nvSpPr>
          <p:spPr>
            <a:xfrm rot="5400000">
              <a:off x="992566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1021600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</a:p>
          </p:txBody>
        </p:sp>
      </p:grpSp>
      <p:grpSp>
        <p:nvGrpSpPr>
          <p:cNvPr id="103" name="组合 32"/>
          <p:cNvGrpSpPr/>
          <p:nvPr/>
        </p:nvGrpSpPr>
        <p:grpSpPr>
          <a:xfrm>
            <a:off x="4393967" y="3068132"/>
            <a:ext cx="437896" cy="491476"/>
            <a:chOff x="1963463" y="2688962"/>
            <a:chExt cx="437896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" name="六边形 103"/>
            <p:cNvSpPr/>
            <p:nvPr/>
          </p:nvSpPr>
          <p:spPr>
            <a:xfrm rot="5400000">
              <a:off x="1929430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文本框 33"/>
            <p:cNvSpPr txBox="1"/>
            <p:nvPr/>
          </p:nvSpPr>
          <p:spPr>
            <a:xfrm>
              <a:off x="1972949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</a:p>
          </p:txBody>
        </p:sp>
      </p:grpSp>
      <p:grpSp>
        <p:nvGrpSpPr>
          <p:cNvPr id="106" name="组合 35"/>
          <p:cNvGrpSpPr/>
          <p:nvPr/>
        </p:nvGrpSpPr>
        <p:grpSpPr>
          <a:xfrm>
            <a:off x="5330831" y="3068132"/>
            <a:ext cx="428410" cy="491476"/>
            <a:chOff x="2900327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六边形 106"/>
            <p:cNvSpPr/>
            <p:nvPr/>
          </p:nvSpPr>
          <p:spPr>
            <a:xfrm rot="5400000">
              <a:off x="2866294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文本框 33"/>
            <p:cNvSpPr txBox="1"/>
            <p:nvPr/>
          </p:nvSpPr>
          <p:spPr>
            <a:xfrm>
              <a:off x="2900327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</a:p>
          </p:txBody>
        </p:sp>
      </p:grpSp>
      <p:grpSp>
        <p:nvGrpSpPr>
          <p:cNvPr id="109" name="组合 38"/>
          <p:cNvGrpSpPr/>
          <p:nvPr/>
        </p:nvGrpSpPr>
        <p:grpSpPr>
          <a:xfrm>
            <a:off x="6265195" y="3068132"/>
            <a:ext cx="428410" cy="491476"/>
            <a:chOff x="3834691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0" name="六边形 109"/>
            <p:cNvSpPr/>
            <p:nvPr/>
          </p:nvSpPr>
          <p:spPr>
            <a:xfrm rot="5400000">
              <a:off x="3803158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1" name="文本框 33"/>
            <p:cNvSpPr txBox="1"/>
            <p:nvPr/>
          </p:nvSpPr>
          <p:spPr>
            <a:xfrm>
              <a:off x="3834691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04</a:t>
              </a:r>
            </a:p>
          </p:txBody>
        </p:sp>
      </p:grpSp>
      <p:grpSp>
        <p:nvGrpSpPr>
          <p:cNvPr id="112" name="组合 41"/>
          <p:cNvGrpSpPr/>
          <p:nvPr/>
        </p:nvGrpSpPr>
        <p:grpSpPr>
          <a:xfrm>
            <a:off x="7204559" y="3068132"/>
            <a:ext cx="428410" cy="491476"/>
            <a:chOff x="4774055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3" name="六边形 112"/>
            <p:cNvSpPr/>
            <p:nvPr/>
          </p:nvSpPr>
          <p:spPr>
            <a:xfrm rot="5400000">
              <a:off x="4740022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4" name="文本框 33"/>
            <p:cNvSpPr txBox="1"/>
            <p:nvPr/>
          </p:nvSpPr>
          <p:spPr>
            <a:xfrm>
              <a:off x="4774055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05</a:t>
              </a:r>
            </a:p>
          </p:txBody>
        </p:sp>
      </p:grpSp>
      <p:grpSp>
        <p:nvGrpSpPr>
          <p:cNvPr id="115" name="组合 44"/>
          <p:cNvGrpSpPr/>
          <p:nvPr/>
        </p:nvGrpSpPr>
        <p:grpSpPr>
          <a:xfrm>
            <a:off x="8141424" y="3068132"/>
            <a:ext cx="428410" cy="491476"/>
            <a:chOff x="5710920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6" name="六边形 115"/>
            <p:cNvSpPr/>
            <p:nvPr/>
          </p:nvSpPr>
          <p:spPr>
            <a:xfrm rot="5400000">
              <a:off x="5676887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7" name="文本框 33"/>
            <p:cNvSpPr txBox="1"/>
            <p:nvPr/>
          </p:nvSpPr>
          <p:spPr>
            <a:xfrm>
              <a:off x="5710920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06</a:t>
              </a:r>
            </a:p>
          </p:txBody>
        </p:sp>
      </p:grpSp>
      <p:sp>
        <p:nvSpPr>
          <p:cNvPr id="121" name="文本框 33"/>
          <p:cNvSpPr txBox="1"/>
          <p:nvPr/>
        </p:nvSpPr>
        <p:spPr>
          <a:xfrm>
            <a:off x="3879123" y="2201142"/>
            <a:ext cx="12228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系统切换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双系统切换</a:t>
            </a:r>
            <a:endParaRPr lang="en-US" altLang="zh-CN" sz="1000" dirty="0">
              <a:solidFill>
                <a:srgbClr val="395E9D"/>
              </a:solidFill>
              <a:cs typeface="+mn-ea"/>
              <a:sym typeface="+mn-lt"/>
            </a:endParaRPr>
          </a:p>
        </p:txBody>
      </p:sp>
      <p:sp>
        <p:nvSpPr>
          <p:cNvPr id="122" name="文本框 33"/>
          <p:cNvSpPr txBox="1"/>
          <p:nvPr/>
        </p:nvSpPr>
        <p:spPr>
          <a:xfrm>
            <a:off x="5701089" y="2142375"/>
            <a:ext cx="1148793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4K超高清屏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3840*2160分辨率高清显示屏</a:t>
            </a:r>
          </a:p>
        </p:txBody>
      </p:sp>
      <p:sp>
        <p:nvSpPr>
          <p:cNvPr id="123" name="文本框 33"/>
          <p:cNvSpPr txBox="1"/>
          <p:nvPr/>
        </p:nvSpPr>
        <p:spPr>
          <a:xfrm>
            <a:off x="4877997" y="4001029"/>
            <a:ext cx="1298170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 smtClean="0">
                <a:solidFill>
                  <a:srgbClr val="640F10"/>
                </a:solidFill>
                <a:cs typeface="+mn-ea"/>
                <a:sym typeface="+mn-lt"/>
              </a:rPr>
              <a:t>828</a:t>
            </a: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主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板</a:t>
            </a:r>
            <a:endParaRPr lang="en-US" altLang="zh-CN" sz="1400" b="1" dirty="0" smtClean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4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核处理器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，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/>
            </a:r>
            <a:b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</a:b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4K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高清解码</a:t>
            </a:r>
          </a:p>
        </p:txBody>
      </p:sp>
      <p:sp>
        <p:nvSpPr>
          <p:cNvPr id="124" name="文本框 33"/>
          <p:cNvSpPr txBox="1"/>
          <p:nvPr/>
        </p:nvSpPr>
        <p:spPr>
          <a:xfrm>
            <a:off x="7685911" y="2155790"/>
            <a:ext cx="911918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传屏宝</a:t>
            </a:r>
            <a:endParaRPr lang="en-US" altLang="zh-CN" sz="1400" b="1" dirty="0" smtClean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外接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PC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快速传屏互动</a:t>
            </a:r>
          </a:p>
        </p:txBody>
      </p:sp>
      <p:cxnSp>
        <p:nvCxnSpPr>
          <p:cNvPr id="126" name="肘形连接符 24"/>
          <p:cNvCxnSpPr/>
          <p:nvPr/>
        </p:nvCxnSpPr>
        <p:spPr>
          <a:xfrm rot="16200000" flipH="1">
            <a:off x="6224844" y="3826597"/>
            <a:ext cx="720816" cy="211706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27" name="矩形 126"/>
          <p:cNvSpPr/>
          <p:nvPr/>
        </p:nvSpPr>
        <p:spPr>
          <a:xfrm>
            <a:off x="6704285" y="3852585"/>
            <a:ext cx="1125785" cy="8973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8" name="文本框 33"/>
          <p:cNvSpPr txBox="1"/>
          <p:nvPr/>
        </p:nvSpPr>
        <p:spPr>
          <a:xfrm>
            <a:off x="6705085" y="3868100"/>
            <a:ext cx="1328611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 smtClean="0">
                <a:solidFill>
                  <a:srgbClr val="640F10"/>
                </a:solidFill>
                <a:cs typeface="+mn-ea"/>
                <a:sym typeface="+mn-lt"/>
              </a:rPr>
              <a:t>   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多</a:t>
            </a: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尺寸</a:t>
            </a:r>
            <a:endParaRPr lang="en-US" altLang="zh-CN" sz="1400" b="1" dirty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65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寸、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75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寸、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(75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寸开发中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寸规划中）</a:t>
            </a:r>
            <a:endParaRPr lang="en-US" altLang="zh-CN" sz="1000" dirty="0" smtClean="0">
              <a:solidFill>
                <a:prstClr val="black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10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129" name="肘形连接符 22"/>
          <p:cNvCxnSpPr/>
          <p:nvPr/>
        </p:nvCxnSpPr>
        <p:spPr>
          <a:xfrm rot="16200000" flipH="1">
            <a:off x="4347679" y="3825170"/>
            <a:ext cx="720815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46" name="肘形连接符 14"/>
          <p:cNvCxnSpPr>
            <a:stCxn id="116" idx="0"/>
            <a:endCxn id="47" idx="1"/>
          </p:cNvCxnSpPr>
          <p:nvPr/>
        </p:nvCxnSpPr>
        <p:spPr>
          <a:xfrm rot="16200000" flipH="1">
            <a:off x="8272610" y="3640126"/>
            <a:ext cx="815989" cy="654951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7" name="矩形 46"/>
          <p:cNvSpPr/>
          <p:nvPr/>
        </p:nvSpPr>
        <p:spPr>
          <a:xfrm>
            <a:off x="9008080" y="3950551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文本框 33"/>
          <p:cNvSpPr txBox="1"/>
          <p:nvPr/>
        </p:nvSpPr>
        <p:spPr>
          <a:xfrm>
            <a:off x="9006691" y="4154917"/>
            <a:ext cx="10276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简洁外观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超窄超薄设计</a:t>
            </a:r>
            <a:endParaRPr lang="en-US" altLang="zh-CN" sz="1000" dirty="0">
              <a:solidFill>
                <a:srgbClr val="395E9D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56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21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软硬件特色功能</a:t>
            </a:r>
          </a:p>
        </p:txBody>
      </p:sp>
      <p:sp>
        <p:nvSpPr>
          <p:cNvPr id="13" name="TextBox 2"/>
          <p:cNvSpPr txBox="1"/>
          <p:nvPr/>
        </p:nvSpPr>
        <p:spPr>
          <a:xfrm>
            <a:off x="2407093" y="1909121"/>
            <a:ext cx="3124497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cap="small" dirty="0" smtClean="0">
                <a:solidFill>
                  <a:prstClr val="black"/>
                </a:solidFill>
                <a:cs typeface="+mn-ea"/>
                <a:sym typeface="+mn-lt"/>
              </a:rPr>
              <a:t>	</a:t>
            </a:r>
            <a:endParaRPr lang="zh-CN" altLang="en-US" sz="2000" cap="small" dirty="0" smtClean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299" y="2066189"/>
            <a:ext cx="2879852" cy="173224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75" y="2082010"/>
            <a:ext cx="2883018" cy="1734147"/>
          </a:xfrm>
          <a:prstGeom prst="rect">
            <a:avLst/>
          </a:prstGeom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3023035" y="4058122"/>
            <a:ext cx="1287839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50" dirty="0" smtClean="0">
                <a:solidFill>
                  <a:srgbClr val="000000"/>
                </a:solidFill>
                <a:cs typeface="+mn-ea"/>
                <a:sym typeface="+mn-lt"/>
              </a:rPr>
              <a:t>Android</a:t>
            </a:r>
            <a:r>
              <a:rPr lang="zh-CN" altLang="en-US" sz="1650" dirty="0" smtClean="0">
                <a:solidFill>
                  <a:srgbClr val="000000"/>
                </a:solidFill>
                <a:cs typeface="+mn-ea"/>
                <a:sym typeface="+mn-lt"/>
              </a:rPr>
              <a:t>系统</a:t>
            </a:r>
            <a:endParaRPr lang="zh-CN" altLang="en-US" sz="165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7" name="矩形 53"/>
          <p:cNvSpPr>
            <a:spLocks noChangeArrowheads="1"/>
          </p:cNvSpPr>
          <p:nvPr/>
        </p:nvSpPr>
        <p:spPr bwMode="auto">
          <a:xfrm>
            <a:off x="7743104" y="4056698"/>
            <a:ext cx="1417682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Windows</a:t>
            </a:r>
            <a:r>
              <a:rPr lang="zh-CN" alt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系统</a:t>
            </a:r>
          </a:p>
        </p:txBody>
      </p:sp>
      <p:sp>
        <p:nvSpPr>
          <p:cNvPr id="18" name="矩形 17"/>
          <p:cNvSpPr/>
          <p:nvPr/>
        </p:nvSpPr>
        <p:spPr>
          <a:xfrm>
            <a:off x="4719113" y="4847438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可手势触控进行自由切换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 smtClean="0">
                <a:solidFill>
                  <a:srgbClr val="000000"/>
                </a:solidFill>
                <a:cs typeface="+mn-ea"/>
                <a:sym typeface="+mn-lt"/>
              </a:rPr>
              <a:t>安卓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rgbClr val="000000"/>
                </a:solidFill>
                <a:cs typeface="+mn-ea"/>
                <a:sym typeface="+mn-lt"/>
              </a:rPr>
              <a:t>windows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双系统</a:t>
            </a:r>
          </a:p>
        </p:txBody>
      </p:sp>
      <p:cxnSp>
        <p:nvCxnSpPr>
          <p:cNvPr id="19" name="直线连接符 10"/>
          <p:cNvCxnSpPr/>
          <p:nvPr/>
        </p:nvCxnSpPr>
        <p:spPr bwMode="auto">
          <a:xfrm flipV="1">
            <a:off x="2431782" y="4404298"/>
            <a:ext cx="7384578" cy="23519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下箭头 19"/>
          <p:cNvSpPr/>
          <p:nvPr/>
        </p:nvSpPr>
        <p:spPr bwMode="auto">
          <a:xfrm>
            <a:off x="6006482" y="4463096"/>
            <a:ext cx="152865" cy="355131"/>
          </a:xfrm>
          <a:prstGeom prst="downArrow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Font typeface="Wingdings" pitchFamily="2" charset="2"/>
              <a:buChar char="n"/>
            </a:pPr>
            <a:endParaRPr lang="zh-CN" altLang="en-US" smtClean="0">
              <a:solidFill>
                <a:prstClr val="black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0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67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-828</a:t>
            </a:r>
            <a:r>
              <a:rPr lang="zh-CN" altLang="en-US" dirty="0">
                <a:sym typeface="+mn-lt"/>
              </a:rPr>
              <a:t>主板</a:t>
            </a:r>
          </a:p>
        </p:txBody>
      </p:sp>
      <p:sp>
        <p:nvSpPr>
          <p:cNvPr id="6" name="矩形 37"/>
          <p:cNvSpPr>
            <a:spLocks noChangeArrowheads="1"/>
          </p:cNvSpPr>
          <p:nvPr/>
        </p:nvSpPr>
        <p:spPr bwMode="auto">
          <a:xfrm>
            <a:off x="2283045" y="1891165"/>
            <a:ext cx="7066260" cy="327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电容智慧教育一体机采用晨星半导体</a:t>
            </a:r>
            <a:r>
              <a:rPr lang="en-US" altLang="zh-CN" sz="1600" dirty="0" err="1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MStar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最新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的高度集成的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智能解决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MSD6A828EVC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，为影像处理领导行列。支持外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LVDS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VB1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等信号输出，支持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8 lanes </a:t>
            </a:r>
            <a:r>
              <a:rPr lang="en-US" altLang="zh-CN" sz="16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VByOne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DTV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MPEG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VP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、以及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安全操作系统。采用最先进的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MACE-PRO3UC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图像处理引擎和强大的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CPU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GPU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实现全功能多媒体控制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支持各种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外部设备使之适应教育市场。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兼容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HDMI 2.0/1.4b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输入，兼容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HDCP 2.2/1.4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USB2.0/USB3.0 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输入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USB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触摸输入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输出。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VGA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WIFI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WAN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、耳机、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SD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卡、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HDMI out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等功能。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内置解码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UI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可以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进行画质及功能控制。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6. 8 lanes </a:t>
            </a:r>
            <a:r>
              <a:rPr lang="en-US" altLang="zh-CN" sz="16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VbyOne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输出。 </a:t>
            </a:r>
            <a:endParaRPr lang="en-US" altLang="zh-CN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Picture 2" descr="https://timgsa.baidu.com/timg?image&amp;quality=80&amp;size=b9999_10000&amp;sec=1524551836038&amp;di=91cb89b7ac7f4265e5ed69f629f1501e&amp;imgtype=0&amp;src=http%3A%2F%2Fphotocdn.sohu.com%2F20160126%2Fmp56474860_1453778270621_1_th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90" y="2790488"/>
            <a:ext cx="937030" cy="7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206" y="3545758"/>
            <a:ext cx="2269464" cy="4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3yxph5e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1399</TotalTime>
  <Words>1228</Words>
  <Application>Microsoft Office PowerPoint</Application>
  <PresentationFormat>宽屏</PresentationFormat>
  <Paragraphs>151</Paragraphs>
  <Slides>23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8" baseType="lpstr">
      <vt:lpstr>等线</vt:lpstr>
      <vt:lpstr>Microsoft YaHei</vt:lpstr>
      <vt:lpstr>Arial</vt:lpstr>
      <vt:lpstr>Wingdings</vt:lpstr>
      <vt:lpstr>Lenovo 2015 Template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94</cp:revision>
  <dcterms:created xsi:type="dcterms:W3CDTF">2018-04-14T13:23:08Z</dcterms:created>
  <dcterms:modified xsi:type="dcterms:W3CDTF">2018-07-06T00:50:00Z</dcterms:modified>
</cp:coreProperties>
</file>