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305" r:id="rId4"/>
    <p:sldId id="306" r:id="rId5"/>
    <p:sldId id="307" r:id="rId6"/>
    <p:sldId id="297" r:id="rId7"/>
    <p:sldId id="310" r:id="rId8"/>
    <p:sldId id="281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E9D"/>
    <a:srgbClr val="223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82" autoAdjust="0"/>
    <p:restoredTop sz="94660"/>
  </p:normalViewPr>
  <p:slideViewPr>
    <p:cSldViewPr snapToGrid="0">
      <p:cViewPr>
        <p:scale>
          <a:sx n="125" d="100"/>
          <a:sy n="125" d="100"/>
        </p:scale>
        <p:origin x="-1320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2C98F-2894-4BD5-8A97-30AC35A43686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D85AF-73E8-48CE-A99C-B2633271C5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47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01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458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347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  <a:p>
            <a:r>
              <a:rPr lang="zh-CN" altLang="en-US"/>
              <a:t>----- 会议笔记(18/5/8 14:45) -----</a:t>
            </a:r>
          </a:p>
          <a:p>
            <a:r>
              <a:rPr lang="zh-CN" altLang="en-US"/>
              <a:t>高精度电容触控屏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008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2D85AF-73E8-48CE-A99C-B2633271C55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375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B4827-C9D3-4864-B075-4B74464DAEE8}" type="datetimeFigureOut">
              <a:rPr lang="zh-CN" altLang="en-US" smtClean="0"/>
              <a:t>2018/7/3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B6C4F-22B7-4265-B305-B21F3EDC9AD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8" y="1825625"/>
            <a:ext cx="571500" cy="1714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08" y="8610"/>
            <a:ext cx="8280426" cy="355694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733867" y="2925311"/>
            <a:ext cx="6340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互动大</a:t>
            </a:r>
            <a:r>
              <a:rPr lang="zh-CN" alt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屏竞争对手分析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3005768" y="3822682"/>
            <a:ext cx="6943090" cy="5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7"/>
    </mc:Choice>
    <mc:Fallback xmlns="">
      <p:transition spd="slow" advTm="743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sp>
        <p:nvSpPr>
          <p:cNvPr id="18" name="标题 1"/>
          <p:cNvSpPr txBox="1">
            <a:spLocks/>
          </p:cNvSpPr>
          <p:nvPr/>
        </p:nvSpPr>
        <p:spPr>
          <a:xfrm>
            <a:off x="2383908" y="1381832"/>
            <a:ext cx="2084551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行业对比</a:t>
            </a:r>
            <a:endParaRPr lang="zh-CN" altLang="en-US" sz="20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454889" y="1338867"/>
            <a:ext cx="754911" cy="672376"/>
            <a:chOff x="1881842" y="2656049"/>
            <a:chExt cx="2397222" cy="2093640"/>
          </a:xfrm>
          <a:solidFill>
            <a:srgbClr val="223B7E"/>
          </a:solidFill>
        </p:grpSpPr>
        <p:grpSp>
          <p:nvGrpSpPr>
            <p:cNvPr id="20" name="组合 91"/>
            <p:cNvGrpSpPr/>
            <p:nvPr/>
          </p:nvGrpSpPr>
          <p:grpSpPr>
            <a:xfrm>
              <a:off x="1881842" y="2656049"/>
              <a:ext cx="2397222" cy="2093640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23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21" name="Freeform 7"/>
            <p:cNvSpPr/>
            <p:nvPr/>
          </p:nvSpPr>
          <p:spPr bwMode="auto">
            <a:xfrm>
              <a:off x="2193523" y="2932555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TextBox 56"/>
            <p:cNvSpPr txBox="1"/>
            <p:nvPr/>
          </p:nvSpPr>
          <p:spPr>
            <a:xfrm>
              <a:off x="2405390" y="3044193"/>
              <a:ext cx="1483369" cy="1245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223B7E"/>
                  </a:solidFill>
                  <a:latin typeface="DFGothic-EB" panose="02010609010101010101" pitchFamily="1" charset="-128"/>
                  <a:ea typeface="DFGothic-EB" panose="02010609010101010101" pitchFamily="1" charset="-128"/>
                </a:rPr>
                <a:t>二</a:t>
              </a:r>
              <a:endParaRPr lang="zh-CN" altLang="en-US" sz="2000" b="1" dirty="0">
                <a:solidFill>
                  <a:srgbClr val="223B7E"/>
                </a:solidFill>
                <a:latin typeface="DFGothic-EB" panose="02010609010101010101" pitchFamily="1" charset="-128"/>
                <a:ea typeface="DFGothic-EB" panose="02010609010101010101" pitchFamily="1" charset="-128"/>
              </a:endParaRPr>
            </a:p>
          </p:txBody>
        </p:sp>
      </p:grpSp>
      <p:sp>
        <p:nvSpPr>
          <p:cNvPr id="25" name="内容占位符 2"/>
          <p:cNvSpPr txBox="1">
            <a:spLocks/>
          </p:cNvSpPr>
          <p:nvPr/>
        </p:nvSpPr>
        <p:spPr>
          <a:xfrm>
            <a:off x="1601747" y="2063994"/>
            <a:ext cx="1908369" cy="3859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dirty="0" smtClean="0">
                <a:solidFill>
                  <a:schemeClr val="bg1"/>
                </a:solidFill>
              </a:rPr>
              <a:t>2.1</a:t>
            </a:r>
            <a:r>
              <a:rPr lang="zh-CN" altLang="en-US" sz="1600" dirty="0" smtClean="0">
                <a:solidFill>
                  <a:schemeClr val="bg1"/>
                </a:solidFill>
              </a:rPr>
              <a:t>、主要功能对比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105484"/>
              </p:ext>
            </p:extLst>
          </p:nvPr>
        </p:nvGraphicFramePr>
        <p:xfrm>
          <a:off x="2004541" y="2535665"/>
          <a:ext cx="9614800" cy="3542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4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69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15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4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130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品牌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zh-CN" altLang="en-US" sz="1100" b="1" u="none" strike="noStrike" dirty="0" smtClean="0">
                          <a:effectLst/>
                        </a:rPr>
                        <a:t>联想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100" u="none" strike="noStrike" dirty="0">
                          <a:effectLst/>
                        </a:rPr>
                        <a:t>希沃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100" u="none" strike="noStrike" dirty="0">
                          <a:effectLst/>
                        </a:rPr>
                        <a:t>鸿合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100" u="none" strike="noStrike" dirty="0">
                          <a:effectLst/>
                        </a:rPr>
                        <a:t>康冠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30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外观</a:t>
                      </a:r>
                      <a:br>
                        <a:rPr lang="zh-CN" altLang="en-US" sz="1100" b="1" u="none" strike="noStrike" dirty="0">
                          <a:effectLst/>
                        </a:rPr>
                      </a:br>
                      <a:r>
                        <a:rPr lang="zh-CN" altLang="en-US" sz="1100" b="1" u="none" strike="noStrike" dirty="0">
                          <a:effectLst/>
                        </a:rPr>
                        <a:t>展示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83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系统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Windows、Android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Windows、Android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Windows、Android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Windows、Android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Windows、Android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>
                          <a:effectLst/>
                        </a:rPr>
                        <a:t>配置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Andioid5.0</a:t>
                      </a:r>
                      <a:endParaRPr lang="zh-CN" alt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Andioid5.0</a:t>
                      </a:r>
                      <a:endParaRPr lang="zh-CN" alt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Andioid4.4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Andioid4.4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Andioid4.2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>
                          <a:effectLst/>
                        </a:rPr>
                        <a:t>触控技术</a:t>
                      </a:r>
                      <a:endParaRPr lang="zh-CN" altLang="en-US" sz="1100" b="1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 smtClean="0">
                          <a:effectLst/>
                        </a:rPr>
                        <a:t>电容</a:t>
                      </a:r>
                      <a:r>
                        <a:rPr lang="zh-CN" altLang="zh-CN" sz="1100" u="none" strike="noStrike" dirty="0" smtClean="0">
                          <a:effectLst/>
                        </a:rPr>
                        <a:t>2</a:t>
                      </a:r>
                      <a:r>
                        <a:rPr lang="en-US" altLang="zh-CN" sz="1100" u="none" strike="noStrike" dirty="0" smtClean="0">
                          <a:effectLst/>
                        </a:rPr>
                        <a:t>0</a:t>
                      </a:r>
                      <a:r>
                        <a:rPr lang="zh-CN" altLang="en-US" sz="1100" u="none" strike="noStrike" dirty="0">
                          <a:effectLst/>
                        </a:rPr>
                        <a:t>点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红外</a:t>
                      </a:r>
                      <a:r>
                        <a:rPr lang="en-US" altLang="zh-CN" sz="1100" u="none" strike="noStrike" dirty="0">
                          <a:effectLst/>
                        </a:rPr>
                        <a:t>10</a:t>
                      </a:r>
                      <a:r>
                        <a:rPr lang="zh-CN" altLang="en-US" sz="1100" u="none" strike="noStrike" dirty="0">
                          <a:effectLst/>
                        </a:rPr>
                        <a:t>点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红外</a:t>
                      </a:r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r>
                        <a:rPr lang="zh-CN" altLang="en-US" sz="1100" u="none" strike="noStrike">
                          <a:effectLst/>
                        </a:rPr>
                        <a:t>点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红外</a:t>
                      </a:r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r>
                        <a:rPr lang="zh-CN" altLang="en-US" sz="1100" u="none" strike="noStrike">
                          <a:effectLst/>
                        </a:rPr>
                        <a:t>点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红外</a:t>
                      </a:r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r>
                        <a:rPr lang="zh-CN" altLang="en-US" sz="1100" u="none" strike="noStrike">
                          <a:effectLst/>
                        </a:rPr>
                        <a:t>点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功能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可拔插</a:t>
                      </a:r>
                      <a:r>
                        <a:rPr lang="en-US" altLang="zh-CN" sz="1100" u="none" strike="noStrike" dirty="0">
                          <a:effectLst/>
                        </a:rPr>
                        <a:t>OPS</a:t>
                      </a:r>
                      <a:r>
                        <a:rPr lang="zh-CN" altLang="en-US" sz="1100" u="none" strike="noStrike" dirty="0">
                          <a:effectLst/>
                        </a:rPr>
                        <a:t>、防遮蔽、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文件分类、手势菜单、防遮蔽、任意通道书写批注、截屏、信号源识别、远程控制、</a:t>
                      </a:r>
                      <a:r>
                        <a:rPr lang="zh-CN" alt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手机</a:t>
                      </a:r>
                      <a:r>
                        <a:rPr lang="en-US" altLang="zh-CN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\PAD\</a:t>
                      </a:r>
                      <a:r>
                        <a:rPr lang="zh-CN" alt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电脑传屏、远程教育（选配）</a:t>
                      </a:r>
                      <a:endParaRPr lang="zh-CN" alt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可拔插</a:t>
                      </a:r>
                      <a:r>
                        <a:rPr lang="en-US" altLang="zh-CN" sz="1100" u="none" strike="noStrike" dirty="0">
                          <a:effectLst/>
                        </a:rPr>
                        <a:t>OPS</a:t>
                      </a:r>
                      <a:r>
                        <a:rPr lang="zh-CN" altLang="en-US" sz="1100" u="none" strike="noStrike" dirty="0">
                          <a:effectLst/>
                        </a:rPr>
                        <a:t>、防遮蔽、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文件分类、手势菜单、防遮蔽、任意通道书写批注、截屏、信号源识别、远程控制、</a:t>
                      </a:r>
                      <a:r>
                        <a:rPr lang="zh-CN" alt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手机</a:t>
                      </a:r>
                      <a:r>
                        <a:rPr lang="en-US" altLang="zh-CN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\PAD\</a:t>
                      </a:r>
                      <a:r>
                        <a:rPr lang="zh-CN" altLang="en-US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电脑传屏、远程教育（选配）</a:t>
                      </a:r>
                      <a:endParaRPr lang="zh-CN" alt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防遮蔽、文件分类、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手势菜单、防遮蔽、任意通道书写批注、截屏、信号源识别、护眼、童锁、节能、感光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可拔插</a:t>
                      </a:r>
                      <a:r>
                        <a:rPr lang="en-US" altLang="zh-CN" sz="1100" u="none" strike="noStrike">
                          <a:effectLst/>
                        </a:rPr>
                        <a:t>OPS</a:t>
                      </a:r>
                      <a:r>
                        <a:rPr lang="zh-CN" altLang="en-US" sz="1100" u="none" strike="noStrike">
                          <a:effectLst/>
                        </a:rPr>
                        <a:t>、防遮蔽、文件分类、手势菜单、防遮蔽、双侧快捷菜单、任意通道书写批注、截屏、节能、感光、自动待机、温度监控保护、遥控锁屏快捷键、远程控制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可拔插</a:t>
                      </a:r>
                      <a:r>
                        <a:rPr lang="en-US" altLang="zh-CN" sz="1100" u="none" strike="noStrike" dirty="0">
                          <a:effectLst/>
                        </a:rPr>
                        <a:t>OPS</a:t>
                      </a:r>
                      <a:r>
                        <a:rPr lang="zh-CN" altLang="en-US" sz="1100" u="none" strike="noStrike" dirty="0">
                          <a:effectLst/>
                        </a:rPr>
                        <a:t>、防遮蔽、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文件分类、手势菜单、防遮蔽、白板书写、全通道批注、</a:t>
                      </a:r>
                      <a:br>
                        <a:rPr lang="zh-CN" altLang="en-US" sz="1100" u="none" strike="noStrike" dirty="0">
                          <a:effectLst/>
                        </a:rPr>
                      </a:br>
                      <a:r>
                        <a:rPr lang="zh-CN" altLang="en-US" sz="1100" u="none" strike="noStrike" dirty="0">
                          <a:effectLst/>
                        </a:rPr>
                        <a:t>感光、远程控制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按键</a:t>
                      </a:r>
                      <a:br>
                        <a:rPr lang="zh-CN" altLang="en-US" sz="1100" b="1" u="none" strike="noStrike" dirty="0">
                          <a:effectLst/>
                        </a:rPr>
                      </a:br>
                      <a:r>
                        <a:rPr lang="zh-CN" altLang="en-US" sz="1100" b="1" u="none" strike="noStrike" dirty="0">
                          <a:effectLst/>
                        </a:rPr>
                        <a:t>接口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 smtClean="0">
                          <a:effectLst/>
                        </a:rPr>
                        <a:t>后置按键</a:t>
                      </a:r>
                      <a:r>
                        <a:rPr lang="zh-CN" altLang="en-US" sz="1100" u="none" strike="noStrike" dirty="0">
                          <a:effectLst/>
                        </a:rPr>
                        <a:t>、</a:t>
                      </a:r>
                      <a:r>
                        <a:rPr lang="zh-CN" altLang="en-US" sz="1100" u="none" strike="noStrike" dirty="0" smtClean="0">
                          <a:effectLst/>
                        </a:rPr>
                        <a:t>接口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前置按键、接口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前置按键、接口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前置按键、接口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前置按键、接口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>
                          <a:effectLst/>
                        </a:rPr>
                        <a:t>功放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喇叭功率</a:t>
                      </a:r>
                      <a:r>
                        <a:rPr lang="en-US" altLang="zh-CN" sz="1100" u="none" strike="noStrike" dirty="0">
                          <a:effectLst/>
                        </a:rPr>
                        <a:t>10</a:t>
                      </a:r>
                      <a:r>
                        <a:rPr lang="en-US" sz="1100" u="none" strike="noStrike" dirty="0">
                          <a:effectLst/>
                        </a:rPr>
                        <a:t>Wx2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喇叭功率</a:t>
                      </a:r>
                      <a:r>
                        <a:rPr lang="en-US" altLang="zh-CN" sz="1100" u="none" strike="noStrike" dirty="0">
                          <a:effectLst/>
                        </a:rPr>
                        <a:t>10</a:t>
                      </a:r>
                      <a:r>
                        <a:rPr lang="en-US" sz="1100" u="none" strike="noStrike" dirty="0">
                          <a:effectLst/>
                        </a:rPr>
                        <a:t>Wx2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喇叭功率</a:t>
                      </a:r>
                      <a:r>
                        <a:rPr lang="en-US" altLang="zh-CN" sz="1100" u="none" strike="noStrike" dirty="0">
                          <a:effectLst/>
                        </a:rPr>
                        <a:t>15</a:t>
                      </a:r>
                      <a:r>
                        <a:rPr lang="en-US" sz="1100" u="none" strike="noStrike" dirty="0">
                          <a:effectLst/>
                        </a:rPr>
                        <a:t>Wx2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喇叭功率</a:t>
                      </a:r>
                      <a:r>
                        <a:rPr lang="en-US" altLang="zh-CN" sz="1100" u="none" strike="noStrike">
                          <a:effectLst/>
                        </a:rPr>
                        <a:t>15</a:t>
                      </a:r>
                      <a:r>
                        <a:rPr lang="en-US" sz="1100" u="none" strike="noStrike">
                          <a:effectLst/>
                        </a:rPr>
                        <a:t>Wx2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 dirty="0">
                          <a:effectLst/>
                        </a:rPr>
                        <a:t>喇叭功率</a:t>
                      </a:r>
                      <a:r>
                        <a:rPr lang="en-US" altLang="zh-CN" sz="1100" u="none" strike="noStrike" dirty="0">
                          <a:effectLst/>
                        </a:rPr>
                        <a:t>8</a:t>
                      </a:r>
                      <a:r>
                        <a:rPr lang="en-US" sz="1100" u="none" strike="noStrike" dirty="0">
                          <a:effectLst/>
                        </a:rPr>
                        <a:t>Wx2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805" y="2931935"/>
            <a:ext cx="1450643" cy="89122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964" y="2920066"/>
            <a:ext cx="1505769" cy="90468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22134" y="2897011"/>
            <a:ext cx="1579888" cy="970447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8478" y="2931933"/>
            <a:ext cx="1443943" cy="87136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117" y="2962291"/>
            <a:ext cx="1448484" cy="88225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7"/>
    </mc:Choice>
    <mc:Fallback xmlns="">
      <p:transition spd="slow" advTm="297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sp>
        <p:nvSpPr>
          <p:cNvPr id="5" name="内容占位符 2"/>
          <p:cNvSpPr txBox="1">
            <a:spLocks/>
          </p:cNvSpPr>
          <p:nvPr/>
        </p:nvSpPr>
        <p:spPr>
          <a:xfrm>
            <a:off x="1601747" y="2063994"/>
            <a:ext cx="2534824" cy="3859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dirty="0" smtClean="0">
                <a:solidFill>
                  <a:schemeClr val="bg1"/>
                </a:solidFill>
              </a:rPr>
              <a:t>2.2</a:t>
            </a:r>
            <a:r>
              <a:rPr lang="zh-CN" altLang="en-US" sz="1600" dirty="0" smtClean="0">
                <a:solidFill>
                  <a:schemeClr val="bg1"/>
                </a:solidFill>
              </a:rPr>
              <a:t>、主要竞品参数对比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220750"/>
              </p:ext>
            </p:extLst>
          </p:nvPr>
        </p:nvGraphicFramePr>
        <p:xfrm>
          <a:off x="1927821" y="2599824"/>
          <a:ext cx="7772656" cy="34801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7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2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9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74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53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品牌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联想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希沃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鸿合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康冠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78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显示类型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LED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液晶显示屏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LED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液晶显示屏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LED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液晶显示屏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LED</a:t>
                      </a:r>
                      <a:r>
                        <a:rPr lang="zh-CN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液晶显示屏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95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 smtClean="0"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分辨率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4K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2K\4K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2K\4K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2K\4K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86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100" b="1" u="none" strike="noStrike" dirty="0" smtClean="0"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亮度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350cd/m2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350cd/m2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350cd/m2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350cd/m2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486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100" b="1" u="none" strike="noStrike" dirty="0" smtClean="0"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对比度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5000:1</a:t>
                      </a:r>
                      <a:endParaRPr lang="en-US" altLang="zh-CN" sz="1100" b="1" i="0" u="none" strike="noStrike" dirty="0">
                        <a:solidFill>
                          <a:srgbClr val="FF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4000:1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5000:1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CN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1200:1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u="none" strike="noStrike" dirty="0" smtClean="0"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防护玻璃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4mm</a:t>
                      </a:r>
                      <a:r>
                        <a:rPr lang="zh-CN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全钢化高防爆、防眩光玻璃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4mm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全钢化高防爆玻璃（或防眩光）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4mm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全钢化高防爆玻璃（或防眩光）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4mm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全钢化高防爆玻璃（或防眩光）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22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重量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65KG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62KG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63KG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65KG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9876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 panose="02020400000000000000" pitchFamily="18" charset="-122"/>
                          <a:ea typeface="Adobe 仿宋 Std R" panose="02020400000000000000" pitchFamily="18" charset="-122"/>
                        </a:rPr>
                        <a:t>存储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 panose="02020400000000000000" pitchFamily="18" charset="-122"/>
                        <a:ea typeface="Adobe 仿宋 Std R" panose="02020400000000000000" pitchFamily="18" charset="-122"/>
                      </a:endParaRPr>
                    </a:p>
                  </a:txBody>
                  <a:tcPr marL="6799" marR="6799" marT="6799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2G RAM</a:t>
                      </a:r>
                      <a:r>
                        <a:rPr lang="en-US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+</a:t>
                      </a:r>
                      <a:r>
                        <a:rPr lang="en-US" altLang="zh-CN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32</a:t>
                      </a:r>
                      <a:r>
                        <a:rPr lang="en-US" sz="11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GB </a:t>
                      </a:r>
                      <a:r>
                        <a:rPr lang="en-U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ROM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2G RAM+32GB ROM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2G RAM+16GB ROM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dobe 仿宋 Std R" panose="02020400000000000000"/>
                          <a:ea typeface="宋体" panose="02010600030101010101" pitchFamily="2" charset="-122"/>
                        </a:rPr>
                        <a:t>2G RAM+32GB ROM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50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7"/>
    </mc:Choice>
    <mc:Fallback xmlns="">
      <p:transition spd="slow" advTm="297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911229"/>
              </p:ext>
            </p:extLst>
          </p:nvPr>
        </p:nvGraphicFramePr>
        <p:xfrm>
          <a:off x="1822309" y="2009825"/>
          <a:ext cx="8239559" cy="41469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0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04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126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6580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effectLst/>
                        </a:rPr>
                        <a:t>品牌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联想（</a:t>
                      </a:r>
                      <a:r>
                        <a:rPr lang="zh-CN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电容）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b="1" u="none" strike="noStrike" dirty="0" smtClean="0">
                          <a:effectLst/>
                        </a:rPr>
                        <a:t>联想（</a:t>
                      </a:r>
                      <a:r>
                        <a:rPr lang="zh-CN" altLang="en-US" sz="1400" b="1" u="none" strike="noStrike" dirty="0" smtClean="0">
                          <a:effectLst/>
                        </a:rPr>
                        <a:t>红外）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effectLst/>
                        </a:rPr>
                        <a:t>希沃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>
                          <a:effectLst/>
                        </a:rPr>
                        <a:t>鸿合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400" u="none" strike="noStrike" dirty="0">
                          <a:effectLst/>
                        </a:rPr>
                        <a:t>康冠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2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外观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/>
                          <a:ea typeface="宋体" panose="02010600030101010101" pitchFamily="2" charset="-122"/>
                        </a:rPr>
                        <a:t>铝合金型材，纯平面设计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 smtClean="0">
                          <a:effectLst/>
                        </a:rPr>
                        <a:t>前框金属拉丝，</a:t>
                      </a:r>
                      <a:r>
                        <a:rPr lang="zh-CN" altLang="en-US" sz="1000" u="none" strike="noStrike" dirty="0">
                          <a:effectLst/>
                        </a:rPr>
                        <a:t>超窄边，后壳黑色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前框上下灰色，中间黑色、后壳黑色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前框灰色，后壳灰色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前框灰色，后壳灰色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922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按键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dobe 仿宋 Std R"/>
                          <a:ea typeface="宋体" panose="02010600030101010101" pitchFamily="2" charset="-122"/>
                        </a:rPr>
                        <a:t>侧置按键</a:t>
                      </a:r>
                      <a:r>
                        <a:rPr lang="zh-CN" altLang="en-US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dobe 仿宋 Std R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zh-CN" altLang="en-US" sz="1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带手势菜单</a:t>
                      </a:r>
                      <a:endParaRPr lang="zh-CN" altLang="en-US" sz="1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 smtClean="0">
                          <a:effectLst/>
                        </a:rPr>
                        <a:t>前置按键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8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个，带手势菜单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 smtClean="0">
                          <a:effectLst/>
                        </a:rPr>
                        <a:t>前置按键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6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个，返回键、主页键、音量键加、减、菜单键、待机键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>
                          <a:effectLst/>
                        </a:rPr>
                        <a:t>前置按键</a:t>
                      </a:r>
                      <a:r>
                        <a:rPr lang="en-US" altLang="zh-CN" sz="1000" u="none" strike="noStrike" dirty="0">
                          <a:effectLst/>
                        </a:rPr>
                        <a:t>8</a:t>
                      </a:r>
                      <a:r>
                        <a:rPr lang="zh-CN" altLang="en-US" sz="1000" u="none" strike="noStrike" dirty="0">
                          <a:effectLst/>
                        </a:rPr>
                        <a:t>个，</a:t>
                      </a:r>
                      <a:r>
                        <a:rPr lang="en-US" altLang="zh-CN" sz="1000" u="none" strike="noStrike" dirty="0">
                          <a:effectLst/>
                        </a:rPr>
                        <a:t>ECO</a:t>
                      </a:r>
                      <a:r>
                        <a:rPr lang="zh-CN" altLang="en-US" sz="1000" u="none" strike="noStrike" dirty="0">
                          <a:effectLst/>
                        </a:rPr>
                        <a:t>、返回键、主页键、音量键加、减、信号源、菜单键、待机键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 smtClean="0">
                          <a:effectLst/>
                        </a:rPr>
                        <a:t>前置按键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7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个，信号源、返回键、主页键、音量键加、减、菜单键、待机键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018"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>
                          <a:effectLst/>
                        </a:rPr>
                        <a:t>接口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RJ45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有线网络*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VGA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输入*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1HDMI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输入*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2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VGA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 HDMI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3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VGA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1HDMI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3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6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HDMI </a:t>
                      </a:r>
                      <a:r>
                        <a:rPr lang="zh-CN" altLang="en-US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输入*</a:t>
                      </a:r>
                      <a:r>
                        <a:rPr lang="en-US" altLang="zh-CN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altLang="zh-CN" sz="1000" b="1" i="0" u="none" strike="noStrike" dirty="0">
                        <a:solidFill>
                          <a:srgbClr val="FF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HDMI </a:t>
                      </a:r>
                      <a:r>
                        <a:rPr lang="zh-CN" altLang="en-US" sz="1000" u="none" strike="noStrike">
                          <a:effectLst/>
                        </a:rPr>
                        <a:t>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HDMI </a:t>
                      </a:r>
                      <a:r>
                        <a:rPr lang="zh-CN" altLang="en-US" sz="1000" u="none" strike="noStrike">
                          <a:effectLst/>
                        </a:rPr>
                        <a:t>输出：</a:t>
                      </a:r>
                      <a:r>
                        <a:rPr lang="en-US" altLang="zh-CN" sz="1000" u="none" strike="noStrike">
                          <a:effectLst/>
                        </a:rPr>
                        <a:t>2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HDMI </a:t>
                      </a:r>
                      <a:r>
                        <a:rPr lang="zh-CN" altLang="en-US" sz="1000" u="none" strike="noStrike">
                          <a:effectLst/>
                        </a:rPr>
                        <a:t>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6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VGA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输入*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PC-Audio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PC-Audio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PC-Audio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6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PC-Audio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输入*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RJ45 </a:t>
                      </a:r>
                      <a:r>
                        <a:rPr lang="zh-CN" altLang="en-US" sz="1000" u="none" strike="noStrike">
                          <a:effectLst/>
                        </a:rPr>
                        <a:t>有线网络：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RJ45 </a:t>
                      </a:r>
                      <a:r>
                        <a:rPr lang="zh-CN" altLang="en-US" sz="1000" u="none" strike="noStrike">
                          <a:effectLst/>
                        </a:rPr>
                        <a:t>有线网络：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RJ45 </a:t>
                      </a:r>
                      <a:r>
                        <a:rPr lang="zh-CN" altLang="en-US" sz="1000" u="none" strike="noStrike">
                          <a:effectLst/>
                        </a:rPr>
                        <a:t>有线网络：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6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 smtClean="0">
                          <a:effectLst/>
                        </a:rPr>
                        <a:t>USB3.0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sz="1000" u="none" strike="noStrike" dirty="0" smtClean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同轴输出：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r>
                        <a:rPr lang="en-US" sz="1000" u="none" strike="noStrike">
                          <a:effectLst/>
                        </a:rPr>
                        <a:t>Line IN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同轴输出：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r>
                        <a:rPr lang="en-US" sz="1000" u="none" strike="noStrike">
                          <a:effectLst/>
                        </a:rPr>
                        <a:t>Line IN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同轴输出：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r>
                        <a:rPr lang="en-US" sz="1000" u="none" strike="noStrike">
                          <a:effectLst/>
                        </a:rPr>
                        <a:t>Line IN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73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Touch </a:t>
                      </a:r>
                      <a:r>
                        <a:rPr lang="en-US" altLang="zh-CN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USB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r>
                        <a:rPr lang="en-US" altLang="zh-CN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、</a:t>
                      </a: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AV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输入*</a:t>
                      </a: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、</a:t>
                      </a:r>
                      <a:b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</a:b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AV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输出*</a:t>
                      </a: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、同轴输</a:t>
                      </a:r>
                      <a:r>
                        <a:rPr lang="zh-CN" altLang="en-US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出*</a:t>
                      </a:r>
                      <a:r>
                        <a:rPr lang="en-US" altLang="zh-CN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、</a:t>
                      </a: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SD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卡、</a:t>
                      </a:r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RF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输入</a:t>
                      </a:r>
                      <a:endParaRPr lang="zh-CN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 dirty="0">
                          <a:effectLst/>
                        </a:rPr>
                        <a:t>RS232 </a:t>
                      </a:r>
                      <a:r>
                        <a:rPr lang="zh-CN" altLang="en-US" sz="1000" u="none" strike="noStrike" dirty="0">
                          <a:effectLst/>
                        </a:rPr>
                        <a:t>输入：</a:t>
                      </a:r>
                      <a:r>
                        <a:rPr lang="en-US" altLang="zh-CN" sz="1000" u="none" strike="noStrike" dirty="0">
                          <a:effectLst/>
                        </a:rPr>
                        <a:t>1</a:t>
                      </a:r>
                      <a:r>
                        <a:rPr lang="zh-CN" altLang="en-US" sz="1000" u="none" strike="noStrike" dirty="0">
                          <a:effectLst/>
                        </a:rPr>
                        <a:t>耳机输出：</a:t>
                      </a:r>
                      <a:r>
                        <a:rPr lang="en-US" altLang="zh-CN" sz="1000" u="none" strike="noStrike" dirty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RS232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RS232 </a:t>
                      </a:r>
                      <a:r>
                        <a:rPr lang="zh-CN" altLang="en-US" sz="1000" u="none" strike="noStrike">
                          <a:effectLst/>
                        </a:rPr>
                        <a:t>输入：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r>
                        <a:rPr lang="zh-CN" altLang="en-US" sz="1000" u="none" strike="noStrike">
                          <a:effectLst/>
                        </a:rPr>
                        <a:t>耳机输出：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6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HDMI 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输</a:t>
                      </a:r>
                      <a:r>
                        <a:rPr lang="zh-CN" altLang="en-US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出*</a:t>
                      </a:r>
                      <a:r>
                        <a:rPr lang="en-US" altLang="zh-CN" sz="1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lang="zh-CN" altLang="en-US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（选配）</a:t>
                      </a:r>
                      <a:endParaRPr lang="zh-CN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USB3.0: 1、USB2.0: 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u="none" strike="noStrike">
                          <a:effectLst/>
                        </a:rPr>
                        <a:t>USB3.0: 2</a:t>
                      </a:r>
                      <a:r>
                        <a:rPr lang="zh-CN" altLang="en-US" sz="1000" u="none" strike="noStrike">
                          <a:effectLst/>
                        </a:rPr>
                        <a:t>、</a:t>
                      </a:r>
                      <a:r>
                        <a:rPr lang="en-US" altLang="zh-CN" sz="1000" u="none" strike="noStrike">
                          <a:effectLst/>
                        </a:rPr>
                        <a:t>AV</a:t>
                      </a:r>
                      <a:r>
                        <a:rPr lang="zh-CN" altLang="en-US" sz="1000" u="none" strike="noStrike">
                          <a:effectLst/>
                        </a:rPr>
                        <a:t>输入*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r>
                        <a:rPr lang="zh-CN" altLang="en-US" sz="1000" u="none" strike="noStrike">
                          <a:effectLst/>
                        </a:rPr>
                        <a:t>、</a:t>
                      </a:r>
                      <a:r>
                        <a:rPr lang="en-US" altLang="zh-CN" sz="1000" u="none" strike="noStrike">
                          <a:effectLst/>
                        </a:rPr>
                        <a:t>AV</a:t>
                      </a:r>
                      <a:r>
                        <a:rPr lang="zh-CN" altLang="en-US" sz="1000" u="none" strike="noStrike">
                          <a:effectLst/>
                        </a:rPr>
                        <a:t>输出*</a:t>
                      </a:r>
                      <a:r>
                        <a:rPr lang="en-US" altLang="zh-CN" sz="1000" u="none" strike="noStrike">
                          <a:effectLst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USB3.0: 1、USB2.0: 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739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RS232 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输入*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前置：</a:t>
                      </a:r>
                      <a:r>
                        <a:rPr lang="en-US" sz="1000" u="none" strike="noStrike">
                          <a:effectLst/>
                        </a:rPr>
                        <a:t>HDMI：1USB2.0:6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>
                          <a:effectLst/>
                        </a:rPr>
                        <a:t>Touch USB：1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19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u="none" strike="noStrike" dirty="0" smtClean="0">
                          <a:effectLst/>
                        </a:rPr>
                        <a:t>TOUCH USB</a:t>
                      </a:r>
                      <a:r>
                        <a:rPr lang="zh-CN" altLang="en-US" sz="1000" u="none" strike="noStrike" dirty="0" smtClean="0">
                          <a:effectLst/>
                        </a:rPr>
                        <a:t>*</a:t>
                      </a:r>
                      <a:r>
                        <a:rPr lang="en-US" altLang="zh-CN" sz="1000" u="none" strike="noStrike" dirty="0" smtClean="0">
                          <a:effectLst/>
                        </a:rPr>
                        <a:t>1</a:t>
                      </a:r>
                      <a:endParaRPr lang="en-US" altLang="zh-CN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dirty="0">
                          <a:effectLst/>
                        </a:rPr>
                        <a:t>TOUCH USB:1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057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摄像头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预留摄像头固定孔</a:t>
                      </a:r>
                      <a:endParaRPr lang="zh-CN" altLang="en-US" sz="10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>
                          <a:effectLst/>
                        </a:rPr>
                        <a:t>无嵌入式摄像头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无嵌入式摄像头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>
                          <a:effectLst/>
                        </a:rPr>
                        <a:t>无嵌入式摄像头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00" u="none" strike="noStrike" dirty="0">
                          <a:effectLst/>
                        </a:rPr>
                        <a:t>无嵌入式摄像头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dobe 仿宋 Std R"/>
                        <a:ea typeface="宋体" panose="02010600030101010101" pitchFamily="2" charset="-122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内容占位符 2"/>
          <p:cNvSpPr txBox="1">
            <a:spLocks/>
          </p:cNvSpPr>
          <p:nvPr/>
        </p:nvSpPr>
        <p:spPr>
          <a:xfrm>
            <a:off x="1404455" y="1459553"/>
            <a:ext cx="2534824" cy="3859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dirty="0" smtClean="0">
                <a:solidFill>
                  <a:schemeClr val="bg1"/>
                </a:solidFill>
              </a:rPr>
              <a:t>2.2.1</a:t>
            </a:r>
            <a:r>
              <a:rPr lang="zh-CN" altLang="en-US" sz="1600" dirty="0" smtClean="0">
                <a:solidFill>
                  <a:schemeClr val="bg1"/>
                </a:solidFill>
              </a:rPr>
              <a:t>、主要竞品参数对比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7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7"/>
    </mc:Choice>
    <mc:Fallback xmlns="">
      <p:transition spd="slow" advTm="297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2548693" y="1577869"/>
            <a:ext cx="1986073" cy="8572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+mj-lt"/>
                <a:ea typeface="+mj-ea"/>
                <a:cs typeface="黑体" panose="02010609060101010101" charset="-122"/>
                <a:sym typeface="宋体" panose="02010600030101010101" pitchFamily="2" charset="-122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defRPr>
            </a:lvl5pPr>
            <a:lvl6pPr marL="507365"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sym typeface="宋体" panose="02010600030101010101" pitchFamily="2" charset="-122"/>
              </a:defRPr>
            </a:lvl6pPr>
            <a:lvl7pPr marL="1014095"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sym typeface="宋体" panose="02010600030101010101" pitchFamily="2" charset="-122"/>
              </a:defRPr>
            </a:lvl7pPr>
            <a:lvl8pPr marL="1521460"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sym typeface="宋体" panose="02010600030101010101" pitchFamily="2" charset="-122"/>
              </a:defRPr>
            </a:lvl8pPr>
            <a:lvl9pPr marL="2028190" algn="l" rtl="0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990000"/>
                </a:solidFill>
                <a:latin typeface="FrutigerNext LT Medium" pitchFamily="2" charset="0"/>
                <a:ea typeface="黑体" panose="02010609060101010101" charset="-122"/>
                <a:sym typeface="宋体" panose="02010600030101010101" pitchFamily="2" charset="-122"/>
              </a:defRPr>
            </a:lvl9pPr>
          </a:lstStyle>
          <a:p>
            <a:pPr>
              <a:buFontTx/>
            </a:pPr>
            <a:r>
              <a:rPr lang="zh-CN" altLang="en-US" sz="2800" kern="0" dirty="0" smtClean="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kern="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联想优势</a:t>
            </a:r>
            <a:endParaRPr lang="zh-CN" altLang="en-US" sz="2000" kern="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913194" y="1515569"/>
            <a:ext cx="754911" cy="672376"/>
            <a:chOff x="1881842" y="2656049"/>
            <a:chExt cx="2397222" cy="2093640"/>
          </a:xfrm>
          <a:solidFill>
            <a:srgbClr val="223B7E"/>
          </a:solidFill>
        </p:grpSpPr>
        <p:grpSp>
          <p:nvGrpSpPr>
            <p:cNvPr id="6" name="组合 91"/>
            <p:cNvGrpSpPr/>
            <p:nvPr/>
          </p:nvGrpSpPr>
          <p:grpSpPr>
            <a:xfrm>
              <a:off x="1881842" y="2656049"/>
              <a:ext cx="2397222" cy="2093640"/>
              <a:chOff x="1511944" y="2420246"/>
              <a:chExt cx="2627152" cy="2294453"/>
            </a:xfrm>
            <a:grpFill/>
            <a:effectLst>
              <a:outerShdw blurRad="203200" dist="38100" dir="3780000" sx="103000" sy="103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9" name="Freeform 6"/>
              <p:cNvSpPr/>
              <p:nvPr/>
            </p:nvSpPr>
            <p:spPr bwMode="auto">
              <a:xfrm>
                <a:off x="1511944" y="2420246"/>
                <a:ext cx="2627152" cy="2294453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grpFill/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" name="Freeform 6"/>
              <p:cNvSpPr/>
              <p:nvPr/>
            </p:nvSpPr>
            <p:spPr bwMode="auto">
              <a:xfrm>
                <a:off x="1524106" y="2431739"/>
                <a:ext cx="2602832" cy="2271469"/>
              </a:xfrm>
              <a:custGeom>
                <a:avLst/>
                <a:gdLst>
                  <a:gd name="T0" fmla="*/ 4479 w 4516"/>
                  <a:gd name="T1" fmla="*/ 2074 h 3947"/>
                  <a:gd name="T2" fmla="*/ 3967 w 4516"/>
                  <a:gd name="T3" fmla="*/ 2960 h 3947"/>
                  <a:gd name="T4" fmla="*/ 3455 w 4516"/>
                  <a:gd name="T5" fmla="*/ 3847 h 3947"/>
                  <a:gd name="T6" fmla="*/ 3282 w 4516"/>
                  <a:gd name="T7" fmla="*/ 3947 h 3947"/>
                  <a:gd name="T8" fmla="*/ 2258 w 4516"/>
                  <a:gd name="T9" fmla="*/ 3947 h 3947"/>
                  <a:gd name="T10" fmla="*/ 1234 w 4516"/>
                  <a:gd name="T11" fmla="*/ 3947 h 3947"/>
                  <a:gd name="T12" fmla="*/ 1061 w 4516"/>
                  <a:gd name="T13" fmla="*/ 3847 h 3947"/>
                  <a:gd name="T14" fmla="*/ 549 w 4516"/>
                  <a:gd name="T15" fmla="*/ 2960 h 3947"/>
                  <a:gd name="T16" fmla="*/ 37 w 4516"/>
                  <a:gd name="T17" fmla="*/ 2074 h 3947"/>
                  <a:gd name="T18" fmla="*/ 37 w 4516"/>
                  <a:gd name="T19" fmla="*/ 1874 h 3947"/>
                  <a:gd name="T20" fmla="*/ 549 w 4516"/>
                  <a:gd name="T21" fmla="*/ 987 h 3947"/>
                  <a:gd name="T22" fmla="*/ 1061 w 4516"/>
                  <a:gd name="T23" fmla="*/ 100 h 3947"/>
                  <a:gd name="T24" fmla="*/ 1234 w 4516"/>
                  <a:gd name="T25" fmla="*/ 0 h 3947"/>
                  <a:gd name="T26" fmla="*/ 2258 w 4516"/>
                  <a:gd name="T27" fmla="*/ 0 h 3947"/>
                  <a:gd name="T28" fmla="*/ 3282 w 4516"/>
                  <a:gd name="T29" fmla="*/ 0 h 3947"/>
                  <a:gd name="T30" fmla="*/ 3455 w 4516"/>
                  <a:gd name="T31" fmla="*/ 100 h 3947"/>
                  <a:gd name="T32" fmla="*/ 3967 w 4516"/>
                  <a:gd name="T33" fmla="*/ 987 h 3947"/>
                  <a:gd name="T34" fmla="*/ 4479 w 4516"/>
                  <a:gd name="T35" fmla="*/ 1874 h 3947"/>
                  <a:gd name="T36" fmla="*/ 4479 w 4516"/>
                  <a:gd name="T37" fmla="*/ 2074 h 3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16" h="3947">
                    <a:moveTo>
                      <a:pt x="4479" y="2074"/>
                    </a:moveTo>
                    <a:lnTo>
                      <a:pt x="3967" y="2960"/>
                    </a:lnTo>
                    <a:lnTo>
                      <a:pt x="3455" y="3847"/>
                    </a:lnTo>
                    <a:cubicBezTo>
                      <a:pt x="3418" y="3911"/>
                      <a:pt x="3355" y="3947"/>
                      <a:pt x="3282" y="3947"/>
                    </a:cubicBezTo>
                    <a:lnTo>
                      <a:pt x="2258" y="3947"/>
                    </a:lnTo>
                    <a:lnTo>
                      <a:pt x="1234" y="3947"/>
                    </a:lnTo>
                    <a:cubicBezTo>
                      <a:pt x="1160" y="3947"/>
                      <a:pt x="1097" y="3911"/>
                      <a:pt x="1061" y="3847"/>
                    </a:cubicBezTo>
                    <a:lnTo>
                      <a:pt x="549" y="2960"/>
                    </a:lnTo>
                    <a:lnTo>
                      <a:pt x="37" y="2074"/>
                    </a:lnTo>
                    <a:cubicBezTo>
                      <a:pt x="0" y="2010"/>
                      <a:pt x="0" y="1937"/>
                      <a:pt x="37" y="1874"/>
                    </a:cubicBezTo>
                    <a:lnTo>
                      <a:pt x="549" y="987"/>
                    </a:lnTo>
                    <a:lnTo>
                      <a:pt x="1061" y="100"/>
                    </a:lnTo>
                    <a:cubicBezTo>
                      <a:pt x="1097" y="36"/>
                      <a:pt x="1160" y="0"/>
                      <a:pt x="1234" y="0"/>
                    </a:cubicBezTo>
                    <a:lnTo>
                      <a:pt x="2258" y="0"/>
                    </a:lnTo>
                    <a:lnTo>
                      <a:pt x="3282" y="0"/>
                    </a:lnTo>
                    <a:cubicBezTo>
                      <a:pt x="3355" y="0"/>
                      <a:pt x="3418" y="36"/>
                      <a:pt x="3455" y="100"/>
                    </a:cubicBezTo>
                    <a:lnTo>
                      <a:pt x="3967" y="987"/>
                    </a:lnTo>
                    <a:lnTo>
                      <a:pt x="4479" y="1874"/>
                    </a:lnTo>
                    <a:cubicBezTo>
                      <a:pt x="4516" y="1937"/>
                      <a:pt x="4516" y="2010"/>
                      <a:pt x="4479" y="2074"/>
                    </a:cubicBezTo>
                    <a:close/>
                  </a:path>
                </a:pathLst>
              </a:custGeom>
              <a:solidFill>
                <a:schemeClr val="bg1"/>
              </a:solidFill>
              <a:ln w="7938" cap="flat">
                <a:noFill/>
                <a:prstDash val="solid"/>
                <a:miter lim="800000"/>
              </a:ln>
              <a:effec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7" name="Freeform 7"/>
            <p:cNvSpPr/>
            <p:nvPr/>
          </p:nvSpPr>
          <p:spPr bwMode="auto">
            <a:xfrm>
              <a:off x="2193523" y="2932555"/>
              <a:ext cx="1773860" cy="1540629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solidFill>
              <a:schemeClr val="bg1"/>
            </a:solidFill>
            <a:ln w="7938" cap="flat">
              <a:noFill/>
              <a:prstDash val="solid"/>
              <a:miter lim="800000"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TextBox 56"/>
            <p:cNvSpPr txBox="1"/>
            <p:nvPr/>
          </p:nvSpPr>
          <p:spPr>
            <a:xfrm>
              <a:off x="2352921" y="3003427"/>
              <a:ext cx="1010286" cy="1245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rgbClr val="223B7E"/>
                  </a:solidFill>
                  <a:latin typeface="DFGothic-EB" panose="02010609010101010101" pitchFamily="1" charset="-128"/>
                  <a:ea typeface="DFGothic-EB" panose="02010609010101010101" pitchFamily="1" charset="-128"/>
                </a:rPr>
                <a:t>三</a:t>
              </a:r>
              <a:endParaRPr lang="zh-CN" altLang="en-US" sz="2000" b="1" dirty="0">
                <a:solidFill>
                  <a:srgbClr val="223B7E"/>
                </a:solidFill>
                <a:latin typeface="DFGothic-EB" panose="02010609010101010101" pitchFamily="1" charset="-128"/>
                <a:ea typeface="DFGothic-EB" panose="02010609010101010101" pitchFamily="1" charset="-128"/>
              </a:endParaRPr>
            </a:p>
          </p:txBody>
        </p:sp>
      </p:grpSp>
      <p:sp>
        <p:nvSpPr>
          <p:cNvPr id="13" name="TextBox 22"/>
          <p:cNvSpPr txBox="1"/>
          <p:nvPr/>
        </p:nvSpPr>
        <p:spPr>
          <a:xfrm>
            <a:off x="2665368" y="2138945"/>
            <a:ext cx="6496358" cy="4719055"/>
          </a:xfrm>
          <a:prstGeom prst="rect">
            <a:avLst/>
          </a:prstGeom>
          <a:noFill/>
          <a:ln w="9525">
            <a:noFill/>
          </a:ln>
        </p:spPr>
        <p:txBody>
          <a:bodyPr wrap="square" lIns="101416" tIns="50708" rIns="101416" bIns="50708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3.1 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首家推出自主开发的电容触控产品</a:t>
            </a:r>
            <a:endParaRPr lang="en-US" altLang="zh-CN" sz="1600" dirty="0" smtClean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lvl="0"/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          高精度电容触控屏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，外观上做到纯平面设计，支持多达</a:t>
            </a:r>
            <a:r>
              <a:rPr lang="en-US" altLang="zh-CN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20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点触摸</a:t>
            </a:r>
          </a:p>
          <a:p>
            <a:endParaRPr lang="en-US" altLang="zh-CN" sz="1600" dirty="0" smtClean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r>
              <a:rPr lang="en-US" altLang="zh-CN" sz="1600" dirty="0">
                <a:solidFill>
                  <a:schemeClr val="bg1"/>
                </a:solidFill>
                <a:latin typeface="宋体" panose="02010600030101010101" pitchFamily="2" charset="-122"/>
              </a:rPr>
              <a:t>3.2 </a:t>
            </a:r>
            <a:r>
              <a:rPr lang="zh-CN" altLang="en-US" sz="1600" dirty="0">
                <a:solidFill>
                  <a:schemeClr val="bg1"/>
                </a:solidFill>
                <a:latin typeface="宋体" panose="02010600030101010101" pitchFamily="2" charset="-122"/>
              </a:rPr>
              <a:t>内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嵌自主</a:t>
            </a:r>
            <a:r>
              <a:rPr lang="zh-CN" altLang="en-US" sz="1600" dirty="0">
                <a:solidFill>
                  <a:schemeClr val="bg1"/>
                </a:solidFill>
                <a:latin typeface="宋体" panose="02010600030101010101" pitchFamily="2" charset="-122"/>
              </a:rPr>
              <a:t>知识产权无线协议</a:t>
            </a:r>
          </a:p>
          <a:p>
            <a:pPr lvl="0"/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          支持跨平台无线传屏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，</a:t>
            </a: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多屏互动</a:t>
            </a:r>
            <a:endParaRPr lang="en-US" altLang="zh-CN" sz="1200" dirty="0" smtClean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pPr lvl="0"/>
            <a:endParaRPr lang="en-US" altLang="zh-CN" sz="1200" dirty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pPr lvl="0"/>
            <a:r>
              <a:rPr lang="zh-CN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3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.3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丰富的教学软件，远程课堂</a:t>
            </a:r>
            <a:endParaRPr lang="en-US" altLang="zh-CN" sz="1600" dirty="0" smtClean="0">
              <a:solidFill>
                <a:schemeClr val="bg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共享桌面、共享文档、共享白板、</a:t>
            </a: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课堂录制</a:t>
            </a:r>
            <a:endParaRPr lang="en-US" altLang="zh-CN" sz="1200" dirty="0" smtClean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endParaRPr lang="zh-CN" altLang="en-US" sz="1200" dirty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pPr lvl="0"/>
            <a:r>
              <a:rPr lang="zh-CN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3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.4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联想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OEM/ODM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供应商</a:t>
            </a:r>
            <a:r>
              <a:rPr lang="zh-CN" altLang="en-US" sz="16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endParaRPr lang="en-US" altLang="zh-CN" sz="16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lvl="0"/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          长期服务于联想，配合及售后支持到位</a:t>
            </a:r>
            <a:endParaRPr lang="en-US" altLang="zh-CN" sz="1200" dirty="0" smtClean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pPr lvl="0"/>
            <a:endParaRPr lang="en-US" altLang="zh-CN" sz="1200" dirty="0" smtClean="0">
              <a:solidFill>
                <a:prstClr val="white"/>
              </a:solidFill>
              <a:latin typeface="Arial" panose="020B0604020202020204" charset="60"/>
              <a:sym typeface="+mn-ea"/>
            </a:endParaRPr>
          </a:p>
          <a:p>
            <a:r>
              <a:rPr lang="zh-CN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3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.5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IOT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集控平台</a:t>
            </a:r>
            <a:endParaRPr lang="en-US" altLang="zh-CN" sz="1600" dirty="0">
              <a:solidFill>
                <a:schemeClr val="bg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宋体" panose="02010600030101010101" pitchFamily="2" charset="-122"/>
                <a:sym typeface="+mn-ea"/>
              </a:rPr>
              <a:t>     </a:t>
            </a:r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与联想生态链无缝对接，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</a:rPr>
              <a:t>可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通过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IOT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</a:rPr>
              <a:t>集控平台统一控制管理</a:t>
            </a:r>
            <a:endParaRPr lang="en-US" altLang="zh-CN" sz="1200" dirty="0">
              <a:solidFill>
                <a:prstClr val="white"/>
              </a:solidFill>
              <a:latin typeface="Arial" panose="020B0604020202020204" charset="60"/>
            </a:endParaRPr>
          </a:p>
          <a:p>
            <a:endParaRPr lang="en-US" altLang="zh-CN" sz="1200" dirty="0">
              <a:solidFill>
                <a:prstClr val="white"/>
              </a:solidFill>
              <a:latin typeface="Arial" panose="020B0604020202020204" charset="60"/>
            </a:endParaRPr>
          </a:p>
          <a:p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3.6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遍</a:t>
            </a:r>
            <a:r>
              <a:rPr lang="zh-CN" altLang="en-US" sz="1600" dirty="0">
                <a:solidFill>
                  <a:schemeClr val="bg1"/>
                </a:solidFill>
                <a:latin typeface="宋体" panose="02010600030101010101" pitchFamily="2" charset="-122"/>
              </a:rPr>
              <a:t>布全国的应用案例，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品质保证</a:t>
            </a:r>
            <a:endParaRPr lang="en-US" altLang="zh-CN" sz="1600" dirty="0" smtClean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lvl="0"/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          北京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、山东、江苏、广东、重庆等地大规模成熟案例应用，市场已说明品质</a:t>
            </a:r>
          </a:p>
          <a:p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3.7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核心器件供应链资源保证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lvl="0"/>
            <a:r>
              <a:rPr lang="zh-CN" altLang="en-US" sz="1200" dirty="0" smtClean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          液晶屏</a:t>
            </a:r>
            <a:r>
              <a:rPr lang="zh-CN" altLang="en-US" sz="1200" dirty="0">
                <a:solidFill>
                  <a:prstClr val="white"/>
                </a:solidFill>
                <a:latin typeface="Arial" panose="020B0604020202020204" charset="60"/>
                <a:sym typeface="+mn-ea"/>
              </a:rPr>
              <a:t>、核心芯片、主板等核心供应链资源的支持保证，确保资源紧缺时的产品供应</a:t>
            </a:r>
          </a:p>
          <a:p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6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7"/>
    </mc:Choice>
    <mc:Fallback xmlns="">
      <p:transition spd="slow" advTm="297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3"/>
          <p:cNvSpPr txBox="1"/>
          <p:nvPr/>
        </p:nvSpPr>
        <p:spPr>
          <a:xfrm>
            <a:off x="3898900" y="679908"/>
            <a:ext cx="449580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支持</a:t>
            </a: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IOT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集控方案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互动一体大屏内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</a:rPr>
              <a:t>预留总线控制端口，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支持自主控制协议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</a:rPr>
              <a:t>，可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通过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IOT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</a:rPr>
              <a:t>集控平台统一控制管理，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支持一体大屏远程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</a:rPr>
              <a:t>开关机、信源切换、设备状态查询等等。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5" name="组合 69"/>
          <p:cNvGrpSpPr/>
          <p:nvPr/>
        </p:nvGrpSpPr>
        <p:grpSpPr>
          <a:xfrm>
            <a:off x="4922163" y="4175446"/>
            <a:ext cx="1758462" cy="634189"/>
            <a:chOff x="2071670" y="785794"/>
            <a:chExt cx="1758462" cy="634189"/>
          </a:xfrm>
        </p:grpSpPr>
        <p:pic>
          <p:nvPicPr>
            <p:cNvPr id="6" name="Picture 2" descr="D:\zz\交换机2.jpg"/>
            <p:cNvPicPr>
              <a:picLocks noChangeAspect="1" noChangeArrowheads="1"/>
            </p:cNvPicPr>
            <p:nvPr/>
          </p:nvPicPr>
          <p:blipFill>
            <a:blip r:embed="rId2" cstate="print"/>
            <a:srcRect t="13114" b="6967"/>
            <a:stretch>
              <a:fillRect/>
            </a:stretch>
          </p:blipFill>
          <p:spPr bwMode="auto">
            <a:xfrm>
              <a:off x="2071670" y="785794"/>
              <a:ext cx="1758462" cy="428628"/>
            </a:xfrm>
            <a:prstGeom prst="rect">
              <a:avLst/>
            </a:prstGeom>
            <a:noFill/>
          </p:spPr>
        </p:pic>
        <p:sp>
          <p:nvSpPr>
            <p:cNvPr id="7" name="矩形 6"/>
            <p:cNvSpPr/>
            <p:nvPr/>
          </p:nvSpPr>
          <p:spPr>
            <a:xfrm>
              <a:off x="2639785" y="1142984"/>
              <a:ext cx="64633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200" dirty="0" smtClean="0">
                  <a:latin typeface="Arial" pitchFamily="34" charset="0"/>
                </a:rPr>
                <a:t>交换机</a:t>
              </a:r>
            </a:p>
          </p:txBody>
        </p:sp>
      </p:grpSp>
      <p:grpSp>
        <p:nvGrpSpPr>
          <p:cNvPr id="8" name="组合 170"/>
          <p:cNvGrpSpPr/>
          <p:nvPr/>
        </p:nvGrpSpPr>
        <p:grpSpPr>
          <a:xfrm>
            <a:off x="5199743" y="2318058"/>
            <a:ext cx="779589" cy="1519399"/>
            <a:chOff x="4135200" y="1214422"/>
            <a:chExt cx="779589" cy="1519399"/>
          </a:xfrm>
        </p:grpSpPr>
        <p:pic>
          <p:nvPicPr>
            <p:cNvPr id="9" name="Picture 7" descr="D:\zz\7.png"/>
            <p:cNvPicPr>
              <a:picLocks noChangeAspect="1" noChangeArrowheads="1"/>
            </p:cNvPicPr>
            <p:nvPr/>
          </p:nvPicPr>
          <p:blipFill>
            <a:blip r:embed="rId3" cstate="print"/>
            <a:srcRect l="31925" t="9751" r="33432" b="4262"/>
            <a:stretch>
              <a:fillRect/>
            </a:stretch>
          </p:blipFill>
          <p:spPr bwMode="auto">
            <a:xfrm>
              <a:off x="4135200" y="1214422"/>
              <a:ext cx="642942" cy="1313838"/>
            </a:xfrm>
            <a:prstGeom prst="rect">
              <a:avLst/>
            </a:prstGeom>
            <a:noFill/>
          </p:spPr>
        </p:pic>
        <p:sp>
          <p:nvSpPr>
            <p:cNvPr id="10" name="矩形 9"/>
            <p:cNvSpPr/>
            <p:nvPr/>
          </p:nvSpPr>
          <p:spPr>
            <a:xfrm>
              <a:off x="4278076" y="2456822"/>
              <a:ext cx="63671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200" dirty="0" smtClean="0">
                  <a:latin typeface="Arial" pitchFamily="34" charset="0"/>
                </a:rPr>
                <a:t>Server</a:t>
              </a:r>
              <a:endParaRPr lang="zh-CN" altLang="en-US" sz="1200" dirty="0" smtClean="0">
                <a:latin typeface="Arial" pitchFamily="34" charset="0"/>
              </a:endParaRPr>
            </a:p>
          </p:txBody>
        </p:sp>
      </p:grpSp>
      <p:pic>
        <p:nvPicPr>
          <p:cNvPr id="11" name="图片 7"/>
          <p:cNvPicPr>
            <a:picLocks noChangeAspect="1" noChangeArrowheads="1"/>
          </p:cNvPicPr>
          <p:nvPr/>
        </p:nvPicPr>
        <p:blipFill>
          <a:blip r:embed="rId4" cstate="print"/>
          <a:srcRect r="20117"/>
          <a:stretch>
            <a:fillRect/>
          </a:stretch>
        </p:blipFill>
        <p:spPr bwMode="auto">
          <a:xfrm>
            <a:off x="4779287" y="5318454"/>
            <a:ext cx="1943227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组合 80"/>
          <p:cNvGrpSpPr/>
          <p:nvPr/>
        </p:nvGrpSpPr>
        <p:grpSpPr>
          <a:xfrm>
            <a:off x="7208179" y="3532504"/>
            <a:ext cx="1371724" cy="1277131"/>
            <a:chOff x="1643042" y="3214686"/>
            <a:chExt cx="1371724" cy="1277131"/>
          </a:xfrm>
        </p:grpSpPr>
        <p:pic>
          <p:nvPicPr>
            <p:cNvPr id="13" name="Picture 9" descr="D:\zz\网关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241" t="903" r="1241" b="6891"/>
            <a:stretch>
              <a:fillRect/>
            </a:stretch>
          </p:blipFill>
          <p:spPr bwMode="auto">
            <a:xfrm>
              <a:off x="1643042" y="3214686"/>
              <a:ext cx="1143008" cy="1023390"/>
            </a:xfrm>
            <a:prstGeom prst="rect">
              <a:avLst/>
            </a:prstGeom>
            <a:noFill/>
          </p:spPr>
        </p:pic>
        <p:sp>
          <p:nvSpPr>
            <p:cNvPr id="14" name="矩形 13"/>
            <p:cNvSpPr/>
            <p:nvPr/>
          </p:nvSpPr>
          <p:spPr>
            <a:xfrm>
              <a:off x="2143108" y="4214818"/>
              <a:ext cx="87165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200" dirty="0" smtClean="0">
                  <a:latin typeface="Arial" pitchFamily="34" charset="0"/>
                </a:rPr>
                <a:t>网关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750057" y="1611086"/>
            <a:ext cx="1774285" cy="1707104"/>
            <a:chOff x="5999248" y="1285860"/>
            <a:chExt cx="2546044" cy="2410256"/>
          </a:xfrm>
        </p:grpSpPr>
        <p:pic>
          <p:nvPicPr>
            <p:cNvPr id="16" name="Picture 6" descr="4_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500958" y="1285860"/>
              <a:ext cx="1044334" cy="1754258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</p:spPr>
        </p:pic>
        <p:pic>
          <p:nvPicPr>
            <p:cNvPr id="17" name="Picture 5" descr="2_0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999248" y="1357298"/>
              <a:ext cx="1144520" cy="1714512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</p:spPr>
        </p:pic>
        <p:pic>
          <p:nvPicPr>
            <p:cNvPr id="18" name="Picture 4" descr="1_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643702" y="1571612"/>
              <a:ext cx="1145270" cy="1714512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</p:spPr>
        </p:pic>
        <p:sp>
          <p:nvSpPr>
            <p:cNvPr id="19" name="矩形 18"/>
            <p:cNvSpPr/>
            <p:nvPr/>
          </p:nvSpPr>
          <p:spPr>
            <a:xfrm>
              <a:off x="6572264" y="3357562"/>
              <a:ext cx="162095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1600" dirty="0" smtClean="0">
                  <a:latin typeface="Arial" pitchFamily="34" charset="0"/>
                </a:rPr>
                <a:t>空气质量传感器</a:t>
              </a:r>
            </a:p>
          </p:txBody>
        </p:sp>
      </p:grpSp>
      <p:grpSp>
        <p:nvGrpSpPr>
          <p:cNvPr id="23" name="组合 116"/>
          <p:cNvGrpSpPr/>
          <p:nvPr/>
        </p:nvGrpSpPr>
        <p:grpSpPr>
          <a:xfrm rot="5400000">
            <a:off x="8902421" y="3755415"/>
            <a:ext cx="529376" cy="899385"/>
            <a:chOff x="1071538" y="1500174"/>
            <a:chExt cx="630121" cy="1285884"/>
          </a:xfrm>
        </p:grpSpPr>
        <p:pic>
          <p:nvPicPr>
            <p:cNvPr id="24" name="Picture 13" descr="D:\zz\u=780498923,3137180848&amp;fm=26&amp;gp=0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375" t="15000" r="9999" b="11874"/>
            <a:stretch>
              <a:fillRect/>
            </a:stretch>
          </p:blipFill>
          <p:spPr bwMode="auto">
            <a:xfrm>
              <a:off x="1071538" y="1500174"/>
              <a:ext cx="630120" cy="571504"/>
            </a:xfrm>
            <a:prstGeom prst="rect">
              <a:avLst/>
            </a:prstGeom>
            <a:noFill/>
          </p:spPr>
        </p:pic>
        <p:pic>
          <p:nvPicPr>
            <p:cNvPr id="25" name="Picture 13" descr="D:\zz\u=780498923,3137180848&amp;fm=26&amp;gp=0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9375" t="15000" r="9999" b="11874"/>
            <a:stretch>
              <a:fillRect/>
            </a:stretch>
          </p:blipFill>
          <p:spPr bwMode="auto">
            <a:xfrm rot="10800000">
              <a:off x="1071539" y="2214554"/>
              <a:ext cx="630120" cy="571504"/>
            </a:xfrm>
            <a:prstGeom prst="rect">
              <a:avLst/>
            </a:prstGeom>
            <a:noFill/>
          </p:spPr>
        </p:pic>
      </p:grpSp>
      <p:cxnSp>
        <p:nvCxnSpPr>
          <p:cNvPr id="29" name="直接连接符 28"/>
          <p:cNvCxnSpPr/>
          <p:nvPr/>
        </p:nvCxnSpPr>
        <p:spPr bwMode="auto">
          <a:xfrm rot="5400000">
            <a:off x="5015831" y="3893593"/>
            <a:ext cx="57150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29"/>
          <p:cNvCxnSpPr/>
          <p:nvPr/>
        </p:nvCxnSpPr>
        <p:spPr bwMode="auto">
          <a:xfrm rot="5400000">
            <a:off x="4945185" y="4964370"/>
            <a:ext cx="714382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肘形连接符 30"/>
          <p:cNvCxnSpPr>
            <a:stCxn id="1026" idx="2"/>
            <a:endCxn id="11" idx="1"/>
          </p:cNvCxnSpPr>
          <p:nvPr/>
        </p:nvCxnSpPr>
        <p:spPr>
          <a:xfrm rot="16200000" flipH="1">
            <a:off x="2827970" y="3581450"/>
            <a:ext cx="1278327" cy="2624308"/>
          </a:xfrm>
          <a:prstGeom prst="bentConnector2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图片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325" y="4963972"/>
            <a:ext cx="684000" cy="684000"/>
          </a:xfrm>
          <a:prstGeom prst="rect">
            <a:avLst/>
          </a:prstGeom>
        </p:spPr>
      </p:pic>
      <p:sp>
        <p:nvSpPr>
          <p:cNvPr id="43" name="圆角矩形 42"/>
          <p:cNvSpPr/>
          <p:nvPr/>
        </p:nvSpPr>
        <p:spPr>
          <a:xfrm>
            <a:off x="9794188" y="5647972"/>
            <a:ext cx="1232051" cy="357545"/>
          </a:xfrm>
          <a:prstGeom prst="round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新风</a:t>
            </a:r>
            <a:r>
              <a:rPr lang="en-US" altLang="zh-CN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/</a:t>
            </a: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空调系统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sp>
        <p:nvSpPr>
          <p:cNvPr id="51" name="TextBox 22"/>
          <p:cNvSpPr txBox="1"/>
          <p:nvPr/>
        </p:nvSpPr>
        <p:spPr>
          <a:xfrm>
            <a:off x="1279071" y="1387856"/>
            <a:ext cx="2480863" cy="348628"/>
          </a:xfrm>
          <a:prstGeom prst="rect">
            <a:avLst/>
          </a:prstGeom>
          <a:noFill/>
          <a:ln w="9525">
            <a:noFill/>
          </a:ln>
        </p:spPr>
        <p:txBody>
          <a:bodyPr wrap="square" lIns="101416" tIns="50708" rIns="101416" bIns="50708">
            <a:spAutoFit/>
          </a:bodyPr>
          <a:lstStyle/>
          <a:p>
            <a:r>
              <a:rPr lang="zh-CN" altLang="zh-CN" sz="1600" dirty="0">
                <a:solidFill>
                  <a:schemeClr val="bg1"/>
                </a:solidFill>
                <a:latin typeface="宋体" panose="02010600030101010101" pitchFamily="2" charset="-122"/>
              </a:rPr>
              <a:t>3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.</a:t>
            </a:r>
            <a:r>
              <a:rPr lang="zh-CN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8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支持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IOT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方案</a:t>
            </a:r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3346" y="2526330"/>
            <a:ext cx="2265850" cy="1367263"/>
          </a:xfrm>
          <a:prstGeom prst="rect">
            <a:avLst/>
          </a:prstGeom>
        </p:spPr>
      </p:pic>
      <p:pic>
        <p:nvPicPr>
          <p:cNvPr id="1026" name="Picture 2" descr="65-j-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390" y="3210550"/>
            <a:ext cx="1721178" cy="104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本框 36"/>
          <p:cNvSpPr txBox="1"/>
          <p:nvPr/>
        </p:nvSpPr>
        <p:spPr>
          <a:xfrm>
            <a:off x="9890014" y="4091872"/>
            <a:ext cx="1669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000" dirty="0" smtClean="0">
                <a:solidFill>
                  <a:schemeClr val="bg1"/>
                </a:solidFill>
              </a:rPr>
              <a:t>无线</a:t>
            </a:r>
            <a:r>
              <a:rPr kumimoji="1" lang="zh-CN" altLang="en-US" sz="1000" dirty="0" smtClean="0">
                <a:solidFill>
                  <a:schemeClr val="bg1"/>
                </a:solidFill>
              </a:rPr>
              <a:t>协议</a:t>
            </a:r>
            <a:endParaRPr kumimoji="1" lang="zh-CN" altLang="en-US" sz="1000" dirty="0">
              <a:solidFill>
                <a:schemeClr val="bg1"/>
              </a:solidFill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2582628" y="5090908"/>
            <a:ext cx="1516412" cy="343356"/>
          </a:xfrm>
          <a:prstGeom prst="round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 Unicode MS" pitchFamily="34" charset="-122"/>
              </a:rPr>
              <a:t>总线通信协议</a:t>
            </a:r>
            <a:endParaRPr lang="en-US" altLang="zh-CN" sz="1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885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2"/>
          <p:cNvSpPr txBox="1"/>
          <p:nvPr/>
        </p:nvSpPr>
        <p:spPr>
          <a:xfrm>
            <a:off x="1672771" y="1168419"/>
            <a:ext cx="2480863" cy="348628"/>
          </a:xfrm>
          <a:prstGeom prst="rect">
            <a:avLst/>
          </a:prstGeom>
          <a:noFill/>
          <a:ln w="9525">
            <a:noFill/>
          </a:ln>
        </p:spPr>
        <p:txBody>
          <a:bodyPr wrap="square" lIns="101416" tIns="50708" rIns="101416" bIns="50708">
            <a:spAutoFit/>
          </a:bodyPr>
          <a:lstStyle/>
          <a:p>
            <a:r>
              <a:rPr lang="zh-CN" altLang="zh-CN" sz="1600" dirty="0">
                <a:solidFill>
                  <a:schemeClr val="bg1"/>
                </a:solidFill>
                <a:latin typeface="宋体" panose="02010600030101010101" pitchFamily="2" charset="-122"/>
              </a:rPr>
              <a:t>3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.</a:t>
            </a:r>
            <a:r>
              <a:rPr lang="zh-CN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9</a:t>
            </a:r>
            <a:r>
              <a:rPr lang="en-US" altLang="zh-CN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600" dirty="0" smtClean="0">
                <a:solidFill>
                  <a:schemeClr val="bg1"/>
                </a:solidFill>
                <a:latin typeface="宋体" panose="02010600030101010101" pitchFamily="2" charset="-122"/>
              </a:rPr>
              <a:t>价格分析</a:t>
            </a:r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747816"/>
              </p:ext>
            </p:extLst>
          </p:nvPr>
        </p:nvGraphicFramePr>
        <p:xfrm>
          <a:off x="2103243" y="1837012"/>
          <a:ext cx="7440735" cy="4167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2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5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88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15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814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u="none" strike="noStrike" dirty="0">
                          <a:effectLst/>
                        </a:rPr>
                        <a:t>品牌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u="none" strike="noStrike" dirty="0">
                          <a:effectLst/>
                        </a:rPr>
                        <a:t>触控技术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u="none" strike="noStrike" dirty="0">
                          <a:effectLst/>
                        </a:rPr>
                        <a:t>尺寸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u="none" strike="noStrike" dirty="0" smtClean="0">
                          <a:effectLst/>
                        </a:rPr>
                        <a:t>销售价格分析</a:t>
                      </a:r>
                      <a:r>
                        <a:rPr lang="zh-CN" altLang="en-US" sz="1200" b="1" u="none" strike="noStrike" dirty="0">
                          <a:effectLst/>
                        </a:rPr>
                        <a:t>（元</a:t>
                      </a:r>
                      <a:r>
                        <a:rPr lang="en-US" altLang="zh-CN" sz="1200" b="1" u="none" strike="noStrike" dirty="0">
                          <a:effectLst/>
                        </a:rPr>
                        <a:t>/</a:t>
                      </a:r>
                      <a:r>
                        <a:rPr lang="zh-CN" altLang="en-US" sz="1200" b="1" u="none" strike="noStrike" dirty="0">
                          <a:effectLst/>
                        </a:rPr>
                        <a:t>台）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1" u="none" strike="noStrike" dirty="0">
                          <a:effectLst/>
                        </a:rPr>
                        <a:t>备注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814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希沃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红外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65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8680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不含</a:t>
                      </a:r>
                      <a:r>
                        <a:rPr lang="en-US" altLang="zh-CN" sz="1200" u="none" strike="noStrike" dirty="0">
                          <a:effectLst/>
                        </a:rPr>
                        <a:t>PC</a:t>
                      </a:r>
                      <a:r>
                        <a:rPr lang="zh-CN" altLang="en-US" sz="1200" u="none" strike="noStrike" dirty="0">
                          <a:effectLst/>
                        </a:rPr>
                        <a:t>、移动支架</a:t>
                      </a:r>
                      <a:r>
                        <a:rPr lang="zh-CN" altLang="en-US" sz="1200" u="none" strike="noStrike" dirty="0" smtClean="0">
                          <a:effectLst/>
                        </a:rPr>
                        <a:t>，含无线传屏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13200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86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17500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红外</a:t>
                      </a:r>
                      <a:r>
                        <a:rPr lang="en-US" altLang="zh-CN" sz="1200" u="none" strike="noStrike" dirty="0">
                          <a:effectLst/>
                        </a:rPr>
                        <a:t>+</a:t>
                      </a:r>
                      <a:r>
                        <a:rPr lang="zh-CN" altLang="en-US" sz="1200" u="none" strike="noStrike" dirty="0">
                          <a:effectLst/>
                        </a:rPr>
                        <a:t>电磁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65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21000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28000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电磁</a:t>
                      </a:r>
                      <a:r>
                        <a:rPr lang="en-US" altLang="zh-CN" sz="1200" u="none" strike="noStrike" dirty="0">
                          <a:effectLst/>
                        </a:rPr>
                        <a:t>+</a:t>
                      </a:r>
                      <a:r>
                        <a:rPr lang="zh-CN" altLang="en-US" sz="1200" u="none" strike="noStrike" dirty="0">
                          <a:effectLst/>
                        </a:rPr>
                        <a:t>电容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65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28800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含</a:t>
                      </a:r>
                      <a:r>
                        <a:rPr lang="en-US" altLang="zh-CN" sz="1200" u="none" strike="noStrike" dirty="0">
                          <a:effectLst/>
                        </a:rPr>
                        <a:t>i5 PC</a:t>
                      </a:r>
                      <a:r>
                        <a:rPr lang="zh-CN" altLang="en-US" sz="1200" u="none" strike="noStrike" dirty="0">
                          <a:effectLst/>
                        </a:rPr>
                        <a:t>、无线传屏、不含移动支架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44800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86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62800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781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鸿合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红外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65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8550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>
                          <a:effectLst/>
                        </a:rPr>
                        <a:t>不含</a:t>
                      </a:r>
                      <a:r>
                        <a:rPr lang="en-US" altLang="zh-CN" sz="1200" u="none" strike="noStrike">
                          <a:effectLst/>
                        </a:rPr>
                        <a:t>PC</a:t>
                      </a:r>
                      <a:r>
                        <a:rPr lang="zh-CN" altLang="en-US" sz="1200" u="none" strike="noStrike">
                          <a:effectLst/>
                        </a:rPr>
                        <a:t>、移动支架，含无线传屏器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12800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86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17000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781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康冠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>
                          <a:effectLst/>
                        </a:rPr>
                        <a:t>红外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65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8230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>
                          <a:effectLst/>
                        </a:rPr>
                        <a:t>不含</a:t>
                      </a:r>
                      <a:r>
                        <a:rPr lang="en-US" altLang="zh-CN" sz="1200" u="none" strike="noStrike">
                          <a:effectLst/>
                        </a:rPr>
                        <a:t>PC</a:t>
                      </a:r>
                      <a:r>
                        <a:rPr lang="zh-CN" altLang="en-US" sz="1200" u="none" strike="noStrike">
                          <a:effectLst/>
                        </a:rPr>
                        <a:t>、移动支架，含无线传屏器、壁挂架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ctr"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75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12400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78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>
                          <a:effectLst/>
                        </a:rPr>
                        <a:t>86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200" u="none" strike="noStrike" dirty="0">
                          <a:effectLst/>
                        </a:rPr>
                        <a:t>17200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406" marR="9406" marT="9406" marB="0" anchor="b">
                    <a:solidFill>
                      <a:srgbClr val="9DC3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04" y="-13775"/>
            <a:ext cx="4346106" cy="186691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572274" y="6238468"/>
            <a:ext cx="29100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solidFill>
                  <a:srgbClr val="FF0000"/>
                </a:solidFill>
              </a:rPr>
              <a:t>仅供参考，区域不同销售价格有所变化</a:t>
            </a:r>
            <a:endParaRPr kumimoji="1" lang="zh-CN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8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4" y="0"/>
            <a:ext cx="12164996" cy="47456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81220" y="2874030"/>
            <a:ext cx="2236510" cy="132343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2384425" y="4845050"/>
            <a:ext cx="75247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53"/>
    </mc:Choice>
    <mc:Fallback xmlns="">
      <p:transition spd="slow" advTm="7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|2.6|0.8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8|1.8|0.8|0.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1015</Words>
  <Application>Microsoft Office PowerPoint</Application>
  <PresentationFormat>宽屏</PresentationFormat>
  <Paragraphs>238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Adobe 仿宋 Std R</vt:lpstr>
      <vt:lpstr>Arial Unicode MS</vt:lpstr>
      <vt:lpstr>DFGothic-EB</vt:lpstr>
      <vt:lpstr>等线</vt:lpstr>
      <vt:lpstr>等线 Light</vt:lpstr>
      <vt:lpstr>黑体</vt:lpstr>
      <vt:lpstr>华文细黑</vt:lpstr>
      <vt:lpstr>宋体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ACER</dc:creator>
  <cp:lastModifiedBy>Fei Fei8 Sun</cp:lastModifiedBy>
  <cp:revision>350</cp:revision>
  <dcterms:created xsi:type="dcterms:W3CDTF">2017-02-19T05:52:00Z</dcterms:created>
  <dcterms:modified xsi:type="dcterms:W3CDTF">2018-07-03T10:03:50Z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