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8"/>
  </p:notesMasterIdLst>
  <p:sldIdLst>
    <p:sldId id="257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42" r:id="rId10"/>
    <p:sldId id="347" r:id="rId11"/>
    <p:sldId id="344" r:id="rId12"/>
    <p:sldId id="346" r:id="rId13"/>
    <p:sldId id="343" r:id="rId14"/>
    <p:sldId id="345" r:id="rId15"/>
    <p:sldId id="349" r:id="rId16"/>
    <p:sldId id="348" r:id="rId17"/>
    <p:sldId id="352" r:id="rId18"/>
    <p:sldId id="351" r:id="rId19"/>
    <p:sldId id="327" r:id="rId20"/>
    <p:sldId id="329" r:id="rId21"/>
    <p:sldId id="353" r:id="rId22"/>
    <p:sldId id="328" r:id="rId23"/>
    <p:sldId id="332" r:id="rId24"/>
    <p:sldId id="354" r:id="rId25"/>
    <p:sldId id="333" r:id="rId26"/>
    <p:sldId id="294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8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476" autoAdjust="0"/>
  </p:normalViewPr>
  <p:slideViewPr>
    <p:cSldViewPr snapToGrid="0">
      <p:cViewPr varScale="1">
        <p:scale>
          <a:sx n="76" d="100"/>
          <a:sy n="76" d="100"/>
        </p:scale>
        <p:origin x="132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4703A2-10FB-4869-A797-1EE97028710B}" type="doc">
      <dgm:prSet loTypeId="islide.smartart.onepicture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4161F128-FBC3-4E39-B6A1-34C7B5EF323B}">
      <dgm:prSet/>
      <dgm:spPr/>
      <dgm:t>
        <a:bodyPr/>
        <a:lstStyle/>
        <a:p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A35B93DF-E8B8-45C9-9825-017E52611F06}" type="par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63B53EA4-050B-4C97-ABB7-336EE0895839}" type="sib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CD4F4671-ACDE-4C23-B362-6ADD372920AA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9844862B-BB9A-421C-AD39-9090704A225C}" type="par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53EE4BE0-D329-42F6-AF46-D3F130E439E5}" type="sib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6C8FAB9A-5ED5-4ED1-9385-16D9E48DD3D8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FD67ED7A-1D06-481B-86AC-D8229A40D605}" type="par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36694EA-FC93-4EFA-812E-E91E7293C4B2}" type="sib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A769293-6C0D-4117-9EC0-6F43B97F8271}" type="pres">
      <dgm:prSet presAssocID="{9E4703A2-10FB-4869-A797-1EE97028710B}" presName="compNode" presStyleCnt="0"/>
      <dgm:spPr/>
      <dgm:t>
        <a:bodyPr/>
        <a:lstStyle/>
        <a:p>
          <a:endParaRPr lang="zh-CN" altLang="en-US"/>
        </a:p>
      </dgm:t>
    </dgm:pt>
    <dgm:pt modelId="{409CD644-6D84-42A3-A40F-54ED168C8E6F}" type="pres">
      <dgm:prSet presAssocID="{9E4703A2-10FB-4869-A797-1EE97028710B}" presName="pictRect" presStyleLbl="node1" presStyleIdx="0" presStyleCnt="1" custLinFactNeighborX="27425" custLinFactNeighborY="16276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zh-CN" altLang="en-US"/>
        </a:p>
      </dgm:t>
    </dgm:pt>
  </dgm:ptLst>
  <dgm:cxnLst>
    <dgm:cxn modelId="{3BFD3D78-BDB1-4D69-9878-BFC1C0E8940E}" srcId="{9E4703A2-10FB-4869-A797-1EE97028710B}" destId="{4161F128-FBC3-4E39-B6A1-34C7B5EF323B}" srcOrd="0" destOrd="0" parTransId="{A35B93DF-E8B8-45C9-9825-017E52611F06}" sibTransId="{63B53EA4-050B-4C97-ABB7-336EE0895839}"/>
    <dgm:cxn modelId="{1E361C5B-C889-40A8-9F83-B2281D9B8DB2}" srcId="{9E4703A2-10FB-4869-A797-1EE97028710B}" destId="{CD4F4671-ACDE-4C23-B362-6ADD372920AA}" srcOrd="1" destOrd="0" parTransId="{9844862B-BB9A-421C-AD39-9090704A225C}" sibTransId="{53EE4BE0-D329-42F6-AF46-D3F130E439E5}"/>
    <dgm:cxn modelId="{0E527868-A474-4F59-8B7D-8A0CF5A07AEA}" srcId="{9E4703A2-10FB-4869-A797-1EE97028710B}" destId="{6C8FAB9A-5ED5-4ED1-9385-16D9E48DD3D8}" srcOrd="2" destOrd="0" parTransId="{FD67ED7A-1D06-481B-86AC-D8229A40D605}" sibTransId="{F36694EA-FC93-4EFA-812E-E91E7293C4B2}"/>
    <dgm:cxn modelId="{51A57BF4-55AD-4DB7-906D-1A34E590405A}" type="presOf" srcId="{9E4703A2-10FB-4869-A797-1EE97028710B}" destId="{FA769293-6C0D-4117-9EC0-6F43B97F8271}" srcOrd="0" destOrd="0" presId="islide.smartart.onepicture"/>
    <dgm:cxn modelId="{14511158-CC7C-49CB-873F-39D4FBA7C1F8}" type="presParOf" srcId="{FA769293-6C0D-4117-9EC0-6F43B97F8271}" destId="{409CD644-6D84-42A3-A40F-54ED168C8E6F}" srcOrd="0" destOrd="0" presId="islide.smartart.one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4703A2-10FB-4869-A797-1EE97028710B}" type="doc">
      <dgm:prSet loTypeId="islide.smartart.onepicture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4161F128-FBC3-4E39-B6A1-34C7B5EF323B}">
      <dgm:prSet/>
      <dgm:spPr/>
      <dgm:t>
        <a:bodyPr/>
        <a:lstStyle/>
        <a:p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A35B93DF-E8B8-45C9-9825-017E52611F06}" type="par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63B53EA4-050B-4C97-ABB7-336EE0895839}" type="sib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CD4F4671-ACDE-4C23-B362-6ADD372920AA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9844862B-BB9A-421C-AD39-9090704A225C}" type="par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53EE4BE0-D329-42F6-AF46-D3F130E439E5}" type="sib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6C8FAB9A-5ED5-4ED1-9385-16D9E48DD3D8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FD67ED7A-1D06-481B-86AC-D8229A40D605}" type="par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36694EA-FC93-4EFA-812E-E91E7293C4B2}" type="sib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A769293-6C0D-4117-9EC0-6F43B97F8271}" type="pres">
      <dgm:prSet presAssocID="{9E4703A2-10FB-4869-A797-1EE97028710B}" presName="compNode" presStyleCnt="0"/>
      <dgm:spPr/>
      <dgm:t>
        <a:bodyPr/>
        <a:lstStyle/>
        <a:p>
          <a:endParaRPr lang="zh-CN" altLang="en-US"/>
        </a:p>
      </dgm:t>
    </dgm:pt>
    <dgm:pt modelId="{409CD644-6D84-42A3-A40F-54ED168C8E6F}" type="pres">
      <dgm:prSet presAssocID="{9E4703A2-10FB-4869-A797-1EE97028710B}" presName="pictRect" presStyleLbl="node1" presStyleIdx="0" presStyleCnt="1" custLinFactNeighborX="978" custLinFactNeighborY="1719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zh-CN" altLang="en-US"/>
        </a:p>
      </dgm:t>
    </dgm:pt>
  </dgm:ptLst>
  <dgm:cxnLst>
    <dgm:cxn modelId="{1BF5515E-5275-455F-A54E-5CFFF93CCD19}" type="presOf" srcId="{9E4703A2-10FB-4869-A797-1EE97028710B}" destId="{FA769293-6C0D-4117-9EC0-6F43B97F8271}" srcOrd="0" destOrd="0" presId="islide.smartart.onepicture"/>
    <dgm:cxn modelId="{3BFD3D78-BDB1-4D69-9878-BFC1C0E8940E}" srcId="{9E4703A2-10FB-4869-A797-1EE97028710B}" destId="{4161F128-FBC3-4E39-B6A1-34C7B5EF323B}" srcOrd="0" destOrd="0" parTransId="{A35B93DF-E8B8-45C9-9825-017E52611F06}" sibTransId="{63B53EA4-050B-4C97-ABB7-336EE0895839}"/>
    <dgm:cxn modelId="{1E361C5B-C889-40A8-9F83-B2281D9B8DB2}" srcId="{9E4703A2-10FB-4869-A797-1EE97028710B}" destId="{CD4F4671-ACDE-4C23-B362-6ADD372920AA}" srcOrd="1" destOrd="0" parTransId="{9844862B-BB9A-421C-AD39-9090704A225C}" sibTransId="{53EE4BE0-D329-42F6-AF46-D3F130E439E5}"/>
    <dgm:cxn modelId="{0E527868-A474-4F59-8B7D-8A0CF5A07AEA}" srcId="{9E4703A2-10FB-4869-A797-1EE97028710B}" destId="{6C8FAB9A-5ED5-4ED1-9385-16D9E48DD3D8}" srcOrd="2" destOrd="0" parTransId="{FD67ED7A-1D06-481B-86AC-D8229A40D605}" sibTransId="{F36694EA-FC93-4EFA-812E-E91E7293C4B2}"/>
    <dgm:cxn modelId="{89E8AA5A-A18D-4134-8B25-736227E97BB0}" type="presParOf" srcId="{FA769293-6C0D-4117-9EC0-6F43B97F8271}" destId="{409CD644-6D84-42A3-A40F-54ED168C8E6F}" srcOrd="0" destOrd="0" presId="islide.smartart.onepicture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4703A2-10FB-4869-A797-1EE97028710B}" type="doc">
      <dgm:prSet loTypeId="islide.smartart.onepicture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4161F128-FBC3-4E39-B6A1-34C7B5EF323B}">
      <dgm:prSet/>
      <dgm:spPr/>
      <dgm:t>
        <a:bodyPr/>
        <a:lstStyle/>
        <a:p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A35B93DF-E8B8-45C9-9825-017E52611F06}" type="par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63B53EA4-050B-4C97-ABB7-336EE0895839}" type="sib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CD4F4671-ACDE-4C23-B362-6ADD372920AA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9844862B-BB9A-421C-AD39-9090704A225C}" type="par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53EE4BE0-D329-42F6-AF46-D3F130E439E5}" type="sib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6C8FAB9A-5ED5-4ED1-9385-16D9E48DD3D8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FD67ED7A-1D06-481B-86AC-D8229A40D605}" type="par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36694EA-FC93-4EFA-812E-E91E7293C4B2}" type="sib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A769293-6C0D-4117-9EC0-6F43B97F8271}" type="pres">
      <dgm:prSet presAssocID="{9E4703A2-10FB-4869-A797-1EE97028710B}" presName="compNode" presStyleCnt="0"/>
      <dgm:spPr/>
      <dgm:t>
        <a:bodyPr/>
        <a:lstStyle/>
        <a:p>
          <a:endParaRPr lang="zh-CN" altLang="en-US"/>
        </a:p>
      </dgm:t>
    </dgm:pt>
    <dgm:pt modelId="{409CD644-6D84-42A3-A40F-54ED168C8E6F}" type="pres">
      <dgm:prSet presAssocID="{9E4703A2-10FB-4869-A797-1EE97028710B}" presName="pictRect" presStyleLbl="node1" presStyleIdx="0" presStyleCnt="1" custLinFactNeighborX="-689" custLinFactNeighborY="-1719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zh-CN" altLang="en-US"/>
        </a:p>
      </dgm:t>
    </dgm:pt>
  </dgm:ptLst>
  <dgm:cxnLst>
    <dgm:cxn modelId="{DEE3A209-CC7E-4A1C-BB12-42FF3E3E4220}" type="presOf" srcId="{9E4703A2-10FB-4869-A797-1EE97028710B}" destId="{FA769293-6C0D-4117-9EC0-6F43B97F8271}" srcOrd="0" destOrd="0" presId="islide.smartart.onepicture"/>
    <dgm:cxn modelId="{3BFD3D78-BDB1-4D69-9878-BFC1C0E8940E}" srcId="{9E4703A2-10FB-4869-A797-1EE97028710B}" destId="{4161F128-FBC3-4E39-B6A1-34C7B5EF323B}" srcOrd="0" destOrd="0" parTransId="{A35B93DF-E8B8-45C9-9825-017E52611F06}" sibTransId="{63B53EA4-050B-4C97-ABB7-336EE0895839}"/>
    <dgm:cxn modelId="{1E361C5B-C889-40A8-9F83-B2281D9B8DB2}" srcId="{9E4703A2-10FB-4869-A797-1EE97028710B}" destId="{CD4F4671-ACDE-4C23-B362-6ADD372920AA}" srcOrd="1" destOrd="0" parTransId="{9844862B-BB9A-421C-AD39-9090704A225C}" sibTransId="{53EE4BE0-D329-42F6-AF46-D3F130E439E5}"/>
    <dgm:cxn modelId="{0E527868-A474-4F59-8B7D-8A0CF5A07AEA}" srcId="{9E4703A2-10FB-4869-A797-1EE97028710B}" destId="{6C8FAB9A-5ED5-4ED1-9385-16D9E48DD3D8}" srcOrd="2" destOrd="0" parTransId="{FD67ED7A-1D06-481B-86AC-D8229A40D605}" sibTransId="{F36694EA-FC93-4EFA-812E-E91E7293C4B2}"/>
    <dgm:cxn modelId="{061EE7CD-2371-4AD6-AE89-3C402D5CE0C3}" type="presParOf" srcId="{FA769293-6C0D-4117-9EC0-6F43B97F8271}" destId="{409CD644-6D84-42A3-A40F-54ED168C8E6F}" srcOrd="0" destOrd="0" presId="islide.smartart.onepicture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4703A2-10FB-4869-A797-1EE97028710B}" type="doc">
      <dgm:prSet loTypeId="islide.smartart.onepicture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4161F128-FBC3-4E39-B6A1-34C7B5EF323B}">
      <dgm:prSet/>
      <dgm:spPr/>
      <dgm:t>
        <a:bodyPr/>
        <a:lstStyle/>
        <a:p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A35B93DF-E8B8-45C9-9825-017E52611F06}" type="par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63B53EA4-050B-4C97-ABB7-336EE0895839}" type="sibTrans" cxnId="{3BFD3D78-BDB1-4D69-9878-BFC1C0E8940E}">
      <dgm:prSet/>
      <dgm:spPr/>
      <dgm:t>
        <a:bodyPr/>
        <a:lstStyle/>
        <a:p>
          <a:endParaRPr lang="zh-CN" altLang="en-US"/>
        </a:p>
      </dgm:t>
    </dgm:pt>
    <dgm:pt modelId="{CD4F4671-ACDE-4C23-B362-6ADD372920AA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9844862B-BB9A-421C-AD39-9090704A225C}" type="par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53EE4BE0-D329-42F6-AF46-D3F130E439E5}" type="sibTrans" cxnId="{1E361C5B-C889-40A8-9F83-B2281D9B8DB2}">
      <dgm:prSet/>
      <dgm:spPr/>
      <dgm:t>
        <a:bodyPr/>
        <a:lstStyle/>
        <a:p>
          <a:endParaRPr lang="zh-CN" altLang="en-US"/>
        </a:p>
      </dgm:t>
    </dgm:pt>
    <dgm:pt modelId="{6C8FAB9A-5ED5-4ED1-9385-16D9E48DD3D8}">
      <dgm:prSet/>
      <dgm:spPr/>
      <dgm:t>
        <a:bodyPr/>
        <a:lstStyle/>
        <a:p>
          <a:endParaRPr lang="zh-CN" altLang="en-US">
            <a:latin typeface="+mn-lt"/>
            <a:ea typeface="+mn-ea"/>
            <a:cs typeface="+mn-ea"/>
            <a:sym typeface="+mn-lt"/>
          </a:endParaRPr>
        </a:p>
      </dgm:t>
    </dgm:pt>
    <dgm:pt modelId="{FD67ED7A-1D06-481B-86AC-D8229A40D605}" type="par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36694EA-FC93-4EFA-812E-E91E7293C4B2}" type="sibTrans" cxnId="{0E527868-A474-4F59-8B7D-8A0CF5A07AEA}">
      <dgm:prSet/>
      <dgm:spPr/>
      <dgm:t>
        <a:bodyPr/>
        <a:lstStyle/>
        <a:p>
          <a:endParaRPr lang="zh-CN" altLang="en-US"/>
        </a:p>
      </dgm:t>
    </dgm:pt>
    <dgm:pt modelId="{FA769293-6C0D-4117-9EC0-6F43B97F8271}" type="pres">
      <dgm:prSet presAssocID="{9E4703A2-10FB-4869-A797-1EE97028710B}" presName="compNode" presStyleCnt="0"/>
      <dgm:spPr/>
      <dgm:t>
        <a:bodyPr/>
        <a:lstStyle/>
        <a:p>
          <a:endParaRPr lang="zh-CN" altLang="en-US"/>
        </a:p>
      </dgm:t>
    </dgm:pt>
    <dgm:pt modelId="{409CD644-6D84-42A3-A40F-54ED168C8E6F}" type="pres">
      <dgm:prSet presAssocID="{9E4703A2-10FB-4869-A797-1EE97028710B}" presName="pictRect" presStyleLbl="node1" presStyleIdx="0" presStyleCnt="1" custLinFactNeighborX="-2694" custLinFactNeighborY="5110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zh-CN" altLang="en-US"/>
        </a:p>
      </dgm:t>
    </dgm:pt>
  </dgm:ptLst>
  <dgm:cxnLst>
    <dgm:cxn modelId="{2EF75933-7BCD-4CC1-B6AF-4AA4A18C1B5E}" type="presOf" srcId="{9E4703A2-10FB-4869-A797-1EE97028710B}" destId="{FA769293-6C0D-4117-9EC0-6F43B97F8271}" srcOrd="0" destOrd="0" presId="islide.smartart.onepicture"/>
    <dgm:cxn modelId="{3BFD3D78-BDB1-4D69-9878-BFC1C0E8940E}" srcId="{9E4703A2-10FB-4869-A797-1EE97028710B}" destId="{4161F128-FBC3-4E39-B6A1-34C7B5EF323B}" srcOrd="0" destOrd="0" parTransId="{A35B93DF-E8B8-45C9-9825-017E52611F06}" sibTransId="{63B53EA4-050B-4C97-ABB7-336EE0895839}"/>
    <dgm:cxn modelId="{1E361C5B-C889-40A8-9F83-B2281D9B8DB2}" srcId="{9E4703A2-10FB-4869-A797-1EE97028710B}" destId="{CD4F4671-ACDE-4C23-B362-6ADD372920AA}" srcOrd="1" destOrd="0" parTransId="{9844862B-BB9A-421C-AD39-9090704A225C}" sibTransId="{53EE4BE0-D329-42F6-AF46-D3F130E439E5}"/>
    <dgm:cxn modelId="{0E527868-A474-4F59-8B7D-8A0CF5A07AEA}" srcId="{9E4703A2-10FB-4869-A797-1EE97028710B}" destId="{6C8FAB9A-5ED5-4ED1-9385-16D9E48DD3D8}" srcOrd="2" destOrd="0" parTransId="{FD67ED7A-1D06-481B-86AC-D8229A40D605}" sibTransId="{F36694EA-FC93-4EFA-812E-E91E7293C4B2}"/>
    <dgm:cxn modelId="{DE76F59E-731B-4EF6-A1CB-C4D5E5CA5F0A}" type="presParOf" srcId="{FA769293-6C0D-4117-9EC0-6F43B97F8271}" destId="{409CD644-6D84-42A3-A40F-54ED168C8E6F}" srcOrd="0" destOrd="0" presId="islide.smartart.onepicture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CD644-6D84-42A3-A40F-54ED168C8E6F}">
      <dsp:nvSpPr>
        <dsp:cNvPr id="0" name=""/>
        <dsp:cNvSpPr/>
      </dsp:nvSpPr>
      <dsp:spPr>
        <a:xfrm>
          <a:off x="0" y="0"/>
          <a:ext cx="2834718" cy="196792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CD644-6D84-42A3-A40F-54ED168C8E6F}">
      <dsp:nvSpPr>
        <dsp:cNvPr id="0" name=""/>
        <dsp:cNvSpPr/>
      </dsp:nvSpPr>
      <dsp:spPr>
        <a:xfrm>
          <a:off x="0" y="0"/>
          <a:ext cx="2835098" cy="201595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CD644-6D84-42A3-A40F-54ED168C8E6F}">
      <dsp:nvSpPr>
        <dsp:cNvPr id="0" name=""/>
        <dsp:cNvSpPr/>
      </dsp:nvSpPr>
      <dsp:spPr>
        <a:xfrm>
          <a:off x="0" y="0"/>
          <a:ext cx="2811571" cy="196792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CD644-6D84-42A3-A40F-54ED168C8E6F}">
      <dsp:nvSpPr>
        <dsp:cNvPr id="0" name=""/>
        <dsp:cNvSpPr/>
      </dsp:nvSpPr>
      <dsp:spPr>
        <a:xfrm>
          <a:off x="0" y="0"/>
          <a:ext cx="4597206" cy="2878498"/>
        </a:xfrm>
        <a:prstGeom prst="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islide.smartart.onepicture">
  <dgm:title val="iSlide"/>
  <dgm:desc val="iSlide，让PPT设计简单起来！"/>
  <dgm:catLst>
    <dgm:cat type="picture" pri="0"/>
  </dgm:catLst>
  <dgm:sampData>
    <dgm:dataModel>
      <dgm:ptLst>
        <dgm:pt modelId="0"/>
      </dgm:ptLst>
      <dgm:cxn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Node">
    <dgm:alg type="composite"/>
    <dgm:shape xmlns:r="http://schemas.openxmlformats.org/officeDocument/2006/relationships" r:blip="">
      <dgm:adjLst/>
    </dgm:shape>
    <dgm:presOf axis="self"/>
    <dgm:constrLst>
      <dgm:constr type="h" for="ch" forName="pictRect" refType="h"/>
      <dgm:constr type="w" for="ch" forName="pictRect" refType="w"/>
      <dgm:constr type="l" for="ch" forName="pictRect"/>
      <dgm:constr type="t" for="ch" forName="pictRect"/>
    </dgm:constrLst>
    <dgm:ruleLst/>
    <dgm:layoutNode name="pictRect">
      <dgm:alg type="sp"/>
      <dgm:shape xmlns:r="http://schemas.openxmlformats.org/officeDocument/2006/relationships" type="rect" r:blip="" blipPhldr="1">
        <dgm:adjLst/>
      </dgm:shape>
      <dgm:presOf/>
      <dgm:constrLst/>
      <dgm:ruleLst/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islide.smartart.onepicture">
  <dgm:title val="iSlide"/>
  <dgm:desc val="iSlide，让PPT设计简单起来！"/>
  <dgm:catLst>
    <dgm:cat type="picture" pri="0"/>
  </dgm:catLst>
  <dgm:sampData>
    <dgm:dataModel>
      <dgm:ptLst>
        <dgm:pt modelId="0"/>
      </dgm:ptLst>
      <dgm:cxn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Node">
    <dgm:alg type="composite"/>
    <dgm:shape xmlns:r="http://schemas.openxmlformats.org/officeDocument/2006/relationships" r:blip="">
      <dgm:adjLst/>
    </dgm:shape>
    <dgm:presOf axis="self"/>
    <dgm:constrLst>
      <dgm:constr type="h" for="ch" forName="pictRect" refType="h"/>
      <dgm:constr type="w" for="ch" forName="pictRect" refType="w"/>
      <dgm:constr type="l" for="ch" forName="pictRect"/>
      <dgm:constr type="t" for="ch" forName="pictRect"/>
    </dgm:constrLst>
    <dgm:ruleLst/>
    <dgm:layoutNode name="pictRect">
      <dgm:alg type="sp"/>
      <dgm:shape xmlns:r="http://schemas.openxmlformats.org/officeDocument/2006/relationships" type="rect" r:blip="" blipPhldr="1">
        <dgm:adjLst/>
      </dgm:shape>
      <dgm:presOf/>
      <dgm:constrLst/>
      <dgm:ruleLst/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islide.smartart.onepicture">
  <dgm:title val="iSlide"/>
  <dgm:desc val="iSlide，让PPT设计简单起来！"/>
  <dgm:catLst>
    <dgm:cat type="picture" pri="0"/>
  </dgm:catLst>
  <dgm:sampData>
    <dgm:dataModel>
      <dgm:ptLst>
        <dgm:pt modelId="0"/>
      </dgm:ptLst>
      <dgm:cxn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Node">
    <dgm:alg type="composite"/>
    <dgm:shape xmlns:r="http://schemas.openxmlformats.org/officeDocument/2006/relationships" r:blip="">
      <dgm:adjLst/>
    </dgm:shape>
    <dgm:presOf axis="self"/>
    <dgm:constrLst>
      <dgm:constr type="h" for="ch" forName="pictRect" refType="h"/>
      <dgm:constr type="w" for="ch" forName="pictRect" refType="w"/>
      <dgm:constr type="l" for="ch" forName="pictRect"/>
      <dgm:constr type="t" for="ch" forName="pictRect"/>
    </dgm:constrLst>
    <dgm:ruleLst/>
    <dgm:layoutNode name="pictRect">
      <dgm:alg type="sp"/>
      <dgm:shape xmlns:r="http://schemas.openxmlformats.org/officeDocument/2006/relationships" type="rect" r:blip="" blipPhldr="1">
        <dgm:adjLst/>
      </dgm:shape>
      <dgm:presOf/>
      <dgm:constrLst/>
      <dgm:ruleLst/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islide.smartart.onepicture">
  <dgm:title val="iSlide"/>
  <dgm:desc val="iSlide，让PPT设计简单起来！"/>
  <dgm:catLst>
    <dgm:cat type="picture" pri="0"/>
  </dgm:catLst>
  <dgm:sampData>
    <dgm:dataModel>
      <dgm:ptLst>
        <dgm:pt modelId="0"/>
      </dgm:ptLst>
      <dgm:cxn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Node">
    <dgm:alg type="composite"/>
    <dgm:shape xmlns:r="http://schemas.openxmlformats.org/officeDocument/2006/relationships" r:blip="">
      <dgm:adjLst/>
    </dgm:shape>
    <dgm:presOf axis="self"/>
    <dgm:constrLst>
      <dgm:constr type="h" for="ch" forName="pictRect" refType="h"/>
      <dgm:constr type="w" for="ch" forName="pictRect" refType="w"/>
      <dgm:constr type="l" for="ch" forName="pictRect"/>
      <dgm:constr type="t" for="ch" forName="pictRect"/>
    </dgm:constrLst>
    <dgm:ruleLst/>
    <dgm:layoutNode name="pictRect">
      <dgm:alg type="sp"/>
      <dgm:shape xmlns:r="http://schemas.openxmlformats.org/officeDocument/2006/relationships" type="rect" r:blip="" blipPhldr="1">
        <dgm:adjLst/>
      </dgm:shape>
      <dgm:presOf/>
      <dgm:constrLst/>
      <dgm:ruleLst/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7113E-7DF5-4F20-A330-51A26A3A983E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B00F2-790A-4450-8A1A-089174621E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27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024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322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7295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124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16817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2272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5768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26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19340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889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72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832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6427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069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694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8995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044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52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C03E376-C5EA-4D13-A599-277857DB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5D9-D2C1-4B9B-9BAB-49DD8B451314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D8DE9DA-B873-4078-A94A-444A3072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76D18F4-0646-40D7-90A8-C8FE2C2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486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1" descr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344" y="266701"/>
            <a:ext cx="2049045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" name="文本框 22"/>
          <p:cNvSpPr txBox="1"/>
          <p:nvPr userDrawn="1"/>
        </p:nvSpPr>
        <p:spPr>
          <a:xfrm>
            <a:off x="378558" y="6224290"/>
            <a:ext cx="3345439" cy="30777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400">
                <a:solidFill>
                  <a:srgbClr val="93959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sz="1400"/>
              <a:t>2018 Lenovo Internal. All rights reserved.</a:t>
            </a:r>
          </a:p>
        </p:txBody>
      </p:sp>
      <p:pic>
        <p:nvPicPr>
          <p:cNvPr id="12" name="图片 24" descr="图片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987" y="-24766"/>
            <a:ext cx="12207880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3" name="矩形 28"/>
          <p:cNvSpPr/>
          <p:nvPr userDrawn="1"/>
        </p:nvSpPr>
        <p:spPr>
          <a:xfrm rot="5400000">
            <a:off x="65463" y="75506"/>
            <a:ext cx="311151" cy="455414"/>
          </a:xfrm>
          <a:prstGeom prst="rect">
            <a:avLst/>
          </a:prstGeom>
          <a:solidFill>
            <a:srgbClr val="FF0000"/>
          </a:solidFill>
          <a:ln w="127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15" name="椭圆 32"/>
          <p:cNvSpPr/>
          <p:nvPr userDrawn="1"/>
        </p:nvSpPr>
        <p:spPr>
          <a:xfrm>
            <a:off x="287729" y="147321"/>
            <a:ext cx="311232" cy="311151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16" name="椭圆 33"/>
          <p:cNvSpPr/>
          <p:nvPr userDrawn="1"/>
        </p:nvSpPr>
        <p:spPr>
          <a:xfrm>
            <a:off x="378558" y="239396"/>
            <a:ext cx="128939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373133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矩形 30"/>
          <p:cNvSpPr/>
          <p:nvPr userDrawn="1"/>
        </p:nvSpPr>
        <p:spPr>
          <a:xfrm>
            <a:off x="11768981" y="6246496"/>
            <a:ext cx="431913" cy="288291"/>
          </a:xfrm>
          <a:prstGeom prst="rect">
            <a:avLst/>
          </a:prstGeom>
          <a:solidFill>
            <a:srgbClr val="343E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3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gray">
          <a:xfrm>
            <a:off x="11748706" y="6395728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351" y="274333"/>
            <a:ext cx="11069166" cy="5181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199" y="1166070"/>
            <a:ext cx="11224014" cy="48885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706" y="638927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/>
          </a:p>
        </p:txBody>
      </p:sp>
      <p:sp>
        <p:nvSpPr>
          <p:cNvPr id="12" name="Freeform 5"/>
          <p:cNvSpPr>
            <a:spLocks noChangeAspect="1" noEditPoints="1"/>
          </p:cNvSpPr>
          <p:nvPr userDrawn="1"/>
        </p:nvSpPr>
        <p:spPr bwMode="black">
          <a:xfrm>
            <a:off x="205361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4"/>
          </p:nvPr>
        </p:nvSpPr>
        <p:spPr bwMode="white">
          <a:xfrm>
            <a:off x="11669492" y="6087761"/>
            <a:ext cx="60511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sz="1000" smtClean="0">
                <a:solidFill>
                  <a:schemeClr val="bg1"/>
                </a:solidFill>
              </a:defRPr>
            </a:lvl1pPr>
          </a:lstStyle>
          <a:p>
            <a:pPr algn="ctr"/>
            <a:fld id="{9A19501A-2BD8-413C-A869-D888369A0240}" type="slidenum">
              <a:rPr lang="en-US" smtClean="0"/>
              <a:pPr algn="ctr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9" y="5505448"/>
            <a:ext cx="1330737" cy="44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2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69913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‒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6925" indent="-117475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5850" indent="-11906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152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15.jpeg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4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5.jpeg"/><Relationship Id="rId9" Type="http://schemas.microsoft.com/office/2007/relationships/diagramDrawing" Target="../diagrams/drawing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13" Type="http://schemas.openxmlformats.org/officeDocument/2006/relationships/tags" Target="../tags/tag55.xml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12" Type="http://schemas.openxmlformats.org/officeDocument/2006/relationships/tags" Target="../tags/tag54.xml"/><Relationship Id="rId2" Type="http://schemas.openxmlformats.org/officeDocument/2006/relationships/tags" Target="../tags/tag44.xml"/><Relationship Id="rId16" Type="http://schemas.openxmlformats.org/officeDocument/2006/relationships/notesSlide" Target="../notesSlides/notesSlide9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5" Type="http://schemas.openxmlformats.org/officeDocument/2006/relationships/tags" Target="../tags/tag47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52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tags" Target="../tags/tag5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tags" Target="../tags/tag69.xml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tags" Target="../tags/tag68.xml"/><Relationship Id="rId2" Type="http://schemas.openxmlformats.org/officeDocument/2006/relationships/tags" Target="../tags/tag58.xml"/><Relationship Id="rId16" Type="http://schemas.openxmlformats.org/officeDocument/2006/relationships/notesSlide" Target="../notesSlides/notesSlide12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tags" Target="../tags/tag67.xml"/><Relationship Id="rId5" Type="http://schemas.openxmlformats.org/officeDocument/2006/relationships/tags" Target="../tags/tag61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66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tags" Target="../tags/tag7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em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tags" Target="../tags/tag27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2" Type="http://schemas.openxmlformats.org/officeDocument/2006/relationships/tags" Target="../tags/tag16.xml"/><Relationship Id="rId16" Type="http://schemas.openxmlformats.org/officeDocument/2006/relationships/notesSlide" Target="../notesSlides/notesSlide5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5" Type="http://schemas.openxmlformats.org/officeDocument/2006/relationships/tags" Target="../tags/tag19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24.xml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tags" Target="../tags/tag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tags" Target="../tags/tag41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12" Type="http://schemas.openxmlformats.org/officeDocument/2006/relationships/tags" Target="../tags/tag40.xml"/><Relationship Id="rId2" Type="http://schemas.openxmlformats.org/officeDocument/2006/relationships/tags" Target="../tags/tag30.xml"/><Relationship Id="rId16" Type="http://schemas.openxmlformats.org/officeDocument/2006/relationships/notesSlide" Target="../notesSlides/notesSlide7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5" Type="http://schemas.openxmlformats.org/officeDocument/2006/relationships/tags" Target="../tags/tag33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38.xml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-6090"/>
            <a:ext cx="12188190" cy="6869546"/>
          </a:xfrm>
          <a:prstGeom prst="rect">
            <a:avLst/>
          </a:prstGeom>
        </p:spPr>
      </p:pic>
      <p:pic>
        <p:nvPicPr>
          <p:cNvPr id="14" name="图片 13" descr="背景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21404"/>
            <a:ext cx="12189460" cy="6870180"/>
          </a:xfrm>
          <a:prstGeom prst="rect">
            <a:avLst/>
          </a:prstGeom>
        </p:spPr>
      </p:pic>
      <p:pic>
        <p:nvPicPr>
          <p:cNvPr id="7" name="图片 6" descr="联想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2729" y="2323753"/>
            <a:ext cx="697048" cy="2091780"/>
          </a:xfrm>
          <a:prstGeom prst="rect">
            <a:avLst/>
          </a:prstGeom>
        </p:spPr>
      </p:pic>
      <p:pic>
        <p:nvPicPr>
          <p:cNvPr id="10" name="图片 9" descr="人头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800" y="1492755"/>
            <a:ext cx="4348617" cy="5371336"/>
          </a:xfrm>
          <a:prstGeom prst="rect">
            <a:avLst/>
          </a:prstGeom>
        </p:spPr>
      </p:pic>
      <p:pic>
        <p:nvPicPr>
          <p:cNvPr id="12" name="图片 11" descr="矢量智能对象 拷贝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088" y="-5455"/>
            <a:ext cx="4269263" cy="1048747"/>
          </a:xfrm>
          <a:prstGeom prst="rect">
            <a:avLst/>
          </a:prstGeom>
        </p:spPr>
      </p:pic>
      <p:pic>
        <p:nvPicPr>
          <p:cNvPr id="13" name="图片 12" descr="形状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2905" y="3630193"/>
            <a:ext cx="6091238" cy="320908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244916" y="2148540"/>
            <a:ext cx="2920231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399" b="1">
                <a:solidFill>
                  <a:srgbClr val="333D48"/>
                </a:solidFill>
                <a:cs typeface="+mn-ea"/>
                <a:sym typeface="+mn-lt"/>
              </a:rPr>
              <a:t>因为专注   所以专业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751384" y="2870006"/>
            <a:ext cx="9151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联想智能录播解决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方案</a:t>
            </a:r>
          </a:p>
        </p:txBody>
      </p:sp>
      <p:pic>
        <p:nvPicPr>
          <p:cNvPr id="11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83679" y="3056117"/>
            <a:ext cx="2412869" cy="8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>
                <a:cs typeface="+mn-ea"/>
                <a:sym typeface="+mn-lt"/>
              </a:rPr>
              <a:t>10</a:t>
            </a:fld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标题 1"/>
          <p:cNvSpPr txBox="1">
            <a:spLocks/>
          </p:cNvSpPr>
          <p:nvPr/>
        </p:nvSpPr>
        <p:spPr>
          <a:xfrm>
            <a:off x="1797067" y="328898"/>
            <a:ext cx="3801477" cy="56929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常态录播解决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32302" y="384620"/>
            <a:ext cx="6789655" cy="592733"/>
            <a:chOff x="732302" y="384620"/>
            <a:chExt cx="6789655" cy="592733"/>
          </a:xfrm>
        </p:grpSpPr>
        <p:grpSp>
          <p:nvGrpSpPr>
            <p:cNvPr id="5" name="组合 4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6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32301" y="2106336"/>
            <a:ext cx="5224745" cy="262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75000"/>
              </a:lnSpc>
            </a:pPr>
            <a:r>
              <a:rPr lang="zh-CN" altLang="en-US" dirty="0">
                <a:solidFill>
                  <a:srgbClr val="0A0A0A"/>
                </a:solidFill>
                <a:cs typeface="+mn-ea"/>
                <a:sym typeface="+mn-lt"/>
              </a:rPr>
              <a:t>充分考虑整体普及化建设成本，无需精品装修，系统帮助学校将普通教室作为录播教室，使老师能轻松的录制课件，让录播系统真正的常态化使用，早日实现“</a:t>
            </a:r>
            <a:r>
              <a:rPr lang="zh-CN" altLang="en-US" sz="2000" dirty="0">
                <a:solidFill>
                  <a:srgbClr val="F95647"/>
                </a:solidFill>
                <a:cs typeface="+mn-ea"/>
                <a:sym typeface="+mn-lt"/>
              </a:rPr>
              <a:t>录播班班通</a:t>
            </a:r>
            <a:r>
              <a:rPr lang="zh-CN" altLang="en-US" dirty="0">
                <a:solidFill>
                  <a:srgbClr val="0A0A0A"/>
                </a:solidFill>
                <a:cs typeface="+mn-ea"/>
                <a:sym typeface="+mn-lt"/>
              </a:rPr>
              <a:t>”的一套</a:t>
            </a:r>
            <a:r>
              <a:rPr lang="zh-CN" altLang="en-US" sz="2000" dirty="0">
                <a:solidFill>
                  <a:srgbClr val="F95647"/>
                </a:solidFill>
                <a:cs typeface="+mn-ea"/>
                <a:sym typeface="+mn-lt"/>
              </a:rPr>
              <a:t>简单易用、经济实惠、高质量</a:t>
            </a:r>
            <a:r>
              <a:rPr lang="zh-CN" altLang="en-US" dirty="0">
                <a:solidFill>
                  <a:srgbClr val="0A0A0A"/>
                </a:solidFill>
                <a:cs typeface="+mn-ea"/>
                <a:sym typeface="+mn-lt"/>
              </a:rPr>
              <a:t>的常态化教学录播</a:t>
            </a:r>
            <a:r>
              <a:rPr lang="zh-CN" altLang="en-US" dirty="0" smtClean="0">
                <a:solidFill>
                  <a:srgbClr val="0A0A0A"/>
                </a:solidFill>
                <a:cs typeface="+mn-ea"/>
                <a:sym typeface="+mn-lt"/>
              </a:rPr>
              <a:t>系统。</a:t>
            </a:r>
            <a:endParaRPr lang="zh-CN" altLang="en-US" dirty="0">
              <a:solidFill>
                <a:srgbClr val="0A0A0A"/>
              </a:solidFill>
              <a:cs typeface="+mn-ea"/>
              <a:sym typeface="+mn-lt"/>
            </a:endParaRPr>
          </a:p>
        </p:txBody>
      </p:sp>
      <p:sp>
        <p:nvSpPr>
          <p:cNvPr id="10" name="Rectangle 5"/>
          <p:cNvSpPr/>
          <p:nvPr/>
        </p:nvSpPr>
        <p:spPr>
          <a:xfrm>
            <a:off x="0" y="6723529"/>
            <a:ext cx="12192000" cy="14791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917" y="1983802"/>
            <a:ext cx="5090205" cy="28688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40186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>
                <a:cs typeface="+mn-ea"/>
                <a:sym typeface="+mn-lt"/>
              </a:rPr>
              <a:t>11</a:t>
            </a:fld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0" y="6723529"/>
            <a:ext cx="12192000" cy="14791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32302" y="384620"/>
            <a:ext cx="6789655" cy="592733"/>
            <a:chOff x="732302" y="384620"/>
            <a:chExt cx="6789655" cy="592733"/>
          </a:xfrm>
        </p:grpSpPr>
        <p:grpSp>
          <p:nvGrpSpPr>
            <p:cNvPr id="5" name="组合 4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" name="直接连接符 7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6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9" name="标题 1"/>
          <p:cNvSpPr txBox="1">
            <a:spLocks/>
          </p:cNvSpPr>
          <p:nvPr/>
        </p:nvSpPr>
        <p:spPr>
          <a:xfrm>
            <a:off x="927663" y="373677"/>
            <a:ext cx="3487947" cy="56929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系统组成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724" y="1069182"/>
            <a:ext cx="8324851" cy="5381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文本框 10"/>
          <p:cNvSpPr txBox="1"/>
          <p:nvPr/>
        </p:nvSpPr>
        <p:spPr>
          <a:xfrm>
            <a:off x="5417755" y="2080134"/>
            <a:ext cx="1475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cs typeface="+mn-ea"/>
                <a:sym typeface="+mn-lt"/>
              </a:rPr>
              <a:t>校教室终端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536805" y="5175135"/>
            <a:ext cx="17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cs typeface="+mn-ea"/>
                <a:sym typeface="+mn-lt"/>
              </a:rPr>
              <a:t>学校控制中心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021955" y="5127799"/>
            <a:ext cx="17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cs typeface="+mn-ea"/>
                <a:sym typeface="+mn-lt"/>
              </a:rPr>
              <a:t>教育局设备室</a:t>
            </a:r>
            <a:endParaRPr lang="zh-CN" altLang="en-US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892839" y="1092203"/>
            <a:ext cx="302465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000" b="1" dirty="0">
                <a:cs typeface="+mn-ea"/>
                <a:sym typeface="+mn-lt"/>
              </a:rPr>
              <a:t>部署常态化互动录播</a:t>
            </a:r>
            <a:r>
              <a:rPr lang="zh-CN" altLang="en-US" sz="1000" b="1" dirty="0" smtClean="0">
                <a:cs typeface="+mn-ea"/>
                <a:sym typeface="+mn-lt"/>
              </a:rPr>
              <a:t>主机</a:t>
            </a:r>
            <a:r>
              <a:rPr lang="en-US" altLang="zh-CN" sz="1000" b="1" dirty="0" smtClean="0">
                <a:cs typeface="+mn-ea"/>
                <a:sym typeface="+mn-lt"/>
              </a:rPr>
              <a:t>+</a:t>
            </a:r>
            <a:r>
              <a:rPr lang="zh-CN" altLang="en-US" sz="1000" b="1" dirty="0" smtClean="0">
                <a:cs typeface="+mn-ea"/>
                <a:sym typeface="+mn-lt"/>
              </a:rPr>
              <a:t>两</a:t>
            </a:r>
            <a:r>
              <a:rPr lang="zh-CN" altLang="en-US" sz="1000" b="1" dirty="0">
                <a:cs typeface="+mn-ea"/>
                <a:sym typeface="+mn-lt"/>
              </a:rPr>
              <a:t>台分别负责对教师及学生的拍摄的网络摄像机</a:t>
            </a:r>
            <a:r>
              <a:rPr lang="zh-CN" altLang="en-US" sz="1000" b="1" dirty="0" smtClean="0">
                <a:cs typeface="+mn-ea"/>
                <a:sym typeface="+mn-lt"/>
              </a:rPr>
              <a:t>，配合吊</a:t>
            </a:r>
            <a:r>
              <a:rPr lang="zh-CN" altLang="en-US" sz="1000" b="1" dirty="0">
                <a:cs typeface="+mn-ea"/>
                <a:sym typeface="+mn-lt"/>
              </a:rPr>
              <a:t>麦、音箱等设备实现进行两点或多点的</a:t>
            </a:r>
            <a:r>
              <a:rPr lang="zh-CN" altLang="en-US" sz="1000" b="1" dirty="0" smtClean="0">
                <a:cs typeface="+mn-ea"/>
                <a:sym typeface="+mn-lt"/>
              </a:rPr>
              <a:t>校际教室</a:t>
            </a:r>
            <a:r>
              <a:rPr lang="zh-CN" altLang="en-US" sz="1000" b="1" dirty="0">
                <a:cs typeface="+mn-ea"/>
                <a:sym typeface="+mn-lt"/>
              </a:rPr>
              <a:t>之间的互动</a:t>
            </a:r>
            <a:r>
              <a:rPr lang="zh-CN" altLang="en-US" sz="1000" b="1" dirty="0" smtClean="0">
                <a:cs typeface="+mn-ea"/>
                <a:sym typeface="+mn-lt"/>
              </a:rPr>
              <a:t>教学</a:t>
            </a:r>
            <a:endParaRPr lang="zh-CN" altLang="en-US" sz="1000" b="1" dirty="0">
              <a:cs typeface="+mn-ea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899556" y="4061046"/>
            <a:ext cx="27198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000" b="1" dirty="0">
                <a:cs typeface="+mn-ea"/>
                <a:sym typeface="+mn-lt"/>
              </a:rPr>
              <a:t>包含直播服务器、互动服务器、存储服务器，可远程协助操作互动教学，并随时巡视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104154" y="3759994"/>
            <a:ext cx="278438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000" b="1" dirty="0">
                <a:cs typeface="+mn-ea"/>
                <a:sym typeface="+mn-lt"/>
              </a:rPr>
              <a:t>主要设备为互动服务器、直播服务器、存储服务器。可流畅管理各大学校上传的</a:t>
            </a:r>
            <a:r>
              <a:rPr lang="zh-CN" altLang="en-US" sz="1000" b="1" dirty="0" smtClean="0">
                <a:cs typeface="+mn-ea"/>
                <a:sym typeface="+mn-lt"/>
              </a:rPr>
              <a:t>课件及其他</a:t>
            </a:r>
            <a:r>
              <a:rPr lang="zh-CN" altLang="en-US" sz="1000" b="1" dirty="0">
                <a:cs typeface="+mn-ea"/>
                <a:sym typeface="+mn-lt"/>
              </a:rPr>
              <a:t>资源，并提供在线直播、点播、互动等功能</a:t>
            </a:r>
          </a:p>
        </p:txBody>
      </p:sp>
    </p:spTree>
    <p:extLst>
      <p:ext uri="{BB962C8B-B14F-4D97-AF65-F5344CB8AC3E}">
        <p14:creationId xmlns:p14="http://schemas.microsoft.com/office/powerpoint/2010/main" val="1883531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>
                <a:cs typeface="+mn-ea"/>
                <a:sym typeface="+mn-lt"/>
              </a:rPr>
              <a:t>12</a:t>
            </a:fld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0" y="6723529"/>
            <a:ext cx="12192000" cy="14791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32302" y="384620"/>
            <a:ext cx="6789655" cy="592733"/>
            <a:chOff x="732302" y="384620"/>
            <a:chExt cx="6789655" cy="592733"/>
          </a:xfrm>
        </p:grpSpPr>
        <p:grpSp>
          <p:nvGrpSpPr>
            <p:cNvPr id="5" name="组合 4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" name="直接连接符 7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6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9" name="标题 1"/>
          <p:cNvSpPr txBox="1">
            <a:spLocks/>
          </p:cNvSpPr>
          <p:nvPr/>
        </p:nvSpPr>
        <p:spPr>
          <a:xfrm>
            <a:off x="927663" y="373677"/>
            <a:ext cx="3487947" cy="56929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系统特点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58458" y="1803006"/>
            <a:ext cx="1475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校教室终端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477508" y="4898007"/>
            <a:ext cx="17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学校控制中心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962658" y="4850671"/>
            <a:ext cx="17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教育局设备室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14192" y="1903364"/>
            <a:ext cx="1654629" cy="622412"/>
          </a:xfrm>
          <a:prstGeom prst="roundRect">
            <a:avLst/>
          </a:prstGeom>
          <a:solidFill>
            <a:srgbClr val="FDD245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部署方便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即装即用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5271853" y="1977136"/>
            <a:ext cx="1654629" cy="548640"/>
          </a:xfrm>
          <a:prstGeom prst="roundRect">
            <a:avLst/>
          </a:prstGeom>
          <a:gradFill rotWithShape="1">
            <a:gsLst>
              <a:gs pos="0">
                <a:srgbClr val="76AA30">
                  <a:satMod val="103000"/>
                  <a:lumMod val="102000"/>
                  <a:tint val="94000"/>
                </a:srgbClr>
              </a:gs>
              <a:gs pos="50000">
                <a:srgbClr val="76AA30">
                  <a:satMod val="110000"/>
                  <a:lumMod val="100000"/>
                  <a:shade val="100000"/>
                </a:srgbClr>
              </a:gs>
              <a:gs pos="100000">
                <a:srgbClr val="76AA30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76AA3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智能自动录制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7645147" y="1977136"/>
            <a:ext cx="1654629" cy="548640"/>
          </a:xfrm>
          <a:prstGeom prst="roundRect">
            <a:avLst/>
          </a:prstGeom>
          <a:solidFill>
            <a:srgbClr val="7F320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跨平台灵活应用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2898559" y="1903364"/>
            <a:ext cx="1654629" cy="622412"/>
          </a:xfrm>
          <a:prstGeom prst="roundRect">
            <a:avLst/>
          </a:prstGeom>
          <a:solidFill>
            <a:srgbClr val="16B2C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操作简单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教师无负担</a:t>
            </a:r>
          </a:p>
        </p:txBody>
      </p:sp>
      <p:sp>
        <p:nvSpPr>
          <p:cNvPr id="17" name="矩形 16"/>
          <p:cNvSpPr/>
          <p:nvPr/>
        </p:nvSpPr>
        <p:spPr>
          <a:xfrm>
            <a:off x="406274" y="3061353"/>
            <a:ext cx="1981536" cy="228164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3F3F3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cs typeface="+mn-ea"/>
                <a:sym typeface="+mn-lt"/>
              </a:rPr>
              <a:t>采用集录播、导播、跟踪、互动多功能于一体的互动录播主机，可直接进行直播、点播和录制。因此整个系统的搭建，只需将摄像机、混音器、功放、吊麦和音响等视听设备选定位置正确连接即可，搭建轻松简单</a:t>
            </a:r>
          </a:p>
        </p:txBody>
      </p:sp>
      <p:sp>
        <p:nvSpPr>
          <p:cNvPr id="18" name="矩形 17"/>
          <p:cNvSpPr/>
          <p:nvPr/>
        </p:nvSpPr>
        <p:spPr>
          <a:xfrm>
            <a:off x="2690641" y="3061353"/>
            <a:ext cx="2070464" cy="2281646"/>
          </a:xfrm>
          <a:prstGeom prst="rect">
            <a:avLst/>
          </a:prstGeom>
          <a:solidFill>
            <a:srgbClr val="3F3F3F"/>
          </a:solidFill>
          <a:ln w="12700" cap="flat" cmpd="sng" algn="ctr">
            <a:solidFill>
              <a:srgbClr val="3F3F3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傻瓜式操作，无需掌握计算机、摄像和课件编辑等专业技术，教师只需</a:t>
            </a: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5</a:t>
            </a: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分钟就能轻松上手掌握系统的操作</a:t>
            </a:r>
          </a:p>
        </p:txBody>
      </p:sp>
      <p:sp>
        <p:nvSpPr>
          <p:cNvPr id="19" name="矩形 18"/>
          <p:cNvSpPr/>
          <p:nvPr/>
        </p:nvSpPr>
        <p:spPr>
          <a:xfrm>
            <a:off x="5063936" y="3061353"/>
            <a:ext cx="2070464" cy="228164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3F3F3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cs typeface="+mn-ea"/>
                <a:sym typeface="+mn-lt"/>
              </a:rPr>
              <a:t>系统能够对多个教室进行自动录制，并集中存储到服务器。自动录制的方式包括定时录制和按课表录制。</a:t>
            </a:r>
          </a:p>
        </p:txBody>
      </p:sp>
      <p:sp>
        <p:nvSpPr>
          <p:cNvPr id="20" name="矩形 19"/>
          <p:cNvSpPr/>
          <p:nvPr/>
        </p:nvSpPr>
        <p:spPr>
          <a:xfrm>
            <a:off x="7437231" y="3061353"/>
            <a:ext cx="2070464" cy="2281646"/>
          </a:xfrm>
          <a:prstGeom prst="rect">
            <a:avLst/>
          </a:prstGeom>
          <a:solidFill>
            <a:srgbClr val="3F3F3F"/>
          </a:solidFill>
          <a:ln w="12700" cap="flat" cmpd="sng" algn="ctr">
            <a:solidFill>
              <a:srgbClr val="3F3F3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应移动学习的号召，系统平台支持</a:t>
            </a: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Windows</a:t>
            </a: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、</a:t>
            </a: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Android</a:t>
            </a: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、</a:t>
            </a:r>
            <a:r>
              <a:rPr kumimoji="0" lang="en-US" altLang="zh-CN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iOS</a:t>
            </a: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等操作系统的移动设备进行访问学习，实现多终端随时随地接入课堂。</a:t>
            </a:r>
          </a:p>
        </p:txBody>
      </p:sp>
      <p:sp>
        <p:nvSpPr>
          <p:cNvPr id="21" name="圆角矩形 20"/>
          <p:cNvSpPr/>
          <p:nvPr/>
        </p:nvSpPr>
        <p:spPr>
          <a:xfrm>
            <a:off x="10018441" y="1977136"/>
            <a:ext cx="1654629" cy="548640"/>
          </a:xfrm>
          <a:prstGeom prst="roundRect">
            <a:avLst/>
          </a:prstGeom>
          <a:solidFill>
            <a:srgbClr val="0068B7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完善的教学分析与评估</a:t>
            </a:r>
          </a:p>
        </p:txBody>
      </p:sp>
      <p:sp>
        <p:nvSpPr>
          <p:cNvPr id="22" name="矩形 21"/>
          <p:cNvSpPr/>
          <p:nvPr/>
        </p:nvSpPr>
        <p:spPr>
          <a:xfrm>
            <a:off x="9810523" y="3073460"/>
            <a:ext cx="2070464" cy="228164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3F3F3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cs typeface="+mn-ea"/>
                <a:sym typeface="+mn-lt"/>
              </a:rPr>
              <a:t>支持全方位、立体化、跨校区多画面远程观摩、评估；支持对教师的授课过程的实时和事后打点评估，并将评估内容记录下来，实现对教师教学技能的评测，方便教师自我提高。</a:t>
            </a:r>
          </a:p>
        </p:txBody>
      </p:sp>
    </p:spTree>
    <p:extLst>
      <p:ext uri="{BB962C8B-B14F-4D97-AF65-F5344CB8AC3E}">
        <p14:creationId xmlns:p14="http://schemas.microsoft.com/office/powerpoint/2010/main" val="3829415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>
                <a:cs typeface="+mn-ea"/>
                <a:sym typeface="+mn-lt"/>
              </a:rPr>
              <a:t>13</a:t>
            </a:fld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0" y="6723529"/>
            <a:ext cx="12192000" cy="14791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32302" y="384620"/>
            <a:ext cx="6789655" cy="592733"/>
            <a:chOff x="732302" y="384620"/>
            <a:chExt cx="6789655" cy="592733"/>
          </a:xfrm>
        </p:grpSpPr>
        <p:grpSp>
          <p:nvGrpSpPr>
            <p:cNvPr id="5" name="组合 4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" name="直接连接符 7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6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9" name="标题 1"/>
          <p:cNvSpPr txBox="1">
            <a:spLocks/>
          </p:cNvSpPr>
          <p:nvPr/>
        </p:nvSpPr>
        <p:spPr>
          <a:xfrm>
            <a:off x="927663" y="373677"/>
            <a:ext cx="3487947" cy="56929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方案优势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graphicFrame>
        <p:nvGraphicFramePr>
          <p:cNvPr id="10" name="图示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5230813"/>
              </p:ext>
            </p:extLst>
          </p:nvPr>
        </p:nvGraphicFramePr>
        <p:xfrm>
          <a:off x="671989" y="1438368"/>
          <a:ext cx="2834718" cy="1967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图示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1699057"/>
              </p:ext>
            </p:extLst>
          </p:nvPr>
        </p:nvGraphicFramePr>
        <p:xfrm>
          <a:off x="3582955" y="4031159"/>
          <a:ext cx="2835098" cy="2015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图示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7012849"/>
              </p:ext>
            </p:extLst>
          </p:nvPr>
        </p:nvGraphicFramePr>
        <p:xfrm>
          <a:off x="6356475" y="1438369"/>
          <a:ext cx="2811571" cy="1967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3" name="Rectangle 6"/>
          <p:cNvSpPr>
            <a:spLocks/>
          </p:cNvSpPr>
          <p:nvPr/>
        </p:nvSpPr>
        <p:spPr bwMode="auto">
          <a:xfrm>
            <a:off x="3711388" y="2517083"/>
            <a:ext cx="2024581" cy="80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900" b="1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rPr>
              <a:t>充分考虑了学校已有录播资源的整合问题，提供强大的兼容能力，可以轻松</a:t>
            </a:r>
            <a:r>
              <a:rPr lang="zh-CN" altLang="en-US" sz="900" b="1" dirty="0" smtClean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rPr>
              <a:t>对接绝大部分</a:t>
            </a:r>
            <a:r>
              <a:rPr lang="zh-CN" altLang="en-US" sz="900" b="1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rPr>
              <a:t>录播设备和网络视频设备，避免学校资源重复建设等资源浪费情况</a:t>
            </a:r>
          </a:p>
        </p:txBody>
      </p:sp>
      <p:sp>
        <p:nvSpPr>
          <p:cNvPr id="14" name="AutoShape 8"/>
          <p:cNvSpPr>
            <a:spLocks/>
          </p:cNvSpPr>
          <p:nvPr/>
        </p:nvSpPr>
        <p:spPr bwMode="auto">
          <a:xfrm>
            <a:off x="2981843" y="1855250"/>
            <a:ext cx="2133620" cy="4634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 cap="flat">
                <a:solidFill>
                  <a:schemeClr val="tx1">
                    <a:alpha val="89999"/>
                  </a:scheme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cs typeface="+mn-ea"/>
                <a:sym typeface="+mn-lt"/>
              </a:rPr>
              <a:t>强大的兼容能力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5" name="AutoShape 12"/>
          <p:cNvSpPr>
            <a:spLocks/>
          </p:cNvSpPr>
          <p:nvPr/>
        </p:nvSpPr>
        <p:spPr bwMode="auto">
          <a:xfrm>
            <a:off x="6035615" y="4485489"/>
            <a:ext cx="2081842" cy="46347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 cap="flat">
                <a:solidFill>
                  <a:schemeClr val="tx1">
                    <a:alpha val="89999"/>
                  </a:scheme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zh-CN" altLang="en-US" sz="1400" b="1" dirty="0" smtClean="0">
                <a:solidFill>
                  <a:schemeClr val="bg1"/>
                </a:solidFill>
                <a:cs typeface="+mn-ea"/>
                <a:sym typeface="+mn-lt"/>
              </a:rPr>
              <a:t>实用的功能配置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6" name="AutoShape 16"/>
          <p:cNvSpPr>
            <a:spLocks/>
          </p:cNvSpPr>
          <p:nvPr/>
        </p:nvSpPr>
        <p:spPr bwMode="auto">
          <a:xfrm>
            <a:off x="8667356" y="1884201"/>
            <a:ext cx="2107035" cy="46347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 cap="flat">
                <a:solidFill>
                  <a:schemeClr val="tx1">
                    <a:alpha val="89999"/>
                  </a:schemeClr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lvl="0" algn="ctr"/>
            <a:r>
              <a:rPr lang="zh-CN" altLang="en-US" sz="1400" b="1" dirty="0" smtClean="0">
                <a:solidFill>
                  <a:srgbClr val="FFFFFF"/>
                </a:solidFill>
                <a:cs typeface="+mn-ea"/>
                <a:sym typeface="+mn-lt"/>
              </a:rPr>
              <a:t>高度一体化平台</a:t>
            </a:r>
            <a:endParaRPr lang="zh-CN" altLang="en-US" sz="1400" b="1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17" name="Rectangle 6"/>
          <p:cNvSpPr>
            <a:spLocks/>
          </p:cNvSpPr>
          <p:nvPr/>
        </p:nvSpPr>
        <p:spPr bwMode="auto">
          <a:xfrm>
            <a:off x="9286945" y="2455005"/>
            <a:ext cx="2246572" cy="105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900" b="1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rPr>
              <a:t>系统集成先进的云计算技术和网络多媒体技术，将教育资源采集、录播设备管理、教学监控、视频资源管理、视频资源发布、教师评课、在线巡课、课表同步等功能完整的整合在一起，提供了强大的一体化服务平台</a:t>
            </a:r>
          </a:p>
        </p:txBody>
      </p:sp>
      <p:sp>
        <p:nvSpPr>
          <p:cNvPr id="18" name="Rectangle 6"/>
          <p:cNvSpPr>
            <a:spLocks/>
          </p:cNvSpPr>
          <p:nvPr/>
        </p:nvSpPr>
        <p:spPr bwMode="auto">
          <a:xfrm>
            <a:off x="6629401" y="5180859"/>
            <a:ext cx="2657544" cy="80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900" b="1" dirty="0">
                <a:solidFill>
                  <a:schemeClr val="dk1">
                    <a:lumMod val="100000"/>
                  </a:schemeClr>
                </a:solidFill>
                <a:cs typeface="+mn-ea"/>
                <a:sym typeface="+mn-lt"/>
              </a:rPr>
              <a:t>系统设计和设备选型充分注重实用功能、降低总体投资。设备选型和系统设计满足用户的需求，具有技术上的先进性、可行性和实用性，丢掉附在其上的“泡沫”，达到了功能与经济相统一的优化设计</a:t>
            </a:r>
          </a:p>
        </p:txBody>
      </p:sp>
    </p:spTree>
    <p:extLst>
      <p:ext uri="{BB962C8B-B14F-4D97-AF65-F5344CB8AC3E}">
        <p14:creationId xmlns:p14="http://schemas.microsoft.com/office/powerpoint/2010/main" val="2937068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>
                <a:cs typeface="+mn-ea"/>
                <a:sym typeface="+mn-lt"/>
              </a:rPr>
              <a:t>14</a:t>
            </a:fld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0" y="6723529"/>
            <a:ext cx="12192000" cy="14791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32302" y="384620"/>
            <a:ext cx="6789655" cy="592733"/>
            <a:chOff x="732302" y="384620"/>
            <a:chExt cx="6789655" cy="592733"/>
          </a:xfrm>
        </p:grpSpPr>
        <p:grpSp>
          <p:nvGrpSpPr>
            <p:cNvPr id="5" name="组合 4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" name="直接连接符 7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6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9" name="标题 1"/>
          <p:cNvSpPr txBox="1">
            <a:spLocks/>
          </p:cNvSpPr>
          <p:nvPr/>
        </p:nvSpPr>
        <p:spPr>
          <a:xfrm>
            <a:off x="927663" y="373677"/>
            <a:ext cx="3487947" cy="56929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应用场景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94" y="1067943"/>
            <a:ext cx="7561895" cy="5401353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8524377" y="2267626"/>
            <a:ext cx="607335" cy="607249"/>
            <a:chOff x="4257963" y="3050351"/>
            <a:chExt cx="707455" cy="764880"/>
          </a:xfrm>
        </p:grpSpPr>
        <p:grpSp>
          <p:nvGrpSpPr>
            <p:cNvPr id="12" name="Group 11"/>
            <p:cNvGrpSpPr/>
            <p:nvPr/>
          </p:nvGrpSpPr>
          <p:grpSpPr>
            <a:xfrm>
              <a:off x="4257963" y="3050351"/>
              <a:ext cx="707455" cy="764880"/>
              <a:chOff x="4459441" y="3503594"/>
              <a:chExt cx="707454" cy="764880"/>
            </a:xfrm>
          </p:grpSpPr>
          <p:sp>
            <p:nvSpPr>
              <p:cNvPr id="14" name="Rectangle 25"/>
              <p:cNvSpPr/>
              <p:nvPr/>
            </p:nvSpPr>
            <p:spPr>
              <a:xfrm>
                <a:off x="4459441" y="3521679"/>
                <a:ext cx="700612" cy="746795"/>
              </a:xfrm>
              <a:prstGeom prst="rect">
                <a:avLst/>
              </a:prstGeom>
              <a:solidFill>
                <a:srgbClr val="7F3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" name="Oval 26"/>
              <p:cNvSpPr/>
              <p:nvPr/>
            </p:nvSpPr>
            <p:spPr>
              <a:xfrm>
                <a:off x="4464827" y="3503594"/>
                <a:ext cx="702068" cy="759517"/>
              </a:xfrm>
              <a:prstGeom prst="ellipse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>
                    <a:solidFill>
                      <a:prstClr val="white"/>
                    </a:solidFill>
                    <a:cs typeface="+mn-ea"/>
                    <a:sym typeface="+mn-lt"/>
                  </a:rPr>
                  <a:t> </a:t>
                </a:r>
              </a:p>
            </p:txBody>
          </p:sp>
        </p:grpSp>
        <p:sp>
          <p:nvSpPr>
            <p:cNvPr id="13" name="Freeform 341"/>
            <p:cNvSpPr>
              <a:spLocks noEditPoints="1"/>
            </p:cNvSpPr>
            <p:nvPr/>
          </p:nvSpPr>
          <p:spPr bwMode="auto">
            <a:xfrm>
              <a:off x="4366647" y="3285558"/>
              <a:ext cx="434975" cy="335841"/>
            </a:xfrm>
            <a:custGeom>
              <a:avLst/>
              <a:gdLst>
                <a:gd name="T0" fmla="*/ 33 w 97"/>
                <a:gd name="T1" fmla="*/ 75 h 75"/>
                <a:gd name="T2" fmla="*/ 44 w 97"/>
                <a:gd name="T3" fmla="*/ 75 h 75"/>
                <a:gd name="T4" fmla="*/ 47 w 97"/>
                <a:gd name="T5" fmla="*/ 73 h 75"/>
                <a:gd name="T6" fmla="*/ 47 w 97"/>
                <a:gd name="T7" fmla="*/ 49 h 75"/>
                <a:gd name="T8" fmla="*/ 39 w 97"/>
                <a:gd name="T9" fmla="*/ 45 h 75"/>
                <a:gd name="T10" fmla="*/ 30 w 97"/>
                <a:gd name="T11" fmla="*/ 50 h 75"/>
                <a:gd name="T12" fmla="*/ 30 w 97"/>
                <a:gd name="T13" fmla="*/ 73 h 75"/>
                <a:gd name="T14" fmla="*/ 33 w 97"/>
                <a:gd name="T15" fmla="*/ 75 h 75"/>
                <a:gd name="T16" fmla="*/ 0 w 97"/>
                <a:gd name="T17" fmla="*/ 49 h 75"/>
                <a:gd name="T18" fmla="*/ 37 w 97"/>
                <a:gd name="T19" fmla="*/ 28 h 75"/>
                <a:gd name="T20" fmla="*/ 39 w 97"/>
                <a:gd name="T21" fmla="*/ 26 h 75"/>
                <a:gd name="T22" fmla="*/ 41 w 97"/>
                <a:gd name="T23" fmla="*/ 28 h 75"/>
                <a:gd name="T24" fmla="*/ 52 w 97"/>
                <a:gd name="T25" fmla="*/ 34 h 75"/>
                <a:gd name="T26" fmla="*/ 81 w 97"/>
                <a:gd name="T27" fmla="*/ 9 h 75"/>
                <a:gd name="T28" fmla="*/ 77 w 97"/>
                <a:gd name="T29" fmla="*/ 4 h 75"/>
                <a:gd name="T30" fmla="*/ 87 w 97"/>
                <a:gd name="T31" fmla="*/ 2 h 75"/>
                <a:gd name="T32" fmla="*/ 97 w 97"/>
                <a:gd name="T33" fmla="*/ 0 h 75"/>
                <a:gd name="T34" fmla="*/ 94 w 97"/>
                <a:gd name="T35" fmla="*/ 10 h 75"/>
                <a:gd name="T36" fmla="*/ 91 w 97"/>
                <a:gd name="T37" fmla="*/ 19 h 75"/>
                <a:gd name="T38" fmla="*/ 87 w 97"/>
                <a:gd name="T39" fmla="*/ 15 h 75"/>
                <a:gd name="T40" fmla="*/ 55 w 97"/>
                <a:gd name="T41" fmla="*/ 42 h 75"/>
                <a:gd name="T42" fmla="*/ 53 w 97"/>
                <a:gd name="T43" fmla="*/ 44 h 75"/>
                <a:gd name="T44" fmla="*/ 50 w 97"/>
                <a:gd name="T45" fmla="*/ 43 h 75"/>
                <a:gd name="T46" fmla="*/ 39 w 97"/>
                <a:gd name="T47" fmla="*/ 36 h 75"/>
                <a:gd name="T48" fmla="*/ 5 w 97"/>
                <a:gd name="T49" fmla="*/ 57 h 75"/>
                <a:gd name="T50" fmla="*/ 0 w 97"/>
                <a:gd name="T51" fmla="*/ 49 h 75"/>
                <a:gd name="T52" fmla="*/ 10 w 97"/>
                <a:gd name="T53" fmla="*/ 75 h 75"/>
                <a:gd name="T54" fmla="*/ 21 w 97"/>
                <a:gd name="T55" fmla="*/ 75 h 75"/>
                <a:gd name="T56" fmla="*/ 23 w 97"/>
                <a:gd name="T57" fmla="*/ 73 h 75"/>
                <a:gd name="T58" fmla="*/ 23 w 97"/>
                <a:gd name="T59" fmla="*/ 54 h 75"/>
                <a:gd name="T60" fmla="*/ 7 w 97"/>
                <a:gd name="T61" fmla="*/ 64 h 75"/>
                <a:gd name="T62" fmla="*/ 7 w 97"/>
                <a:gd name="T63" fmla="*/ 73 h 75"/>
                <a:gd name="T64" fmla="*/ 10 w 97"/>
                <a:gd name="T65" fmla="*/ 75 h 75"/>
                <a:gd name="T66" fmla="*/ 56 w 97"/>
                <a:gd name="T67" fmla="*/ 75 h 75"/>
                <a:gd name="T68" fmla="*/ 67 w 97"/>
                <a:gd name="T69" fmla="*/ 75 h 75"/>
                <a:gd name="T70" fmla="*/ 70 w 97"/>
                <a:gd name="T71" fmla="*/ 73 h 75"/>
                <a:gd name="T72" fmla="*/ 70 w 97"/>
                <a:gd name="T73" fmla="*/ 39 h 75"/>
                <a:gd name="T74" fmla="*/ 70 w 97"/>
                <a:gd name="T75" fmla="*/ 39 h 75"/>
                <a:gd name="T76" fmla="*/ 54 w 97"/>
                <a:gd name="T77" fmla="*/ 53 h 75"/>
                <a:gd name="T78" fmla="*/ 53 w 97"/>
                <a:gd name="T79" fmla="*/ 52 h 75"/>
                <a:gd name="T80" fmla="*/ 53 w 97"/>
                <a:gd name="T81" fmla="*/ 73 h 75"/>
                <a:gd name="T82" fmla="*/ 56 w 97"/>
                <a:gd name="T83" fmla="*/ 75 h 75"/>
                <a:gd name="T84" fmla="*/ 79 w 97"/>
                <a:gd name="T85" fmla="*/ 75 h 75"/>
                <a:gd name="T86" fmla="*/ 90 w 97"/>
                <a:gd name="T87" fmla="*/ 75 h 75"/>
                <a:gd name="T88" fmla="*/ 93 w 97"/>
                <a:gd name="T89" fmla="*/ 73 h 75"/>
                <a:gd name="T90" fmla="*/ 93 w 97"/>
                <a:gd name="T91" fmla="*/ 32 h 75"/>
                <a:gd name="T92" fmla="*/ 86 w 97"/>
                <a:gd name="T93" fmla="*/ 24 h 75"/>
                <a:gd name="T94" fmla="*/ 77 w 97"/>
                <a:gd name="T95" fmla="*/ 33 h 75"/>
                <a:gd name="T96" fmla="*/ 77 w 97"/>
                <a:gd name="T97" fmla="*/ 73 h 75"/>
                <a:gd name="T98" fmla="*/ 79 w 97"/>
                <a:gd name="T9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7" h="75">
                  <a:moveTo>
                    <a:pt x="33" y="75"/>
                  </a:moveTo>
                  <a:cubicBezTo>
                    <a:pt x="37" y="75"/>
                    <a:pt x="40" y="75"/>
                    <a:pt x="44" y="75"/>
                  </a:cubicBezTo>
                  <a:cubicBezTo>
                    <a:pt x="45" y="75"/>
                    <a:pt x="47" y="74"/>
                    <a:pt x="47" y="73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73"/>
                    <a:pt x="30" y="73"/>
                    <a:pt x="30" y="73"/>
                  </a:cubicBezTo>
                  <a:cubicBezTo>
                    <a:pt x="30" y="74"/>
                    <a:pt x="31" y="75"/>
                    <a:pt x="33" y="75"/>
                  </a:cubicBezTo>
                  <a:close/>
                  <a:moveTo>
                    <a:pt x="0" y="49"/>
                  </a:moveTo>
                  <a:cubicBezTo>
                    <a:pt x="37" y="28"/>
                    <a:pt x="37" y="28"/>
                    <a:pt x="37" y="28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81" y="9"/>
                    <a:pt x="81" y="9"/>
                    <a:pt x="81" y="9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87" y="2"/>
                    <a:pt x="87" y="2"/>
                    <a:pt x="87" y="2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1" y="19"/>
                    <a:pt x="91" y="19"/>
                    <a:pt x="91" y="19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55" y="42"/>
                    <a:pt x="55" y="42"/>
                    <a:pt x="55" y="42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0" y="49"/>
                    <a:pt x="0" y="49"/>
                    <a:pt x="0" y="49"/>
                  </a:cubicBezTo>
                  <a:close/>
                  <a:moveTo>
                    <a:pt x="10" y="75"/>
                  </a:moveTo>
                  <a:cubicBezTo>
                    <a:pt x="21" y="75"/>
                    <a:pt x="21" y="75"/>
                    <a:pt x="21" y="75"/>
                  </a:cubicBezTo>
                  <a:cubicBezTo>
                    <a:pt x="22" y="75"/>
                    <a:pt x="23" y="74"/>
                    <a:pt x="23" y="73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4"/>
                    <a:pt x="8" y="75"/>
                    <a:pt x="10" y="75"/>
                  </a:cubicBezTo>
                  <a:close/>
                  <a:moveTo>
                    <a:pt x="56" y="75"/>
                  </a:moveTo>
                  <a:cubicBezTo>
                    <a:pt x="60" y="75"/>
                    <a:pt x="63" y="75"/>
                    <a:pt x="67" y="75"/>
                  </a:cubicBezTo>
                  <a:cubicBezTo>
                    <a:pt x="69" y="75"/>
                    <a:pt x="70" y="74"/>
                    <a:pt x="70" y="73"/>
                  </a:cubicBezTo>
                  <a:cubicBezTo>
                    <a:pt x="70" y="62"/>
                    <a:pt x="70" y="50"/>
                    <a:pt x="70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4"/>
                    <a:pt x="55" y="75"/>
                    <a:pt x="56" y="75"/>
                  </a:cubicBezTo>
                  <a:close/>
                  <a:moveTo>
                    <a:pt x="79" y="75"/>
                  </a:moveTo>
                  <a:cubicBezTo>
                    <a:pt x="90" y="75"/>
                    <a:pt x="90" y="75"/>
                    <a:pt x="90" y="75"/>
                  </a:cubicBezTo>
                  <a:cubicBezTo>
                    <a:pt x="92" y="75"/>
                    <a:pt x="93" y="74"/>
                    <a:pt x="93" y="73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7" y="74"/>
                    <a:pt x="78" y="75"/>
                    <a:pt x="7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6" name="Content Placeholder 2"/>
          <p:cNvSpPr txBox="1">
            <a:spLocks/>
          </p:cNvSpPr>
          <p:nvPr/>
        </p:nvSpPr>
        <p:spPr>
          <a:xfrm>
            <a:off x="9347364" y="2340733"/>
            <a:ext cx="1492410" cy="260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zh-CN" altLang="en-US" sz="2400" b="1" dirty="0" smtClean="0">
                <a:solidFill>
                  <a:srgbClr val="44546A"/>
                </a:solidFill>
                <a:cs typeface="+mn-ea"/>
                <a:sym typeface="+mn-lt"/>
              </a:rPr>
              <a:t>专递课堂</a:t>
            </a:r>
            <a:endParaRPr lang="en-US" sz="2400" b="1" dirty="0">
              <a:solidFill>
                <a:srgbClr val="44546A"/>
              </a:solidFill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8524377" y="3398671"/>
            <a:ext cx="601461" cy="621238"/>
            <a:chOff x="8046600" y="3044988"/>
            <a:chExt cx="707455" cy="764880"/>
          </a:xfrm>
        </p:grpSpPr>
        <p:grpSp>
          <p:nvGrpSpPr>
            <p:cNvPr id="18" name="Group 13"/>
            <p:cNvGrpSpPr/>
            <p:nvPr/>
          </p:nvGrpSpPr>
          <p:grpSpPr>
            <a:xfrm>
              <a:off x="8046600" y="3044988"/>
              <a:ext cx="707455" cy="764880"/>
              <a:chOff x="4459441" y="3503594"/>
              <a:chExt cx="707454" cy="764880"/>
            </a:xfrm>
          </p:grpSpPr>
          <p:sp>
            <p:nvSpPr>
              <p:cNvPr id="20" name="Rectangle 21"/>
              <p:cNvSpPr/>
              <p:nvPr/>
            </p:nvSpPr>
            <p:spPr>
              <a:xfrm>
                <a:off x="4459441" y="3521679"/>
                <a:ext cx="700612" cy="7467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Oval 22"/>
              <p:cNvSpPr/>
              <p:nvPr/>
            </p:nvSpPr>
            <p:spPr>
              <a:xfrm>
                <a:off x="4464827" y="3503594"/>
                <a:ext cx="702068" cy="759517"/>
              </a:xfrm>
              <a:prstGeom prst="ellipse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19" name="Freeform 339"/>
            <p:cNvSpPr>
              <a:spLocks/>
            </p:cNvSpPr>
            <p:nvPr/>
          </p:nvSpPr>
          <p:spPr bwMode="auto">
            <a:xfrm>
              <a:off x="8192569" y="3239213"/>
              <a:ext cx="408674" cy="394513"/>
            </a:xfrm>
            <a:custGeom>
              <a:avLst/>
              <a:gdLst>
                <a:gd name="T0" fmla="*/ 26 w 91"/>
                <a:gd name="T1" fmla="*/ 25 h 88"/>
                <a:gd name="T2" fmla="*/ 51 w 91"/>
                <a:gd name="T3" fmla="*/ 25 h 88"/>
                <a:gd name="T4" fmla="*/ 53 w 91"/>
                <a:gd name="T5" fmla="*/ 21 h 88"/>
                <a:gd name="T6" fmla="*/ 49 w 91"/>
                <a:gd name="T7" fmla="*/ 15 h 88"/>
                <a:gd name="T8" fmla="*/ 50 w 91"/>
                <a:gd name="T9" fmla="*/ 3 h 88"/>
                <a:gd name="T10" fmla="*/ 58 w 91"/>
                <a:gd name="T11" fmla="*/ 0 h 88"/>
                <a:gd name="T12" fmla="*/ 67 w 91"/>
                <a:gd name="T13" fmla="*/ 3 h 88"/>
                <a:gd name="T14" fmla="*/ 68 w 91"/>
                <a:gd name="T15" fmla="*/ 15 h 88"/>
                <a:gd name="T16" fmla="*/ 64 w 91"/>
                <a:gd name="T17" fmla="*/ 21 h 88"/>
                <a:gd name="T18" fmla="*/ 65 w 91"/>
                <a:gd name="T19" fmla="*/ 25 h 88"/>
                <a:gd name="T20" fmla="*/ 91 w 91"/>
                <a:gd name="T21" fmla="*/ 25 h 88"/>
                <a:gd name="T22" fmla="*/ 91 w 91"/>
                <a:gd name="T23" fmla="*/ 49 h 88"/>
                <a:gd name="T24" fmla="*/ 87 w 91"/>
                <a:gd name="T25" fmla="*/ 51 h 88"/>
                <a:gd name="T26" fmla="*/ 81 w 91"/>
                <a:gd name="T27" fmla="*/ 47 h 88"/>
                <a:gd name="T28" fmla="*/ 70 w 91"/>
                <a:gd name="T29" fmla="*/ 48 h 88"/>
                <a:gd name="T30" fmla="*/ 67 w 91"/>
                <a:gd name="T31" fmla="*/ 56 h 88"/>
                <a:gd name="T32" fmla="*/ 70 w 91"/>
                <a:gd name="T33" fmla="*/ 64 h 88"/>
                <a:gd name="T34" fmla="*/ 81 w 91"/>
                <a:gd name="T35" fmla="*/ 65 h 88"/>
                <a:gd name="T36" fmla="*/ 87 w 91"/>
                <a:gd name="T37" fmla="*/ 61 h 88"/>
                <a:gd name="T38" fmla="*/ 91 w 91"/>
                <a:gd name="T39" fmla="*/ 62 h 88"/>
                <a:gd name="T40" fmla="*/ 91 w 91"/>
                <a:gd name="T41" fmla="*/ 88 h 88"/>
                <a:gd name="T42" fmla="*/ 64 w 91"/>
                <a:gd name="T43" fmla="*/ 88 h 88"/>
                <a:gd name="T44" fmla="*/ 63 w 91"/>
                <a:gd name="T45" fmla="*/ 85 h 88"/>
                <a:gd name="T46" fmla="*/ 67 w 91"/>
                <a:gd name="T47" fmla="*/ 79 h 88"/>
                <a:gd name="T48" fmla="*/ 66 w 91"/>
                <a:gd name="T49" fmla="*/ 68 h 88"/>
                <a:gd name="T50" fmla="*/ 58 w 91"/>
                <a:gd name="T51" fmla="*/ 66 h 88"/>
                <a:gd name="T52" fmla="*/ 50 w 91"/>
                <a:gd name="T53" fmla="*/ 68 h 88"/>
                <a:gd name="T54" fmla="*/ 49 w 91"/>
                <a:gd name="T55" fmla="*/ 79 h 88"/>
                <a:gd name="T56" fmla="*/ 53 w 91"/>
                <a:gd name="T57" fmla="*/ 85 h 88"/>
                <a:gd name="T58" fmla="*/ 51 w 91"/>
                <a:gd name="T59" fmla="*/ 88 h 88"/>
                <a:gd name="T60" fmla="*/ 26 w 91"/>
                <a:gd name="T61" fmla="*/ 88 h 88"/>
                <a:gd name="T62" fmla="*/ 26 w 91"/>
                <a:gd name="T63" fmla="*/ 64 h 88"/>
                <a:gd name="T64" fmla="*/ 22 w 91"/>
                <a:gd name="T65" fmla="*/ 62 h 88"/>
                <a:gd name="T66" fmla="*/ 16 w 91"/>
                <a:gd name="T67" fmla="*/ 67 h 88"/>
                <a:gd name="T68" fmla="*/ 4 w 91"/>
                <a:gd name="T69" fmla="*/ 65 h 88"/>
                <a:gd name="T70" fmla="*/ 1 w 91"/>
                <a:gd name="T71" fmla="*/ 57 h 88"/>
                <a:gd name="T72" fmla="*/ 4 w 91"/>
                <a:gd name="T73" fmla="*/ 48 h 88"/>
                <a:gd name="T74" fmla="*/ 16 w 91"/>
                <a:gd name="T75" fmla="*/ 47 h 88"/>
                <a:gd name="T76" fmla="*/ 22 w 91"/>
                <a:gd name="T77" fmla="*/ 51 h 88"/>
                <a:gd name="T78" fmla="*/ 26 w 91"/>
                <a:gd name="T79" fmla="*/ 49 h 88"/>
                <a:gd name="T80" fmla="*/ 26 w 91"/>
                <a:gd name="T81" fmla="*/ 2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1" h="88">
                  <a:moveTo>
                    <a:pt x="26" y="25"/>
                  </a:moveTo>
                  <a:cubicBezTo>
                    <a:pt x="51" y="25"/>
                    <a:pt x="51" y="25"/>
                    <a:pt x="51" y="25"/>
                  </a:cubicBezTo>
                  <a:cubicBezTo>
                    <a:pt x="52" y="24"/>
                    <a:pt x="54" y="23"/>
                    <a:pt x="53" y="21"/>
                  </a:cubicBezTo>
                  <a:cubicBezTo>
                    <a:pt x="52" y="19"/>
                    <a:pt x="50" y="17"/>
                    <a:pt x="49" y="15"/>
                  </a:cubicBezTo>
                  <a:cubicBezTo>
                    <a:pt x="46" y="12"/>
                    <a:pt x="47" y="6"/>
                    <a:pt x="50" y="3"/>
                  </a:cubicBezTo>
                  <a:cubicBezTo>
                    <a:pt x="53" y="0"/>
                    <a:pt x="58" y="0"/>
                    <a:pt x="58" y="0"/>
                  </a:cubicBezTo>
                  <a:cubicBezTo>
                    <a:pt x="58" y="0"/>
                    <a:pt x="64" y="0"/>
                    <a:pt x="67" y="3"/>
                  </a:cubicBezTo>
                  <a:cubicBezTo>
                    <a:pt x="70" y="6"/>
                    <a:pt x="70" y="12"/>
                    <a:pt x="68" y="15"/>
                  </a:cubicBezTo>
                  <a:cubicBezTo>
                    <a:pt x="67" y="17"/>
                    <a:pt x="65" y="19"/>
                    <a:pt x="64" y="21"/>
                  </a:cubicBezTo>
                  <a:cubicBezTo>
                    <a:pt x="63" y="23"/>
                    <a:pt x="64" y="24"/>
                    <a:pt x="65" y="25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1" y="49"/>
                    <a:pt x="91" y="49"/>
                    <a:pt x="91" y="49"/>
                  </a:cubicBezTo>
                  <a:cubicBezTo>
                    <a:pt x="90" y="50"/>
                    <a:pt x="89" y="51"/>
                    <a:pt x="87" y="51"/>
                  </a:cubicBezTo>
                  <a:cubicBezTo>
                    <a:pt x="85" y="50"/>
                    <a:pt x="83" y="48"/>
                    <a:pt x="81" y="47"/>
                  </a:cubicBezTo>
                  <a:cubicBezTo>
                    <a:pt x="78" y="44"/>
                    <a:pt x="73" y="45"/>
                    <a:pt x="70" y="48"/>
                  </a:cubicBezTo>
                  <a:cubicBezTo>
                    <a:pt x="67" y="51"/>
                    <a:pt x="67" y="56"/>
                    <a:pt x="67" y="56"/>
                  </a:cubicBezTo>
                  <a:cubicBezTo>
                    <a:pt x="67" y="56"/>
                    <a:pt x="67" y="61"/>
                    <a:pt x="70" y="64"/>
                  </a:cubicBezTo>
                  <a:cubicBezTo>
                    <a:pt x="73" y="67"/>
                    <a:pt x="78" y="67"/>
                    <a:pt x="81" y="65"/>
                  </a:cubicBezTo>
                  <a:cubicBezTo>
                    <a:pt x="83" y="64"/>
                    <a:pt x="85" y="62"/>
                    <a:pt x="87" y="61"/>
                  </a:cubicBezTo>
                  <a:cubicBezTo>
                    <a:pt x="89" y="60"/>
                    <a:pt x="90" y="61"/>
                    <a:pt x="91" y="62"/>
                  </a:cubicBezTo>
                  <a:cubicBezTo>
                    <a:pt x="91" y="88"/>
                    <a:pt x="91" y="88"/>
                    <a:pt x="91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3" y="88"/>
                    <a:pt x="62" y="86"/>
                    <a:pt x="63" y="85"/>
                  </a:cubicBezTo>
                  <a:cubicBezTo>
                    <a:pt x="63" y="83"/>
                    <a:pt x="65" y="81"/>
                    <a:pt x="67" y="79"/>
                  </a:cubicBezTo>
                  <a:cubicBezTo>
                    <a:pt x="69" y="76"/>
                    <a:pt x="68" y="71"/>
                    <a:pt x="66" y="68"/>
                  </a:cubicBezTo>
                  <a:cubicBezTo>
                    <a:pt x="63" y="65"/>
                    <a:pt x="58" y="66"/>
                    <a:pt x="58" y="66"/>
                  </a:cubicBezTo>
                  <a:cubicBezTo>
                    <a:pt x="58" y="66"/>
                    <a:pt x="53" y="65"/>
                    <a:pt x="50" y="68"/>
                  </a:cubicBezTo>
                  <a:cubicBezTo>
                    <a:pt x="47" y="71"/>
                    <a:pt x="46" y="76"/>
                    <a:pt x="49" y="79"/>
                  </a:cubicBezTo>
                  <a:cubicBezTo>
                    <a:pt x="50" y="81"/>
                    <a:pt x="52" y="83"/>
                    <a:pt x="53" y="85"/>
                  </a:cubicBezTo>
                  <a:cubicBezTo>
                    <a:pt x="53" y="86"/>
                    <a:pt x="52" y="88"/>
                    <a:pt x="51" y="88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26" y="63"/>
                    <a:pt x="24" y="61"/>
                    <a:pt x="22" y="62"/>
                  </a:cubicBezTo>
                  <a:cubicBezTo>
                    <a:pt x="20" y="63"/>
                    <a:pt x="18" y="65"/>
                    <a:pt x="16" y="67"/>
                  </a:cubicBezTo>
                  <a:cubicBezTo>
                    <a:pt x="12" y="69"/>
                    <a:pt x="7" y="69"/>
                    <a:pt x="4" y="65"/>
                  </a:cubicBezTo>
                  <a:cubicBezTo>
                    <a:pt x="0" y="62"/>
                    <a:pt x="1" y="57"/>
                    <a:pt x="1" y="57"/>
                  </a:cubicBezTo>
                  <a:cubicBezTo>
                    <a:pt x="1" y="57"/>
                    <a:pt x="0" y="51"/>
                    <a:pt x="4" y="48"/>
                  </a:cubicBezTo>
                  <a:cubicBezTo>
                    <a:pt x="7" y="45"/>
                    <a:pt x="12" y="44"/>
                    <a:pt x="16" y="47"/>
                  </a:cubicBezTo>
                  <a:cubicBezTo>
                    <a:pt x="18" y="48"/>
                    <a:pt x="20" y="50"/>
                    <a:pt x="22" y="51"/>
                  </a:cubicBezTo>
                  <a:cubicBezTo>
                    <a:pt x="24" y="52"/>
                    <a:pt x="26" y="51"/>
                    <a:pt x="26" y="49"/>
                  </a:cubicBezTo>
                  <a:lnTo>
                    <a:pt x="26" y="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2" name="Content Placeholder 2"/>
          <p:cNvSpPr txBox="1">
            <a:spLocks/>
          </p:cNvSpPr>
          <p:nvPr/>
        </p:nvSpPr>
        <p:spPr>
          <a:xfrm>
            <a:off x="9347364" y="3517748"/>
            <a:ext cx="1492410" cy="260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zh-CN" altLang="en-US" sz="2400" b="1" dirty="0" smtClean="0">
                <a:solidFill>
                  <a:srgbClr val="44546A"/>
                </a:solidFill>
                <a:cs typeface="+mn-ea"/>
                <a:sym typeface="+mn-lt"/>
              </a:rPr>
              <a:t>同步课堂</a:t>
            </a:r>
            <a:endParaRPr lang="en-US" sz="2400" b="1" dirty="0">
              <a:solidFill>
                <a:srgbClr val="44546A"/>
              </a:solidFill>
              <a:cs typeface="+mn-ea"/>
              <a:sym typeface="+mn-lt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9347363" y="4656597"/>
            <a:ext cx="2078975" cy="260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zh-CN" altLang="en-US" sz="2400" b="1" dirty="0" smtClean="0">
                <a:solidFill>
                  <a:srgbClr val="44546A"/>
                </a:solidFill>
                <a:cs typeface="+mn-ea"/>
                <a:sym typeface="+mn-lt"/>
              </a:rPr>
              <a:t>校本资源建设</a:t>
            </a:r>
            <a:endParaRPr lang="en-US" sz="2400" b="1" dirty="0">
              <a:solidFill>
                <a:srgbClr val="44546A"/>
              </a:solidFill>
              <a:cs typeface="+mn-ea"/>
              <a:sym typeface="+mn-lt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524377" y="4554037"/>
            <a:ext cx="607335" cy="632443"/>
            <a:chOff x="4257963" y="3995299"/>
            <a:chExt cx="707455" cy="764880"/>
          </a:xfrm>
        </p:grpSpPr>
        <p:grpSp>
          <p:nvGrpSpPr>
            <p:cNvPr id="25" name="Group 12"/>
            <p:cNvGrpSpPr/>
            <p:nvPr/>
          </p:nvGrpSpPr>
          <p:grpSpPr>
            <a:xfrm>
              <a:off x="4257963" y="3995299"/>
              <a:ext cx="707455" cy="764880"/>
              <a:chOff x="5400121" y="3503594"/>
              <a:chExt cx="707454" cy="764880"/>
            </a:xfrm>
          </p:grpSpPr>
          <p:sp>
            <p:nvSpPr>
              <p:cNvPr id="27" name="Rectangle 23"/>
              <p:cNvSpPr/>
              <p:nvPr/>
            </p:nvSpPr>
            <p:spPr>
              <a:xfrm>
                <a:off x="5400121" y="3521679"/>
                <a:ext cx="700612" cy="7467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8" name="Oval 24"/>
              <p:cNvSpPr/>
              <p:nvPr/>
            </p:nvSpPr>
            <p:spPr>
              <a:xfrm>
                <a:off x="5405507" y="3503594"/>
                <a:ext cx="702068" cy="759517"/>
              </a:xfrm>
              <a:prstGeom prst="ellipse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26" name="Freeform 329"/>
            <p:cNvSpPr>
              <a:spLocks noEditPoints="1"/>
            </p:cNvSpPr>
            <p:nvPr/>
          </p:nvSpPr>
          <p:spPr bwMode="auto">
            <a:xfrm>
              <a:off x="4395738" y="4246041"/>
              <a:ext cx="449136" cy="317633"/>
            </a:xfrm>
            <a:custGeom>
              <a:avLst/>
              <a:gdLst>
                <a:gd name="T0" fmla="*/ 18 w 222"/>
                <a:gd name="T1" fmla="*/ 113 h 157"/>
                <a:gd name="T2" fmla="*/ 94 w 222"/>
                <a:gd name="T3" fmla="*/ 113 h 157"/>
                <a:gd name="T4" fmla="*/ 107 w 222"/>
                <a:gd name="T5" fmla="*/ 157 h 157"/>
                <a:gd name="T6" fmla="*/ 5 w 222"/>
                <a:gd name="T7" fmla="*/ 157 h 157"/>
                <a:gd name="T8" fmla="*/ 18 w 222"/>
                <a:gd name="T9" fmla="*/ 113 h 157"/>
                <a:gd name="T10" fmla="*/ 18 w 222"/>
                <a:gd name="T11" fmla="*/ 113 h 157"/>
                <a:gd name="T12" fmla="*/ 209 w 222"/>
                <a:gd name="T13" fmla="*/ 73 h 157"/>
                <a:gd name="T14" fmla="*/ 209 w 222"/>
                <a:gd name="T15" fmla="*/ 86 h 157"/>
                <a:gd name="T16" fmla="*/ 220 w 222"/>
                <a:gd name="T17" fmla="*/ 95 h 157"/>
                <a:gd name="T18" fmla="*/ 207 w 222"/>
                <a:gd name="T19" fmla="*/ 95 h 157"/>
                <a:gd name="T20" fmla="*/ 200 w 222"/>
                <a:gd name="T21" fmla="*/ 106 h 157"/>
                <a:gd name="T22" fmla="*/ 200 w 222"/>
                <a:gd name="T23" fmla="*/ 93 h 157"/>
                <a:gd name="T24" fmla="*/ 187 w 222"/>
                <a:gd name="T25" fmla="*/ 84 h 157"/>
                <a:gd name="T26" fmla="*/ 200 w 222"/>
                <a:gd name="T27" fmla="*/ 86 h 157"/>
                <a:gd name="T28" fmla="*/ 209 w 222"/>
                <a:gd name="T29" fmla="*/ 73 h 157"/>
                <a:gd name="T30" fmla="*/ 209 w 222"/>
                <a:gd name="T31" fmla="*/ 73 h 157"/>
                <a:gd name="T32" fmla="*/ 20 w 222"/>
                <a:gd name="T33" fmla="*/ 84 h 157"/>
                <a:gd name="T34" fmla="*/ 14 w 222"/>
                <a:gd name="T35" fmla="*/ 95 h 157"/>
                <a:gd name="T36" fmla="*/ 0 w 222"/>
                <a:gd name="T37" fmla="*/ 95 h 157"/>
                <a:gd name="T38" fmla="*/ 11 w 222"/>
                <a:gd name="T39" fmla="*/ 102 h 157"/>
                <a:gd name="T40" fmla="*/ 11 w 222"/>
                <a:gd name="T41" fmla="*/ 115 h 157"/>
                <a:gd name="T42" fmla="*/ 18 w 222"/>
                <a:gd name="T43" fmla="*/ 104 h 157"/>
                <a:gd name="T44" fmla="*/ 34 w 222"/>
                <a:gd name="T45" fmla="*/ 104 h 157"/>
                <a:gd name="T46" fmla="*/ 20 w 222"/>
                <a:gd name="T47" fmla="*/ 97 h 157"/>
                <a:gd name="T48" fmla="*/ 20 w 222"/>
                <a:gd name="T49" fmla="*/ 84 h 157"/>
                <a:gd name="T50" fmla="*/ 20 w 222"/>
                <a:gd name="T51" fmla="*/ 84 h 157"/>
                <a:gd name="T52" fmla="*/ 82 w 222"/>
                <a:gd name="T53" fmla="*/ 0 h 157"/>
                <a:gd name="T54" fmla="*/ 80 w 222"/>
                <a:gd name="T55" fmla="*/ 26 h 157"/>
                <a:gd name="T56" fmla="*/ 105 w 222"/>
                <a:gd name="T57" fmla="*/ 42 h 157"/>
                <a:gd name="T58" fmla="*/ 78 w 222"/>
                <a:gd name="T59" fmla="*/ 39 h 157"/>
                <a:gd name="T60" fmla="*/ 62 w 222"/>
                <a:gd name="T61" fmla="*/ 64 h 157"/>
                <a:gd name="T62" fmla="*/ 65 w 222"/>
                <a:gd name="T63" fmla="*/ 37 h 157"/>
                <a:gd name="T64" fmla="*/ 40 w 222"/>
                <a:gd name="T65" fmla="*/ 22 h 157"/>
                <a:gd name="T66" fmla="*/ 67 w 222"/>
                <a:gd name="T67" fmla="*/ 22 h 157"/>
                <a:gd name="T68" fmla="*/ 82 w 222"/>
                <a:gd name="T69" fmla="*/ 0 h 157"/>
                <a:gd name="T70" fmla="*/ 82 w 222"/>
                <a:gd name="T71" fmla="*/ 0 h 157"/>
                <a:gd name="T72" fmla="*/ 133 w 222"/>
                <a:gd name="T73" fmla="*/ 113 h 157"/>
                <a:gd name="T74" fmla="*/ 209 w 222"/>
                <a:gd name="T75" fmla="*/ 113 h 157"/>
                <a:gd name="T76" fmla="*/ 222 w 222"/>
                <a:gd name="T77" fmla="*/ 157 h 157"/>
                <a:gd name="T78" fmla="*/ 120 w 222"/>
                <a:gd name="T79" fmla="*/ 157 h 157"/>
                <a:gd name="T80" fmla="*/ 133 w 222"/>
                <a:gd name="T81" fmla="*/ 113 h 157"/>
                <a:gd name="T82" fmla="*/ 133 w 222"/>
                <a:gd name="T83" fmla="*/ 113 h 157"/>
                <a:gd name="T84" fmla="*/ 74 w 222"/>
                <a:gd name="T85" fmla="*/ 55 h 157"/>
                <a:gd name="T86" fmla="*/ 60 w 222"/>
                <a:gd name="T87" fmla="*/ 99 h 157"/>
                <a:gd name="T88" fmla="*/ 162 w 222"/>
                <a:gd name="T89" fmla="*/ 99 h 157"/>
                <a:gd name="T90" fmla="*/ 149 w 222"/>
                <a:gd name="T91" fmla="*/ 55 h 157"/>
                <a:gd name="T92" fmla="*/ 74 w 222"/>
                <a:gd name="T93" fmla="*/ 55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2" h="157">
                  <a:moveTo>
                    <a:pt x="18" y="113"/>
                  </a:moveTo>
                  <a:lnTo>
                    <a:pt x="94" y="113"/>
                  </a:lnTo>
                  <a:lnTo>
                    <a:pt x="107" y="157"/>
                  </a:lnTo>
                  <a:lnTo>
                    <a:pt x="5" y="157"/>
                  </a:lnTo>
                  <a:lnTo>
                    <a:pt x="18" y="113"/>
                  </a:lnTo>
                  <a:lnTo>
                    <a:pt x="18" y="113"/>
                  </a:lnTo>
                  <a:close/>
                  <a:moveTo>
                    <a:pt x="209" y="73"/>
                  </a:moveTo>
                  <a:lnTo>
                    <a:pt x="209" y="86"/>
                  </a:lnTo>
                  <a:lnTo>
                    <a:pt x="220" y="95"/>
                  </a:lnTo>
                  <a:lnTo>
                    <a:pt x="207" y="95"/>
                  </a:lnTo>
                  <a:lnTo>
                    <a:pt x="200" y="106"/>
                  </a:lnTo>
                  <a:lnTo>
                    <a:pt x="200" y="93"/>
                  </a:lnTo>
                  <a:lnTo>
                    <a:pt x="187" y="84"/>
                  </a:lnTo>
                  <a:lnTo>
                    <a:pt x="200" y="86"/>
                  </a:lnTo>
                  <a:lnTo>
                    <a:pt x="209" y="73"/>
                  </a:lnTo>
                  <a:lnTo>
                    <a:pt x="209" y="73"/>
                  </a:lnTo>
                  <a:close/>
                  <a:moveTo>
                    <a:pt x="20" y="84"/>
                  </a:moveTo>
                  <a:lnTo>
                    <a:pt x="14" y="95"/>
                  </a:lnTo>
                  <a:lnTo>
                    <a:pt x="0" y="95"/>
                  </a:lnTo>
                  <a:lnTo>
                    <a:pt x="11" y="102"/>
                  </a:lnTo>
                  <a:lnTo>
                    <a:pt x="11" y="115"/>
                  </a:lnTo>
                  <a:lnTo>
                    <a:pt x="18" y="104"/>
                  </a:lnTo>
                  <a:lnTo>
                    <a:pt x="34" y="104"/>
                  </a:lnTo>
                  <a:lnTo>
                    <a:pt x="20" y="97"/>
                  </a:lnTo>
                  <a:lnTo>
                    <a:pt x="20" y="84"/>
                  </a:lnTo>
                  <a:lnTo>
                    <a:pt x="20" y="84"/>
                  </a:lnTo>
                  <a:close/>
                  <a:moveTo>
                    <a:pt x="82" y="0"/>
                  </a:moveTo>
                  <a:lnTo>
                    <a:pt x="80" y="26"/>
                  </a:lnTo>
                  <a:lnTo>
                    <a:pt x="105" y="42"/>
                  </a:lnTo>
                  <a:lnTo>
                    <a:pt x="78" y="39"/>
                  </a:lnTo>
                  <a:lnTo>
                    <a:pt x="62" y="64"/>
                  </a:lnTo>
                  <a:lnTo>
                    <a:pt x="65" y="37"/>
                  </a:lnTo>
                  <a:lnTo>
                    <a:pt x="40" y="22"/>
                  </a:lnTo>
                  <a:lnTo>
                    <a:pt x="67" y="22"/>
                  </a:lnTo>
                  <a:lnTo>
                    <a:pt x="82" y="0"/>
                  </a:lnTo>
                  <a:lnTo>
                    <a:pt x="82" y="0"/>
                  </a:lnTo>
                  <a:close/>
                  <a:moveTo>
                    <a:pt x="133" y="113"/>
                  </a:moveTo>
                  <a:lnTo>
                    <a:pt x="209" y="113"/>
                  </a:lnTo>
                  <a:lnTo>
                    <a:pt x="222" y="157"/>
                  </a:lnTo>
                  <a:lnTo>
                    <a:pt x="120" y="157"/>
                  </a:lnTo>
                  <a:lnTo>
                    <a:pt x="133" y="113"/>
                  </a:lnTo>
                  <a:lnTo>
                    <a:pt x="133" y="113"/>
                  </a:lnTo>
                  <a:close/>
                  <a:moveTo>
                    <a:pt x="74" y="55"/>
                  </a:moveTo>
                  <a:lnTo>
                    <a:pt x="60" y="99"/>
                  </a:lnTo>
                  <a:lnTo>
                    <a:pt x="162" y="99"/>
                  </a:lnTo>
                  <a:lnTo>
                    <a:pt x="149" y="55"/>
                  </a:lnTo>
                  <a:lnTo>
                    <a:pt x="74" y="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9523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>
                <a:cs typeface="+mn-ea"/>
                <a:sym typeface="+mn-lt"/>
              </a:rPr>
              <a:t>15</a:t>
            </a:fld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2552991" y="2890459"/>
            <a:ext cx="10284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精品录播解决</a:t>
            </a: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方案</a:t>
            </a:r>
            <a:endParaRPr kumimoji="0" lang="id-ID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4" name="Group 7"/>
          <p:cNvGrpSpPr/>
          <p:nvPr/>
        </p:nvGrpSpPr>
        <p:grpSpPr>
          <a:xfrm>
            <a:off x="0" y="6694098"/>
            <a:ext cx="12201093" cy="163902"/>
            <a:chOff x="0" y="2581293"/>
            <a:chExt cx="12201093" cy="2824425"/>
          </a:xfrm>
        </p:grpSpPr>
        <p:sp>
          <p:nvSpPr>
            <p:cNvPr id="5" name="Rectangle 8"/>
            <p:cNvSpPr/>
            <p:nvPr/>
          </p:nvSpPr>
          <p:spPr>
            <a:xfrm>
              <a:off x="0" y="3832391"/>
              <a:ext cx="2440219" cy="15732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Rectangle 9"/>
            <p:cNvSpPr/>
            <p:nvPr/>
          </p:nvSpPr>
          <p:spPr>
            <a:xfrm>
              <a:off x="2440218" y="3832390"/>
              <a:ext cx="2440219" cy="15727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" name="Rectangle 10"/>
            <p:cNvSpPr/>
            <p:nvPr/>
          </p:nvSpPr>
          <p:spPr>
            <a:xfrm>
              <a:off x="4880437" y="3832412"/>
              <a:ext cx="2440219" cy="157330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Rectangle 11"/>
            <p:cNvSpPr/>
            <p:nvPr/>
          </p:nvSpPr>
          <p:spPr>
            <a:xfrm>
              <a:off x="7320656" y="2581293"/>
              <a:ext cx="2440219" cy="282442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Rectangle 12"/>
            <p:cNvSpPr/>
            <p:nvPr/>
          </p:nvSpPr>
          <p:spPr>
            <a:xfrm>
              <a:off x="9760872" y="3832412"/>
              <a:ext cx="2440221" cy="157330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32" y="1716655"/>
            <a:ext cx="3702519" cy="370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216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>
                <a:cs typeface="+mn-ea"/>
                <a:sym typeface="+mn-lt"/>
              </a:rPr>
              <a:t>16</a:t>
            </a:fld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标题 1"/>
          <p:cNvSpPr txBox="1">
            <a:spLocks/>
          </p:cNvSpPr>
          <p:nvPr/>
        </p:nvSpPr>
        <p:spPr>
          <a:xfrm>
            <a:off x="1309264" y="354966"/>
            <a:ext cx="3801477" cy="56929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精品录播解决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32302" y="384620"/>
            <a:ext cx="6789655" cy="592733"/>
            <a:chOff x="732302" y="384620"/>
            <a:chExt cx="6789655" cy="592733"/>
          </a:xfrm>
        </p:grpSpPr>
        <p:grpSp>
          <p:nvGrpSpPr>
            <p:cNvPr id="5" name="组合 4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6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43968" y="2200474"/>
            <a:ext cx="5332068" cy="256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75000"/>
              </a:lnSpc>
            </a:pPr>
            <a:r>
              <a:rPr lang="zh-CN" altLang="en-US" sz="1600" b="1" dirty="0">
                <a:solidFill>
                  <a:srgbClr val="0A0A0A"/>
                </a:solidFill>
                <a:cs typeface="+mn-ea"/>
                <a:sym typeface="+mn-lt"/>
              </a:rPr>
              <a:t>将优秀教师的</a:t>
            </a:r>
            <a:r>
              <a:rPr lang="zh-CN" altLang="en-US" sz="2000" b="1" dirty="0">
                <a:solidFill>
                  <a:srgbClr val="F95647"/>
                </a:solidFill>
                <a:cs typeface="+mn-ea"/>
                <a:sym typeface="+mn-lt"/>
              </a:rPr>
              <a:t>整个授课过程</a:t>
            </a:r>
            <a:r>
              <a:rPr lang="zh-CN" altLang="en-US" sz="1600" b="1" dirty="0">
                <a:solidFill>
                  <a:srgbClr val="0A0A0A"/>
                </a:solidFill>
                <a:cs typeface="+mn-ea"/>
                <a:sym typeface="+mn-lt"/>
              </a:rPr>
              <a:t>，如教师的视频、声音、讲稿以及学生的视频、声音</a:t>
            </a:r>
            <a:r>
              <a:rPr lang="zh-CN" altLang="en-US" sz="2000" b="1" dirty="0">
                <a:solidFill>
                  <a:srgbClr val="F95647"/>
                </a:solidFill>
                <a:cs typeface="+mn-ea"/>
                <a:sym typeface="+mn-lt"/>
              </a:rPr>
              <a:t>统一整合生成精品课件</a:t>
            </a:r>
            <a:r>
              <a:rPr lang="zh-CN" altLang="en-US" sz="1600" b="1" dirty="0">
                <a:solidFill>
                  <a:srgbClr val="0A0A0A"/>
                </a:solidFill>
                <a:cs typeface="+mn-ea"/>
                <a:sym typeface="+mn-lt"/>
              </a:rPr>
              <a:t>，并能与分布在各个学校的互动录播设备进行直接的对接与资源管理，建立跨校的各年级视频资源的共建与共享平台的综合解决方案，方便学校信息化教育的</a:t>
            </a:r>
            <a:r>
              <a:rPr lang="zh-CN" altLang="en-US" sz="2000" b="1" dirty="0">
                <a:solidFill>
                  <a:srgbClr val="F95647"/>
                </a:solidFill>
                <a:cs typeface="+mn-ea"/>
                <a:sym typeface="+mn-lt"/>
              </a:rPr>
              <a:t>教、学、管</a:t>
            </a:r>
            <a:r>
              <a:rPr lang="zh-CN" altLang="en-US" sz="1600" b="1" dirty="0">
                <a:solidFill>
                  <a:srgbClr val="0A0A0A"/>
                </a:solidFill>
                <a:cs typeface="+mn-ea"/>
                <a:sym typeface="+mn-lt"/>
              </a:rPr>
              <a:t>。</a:t>
            </a:r>
          </a:p>
        </p:txBody>
      </p:sp>
      <p:sp>
        <p:nvSpPr>
          <p:cNvPr id="10" name="Rectangle 5"/>
          <p:cNvSpPr/>
          <p:nvPr/>
        </p:nvSpPr>
        <p:spPr>
          <a:xfrm>
            <a:off x="0" y="6723529"/>
            <a:ext cx="12192000" cy="14791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963" y="1855286"/>
            <a:ext cx="5011162" cy="33111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70963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>
                <a:cs typeface="+mn-ea"/>
                <a:sym typeface="+mn-lt"/>
              </a:rPr>
              <a:t>17</a:t>
            </a:fld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4929"/>
            <a:ext cx="12192000" cy="2328261"/>
          </a:xfrm>
          <a:prstGeom prst="rect">
            <a:avLst/>
          </a:prstGeom>
        </p:spPr>
      </p:pic>
      <p:sp>
        <p:nvSpPr>
          <p:cNvPr id="4" name="Rectangle 5"/>
          <p:cNvSpPr/>
          <p:nvPr/>
        </p:nvSpPr>
        <p:spPr>
          <a:xfrm>
            <a:off x="0" y="6723529"/>
            <a:ext cx="12192000" cy="147918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32302" y="384620"/>
            <a:ext cx="6789655" cy="592733"/>
            <a:chOff x="732302" y="384620"/>
            <a:chExt cx="6789655" cy="592733"/>
          </a:xfrm>
        </p:grpSpPr>
        <p:grpSp>
          <p:nvGrpSpPr>
            <p:cNvPr id="6" name="组合 5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9" name="直接连接符 8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7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10" name="标题 1"/>
          <p:cNvSpPr txBox="1">
            <a:spLocks/>
          </p:cNvSpPr>
          <p:nvPr/>
        </p:nvSpPr>
        <p:spPr>
          <a:xfrm>
            <a:off x="927663" y="373677"/>
            <a:ext cx="3487947" cy="56929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系统特点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Freeform 45"/>
          <p:cNvSpPr>
            <a:spLocks/>
          </p:cNvSpPr>
          <p:nvPr/>
        </p:nvSpPr>
        <p:spPr bwMode="auto">
          <a:xfrm>
            <a:off x="2954210" y="5552741"/>
            <a:ext cx="3069469" cy="135419"/>
          </a:xfrm>
          <a:custGeom>
            <a:avLst/>
            <a:gdLst>
              <a:gd name="T0" fmla="*/ 0 w 885"/>
              <a:gd name="T1" fmla="*/ 16 h 39"/>
              <a:gd name="T2" fmla="*/ 78 w 885"/>
              <a:gd name="T3" fmla="*/ 39 h 39"/>
              <a:gd name="T4" fmla="*/ 885 w 885"/>
              <a:gd name="T5" fmla="*/ 39 h 39"/>
              <a:gd name="T6" fmla="*/ 885 w 885"/>
              <a:gd name="T7" fmla="*/ 0 h 39"/>
              <a:gd name="T8" fmla="*/ 0 w 885"/>
              <a:gd name="T9" fmla="*/ 0 h 39"/>
              <a:gd name="T10" fmla="*/ 0 w 885"/>
              <a:gd name="T11" fmla="*/ 16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85" h="39">
                <a:moveTo>
                  <a:pt x="0" y="16"/>
                </a:moveTo>
                <a:cubicBezTo>
                  <a:pt x="0" y="23"/>
                  <a:pt x="30" y="39"/>
                  <a:pt x="78" y="39"/>
                </a:cubicBezTo>
                <a:cubicBezTo>
                  <a:pt x="126" y="39"/>
                  <a:pt x="885" y="39"/>
                  <a:pt x="885" y="39"/>
                </a:cubicBezTo>
                <a:cubicBezTo>
                  <a:pt x="885" y="0"/>
                  <a:pt x="885" y="0"/>
                  <a:pt x="885" y="0"/>
                </a:cubicBezTo>
                <a:cubicBezTo>
                  <a:pt x="0" y="0"/>
                  <a:pt x="0" y="0"/>
                  <a:pt x="0" y="0"/>
                </a:cubicBezTo>
                <a:lnTo>
                  <a:pt x="0" y="16"/>
                </a:lnTo>
                <a:close/>
              </a:path>
            </a:pathLst>
          </a:custGeom>
          <a:solidFill>
            <a:srgbClr val="B3B4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12" name="Freeform 46"/>
          <p:cNvSpPr>
            <a:spLocks/>
          </p:cNvSpPr>
          <p:nvPr/>
        </p:nvSpPr>
        <p:spPr bwMode="auto">
          <a:xfrm>
            <a:off x="5978538" y="5552741"/>
            <a:ext cx="3069469" cy="135419"/>
          </a:xfrm>
          <a:custGeom>
            <a:avLst/>
            <a:gdLst>
              <a:gd name="T0" fmla="*/ 884 w 884"/>
              <a:gd name="T1" fmla="*/ 16 h 39"/>
              <a:gd name="T2" fmla="*/ 806 w 884"/>
              <a:gd name="T3" fmla="*/ 39 h 39"/>
              <a:gd name="T4" fmla="*/ 0 w 884"/>
              <a:gd name="T5" fmla="*/ 39 h 39"/>
              <a:gd name="T6" fmla="*/ 0 w 884"/>
              <a:gd name="T7" fmla="*/ 0 h 39"/>
              <a:gd name="T8" fmla="*/ 884 w 884"/>
              <a:gd name="T9" fmla="*/ 0 h 39"/>
              <a:gd name="T10" fmla="*/ 884 w 884"/>
              <a:gd name="T11" fmla="*/ 16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84" h="39">
                <a:moveTo>
                  <a:pt x="884" y="16"/>
                </a:moveTo>
                <a:cubicBezTo>
                  <a:pt x="884" y="23"/>
                  <a:pt x="854" y="39"/>
                  <a:pt x="806" y="39"/>
                </a:cubicBezTo>
                <a:cubicBezTo>
                  <a:pt x="758" y="39"/>
                  <a:pt x="0" y="39"/>
                  <a:pt x="0" y="39"/>
                </a:cubicBezTo>
                <a:cubicBezTo>
                  <a:pt x="0" y="0"/>
                  <a:pt x="0" y="0"/>
                  <a:pt x="0" y="0"/>
                </a:cubicBezTo>
                <a:cubicBezTo>
                  <a:pt x="884" y="0"/>
                  <a:pt x="884" y="0"/>
                  <a:pt x="884" y="0"/>
                </a:cubicBezTo>
                <a:lnTo>
                  <a:pt x="884" y="16"/>
                </a:lnTo>
                <a:close/>
              </a:path>
            </a:pathLst>
          </a:custGeom>
          <a:solidFill>
            <a:srgbClr val="B3B4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13" name="Freeform 47"/>
          <p:cNvSpPr>
            <a:spLocks/>
          </p:cNvSpPr>
          <p:nvPr/>
        </p:nvSpPr>
        <p:spPr bwMode="auto">
          <a:xfrm>
            <a:off x="3554908" y="2181188"/>
            <a:ext cx="4937539" cy="3381971"/>
          </a:xfrm>
          <a:custGeom>
            <a:avLst/>
            <a:gdLst>
              <a:gd name="T0" fmla="*/ 1378 w 1423"/>
              <a:gd name="T1" fmla="*/ 0 h 974"/>
              <a:gd name="T2" fmla="*/ 45 w 1423"/>
              <a:gd name="T3" fmla="*/ 0 h 974"/>
              <a:gd name="T4" fmla="*/ 0 w 1423"/>
              <a:gd name="T5" fmla="*/ 45 h 974"/>
              <a:gd name="T6" fmla="*/ 0 w 1423"/>
              <a:gd name="T7" fmla="*/ 218 h 974"/>
              <a:gd name="T8" fmla="*/ 0 w 1423"/>
              <a:gd name="T9" fmla="*/ 929 h 974"/>
              <a:gd name="T10" fmla="*/ 45 w 1423"/>
              <a:gd name="T11" fmla="*/ 974 h 974"/>
              <a:gd name="T12" fmla="*/ 1378 w 1423"/>
              <a:gd name="T13" fmla="*/ 974 h 974"/>
              <a:gd name="T14" fmla="*/ 1423 w 1423"/>
              <a:gd name="T15" fmla="*/ 929 h 974"/>
              <a:gd name="T16" fmla="*/ 1423 w 1423"/>
              <a:gd name="T17" fmla="*/ 45 h 974"/>
              <a:gd name="T18" fmla="*/ 1378 w 1423"/>
              <a:gd name="T19" fmla="*/ 0 h 9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23" h="974">
                <a:moveTo>
                  <a:pt x="1378" y="0"/>
                </a:moveTo>
                <a:cubicBezTo>
                  <a:pt x="45" y="0"/>
                  <a:pt x="45" y="0"/>
                  <a:pt x="45" y="0"/>
                </a:cubicBezTo>
                <a:cubicBezTo>
                  <a:pt x="20" y="0"/>
                  <a:pt x="0" y="20"/>
                  <a:pt x="0" y="45"/>
                </a:cubicBezTo>
                <a:cubicBezTo>
                  <a:pt x="0" y="218"/>
                  <a:pt x="0" y="218"/>
                  <a:pt x="0" y="218"/>
                </a:cubicBezTo>
                <a:cubicBezTo>
                  <a:pt x="0" y="929"/>
                  <a:pt x="0" y="929"/>
                  <a:pt x="0" y="929"/>
                </a:cubicBezTo>
                <a:cubicBezTo>
                  <a:pt x="0" y="954"/>
                  <a:pt x="20" y="974"/>
                  <a:pt x="45" y="974"/>
                </a:cubicBezTo>
                <a:cubicBezTo>
                  <a:pt x="1378" y="974"/>
                  <a:pt x="1378" y="974"/>
                  <a:pt x="1378" y="974"/>
                </a:cubicBezTo>
                <a:cubicBezTo>
                  <a:pt x="1403" y="974"/>
                  <a:pt x="1423" y="954"/>
                  <a:pt x="1423" y="929"/>
                </a:cubicBezTo>
                <a:cubicBezTo>
                  <a:pt x="1423" y="45"/>
                  <a:pt x="1423" y="45"/>
                  <a:pt x="1423" y="45"/>
                </a:cubicBezTo>
                <a:cubicBezTo>
                  <a:pt x="1423" y="20"/>
                  <a:pt x="1403" y="0"/>
                  <a:pt x="1378" y="0"/>
                </a:cubicBezTo>
                <a:close/>
              </a:path>
            </a:pathLst>
          </a:custGeom>
          <a:solidFill>
            <a:srgbClr val="D2D3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14" name="Freeform 48"/>
          <p:cNvSpPr>
            <a:spLocks/>
          </p:cNvSpPr>
          <p:nvPr/>
        </p:nvSpPr>
        <p:spPr bwMode="auto">
          <a:xfrm>
            <a:off x="3572270" y="2198548"/>
            <a:ext cx="4906290" cy="3347249"/>
          </a:xfrm>
          <a:custGeom>
            <a:avLst/>
            <a:gdLst>
              <a:gd name="T0" fmla="*/ 40 w 1414"/>
              <a:gd name="T1" fmla="*/ 964 h 964"/>
              <a:gd name="T2" fmla="*/ 0 w 1414"/>
              <a:gd name="T3" fmla="*/ 924 h 964"/>
              <a:gd name="T4" fmla="*/ 0 w 1414"/>
              <a:gd name="T5" fmla="*/ 40 h 964"/>
              <a:gd name="T6" fmla="*/ 40 w 1414"/>
              <a:gd name="T7" fmla="*/ 0 h 964"/>
              <a:gd name="T8" fmla="*/ 1373 w 1414"/>
              <a:gd name="T9" fmla="*/ 0 h 964"/>
              <a:gd name="T10" fmla="*/ 1414 w 1414"/>
              <a:gd name="T11" fmla="*/ 40 h 964"/>
              <a:gd name="T12" fmla="*/ 1414 w 1414"/>
              <a:gd name="T13" fmla="*/ 924 h 964"/>
              <a:gd name="T14" fmla="*/ 1373 w 1414"/>
              <a:gd name="T15" fmla="*/ 964 h 964"/>
              <a:gd name="T16" fmla="*/ 40 w 1414"/>
              <a:gd name="T17" fmla="*/ 964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14" h="964">
                <a:moveTo>
                  <a:pt x="40" y="964"/>
                </a:moveTo>
                <a:cubicBezTo>
                  <a:pt x="18" y="964"/>
                  <a:pt x="0" y="946"/>
                  <a:pt x="0" y="924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18"/>
                  <a:pt x="18" y="0"/>
                  <a:pt x="40" y="0"/>
                </a:cubicBezTo>
                <a:cubicBezTo>
                  <a:pt x="1373" y="0"/>
                  <a:pt x="1373" y="0"/>
                  <a:pt x="1373" y="0"/>
                </a:cubicBezTo>
                <a:cubicBezTo>
                  <a:pt x="1396" y="0"/>
                  <a:pt x="1414" y="18"/>
                  <a:pt x="1414" y="40"/>
                </a:cubicBezTo>
                <a:cubicBezTo>
                  <a:pt x="1414" y="924"/>
                  <a:pt x="1414" y="924"/>
                  <a:pt x="1414" y="924"/>
                </a:cubicBezTo>
                <a:cubicBezTo>
                  <a:pt x="1414" y="946"/>
                  <a:pt x="1396" y="964"/>
                  <a:pt x="1373" y="964"/>
                </a:cubicBezTo>
                <a:lnTo>
                  <a:pt x="40" y="964"/>
                </a:lnTo>
                <a:close/>
              </a:path>
            </a:pathLst>
          </a:custGeom>
          <a:solidFill>
            <a:srgbClr val="181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15" name="Freeform 49"/>
          <p:cNvSpPr>
            <a:spLocks/>
          </p:cNvSpPr>
          <p:nvPr/>
        </p:nvSpPr>
        <p:spPr bwMode="auto">
          <a:xfrm>
            <a:off x="3572270" y="5403436"/>
            <a:ext cx="4906290" cy="142363"/>
          </a:xfrm>
          <a:custGeom>
            <a:avLst/>
            <a:gdLst>
              <a:gd name="T0" fmla="*/ 1414 w 1414"/>
              <a:gd name="T1" fmla="*/ 0 h 41"/>
              <a:gd name="T2" fmla="*/ 1396 w 1414"/>
              <a:gd name="T3" fmla="*/ 9 h 41"/>
              <a:gd name="T4" fmla="*/ 18 w 1414"/>
              <a:gd name="T5" fmla="*/ 9 h 41"/>
              <a:gd name="T6" fmla="*/ 0 w 1414"/>
              <a:gd name="T7" fmla="*/ 0 h 41"/>
              <a:gd name="T8" fmla="*/ 0 w 1414"/>
              <a:gd name="T9" fmla="*/ 1 h 41"/>
              <a:gd name="T10" fmla="*/ 40 w 1414"/>
              <a:gd name="T11" fmla="*/ 41 h 41"/>
              <a:gd name="T12" fmla="*/ 1373 w 1414"/>
              <a:gd name="T13" fmla="*/ 41 h 41"/>
              <a:gd name="T14" fmla="*/ 1414 w 1414"/>
              <a:gd name="T15" fmla="*/ 1 h 41"/>
              <a:gd name="T16" fmla="*/ 1414 w 1414"/>
              <a:gd name="T17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14" h="41">
                <a:moveTo>
                  <a:pt x="1414" y="0"/>
                </a:moveTo>
                <a:cubicBezTo>
                  <a:pt x="1409" y="6"/>
                  <a:pt x="1403" y="9"/>
                  <a:pt x="1396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0" y="9"/>
                  <a:pt x="4" y="6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23"/>
                  <a:pt x="18" y="41"/>
                  <a:pt x="40" y="41"/>
                </a:cubicBezTo>
                <a:cubicBezTo>
                  <a:pt x="1373" y="41"/>
                  <a:pt x="1373" y="41"/>
                  <a:pt x="1373" y="41"/>
                </a:cubicBezTo>
                <a:cubicBezTo>
                  <a:pt x="1396" y="41"/>
                  <a:pt x="1414" y="23"/>
                  <a:pt x="1414" y="1"/>
                </a:cubicBezTo>
                <a:lnTo>
                  <a:pt x="1414" y="0"/>
                </a:lnTo>
                <a:close/>
              </a:path>
            </a:pathLst>
          </a:custGeom>
          <a:solidFill>
            <a:srgbClr val="0C0D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16" name="Rectangle 50"/>
          <p:cNvSpPr>
            <a:spLocks noChangeArrowheads="1"/>
          </p:cNvSpPr>
          <p:nvPr/>
        </p:nvSpPr>
        <p:spPr bwMode="auto">
          <a:xfrm>
            <a:off x="2954210" y="5497185"/>
            <a:ext cx="6093799" cy="111112"/>
          </a:xfrm>
          <a:prstGeom prst="rect">
            <a:avLst/>
          </a:prstGeom>
          <a:solidFill>
            <a:srgbClr val="D2D6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17" name="Freeform 51"/>
          <p:cNvSpPr>
            <a:spLocks/>
          </p:cNvSpPr>
          <p:nvPr/>
        </p:nvSpPr>
        <p:spPr bwMode="auto">
          <a:xfrm>
            <a:off x="5561868" y="5497185"/>
            <a:ext cx="875007" cy="62500"/>
          </a:xfrm>
          <a:custGeom>
            <a:avLst/>
            <a:gdLst>
              <a:gd name="T0" fmla="*/ 0 w 252"/>
              <a:gd name="T1" fmla="*/ 0 h 18"/>
              <a:gd name="T2" fmla="*/ 22 w 252"/>
              <a:gd name="T3" fmla="*/ 18 h 18"/>
              <a:gd name="T4" fmla="*/ 230 w 252"/>
              <a:gd name="T5" fmla="*/ 18 h 18"/>
              <a:gd name="T6" fmla="*/ 252 w 252"/>
              <a:gd name="T7" fmla="*/ 0 h 18"/>
              <a:gd name="T8" fmla="*/ 0 w 252"/>
              <a:gd name="T9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2" h="18">
                <a:moveTo>
                  <a:pt x="0" y="0"/>
                </a:moveTo>
                <a:cubicBezTo>
                  <a:pt x="2" y="10"/>
                  <a:pt x="11" y="18"/>
                  <a:pt x="22" y="18"/>
                </a:cubicBezTo>
                <a:cubicBezTo>
                  <a:pt x="230" y="18"/>
                  <a:pt x="230" y="18"/>
                  <a:pt x="230" y="18"/>
                </a:cubicBezTo>
                <a:cubicBezTo>
                  <a:pt x="241" y="18"/>
                  <a:pt x="250" y="10"/>
                  <a:pt x="2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B3B4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18" name="Rectangle 52"/>
          <p:cNvSpPr>
            <a:spLocks noChangeArrowheads="1"/>
          </p:cNvSpPr>
          <p:nvPr/>
        </p:nvSpPr>
        <p:spPr bwMode="auto">
          <a:xfrm>
            <a:off x="3735465" y="2410356"/>
            <a:ext cx="4579898" cy="2892385"/>
          </a:xfrm>
          <a:prstGeom prst="rect">
            <a:avLst/>
          </a:prstGeom>
          <a:solidFill>
            <a:srgbClr val="0C0D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19" name="Rectangle 53"/>
          <p:cNvSpPr>
            <a:spLocks noChangeArrowheads="1"/>
          </p:cNvSpPr>
          <p:nvPr/>
        </p:nvSpPr>
        <p:spPr bwMode="auto">
          <a:xfrm>
            <a:off x="3749354" y="2427717"/>
            <a:ext cx="4548647" cy="2861134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20" name="Oval 54"/>
          <p:cNvSpPr>
            <a:spLocks noChangeArrowheads="1"/>
          </p:cNvSpPr>
          <p:nvPr/>
        </p:nvSpPr>
        <p:spPr bwMode="auto">
          <a:xfrm>
            <a:off x="5995901" y="2288827"/>
            <a:ext cx="52085" cy="52085"/>
          </a:xfrm>
          <a:prstGeom prst="ellipse">
            <a:avLst/>
          </a:prstGeom>
          <a:solidFill>
            <a:srgbClr val="2C2C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21" name="Oval 55"/>
          <p:cNvSpPr>
            <a:spLocks noChangeArrowheads="1"/>
          </p:cNvSpPr>
          <p:nvPr/>
        </p:nvSpPr>
        <p:spPr bwMode="auto">
          <a:xfrm>
            <a:off x="5995901" y="2285355"/>
            <a:ext cx="52085" cy="48611"/>
          </a:xfrm>
          <a:prstGeom prst="ellipse">
            <a:avLst/>
          </a:prstGeom>
          <a:solidFill>
            <a:srgbClr val="0A0A0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22" name="Oval 56"/>
          <p:cNvSpPr>
            <a:spLocks noChangeArrowheads="1"/>
          </p:cNvSpPr>
          <p:nvPr/>
        </p:nvSpPr>
        <p:spPr bwMode="auto">
          <a:xfrm>
            <a:off x="6006316" y="2292300"/>
            <a:ext cx="31251" cy="34722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23" name="Oval 57"/>
          <p:cNvSpPr>
            <a:spLocks noChangeArrowheads="1"/>
          </p:cNvSpPr>
          <p:nvPr/>
        </p:nvSpPr>
        <p:spPr bwMode="auto">
          <a:xfrm>
            <a:off x="6013261" y="2302716"/>
            <a:ext cx="17362" cy="17362"/>
          </a:xfrm>
          <a:prstGeom prst="ellipse">
            <a:avLst/>
          </a:prstGeom>
          <a:solidFill>
            <a:srgbClr val="2C99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24" name="Freeform 58"/>
          <p:cNvSpPr>
            <a:spLocks/>
          </p:cNvSpPr>
          <p:nvPr/>
        </p:nvSpPr>
        <p:spPr bwMode="auto">
          <a:xfrm>
            <a:off x="6020205" y="2306189"/>
            <a:ext cx="3473" cy="6944"/>
          </a:xfrm>
          <a:custGeom>
            <a:avLst/>
            <a:gdLst>
              <a:gd name="T0" fmla="*/ 1 w 1"/>
              <a:gd name="T1" fmla="*/ 1 h 2"/>
              <a:gd name="T2" fmla="*/ 1 w 1"/>
              <a:gd name="T3" fmla="*/ 2 h 2"/>
              <a:gd name="T4" fmla="*/ 0 w 1"/>
              <a:gd name="T5" fmla="*/ 1 h 2"/>
              <a:gd name="T6" fmla="*/ 1 w 1"/>
              <a:gd name="T7" fmla="*/ 0 h 2"/>
              <a:gd name="T8" fmla="*/ 1 w 1"/>
              <a:gd name="T9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2">
                <a:moveTo>
                  <a:pt x="1" y="1"/>
                </a:moveTo>
                <a:lnTo>
                  <a:pt x="1" y="2"/>
                </a:lnTo>
                <a:lnTo>
                  <a:pt x="0" y="1"/>
                </a:lnTo>
                <a:lnTo>
                  <a:pt x="1" y="0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cs typeface="+mn-ea"/>
              <a:sym typeface="+mn-lt"/>
            </a:endParaRPr>
          </a:p>
        </p:txBody>
      </p:sp>
      <p:sp>
        <p:nvSpPr>
          <p:cNvPr id="25" name="Teardrop 3"/>
          <p:cNvSpPr/>
          <p:nvPr/>
        </p:nvSpPr>
        <p:spPr>
          <a:xfrm>
            <a:off x="857609" y="4600768"/>
            <a:ext cx="365937" cy="36593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6" name="Rectangle 32"/>
          <p:cNvSpPr/>
          <p:nvPr/>
        </p:nvSpPr>
        <p:spPr>
          <a:xfrm>
            <a:off x="1353113" y="4600768"/>
            <a:ext cx="1884821" cy="307777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zh-CN" altLang="en-US" sz="1400" b="1" dirty="0">
                <a:cs typeface="+mn-ea"/>
                <a:sym typeface="+mn-lt"/>
              </a:rPr>
              <a:t>远程音视频互动教学</a:t>
            </a:r>
          </a:p>
        </p:txBody>
      </p:sp>
      <p:sp>
        <p:nvSpPr>
          <p:cNvPr id="27" name="Teardrop 33"/>
          <p:cNvSpPr/>
          <p:nvPr/>
        </p:nvSpPr>
        <p:spPr>
          <a:xfrm>
            <a:off x="857609" y="5799946"/>
            <a:ext cx="365937" cy="365937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8" name="Rectangle 34"/>
          <p:cNvSpPr/>
          <p:nvPr/>
        </p:nvSpPr>
        <p:spPr>
          <a:xfrm>
            <a:off x="1353113" y="5829024"/>
            <a:ext cx="1884821" cy="307777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zh-CN" altLang="en-US" sz="1400" b="1" dirty="0">
                <a:cs typeface="+mn-ea"/>
                <a:sym typeface="+mn-lt"/>
              </a:rPr>
              <a:t>跨平台资源分享</a:t>
            </a:r>
          </a:p>
        </p:txBody>
      </p:sp>
      <p:sp>
        <p:nvSpPr>
          <p:cNvPr id="29" name="Rectangle 35"/>
          <p:cNvSpPr/>
          <p:nvPr/>
        </p:nvSpPr>
        <p:spPr>
          <a:xfrm>
            <a:off x="8816833" y="4600768"/>
            <a:ext cx="1891435" cy="307777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algn="r"/>
            <a:r>
              <a:rPr lang="zh-CN" altLang="en-US" sz="1400" b="1" dirty="0">
                <a:cs typeface="+mn-ea"/>
                <a:sym typeface="+mn-lt"/>
              </a:rPr>
              <a:t>灵活的远程导播技术</a:t>
            </a:r>
          </a:p>
        </p:txBody>
      </p:sp>
      <p:sp>
        <p:nvSpPr>
          <p:cNvPr id="30" name="Rectangle 36"/>
          <p:cNvSpPr/>
          <p:nvPr/>
        </p:nvSpPr>
        <p:spPr>
          <a:xfrm>
            <a:off x="8315363" y="5799946"/>
            <a:ext cx="2392905" cy="30777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/>
            <a:r>
              <a:rPr lang="zh-CN" altLang="en-US" sz="1400" b="1" dirty="0">
                <a:cs typeface="+mn-ea"/>
                <a:sym typeface="+mn-lt"/>
              </a:rPr>
              <a:t>强大的数据整合、分析能力</a:t>
            </a:r>
          </a:p>
        </p:txBody>
      </p:sp>
      <p:sp>
        <p:nvSpPr>
          <p:cNvPr id="31" name="Teardrop 37"/>
          <p:cNvSpPr/>
          <p:nvPr/>
        </p:nvSpPr>
        <p:spPr>
          <a:xfrm>
            <a:off x="10786085" y="4599943"/>
            <a:ext cx="365937" cy="365937"/>
          </a:xfrm>
          <a:prstGeom prst="teardrop">
            <a:avLst/>
          </a:prstGeom>
          <a:solidFill>
            <a:srgbClr val="7F3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2" name="Teardrop 38"/>
          <p:cNvSpPr/>
          <p:nvPr/>
        </p:nvSpPr>
        <p:spPr>
          <a:xfrm>
            <a:off x="10786085" y="5799945"/>
            <a:ext cx="365937" cy="365937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3" name="Teardrop 40"/>
          <p:cNvSpPr/>
          <p:nvPr/>
        </p:nvSpPr>
        <p:spPr>
          <a:xfrm>
            <a:off x="857609" y="1638853"/>
            <a:ext cx="365937" cy="36593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4" name="Rectangle 41"/>
          <p:cNvSpPr/>
          <p:nvPr/>
        </p:nvSpPr>
        <p:spPr>
          <a:xfrm>
            <a:off x="1353113" y="1638853"/>
            <a:ext cx="1884821" cy="307777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多场景视频录制</a:t>
            </a:r>
          </a:p>
        </p:txBody>
      </p:sp>
      <p:sp>
        <p:nvSpPr>
          <p:cNvPr id="35" name="Teardrop 42"/>
          <p:cNvSpPr/>
          <p:nvPr/>
        </p:nvSpPr>
        <p:spPr>
          <a:xfrm>
            <a:off x="857609" y="2838031"/>
            <a:ext cx="365937" cy="36593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6" name="Rectangle 43"/>
          <p:cNvSpPr/>
          <p:nvPr/>
        </p:nvSpPr>
        <p:spPr>
          <a:xfrm>
            <a:off x="1353113" y="2838031"/>
            <a:ext cx="1884821" cy="307777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大规模直播、点播 </a:t>
            </a:r>
          </a:p>
        </p:txBody>
      </p:sp>
      <p:sp>
        <p:nvSpPr>
          <p:cNvPr id="37" name="Rectangle 44"/>
          <p:cNvSpPr/>
          <p:nvPr/>
        </p:nvSpPr>
        <p:spPr>
          <a:xfrm>
            <a:off x="8809420" y="1638994"/>
            <a:ext cx="1891435" cy="307777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algn="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智能拍摄分析技术</a:t>
            </a:r>
          </a:p>
        </p:txBody>
      </p:sp>
      <p:sp>
        <p:nvSpPr>
          <p:cNvPr id="38" name="Rectangle 45"/>
          <p:cNvSpPr/>
          <p:nvPr/>
        </p:nvSpPr>
        <p:spPr>
          <a:xfrm>
            <a:off x="8492448" y="2838172"/>
            <a:ext cx="2208408" cy="30777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/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多终端随时随地接入课堂</a:t>
            </a:r>
          </a:p>
        </p:txBody>
      </p:sp>
      <p:sp>
        <p:nvSpPr>
          <p:cNvPr id="39" name="Teardrop 46"/>
          <p:cNvSpPr/>
          <p:nvPr/>
        </p:nvSpPr>
        <p:spPr>
          <a:xfrm>
            <a:off x="10778672" y="1638169"/>
            <a:ext cx="365937" cy="36593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0" name="Teardrop 47"/>
          <p:cNvSpPr/>
          <p:nvPr/>
        </p:nvSpPr>
        <p:spPr>
          <a:xfrm>
            <a:off x="10778672" y="2838171"/>
            <a:ext cx="365937" cy="36593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graphicFrame>
        <p:nvGraphicFramePr>
          <p:cNvPr id="41" name="图示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920026"/>
              </p:ext>
            </p:extLst>
          </p:nvPr>
        </p:nvGraphicFramePr>
        <p:xfrm>
          <a:off x="3718157" y="2424243"/>
          <a:ext cx="4597206" cy="287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85724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>
                <a:cs typeface="+mn-ea"/>
                <a:sym typeface="+mn-lt"/>
              </a:rPr>
              <a:t>18</a:t>
            </a:fld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0" y="6723529"/>
            <a:ext cx="12192000" cy="14791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922296" y="1556792"/>
            <a:ext cx="4223036" cy="4076700"/>
            <a:chOff x="922296" y="1790701"/>
            <a:chExt cx="4223036" cy="4076700"/>
          </a:xfrm>
        </p:grpSpPr>
        <p:sp>
          <p:nvSpPr>
            <p:cNvPr id="5" name="Freeform 12"/>
            <p:cNvSpPr>
              <a:spLocks/>
            </p:cNvSpPr>
            <p:nvPr/>
          </p:nvSpPr>
          <p:spPr bwMode="auto">
            <a:xfrm>
              <a:off x="3690501" y="2568725"/>
              <a:ext cx="1454831" cy="1938963"/>
            </a:xfrm>
            <a:custGeom>
              <a:avLst/>
              <a:gdLst>
                <a:gd name="T0" fmla="*/ 313 w 505"/>
                <a:gd name="T1" fmla="*/ 577 h 673"/>
                <a:gd name="T2" fmla="*/ 342 w 505"/>
                <a:gd name="T3" fmla="*/ 588 h 673"/>
                <a:gd name="T4" fmla="*/ 299 w 505"/>
                <a:gd name="T5" fmla="*/ 624 h 673"/>
                <a:gd name="T6" fmla="*/ 299 w 505"/>
                <a:gd name="T7" fmla="*/ 624 h 673"/>
                <a:gd name="T8" fmla="*/ 241 w 505"/>
                <a:gd name="T9" fmla="*/ 673 h 673"/>
                <a:gd name="T10" fmla="*/ 229 w 505"/>
                <a:gd name="T11" fmla="*/ 605 h 673"/>
                <a:gd name="T12" fmla="*/ 229 w 505"/>
                <a:gd name="T13" fmla="*/ 605 h 673"/>
                <a:gd name="T14" fmla="*/ 218 w 505"/>
                <a:gd name="T15" fmla="*/ 543 h 673"/>
                <a:gd name="T16" fmla="*/ 244 w 505"/>
                <a:gd name="T17" fmla="*/ 553 h 673"/>
                <a:gd name="T18" fmla="*/ 255 w 505"/>
                <a:gd name="T19" fmla="*/ 489 h 673"/>
                <a:gd name="T20" fmla="*/ 124 w 505"/>
                <a:gd name="T21" fmla="*/ 532 h 673"/>
                <a:gd name="T22" fmla="*/ 0 w 505"/>
                <a:gd name="T23" fmla="*/ 151 h 673"/>
                <a:gd name="T24" fmla="*/ 128 w 505"/>
                <a:gd name="T25" fmla="*/ 109 h 673"/>
                <a:gd name="T26" fmla="*/ 78 w 505"/>
                <a:gd name="T27" fmla="*/ 63 h 673"/>
                <a:gd name="T28" fmla="*/ 143 w 505"/>
                <a:gd name="T29" fmla="*/ 73 h 673"/>
                <a:gd name="T30" fmla="*/ 116 w 505"/>
                <a:gd name="T31" fmla="*/ 0 h 673"/>
                <a:gd name="T32" fmla="*/ 202 w 505"/>
                <a:gd name="T33" fmla="*/ 85 h 673"/>
                <a:gd name="T34" fmla="*/ 381 w 505"/>
                <a:gd name="T35" fmla="*/ 27 h 673"/>
                <a:gd name="T36" fmla="*/ 505 w 505"/>
                <a:gd name="T37" fmla="*/ 408 h 673"/>
                <a:gd name="T38" fmla="*/ 329 w 505"/>
                <a:gd name="T39" fmla="*/ 465 h 673"/>
                <a:gd name="T40" fmla="*/ 313 w 505"/>
                <a:gd name="T41" fmla="*/ 577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5" h="673">
                  <a:moveTo>
                    <a:pt x="313" y="577"/>
                  </a:moveTo>
                  <a:cubicBezTo>
                    <a:pt x="342" y="588"/>
                    <a:pt x="342" y="588"/>
                    <a:pt x="342" y="588"/>
                  </a:cubicBezTo>
                  <a:cubicBezTo>
                    <a:pt x="299" y="624"/>
                    <a:pt x="299" y="624"/>
                    <a:pt x="299" y="624"/>
                  </a:cubicBezTo>
                  <a:cubicBezTo>
                    <a:pt x="299" y="624"/>
                    <a:pt x="299" y="624"/>
                    <a:pt x="299" y="624"/>
                  </a:cubicBezTo>
                  <a:cubicBezTo>
                    <a:pt x="241" y="673"/>
                    <a:pt x="241" y="673"/>
                    <a:pt x="241" y="673"/>
                  </a:cubicBezTo>
                  <a:cubicBezTo>
                    <a:pt x="229" y="605"/>
                    <a:pt x="229" y="605"/>
                    <a:pt x="229" y="605"/>
                  </a:cubicBezTo>
                  <a:cubicBezTo>
                    <a:pt x="229" y="605"/>
                    <a:pt x="229" y="605"/>
                    <a:pt x="229" y="605"/>
                  </a:cubicBezTo>
                  <a:cubicBezTo>
                    <a:pt x="218" y="543"/>
                    <a:pt x="218" y="543"/>
                    <a:pt x="218" y="543"/>
                  </a:cubicBezTo>
                  <a:cubicBezTo>
                    <a:pt x="244" y="553"/>
                    <a:pt x="244" y="553"/>
                    <a:pt x="244" y="553"/>
                  </a:cubicBezTo>
                  <a:cubicBezTo>
                    <a:pt x="249" y="532"/>
                    <a:pt x="253" y="511"/>
                    <a:pt x="255" y="489"/>
                  </a:cubicBezTo>
                  <a:cubicBezTo>
                    <a:pt x="124" y="532"/>
                    <a:pt x="124" y="532"/>
                    <a:pt x="124" y="532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128" y="109"/>
                    <a:pt x="128" y="109"/>
                    <a:pt x="128" y="109"/>
                  </a:cubicBezTo>
                  <a:cubicBezTo>
                    <a:pt x="113" y="93"/>
                    <a:pt x="96" y="77"/>
                    <a:pt x="78" y="63"/>
                  </a:cubicBezTo>
                  <a:cubicBezTo>
                    <a:pt x="143" y="73"/>
                    <a:pt x="143" y="73"/>
                    <a:pt x="143" y="73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48" y="25"/>
                    <a:pt x="177" y="54"/>
                    <a:pt x="202" y="85"/>
                  </a:cubicBezTo>
                  <a:cubicBezTo>
                    <a:pt x="381" y="27"/>
                    <a:pt x="381" y="27"/>
                    <a:pt x="381" y="27"/>
                  </a:cubicBezTo>
                  <a:cubicBezTo>
                    <a:pt x="505" y="408"/>
                    <a:pt x="505" y="408"/>
                    <a:pt x="505" y="408"/>
                  </a:cubicBezTo>
                  <a:cubicBezTo>
                    <a:pt x="329" y="465"/>
                    <a:pt x="329" y="465"/>
                    <a:pt x="329" y="465"/>
                  </a:cubicBezTo>
                  <a:cubicBezTo>
                    <a:pt x="327" y="504"/>
                    <a:pt x="322" y="541"/>
                    <a:pt x="313" y="577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6" name="Freeform 17"/>
            <p:cNvSpPr>
              <a:spLocks/>
            </p:cNvSpPr>
            <p:nvPr/>
          </p:nvSpPr>
          <p:spPr bwMode="auto">
            <a:xfrm>
              <a:off x="3690501" y="2750427"/>
              <a:ext cx="849973" cy="1757261"/>
            </a:xfrm>
            <a:custGeom>
              <a:avLst/>
              <a:gdLst>
                <a:gd name="T0" fmla="*/ 295 w 295"/>
                <a:gd name="T1" fmla="*/ 378 h 610"/>
                <a:gd name="T2" fmla="*/ 241 w 295"/>
                <a:gd name="T3" fmla="*/ 610 h 610"/>
                <a:gd name="T4" fmla="*/ 229 w 295"/>
                <a:gd name="T5" fmla="*/ 542 h 610"/>
                <a:gd name="T6" fmla="*/ 229 w 295"/>
                <a:gd name="T7" fmla="*/ 542 h 610"/>
                <a:gd name="T8" fmla="*/ 218 w 295"/>
                <a:gd name="T9" fmla="*/ 480 h 610"/>
                <a:gd name="T10" fmla="*/ 244 w 295"/>
                <a:gd name="T11" fmla="*/ 490 h 610"/>
                <a:gd name="T12" fmla="*/ 255 w 295"/>
                <a:gd name="T13" fmla="*/ 426 h 610"/>
                <a:gd name="T14" fmla="*/ 124 w 295"/>
                <a:gd name="T15" fmla="*/ 469 h 610"/>
                <a:gd name="T16" fmla="*/ 0 w 295"/>
                <a:gd name="T17" fmla="*/ 88 h 610"/>
                <a:gd name="T18" fmla="*/ 128 w 295"/>
                <a:gd name="T19" fmla="*/ 46 h 610"/>
                <a:gd name="T20" fmla="*/ 78 w 295"/>
                <a:gd name="T21" fmla="*/ 0 h 610"/>
                <a:gd name="T22" fmla="*/ 143 w 295"/>
                <a:gd name="T23" fmla="*/ 10 h 610"/>
                <a:gd name="T24" fmla="*/ 143 w 295"/>
                <a:gd name="T25" fmla="*/ 8 h 610"/>
                <a:gd name="T26" fmla="*/ 295 w 295"/>
                <a:gd name="T27" fmla="*/ 378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5" h="610">
                  <a:moveTo>
                    <a:pt x="295" y="378"/>
                  </a:moveTo>
                  <a:cubicBezTo>
                    <a:pt x="295" y="461"/>
                    <a:pt x="276" y="540"/>
                    <a:pt x="241" y="610"/>
                  </a:cubicBezTo>
                  <a:cubicBezTo>
                    <a:pt x="229" y="542"/>
                    <a:pt x="229" y="542"/>
                    <a:pt x="229" y="542"/>
                  </a:cubicBezTo>
                  <a:cubicBezTo>
                    <a:pt x="229" y="542"/>
                    <a:pt x="229" y="542"/>
                    <a:pt x="229" y="542"/>
                  </a:cubicBezTo>
                  <a:cubicBezTo>
                    <a:pt x="218" y="480"/>
                    <a:pt x="218" y="480"/>
                    <a:pt x="218" y="480"/>
                  </a:cubicBezTo>
                  <a:cubicBezTo>
                    <a:pt x="244" y="490"/>
                    <a:pt x="244" y="490"/>
                    <a:pt x="244" y="490"/>
                  </a:cubicBezTo>
                  <a:cubicBezTo>
                    <a:pt x="249" y="469"/>
                    <a:pt x="253" y="448"/>
                    <a:pt x="255" y="426"/>
                  </a:cubicBezTo>
                  <a:cubicBezTo>
                    <a:pt x="124" y="469"/>
                    <a:pt x="124" y="469"/>
                    <a:pt x="124" y="469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13" y="30"/>
                    <a:pt x="96" y="14"/>
                    <a:pt x="78" y="0"/>
                  </a:cubicBezTo>
                  <a:cubicBezTo>
                    <a:pt x="143" y="10"/>
                    <a:pt x="143" y="10"/>
                    <a:pt x="143" y="10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237" y="103"/>
                    <a:pt x="295" y="234"/>
                    <a:pt x="295" y="37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2157622" y="1790701"/>
              <a:ext cx="1945060" cy="1152403"/>
            </a:xfrm>
            <a:custGeom>
              <a:avLst/>
              <a:gdLst>
                <a:gd name="T0" fmla="*/ 675 w 675"/>
                <a:gd name="T1" fmla="*/ 343 h 400"/>
                <a:gd name="T2" fmla="*/ 610 w 675"/>
                <a:gd name="T3" fmla="*/ 333 h 400"/>
                <a:gd name="T4" fmla="*/ 610 w 675"/>
                <a:gd name="T5" fmla="*/ 333 h 400"/>
                <a:gd name="T6" fmla="*/ 545 w 675"/>
                <a:gd name="T7" fmla="*/ 322 h 400"/>
                <a:gd name="T8" fmla="*/ 564 w 675"/>
                <a:gd name="T9" fmla="*/ 299 h 400"/>
                <a:gd name="T10" fmla="*/ 504 w 675"/>
                <a:gd name="T11" fmla="*/ 266 h 400"/>
                <a:gd name="T12" fmla="*/ 504 w 675"/>
                <a:gd name="T13" fmla="*/ 400 h 400"/>
                <a:gd name="T14" fmla="*/ 104 w 675"/>
                <a:gd name="T15" fmla="*/ 400 h 400"/>
                <a:gd name="T16" fmla="*/ 104 w 675"/>
                <a:gd name="T17" fmla="*/ 265 h 400"/>
                <a:gd name="T18" fmla="*/ 43 w 675"/>
                <a:gd name="T19" fmla="*/ 297 h 400"/>
                <a:gd name="T20" fmla="*/ 75 w 675"/>
                <a:gd name="T21" fmla="*/ 236 h 400"/>
                <a:gd name="T22" fmla="*/ 0 w 675"/>
                <a:gd name="T23" fmla="*/ 239 h 400"/>
                <a:gd name="T24" fmla="*/ 104 w 675"/>
                <a:gd name="T25" fmla="*/ 187 h 400"/>
                <a:gd name="T26" fmla="*/ 104 w 675"/>
                <a:gd name="T27" fmla="*/ 0 h 400"/>
                <a:gd name="T28" fmla="*/ 504 w 675"/>
                <a:gd name="T29" fmla="*/ 0 h 400"/>
                <a:gd name="T30" fmla="*/ 504 w 675"/>
                <a:gd name="T31" fmla="*/ 188 h 400"/>
                <a:gd name="T32" fmla="*/ 610 w 675"/>
                <a:gd name="T33" fmla="*/ 243 h 400"/>
                <a:gd name="T34" fmla="*/ 628 w 675"/>
                <a:gd name="T35" fmla="*/ 220 h 400"/>
                <a:gd name="T36" fmla="*/ 648 w 675"/>
                <a:gd name="T37" fmla="*/ 270 h 400"/>
                <a:gd name="T38" fmla="*/ 675 w 675"/>
                <a:gd name="T39" fmla="*/ 34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5" h="400">
                  <a:moveTo>
                    <a:pt x="675" y="343"/>
                  </a:moveTo>
                  <a:cubicBezTo>
                    <a:pt x="610" y="333"/>
                    <a:pt x="610" y="333"/>
                    <a:pt x="610" y="333"/>
                  </a:cubicBezTo>
                  <a:cubicBezTo>
                    <a:pt x="610" y="333"/>
                    <a:pt x="610" y="333"/>
                    <a:pt x="610" y="333"/>
                  </a:cubicBezTo>
                  <a:cubicBezTo>
                    <a:pt x="545" y="322"/>
                    <a:pt x="545" y="322"/>
                    <a:pt x="545" y="322"/>
                  </a:cubicBezTo>
                  <a:cubicBezTo>
                    <a:pt x="564" y="299"/>
                    <a:pt x="564" y="299"/>
                    <a:pt x="564" y="299"/>
                  </a:cubicBezTo>
                  <a:cubicBezTo>
                    <a:pt x="545" y="287"/>
                    <a:pt x="525" y="276"/>
                    <a:pt x="504" y="266"/>
                  </a:cubicBezTo>
                  <a:cubicBezTo>
                    <a:pt x="504" y="400"/>
                    <a:pt x="504" y="400"/>
                    <a:pt x="504" y="400"/>
                  </a:cubicBezTo>
                  <a:cubicBezTo>
                    <a:pt x="104" y="400"/>
                    <a:pt x="104" y="400"/>
                    <a:pt x="104" y="400"/>
                  </a:cubicBezTo>
                  <a:cubicBezTo>
                    <a:pt x="104" y="265"/>
                    <a:pt x="104" y="265"/>
                    <a:pt x="104" y="265"/>
                  </a:cubicBezTo>
                  <a:cubicBezTo>
                    <a:pt x="83" y="274"/>
                    <a:pt x="62" y="285"/>
                    <a:pt x="43" y="297"/>
                  </a:cubicBezTo>
                  <a:cubicBezTo>
                    <a:pt x="75" y="236"/>
                    <a:pt x="75" y="236"/>
                    <a:pt x="75" y="236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33" y="218"/>
                    <a:pt x="67" y="201"/>
                    <a:pt x="104" y="187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504" y="0"/>
                    <a:pt x="504" y="0"/>
                    <a:pt x="504" y="0"/>
                  </a:cubicBezTo>
                  <a:cubicBezTo>
                    <a:pt x="504" y="188"/>
                    <a:pt x="504" y="188"/>
                    <a:pt x="504" y="188"/>
                  </a:cubicBezTo>
                  <a:cubicBezTo>
                    <a:pt x="541" y="203"/>
                    <a:pt x="577" y="221"/>
                    <a:pt x="610" y="243"/>
                  </a:cubicBezTo>
                  <a:cubicBezTo>
                    <a:pt x="628" y="220"/>
                    <a:pt x="628" y="220"/>
                    <a:pt x="628" y="220"/>
                  </a:cubicBezTo>
                  <a:cubicBezTo>
                    <a:pt x="648" y="270"/>
                    <a:pt x="648" y="270"/>
                    <a:pt x="648" y="270"/>
                  </a:cubicBezTo>
                  <a:lnTo>
                    <a:pt x="675" y="343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8" name="Freeform 16"/>
            <p:cNvSpPr>
              <a:spLocks/>
            </p:cNvSpPr>
            <p:nvPr/>
          </p:nvSpPr>
          <p:spPr bwMode="auto">
            <a:xfrm>
              <a:off x="2282008" y="2327269"/>
              <a:ext cx="1820674" cy="615834"/>
            </a:xfrm>
            <a:custGeom>
              <a:avLst/>
              <a:gdLst>
                <a:gd name="T0" fmla="*/ 632 w 632"/>
                <a:gd name="T1" fmla="*/ 157 h 214"/>
                <a:gd name="T2" fmla="*/ 567 w 632"/>
                <a:gd name="T3" fmla="*/ 147 h 214"/>
                <a:gd name="T4" fmla="*/ 567 w 632"/>
                <a:gd name="T5" fmla="*/ 147 h 214"/>
                <a:gd name="T6" fmla="*/ 502 w 632"/>
                <a:gd name="T7" fmla="*/ 136 h 214"/>
                <a:gd name="T8" fmla="*/ 521 w 632"/>
                <a:gd name="T9" fmla="*/ 113 h 214"/>
                <a:gd name="T10" fmla="*/ 461 w 632"/>
                <a:gd name="T11" fmla="*/ 80 h 214"/>
                <a:gd name="T12" fmla="*/ 461 w 632"/>
                <a:gd name="T13" fmla="*/ 214 h 214"/>
                <a:gd name="T14" fmla="*/ 61 w 632"/>
                <a:gd name="T15" fmla="*/ 214 h 214"/>
                <a:gd name="T16" fmla="*/ 61 w 632"/>
                <a:gd name="T17" fmla="*/ 79 h 214"/>
                <a:gd name="T18" fmla="*/ 0 w 632"/>
                <a:gd name="T19" fmla="*/ 111 h 214"/>
                <a:gd name="T20" fmla="*/ 32 w 632"/>
                <a:gd name="T21" fmla="*/ 51 h 214"/>
                <a:gd name="T22" fmla="*/ 259 w 632"/>
                <a:gd name="T23" fmla="*/ 0 h 214"/>
                <a:gd name="T24" fmla="*/ 632 w 632"/>
                <a:gd name="T25" fmla="*/ 155 h 214"/>
                <a:gd name="T26" fmla="*/ 632 w 632"/>
                <a:gd name="T27" fmla="*/ 155 h 214"/>
                <a:gd name="T28" fmla="*/ 632 w 632"/>
                <a:gd name="T29" fmla="*/ 15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2" h="214">
                  <a:moveTo>
                    <a:pt x="632" y="157"/>
                  </a:moveTo>
                  <a:cubicBezTo>
                    <a:pt x="567" y="147"/>
                    <a:pt x="567" y="147"/>
                    <a:pt x="567" y="147"/>
                  </a:cubicBezTo>
                  <a:cubicBezTo>
                    <a:pt x="567" y="147"/>
                    <a:pt x="567" y="147"/>
                    <a:pt x="567" y="147"/>
                  </a:cubicBezTo>
                  <a:cubicBezTo>
                    <a:pt x="502" y="136"/>
                    <a:pt x="502" y="136"/>
                    <a:pt x="502" y="136"/>
                  </a:cubicBezTo>
                  <a:cubicBezTo>
                    <a:pt x="521" y="113"/>
                    <a:pt x="521" y="113"/>
                    <a:pt x="521" y="113"/>
                  </a:cubicBezTo>
                  <a:cubicBezTo>
                    <a:pt x="502" y="101"/>
                    <a:pt x="482" y="90"/>
                    <a:pt x="461" y="80"/>
                  </a:cubicBezTo>
                  <a:cubicBezTo>
                    <a:pt x="461" y="214"/>
                    <a:pt x="461" y="214"/>
                    <a:pt x="461" y="214"/>
                  </a:cubicBezTo>
                  <a:cubicBezTo>
                    <a:pt x="61" y="214"/>
                    <a:pt x="61" y="214"/>
                    <a:pt x="61" y="214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40" y="88"/>
                    <a:pt x="19" y="99"/>
                    <a:pt x="0" y="11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101" y="18"/>
                    <a:pt x="178" y="0"/>
                    <a:pt x="259" y="0"/>
                  </a:cubicBezTo>
                  <a:cubicBezTo>
                    <a:pt x="404" y="0"/>
                    <a:pt x="536" y="59"/>
                    <a:pt x="632" y="155"/>
                  </a:cubicBezTo>
                  <a:cubicBezTo>
                    <a:pt x="632" y="155"/>
                    <a:pt x="632" y="155"/>
                    <a:pt x="632" y="155"/>
                  </a:cubicBezTo>
                  <a:lnTo>
                    <a:pt x="632" y="157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922296" y="2471167"/>
              <a:ext cx="1451173" cy="1745067"/>
            </a:xfrm>
            <a:custGeom>
              <a:avLst/>
              <a:gdLst>
                <a:gd name="T0" fmla="*/ 374 w 504"/>
                <a:gd name="T1" fmla="*/ 143 h 606"/>
                <a:gd name="T2" fmla="*/ 504 w 504"/>
                <a:gd name="T3" fmla="*/ 185 h 606"/>
                <a:gd name="T4" fmla="*/ 381 w 504"/>
                <a:gd name="T5" fmla="*/ 566 h 606"/>
                <a:gd name="T6" fmla="*/ 246 w 504"/>
                <a:gd name="T7" fmla="*/ 522 h 606"/>
                <a:gd name="T8" fmla="*/ 257 w 504"/>
                <a:gd name="T9" fmla="*/ 586 h 606"/>
                <a:gd name="T10" fmla="*/ 208 w 504"/>
                <a:gd name="T11" fmla="*/ 535 h 606"/>
                <a:gd name="T12" fmla="*/ 187 w 504"/>
                <a:gd name="T13" fmla="*/ 606 h 606"/>
                <a:gd name="T14" fmla="*/ 172 w 504"/>
                <a:gd name="T15" fmla="*/ 498 h 606"/>
                <a:gd name="T16" fmla="*/ 0 w 504"/>
                <a:gd name="T17" fmla="*/ 442 h 606"/>
                <a:gd name="T18" fmla="*/ 123 w 504"/>
                <a:gd name="T19" fmla="*/ 61 h 606"/>
                <a:gd name="T20" fmla="*/ 299 w 504"/>
                <a:gd name="T21" fmla="*/ 118 h 606"/>
                <a:gd name="T22" fmla="*/ 389 w 504"/>
                <a:gd name="T23" fmla="*/ 31 h 606"/>
                <a:gd name="T24" fmla="*/ 373 w 504"/>
                <a:gd name="T25" fmla="*/ 5 h 606"/>
                <a:gd name="T26" fmla="*/ 429 w 504"/>
                <a:gd name="T27" fmla="*/ 3 h 606"/>
                <a:gd name="T28" fmla="*/ 504 w 504"/>
                <a:gd name="T29" fmla="*/ 0 h 606"/>
                <a:gd name="T30" fmla="*/ 472 w 504"/>
                <a:gd name="T31" fmla="*/ 61 h 606"/>
                <a:gd name="T32" fmla="*/ 442 w 504"/>
                <a:gd name="T33" fmla="*/ 117 h 606"/>
                <a:gd name="T34" fmla="*/ 428 w 504"/>
                <a:gd name="T35" fmla="*/ 93 h 606"/>
                <a:gd name="T36" fmla="*/ 374 w 504"/>
                <a:gd name="T37" fmla="*/ 14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4" h="606">
                  <a:moveTo>
                    <a:pt x="374" y="143"/>
                  </a:moveTo>
                  <a:cubicBezTo>
                    <a:pt x="504" y="185"/>
                    <a:pt x="504" y="185"/>
                    <a:pt x="504" y="185"/>
                  </a:cubicBezTo>
                  <a:cubicBezTo>
                    <a:pt x="381" y="566"/>
                    <a:pt x="381" y="566"/>
                    <a:pt x="381" y="566"/>
                  </a:cubicBezTo>
                  <a:cubicBezTo>
                    <a:pt x="246" y="522"/>
                    <a:pt x="246" y="522"/>
                    <a:pt x="246" y="522"/>
                  </a:cubicBezTo>
                  <a:cubicBezTo>
                    <a:pt x="248" y="544"/>
                    <a:pt x="252" y="565"/>
                    <a:pt x="257" y="586"/>
                  </a:cubicBezTo>
                  <a:cubicBezTo>
                    <a:pt x="208" y="535"/>
                    <a:pt x="208" y="535"/>
                    <a:pt x="208" y="535"/>
                  </a:cubicBezTo>
                  <a:cubicBezTo>
                    <a:pt x="187" y="606"/>
                    <a:pt x="187" y="606"/>
                    <a:pt x="187" y="606"/>
                  </a:cubicBezTo>
                  <a:cubicBezTo>
                    <a:pt x="179" y="571"/>
                    <a:pt x="174" y="535"/>
                    <a:pt x="172" y="498"/>
                  </a:cubicBezTo>
                  <a:cubicBezTo>
                    <a:pt x="0" y="442"/>
                    <a:pt x="0" y="442"/>
                    <a:pt x="0" y="442"/>
                  </a:cubicBezTo>
                  <a:cubicBezTo>
                    <a:pt x="123" y="61"/>
                    <a:pt x="123" y="61"/>
                    <a:pt x="123" y="61"/>
                  </a:cubicBezTo>
                  <a:cubicBezTo>
                    <a:pt x="299" y="118"/>
                    <a:pt x="299" y="118"/>
                    <a:pt x="299" y="118"/>
                  </a:cubicBezTo>
                  <a:cubicBezTo>
                    <a:pt x="326" y="86"/>
                    <a:pt x="356" y="57"/>
                    <a:pt x="389" y="31"/>
                  </a:cubicBezTo>
                  <a:cubicBezTo>
                    <a:pt x="373" y="5"/>
                    <a:pt x="373" y="5"/>
                    <a:pt x="373" y="5"/>
                  </a:cubicBezTo>
                  <a:cubicBezTo>
                    <a:pt x="429" y="3"/>
                    <a:pt x="429" y="3"/>
                    <a:pt x="429" y="3"/>
                  </a:cubicBezTo>
                  <a:cubicBezTo>
                    <a:pt x="504" y="0"/>
                    <a:pt x="504" y="0"/>
                    <a:pt x="504" y="0"/>
                  </a:cubicBezTo>
                  <a:cubicBezTo>
                    <a:pt x="472" y="61"/>
                    <a:pt x="472" y="61"/>
                    <a:pt x="472" y="61"/>
                  </a:cubicBezTo>
                  <a:cubicBezTo>
                    <a:pt x="442" y="117"/>
                    <a:pt x="442" y="117"/>
                    <a:pt x="442" y="117"/>
                  </a:cubicBezTo>
                  <a:cubicBezTo>
                    <a:pt x="428" y="93"/>
                    <a:pt x="428" y="93"/>
                    <a:pt x="428" y="93"/>
                  </a:cubicBezTo>
                  <a:cubicBezTo>
                    <a:pt x="408" y="108"/>
                    <a:pt x="391" y="125"/>
                    <a:pt x="374" y="143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1512521" y="2473606"/>
              <a:ext cx="860948" cy="1685312"/>
            </a:xfrm>
            <a:custGeom>
              <a:avLst/>
              <a:gdLst>
                <a:gd name="T0" fmla="*/ 176 w 299"/>
                <a:gd name="T1" fmla="*/ 565 h 585"/>
                <a:gd name="T2" fmla="*/ 41 w 299"/>
                <a:gd name="T3" fmla="*/ 521 h 585"/>
                <a:gd name="T4" fmla="*/ 52 w 299"/>
                <a:gd name="T5" fmla="*/ 585 h 585"/>
                <a:gd name="T6" fmla="*/ 4 w 299"/>
                <a:gd name="T7" fmla="*/ 535 h 585"/>
                <a:gd name="T8" fmla="*/ 4 w 299"/>
                <a:gd name="T9" fmla="*/ 535 h 585"/>
                <a:gd name="T10" fmla="*/ 0 w 299"/>
                <a:gd name="T11" fmla="*/ 474 h 585"/>
                <a:gd name="T12" fmla="*/ 299 w 299"/>
                <a:gd name="T13" fmla="*/ 0 h 585"/>
                <a:gd name="T14" fmla="*/ 267 w 299"/>
                <a:gd name="T15" fmla="*/ 60 h 585"/>
                <a:gd name="T16" fmla="*/ 237 w 299"/>
                <a:gd name="T17" fmla="*/ 116 h 585"/>
                <a:gd name="T18" fmla="*/ 223 w 299"/>
                <a:gd name="T19" fmla="*/ 92 h 585"/>
                <a:gd name="T20" fmla="*/ 169 w 299"/>
                <a:gd name="T21" fmla="*/ 142 h 585"/>
                <a:gd name="T22" fmla="*/ 299 w 299"/>
                <a:gd name="T23" fmla="*/ 184 h 585"/>
                <a:gd name="T24" fmla="*/ 176 w 299"/>
                <a:gd name="T25" fmla="*/ 565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9" h="585">
                  <a:moveTo>
                    <a:pt x="176" y="565"/>
                  </a:moveTo>
                  <a:cubicBezTo>
                    <a:pt x="41" y="521"/>
                    <a:pt x="41" y="521"/>
                    <a:pt x="41" y="521"/>
                  </a:cubicBezTo>
                  <a:cubicBezTo>
                    <a:pt x="43" y="543"/>
                    <a:pt x="47" y="564"/>
                    <a:pt x="52" y="585"/>
                  </a:cubicBezTo>
                  <a:cubicBezTo>
                    <a:pt x="4" y="535"/>
                    <a:pt x="4" y="535"/>
                    <a:pt x="4" y="535"/>
                  </a:cubicBezTo>
                  <a:cubicBezTo>
                    <a:pt x="4" y="535"/>
                    <a:pt x="4" y="535"/>
                    <a:pt x="4" y="535"/>
                  </a:cubicBezTo>
                  <a:cubicBezTo>
                    <a:pt x="1" y="515"/>
                    <a:pt x="0" y="494"/>
                    <a:pt x="0" y="474"/>
                  </a:cubicBezTo>
                  <a:cubicBezTo>
                    <a:pt x="0" y="265"/>
                    <a:pt x="122" y="84"/>
                    <a:pt x="299" y="0"/>
                  </a:cubicBezTo>
                  <a:cubicBezTo>
                    <a:pt x="267" y="60"/>
                    <a:pt x="267" y="60"/>
                    <a:pt x="267" y="60"/>
                  </a:cubicBezTo>
                  <a:cubicBezTo>
                    <a:pt x="237" y="116"/>
                    <a:pt x="237" y="116"/>
                    <a:pt x="237" y="116"/>
                  </a:cubicBezTo>
                  <a:cubicBezTo>
                    <a:pt x="223" y="92"/>
                    <a:pt x="223" y="92"/>
                    <a:pt x="223" y="92"/>
                  </a:cubicBezTo>
                  <a:cubicBezTo>
                    <a:pt x="203" y="107"/>
                    <a:pt x="186" y="124"/>
                    <a:pt x="169" y="142"/>
                  </a:cubicBezTo>
                  <a:cubicBezTo>
                    <a:pt x="299" y="184"/>
                    <a:pt x="299" y="184"/>
                    <a:pt x="299" y="184"/>
                  </a:cubicBezTo>
                  <a:lnTo>
                    <a:pt x="176" y="56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313747" y="4012582"/>
              <a:ext cx="1610925" cy="1854819"/>
            </a:xfrm>
            <a:custGeom>
              <a:avLst/>
              <a:gdLst>
                <a:gd name="T0" fmla="*/ 496 w 559"/>
                <a:gd name="T1" fmla="*/ 457 h 644"/>
                <a:gd name="T2" fmla="*/ 558 w 559"/>
                <a:gd name="T3" fmla="*/ 497 h 644"/>
                <a:gd name="T4" fmla="*/ 444 w 559"/>
                <a:gd name="T5" fmla="*/ 478 h 644"/>
                <a:gd name="T6" fmla="*/ 324 w 559"/>
                <a:gd name="T7" fmla="*/ 644 h 644"/>
                <a:gd name="T8" fmla="*/ 0 w 559"/>
                <a:gd name="T9" fmla="*/ 408 h 644"/>
                <a:gd name="T10" fmla="*/ 123 w 559"/>
                <a:gd name="T11" fmla="*/ 239 h 644"/>
                <a:gd name="T12" fmla="*/ 65 w 559"/>
                <a:gd name="T13" fmla="*/ 119 h 644"/>
                <a:gd name="T14" fmla="*/ 35 w 559"/>
                <a:gd name="T15" fmla="*/ 126 h 644"/>
                <a:gd name="T16" fmla="*/ 51 w 559"/>
                <a:gd name="T17" fmla="*/ 71 h 644"/>
                <a:gd name="T18" fmla="*/ 72 w 559"/>
                <a:gd name="T19" fmla="*/ 0 h 644"/>
                <a:gd name="T20" fmla="*/ 121 w 559"/>
                <a:gd name="T21" fmla="*/ 51 h 644"/>
                <a:gd name="T22" fmla="*/ 163 w 559"/>
                <a:gd name="T23" fmla="*/ 96 h 644"/>
                <a:gd name="T24" fmla="*/ 136 w 559"/>
                <a:gd name="T25" fmla="*/ 102 h 644"/>
                <a:gd name="T26" fmla="*/ 169 w 559"/>
                <a:gd name="T27" fmla="*/ 176 h 644"/>
                <a:gd name="T28" fmla="*/ 235 w 559"/>
                <a:gd name="T29" fmla="*/ 84 h 644"/>
                <a:gd name="T30" fmla="*/ 559 w 559"/>
                <a:gd name="T31" fmla="*/ 320 h 644"/>
                <a:gd name="T32" fmla="*/ 490 w 559"/>
                <a:gd name="T33" fmla="*/ 415 h 644"/>
                <a:gd name="T34" fmla="*/ 558 w 559"/>
                <a:gd name="T35" fmla="*/ 425 h 644"/>
                <a:gd name="T36" fmla="*/ 496 w 559"/>
                <a:gd name="T37" fmla="*/ 457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9" h="644">
                  <a:moveTo>
                    <a:pt x="496" y="457"/>
                  </a:moveTo>
                  <a:cubicBezTo>
                    <a:pt x="558" y="497"/>
                    <a:pt x="558" y="497"/>
                    <a:pt x="558" y="497"/>
                  </a:cubicBezTo>
                  <a:cubicBezTo>
                    <a:pt x="519" y="495"/>
                    <a:pt x="481" y="488"/>
                    <a:pt x="444" y="478"/>
                  </a:cubicBezTo>
                  <a:cubicBezTo>
                    <a:pt x="324" y="644"/>
                    <a:pt x="324" y="644"/>
                    <a:pt x="324" y="644"/>
                  </a:cubicBezTo>
                  <a:cubicBezTo>
                    <a:pt x="0" y="408"/>
                    <a:pt x="0" y="408"/>
                    <a:pt x="0" y="408"/>
                  </a:cubicBezTo>
                  <a:cubicBezTo>
                    <a:pt x="123" y="239"/>
                    <a:pt x="123" y="239"/>
                    <a:pt x="123" y="239"/>
                  </a:cubicBezTo>
                  <a:cubicBezTo>
                    <a:pt x="99" y="202"/>
                    <a:pt x="80" y="162"/>
                    <a:pt x="65" y="119"/>
                  </a:cubicBezTo>
                  <a:cubicBezTo>
                    <a:pt x="35" y="126"/>
                    <a:pt x="35" y="126"/>
                    <a:pt x="35" y="126"/>
                  </a:cubicBezTo>
                  <a:cubicBezTo>
                    <a:pt x="51" y="71"/>
                    <a:pt x="51" y="71"/>
                    <a:pt x="51" y="7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121" y="51"/>
                    <a:pt x="121" y="51"/>
                    <a:pt x="121" y="51"/>
                  </a:cubicBezTo>
                  <a:cubicBezTo>
                    <a:pt x="163" y="96"/>
                    <a:pt x="163" y="96"/>
                    <a:pt x="163" y="96"/>
                  </a:cubicBezTo>
                  <a:cubicBezTo>
                    <a:pt x="136" y="102"/>
                    <a:pt x="136" y="102"/>
                    <a:pt x="136" y="102"/>
                  </a:cubicBezTo>
                  <a:cubicBezTo>
                    <a:pt x="145" y="128"/>
                    <a:pt x="156" y="152"/>
                    <a:pt x="169" y="176"/>
                  </a:cubicBezTo>
                  <a:cubicBezTo>
                    <a:pt x="235" y="84"/>
                    <a:pt x="235" y="84"/>
                    <a:pt x="235" y="84"/>
                  </a:cubicBezTo>
                  <a:cubicBezTo>
                    <a:pt x="559" y="320"/>
                    <a:pt x="559" y="320"/>
                    <a:pt x="559" y="320"/>
                  </a:cubicBezTo>
                  <a:cubicBezTo>
                    <a:pt x="490" y="415"/>
                    <a:pt x="490" y="415"/>
                    <a:pt x="490" y="415"/>
                  </a:cubicBezTo>
                  <a:cubicBezTo>
                    <a:pt x="512" y="420"/>
                    <a:pt x="535" y="423"/>
                    <a:pt x="558" y="425"/>
                  </a:cubicBezTo>
                  <a:lnTo>
                    <a:pt x="496" y="457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1524716" y="4015021"/>
              <a:ext cx="1399955" cy="1310934"/>
            </a:xfrm>
            <a:custGeom>
              <a:avLst/>
              <a:gdLst>
                <a:gd name="T0" fmla="*/ 417 w 486"/>
                <a:gd name="T1" fmla="*/ 414 h 455"/>
                <a:gd name="T2" fmla="*/ 485 w 486"/>
                <a:gd name="T3" fmla="*/ 424 h 455"/>
                <a:gd name="T4" fmla="*/ 424 w 486"/>
                <a:gd name="T5" fmla="*/ 455 h 455"/>
                <a:gd name="T6" fmla="*/ 0 w 486"/>
                <a:gd name="T7" fmla="*/ 0 h 455"/>
                <a:gd name="T8" fmla="*/ 48 w 486"/>
                <a:gd name="T9" fmla="*/ 50 h 455"/>
                <a:gd name="T10" fmla="*/ 90 w 486"/>
                <a:gd name="T11" fmla="*/ 95 h 455"/>
                <a:gd name="T12" fmla="*/ 63 w 486"/>
                <a:gd name="T13" fmla="*/ 101 h 455"/>
                <a:gd name="T14" fmla="*/ 96 w 486"/>
                <a:gd name="T15" fmla="*/ 175 h 455"/>
                <a:gd name="T16" fmla="*/ 162 w 486"/>
                <a:gd name="T17" fmla="*/ 83 h 455"/>
                <a:gd name="T18" fmla="*/ 486 w 486"/>
                <a:gd name="T19" fmla="*/ 319 h 455"/>
                <a:gd name="T20" fmla="*/ 417 w 486"/>
                <a:gd name="T21" fmla="*/ 414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6" h="455">
                  <a:moveTo>
                    <a:pt x="417" y="414"/>
                  </a:moveTo>
                  <a:cubicBezTo>
                    <a:pt x="439" y="419"/>
                    <a:pt x="462" y="422"/>
                    <a:pt x="485" y="424"/>
                  </a:cubicBezTo>
                  <a:cubicBezTo>
                    <a:pt x="424" y="455"/>
                    <a:pt x="424" y="455"/>
                    <a:pt x="424" y="455"/>
                  </a:cubicBezTo>
                  <a:cubicBezTo>
                    <a:pt x="200" y="413"/>
                    <a:pt x="26" y="229"/>
                    <a:pt x="0" y="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90" y="95"/>
                    <a:pt x="90" y="95"/>
                    <a:pt x="90" y="95"/>
                  </a:cubicBezTo>
                  <a:cubicBezTo>
                    <a:pt x="63" y="101"/>
                    <a:pt x="63" y="101"/>
                    <a:pt x="63" y="101"/>
                  </a:cubicBezTo>
                  <a:cubicBezTo>
                    <a:pt x="72" y="127"/>
                    <a:pt x="83" y="151"/>
                    <a:pt x="96" y="175"/>
                  </a:cubicBezTo>
                  <a:cubicBezTo>
                    <a:pt x="162" y="83"/>
                    <a:pt x="162" y="83"/>
                    <a:pt x="162" y="83"/>
                  </a:cubicBezTo>
                  <a:cubicBezTo>
                    <a:pt x="486" y="319"/>
                    <a:pt x="486" y="319"/>
                    <a:pt x="486" y="319"/>
                  </a:cubicBezTo>
                  <a:lnTo>
                    <a:pt x="417" y="414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2742969" y="4254037"/>
              <a:ext cx="2010912" cy="1613364"/>
            </a:xfrm>
            <a:custGeom>
              <a:avLst/>
              <a:gdLst>
                <a:gd name="T0" fmla="*/ 698 w 698"/>
                <a:gd name="T1" fmla="*/ 324 h 560"/>
                <a:gd name="T2" fmla="*/ 374 w 698"/>
                <a:gd name="T3" fmla="*/ 560 h 560"/>
                <a:gd name="T4" fmla="*/ 253 w 698"/>
                <a:gd name="T5" fmla="*/ 393 h 560"/>
                <a:gd name="T6" fmla="*/ 112 w 698"/>
                <a:gd name="T7" fmla="*/ 414 h 560"/>
                <a:gd name="T8" fmla="*/ 110 w 698"/>
                <a:gd name="T9" fmla="*/ 444 h 560"/>
                <a:gd name="T10" fmla="*/ 62 w 698"/>
                <a:gd name="T11" fmla="*/ 413 h 560"/>
                <a:gd name="T12" fmla="*/ 62 w 698"/>
                <a:gd name="T13" fmla="*/ 413 h 560"/>
                <a:gd name="T14" fmla="*/ 0 w 698"/>
                <a:gd name="T15" fmla="*/ 373 h 560"/>
                <a:gd name="T16" fmla="*/ 62 w 698"/>
                <a:gd name="T17" fmla="*/ 341 h 560"/>
                <a:gd name="T18" fmla="*/ 62 w 698"/>
                <a:gd name="T19" fmla="*/ 341 h 560"/>
                <a:gd name="T20" fmla="*/ 117 w 698"/>
                <a:gd name="T21" fmla="*/ 313 h 560"/>
                <a:gd name="T22" fmla="*/ 116 w 698"/>
                <a:gd name="T23" fmla="*/ 342 h 560"/>
                <a:gd name="T24" fmla="*/ 207 w 698"/>
                <a:gd name="T25" fmla="*/ 330 h 560"/>
                <a:gd name="T26" fmla="*/ 138 w 698"/>
                <a:gd name="T27" fmla="*/ 236 h 560"/>
                <a:gd name="T28" fmla="*/ 462 w 698"/>
                <a:gd name="T29" fmla="*/ 0 h 560"/>
                <a:gd name="T30" fmla="*/ 527 w 698"/>
                <a:gd name="T31" fmla="*/ 89 h 560"/>
                <a:gd name="T32" fmla="*/ 558 w 698"/>
                <a:gd name="T33" fmla="*/ 20 h 560"/>
                <a:gd name="T34" fmla="*/ 570 w 698"/>
                <a:gd name="T35" fmla="*/ 88 h 560"/>
                <a:gd name="T36" fmla="*/ 628 w 698"/>
                <a:gd name="T37" fmla="*/ 39 h 560"/>
                <a:gd name="T38" fmla="*/ 573 w 698"/>
                <a:gd name="T39" fmla="*/ 152 h 560"/>
                <a:gd name="T40" fmla="*/ 698 w 698"/>
                <a:gd name="T41" fmla="*/ 324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8" h="560">
                  <a:moveTo>
                    <a:pt x="698" y="324"/>
                  </a:moveTo>
                  <a:cubicBezTo>
                    <a:pt x="374" y="560"/>
                    <a:pt x="374" y="560"/>
                    <a:pt x="374" y="560"/>
                  </a:cubicBezTo>
                  <a:cubicBezTo>
                    <a:pt x="253" y="393"/>
                    <a:pt x="253" y="393"/>
                    <a:pt x="253" y="393"/>
                  </a:cubicBezTo>
                  <a:cubicBezTo>
                    <a:pt x="208" y="406"/>
                    <a:pt x="161" y="413"/>
                    <a:pt x="112" y="414"/>
                  </a:cubicBezTo>
                  <a:cubicBezTo>
                    <a:pt x="110" y="444"/>
                    <a:pt x="110" y="444"/>
                    <a:pt x="110" y="444"/>
                  </a:cubicBezTo>
                  <a:cubicBezTo>
                    <a:pt x="62" y="413"/>
                    <a:pt x="62" y="413"/>
                    <a:pt x="62" y="413"/>
                  </a:cubicBezTo>
                  <a:cubicBezTo>
                    <a:pt x="62" y="413"/>
                    <a:pt x="62" y="413"/>
                    <a:pt x="62" y="413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62" y="341"/>
                    <a:pt x="62" y="341"/>
                    <a:pt x="62" y="341"/>
                  </a:cubicBezTo>
                  <a:cubicBezTo>
                    <a:pt x="62" y="341"/>
                    <a:pt x="62" y="341"/>
                    <a:pt x="62" y="341"/>
                  </a:cubicBezTo>
                  <a:cubicBezTo>
                    <a:pt x="117" y="313"/>
                    <a:pt x="117" y="313"/>
                    <a:pt x="117" y="313"/>
                  </a:cubicBezTo>
                  <a:cubicBezTo>
                    <a:pt x="116" y="342"/>
                    <a:pt x="116" y="342"/>
                    <a:pt x="116" y="342"/>
                  </a:cubicBezTo>
                  <a:cubicBezTo>
                    <a:pt x="147" y="341"/>
                    <a:pt x="178" y="337"/>
                    <a:pt x="207" y="330"/>
                  </a:cubicBezTo>
                  <a:cubicBezTo>
                    <a:pt x="138" y="236"/>
                    <a:pt x="138" y="236"/>
                    <a:pt x="138" y="236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527" y="89"/>
                    <a:pt x="527" y="89"/>
                    <a:pt x="527" y="89"/>
                  </a:cubicBezTo>
                  <a:cubicBezTo>
                    <a:pt x="539" y="67"/>
                    <a:pt x="549" y="44"/>
                    <a:pt x="558" y="20"/>
                  </a:cubicBezTo>
                  <a:cubicBezTo>
                    <a:pt x="570" y="88"/>
                    <a:pt x="570" y="88"/>
                    <a:pt x="570" y="88"/>
                  </a:cubicBezTo>
                  <a:cubicBezTo>
                    <a:pt x="628" y="39"/>
                    <a:pt x="628" y="39"/>
                    <a:pt x="628" y="39"/>
                  </a:cubicBezTo>
                  <a:cubicBezTo>
                    <a:pt x="614" y="79"/>
                    <a:pt x="595" y="117"/>
                    <a:pt x="573" y="152"/>
                  </a:cubicBezTo>
                  <a:lnTo>
                    <a:pt x="698" y="324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cs typeface="+mn-ea"/>
                <a:sym typeface="+mn-lt"/>
              </a:endParaRPr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2745408" y="4254037"/>
              <a:ext cx="1638972" cy="1097526"/>
            </a:xfrm>
            <a:custGeom>
              <a:avLst/>
              <a:gdLst>
                <a:gd name="T0" fmla="*/ 569 w 569"/>
                <a:gd name="T1" fmla="*/ 88 h 381"/>
                <a:gd name="T2" fmla="*/ 98 w 569"/>
                <a:gd name="T3" fmla="*/ 381 h 381"/>
                <a:gd name="T4" fmla="*/ 0 w 569"/>
                <a:gd name="T5" fmla="*/ 372 h 381"/>
                <a:gd name="T6" fmla="*/ 61 w 569"/>
                <a:gd name="T7" fmla="*/ 341 h 381"/>
                <a:gd name="T8" fmla="*/ 61 w 569"/>
                <a:gd name="T9" fmla="*/ 341 h 381"/>
                <a:gd name="T10" fmla="*/ 116 w 569"/>
                <a:gd name="T11" fmla="*/ 313 h 381"/>
                <a:gd name="T12" fmla="*/ 115 w 569"/>
                <a:gd name="T13" fmla="*/ 342 h 381"/>
                <a:gd name="T14" fmla="*/ 206 w 569"/>
                <a:gd name="T15" fmla="*/ 330 h 381"/>
                <a:gd name="T16" fmla="*/ 137 w 569"/>
                <a:gd name="T17" fmla="*/ 236 h 381"/>
                <a:gd name="T18" fmla="*/ 461 w 569"/>
                <a:gd name="T19" fmla="*/ 0 h 381"/>
                <a:gd name="T20" fmla="*/ 526 w 569"/>
                <a:gd name="T21" fmla="*/ 89 h 381"/>
                <a:gd name="T22" fmla="*/ 557 w 569"/>
                <a:gd name="T23" fmla="*/ 20 h 381"/>
                <a:gd name="T24" fmla="*/ 569 w 569"/>
                <a:gd name="T25" fmla="*/ 88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9" h="381">
                  <a:moveTo>
                    <a:pt x="569" y="88"/>
                  </a:moveTo>
                  <a:cubicBezTo>
                    <a:pt x="484" y="262"/>
                    <a:pt x="305" y="381"/>
                    <a:pt x="98" y="381"/>
                  </a:cubicBezTo>
                  <a:cubicBezTo>
                    <a:pt x="64" y="381"/>
                    <a:pt x="31" y="378"/>
                    <a:pt x="0" y="372"/>
                  </a:cubicBezTo>
                  <a:cubicBezTo>
                    <a:pt x="61" y="341"/>
                    <a:pt x="61" y="341"/>
                    <a:pt x="61" y="341"/>
                  </a:cubicBezTo>
                  <a:cubicBezTo>
                    <a:pt x="61" y="341"/>
                    <a:pt x="61" y="341"/>
                    <a:pt x="61" y="341"/>
                  </a:cubicBezTo>
                  <a:cubicBezTo>
                    <a:pt x="116" y="313"/>
                    <a:pt x="116" y="313"/>
                    <a:pt x="116" y="313"/>
                  </a:cubicBezTo>
                  <a:cubicBezTo>
                    <a:pt x="115" y="342"/>
                    <a:pt x="115" y="342"/>
                    <a:pt x="115" y="342"/>
                  </a:cubicBezTo>
                  <a:cubicBezTo>
                    <a:pt x="146" y="341"/>
                    <a:pt x="177" y="337"/>
                    <a:pt x="206" y="330"/>
                  </a:cubicBezTo>
                  <a:cubicBezTo>
                    <a:pt x="137" y="236"/>
                    <a:pt x="137" y="236"/>
                    <a:pt x="137" y="236"/>
                  </a:cubicBezTo>
                  <a:cubicBezTo>
                    <a:pt x="461" y="0"/>
                    <a:pt x="461" y="0"/>
                    <a:pt x="461" y="0"/>
                  </a:cubicBezTo>
                  <a:cubicBezTo>
                    <a:pt x="526" y="89"/>
                    <a:pt x="526" y="89"/>
                    <a:pt x="526" y="89"/>
                  </a:cubicBezTo>
                  <a:cubicBezTo>
                    <a:pt x="538" y="67"/>
                    <a:pt x="548" y="44"/>
                    <a:pt x="557" y="20"/>
                  </a:cubicBezTo>
                  <a:lnTo>
                    <a:pt x="569" y="88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15" name="Rounded Rectangle 17"/>
            <p:cNvSpPr/>
            <p:nvPr/>
          </p:nvSpPr>
          <p:spPr>
            <a:xfrm>
              <a:off x="2696790" y="2029878"/>
              <a:ext cx="674048" cy="674048"/>
            </a:xfrm>
            <a:prstGeom prst="roundRect">
              <a:avLst>
                <a:gd name="adj" fmla="val 2470"/>
              </a:avLst>
            </a:prstGeom>
            <a:solidFill>
              <a:schemeClr val="bg2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16" name="Freeform 52"/>
            <p:cNvSpPr>
              <a:spLocks noEditPoints="1"/>
            </p:cNvSpPr>
            <p:nvPr/>
          </p:nvSpPr>
          <p:spPr bwMode="auto">
            <a:xfrm>
              <a:off x="2858909" y="2192015"/>
              <a:ext cx="349810" cy="349810"/>
            </a:xfrm>
            <a:custGeom>
              <a:avLst/>
              <a:gdLst/>
              <a:ahLst/>
              <a:cxnLst>
                <a:cxn ang="0">
                  <a:pos x="224" y="12"/>
                </a:cxn>
                <a:cxn ang="0">
                  <a:pos x="188" y="0"/>
                </a:cxn>
                <a:cxn ang="0">
                  <a:pos x="168" y="4"/>
                </a:cxn>
                <a:cxn ang="0">
                  <a:pos x="112" y="54"/>
                </a:cxn>
                <a:cxn ang="0">
                  <a:pos x="110" y="54"/>
                </a:cxn>
                <a:cxn ang="0">
                  <a:pos x="28" y="138"/>
                </a:cxn>
                <a:cxn ang="0">
                  <a:pos x="20" y="152"/>
                </a:cxn>
                <a:cxn ang="0">
                  <a:pos x="0" y="228"/>
                </a:cxn>
                <a:cxn ang="0">
                  <a:pos x="8" y="248"/>
                </a:cxn>
                <a:cxn ang="0">
                  <a:pos x="28" y="256"/>
                </a:cxn>
                <a:cxn ang="0">
                  <a:pos x="106" y="236"/>
                </a:cxn>
                <a:cxn ang="0">
                  <a:pos x="240" y="106"/>
                </a:cxn>
                <a:cxn ang="0">
                  <a:pos x="252" y="86"/>
                </a:cxn>
                <a:cxn ang="0">
                  <a:pos x="254" y="52"/>
                </a:cxn>
                <a:cxn ang="0">
                  <a:pos x="236" y="20"/>
                </a:cxn>
                <a:cxn ang="0">
                  <a:pos x="126" y="180"/>
                </a:cxn>
                <a:cxn ang="0">
                  <a:pos x="198" y="94"/>
                </a:cxn>
                <a:cxn ang="0">
                  <a:pos x="196" y="126"/>
                </a:cxn>
                <a:cxn ang="0">
                  <a:pos x="190" y="134"/>
                </a:cxn>
                <a:cxn ang="0">
                  <a:pos x="128" y="196"/>
                </a:cxn>
                <a:cxn ang="0">
                  <a:pos x="118" y="162"/>
                </a:cxn>
                <a:cxn ang="0">
                  <a:pos x="100" y="142"/>
                </a:cxn>
                <a:cxn ang="0">
                  <a:pos x="168" y="60"/>
                </a:cxn>
                <a:cxn ang="0">
                  <a:pos x="184" y="72"/>
                </a:cxn>
                <a:cxn ang="0">
                  <a:pos x="118" y="162"/>
                </a:cxn>
                <a:cxn ang="0">
                  <a:pos x="72" y="130"/>
                </a:cxn>
                <a:cxn ang="0">
                  <a:pos x="122" y="66"/>
                </a:cxn>
                <a:cxn ang="0">
                  <a:pos x="150" y="56"/>
                </a:cxn>
                <a:cxn ang="0">
                  <a:pos x="34" y="238"/>
                </a:cxn>
                <a:cxn ang="0">
                  <a:pos x="28" y="240"/>
                </a:cxn>
                <a:cxn ang="0">
                  <a:pos x="16" y="232"/>
                </a:cxn>
                <a:cxn ang="0">
                  <a:pos x="16" y="224"/>
                </a:cxn>
                <a:cxn ang="0">
                  <a:pos x="32" y="194"/>
                </a:cxn>
                <a:cxn ang="0">
                  <a:pos x="52" y="204"/>
                </a:cxn>
                <a:cxn ang="0">
                  <a:pos x="60" y="218"/>
                </a:cxn>
                <a:cxn ang="0">
                  <a:pos x="34" y="238"/>
                </a:cxn>
                <a:cxn ang="0">
                  <a:pos x="70" y="222"/>
                </a:cxn>
                <a:cxn ang="0">
                  <a:pos x="58" y="198"/>
                </a:cxn>
                <a:cxn ang="0">
                  <a:pos x="44" y="188"/>
                </a:cxn>
                <a:cxn ang="0">
                  <a:pos x="36" y="156"/>
                </a:cxn>
                <a:cxn ang="0">
                  <a:pos x="38" y="150"/>
                </a:cxn>
                <a:cxn ang="0">
                  <a:pos x="60" y="144"/>
                </a:cxn>
                <a:cxn ang="0">
                  <a:pos x="82" y="150"/>
                </a:cxn>
                <a:cxn ang="0">
                  <a:pos x="96" y="160"/>
                </a:cxn>
                <a:cxn ang="0">
                  <a:pos x="110" y="182"/>
                </a:cxn>
                <a:cxn ang="0">
                  <a:pos x="110" y="206"/>
                </a:cxn>
                <a:cxn ang="0">
                  <a:pos x="104" y="220"/>
                </a:cxn>
                <a:cxn ang="0">
                  <a:pos x="230" y="94"/>
                </a:cxn>
                <a:cxn ang="0">
                  <a:pos x="216" y="102"/>
                </a:cxn>
                <a:cxn ang="0">
                  <a:pos x="210" y="80"/>
                </a:cxn>
                <a:cxn ang="0">
                  <a:pos x="196" y="60"/>
                </a:cxn>
                <a:cxn ang="0">
                  <a:pos x="162" y="42"/>
                </a:cxn>
                <a:cxn ang="0">
                  <a:pos x="162" y="26"/>
                </a:cxn>
                <a:cxn ang="0">
                  <a:pos x="180" y="16"/>
                </a:cxn>
                <a:cxn ang="0">
                  <a:pos x="198" y="18"/>
                </a:cxn>
                <a:cxn ang="0">
                  <a:pos x="224" y="32"/>
                </a:cxn>
                <a:cxn ang="0">
                  <a:pos x="236" y="48"/>
                </a:cxn>
                <a:cxn ang="0">
                  <a:pos x="240" y="66"/>
                </a:cxn>
                <a:cxn ang="0">
                  <a:pos x="234" y="88"/>
                </a:cxn>
              </a:cxnLst>
              <a:rect l="0" t="0" r="r" b="b"/>
              <a:pathLst>
                <a:path w="256" h="256">
                  <a:moveTo>
                    <a:pt x="236" y="20"/>
                  </a:moveTo>
                  <a:lnTo>
                    <a:pt x="236" y="20"/>
                  </a:lnTo>
                  <a:lnTo>
                    <a:pt x="224" y="12"/>
                  </a:lnTo>
                  <a:lnTo>
                    <a:pt x="212" y="6"/>
                  </a:lnTo>
                  <a:lnTo>
                    <a:pt x="200" y="2"/>
                  </a:lnTo>
                  <a:lnTo>
                    <a:pt x="188" y="0"/>
                  </a:lnTo>
                  <a:lnTo>
                    <a:pt x="188" y="0"/>
                  </a:lnTo>
                  <a:lnTo>
                    <a:pt x="178" y="0"/>
                  </a:lnTo>
                  <a:lnTo>
                    <a:pt x="168" y="4"/>
                  </a:lnTo>
                  <a:lnTo>
                    <a:pt x="158" y="8"/>
                  </a:lnTo>
                  <a:lnTo>
                    <a:pt x="150" y="16"/>
                  </a:lnTo>
                  <a:lnTo>
                    <a:pt x="112" y="54"/>
                  </a:lnTo>
                  <a:lnTo>
                    <a:pt x="112" y="54"/>
                  </a:lnTo>
                  <a:lnTo>
                    <a:pt x="110" y="54"/>
                  </a:lnTo>
                  <a:lnTo>
                    <a:pt x="110" y="54"/>
                  </a:lnTo>
                  <a:lnTo>
                    <a:pt x="110" y="54"/>
                  </a:lnTo>
                  <a:lnTo>
                    <a:pt x="110" y="54"/>
                  </a:lnTo>
                  <a:lnTo>
                    <a:pt x="28" y="138"/>
                  </a:lnTo>
                  <a:lnTo>
                    <a:pt x="28" y="138"/>
                  </a:lnTo>
                  <a:lnTo>
                    <a:pt x="24" y="144"/>
                  </a:lnTo>
                  <a:lnTo>
                    <a:pt x="20" y="152"/>
                  </a:lnTo>
                  <a:lnTo>
                    <a:pt x="2" y="220"/>
                  </a:lnTo>
                  <a:lnTo>
                    <a:pt x="2" y="22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" y="238"/>
                  </a:lnTo>
                  <a:lnTo>
                    <a:pt x="8" y="248"/>
                  </a:lnTo>
                  <a:lnTo>
                    <a:pt x="18" y="254"/>
                  </a:lnTo>
                  <a:lnTo>
                    <a:pt x="28" y="256"/>
                  </a:lnTo>
                  <a:lnTo>
                    <a:pt x="28" y="256"/>
                  </a:lnTo>
                  <a:lnTo>
                    <a:pt x="38" y="254"/>
                  </a:lnTo>
                  <a:lnTo>
                    <a:pt x="106" y="236"/>
                  </a:lnTo>
                  <a:lnTo>
                    <a:pt x="106" y="236"/>
                  </a:lnTo>
                  <a:lnTo>
                    <a:pt x="112" y="234"/>
                  </a:lnTo>
                  <a:lnTo>
                    <a:pt x="118" y="228"/>
                  </a:lnTo>
                  <a:lnTo>
                    <a:pt x="240" y="106"/>
                  </a:lnTo>
                  <a:lnTo>
                    <a:pt x="240" y="106"/>
                  </a:lnTo>
                  <a:lnTo>
                    <a:pt x="248" y="96"/>
                  </a:lnTo>
                  <a:lnTo>
                    <a:pt x="252" y="86"/>
                  </a:lnTo>
                  <a:lnTo>
                    <a:pt x="256" y="76"/>
                  </a:lnTo>
                  <a:lnTo>
                    <a:pt x="256" y="64"/>
                  </a:lnTo>
                  <a:lnTo>
                    <a:pt x="254" y="52"/>
                  </a:lnTo>
                  <a:lnTo>
                    <a:pt x="250" y="42"/>
                  </a:lnTo>
                  <a:lnTo>
                    <a:pt x="244" y="30"/>
                  </a:lnTo>
                  <a:lnTo>
                    <a:pt x="236" y="20"/>
                  </a:lnTo>
                  <a:close/>
                  <a:moveTo>
                    <a:pt x="128" y="190"/>
                  </a:moveTo>
                  <a:lnTo>
                    <a:pt x="128" y="190"/>
                  </a:lnTo>
                  <a:lnTo>
                    <a:pt x="126" y="180"/>
                  </a:lnTo>
                  <a:lnTo>
                    <a:pt x="122" y="170"/>
                  </a:lnTo>
                  <a:lnTo>
                    <a:pt x="198" y="94"/>
                  </a:lnTo>
                  <a:lnTo>
                    <a:pt x="198" y="94"/>
                  </a:lnTo>
                  <a:lnTo>
                    <a:pt x="200" y="104"/>
                  </a:lnTo>
                  <a:lnTo>
                    <a:pt x="200" y="116"/>
                  </a:lnTo>
                  <a:lnTo>
                    <a:pt x="196" y="126"/>
                  </a:lnTo>
                  <a:lnTo>
                    <a:pt x="190" y="134"/>
                  </a:lnTo>
                  <a:lnTo>
                    <a:pt x="190" y="134"/>
                  </a:lnTo>
                  <a:lnTo>
                    <a:pt x="190" y="134"/>
                  </a:lnTo>
                  <a:lnTo>
                    <a:pt x="190" y="134"/>
                  </a:lnTo>
                  <a:lnTo>
                    <a:pt x="128" y="196"/>
                  </a:lnTo>
                  <a:lnTo>
                    <a:pt x="128" y="196"/>
                  </a:lnTo>
                  <a:lnTo>
                    <a:pt x="128" y="190"/>
                  </a:lnTo>
                  <a:close/>
                  <a:moveTo>
                    <a:pt x="118" y="162"/>
                  </a:moveTo>
                  <a:lnTo>
                    <a:pt x="118" y="162"/>
                  </a:lnTo>
                  <a:lnTo>
                    <a:pt x="108" y="148"/>
                  </a:lnTo>
                  <a:lnTo>
                    <a:pt x="108" y="148"/>
                  </a:lnTo>
                  <a:lnTo>
                    <a:pt x="100" y="142"/>
                  </a:lnTo>
                  <a:lnTo>
                    <a:pt x="92" y="136"/>
                  </a:lnTo>
                  <a:lnTo>
                    <a:pt x="168" y="60"/>
                  </a:lnTo>
                  <a:lnTo>
                    <a:pt x="168" y="60"/>
                  </a:lnTo>
                  <a:lnTo>
                    <a:pt x="176" y="64"/>
                  </a:lnTo>
                  <a:lnTo>
                    <a:pt x="184" y="72"/>
                  </a:lnTo>
                  <a:lnTo>
                    <a:pt x="184" y="72"/>
                  </a:lnTo>
                  <a:lnTo>
                    <a:pt x="190" y="78"/>
                  </a:lnTo>
                  <a:lnTo>
                    <a:pt x="194" y="86"/>
                  </a:lnTo>
                  <a:lnTo>
                    <a:pt x="118" y="162"/>
                  </a:lnTo>
                  <a:close/>
                  <a:moveTo>
                    <a:pt x="84" y="132"/>
                  </a:moveTo>
                  <a:lnTo>
                    <a:pt x="84" y="132"/>
                  </a:lnTo>
                  <a:lnTo>
                    <a:pt x="72" y="130"/>
                  </a:lnTo>
                  <a:lnTo>
                    <a:pt x="60" y="128"/>
                  </a:lnTo>
                  <a:lnTo>
                    <a:pt x="122" y="66"/>
                  </a:lnTo>
                  <a:lnTo>
                    <a:pt x="122" y="66"/>
                  </a:lnTo>
                  <a:lnTo>
                    <a:pt x="130" y="60"/>
                  </a:lnTo>
                  <a:lnTo>
                    <a:pt x="140" y="56"/>
                  </a:lnTo>
                  <a:lnTo>
                    <a:pt x="150" y="56"/>
                  </a:lnTo>
                  <a:lnTo>
                    <a:pt x="160" y="58"/>
                  </a:lnTo>
                  <a:lnTo>
                    <a:pt x="84" y="132"/>
                  </a:lnTo>
                  <a:close/>
                  <a:moveTo>
                    <a:pt x="34" y="238"/>
                  </a:moveTo>
                  <a:lnTo>
                    <a:pt x="34" y="238"/>
                  </a:lnTo>
                  <a:lnTo>
                    <a:pt x="28" y="240"/>
                  </a:lnTo>
                  <a:lnTo>
                    <a:pt x="28" y="240"/>
                  </a:lnTo>
                  <a:lnTo>
                    <a:pt x="24" y="240"/>
                  </a:lnTo>
                  <a:lnTo>
                    <a:pt x="20" y="236"/>
                  </a:lnTo>
                  <a:lnTo>
                    <a:pt x="16" y="232"/>
                  </a:lnTo>
                  <a:lnTo>
                    <a:pt x="16" y="228"/>
                  </a:lnTo>
                  <a:lnTo>
                    <a:pt x="16" y="228"/>
                  </a:lnTo>
                  <a:lnTo>
                    <a:pt x="16" y="224"/>
                  </a:lnTo>
                  <a:lnTo>
                    <a:pt x="26" y="192"/>
                  </a:lnTo>
                  <a:lnTo>
                    <a:pt x="26" y="192"/>
                  </a:lnTo>
                  <a:lnTo>
                    <a:pt x="32" y="194"/>
                  </a:lnTo>
                  <a:lnTo>
                    <a:pt x="40" y="196"/>
                  </a:lnTo>
                  <a:lnTo>
                    <a:pt x="46" y="200"/>
                  </a:lnTo>
                  <a:lnTo>
                    <a:pt x="52" y="204"/>
                  </a:lnTo>
                  <a:lnTo>
                    <a:pt x="52" y="204"/>
                  </a:lnTo>
                  <a:lnTo>
                    <a:pt x="58" y="210"/>
                  </a:lnTo>
                  <a:lnTo>
                    <a:pt x="60" y="218"/>
                  </a:lnTo>
                  <a:lnTo>
                    <a:pt x="62" y="224"/>
                  </a:lnTo>
                  <a:lnTo>
                    <a:pt x="64" y="232"/>
                  </a:lnTo>
                  <a:lnTo>
                    <a:pt x="34" y="238"/>
                  </a:lnTo>
                  <a:close/>
                  <a:moveTo>
                    <a:pt x="70" y="230"/>
                  </a:moveTo>
                  <a:lnTo>
                    <a:pt x="70" y="230"/>
                  </a:lnTo>
                  <a:lnTo>
                    <a:pt x="70" y="222"/>
                  </a:lnTo>
                  <a:lnTo>
                    <a:pt x="68" y="214"/>
                  </a:lnTo>
                  <a:lnTo>
                    <a:pt x="64" y="206"/>
                  </a:lnTo>
                  <a:lnTo>
                    <a:pt x="58" y="198"/>
                  </a:lnTo>
                  <a:lnTo>
                    <a:pt x="58" y="198"/>
                  </a:lnTo>
                  <a:lnTo>
                    <a:pt x="50" y="192"/>
                  </a:lnTo>
                  <a:lnTo>
                    <a:pt x="44" y="188"/>
                  </a:lnTo>
                  <a:lnTo>
                    <a:pt x="36" y="186"/>
                  </a:lnTo>
                  <a:lnTo>
                    <a:pt x="28" y="184"/>
                  </a:lnTo>
                  <a:lnTo>
                    <a:pt x="36" y="156"/>
                  </a:lnTo>
                  <a:lnTo>
                    <a:pt x="36" y="156"/>
                  </a:lnTo>
                  <a:lnTo>
                    <a:pt x="38" y="150"/>
                  </a:lnTo>
                  <a:lnTo>
                    <a:pt x="38" y="150"/>
                  </a:lnTo>
                  <a:lnTo>
                    <a:pt x="44" y="146"/>
                  </a:lnTo>
                  <a:lnTo>
                    <a:pt x="52" y="144"/>
                  </a:lnTo>
                  <a:lnTo>
                    <a:pt x="60" y="144"/>
                  </a:lnTo>
                  <a:lnTo>
                    <a:pt x="68" y="144"/>
                  </a:lnTo>
                  <a:lnTo>
                    <a:pt x="74" y="146"/>
                  </a:lnTo>
                  <a:lnTo>
                    <a:pt x="82" y="150"/>
                  </a:lnTo>
                  <a:lnTo>
                    <a:pt x="90" y="154"/>
                  </a:lnTo>
                  <a:lnTo>
                    <a:pt x="96" y="160"/>
                  </a:lnTo>
                  <a:lnTo>
                    <a:pt x="96" y="160"/>
                  </a:lnTo>
                  <a:lnTo>
                    <a:pt x="102" y="166"/>
                  </a:lnTo>
                  <a:lnTo>
                    <a:pt x="108" y="174"/>
                  </a:lnTo>
                  <a:lnTo>
                    <a:pt x="110" y="182"/>
                  </a:lnTo>
                  <a:lnTo>
                    <a:pt x="112" y="190"/>
                  </a:lnTo>
                  <a:lnTo>
                    <a:pt x="112" y="198"/>
                  </a:lnTo>
                  <a:lnTo>
                    <a:pt x="110" y="206"/>
                  </a:lnTo>
                  <a:lnTo>
                    <a:pt x="108" y="214"/>
                  </a:lnTo>
                  <a:lnTo>
                    <a:pt x="104" y="220"/>
                  </a:lnTo>
                  <a:lnTo>
                    <a:pt x="104" y="220"/>
                  </a:lnTo>
                  <a:lnTo>
                    <a:pt x="100" y="222"/>
                  </a:lnTo>
                  <a:lnTo>
                    <a:pt x="70" y="230"/>
                  </a:lnTo>
                  <a:close/>
                  <a:moveTo>
                    <a:pt x="230" y="94"/>
                  </a:moveTo>
                  <a:lnTo>
                    <a:pt x="216" y="108"/>
                  </a:lnTo>
                  <a:lnTo>
                    <a:pt x="216" y="108"/>
                  </a:lnTo>
                  <a:lnTo>
                    <a:pt x="216" y="102"/>
                  </a:lnTo>
                  <a:lnTo>
                    <a:pt x="216" y="102"/>
                  </a:lnTo>
                  <a:lnTo>
                    <a:pt x="214" y="90"/>
                  </a:lnTo>
                  <a:lnTo>
                    <a:pt x="210" y="80"/>
                  </a:lnTo>
                  <a:lnTo>
                    <a:pt x="204" y="70"/>
                  </a:lnTo>
                  <a:lnTo>
                    <a:pt x="196" y="60"/>
                  </a:lnTo>
                  <a:lnTo>
                    <a:pt x="196" y="60"/>
                  </a:lnTo>
                  <a:lnTo>
                    <a:pt x="186" y="52"/>
                  </a:lnTo>
                  <a:lnTo>
                    <a:pt x="174" y="46"/>
                  </a:lnTo>
                  <a:lnTo>
                    <a:pt x="162" y="42"/>
                  </a:lnTo>
                  <a:lnTo>
                    <a:pt x="148" y="40"/>
                  </a:lnTo>
                  <a:lnTo>
                    <a:pt x="162" y="26"/>
                  </a:lnTo>
                  <a:lnTo>
                    <a:pt x="162" y="26"/>
                  </a:lnTo>
                  <a:lnTo>
                    <a:pt x="168" y="22"/>
                  </a:lnTo>
                  <a:lnTo>
                    <a:pt x="174" y="18"/>
                  </a:lnTo>
                  <a:lnTo>
                    <a:pt x="180" y="16"/>
                  </a:lnTo>
                  <a:lnTo>
                    <a:pt x="188" y="16"/>
                  </a:lnTo>
                  <a:lnTo>
                    <a:pt x="188" y="16"/>
                  </a:lnTo>
                  <a:lnTo>
                    <a:pt x="198" y="18"/>
                  </a:lnTo>
                  <a:lnTo>
                    <a:pt x="206" y="20"/>
                  </a:lnTo>
                  <a:lnTo>
                    <a:pt x="216" y="26"/>
                  </a:lnTo>
                  <a:lnTo>
                    <a:pt x="224" y="32"/>
                  </a:lnTo>
                  <a:lnTo>
                    <a:pt x="224" y="32"/>
                  </a:lnTo>
                  <a:lnTo>
                    <a:pt x="230" y="40"/>
                  </a:lnTo>
                  <a:lnTo>
                    <a:pt x="236" y="48"/>
                  </a:lnTo>
                  <a:lnTo>
                    <a:pt x="238" y="56"/>
                  </a:lnTo>
                  <a:lnTo>
                    <a:pt x="240" y="66"/>
                  </a:lnTo>
                  <a:lnTo>
                    <a:pt x="240" y="66"/>
                  </a:lnTo>
                  <a:lnTo>
                    <a:pt x="240" y="74"/>
                  </a:lnTo>
                  <a:lnTo>
                    <a:pt x="238" y="82"/>
                  </a:lnTo>
                  <a:lnTo>
                    <a:pt x="234" y="88"/>
                  </a:lnTo>
                  <a:lnTo>
                    <a:pt x="230" y="9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SA">
                <a:cs typeface="+mn-ea"/>
                <a:sym typeface="+mn-lt"/>
              </a:endParaRPr>
            </a:p>
          </p:txBody>
        </p:sp>
        <p:sp>
          <p:nvSpPr>
            <p:cNvPr id="17" name="Rounded Rectangle 19"/>
            <p:cNvSpPr/>
            <p:nvPr/>
          </p:nvSpPr>
          <p:spPr>
            <a:xfrm rot="20500667">
              <a:off x="4079994" y="3042831"/>
              <a:ext cx="674048" cy="674048"/>
            </a:xfrm>
            <a:prstGeom prst="roundRect">
              <a:avLst>
                <a:gd name="adj" fmla="val 2470"/>
              </a:avLst>
            </a:prstGeom>
            <a:solidFill>
              <a:schemeClr val="bg2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grpSp>
          <p:nvGrpSpPr>
            <p:cNvPr id="18" name="Group 20"/>
            <p:cNvGrpSpPr/>
            <p:nvPr/>
          </p:nvGrpSpPr>
          <p:grpSpPr>
            <a:xfrm rot="20367121">
              <a:off x="4203796" y="3166633"/>
              <a:ext cx="426442" cy="426442"/>
              <a:chOff x="3149600" y="2774950"/>
              <a:chExt cx="406400" cy="406400"/>
            </a:xfrm>
            <a:solidFill>
              <a:schemeClr val="accent2"/>
            </a:solidFill>
          </p:grpSpPr>
          <p:sp>
            <p:nvSpPr>
              <p:cNvPr id="31" name="Freeform 110"/>
              <p:cNvSpPr>
                <a:spLocks noEditPoints="1"/>
              </p:cNvSpPr>
              <p:nvPr/>
            </p:nvSpPr>
            <p:spPr bwMode="auto">
              <a:xfrm>
                <a:off x="3327400" y="2978150"/>
                <a:ext cx="63500" cy="63500"/>
              </a:xfrm>
              <a:custGeom>
                <a:avLst/>
                <a:gdLst/>
                <a:ahLst/>
                <a:cxnLst>
                  <a:cxn ang="0">
                    <a:pos x="20" y="40"/>
                  </a:cxn>
                  <a:cxn ang="0">
                    <a:pos x="20" y="40"/>
                  </a:cxn>
                  <a:cxn ang="0">
                    <a:pos x="28" y="38"/>
                  </a:cxn>
                  <a:cxn ang="0">
                    <a:pos x="34" y="34"/>
                  </a:cxn>
                  <a:cxn ang="0">
                    <a:pos x="38" y="28"/>
                  </a:cxn>
                  <a:cxn ang="0">
                    <a:pos x="40" y="20"/>
                  </a:cxn>
                  <a:cxn ang="0">
                    <a:pos x="40" y="20"/>
                  </a:cxn>
                  <a:cxn ang="0">
                    <a:pos x="38" y="12"/>
                  </a:cxn>
                  <a:cxn ang="0">
                    <a:pos x="34" y="6"/>
                  </a:cxn>
                  <a:cxn ang="0">
                    <a:pos x="28" y="2"/>
                  </a:cxn>
                  <a:cxn ang="0">
                    <a:pos x="20" y="0"/>
                  </a:cxn>
                  <a:cxn ang="0">
                    <a:pos x="20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6" y="34"/>
                  </a:cxn>
                  <a:cxn ang="0">
                    <a:pos x="12" y="38"/>
                  </a:cxn>
                  <a:cxn ang="0">
                    <a:pos x="20" y="40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4" y="8"/>
                  </a:cxn>
                  <a:cxn ang="0">
                    <a:pos x="28" y="12"/>
                  </a:cxn>
                  <a:cxn ang="0">
                    <a:pos x="32" y="16"/>
                  </a:cxn>
                  <a:cxn ang="0">
                    <a:pos x="32" y="20"/>
                  </a:cxn>
                  <a:cxn ang="0">
                    <a:pos x="32" y="20"/>
                  </a:cxn>
                  <a:cxn ang="0">
                    <a:pos x="32" y="24"/>
                  </a:cxn>
                  <a:cxn ang="0">
                    <a:pos x="28" y="28"/>
                  </a:cxn>
                  <a:cxn ang="0">
                    <a:pos x="24" y="32"/>
                  </a:cxn>
                  <a:cxn ang="0">
                    <a:pos x="20" y="32"/>
                  </a:cxn>
                  <a:cxn ang="0">
                    <a:pos x="20" y="32"/>
                  </a:cxn>
                  <a:cxn ang="0">
                    <a:pos x="16" y="32"/>
                  </a:cxn>
                  <a:cxn ang="0">
                    <a:pos x="12" y="28"/>
                  </a:cxn>
                  <a:cxn ang="0">
                    <a:pos x="8" y="24"/>
                  </a:cxn>
                  <a:cxn ang="0">
                    <a:pos x="8" y="20"/>
                  </a:cxn>
                  <a:cxn ang="0">
                    <a:pos x="8" y="20"/>
                  </a:cxn>
                  <a:cxn ang="0">
                    <a:pos x="8" y="16"/>
                  </a:cxn>
                  <a:cxn ang="0">
                    <a:pos x="12" y="12"/>
                  </a:cxn>
                  <a:cxn ang="0">
                    <a:pos x="16" y="8"/>
                  </a:cxn>
                  <a:cxn ang="0">
                    <a:pos x="20" y="8"/>
                  </a:cxn>
                </a:cxnLst>
                <a:rect l="0" t="0" r="r" b="b"/>
                <a:pathLst>
                  <a:path w="40" h="40">
                    <a:moveTo>
                      <a:pt x="20" y="40"/>
                    </a:moveTo>
                    <a:lnTo>
                      <a:pt x="20" y="40"/>
                    </a:lnTo>
                    <a:lnTo>
                      <a:pt x="28" y="38"/>
                    </a:lnTo>
                    <a:lnTo>
                      <a:pt x="34" y="34"/>
                    </a:lnTo>
                    <a:lnTo>
                      <a:pt x="38" y="28"/>
                    </a:lnTo>
                    <a:lnTo>
                      <a:pt x="40" y="20"/>
                    </a:lnTo>
                    <a:lnTo>
                      <a:pt x="40" y="20"/>
                    </a:lnTo>
                    <a:lnTo>
                      <a:pt x="38" y="12"/>
                    </a:lnTo>
                    <a:lnTo>
                      <a:pt x="34" y="6"/>
                    </a:lnTo>
                    <a:lnTo>
                      <a:pt x="28" y="2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6" y="34"/>
                    </a:lnTo>
                    <a:lnTo>
                      <a:pt x="12" y="38"/>
                    </a:lnTo>
                    <a:lnTo>
                      <a:pt x="20" y="40"/>
                    </a:lnTo>
                    <a:close/>
                    <a:moveTo>
                      <a:pt x="20" y="8"/>
                    </a:moveTo>
                    <a:lnTo>
                      <a:pt x="20" y="8"/>
                    </a:lnTo>
                    <a:lnTo>
                      <a:pt x="24" y="8"/>
                    </a:lnTo>
                    <a:lnTo>
                      <a:pt x="28" y="12"/>
                    </a:lnTo>
                    <a:lnTo>
                      <a:pt x="32" y="16"/>
                    </a:lnTo>
                    <a:lnTo>
                      <a:pt x="32" y="20"/>
                    </a:lnTo>
                    <a:lnTo>
                      <a:pt x="32" y="20"/>
                    </a:lnTo>
                    <a:lnTo>
                      <a:pt x="32" y="24"/>
                    </a:lnTo>
                    <a:lnTo>
                      <a:pt x="28" y="28"/>
                    </a:lnTo>
                    <a:lnTo>
                      <a:pt x="24" y="32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16" y="32"/>
                    </a:lnTo>
                    <a:lnTo>
                      <a:pt x="12" y="28"/>
                    </a:lnTo>
                    <a:lnTo>
                      <a:pt x="8" y="24"/>
                    </a:lnTo>
                    <a:lnTo>
                      <a:pt x="8" y="20"/>
                    </a:lnTo>
                    <a:lnTo>
                      <a:pt x="8" y="20"/>
                    </a:lnTo>
                    <a:lnTo>
                      <a:pt x="8" y="16"/>
                    </a:lnTo>
                    <a:lnTo>
                      <a:pt x="12" y="12"/>
                    </a:lnTo>
                    <a:lnTo>
                      <a:pt x="16" y="8"/>
                    </a:lnTo>
                    <a:lnTo>
                      <a:pt x="20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  <p:sp>
            <p:nvSpPr>
              <p:cNvPr id="32" name="Freeform 113"/>
              <p:cNvSpPr>
                <a:spLocks noEditPoints="1"/>
              </p:cNvSpPr>
              <p:nvPr/>
            </p:nvSpPr>
            <p:spPr bwMode="auto">
              <a:xfrm>
                <a:off x="3492500" y="2774950"/>
                <a:ext cx="63500" cy="63500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0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6" y="34"/>
                  </a:cxn>
                  <a:cxn ang="0">
                    <a:pos x="12" y="38"/>
                  </a:cxn>
                  <a:cxn ang="0">
                    <a:pos x="20" y="40"/>
                  </a:cxn>
                  <a:cxn ang="0">
                    <a:pos x="20" y="40"/>
                  </a:cxn>
                  <a:cxn ang="0">
                    <a:pos x="28" y="38"/>
                  </a:cxn>
                  <a:cxn ang="0">
                    <a:pos x="34" y="34"/>
                  </a:cxn>
                  <a:cxn ang="0">
                    <a:pos x="38" y="28"/>
                  </a:cxn>
                  <a:cxn ang="0">
                    <a:pos x="40" y="20"/>
                  </a:cxn>
                  <a:cxn ang="0">
                    <a:pos x="40" y="20"/>
                  </a:cxn>
                  <a:cxn ang="0">
                    <a:pos x="38" y="12"/>
                  </a:cxn>
                  <a:cxn ang="0">
                    <a:pos x="34" y="6"/>
                  </a:cxn>
                  <a:cxn ang="0">
                    <a:pos x="28" y="2"/>
                  </a:cxn>
                  <a:cxn ang="0">
                    <a:pos x="20" y="0"/>
                  </a:cxn>
                  <a:cxn ang="0">
                    <a:pos x="20" y="32"/>
                  </a:cxn>
                  <a:cxn ang="0">
                    <a:pos x="20" y="32"/>
                  </a:cxn>
                  <a:cxn ang="0">
                    <a:pos x="16" y="32"/>
                  </a:cxn>
                  <a:cxn ang="0">
                    <a:pos x="12" y="28"/>
                  </a:cxn>
                  <a:cxn ang="0">
                    <a:pos x="8" y="24"/>
                  </a:cxn>
                  <a:cxn ang="0">
                    <a:pos x="8" y="20"/>
                  </a:cxn>
                  <a:cxn ang="0">
                    <a:pos x="8" y="20"/>
                  </a:cxn>
                  <a:cxn ang="0">
                    <a:pos x="8" y="16"/>
                  </a:cxn>
                  <a:cxn ang="0">
                    <a:pos x="12" y="12"/>
                  </a:cxn>
                  <a:cxn ang="0">
                    <a:pos x="16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4" y="8"/>
                  </a:cxn>
                  <a:cxn ang="0">
                    <a:pos x="28" y="12"/>
                  </a:cxn>
                  <a:cxn ang="0">
                    <a:pos x="32" y="16"/>
                  </a:cxn>
                  <a:cxn ang="0">
                    <a:pos x="32" y="20"/>
                  </a:cxn>
                  <a:cxn ang="0">
                    <a:pos x="32" y="20"/>
                  </a:cxn>
                  <a:cxn ang="0">
                    <a:pos x="32" y="24"/>
                  </a:cxn>
                  <a:cxn ang="0">
                    <a:pos x="28" y="28"/>
                  </a:cxn>
                  <a:cxn ang="0">
                    <a:pos x="24" y="32"/>
                  </a:cxn>
                  <a:cxn ang="0">
                    <a:pos x="20" y="32"/>
                  </a:cxn>
                </a:cxnLst>
                <a:rect l="0" t="0" r="r" b="b"/>
                <a:pathLst>
                  <a:path w="40" h="40">
                    <a:moveTo>
                      <a:pt x="20" y="0"/>
                    </a:moveTo>
                    <a:lnTo>
                      <a:pt x="20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6" y="34"/>
                    </a:lnTo>
                    <a:lnTo>
                      <a:pt x="12" y="38"/>
                    </a:lnTo>
                    <a:lnTo>
                      <a:pt x="20" y="40"/>
                    </a:lnTo>
                    <a:lnTo>
                      <a:pt x="20" y="40"/>
                    </a:lnTo>
                    <a:lnTo>
                      <a:pt x="28" y="38"/>
                    </a:lnTo>
                    <a:lnTo>
                      <a:pt x="34" y="34"/>
                    </a:lnTo>
                    <a:lnTo>
                      <a:pt x="38" y="28"/>
                    </a:lnTo>
                    <a:lnTo>
                      <a:pt x="40" y="20"/>
                    </a:lnTo>
                    <a:lnTo>
                      <a:pt x="40" y="20"/>
                    </a:lnTo>
                    <a:lnTo>
                      <a:pt x="38" y="12"/>
                    </a:lnTo>
                    <a:lnTo>
                      <a:pt x="34" y="6"/>
                    </a:lnTo>
                    <a:lnTo>
                      <a:pt x="28" y="2"/>
                    </a:lnTo>
                    <a:lnTo>
                      <a:pt x="20" y="0"/>
                    </a:lnTo>
                    <a:close/>
                    <a:moveTo>
                      <a:pt x="20" y="32"/>
                    </a:moveTo>
                    <a:lnTo>
                      <a:pt x="20" y="32"/>
                    </a:lnTo>
                    <a:lnTo>
                      <a:pt x="16" y="32"/>
                    </a:lnTo>
                    <a:lnTo>
                      <a:pt x="12" y="28"/>
                    </a:lnTo>
                    <a:lnTo>
                      <a:pt x="8" y="24"/>
                    </a:lnTo>
                    <a:lnTo>
                      <a:pt x="8" y="20"/>
                    </a:lnTo>
                    <a:lnTo>
                      <a:pt x="8" y="20"/>
                    </a:lnTo>
                    <a:lnTo>
                      <a:pt x="8" y="16"/>
                    </a:lnTo>
                    <a:lnTo>
                      <a:pt x="12" y="12"/>
                    </a:lnTo>
                    <a:lnTo>
                      <a:pt x="16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24" y="8"/>
                    </a:lnTo>
                    <a:lnTo>
                      <a:pt x="28" y="12"/>
                    </a:lnTo>
                    <a:lnTo>
                      <a:pt x="32" y="16"/>
                    </a:lnTo>
                    <a:lnTo>
                      <a:pt x="32" y="20"/>
                    </a:lnTo>
                    <a:lnTo>
                      <a:pt x="32" y="20"/>
                    </a:lnTo>
                    <a:lnTo>
                      <a:pt x="32" y="24"/>
                    </a:lnTo>
                    <a:lnTo>
                      <a:pt x="28" y="28"/>
                    </a:lnTo>
                    <a:lnTo>
                      <a:pt x="24" y="32"/>
                    </a:lnTo>
                    <a:lnTo>
                      <a:pt x="20" y="3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  <p:sp>
            <p:nvSpPr>
              <p:cNvPr id="33" name="Freeform 116"/>
              <p:cNvSpPr>
                <a:spLocks noEditPoints="1"/>
              </p:cNvSpPr>
              <p:nvPr/>
            </p:nvSpPr>
            <p:spPr bwMode="auto">
              <a:xfrm>
                <a:off x="3251200" y="2965450"/>
                <a:ext cx="50800" cy="50800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0" y="16"/>
                  </a:cxn>
                  <a:cxn ang="0">
                    <a:pos x="2" y="22"/>
                  </a:cxn>
                  <a:cxn ang="0">
                    <a:pos x="4" y="28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16" y="32"/>
                  </a:cxn>
                  <a:cxn ang="0">
                    <a:pos x="22" y="30"/>
                  </a:cxn>
                  <a:cxn ang="0">
                    <a:pos x="28" y="28"/>
                  </a:cxn>
                  <a:cxn ang="0">
                    <a:pos x="30" y="22"/>
                  </a:cxn>
                  <a:cxn ang="0">
                    <a:pos x="32" y="16"/>
                  </a:cxn>
                  <a:cxn ang="0">
                    <a:pos x="32" y="16"/>
                  </a:cxn>
                  <a:cxn ang="0">
                    <a:pos x="30" y="10"/>
                  </a:cxn>
                  <a:cxn ang="0">
                    <a:pos x="28" y="4"/>
                  </a:cxn>
                  <a:cxn ang="0">
                    <a:pos x="22" y="2"/>
                  </a:cxn>
                  <a:cxn ang="0">
                    <a:pos x="16" y="0"/>
                  </a:cxn>
                  <a:cxn ang="0">
                    <a:pos x="16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16" y="8"/>
                  </a:cxn>
                  <a:cxn ang="0">
                    <a:pos x="16" y="8"/>
                  </a:cxn>
                  <a:cxn ang="0">
                    <a:pos x="20" y="8"/>
                  </a:cxn>
                  <a:cxn ang="0">
                    <a:pos x="22" y="10"/>
                  </a:cxn>
                  <a:cxn ang="0">
                    <a:pos x="24" y="12"/>
                  </a:cxn>
                  <a:cxn ang="0">
                    <a:pos x="24" y="16"/>
                  </a:cxn>
                  <a:cxn ang="0">
                    <a:pos x="24" y="16"/>
                  </a:cxn>
                  <a:cxn ang="0">
                    <a:pos x="24" y="20"/>
                  </a:cxn>
                  <a:cxn ang="0">
                    <a:pos x="22" y="22"/>
                  </a:cxn>
                  <a:cxn ang="0">
                    <a:pos x="20" y="24"/>
                  </a:cxn>
                  <a:cxn ang="0">
                    <a:pos x="16" y="24"/>
                  </a:cxn>
                  <a:cxn ang="0">
                    <a:pos x="16" y="24"/>
                  </a:cxn>
                  <a:cxn ang="0">
                    <a:pos x="12" y="24"/>
                  </a:cxn>
                  <a:cxn ang="0">
                    <a:pos x="10" y="22"/>
                  </a:cxn>
                  <a:cxn ang="0">
                    <a:pos x="8" y="20"/>
                  </a:cxn>
                  <a:cxn ang="0">
                    <a:pos x="8" y="16"/>
                  </a:cxn>
                  <a:cxn ang="0">
                    <a:pos x="8" y="16"/>
                  </a:cxn>
                  <a:cxn ang="0">
                    <a:pos x="8" y="12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6" y="8"/>
                  </a:cxn>
                </a:cxnLst>
                <a:rect l="0" t="0" r="r" b="b"/>
                <a:pathLst>
                  <a:path w="32" h="32">
                    <a:moveTo>
                      <a:pt x="0" y="16"/>
                    </a:moveTo>
                    <a:lnTo>
                      <a:pt x="0" y="16"/>
                    </a:lnTo>
                    <a:lnTo>
                      <a:pt x="2" y="22"/>
                    </a:lnTo>
                    <a:lnTo>
                      <a:pt x="4" y="28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8" y="28"/>
                    </a:lnTo>
                    <a:lnTo>
                      <a:pt x="30" y="22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0" y="10"/>
                    </a:lnTo>
                    <a:lnTo>
                      <a:pt x="28" y="4"/>
                    </a:lnTo>
                    <a:lnTo>
                      <a:pt x="22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6"/>
                    </a:lnTo>
                    <a:close/>
                    <a:moveTo>
                      <a:pt x="16" y="8"/>
                    </a:moveTo>
                    <a:lnTo>
                      <a:pt x="16" y="8"/>
                    </a:lnTo>
                    <a:lnTo>
                      <a:pt x="20" y="8"/>
                    </a:lnTo>
                    <a:lnTo>
                      <a:pt x="22" y="10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20"/>
                    </a:lnTo>
                    <a:lnTo>
                      <a:pt x="22" y="22"/>
                    </a:lnTo>
                    <a:lnTo>
                      <a:pt x="20" y="24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12" y="24"/>
                    </a:lnTo>
                    <a:lnTo>
                      <a:pt x="10" y="22"/>
                    </a:lnTo>
                    <a:lnTo>
                      <a:pt x="8" y="20"/>
                    </a:lnTo>
                    <a:lnTo>
                      <a:pt x="8" y="16"/>
                    </a:lnTo>
                    <a:lnTo>
                      <a:pt x="8" y="16"/>
                    </a:lnTo>
                    <a:lnTo>
                      <a:pt x="8" y="12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6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  <p:sp>
            <p:nvSpPr>
              <p:cNvPr id="34" name="Freeform 119"/>
              <p:cNvSpPr>
                <a:spLocks/>
              </p:cNvSpPr>
              <p:nvPr/>
            </p:nvSpPr>
            <p:spPr bwMode="auto">
              <a:xfrm>
                <a:off x="3302000" y="3054350"/>
                <a:ext cx="25400" cy="25400"/>
              </a:xfrm>
              <a:custGeom>
                <a:avLst/>
                <a:gdLst/>
                <a:ahLst/>
                <a:cxnLst>
                  <a:cxn ang="0">
                    <a:pos x="8" y="16"/>
                  </a:cxn>
                  <a:cxn ang="0">
                    <a:pos x="8" y="16"/>
                  </a:cxn>
                  <a:cxn ang="0">
                    <a:pos x="12" y="16"/>
                  </a:cxn>
                  <a:cxn ang="0">
                    <a:pos x="14" y="14"/>
                  </a:cxn>
                  <a:cxn ang="0">
                    <a:pos x="16" y="12"/>
                  </a:cxn>
                  <a:cxn ang="0">
                    <a:pos x="16" y="8"/>
                  </a:cxn>
                  <a:cxn ang="0">
                    <a:pos x="16" y="8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2" y="14"/>
                  </a:cxn>
                  <a:cxn ang="0">
                    <a:pos x="4" y="16"/>
                  </a:cxn>
                  <a:cxn ang="0">
                    <a:pos x="8" y="16"/>
                  </a:cxn>
                </a:cxnLst>
                <a:rect l="0" t="0" r="r" b="b"/>
                <a:pathLst>
                  <a:path w="16" h="16">
                    <a:moveTo>
                      <a:pt x="8" y="16"/>
                    </a:moveTo>
                    <a:lnTo>
                      <a:pt x="8" y="16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6" y="12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8" y="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  <p:sp>
            <p:nvSpPr>
              <p:cNvPr id="35" name="Freeform 121"/>
              <p:cNvSpPr>
                <a:spLocks/>
              </p:cNvSpPr>
              <p:nvPr/>
            </p:nvSpPr>
            <p:spPr bwMode="auto">
              <a:xfrm>
                <a:off x="3505200" y="2863850"/>
                <a:ext cx="25400" cy="25400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2" y="14"/>
                  </a:cxn>
                  <a:cxn ang="0">
                    <a:pos x="4" y="16"/>
                  </a:cxn>
                  <a:cxn ang="0">
                    <a:pos x="8" y="16"/>
                  </a:cxn>
                  <a:cxn ang="0">
                    <a:pos x="8" y="16"/>
                  </a:cxn>
                  <a:cxn ang="0">
                    <a:pos x="12" y="16"/>
                  </a:cxn>
                  <a:cxn ang="0">
                    <a:pos x="14" y="14"/>
                  </a:cxn>
                  <a:cxn ang="0">
                    <a:pos x="16" y="12"/>
                  </a:cxn>
                  <a:cxn ang="0">
                    <a:pos x="16" y="8"/>
                  </a:cxn>
                  <a:cxn ang="0">
                    <a:pos x="16" y="8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8" y="0"/>
                  </a:cxn>
                </a:cxnLst>
                <a:rect l="0" t="0" r="r" b="b"/>
                <a:pathLst>
                  <a:path w="16" h="16">
                    <a:moveTo>
                      <a:pt x="8" y="0"/>
                    </a:move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8" y="16"/>
                    </a:lnTo>
                    <a:lnTo>
                      <a:pt x="8" y="16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6" y="12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  <p:sp>
            <p:nvSpPr>
              <p:cNvPr id="36" name="Freeform 106"/>
              <p:cNvSpPr>
                <a:spLocks noEditPoints="1"/>
              </p:cNvSpPr>
              <p:nvPr/>
            </p:nvSpPr>
            <p:spPr bwMode="auto">
              <a:xfrm>
                <a:off x="3149600" y="2813050"/>
                <a:ext cx="371475" cy="368300"/>
              </a:xfrm>
              <a:custGeom>
                <a:avLst/>
                <a:gdLst/>
                <a:ahLst/>
                <a:cxnLst>
                  <a:cxn ang="0">
                    <a:pos x="166" y="6"/>
                  </a:cxn>
                  <a:cxn ang="0">
                    <a:pos x="152" y="0"/>
                  </a:cxn>
                  <a:cxn ang="0">
                    <a:pos x="144" y="2"/>
                  </a:cxn>
                  <a:cxn ang="0">
                    <a:pos x="126" y="18"/>
                  </a:cxn>
                  <a:cxn ang="0">
                    <a:pos x="122" y="24"/>
                  </a:cxn>
                  <a:cxn ang="0">
                    <a:pos x="120" y="32"/>
                  </a:cxn>
                  <a:cxn ang="0">
                    <a:pos x="122" y="42"/>
                  </a:cxn>
                  <a:cxn ang="0">
                    <a:pos x="14" y="86"/>
                  </a:cxn>
                  <a:cxn ang="0">
                    <a:pos x="6" y="92"/>
                  </a:cxn>
                  <a:cxn ang="0">
                    <a:pos x="0" y="102"/>
                  </a:cxn>
                  <a:cxn ang="0">
                    <a:pos x="0" y="108"/>
                  </a:cxn>
                  <a:cxn ang="0">
                    <a:pos x="4" y="120"/>
                  </a:cxn>
                  <a:cxn ang="0">
                    <a:pos x="108" y="224"/>
                  </a:cxn>
                  <a:cxn ang="0">
                    <a:pos x="116" y="230"/>
                  </a:cxn>
                  <a:cxn ang="0">
                    <a:pos x="126" y="232"/>
                  </a:cxn>
                  <a:cxn ang="0">
                    <a:pos x="126" y="232"/>
                  </a:cxn>
                  <a:cxn ang="0">
                    <a:pos x="130" y="232"/>
                  </a:cxn>
                  <a:cxn ang="0">
                    <a:pos x="142" y="226"/>
                  </a:cxn>
                  <a:cxn ang="0">
                    <a:pos x="148" y="216"/>
                  </a:cxn>
                  <a:cxn ang="0">
                    <a:pos x="190" y="110"/>
                  </a:cxn>
                  <a:cxn ang="0">
                    <a:pos x="202" y="114"/>
                  </a:cxn>
                  <a:cxn ang="0">
                    <a:pos x="210" y="112"/>
                  </a:cxn>
                  <a:cxn ang="0">
                    <a:pos x="228" y="96"/>
                  </a:cxn>
                  <a:cxn ang="0">
                    <a:pos x="232" y="90"/>
                  </a:cxn>
                  <a:cxn ang="0">
                    <a:pos x="234" y="82"/>
                  </a:cxn>
                  <a:cxn ang="0">
                    <a:pos x="228" y="68"/>
                  </a:cxn>
                  <a:cxn ang="0">
                    <a:pos x="134" y="210"/>
                  </a:cxn>
                  <a:cxn ang="0">
                    <a:pos x="130" y="214"/>
                  </a:cxn>
                  <a:cxn ang="0">
                    <a:pos x="128" y="216"/>
                  </a:cxn>
                  <a:cxn ang="0">
                    <a:pos x="126" y="216"/>
                  </a:cxn>
                  <a:cxn ang="0">
                    <a:pos x="18" y="112"/>
                  </a:cxn>
                  <a:cxn ang="0">
                    <a:pos x="16" y="110"/>
                  </a:cxn>
                  <a:cxn ang="0">
                    <a:pos x="16" y="106"/>
                  </a:cxn>
                  <a:cxn ang="0">
                    <a:pos x="20" y="100"/>
                  </a:cxn>
                  <a:cxn ang="0">
                    <a:pos x="70" y="80"/>
                  </a:cxn>
                  <a:cxn ang="0">
                    <a:pos x="96" y="86"/>
                  </a:cxn>
                  <a:cxn ang="0">
                    <a:pos x="134" y="92"/>
                  </a:cxn>
                  <a:cxn ang="0">
                    <a:pos x="158" y="104"/>
                  </a:cxn>
                  <a:cxn ang="0">
                    <a:pos x="134" y="210"/>
                  </a:cxn>
                  <a:cxn ang="0">
                    <a:pos x="204" y="96"/>
                  </a:cxn>
                  <a:cxn ang="0">
                    <a:pos x="202" y="98"/>
                  </a:cxn>
                  <a:cxn ang="0">
                    <a:pos x="184" y="82"/>
                  </a:cxn>
                  <a:cxn ang="0">
                    <a:pos x="174" y="108"/>
                  </a:cxn>
                  <a:cxn ang="0">
                    <a:pos x="166" y="100"/>
                  </a:cxn>
                  <a:cxn ang="0">
                    <a:pos x="138" y="86"/>
                  </a:cxn>
                  <a:cxn ang="0">
                    <a:pos x="104" y="78"/>
                  </a:cxn>
                  <a:cxn ang="0">
                    <a:pos x="82" y="76"/>
                  </a:cxn>
                  <a:cxn ang="0">
                    <a:pos x="138" y="34"/>
                  </a:cxn>
                  <a:cxn ang="0">
                    <a:pos x="136" y="32"/>
                  </a:cxn>
                  <a:cxn ang="0">
                    <a:pos x="148" y="18"/>
                  </a:cxn>
                  <a:cxn ang="0">
                    <a:pos x="152" y="16"/>
                  </a:cxn>
                  <a:cxn ang="0">
                    <a:pos x="216" y="78"/>
                  </a:cxn>
                  <a:cxn ang="0">
                    <a:pos x="218" y="82"/>
                  </a:cxn>
                </a:cxnLst>
                <a:rect l="0" t="0" r="r" b="b"/>
                <a:pathLst>
                  <a:path w="234" h="232">
                    <a:moveTo>
                      <a:pt x="166" y="6"/>
                    </a:moveTo>
                    <a:lnTo>
                      <a:pt x="166" y="6"/>
                    </a:lnTo>
                    <a:lnTo>
                      <a:pt x="158" y="2"/>
                    </a:lnTo>
                    <a:lnTo>
                      <a:pt x="152" y="0"/>
                    </a:lnTo>
                    <a:lnTo>
                      <a:pt x="152" y="0"/>
                    </a:lnTo>
                    <a:lnTo>
                      <a:pt x="144" y="2"/>
                    </a:lnTo>
                    <a:lnTo>
                      <a:pt x="138" y="6"/>
                    </a:lnTo>
                    <a:lnTo>
                      <a:pt x="126" y="18"/>
                    </a:lnTo>
                    <a:lnTo>
                      <a:pt x="126" y="18"/>
                    </a:lnTo>
                    <a:lnTo>
                      <a:pt x="122" y="24"/>
                    </a:lnTo>
                    <a:lnTo>
                      <a:pt x="120" y="32"/>
                    </a:lnTo>
                    <a:lnTo>
                      <a:pt x="120" y="32"/>
                    </a:lnTo>
                    <a:lnTo>
                      <a:pt x="120" y="36"/>
                    </a:lnTo>
                    <a:lnTo>
                      <a:pt x="122" y="42"/>
                    </a:lnTo>
                    <a:lnTo>
                      <a:pt x="14" y="86"/>
                    </a:lnTo>
                    <a:lnTo>
                      <a:pt x="14" y="86"/>
                    </a:lnTo>
                    <a:lnTo>
                      <a:pt x="10" y="88"/>
                    </a:lnTo>
                    <a:lnTo>
                      <a:pt x="6" y="92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8"/>
                    </a:lnTo>
                    <a:lnTo>
                      <a:pt x="2" y="114"/>
                    </a:lnTo>
                    <a:lnTo>
                      <a:pt x="4" y="120"/>
                    </a:lnTo>
                    <a:lnTo>
                      <a:pt x="8" y="124"/>
                    </a:lnTo>
                    <a:lnTo>
                      <a:pt x="108" y="224"/>
                    </a:lnTo>
                    <a:lnTo>
                      <a:pt x="108" y="224"/>
                    </a:lnTo>
                    <a:lnTo>
                      <a:pt x="116" y="230"/>
                    </a:lnTo>
                    <a:lnTo>
                      <a:pt x="126" y="232"/>
                    </a:lnTo>
                    <a:lnTo>
                      <a:pt x="126" y="232"/>
                    </a:lnTo>
                    <a:lnTo>
                      <a:pt x="126" y="232"/>
                    </a:lnTo>
                    <a:lnTo>
                      <a:pt x="126" y="232"/>
                    </a:lnTo>
                    <a:lnTo>
                      <a:pt x="130" y="232"/>
                    </a:lnTo>
                    <a:lnTo>
                      <a:pt x="130" y="232"/>
                    </a:lnTo>
                    <a:lnTo>
                      <a:pt x="136" y="230"/>
                    </a:lnTo>
                    <a:lnTo>
                      <a:pt x="142" y="226"/>
                    </a:lnTo>
                    <a:lnTo>
                      <a:pt x="146" y="222"/>
                    </a:lnTo>
                    <a:lnTo>
                      <a:pt x="148" y="216"/>
                    </a:lnTo>
                    <a:lnTo>
                      <a:pt x="190" y="110"/>
                    </a:lnTo>
                    <a:lnTo>
                      <a:pt x="190" y="110"/>
                    </a:lnTo>
                    <a:lnTo>
                      <a:pt x="196" y="112"/>
                    </a:lnTo>
                    <a:lnTo>
                      <a:pt x="202" y="114"/>
                    </a:lnTo>
                    <a:lnTo>
                      <a:pt x="202" y="114"/>
                    </a:lnTo>
                    <a:lnTo>
                      <a:pt x="210" y="112"/>
                    </a:lnTo>
                    <a:lnTo>
                      <a:pt x="216" y="108"/>
                    </a:lnTo>
                    <a:lnTo>
                      <a:pt x="228" y="96"/>
                    </a:lnTo>
                    <a:lnTo>
                      <a:pt x="228" y="96"/>
                    </a:lnTo>
                    <a:lnTo>
                      <a:pt x="232" y="90"/>
                    </a:lnTo>
                    <a:lnTo>
                      <a:pt x="234" y="82"/>
                    </a:lnTo>
                    <a:lnTo>
                      <a:pt x="234" y="82"/>
                    </a:lnTo>
                    <a:lnTo>
                      <a:pt x="232" y="74"/>
                    </a:lnTo>
                    <a:lnTo>
                      <a:pt x="228" y="68"/>
                    </a:lnTo>
                    <a:lnTo>
                      <a:pt x="166" y="6"/>
                    </a:lnTo>
                    <a:close/>
                    <a:moveTo>
                      <a:pt x="134" y="210"/>
                    </a:moveTo>
                    <a:lnTo>
                      <a:pt x="134" y="210"/>
                    </a:lnTo>
                    <a:lnTo>
                      <a:pt x="130" y="214"/>
                    </a:lnTo>
                    <a:lnTo>
                      <a:pt x="128" y="216"/>
                    </a:lnTo>
                    <a:lnTo>
                      <a:pt x="128" y="216"/>
                    </a:lnTo>
                    <a:lnTo>
                      <a:pt x="126" y="216"/>
                    </a:lnTo>
                    <a:lnTo>
                      <a:pt x="126" y="216"/>
                    </a:lnTo>
                    <a:lnTo>
                      <a:pt x="120" y="214"/>
                    </a:lnTo>
                    <a:lnTo>
                      <a:pt x="18" y="112"/>
                    </a:lnTo>
                    <a:lnTo>
                      <a:pt x="18" y="112"/>
                    </a:lnTo>
                    <a:lnTo>
                      <a:pt x="16" y="110"/>
                    </a:lnTo>
                    <a:lnTo>
                      <a:pt x="16" y="106"/>
                    </a:lnTo>
                    <a:lnTo>
                      <a:pt x="16" y="106"/>
                    </a:lnTo>
                    <a:lnTo>
                      <a:pt x="18" y="102"/>
                    </a:lnTo>
                    <a:lnTo>
                      <a:pt x="20" y="100"/>
                    </a:lnTo>
                    <a:lnTo>
                      <a:pt x="70" y="80"/>
                    </a:lnTo>
                    <a:lnTo>
                      <a:pt x="70" y="80"/>
                    </a:lnTo>
                    <a:lnTo>
                      <a:pt x="84" y="84"/>
                    </a:lnTo>
                    <a:lnTo>
                      <a:pt x="96" y="86"/>
                    </a:lnTo>
                    <a:lnTo>
                      <a:pt x="120" y="88"/>
                    </a:lnTo>
                    <a:lnTo>
                      <a:pt x="134" y="92"/>
                    </a:lnTo>
                    <a:lnTo>
                      <a:pt x="146" y="98"/>
                    </a:lnTo>
                    <a:lnTo>
                      <a:pt x="158" y="104"/>
                    </a:lnTo>
                    <a:lnTo>
                      <a:pt x="172" y="116"/>
                    </a:lnTo>
                    <a:lnTo>
                      <a:pt x="134" y="210"/>
                    </a:lnTo>
                    <a:close/>
                    <a:moveTo>
                      <a:pt x="216" y="84"/>
                    </a:moveTo>
                    <a:lnTo>
                      <a:pt x="204" y="96"/>
                    </a:lnTo>
                    <a:lnTo>
                      <a:pt x="204" y="96"/>
                    </a:lnTo>
                    <a:lnTo>
                      <a:pt x="202" y="98"/>
                    </a:lnTo>
                    <a:lnTo>
                      <a:pt x="198" y="96"/>
                    </a:lnTo>
                    <a:lnTo>
                      <a:pt x="184" y="82"/>
                    </a:lnTo>
                    <a:lnTo>
                      <a:pt x="174" y="110"/>
                    </a:lnTo>
                    <a:lnTo>
                      <a:pt x="174" y="108"/>
                    </a:lnTo>
                    <a:lnTo>
                      <a:pt x="174" y="108"/>
                    </a:lnTo>
                    <a:lnTo>
                      <a:pt x="166" y="100"/>
                    </a:lnTo>
                    <a:lnTo>
                      <a:pt x="156" y="94"/>
                    </a:lnTo>
                    <a:lnTo>
                      <a:pt x="138" y="86"/>
                    </a:lnTo>
                    <a:lnTo>
                      <a:pt x="120" y="80"/>
                    </a:lnTo>
                    <a:lnTo>
                      <a:pt x="104" y="78"/>
                    </a:lnTo>
                    <a:lnTo>
                      <a:pt x="104" y="78"/>
                    </a:lnTo>
                    <a:lnTo>
                      <a:pt x="82" y="76"/>
                    </a:lnTo>
                    <a:lnTo>
                      <a:pt x="150" y="48"/>
                    </a:lnTo>
                    <a:lnTo>
                      <a:pt x="138" y="34"/>
                    </a:lnTo>
                    <a:lnTo>
                      <a:pt x="138" y="34"/>
                    </a:lnTo>
                    <a:lnTo>
                      <a:pt x="136" y="32"/>
                    </a:lnTo>
                    <a:lnTo>
                      <a:pt x="138" y="28"/>
                    </a:lnTo>
                    <a:lnTo>
                      <a:pt x="148" y="18"/>
                    </a:lnTo>
                    <a:lnTo>
                      <a:pt x="148" y="18"/>
                    </a:lnTo>
                    <a:lnTo>
                      <a:pt x="152" y="16"/>
                    </a:lnTo>
                    <a:lnTo>
                      <a:pt x="154" y="18"/>
                    </a:lnTo>
                    <a:lnTo>
                      <a:pt x="216" y="78"/>
                    </a:lnTo>
                    <a:lnTo>
                      <a:pt x="216" y="78"/>
                    </a:lnTo>
                    <a:lnTo>
                      <a:pt x="218" y="82"/>
                    </a:lnTo>
                    <a:lnTo>
                      <a:pt x="216" y="8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</p:grpSp>
        <p:sp>
          <p:nvSpPr>
            <p:cNvPr id="19" name="Rounded Rectangle 21"/>
            <p:cNvSpPr/>
            <p:nvPr/>
          </p:nvSpPr>
          <p:spPr>
            <a:xfrm rot="1098334">
              <a:off x="1295388" y="3039121"/>
              <a:ext cx="674048" cy="674048"/>
            </a:xfrm>
            <a:prstGeom prst="roundRect">
              <a:avLst>
                <a:gd name="adj" fmla="val 2470"/>
              </a:avLst>
            </a:prstGeom>
            <a:solidFill>
              <a:schemeClr val="bg2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grpSp>
          <p:nvGrpSpPr>
            <p:cNvPr id="20" name="Group 22"/>
            <p:cNvGrpSpPr/>
            <p:nvPr/>
          </p:nvGrpSpPr>
          <p:grpSpPr>
            <a:xfrm rot="971038">
              <a:off x="1490420" y="3203652"/>
              <a:ext cx="241791" cy="351696"/>
              <a:chOff x="4838700" y="2774950"/>
              <a:chExt cx="279400" cy="406400"/>
            </a:xfrm>
            <a:solidFill>
              <a:schemeClr val="accent5"/>
            </a:solidFill>
          </p:grpSpPr>
          <p:sp>
            <p:nvSpPr>
              <p:cNvPr id="28" name="Freeform 60"/>
              <p:cNvSpPr>
                <a:spLocks noEditPoints="1"/>
              </p:cNvSpPr>
              <p:nvPr/>
            </p:nvSpPr>
            <p:spPr bwMode="auto">
              <a:xfrm>
                <a:off x="4838700" y="2774950"/>
                <a:ext cx="279400" cy="406400"/>
              </a:xfrm>
              <a:custGeom>
                <a:avLst/>
                <a:gdLst/>
                <a:ahLst/>
                <a:cxnLst>
                  <a:cxn ang="0">
                    <a:pos x="88" y="0"/>
                  </a:cxn>
                  <a:cxn ang="0">
                    <a:pos x="54" y="6"/>
                  </a:cxn>
                  <a:cxn ang="0">
                    <a:pos x="26" y="26"/>
                  </a:cxn>
                  <a:cxn ang="0">
                    <a:pos x="6" y="54"/>
                  </a:cxn>
                  <a:cxn ang="0">
                    <a:pos x="0" y="88"/>
                  </a:cxn>
                  <a:cxn ang="0">
                    <a:pos x="2" y="100"/>
                  </a:cxn>
                  <a:cxn ang="0">
                    <a:pos x="16" y="138"/>
                  </a:cxn>
                  <a:cxn ang="0">
                    <a:pos x="40" y="184"/>
                  </a:cxn>
                  <a:cxn ang="0">
                    <a:pos x="50" y="214"/>
                  </a:cxn>
                  <a:cxn ang="0">
                    <a:pos x="62" y="246"/>
                  </a:cxn>
                  <a:cxn ang="0">
                    <a:pos x="76" y="254"/>
                  </a:cxn>
                  <a:cxn ang="0">
                    <a:pos x="88" y="256"/>
                  </a:cxn>
                  <a:cxn ang="0">
                    <a:pos x="108" y="252"/>
                  </a:cxn>
                  <a:cxn ang="0">
                    <a:pos x="118" y="238"/>
                  </a:cxn>
                  <a:cxn ang="0">
                    <a:pos x="136" y="184"/>
                  </a:cxn>
                  <a:cxn ang="0">
                    <a:pos x="146" y="162"/>
                  </a:cxn>
                  <a:cxn ang="0">
                    <a:pos x="172" y="112"/>
                  </a:cxn>
                  <a:cxn ang="0">
                    <a:pos x="176" y="88"/>
                  </a:cxn>
                  <a:cxn ang="0">
                    <a:pos x="174" y="70"/>
                  </a:cxn>
                  <a:cxn ang="0">
                    <a:pos x="160" y="38"/>
                  </a:cxn>
                  <a:cxn ang="0">
                    <a:pos x="138" y="16"/>
                  </a:cxn>
                  <a:cxn ang="0">
                    <a:pos x="106" y="2"/>
                  </a:cxn>
                  <a:cxn ang="0">
                    <a:pos x="108" y="218"/>
                  </a:cxn>
                  <a:cxn ang="0">
                    <a:pos x="70" y="222"/>
                  </a:cxn>
                  <a:cxn ang="0">
                    <a:pos x="64" y="208"/>
                  </a:cxn>
                  <a:cxn ang="0">
                    <a:pos x="114" y="200"/>
                  </a:cxn>
                  <a:cxn ang="0">
                    <a:pos x="112" y="208"/>
                  </a:cxn>
                  <a:cxn ang="0">
                    <a:pos x="108" y="218"/>
                  </a:cxn>
                  <a:cxn ang="0">
                    <a:pos x="62" y="200"/>
                  </a:cxn>
                  <a:cxn ang="0">
                    <a:pos x="120" y="184"/>
                  </a:cxn>
                  <a:cxn ang="0">
                    <a:pos x="116" y="192"/>
                  </a:cxn>
                  <a:cxn ang="0">
                    <a:pos x="88" y="240"/>
                  </a:cxn>
                  <a:cxn ang="0">
                    <a:pos x="82" y="240"/>
                  </a:cxn>
                  <a:cxn ang="0">
                    <a:pos x="76" y="236"/>
                  </a:cxn>
                  <a:cxn ang="0">
                    <a:pos x="106" y="226"/>
                  </a:cxn>
                  <a:cxn ang="0">
                    <a:pos x="102" y="234"/>
                  </a:cxn>
                  <a:cxn ang="0">
                    <a:pos x="94" y="240"/>
                  </a:cxn>
                  <a:cxn ang="0">
                    <a:pos x="126" y="168"/>
                  </a:cxn>
                  <a:cxn ang="0">
                    <a:pos x="50" y="168"/>
                  </a:cxn>
                  <a:cxn ang="0">
                    <a:pos x="38" y="142"/>
                  </a:cxn>
                  <a:cxn ang="0">
                    <a:pos x="18" y="100"/>
                  </a:cxn>
                  <a:cxn ang="0">
                    <a:pos x="16" y="88"/>
                  </a:cxn>
                  <a:cxn ang="0">
                    <a:pos x="22" y="60"/>
                  </a:cxn>
                  <a:cxn ang="0">
                    <a:pos x="38" y="38"/>
                  </a:cxn>
                  <a:cxn ang="0">
                    <a:pos x="60" y="22"/>
                  </a:cxn>
                  <a:cxn ang="0">
                    <a:pos x="88" y="16"/>
                  </a:cxn>
                  <a:cxn ang="0">
                    <a:pos x="102" y="18"/>
                  </a:cxn>
                  <a:cxn ang="0">
                    <a:pos x="128" y="28"/>
                  </a:cxn>
                  <a:cxn ang="0">
                    <a:pos x="148" y="48"/>
                  </a:cxn>
                  <a:cxn ang="0">
                    <a:pos x="158" y="74"/>
                  </a:cxn>
                  <a:cxn ang="0">
                    <a:pos x="160" y="88"/>
                  </a:cxn>
                  <a:cxn ang="0">
                    <a:pos x="154" y="114"/>
                  </a:cxn>
                  <a:cxn ang="0">
                    <a:pos x="138" y="142"/>
                  </a:cxn>
                </a:cxnLst>
                <a:rect l="0" t="0" r="r" b="b"/>
                <a:pathLst>
                  <a:path w="176" h="256">
                    <a:moveTo>
                      <a:pt x="88" y="0"/>
                    </a:moveTo>
                    <a:lnTo>
                      <a:pt x="88" y="0"/>
                    </a:lnTo>
                    <a:lnTo>
                      <a:pt x="70" y="2"/>
                    </a:lnTo>
                    <a:lnTo>
                      <a:pt x="54" y="6"/>
                    </a:lnTo>
                    <a:lnTo>
                      <a:pt x="38" y="16"/>
                    </a:lnTo>
                    <a:lnTo>
                      <a:pt x="26" y="26"/>
                    </a:lnTo>
                    <a:lnTo>
                      <a:pt x="16" y="38"/>
                    </a:lnTo>
                    <a:lnTo>
                      <a:pt x="6" y="54"/>
                    </a:lnTo>
                    <a:lnTo>
                      <a:pt x="2" y="70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2" y="100"/>
                    </a:lnTo>
                    <a:lnTo>
                      <a:pt x="4" y="112"/>
                    </a:lnTo>
                    <a:lnTo>
                      <a:pt x="16" y="138"/>
                    </a:lnTo>
                    <a:lnTo>
                      <a:pt x="30" y="162"/>
                    </a:lnTo>
                    <a:lnTo>
                      <a:pt x="40" y="184"/>
                    </a:lnTo>
                    <a:lnTo>
                      <a:pt x="40" y="184"/>
                    </a:lnTo>
                    <a:lnTo>
                      <a:pt x="50" y="214"/>
                    </a:lnTo>
                    <a:lnTo>
                      <a:pt x="58" y="238"/>
                    </a:lnTo>
                    <a:lnTo>
                      <a:pt x="62" y="246"/>
                    </a:lnTo>
                    <a:lnTo>
                      <a:pt x="68" y="252"/>
                    </a:lnTo>
                    <a:lnTo>
                      <a:pt x="76" y="254"/>
                    </a:lnTo>
                    <a:lnTo>
                      <a:pt x="88" y="256"/>
                    </a:lnTo>
                    <a:lnTo>
                      <a:pt x="88" y="256"/>
                    </a:lnTo>
                    <a:lnTo>
                      <a:pt x="100" y="254"/>
                    </a:lnTo>
                    <a:lnTo>
                      <a:pt x="108" y="252"/>
                    </a:lnTo>
                    <a:lnTo>
                      <a:pt x="114" y="246"/>
                    </a:lnTo>
                    <a:lnTo>
                      <a:pt x="118" y="238"/>
                    </a:lnTo>
                    <a:lnTo>
                      <a:pt x="126" y="214"/>
                    </a:lnTo>
                    <a:lnTo>
                      <a:pt x="136" y="184"/>
                    </a:lnTo>
                    <a:lnTo>
                      <a:pt x="136" y="184"/>
                    </a:lnTo>
                    <a:lnTo>
                      <a:pt x="146" y="162"/>
                    </a:lnTo>
                    <a:lnTo>
                      <a:pt x="160" y="138"/>
                    </a:lnTo>
                    <a:lnTo>
                      <a:pt x="172" y="112"/>
                    </a:lnTo>
                    <a:lnTo>
                      <a:pt x="174" y="100"/>
                    </a:lnTo>
                    <a:lnTo>
                      <a:pt x="176" y="88"/>
                    </a:lnTo>
                    <a:lnTo>
                      <a:pt x="176" y="88"/>
                    </a:lnTo>
                    <a:lnTo>
                      <a:pt x="174" y="70"/>
                    </a:lnTo>
                    <a:lnTo>
                      <a:pt x="170" y="54"/>
                    </a:lnTo>
                    <a:lnTo>
                      <a:pt x="160" y="38"/>
                    </a:lnTo>
                    <a:lnTo>
                      <a:pt x="150" y="26"/>
                    </a:lnTo>
                    <a:lnTo>
                      <a:pt x="138" y="16"/>
                    </a:lnTo>
                    <a:lnTo>
                      <a:pt x="122" y="6"/>
                    </a:lnTo>
                    <a:lnTo>
                      <a:pt x="106" y="2"/>
                    </a:lnTo>
                    <a:lnTo>
                      <a:pt x="88" y="0"/>
                    </a:lnTo>
                    <a:close/>
                    <a:moveTo>
                      <a:pt x="108" y="218"/>
                    </a:moveTo>
                    <a:lnTo>
                      <a:pt x="70" y="222"/>
                    </a:lnTo>
                    <a:lnTo>
                      <a:pt x="70" y="222"/>
                    </a:lnTo>
                    <a:lnTo>
                      <a:pt x="64" y="208"/>
                    </a:lnTo>
                    <a:lnTo>
                      <a:pt x="64" y="208"/>
                    </a:lnTo>
                    <a:lnTo>
                      <a:pt x="64" y="206"/>
                    </a:lnTo>
                    <a:lnTo>
                      <a:pt x="114" y="200"/>
                    </a:lnTo>
                    <a:lnTo>
                      <a:pt x="114" y="200"/>
                    </a:lnTo>
                    <a:lnTo>
                      <a:pt x="112" y="208"/>
                    </a:lnTo>
                    <a:lnTo>
                      <a:pt x="112" y="208"/>
                    </a:lnTo>
                    <a:lnTo>
                      <a:pt x="108" y="218"/>
                    </a:lnTo>
                    <a:close/>
                    <a:moveTo>
                      <a:pt x="62" y="200"/>
                    </a:moveTo>
                    <a:lnTo>
                      <a:pt x="62" y="200"/>
                    </a:lnTo>
                    <a:lnTo>
                      <a:pt x="56" y="184"/>
                    </a:lnTo>
                    <a:lnTo>
                      <a:pt x="120" y="184"/>
                    </a:lnTo>
                    <a:lnTo>
                      <a:pt x="120" y="184"/>
                    </a:lnTo>
                    <a:lnTo>
                      <a:pt x="116" y="192"/>
                    </a:lnTo>
                    <a:lnTo>
                      <a:pt x="62" y="200"/>
                    </a:lnTo>
                    <a:close/>
                    <a:moveTo>
                      <a:pt x="88" y="240"/>
                    </a:moveTo>
                    <a:lnTo>
                      <a:pt x="88" y="240"/>
                    </a:lnTo>
                    <a:lnTo>
                      <a:pt x="82" y="240"/>
                    </a:lnTo>
                    <a:lnTo>
                      <a:pt x="78" y="238"/>
                    </a:lnTo>
                    <a:lnTo>
                      <a:pt x="76" y="236"/>
                    </a:lnTo>
                    <a:lnTo>
                      <a:pt x="72" y="230"/>
                    </a:lnTo>
                    <a:lnTo>
                      <a:pt x="106" y="226"/>
                    </a:lnTo>
                    <a:lnTo>
                      <a:pt x="106" y="226"/>
                    </a:lnTo>
                    <a:lnTo>
                      <a:pt x="102" y="234"/>
                    </a:lnTo>
                    <a:lnTo>
                      <a:pt x="98" y="238"/>
                    </a:lnTo>
                    <a:lnTo>
                      <a:pt x="94" y="240"/>
                    </a:lnTo>
                    <a:lnTo>
                      <a:pt x="88" y="240"/>
                    </a:lnTo>
                    <a:close/>
                    <a:moveTo>
                      <a:pt x="126" y="168"/>
                    </a:moveTo>
                    <a:lnTo>
                      <a:pt x="50" y="168"/>
                    </a:lnTo>
                    <a:lnTo>
                      <a:pt x="50" y="168"/>
                    </a:lnTo>
                    <a:lnTo>
                      <a:pt x="38" y="142"/>
                    </a:lnTo>
                    <a:lnTo>
                      <a:pt x="38" y="142"/>
                    </a:lnTo>
                    <a:lnTo>
                      <a:pt x="22" y="114"/>
                    </a:lnTo>
                    <a:lnTo>
                      <a:pt x="18" y="100"/>
                    </a:lnTo>
                    <a:lnTo>
                      <a:pt x="16" y="88"/>
                    </a:lnTo>
                    <a:lnTo>
                      <a:pt x="16" y="88"/>
                    </a:lnTo>
                    <a:lnTo>
                      <a:pt x="18" y="74"/>
                    </a:lnTo>
                    <a:lnTo>
                      <a:pt x="22" y="60"/>
                    </a:lnTo>
                    <a:lnTo>
                      <a:pt x="28" y="48"/>
                    </a:lnTo>
                    <a:lnTo>
                      <a:pt x="38" y="38"/>
                    </a:lnTo>
                    <a:lnTo>
                      <a:pt x="48" y="28"/>
                    </a:lnTo>
                    <a:lnTo>
                      <a:pt x="60" y="22"/>
                    </a:lnTo>
                    <a:lnTo>
                      <a:pt x="74" y="18"/>
                    </a:lnTo>
                    <a:lnTo>
                      <a:pt x="88" y="16"/>
                    </a:lnTo>
                    <a:lnTo>
                      <a:pt x="88" y="16"/>
                    </a:lnTo>
                    <a:lnTo>
                      <a:pt x="102" y="18"/>
                    </a:lnTo>
                    <a:lnTo>
                      <a:pt x="116" y="22"/>
                    </a:lnTo>
                    <a:lnTo>
                      <a:pt x="128" y="28"/>
                    </a:lnTo>
                    <a:lnTo>
                      <a:pt x="138" y="38"/>
                    </a:lnTo>
                    <a:lnTo>
                      <a:pt x="148" y="48"/>
                    </a:lnTo>
                    <a:lnTo>
                      <a:pt x="154" y="60"/>
                    </a:lnTo>
                    <a:lnTo>
                      <a:pt x="158" y="74"/>
                    </a:lnTo>
                    <a:lnTo>
                      <a:pt x="160" y="88"/>
                    </a:lnTo>
                    <a:lnTo>
                      <a:pt x="160" y="88"/>
                    </a:lnTo>
                    <a:lnTo>
                      <a:pt x="158" y="100"/>
                    </a:lnTo>
                    <a:lnTo>
                      <a:pt x="154" y="114"/>
                    </a:lnTo>
                    <a:lnTo>
                      <a:pt x="138" y="142"/>
                    </a:lnTo>
                    <a:lnTo>
                      <a:pt x="138" y="142"/>
                    </a:lnTo>
                    <a:lnTo>
                      <a:pt x="126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  <p:sp>
            <p:nvSpPr>
              <p:cNvPr id="29" name="Freeform 66"/>
              <p:cNvSpPr>
                <a:spLocks/>
              </p:cNvSpPr>
              <p:nvPr/>
            </p:nvSpPr>
            <p:spPr bwMode="auto">
              <a:xfrm>
                <a:off x="4902200" y="2838450"/>
                <a:ext cx="82550" cy="82550"/>
              </a:xfrm>
              <a:custGeom>
                <a:avLst/>
                <a:gdLst/>
                <a:ahLst/>
                <a:cxnLst>
                  <a:cxn ang="0">
                    <a:pos x="48" y="0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30" y="4"/>
                  </a:cxn>
                  <a:cxn ang="0">
                    <a:pos x="22" y="8"/>
                  </a:cxn>
                  <a:cxn ang="0">
                    <a:pos x="14" y="14"/>
                  </a:cxn>
                  <a:cxn ang="0">
                    <a:pos x="8" y="22"/>
                  </a:cxn>
                  <a:cxn ang="0">
                    <a:pos x="4" y="30"/>
                  </a:cxn>
                  <a:cxn ang="0">
                    <a:pos x="0" y="38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2" y="50"/>
                  </a:cxn>
                  <a:cxn ang="0">
                    <a:pos x="4" y="52"/>
                  </a:cxn>
                  <a:cxn ang="0">
                    <a:pos x="4" y="52"/>
                  </a:cxn>
                  <a:cxn ang="0">
                    <a:pos x="6" y="50"/>
                  </a:cxn>
                  <a:cxn ang="0">
                    <a:pos x="8" y="48"/>
                  </a:cxn>
                  <a:cxn ang="0">
                    <a:pos x="8" y="48"/>
                  </a:cxn>
                  <a:cxn ang="0">
                    <a:pos x="8" y="40"/>
                  </a:cxn>
                  <a:cxn ang="0">
                    <a:pos x="12" y="32"/>
                  </a:cxn>
                  <a:cxn ang="0">
                    <a:pos x="14" y="26"/>
                  </a:cxn>
                  <a:cxn ang="0">
                    <a:pos x="20" y="20"/>
                  </a:cxn>
                  <a:cxn ang="0">
                    <a:pos x="26" y="14"/>
                  </a:cxn>
                  <a:cxn ang="0">
                    <a:pos x="32" y="12"/>
                  </a:cxn>
                  <a:cxn ang="0">
                    <a:pos x="40" y="8"/>
                  </a:cxn>
                  <a:cxn ang="0">
                    <a:pos x="48" y="8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2" y="4"/>
                  </a:cxn>
                  <a:cxn ang="0">
                    <a:pos x="52" y="4"/>
                  </a:cxn>
                  <a:cxn ang="0">
                    <a:pos x="50" y="2"/>
                  </a:cxn>
                  <a:cxn ang="0">
                    <a:pos x="48" y="0"/>
                  </a:cxn>
                </a:cxnLst>
                <a:rect l="0" t="0" r="r" b="b"/>
                <a:pathLst>
                  <a:path w="52" h="52">
                    <a:moveTo>
                      <a:pt x="48" y="0"/>
                    </a:moveTo>
                    <a:lnTo>
                      <a:pt x="48" y="0"/>
                    </a:lnTo>
                    <a:lnTo>
                      <a:pt x="38" y="0"/>
                    </a:lnTo>
                    <a:lnTo>
                      <a:pt x="30" y="4"/>
                    </a:lnTo>
                    <a:lnTo>
                      <a:pt x="22" y="8"/>
                    </a:lnTo>
                    <a:lnTo>
                      <a:pt x="14" y="14"/>
                    </a:lnTo>
                    <a:lnTo>
                      <a:pt x="8" y="22"/>
                    </a:lnTo>
                    <a:lnTo>
                      <a:pt x="4" y="30"/>
                    </a:lnTo>
                    <a:lnTo>
                      <a:pt x="0" y="38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0"/>
                    </a:lnTo>
                    <a:lnTo>
                      <a:pt x="4" y="52"/>
                    </a:lnTo>
                    <a:lnTo>
                      <a:pt x="4" y="52"/>
                    </a:lnTo>
                    <a:lnTo>
                      <a:pt x="6" y="50"/>
                    </a:lnTo>
                    <a:lnTo>
                      <a:pt x="8" y="48"/>
                    </a:lnTo>
                    <a:lnTo>
                      <a:pt x="8" y="48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14" y="26"/>
                    </a:lnTo>
                    <a:lnTo>
                      <a:pt x="20" y="20"/>
                    </a:lnTo>
                    <a:lnTo>
                      <a:pt x="26" y="14"/>
                    </a:lnTo>
                    <a:lnTo>
                      <a:pt x="32" y="12"/>
                    </a:lnTo>
                    <a:lnTo>
                      <a:pt x="40" y="8"/>
                    </a:lnTo>
                    <a:lnTo>
                      <a:pt x="48" y="8"/>
                    </a:lnTo>
                    <a:lnTo>
                      <a:pt x="48" y="8"/>
                    </a:lnTo>
                    <a:lnTo>
                      <a:pt x="50" y="6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0" y="2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  <p:sp>
            <p:nvSpPr>
              <p:cNvPr id="30" name="Freeform 67"/>
              <p:cNvSpPr>
                <a:spLocks/>
              </p:cNvSpPr>
              <p:nvPr/>
            </p:nvSpPr>
            <p:spPr bwMode="auto">
              <a:xfrm>
                <a:off x="4902200" y="2838450"/>
                <a:ext cx="82550" cy="82550"/>
              </a:xfrm>
              <a:custGeom>
                <a:avLst/>
                <a:gdLst/>
                <a:ahLst/>
                <a:cxnLst>
                  <a:cxn ang="0">
                    <a:pos x="48" y="0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30" y="4"/>
                  </a:cxn>
                  <a:cxn ang="0">
                    <a:pos x="22" y="8"/>
                  </a:cxn>
                  <a:cxn ang="0">
                    <a:pos x="14" y="14"/>
                  </a:cxn>
                  <a:cxn ang="0">
                    <a:pos x="8" y="22"/>
                  </a:cxn>
                  <a:cxn ang="0">
                    <a:pos x="4" y="30"/>
                  </a:cxn>
                  <a:cxn ang="0">
                    <a:pos x="0" y="38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2" y="50"/>
                  </a:cxn>
                  <a:cxn ang="0">
                    <a:pos x="4" y="52"/>
                  </a:cxn>
                  <a:cxn ang="0">
                    <a:pos x="4" y="52"/>
                  </a:cxn>
                  <a:cxn ang="0">
                    <a:pos x="6" y="50"/>
                  </a:cxn>
                  <a:cxn ang="0">
                    <a:pos x="8" y="48"/>
                  </a:cxn>
                  <a:cxn ang="0">
                    <a:pos x="8" y="48"/>
                  </a:cxn>
                  <a:cxn ang="0">
                    <a:pos x="8" y="40"/>
                  </a:cxn>
                  <a:cxn ang="0">
                    <a:pos x="12" y="32"/>
                  </a:cxn>
                  <a:cxn ang="0">
                    <a:pos x="14" y="26"/>
                  </a:cxn>
                  <a:cxn ang="0">
                    <a:pos x="20" y="20"/>
                  </a:cxn>
                  <a:cxn ang="0">
                    <a:pos x="26" y="14"/>
                  </a:cxn>
                  <a:cxn ang="0">
                    <a:pos x="32" y="12"/>
                  </a:cxn>
                  <a:cxn ang="0">
                    <a:pos x="40" y="8"/>
                  </a:cxn>
                  <a:cxn ang="0">
                    <a:pos x="48" y="8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2" y="4"/>
                  </a:cxn>
                  <a:cxn ang="0">
                    <a:pos x="52" y="4"/>
                  </a:cxn>
                  <a:cxn ang="0">
                    <a:pos x="50" y="2"/>
                  </a:cxn>
                  <a:cxn ang="0">
                    <a:pos x="48" y="0"/>
                  </a:cxn>
                </a:cxnLst>
                <a:rect l="0" t="0" r="r" b="b"/>
                <a:pathLst>
                  <a:path w="52" h="52">
                    <a:moveTo>
                      <a:pt x="48" y="0"/>
                    </a:moveTo>
                    <a:lnTo>
                      <a:pt x="48" y="0"/>
                    </a:lnTo>
                    <a:lnTo>
                      <a:pt x="38" y="0"/>
                    </a:lnTo>
                    <a:lnTo>
                      <a:pt x="30" y="4"/>
                    </a:lnTo>
                    <a:lnTo>
                      <a:pt x="22" y="8"/>
                    </a:lnTo>
                    <a:lnTo>
                      <a:pt x="14" y="14"/>
                    </a:lnTo>
                    <a:lnTo>
                      <a:pt x="8" y="22"/>
                    </a:lnTo>
                    <a:lnTo>
                      <a:pt x="4" y="30"/>
                    </a:lnTo>
                    <a:lnTo>
                      <a:pt x="0" y="38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0"/>
                    </a:lnTo>
                    <a:lnTo>
                      <a:pt x="4" y="52"/>
                    </a:lnTo>
                    <a:lnTo>
                      <a:pt x="4" y="52"/>
                    </a:lnTo>
                    <a:lnTo>
                      <a:pt x="6" y="50"/>
                    </a:lnTo>
                    <a:lnTo>
                      <a:pt x="8" y="48"/>
                    </a:lnTo>
                    <a:lnTo>
                      <a:pt x="8" y="48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14" y="26"/>
                    </a:lnTo>
                    <a:lnTo>
                      <a:pt x="20" y="20"/>
                    </a:lnTo>
                    <a:lnTo>
                      <a:pt x="26" y="14"/>
                    </a:lnTo>
                    <a:lnTo>
                      <a:pt x="32" y="12"/>
                    </a:lnTo>
                    <a:lnTo>
                      <a:pt x="40" y="8"/>
                    </a:lnTo>
                    <a:lnTo>
                      <a:pt x="48" y="8"/>
                    </a:lnTo>
                    <a:lnTo>
                      <a:pt x="48" y="8"/>
                    </a:lnTo>
                    <a:lnTo>
                      <a:pt x="50" y="6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0" y="2"/>
                    </a:lnTo>
                    <a:lnTo>
                      <a:pt x="48" y="0"/>
                    </a:ln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</p:grpSp>
        <p:sp>
          <p:nvSpPr>
            <p:cNvPr id="21" name="Rounded Rectangle 23"/>
            <p:cNvSpPr/>
            <p:nvPr/>
          </p:nvSpPr>
          <p:spPr>
            <a:xfrm rot="19412973">
              <a:off x="3621129" y="4723695"/>
              <a:ext cx="674048" cy="674048"/>
            </a:xfrm>
            <a:prstGeom prst="roundRect">
              <a:avLst>
                <a:gd name="adj" fmla="val 2470"/>
              </a:avLst>
            </a:prstGeom>
            <a:solidFill>
              <a:schemeClr val="bg2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grpSp>
          <p:nvGrpSpPr>
            <p:cNvPr id="22" name="Group 24"/>
            <p:cNvGrpSpPr/>
            <p:nvPr/>
          </p:nvGrpSpPr>
          <p:grpSpPr>
            <a:xfrm>
              <a:off x="3782447" y="4885013"/>
              <a:ext cx="351412" cy="351412"/>
              <a:chOff x="5588000" y="1962150"/>
              <a:chExt cx="406400" cy="406400"/>
            </a:xfrm>
            <a:solidFill>
              <a:schemeClr val="accent3"/>
            </a:solidFill>
          </p:grpSpPr>
          <p:sp>
            <p:nvSpPr>
              <p:cNvPr id="25" name="Freeform 106"/>
              <p:cNvSpPr>
                <a:spLocks noEditPoints="1"/>
              </p:cNvSpPr>
              <p:nvPr/>
            </p:nvSpPr>
            <p:spPr bwMode="auto">
              <a:xfrm>
                <a:off x="5588000" y="1962150"/>
                <a:ext cx="406400" cy="406400"/>
              </a:xfrm>
              <a:custGeom>
                <a:avLst/>
                <a:gdLst/>
                <a:ahLst/>
                <a:cxnLst>
                  <a:cxn ang="0">
                    <a:pos x="214" y="86"/>
                  </a:cxn>
                  <a:cxn ang="0">
                    <a:pos x="230" y="54"/>
                  </a:cxn>
                  <a:cxn ang="0">
                    <a:pos x="210" y="30"/>
                  </a:cxn>
                  <a:cxn ang="0">
                    <a:pos x="194" y="26"/>
                  </a:cxn>
                  <a:cxn ang="0">
                    <a:pos x="160" y="38"/>
                  </a:cxn>
                  <a:cxn ang="0">
                    <a:pos x="150" y="4"/>
                  </a:cxn>
                  <a:cxn ang="0">
                    <a:pos x="118" y="0"/>
                  </a:cxn>
                  <a:cxn ang="0">
                    <a:pos x="102" y="12"/>
                  </a:cxn>
                  <a:cxn ang="0">
                    <a:pos x="66" y="28"/>
                  </a:cxn>
                  <a:cxn ang="0">
                    <a:pos x="56" y="26"/>
                  </a:cxn>
                  <a:cxn ang="0">
                    <a:pos x="30" y="46"/>
                  </a:cxn>
                  <a:cxn ang="0">
                    <a:pos x="28" y="66"/>
                  </a:cxn>
                  <a:cxn ang="0">
                    <a:pos x="12" y="102"/>
                  </a:cxn>
                  <a:cxn ang="0">
                    <a:pos x="0" y="112"/>
                  </a:cxn>
                  <a:cxn ang="0">
                    <a:pos x="0" y="144"/>
                  </a:cxn>
                  <a:cxn ang="0">
                    <a:pos x="38" y="160"/>
                  </a:cxn>
                  <a:cxn ang="0">
                    <a:pos x="28" y="190"/>
                  </a:cxn>
                  <a:cxn ang="0">
                    <a:pos x="30" y="210"/>
                  </a:cxn>
                  <a:cxn ang="0">
                    <a:pos x="56" y="230"/>
                  </a:cxn>
                  <a:cxn ang="0">
                    <a:pos x="86" y="214"/>
                  </a:cxn>
                  <a:cxn ang="0">
                    <a:pos x="102" y="244"/>
                  </a:cxn>
                  <a:cxn ang="0">
                    <a:pos x="118" y="256"/>
                  </a:cxn>
                  <a:cxn ang="0">
                    <a:pos x="150" y="252"/>
                  </a:cxn>
                  <a:cxn ang="0">
                    <a:pos x="160" y="218"/>
                  </a:cxn>
                  <a:cxn ang="0">
                    <a:pos x="194" y="230"/>
                  </a:cxn>
                  <a:cxn ang="0">
                    <a:pos x="210" y="226"/>
                  </a:cxn>
                  <a:cxn ang="0">
                    <a:pos x="230" y="202"/>
                  </a:cxn>
                  <a:cxn ang="0">
                    <a:pos x="214" y="170"/>
                  </a:cxn>
                  <a:cxn ang="0">
                    <a:pos x="248" y="152"/>
                  </a:cxn>
                  <a:cxn ang="0">
                    <a:pos x="256" y="118"/>
                  </a:cxn>
                  <a:cxn ang="0">
                    <a:pos x="248" y="104"/>
                  </a:cxn>
                  <a:cxn ang="0">
                    <a:pos x="208" y="148"/>
                  </a:cxn>
                  <a:cxn ang="0">
                    <a:pos x="200" y="162"/>
                  </a:cxn>
                  <a:cxn ang="0">
                    <a:pos x="200" y="214"/>
                  </a:cxn>
                  <a:cxn ang="0">
                    <a:pos x="170" y="198"/>
                  </a:cxn>
                  <a:cxn ang="0">
                    <a:pos x="154" y="204"/>
                  </a:cxn>
                  <a:cxn ang="0">
                    <a:pos x="138" y="240"/>
                  </a:cxn>
                  <a:cxn ang="0">
                    <a:pos x="108" y="208"/>
                  </a:cxn>
                  <a:cxn ang="0">
                    <a:pos x="94" y="200"/>
                  </a:cxn>
                  <a:cxn ang="0">
                    <a:pos x="78" y="202"/>
                  </a:cxn>
                  <a:cxn ang="0">
                    <a:pos x="54" y="178"/>
                  </a:cxn>
                  <a:cxn ang="0">
                    <a:pos x="52" y="154"/>
                  </a:cxn>
                  <a:cxn ang="0">
                    <a:pos x="16" y="138"/>
                  </a:cxn>
                  <a:cxn ang="0">
                    <a:pos x="48" y="108"/>
                  </a:cxn>
                  <a:cxn ang="0">
                    <a:pos x="56" y="94"/>
                  </a:cxn>
                  <a:cxn ang="0">
                    <a:pos x="56" y="42"/>
                  </a:cxn>
                  <a:cxn ang="0">
                    <a:pos x="86" y="58"/>
                  </a:cxn>
                  <a:cxn ang="0">
                    <a:pos x="102" y="52"/>
                  </a:cxn>
                  <a:cxn ang="0">
                    <a:pos x="118" y="16"/>
                  </a:cxn>
                  <a:cxn ang="0">
                    <a:pos x="148" y="48"/>
                  </a:cxn>
                  <a:cxn ang="0">
                    <a:pos x="162" y="56"/>
                  </a:cxn>
                  <a:cxn ang="0">
                    <a:pos x="178" y="54"/>
                  </a:cxn>
                  <a:cxn ang="0">
                    <a:pos x="202" y="78"/>
                  </a:cxn>
                  <a:cxn ang="0">
                    <a:pos x="204" y="102"/>
                  </a:cxn>
                  <a:cxn ang="0">
                    <a:pos x="240" y="118"/>
                  </a:cxn>
                </a:cxnLst>
                <a:rect l="0" t="0" r="r" b="b"/>
                <a:pathLst>
                  <a:path w="256" h="256">
                    <a:moveTo>
                      <a:pt x="244" y="102"/>
                    </a:moveTo>
                    <a:lnTo>
                      <a:pt x="218" y="96"/>
                    </a:lnTo>
                    <a:lnTo>
                      <a:pt x="218" y="96"/>
                    </a:lnTo>
                    <a:lnTo>
                      <a:pt x="214" y="86"/>
                    </a:lnTo>
                    <a:lnTo>
                      <a:pt x="228" y="66"/>
                    </a:lnTo>
                    <a:lnTo>
                      <a:pt x="228" y="66"/>
                    </a:lnTo>
                    <a:lnTo>
                      <a:pt x="230" y="60"/>
                    </a:lnTo>
                    <a:lnTo>
                      <a:pt x="230" y="54"/>
                    </a:lnTo>
                    <a:lnTo>
                      <a:pt x="230" y="50"/>
                    </a:lnTo>
                    <a:lnTo>
                      <a:pt x="226" y="46"/>
                    </a:lnTo>
                    <a:lnTo>
                      <a:pt x="210" y="30"/>
                    </a:lnTo>
                    <a:lnTo>
                      <a:pt x="210" y="30"/>
                    </a:lnTo>
                    <a:lnTo>
                      <a:pt x="206" y="26"/>
                    </a:lnTo>
                    <a:lnTo>
                      <a:pt x="200" y="26"/>
                    </a:lnTo>
                    <a:lnTo>
                      <a:pt x="200" y="26"/>
                    </a:lnTo>
                    <a:lnTo>
                      <a:pt x="194" y="26"/>
                    </a:lnTo>
                    <a:lnTo>
                      <a:pt x="190" y="28"/>
                    </a:lnTo>
                    <a:lnTo>
                      <a:pt x="170" y="42"/>
                    </a:lnTo>
                    <a:lnTo>
                      <a:pt x="170" y="42"/>
                    </a:lnTo>
                    <a:lnTo>
                      <a:pt x="160" y="38"/>
                    </a:lnTo>
                    <a:lnTo>
                      <a:pt x="154" y="12"/>
                    </a:lnTo>
                    <a:lnTo>
                      <a:pt x="154" y="12"/>
                    </a:lnTo>
                    <a:lnTo>
                      <a:pt x="152" y="8"/>
                    </a:lnTo>
                    <a:lnTo>
                      <a:pt x="150" y="4"/>
                    </a:lnTo>
                    <a:lnTo>
                      <a:pt x="144" y="0"/>
                    </a:lnTo>
                    <a:lnTo>
                      <a:pt x="138" y="0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12" y="0"/>
                    </a:lnTo>
                    <a:lnTo>
                      <a:pt x="106" y="4"/>
                    </a:lnTo>
                    <a:lnTo>
                      <a:pt x="104" y="8"/>
                    </a:lnTo>
                    <a:lnTo>
                      <a:pt x="102" y="12"/>
                    </a:lnTo>
                    <a:lnTo>
                      <a:pt x="96" y="38"/>
                    </a:lnTo>
                    <a:lnTo>
                      <a:pt x="96" y="38"/>
                    </a:lnTo>
                    <a:lnTo>
                      <a:pt x="86" y="42"/>
                    </a:lnTo>
                    <a:lnTo>
                      <a:pt x="66" y="28"/>
                    </a:lnTo>
                    <a:lnTo>
                      <a:pt x="66" y="28"/>
                    </a:lnTo>
                    <a:lnTo>
                      <a:pt x="62" y="26"/>
                    </a:lnTo>
                    <a:lnTo>
                      <a:pt x="56" y="26"/>
                    </a:lnTo>
                    <a:lnTo>
                      <a:pt x="56" y="26"/>
                    </a:lnTo>
                    <a:lnTo>
                      <a:pt x="50" y="26"/>
                    </a:lnTo>
                    <a:lnTo>
                      <a:pt x="46" y="30"/>
                    </a:lnTo>
                    <a:lnTo>
                      <a:pt x="30" y="46"/>
                    </a:lnTo>
                    <a:lnTo>
                      <a:pt x="30" y="46"/>
                    </a:lnTo>
                    <a:lnTo>
                      <a:pt x="26" y="50"/>
                    </a:lnTo>
                    <a:lnTo>
                      <a:pt x="26" y="54"/>
                    </a:lnTo>
                    <a:lnTo>
                      <a:pt x="26" y="60"/>
                    </a:lnTo>
                    <a:lnTo>
                      <a:pt x="28" y="66"/>
                    </a:lnTo>
                    <a:lnTo>
                      <a:pt x="42" y="86"/>
                    </a:lnTo>
                    <a:lnTo>
                      <a:pt x="42" y="86"/>
                    </a:lnTo>
                    <a:lnTo>
                      <a:pt x="38" y="96"/>
                    </a:lnTo>
                    <a:lnTo>
                      <a:pt x="12" y="102"/>
                    </a:lnTo>
                    <a:lnTo>
                      <a:pt x="12" y="102"/>
                    </a:lnTo>
                    <a:lnTo>
                      <a:pt x="8" y="104"/>
                    </a:lnTo>
                    <a:lnTo>
                      <a:pt x="4" y="106"/>
                    </a:lnTo>
                    <a:lnTo>
                      <a:pt x="0" y="112"/>
                    </a:lnTo>
                    <a:lnTo>
                      <a:pt x="0" y="11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44"/>
                    </a:lnTo>
                    <a:lnTo>
                      <a:pt x="4" y="150"/>
                    </a:lnTo>
                    <a:lnTo>
                      <a:pt x="8" y="152"/>
                    </a:lnTo>
                    <a:lnTo>
                      <a:pt x="12" y="154"/>
                    </a:lnTo>
                    <a:lnTo>
                      <a:pt x="38" y="160"/>
                    </a:lnTo>
                    <a:lnTo>
                      <a:pt x="38" y="160"/>
                    </a:lnTo>
                    <a:lnTo>
                      <a:pt x="42" y="170"/>
                    </a:lnTo>
                    <a:lnTo>
                      <a:pt x="28" y="190"/>
                    </a:lnTo>
                    <a:lnTo>
                      <a:pt x="28" y="190"/>
                    </a:lnTo>
                    <a:lnTo>
                      <a:pt x="26" y="196"/>
                    </a:lnTo>
                    <a:lnTo>
                      <a:pt x="26" y="202"/>
                    </a:lnTo>
                    <a:lnTo>
                      <a:pt x="26" y="206"/>
                    </a:lnTo>
                    <a:lnTo>
                      <a:pt x="30" y="210"/>
                    </a:lnTo>
                    <a:lnTo>
                      <a:pt x="46" y="226"/>
                    </a:lnTo>
                    <a:lnTo>
                      <a:pt x="46" y="226"/>
                    </a:lnTo>
                    <a:lnTo>
                      <a:pt x="50" y="230"/>
                    </a:lnTo>
                    <a:lnTo>
                      <a:pt x="56" y="230"/>
                    </a:lnTo>
                    <a:lnTo>
                      <a:pt x="56" y="230"/>
                    </a:lnTo>
                    <a:lnTo>
                      <a:pt x="62" y="230"/>
                    </a:lnTo>
                    <a:lnTo>
                      <a:pt x="66" y="228"/>
                    </a:lnTo>
                    <a:lnTo>
                      <a:pt x="86" y="214"/>
                    </a:lnTo>
                    <a:lnTo>
                      <a:pt x="86" y="214"/>
                    </a:lnTo>
                    <a:lnTo>
                      <a:pt x="96" y="218"/>
                    </a:lnTo>
                    <a:lnTo>
                      <a:pt x="102" y="244"/>
                    </a:lnTo>
                    <a:lnTo>
                      <a:pt x="102" y="244"/>
                    </a:lnTo>
                    <a:lnTo>
                      <a:pt x="104" y="248"/>
                    </a:lnTo>
                    <a:lnTo>
                      <a:pt x="106" y="252"/>
                    </a:lnTo>
                    <a:lnTo>
                      <a:pt x="112" y="256"/>
                    </a:lnTo>
                    <a:lnTo>
                      <a:pt x="118" y="256"/>
                    </a:lnTo>
                    <a:lnTo>
                      <a:pt x="138" y="256"/>
                    </a:lnTo>
                    <a:lnTo>
                      <a:pt x="138" y="256"/>
                    </a:lnTo>
                    <a:lnTo>
                      <a:pt x="144" y="256"/>
                    </a:lnTo>
                    <a:lnTo>
                      <a:pt x="150" y="252"/>
                    </a:lnTo>
                    <a:lnTo>
                      <a:pt x="152" y="248"/>
                    </a:lnTo>
                    <a:lnTo>
                      <a:pt x="154" y="244"/>
                    </a:lnTo>
                    <a:lnTo>
                      <a:pt x="160" y="218"/>
                    </a:lnTo>
                    <a:lnTo>
                      <a:pt x="160" y="218"/>
                    </a:lnTo>
                    <a:lnTo>
                      <a:pt x="170" y="214"/>
                    </a:lnTo>
                    <a:lnTo>
                      <a:pt x="190" y="228"/>
                    </a:lnTo>
                    <a:lnTo>
                      <a:pt x="190" y="228"/>
                    </a:lnTo>
                    <a:lnTo>
                      <a:pt x="194" y="230"/>
                    </a:lnTo>
                    <a:lnTo>
                      <a:pt x="200" y="230"/>
                    </a:lnTo>
                    <a:lnTo>
                      <a:pt x="200" y="230"/>
                    </a:lnTo>
                    <a:lnTo>
                      <a:pt x="206" y="230"/>
                    </a:lnTo>
                    <a:lnTo>
                      <a:pt x="210" y="226"/>
                    </a:lnTo>
                    <a:lnTo>
                      <a:pt x="226" y="210"/>
                    </a:lnTo>
                    <a:lnTo>
                      <a:pt x="226" y="210"/>
                    </a:lnTo>
                    <a:lnTo>
                      <a:pt x="230" y="206"/>
                    </a:lnTo>
                    <a:lnTo>
                      <a:pt x="230" y="202"/>
                    </a:lnTo>
                    <a:lnTo>
                      <a:pt x="230" y="196"/>
                    </a:lnTo>
                    <a:lnTo>
                      <a:pt x="228" y="190"/>
                    </a:lnTo>
                    <a:lnTo>
                      <a:pt x="214" y="170"/>
                    </a:lnTo>
                    <a:lnTo>
                      <a:pt x="214" y="170"/>
                    </a:lnTo>
                    <a:lnTo>
                      <a:pt x="218" y="160"/>
                    </a:lnTo>
                    <a:lnTo>
                      <a:pt x="244" y="154"/>
                    </a:lnTo>
                    <a:lnTo>
                      <a:pt x="244" y="154"/>
                    </a:lnTo>
                    <a:lnTo>
                      <a:pt x="248" y="152"/>
                    </a:lnTo>
                    <a:lnTo>
                      <a:pt x="252" y="150"/>
                    </a:lnTo>
                    <a:lnTo>
                      <a:pt x="256" y="144"/>
                    </a:lnTo>
                    <a:lnTo>
                      <a:pt x="256" y="138"/>
                    </a:lnTo>
                    <a:lnTo>
                      <a:pt x="256" y="118"/>
                    </a:lnTo>
                    <a:lnTo>
                      <a:pt x="256" y="118"/>
                    </a:lnTo>
                    <a:lnTo>
                      <a:pt x="256" y="112"/>
                    </a:lnTo>
                    <a:lnTo>
                      <a:pt x="252" y="106"/>
                    </a:lnTo>
                    <a:lnTo>
                      <a:pt x="248" y="104"/>
                    </a:lnTo>
                    <a:lnTo>
                      <a:pt x="244" y="102"/>
                    </a:lnTo>
                    <a:close/>
                    <a:moveTo>
                      <a:pt x="216" y="144"/>
                    </a:moveTo>
                    <a:lnTo>
                      <a:pt x="216" y="144"/>
                    </a:lnTo>
                    <a:lnTo>
                      <a:pt x="208" y="148"/>
                    </a:lnTo>
                    <a:lnTo>
                      <a:pt x="204" y="154"/>
                    </a:lnTo>
                    <a:lnTo>
                      <a:pt x="204" y="154"/>
                    </a:lnTo>
                    <a:lnTo>
                      <a:pt x="200" y="162"/>
                    </a:lnTo>
                    <a:lnTo>
                      <a:pt x="200" y="162"/>
                    </a:lnTo>
                    <a:lnTo>
                      <a:pt x="198" y="170"/>
                    </a:lnTo>
                    <a:lnTo>
                      <a:pt x="202" y="178"/>
                    </a:lnTo>
                    <a:lnTo>
                      <a:pt x="214" y="200"/>
                    </a:lnTo>
                    <a:lnTo>
                      <a:pt x="200" y="214"/>
                    </a:lnTo>
                    <a:lnTo>
                      <a:pt x="178" y="202"/>
                    </a:lnTo>
                    <a:lnTo>
                      <a:pt x="178" y="202"/>
                    </a:lnTo>
                    <a:lnTo>
                      <a:pt x="174" y="198"/>
                    </a:lnTo>
                    <a:lnTo>
                      <a:pt x="170" y="198"/>
                    </a:lnTo>
                    <a:lnTo>
                      <a:pt x="170" y="198"/>
                    </a:lnTo>
                    <a:lnTo>
                      <a:pt x="162" y="200"/>
                    </a:lnTo>
                    <a:lnTo>
                      <a:pt x="162" y="200"/>
                    </a:lnTo>
                    <a:lnTo>
                      <a:pt x="154" y="204"/>
                    </a:lnTo>
                    <a:lnTo>
                      <a:pt x="154" y="204"/>
                    </a:lnTo>
                    <a:lnTo>
                      <a:pt x="148" y="208"/>
                    </a:lnTo>
                    <a:lnTo>
                      <a:pt x="144" y="216"/>
                    </a:lnTo>
                    <a:lnTo>
                      <a:pt x="138" y="240"/>
                    </a:lnTo>
                    <a:lnTo>
                      <a:pt x="118" y="240"/>
                    </a:lnTo>
                    <a:lnTo>
                      <a:pt x="112" y="216"/>
                    </a:lnTo>
                    <a:lnTo>
                      <a:pt x="112" y="216"/>
                    </a:lnTo>
                    <a:lnTo>
                      <a:pt x="108" y="208"/>
                    </a:lnTo>
                    <a:lnTo>
                      <a:pt x="102" y="204"/>
                    </a:lnTo>
                    <a:lnTo>
                      <a:pt x="102" y="204"/>
                    </a:lnTo>
                    <a:lnTo>
                      <a:pt x="94" y="200"/>
                    </a:lnTo>
                    <a:lnTo>
                      <a:pt x="94" y="200"/>
                    </a:lnTo>
                    <a:lnTo>
                      <a:pt x="86" y="198"/>
                    </a:lnTo>
                    <a:lnTo>
                      <a:pt x="86" y="198"/>
                    </a:lnTo>
                    <a:lnTo>
                      <a:pt x="82" y="198"/>
                    </a:lnTo>
                    <a:lnTo>
                      <a:pt x="78" y="202"/>
                    </a:lnTo>
                    <a:lnTo>
                      <a:pt x="56" y="214"/>
                    </a:lnTo>
                    <a:lnTo>
                      <a:pt x="42" y="200"/>
                    </a:lnTo>
                    <a:lnTo>
                      <a:pt x="54" y="178"/>
                    </a:lnTo>
                    <a:lnTo>
                      <a:pt x="54" y="178"/>
                    </a:lnTo>
                    <a:lnTo>
                      <a:pt x="58" y="170"/>
                    </a:lnTo>
                    <a:lnTo>
                      <a:pt x="56" y="162"/>
                    </a:lnTo>
                    <a:lnTo>
                      <a:pt x="56" y="162"/>
                    </a:lnTo>
                    <a:lnTo>
                      <a:pt x="52" y="154"/>
                    </a:lnTo>
                    <a:lnTo>
                      <a:pt x="52" y="154"/>
                    </a:lnTo>
                    <a:lnTo>
                      <a:pt x="48" y="148"/>
                    </a:lnTo>
                    <a:lnTo>
                      <a:pt x="40" y="144"/>
                    </a:lnTo>
                    <a:lnTo>
                      <a:pt x="16" y="138"/>
                    </a:lnTo>
                    <a:lnTo>
                      <a:pt x="16" y="118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8" y="108"/>
                    </a:lnTo>
                    <a:lnTo>
                      <a:pt x="52" y="102"/>
                    </a:lnTo>
                    <a:lnTo>
                      <a:pt x="52" y="102"/>
                    </a:lnTo>
                    <a:lnTo>
                      <a:pt x="56" y="94"/>
                    </a:lnTo>
                    <a:lnTo>
                      <a:pt x="56" y="94"/>
                    </a:lnTo>
                    <a:lnTo>
                      <a:pt x="58" y="86"/>
                    </a:lnTo>
                    <a:lnTo>
                      <a:pt x="54" y="78"/>
                    </a:lnTo>
                    <a:lnTo>
                      <a:pt x="42" y="56"/>
                    </a:lnTo>
                    <a:lnTo>
                      <a:pt x="56" y="42"/>
                    </a:lnTo>
                    <a:lnTo>
                      <a:pt x="78" y="54"/>
                    </a:lnTo>
                    <a:lnTo>
                      <a:pt x="78" y="54"/>
                    </a:lnTo>
                    <a:lnTo>
                      <a:pt x="82" y="58"/>
                    </a:lnTo>
                    <a:lnTo>
                      <a:pt x="86" y="58"/>
                    </a:lnTo>
                    <a:lnTo>
                      <a:pt x="86" y="58"/>
                    </a:lnTo>
                    <a:lnTo>
                      <a:pt x="94" y="56"/>
                    </a:lnTo>
                    <a:lnTo>
                      <a:pt x="94" y="56"/>
                    </a:lnTo>
                    <a:lnTo>
                      <a:pt x="102" y="52"/>
                    </a:lnTo>
                    <a:lnTo>
                      <a:pt x="102" y="52"/>
                    </a:lnTo>
                    <a:lnTo>
                      <a:pt x="108" y="48"/>
                    </a:lnTo>
                    <a:lnTo>
                      <a:pt x="112" y="40"/>
                    </a:lnTo>
                    <a:lnTo>
                      <a:pt x="118" y="16"/>
                    </a:lnTo>
                    <a:lnTo>
                      <a:pt x="138" y="16"/>
                    </a:lnTo>
                    <a:lnTo>
                      <a:pt x="144" y="40"/>
                    </a:lnTo>
                    <a:lnTo>
                      <a:pt x="144" y="40"/>
                    </a:lnTo>
                    <a:lnTo>
                      <a:pt x="148" y="48"/>
                    </a:lnTo>
                    <a:lnTo>
                      <a:pt x="154" y="52"/>
                    </a:lnTo>
                    <a:lnTo>
                      <a:pt x="154" y="52"/>
                    </a:lnTo>
                    <a:lnTo>
                      <a:pt x="162" y="56"/>
                    </a:lnTo>
                    <a:lnTo>
                      <a:pt x="162" y="56"/>
                    </a:lnTo>
                    <a:lnTo>
                      <a:pt x="170" y="58"/>
                    </a:lnTo>
                    <a:lnTo>
                      <a:pt x="170" y="58"/>
                    </a:lnTo>
                    <a:lnTo>
                      <a:pt x="174" y="58"/>
                    </a:lnTo>
                    <a:lnTo>
                      <a:pt x="178" y="54"/>
                    </a:lnTo>
                    <a:lnTo>
                      <a:pt x="200" y="42"/>
                    </a:lnTo>
                    <a:lnTo>
                      <a:pt x="214" y="56"/>
                    </a:lnTo>
                    <a:lnTo>
                      <a:pt x="202" y="78"/>
                    </a:lnTo>
                    <a:lnTo>
                      <a:pt x="202" y="78"/>
                    </a:lnTo>
                    <a:lnTo>
                      <a:pt x="198" y="86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8" y="108"/>
                    </a:lnTo>
                    <a:lnTo>
                      <a:pt x="216" y="112"/>
                    </a:lnTo>
                    <a:lnTo>
                      <a:pt x="240" y="118"/>
                    </a:lnTo>
                    <a:lnTo>
                      <a:pt x="240" y="138"/>
                    </a:lnTo>
                    <a:lnTo>
                      <a:pt x="216" y="14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  <p:sp>
            <p:nvSpPr>
              <p:cNvPr id="26" name="Freeform 109"/>
              <p:cNvSpPr>
                <a:spLocks noEditPoints="1"/>
              </p:cNvSpPr>
              <p:nvPr/>
            </p:nvSpPr>
            <p:spPr bwMode="auto">
              <a:xfrm>
                <a:off x="5702300" y="2076450"/>
                <a:ext cx="177800" cy="177800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34" y="4"/>
                  </a:cxn>
                  <a:cxn ang="0">
                    <a:pos x="16" y="16"/>
                  </a:cxn>
                  <a:cxn ang="0">
                    <a:pos x="4" y="34"/>
                  </a:cxn>
                  <a:cxn ang="0">
                    <a:pos x="0" y="56"/>
                  </a:cxn>
                  <a:cxn ang="0">
                    <a:pos x="2" y="68"/>
                  </a:cxn>
                  <a:cxn ang="0">
                    <a:pos x="10" y="88"/>
                  </a:cxn>
                  <a:cxn ang="0">
                    <a:pos x="24" y="102"/>
                  </a:cxn>
                  <a:cxn ang="0">
                    <a:pos x="44" y="110"/>
                  </a:cxn>
                  <a:cxn ang="0">
                    <a:pos x="56" y="112"/>
                  </a:cxn>
                  <a:cxn ang="0">
                    <a:pos x="78" y="108"/>
                  </a:cxn>
                  <a:cxn ang="0">
                    <a:pos x="96" y="96"/>
                  </a:cxn>
                  <a:cxn ang="0">
                    <a:pos x="108" y="78"/>
                  </a:cxn>
                  <a:cxn ang="0">
                    <a:pos x="112" y="56"/>
                  </a:cxn>
                  <a:cxn ang="0">
                    <a:pos x="110" y="44"/>
                  </a:cxn>
                  <a:cxn ang="0">
                    <a:pos x="102" y="24"/>
                  </a:cxn>
                  <a:cxn ang="0">
                    <a:pos x="88" y="10"/>
                  </a:cxn>
                  <a:cxn ang="0">
                    <a:pos x="68" y="2"/>
                  </a:cxn>
                  <a:cxn ang="0">
                    <a:pos x="56" y="104"/>
                  </a:cxn>
                  <a:cxn ang="0">
                    <a:pos x="46" y="104"/>
                  </a:cxn>
                  <a:cxn ang="0">
                    <a:pos x="28" y="96"/>
                  </a:cxn>
                  <a:cxn ang="0">
                    <a:pos x="16" y="84"/>
                  </a:cxn>
                  <a:cxn ang="0">
                    <a:pos x="8" y="66"/>
                  </a:cxn>
                  <a:cxn ang="0">
                    <a:pos x="8" y="56"/>
                  </a:cxn>
                  <a:cxn ang="0">
                    <a:pos x="10" y="36"/>
                  </a:cxn>
                  <a:cxn ang="0">
                    <a:pos x="22" y="22"/>
                  </a:cxn>
                  <a:cxn ang="0">
                    <a:pos x="36" y="10"/>
                  </a:cxn>
                  <a:cxn ang="0">
                    <a:pos x="56" y="6"/>
                  </a:cxn>
                  <a:cxn ang="0">
                    <a:pos x="66" y="8"/>
                  </a:cxn>
                  <a:cxn ang="0">
                    <a:pos x="84" y="16"/>
                  </a:cxn>
                  <a:cxn ang="0">
                    <a:pos x="96" y="28"/>
                  </a:cxn>
                  <a:cxn ang="0">
                    <a:pos x="104" y="46"/>
                  </a:cxn>
                  <a:cxn ang="0">
                    <a:pos x="106" y="56"/>
                  </a:cxn>
                  <a:cxn ang="0">
                    <a:pos x="102" y="76"/>
                  </a:cxn>
                  <a:cxn ang="0">
                    <a:pos x="90" y="90"/>
                  </a:cxn>
                  <a:cxn ang="0">
                    <a:pos x="76" y="102"/>
                  </a:cxn>
                  <a:cxn ang="0">
                    <a:pos x="56" y="104"/>
                  </a:cxn>
                </a:cxnLst>
                <a:rect l="0" t="0" r="r" b="b"/>
                <a:pathLst>
                  <a:path w="112" h="112">
                    <a:moveTo>
                      <a:pt x="56" y="0"/>
                    </a:moveTo>
                    <a:lnTo>
                      <a:pt x="56" y="0"/>
                    </a:lnTo>
                    <a:lnTo>
                      <a:pt x="44" y="2"/>
                    </a:lnTo>
                    <a:lnTo>
                      <a:pt x="34" y="4"/>
                    </a:lnTo>
                    <a:lnTo>
                      <a:pt x="24" y="10"/>
                    </a:lnTo>
                    <a:lnTo>
                      <a:pt x="16" y="16"/>
                    </a:lnTo>
                    <a:lnTo>
                      <a:pt x="10" y="24"/>
                    </a:lnTo>
                    <a:lnTo>
                      <a:pt x="4" y="34"/>
                    </a:lnTo>
                    <a:lnTo>
                      <a:pt x="2" y="44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2" y="68"/>
                    </a:lnTo>
                    <a:lnTo>
                      <a:pt x="4" y="78"/>
                    </a:lnTo>
                    <a:lnTo>
                      <a:pt x="10" y="88"/>
                    </a:lnTo>
                    <a:lnTo>
                      <a:pt x="16" y="96"/>
                    </a:lnTo>
                    <a:lnTo>
                      <a:pt x="24" y="102"/>
                    </a:lnTo>
                    <a:lnTo>
                      <a:pt x="34" y="108"/>
                    </a:lnTo>
                    <a:lnTo>
                      <a:pt x="44" y="110"/>
                    </a:lnTo>
                    <a:lnTo>
                      <a:pt x="56" y="112"/>
                    </a:lnTo>
                    <a:lnTo>
                      <a:pt x="56" y="112"/>
                    </a:lnTo>
                    <a:lnTo>
                      <a:pt x="68" y="110"/>
                    </a:lnTo>
                    <a:lnTo>
                      <a:pt x="78" y="108"/>
                    </a:lnTo>
                    <a:lnTo>
                      <a:pt x="88" y="102"/>
                    </a:lnTo>
                    <a:lnTo>
                      <a:pt x="96" y="96"/>
                    </a:lnTo>
                    <a:lnTo>
                      <a:pt x="102" y="88"/>
                    </a:lnTo>
                    <a:lnTo>
                      <a:pt x="108" y="78"/>
                    </a:lnTo>
                    <a:lnTo>
                      <a:pt x="110" y="68"/>
                    </a:lnTo>
                    <a:lnTo>
                      <a:pt x="112" y="56"/>
                    </a:lnTo>
                    <a:lnTo>
                      <a:pt x="112" y="56"/>
                    </a:lnTo>
                    <a:lnTo>
                      <a:pt x="110" y="44"/>
                    </a:lnTo>
                    <a:lnTo>
                      <a:pt x="108" y="34"/>
                    </a:lnTo>
                    <a:lnTo>
                      <a:pt x="102" y="24"/>
                    </a:lnTo>
                    <a:lnTo>
                      <a:pt x="96" y="16"/>
                    </a:lnTo>
                    <a:lnTo>
                      <a:pt x="88" y="10"/>
                    </a:lnTo>
                    <a:lnTo>
                      <a:pt x="78" y="4"/>
                    </a:lnTo>
                    <a:lnTo>
                      <a:pt x="68" y="2"/>
                    </a:lnTo>
                    <a:lnTo>
                      <a:pt x="56" y="0"/>
                    </a:lnTo>
                    <a:close/>
                    <a:moveTo>
                      <a:pt x="56" y="104"/>
                    </a:moveTo>
                    <a:lnTo>
                      <a:pt x="56" y="104"/>
                    </a:lnTo>
                    <a:lnTo>
                      <a:pt x="46" y="104"/>
                    </a:lnTo>
                    <a:lnTo>
                      <a:pt x="36" y="102"/>
                    </a:lnTo>
                    <a:lnTo>
                      <a:pt x="28" y="96"/>
                    </a:lnTo>
                    <a:lnTo>
                      <a:pt x="22" y="90"/>
                    </a:lnTo>
                    <a:lnTo>
                      <a:pt x="16" y="84"/>
                    </a:lnTo>
                    <a:lnTo>
                      <a:pt x="10" y="76"/>
                    </a:lnTo>
                    <a:lnTo>
                      <a:pt x="8" y="66"/>
                    </a:lnTo>
                    <a:lnTo>
                      <a:pt x="8" y="56"/>
                    </a:lnTo>
                    <a:lnTo>
                      <a:pt x="8" y="56"/>
                    </a:lnTo>
                    <a:lnTo>
                      <a:pt x="8" y="46"/>
                    </a:lnTo>
                    <a:lnTo>
                      <a:pt x="10" y="36"/>
                    </a:lnTo>
                    <a:lnTo>
                      <a:pt x="16" y="28"/>
                    </a:lnTo>
                    <a:lnTo>
                      <a:pt x="22" y="22"/>
                    </a:lnTo>
                    <a:lnTo>
                      <a:pt x="28" y="16"/>
                    </a:lnTo>
                    <a:lnTo>
                      <a:pt x="36" y="10"/>
                    </a:lnTo>
                    <a:lnTo>
                      <a:pt x="46" y="8"/>
                    </a:lnTo>
                    <a:lnTo>
                      <a:pt x="56" y="6"/>
                    </a:lnTo>
                    <a:lnTo>
                      <a:pt x="56" y="6"/>
                    </a:lnTo>
                    <a:lnTo>
                      <a:pt x="66" y="8"/>
                    </a:lnTo>
                    <a:lnTo>
                      <a:pt x="76" y="10"/>
                    </a:lnTo>
                    <a:lnTo>
                      <a:pt x="84" y="16"/>
                    </a:lnTo>
                    <a:lnTo>
                      <a:pt x="90" y="22"/>
                    </a:lnTo>
                    <a:lnTo>
                      <a:pt x="96" y="28"/>
                    </a:lnTo>
                    <a:lnTo>
                      <a:pt x="102" y="36"/>
                    </a:lnTo>
                    <a:lnTo>
                      <a:pt x="104" y="46"/>
                    </a:lnTo>
                    <a:lnTo>
                      <a:pt x="106" y="56"/>
                    </a:lnTo>
                    <a:lnTo>
                      <a:pt x="106" y="56"/>
                    </a:lnTo>
                    <a:lnTo>
                      <a:pt x="104" y="66"/>
                    </a:lnTo>
                    <a:lnTo>
                      <a:pt x="102" y="76"/>
                    </a:lnTo>
                    <a:lnTo>
                      <a:pt x="96" y="84"/>
                    </a:lnTo>
                    <a:lnTo>
                      <a:pt x="90" y="90"/>
                    </a:lnTo>
                    <a:lnTo>
                      <a:pt x="84" y="96"/>
                    </a:lnTo>
                    <a:lnTo>
                      <a:pt x="76" y="102"/>
                    </a:lnTo>
                    <a:lnTo>
                      <a:pt x="66" y="104"/>
                    </a:lnTo>
                    <a:lnTo>
                      <a:pt x="56" y="10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  <p:sp>
            <p:nvSpPr>
              <p:cNvPr id="27" name="Freeform 112"/>
              <p:cNvSpPr>
                <a:spLocks noEditPoints="1"/>
              </p:cNvSpPr>
              <p:nvPr/>
            </p:nvSpPr>
            <p:spPr bwMode="auto">
              <a:xfrm>
                <a:off x="5740400" y="2114550"/>
                <a:ext cx="101600" cy="101600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2"/>
                  </a:cxn>
                  <a:cxn ang="0">
                    <a:pos x="10" y="10"/>
                  </a:cxn>
                  <a:cxn ang="0">
                    <a:pos x="2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4"/>
                  </a:cxn>
                  <a:cxn ang="0">
                    <a:pos x="10" y="54"/>
                  </a:cxn>
                  <a:cxn ang="0">
                    <a:pos x="20" y="62"/>
                  </a:cxn>
                  <a:cxn ang="0">
                    <a:pos x="26" y="64"/>
                  </a:cxn>
                  <a:cxn ang="0">
                    <a:pos x="32" y="64"/>
                  </a:cxn>
                  <a:cxn ang="0">
                    <a:pos x="32" y="64"/>
                  </a:cxn>
                  <a:cxn ang="0">
                    <a:pos x="38" y="64"/>
                  </a:cxn>
                  <a:cxn ang="0">
                    <a:pos x="44" y="62"/>
                  </a:cxn>
                  <a:cxn ang="0">
                    <a:pos x="54" y="54"/>
                  </a:cxn>
                  <a:cxn ang="0">
                    <a:pos x="62" y="44"/>
                  </a:cxn>
                  <a:cxn ang="0">
                    <a:pos x="64" y="38"/>
                  </a:cxn>
                  <a:cxn ang="0">
                    <a:pos x="64" y="32"/>
                  </a:cxn>
                  <a:cxn ang="0">
                    <a:pos x="64" y="32"/>
                  </a:cxn>
                  <a:cxn ang="0">
                    <a:pos x="64" y="26"/>
                  </a:cxn>
                  <a:cxn ang="0">
                    <a:pos x="62" y="20"/>
                  </a:cxn>
                  <a:cxn ang="0">
                    <a:pos x="54" y="10"/>
                  </a:cxn>
                  <a:cxn ang="0">
                    <a:pos x="44" y="2"/>
                  </a:cxn>
                  <a:cxn ang="0">
                    <a:pos x="38" y="0"/>
                  </a:cxn>
                  <a:cxn ang="0">
                    <a:pos x="32" y="0"/>
                  </a:cxn>
                  <a:cxn ang="0">
                    <a:pos x="32" y="56"/>
                  </a:cxn>
                  <a:cxn ang="0">
                    <a:pos x="32" y="56"/>
                  </a:cxn>
                  <a:cxn ang="0">
                    <a:pos x="22" y="54"/>
                  </a:cxn>
                  <a:cxn ang="0">
                    <a:pos x="16" y="48"/>
                  </a:cxn>
                  <a:cxn ang="0">
                    <a:pos x="10" y="42"/>
                  </a:cxn>
                  <a:cxn ang="0">
                    <a:pos x="8" y="32"/>
                  </a:cxn>
                  <a:cxn ang="0">
                    <a:pos x="8" y="32"/>
                  </a:cxn>
                  <a:cxn ang="0">
                    <a:pos x="10" y="22"/>
                  </a:cxn>
                  <a:cxn ang="0">
                    <a:pos x="16" y="16"/>
                  </a:cxn>
                  <a:cxn ang="0">
                    <a:pos x="22" y="10"/>
                  </a:cxn>
                  <a:cxn ang="0">
                    <a:pos x="32" y="8"/>
                  </a:cxn>
                  <a:cxn ang="0">
                    <a:pos x="32" y="8"/>
                  </a:cxn>
                  <a:cxn ang="0">
                    <a:pos x="42" y="10"/>
                  </a:cxn>
                  <a:cxn ang="0">
                    <a:pos x="48" y="16"/>
                  </a:cxn>
                  <a:cxn ang="0">
                    <a:pos x="54" y="22"/>
                  </a:cxn>
                  <a:cxn ang="0">
                    <a:pos x="56" y="32"/>
                  </a:cxn>
                  <a:cxn ang="0">
                    <a:pos x="56" y="32"/>
                  </a:cxn>
                  <a:cxn ang="0">
                    <a:pos x="54" y="42"/>
                  </a:cxn>
                  <a:cxn ang="0">
                    <a:pos x="48" y="48"/>
                  </a:cxn>
                  <a:cxn ang="0">
                    <a:pos x="42" y="54"/>
                  </a:cxn>
                  <a:cxn ang="0">
                    <a:pos x="32" y="56"/>
                  </a:cxn>
                </a:cxnLst>
                <a:rect l="0" t="0" r="r" b="b"/>
                <a:pathLst>
                  <a:path w="64" h="64">
                    <a:moveTo>
                      <a:pt x="32" y="0"/>
                    </a:move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0" y="10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10" y="54"/>
                    </a:lnTo>
                    <a:lnTo>
                      <a:pt x="20" y="62"/>
                    </a:lnTo>
                    <a:lnTo>
                      <a:pt x="26" y="64"/>
                    </a:lnTo>
                    <a:lnTo>
                      <a:pt x="32" y="64"/>
                    </a:lnTo>
                    <a:lnTo>
                      <a:pt x="32" y="64"/>
                    </a:lnTo>
                    <a:lnTo>
                      <a:pt x="38" y="64"/>
                    </a:lnTo>
                    <a:lnTo>
                      <a:pt x="44" y="62"/>
                    </a:lnTo>
                    <a:lnTo>
                      <a:pt x="54" y="54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4" y="26"/>
                    </a:lnTo>
                    <a:lnTo>
                      <a:pt x="62" y="20"/>
                    </a:lnTo>
                    <a:lnTo>
                      <a:pt x="54" y="10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close/>
                    <a:moveTo>
                      <a:pt x="32" y="56"/>
                    </a:moveTo>
                    <a:lnTo>
                      <a:pt x="32" y="56"/>
                    </a:lnTo>
                    <a:lnTo>
                      <a:pt x="22" y="54"/>
                    </a:lnTo>
                    <a:lnTo>
                      <a:pt x="16" y="48"/>
                    </a:lnTo>
                    <a:lnTo>
                      <a:pt x="10" y="42"/>
                    </a:lnTo>
                    <a:lnTo>
                      <a:pt x="8" y="32"/>
                    </a:lnTo>
                    <a:lnTo>
                      <a:pt x="8" y="32"/>
                    </a:lnTo>
                    <a:lnTo>
                      <a:pt x="10" y="22"/>
                    </a:lnTo>
                    <a:lnTo>
                      <a:pt x="16" y="16"/>
                    </a:lnTo>
                    <a:lnTo>
                      <a:pt x="22" y="10"/>
                    </a:lnTo>
                    <a:lnTo>
                      <a:pt x="32" y="8"/>
                    </a:lnTo>
                    <a:lnTo>
                      <a:pt x="32" y="8"/>
                    </a:lnTo>
                    <a:lnTo>
                      <a:pt x="42" y="10"/>
                    </a:lnTo>
                    <a:lnTo>
                      <a:pt x="48" y="16"/>
                    </a:lnTo>
                    <a:lnTo>
                      <a:pt x="54" y="22"/>
                    </a:lnTo>
                    <a:lnTo>
                      <a:pt x="56" y="32"/>
                    </a:lnTo>
                    <a:lnTo>
                      <a:pt x="56" y="32"/>
                    </a:lnTo>
                    <a:lnTo>
                      <a:pt x="54" y="42"/>
                    </a:lnTo>
                    <a:lnTo>
                      <a:pt x="48" y="48"/>
                    </a:lnTo>
                    <a:lnTo>
                      <a:pt x="42" y="54"/>
                    </a:lnTo>
                    <a:lnTo>
                      <a:pt x="32" y="5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>
                  <a:cs typeface="+mn-ea"/>
                  <a:sym typeface="+mn-lt"/>
                </a:endParaRPr>
              </a:p>
            </p:txBody>
          </p:sp>
        </p:grpSp>
        <p:sp>
          <p:nvSpPr>
            <p:cNvPr id="23" name="Rounded Rectangle 25"/>
            <p:cNvSpPr/>
            <p:nvPr/>
          </p:nvSpPr>
          <p:spPr>
            <a:xfrm rot="2089993">
              <a:off x="1788994" y="4721506"/>
              <a:ext cx="674048" cy="674048"/>
            </a:xfrm>
            <a:prstGeom prst="roundRect">
              <a:avLst>
                <a:gd name="adj" fmla="val 2470"/>
              </a:avLst>
            </a:prstGeom>
            <a:solidFill>
              <a:schemeClr val="bg2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24" name="Freeform 71"/>
            <p:cNvSpPr>
              <a:spLocks noEditPoints="1"/>
            </p:cNvSpPr>
            <p:nvPr/>
          </p:nvSpPr>
          <p:spPr bwMode="auto">
            <a:xfrm rot="2195905">
              <a:off x="1910857" y="4874695"/>
              <a:ext cx="360341" cy="360341"/>
            </a:xfrm>
            <a:custGeom>
              <a:avLst/>
              <a:gdLst/>
              <a:ahLst/>
              <a:cxnLst>
                <a:cxn ang="0">
                  <a:pos x="228" y="58"/>
                </a:cxn>
                <a:cxn ang="0">
                  <a:pos x="224" y="16"/>
                </a:cxn>
                <a:cxn ang="0">
                  <a:pos x="214" y="2"/>
                </a:cxn>
                <a:cxn ang="0">
                  <a:pos x="48" y="0"/>
                </a:cxn>
                <a:cxn ang="0">
                  <a:pos x="34" y="10"/>
                </a:cxn>
                <a:cxn ang="0">
                  <a:pos x="32" y="54"/>
                </a:cxn>
                <a:cxn ang="0">
                  <a:pos x="4" y="90"/>
                </a:cxn>
                <a:cxn ang="0">
                  <a:pos x="0" y="112"/>
                </a:cxn>
                <a:cxn ang="0">
                  <a:pos x="8" y="128"/>
                </a:cxn>
                <a:cxn ang="0">
                  <a:pos x="24" y="240"/>
                </a:cxn>
                <a:cxn ang="0">
                  <a:pos x="28" y="252"/>
                </a:cxn>
                <a:cxn ang="0">
                  <a:pos x="216" y="256"/>
                </a:cxn>
                <a:cxn ang="0">
                  <a:pos x="228" y="252"/>
                </a:cxn>
                <a:cxn ang="0">
                  <a:pos x="232" y="136"/>
                </a:cxn>
                <a:cxn ang="0">
                  <a:pos x="248" y="128"/>
                </a:cxn>
                <a:cxn ang="0">
                  <a:pos x="256" y="104"/>
                </a:cxn>
                <a:cxn ang="0">
                  <a:pos x="252" y="90"/>
                </a:cxn>
                <a:cxn ang="0">
                  <a:pos x="48" y="48"/>
                </a:cxn>
                <a:cxn ang="0">
                  <a:pos x="82" y="120"/>
                </a:cxn>
                <a:cxn ang="0">
                  <a:pos x="98" y="64"/>
                </a:cxn>
                <a:cxn ang="0">
                  <a:pos x="124" y="64"/>
                </a:cxn>
                <a:cxn ang="0">
                  <a:pos x="106" y="64"/>
                </a:cxn>
                <a:cxn ang="0">
                  <a:pos x="166" y="120"/>
                </a:cxn>
                <a:cxn ang="0">
                  <a:pos x="158" y="64"/>
                </a:cxn>
                <a:cxn ang="0">
                  <a:pos x="174" y="120"/>
                </a:cxn>
                <a:cxn ang="0">
                  <a:pos x="16" y="104"/>
                </a:cxn>
                <a:cxn ang="0">
                  <a:pos x="42" y="68"/>
                </a:cxn>
                <a:cxn ang="0">
                  <a:pos x="48" y="64"/>
                </a:cxn>
                <a:cxn ang="0">
                  <a:pos x="24" y="120"/>
                </a:cxn>
                <a:cxn ang="0">
                  <a:pos x="18" y="118"/>
                </a:cxn>
                <a:cxn ang="0">
                  <a:pos x="160" y="240"/>
                </a:cxn>
                <a:cxn ang="0">
                  <a:pos x="160" y="160"/>
                </a:cxn>
                <a:cxn ang="0">
                  <a:pos x="168" y="240"/>
                </a:cxn>
                <a:cxn ang="0">
                  <a:pos x="168" y="156"/>
                </a:cxn>
                <a:cxn ang="0">
                  <a:pos x="160" y="152"/>
                </a:cxn>
                <a:cxn ang="0">
                  <a:pos x="96" y="152"/>
                </a:cxn>
                <a:cxn ang="0">
                  <a:pos x="92" y="160"/>
                </a:cxn>
                <a:cxn ang="0">
                  <a:pos x="40" y="136"/>
                </a:cxn>
                <a:cxn ang="0">
                  <a:pos x="240" y="112"/>
                </a:cxn>
                <a:cxn ang="0">
                  <a:pos x="238" y="118"/>
                </a:cxn>
                <a:cxn ang="0">
                  <a:pos x="218" y="120"/>
                </a:cxn>
                <a:cxn ang="0">
                  <a:pos x="208" y="64"/>
                </a:cxn>
                <a:cxn ang="0">
                  <a:pos x="238" y="100"/>
                </a:cxn>
                <a:cxn ang="0">
                  <a:pos x="240" y="112"/>
                </a:cxn>
              </a:cxnLst>
              <a:rect l="0" t="0" r="r" b="b"/>
              <a:pathLst>
                <a:path w="256" h="256">
                  <a:moveTo>
                    <a:pt x="252" y="90"/>
                  </a:moveTo>
                  <a:lnTo>
                    <a:pt x="228" y="58"/>
                  </a:lnTo>
                  <a:lnTo>
                    <a:pt x="228" y="58"/>
                  </a:lnTo>
                  <a:lnTo>
                    <a:pt x="224" y="54"/>
                  </a:lnTo>
                  <a:lnTo>
                    <a:pt x="224" y="16"/>
                  </a:lnTo>
                  <a:lnTo>
                    <a:pt x="224" y="16"/>
                  </a:lnTo>
                  <a:lnTo>
                    <a:pt x="222" y="10"/>
                  </a:lnTo>
                  <a:lnTo>
                    <a:pt x="220" y="4"/>
                  </a:lnTo>
                  <a:lnTo>
                    <a:pt x="214" y="2"/>
                  </a:lnTo>
                  <a:lnTo>
                    <a:pt x="20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2" y="2"/>
                  </a:lnTo>
                  <a:lnTo>
                    <a:pt x="36" y="4"/>
                  </a:lnTo>
                  <a:lnTo>
                    <a:pt x="34" y="10"/>
                  </a:lnTo>
                  <a:lnTo>
                    <a:pt x="32" y="16"/>
                  </a:lnTo>
                  <a:lnTo>
                    <a:pt x="32" y="54"/>
                  </a:lnTo>
                  <a:lnTo>
                    <a:pt x="32" y="54"/>
                  </a:lnTo>
                  <a:lnTo>
                    <a:pt x="28" y="58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2" y="96"/>
                  </a:lnTo>
                  <a:lnTo>
                    <a:pt x="0" y="104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2" y="122"/>
                  </a:lnTo>
                  <a:lnTo>
                    <a:pt x="8" y="128"/>
                  </a:lnTo>
                  <a:lnTo>
                    <a:pt x="14" y="134"/>
                  </a:lnTo>
                  <a:lnTo>
                    <a:pt x="24" y="136"/>
                  </a:lnTo>
                  <a:lnTo>
                    <a:pt x="24" y="240"/>
                  </a:lnTo>
                  <a:lnTo>
                    <a:pt x="24" y="240"/>
                  </a:lnTo>
                  <a:lnTo>
                    <a:pt x="26" y="246"/>
                  </a:lnTo>
                  <a:lnTo>
                    <a:pt x="28" y="252"/>
                  </a:lnTo>
                  <a:lnTo>
                    <a:pt x="34" y="254"/>
                  </a:lnTo>
                  <a:lnTo>
                    <a:pt x="40" y="256"/>
                  </a:lnTo>
                  <a:lnTo>
                    <a:pt x="216" y="256"/>
                  </a:lnTo>
                  <a:lnTo>
                    <a:pt x="216" y="256"/>
                  </a:lnTo>
                  <a:lnTo>
                    <a:pt x="222" y="254"/>
                  </a:lnTo>
                  <a:lnTo>
                    <a:pt x="228" y="252"/>
                  </a:lnTo>
                  <a:lnTo>
                    <a:pt x="230" y="246"/>
                  </a:lnTo>
                  <a:lnTo>
                    <a:pt x="232" y="240"/>
                  </a:lnTo>
                  <a:lnTo>
                    <a:pt x="232" y="136"/>
                  </a:lnTo>
                  <a:lnTo>
                    <a:pt x="232" y="136"/>
                  </a:lnTo>
                  <a:lnTo>
                    <a:pt x="242" y="134"/>
                  </a:lnTo>
                  <a:lnTo>
                    <a:pt x="248" y="128"/>
                  </a:lnTo>
                  <a:lnTo>
                    <a:pt x="254" y="122"/>
                  </a:lnTo>
                  <a:lnTo>
                    <a:pt x="256" y="112"/>
                  </a:lnTo>
                  <a:lnTo>
                    <a:pt x="256" y="104"/>
                  </a:lnTo>
                  <a:lnTo>
                    <a:pt x="256" y="104"/>
                  </a:lnTo>
                  <a:lnTo>
                    <a:pt x="254" y="96"/>
                  </a:lnTo>
                  <a:lnTo>
                    <a:pt x="252" y="90"/>
                  </a:lnTo>
                  <a:close/>
                  <a:moveTo>
                    <a:pt x="208" y="16"/>
                  </a:moveTo>
                  <a:lnTo>
                    <a:pt x="208" y="48"/>
                  </a:lnTo>
                  <a:lnTo>
                    <a:pt x="48" y="48"/>
                  </a:lnTo>
                  <a:lnTo>
                    <a:pt x="48" y="16"/>
                  </a:lnTo>
                  <a:lnTo>
                    <a:pt x="208" y="16"/>
                  </a:lnTo>
                  <a:close/>
                  <a:moveTo>
                    <a:pt x="82" y="120"/>
                  </a:moveTo>
                  <a:lnTo>
                    <a:pt x="48" y="120"/>
                  </a:lnTo>
                  <a:lnTo>
                    <a:pt x="80" y="64"/>
                  </a:lnTo>
                  <a:lnTo>
                    <a:pt x="98" y="64"/>
                  </a:lnTo>
                  <a:lnTo>
                    <a:pt x="82" y="120"/>
                  </a:lnTo>
                  <a:close/>
                  <a:moveTo>
                    <a:pt x="106" y="64"/>
                  </a:moveTo>
                  <a:lnTo>
                    <a:pt x="124" y="64"/>
                  </a:lnTo>
                  <a:lnTo>
                    <a:pt x="124" y="120"/>
                  </a:lnTo>
                  <a:lnTo>
                    <a:pt x="90" y="120"/>
                  </a:lnTo>
                  <a:lnTo>
                    <a:pt x="106" y="64"/>
                  </a:lnTo>
                  <a:close/>
                  <a:moveTo>
                    <a:pt x="132" y="64"/>
                  </a:moveTo>
                  <a:lnTo>
                    <a:pt x="150" y="64"/>
                  </a:lnTo>
                  <a:lnTo>
                    <a:pt x="166" y="120"/>
                  </a:lnTo>
                  <a:lnTo>
                    <a:pt x="132" y="120"/>
                  </a:lnTo>
                  <a:lnTo>
                    <a:pt x="132" y="64"/>
                  </a:lnTo>
                  <a:close/>
                  <a:moveTo>
                    <a:pt x="158" y="64"/>
                  </a:moveTo>
                  <a:lnTo>
                    <a:pt x="176" y="64"/>
                  </a:lnTo>
                  <a:lnTo>
                    <a:pt x="208" y="120"/>
                  </a:lnTo>
                  <a:lnTo>
                    <a:pt x="174" y="120"/>
                  </a:lnTo>
                  <a:lnTo>
                    <a:pt x="158" y="64"/>
                  </a:lnTo>
                  <a:close/>
                  <a:moveTo>
                    <a:pt x="16" y="112"/>
                  </a:moveTo>
                  <a:lnTo>
                    <a:pt x="16" y="104"/>
                  </a:lnTo>
                  <a:lnTo>
                    <a:pt x="16" y="104"/>
                  </a:lnTo>
                  <a:lnTo>
                    <a:pt x="18" y="100"/>
                  </a:lnTo>
                  <a:lnTo>
                    <a:pt x="42" y="68"/>
                  </a:lnTo>
                  <a:lnTo>
                    <a:pt x="42" y="68"/>
                  </a:lnTo>
                  <a:lnTo>
                    <a:pt x="44" y="64"/>
                  </a:lnTo>
                  <a:lnTo>
                    <a:pt x="48" y="64"/>
                  </a:lnTo>
                  <a:lnTo>
                    <a:pt x="70" y="64"/>
                  </a:lnTo>
                  <a:lnTo>
                    <a:pt x="38" y="120"/>
                  </a:lnTo>
                  <a:lnTo>
                    <a:pt x="24" y="120"/>
                  </a:lnTo>
                  <a:lnTo>
                    <a:pt x="24" y="120"/>
                  </a:lnTo>
                  <a:lnTo>
                    <a:pt x="20" y="120"/>
                  </a:lnTo>
                  <a:lnTo>
                    <a:pt x="18" y="118"/>
                  </a:lnTo>
                  <a:lnTo>
                    <a:pt x="16" y="116"/>
                  </a:lnTo>
                  <a:lnTo>
                    <a:pt x="16" y="112"/>
                  </a:lnTo>
                  <a:close/>
                  <a:moveTo>
                    <a:pt x="160" y="240"/>
                  </a:moveTo>
                  <a:lnTo>
                    <a:pt x="100" y="240"/>
                  </a:lnTo>
                  <a:lnTo>
                    <a:pt x="100" y="160"/>
                  </a:lnTo>
                  <a:lnTo>
                    <a:pt x="160" y="160"/>
                  </a:lnTo>
                  <a:lnTo>
                    <a:pt x="160" y="240"/>
                  </a:lnTo>
                  <a:close/>
                  <a:moveTo>
                    <a:pt x="216" y="240"/>
                  </a:moveTo>
                  <a:lnTo>
                    <a:pt x="168" y="240"/>
                  </a:lnTo>
                  <a:lnTo>
                    <a:pt x="168" y="160"/>
                  </a:lnTo>
                  <a:lnTo>
                    <a:pt x="168" y="160"/>
                  </a:lnTo>
                  <a:lnTo>
                    <a:pt x="168" y="156"/>
                  </a:lnTo>
                  <a:lnTo>
                    <a:pt x="166" y="154"/>
                  </a:lnTo>
                  <a:lnTo>
                    <a:pt x="164" y="152"/>
                  </a:lnTo>
                  <a:lnTo>
                    <a:pt x="160" y="152"/>
                  </a:lnTo>
                  <a:lnTo>
                    <a:pt x="100" y="152"/>
                  </a:lnTo>
                  <a:lnTo>
                    <a:pt x="100" y="152"/>
                  </a:lnTo>
                  <a:lnTo>
                    <a:pt x="96" y="152"/>
                  </a:lnTo>
                  <a:lnTo>
                    <a:pt x="94" y="154"/>
                  </a:lnTo>
                  <a:lnTo>
                    <a:pt x="92" y="156"/>
                  </a:lnTo>
                  <a:lnTo>
                    <a:pt x="92" y="160"/>
                  </a:lnTo>
                  <a:lnTo>
                    <a:pt x="92" y="240"/>
                  </a:lnTo>
                  <a:lnTo>
                    <a:pt x="40" y="240"/>
                  </a:lnTo>
                  <a:lnTo>
                    <a:pt x="40" y="136"/>
                  </a:lnTo>
                  <a:lnTo>
                    <a:pt x="216" y="136"/>
                  </a:lnTo>
                  <a:lnTo>
                    <a:pt x="216" y="240"/>
                  </a:lnTo>
                  <a:close/>
                  <a:moveTo>
                    <a:pt x="240" y="112"/>
                  </a:moveTo>
                  <a:lnTo>
                    <a:pt x="240" y="112"/>
                  </a:lnTo>
                  <a:lnTo>
                    <a:pt x="240" y="116"/>
                  </a:lnTo>
                  <a:lnTo>
                    <a:pt x="238" y="118"/>
                  </a:lnTo>
                  <a:lnTo>
                    <a:pt x="236" y="120"/>
                  </a:lnTo>
                  <a:lnTo>
                    <a:pt x="232" y="120"/>
                  </a:lnTo>
                  <a:lnTo>
                    <a:pt x="218" y="120"/>
                  </a:lnTo>
                  <a:lnTo>
                    <a:pt x="186" y="64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12" y="64"/>
                  </a:lnTo>
                  <a:lnTo>
                    <a:pt x="214" y="68"/>
                  </a:lnTo>
                  <a:lnTo>
                    <a:pt x="238" y="100"/>
                  </a:lnTo>
                  <a:lnTo>
                    <a:pt x="238" y="100"/>
                  </a:lnTo>
                  <a:lnTo>
                    <a:pt x="240" y="104"/>
                  </a:lnTo>
                  <a:lnTo>
                    <a:pt x="240" y="112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SA">
                <a:cs typeface="+mn-ea"/>
                <a:sym typeface="+mn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384032" y="1649954"/>
            <a:ext cx="5330640" cy="4138653"/>
            <a:chOff x="6786970" y="1649954"/>
            <a:chExt cx="5330640" cy="4138653"/>
          </a:xfrm>
        </p:grpSpPr>
        <p:sp>
          <p:nvSpPr>
            <p:cNvPr id="38" name="Diamond 67"/>
            <p:cNvSpPr/>
            <p:nvPr/>
          </p:nvSpPr>
          <p:spPr>
            <a:xfrm>
              <a:off x="6786970" y="5164258"/>
              <a:ext cx="624349" cy="624349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05</a:t>
              </a:r>
              <a:endParaRPr lang="en-GB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9" name="TextBox 45"/>
            <p:cNvSpPr txBox="1"/>
            <p:nvPr/>
          </p:nvSpPr>
          <p:spPr>
            <a:xfrm>
              <a:off x="7264670" y="5359849"/>
              <a:ext cx="4404366" cy="242864"/>
            </a:xfrm>
            <a:prstGeom prst="rect">
              <a:avLst/>
            </a:prstGeom>
            <a:noFill/>
          </p:spPr>
          <p:txBody>
            <a:bodyPr wrap="square" lIns="360000" tIns="0" rIns="0" bIns="0" rtlCol="0" anchor="b" anchorCtr="0">
              <a:noAutofit/>
            </a:bodyPr>
            <a:lstStyle/>
            <a:p>
              <a:r>
                <a:rPr lang="zh-CN" altLang="en-US" sz="1400" b="1" dirty="0">
                  <a:solidFill>
                    <a:schemeClr val="accent5">
                      <a:lumMod val="100000"/>
                    </a:schemeClr>
                  </a:solidFill>
                  <a:cs typeface="+mn-ea"/>
                  <a:sym typeface="+mn-lt"/>
                </a:rPr>
                <a:t>能延展学生的课堂学习，提供更个性化的学习资源</a:t>
              </a:r>
            </a:p>
          </p:txBody>
        </p:sp>
        <p:sp>
          <p:nvSpPr>
            <p:cNvPr id="40" name="Diamond 64"/>
            <p:cNvSpPr/>
            <p:nvPr/>
          </p:nvSpPr>
          <p:spPr>
            <a:xfrm>
              <a:off x="6792409" y="4285682"/>
              <a:ext cx="624349" cy="624349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04</a:t>
              </a:r>
              <a:endParaRPr lang="en-GB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41" name="TextBox 45"/>
            <p:cNvSpPr txBox="1"/>
            <p:nvPr/>
          </p:nvSpPr>
          <p:spPr>
            <a:xfrm>
              <a:off x="7264670" y="4472358"/>
              <a:ext cx="3962574" cy="242864"/>
            </a:xfrm>
            <a:prstGeom prst="rect">
              <a:avLst/>
            </a:prstGeom>
            <a:noFill/>
          </p:spPr>
          <p:txBody>
            <a:bodyPr wrap="square" lIns="360000" tIns="0" rIns="0" bIns="0" rtlCol="0" anchor="b" anchorCtr="0">
              <a:normAutofit fontScale="85000" lnSpcReduction="10000"/>
            </a:bodyPr>
            <a:lstStyle/>
            <a:p>
              <a:r>
                <a:rPr lang="zh-CN" altLang="en-US" sz="1600" b="1" dirty="0">
                  <a:solidFill>
                    <a:schemeClr val="accent4">
                      <a:lumMod val="100000"/>
                    </a:schemeClr>
                  </a:solidFill>
                  <a:cs typeface="+mn-ea"/>
                  <a:sym typeface="+mn-lt"/>
                </a:rPr>
                <a:t>形成区域内视频资源共建共享环境支撑环境</a:t>
              </a:r>
            </a:p>
          </p:txBody>
        </p:sp>
        <p:sp>
          <p:nvSpPr>
            <p:cNvPr id="42" name="Diamond 61"/>
            <p:cNvSpPr/>
            <p:nvPr/>
          </p:nvSpPr>
          <p:spPr>
            <a:xfrm>
              <a:off x="6792409" y="3407106"/>
              <a:ext cx="624349" cy="624349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en-GB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43" name="TextBox 45"/>
            <p:cNvSpPr txBox="1"/>
            <p:nvPr/>
          </p:nvSpPr>
          <p:spPr>
            <a:xfrm>
              <a:off x="7264670" y="3566256"/>
              <a:ext cx="4852940" cy="242864"/>
            </a:xfrm>
            <a:prstGeom prst="rect">
              <a:avLst/>
            </a:prstGeom>
            <a:noFill/>
          </p:spPr>
          <p:txBody>
            <a:bodyPr wrap="square" lIns="360000" tIns="0" rIns="0" bIns="0" rtlCol="0" anchor="b" anchorCtr="0">
              <a:noAutofit/>
            </a:bodyPr>
            <a:lstStyle/>
            <a:p>
              <a:r>
                <a:rPr lang="zh-CN" altLang="en-US" sz="1400" b="1" dirty="0">
                  <a:solidFill>
                    <a:schemeClr val="accent3">
                      <a:lumMod val="100000"/>
                    </a:schemeClr>
                  </a:solidFill>
                  <a:cs typeface="+mn-ea"/>
                  <a:sym typeface="+mn-lt"/>
                </a:rPr>
                <a:t>节省教育管理部门的会议开销、教研活动、录制课例成本</a:t>
              </a:r>
            </a:p>
          </p:txBody>
        </p:sp>
        <p:sp>
          <p:nvSpPr>
            <p:cNvPr id="44" name="Diamond 58"/>
            <p:cNvSpPr/>
            <p:nvPr/>
          </p:nvSpPr>
          <p:spPr>
            <a:xfrm>
              <a:off x="6792409" y="2528530"/>
              <a:ext cx="624349" cy="624349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en-GB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7264670" y="2687680"/>
              <a:ext cx="3962574" cy="242864"/>
            </a:xfrm>
            <a:prstGeom prst="rect">
              <a:avLst/>
            </a:prstGeom>
            <a:noFill/>
          </p:spPr>
          <p:txBody>
            <a:bodyPr wrap="square" lIns="360000" tIns="0" rIns="0" bIns="0" rtlCol="0" anchor="b" anchorCtr="0">
              <a:normAutofit/>
            </a:bodyPr>
            <a:lstStyle/>
            <a:p>
              <a:r>
                <a:rPr lang="zh-CN" altLang="en-US" sz="1400" b="1" dirty="0" smtClean="0">
                  <a:solidFill>
                    <a:schemeClr val="accent2">
                      <a:lumMod val="100000"/>
                    </a:schemeClr>
                  </a:solidFill>
                  <a:cs typeface="+mn-ea"/>
                  <a:sym typeface="+mn-lt"/>
                </a:rPr>
                <a:t>便捷</a:t>
              </a:r>
              <a:r>
                <a:rPr lang="zh-CN" altLang="en-US" sz="1400" b="1" dirty="0">
                  <a:solidFill>
                    <a:schemeClr val="accent2">
                      <a:lumMod val="100000"/>
                    </a:schemeClr>
                  </a:solidFill>
                  <a:cs typeface="+mn-ea"/>
                  <a:sym typeface="+mn-lt"/>
                </a:rPr>
                <a:t>地开展形式多样的网络教研活动</a:t>
              </a:r>
            </a:p>
          </p:txBody>
        </p:sp>
        <p:sp>
          <p:nvSpPr>
            <p:cNvPr id="46" name="Diamond 55"/>
            <p:cNvSpPr/>
            <p:nvPr/>
          </p:nvSpPr>
          <p:spPr>
            <a:xfrm>
              <a:off x="6792411" y="1649954"/>
              <a:ext cx="624349" cy="624349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en-GB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47" name="TextBox 45"/>
            <p:cNvSpPr txBox="1"/>
            <p:nvPr/>
          </p:nvSpPr>
          <p:spPr>
            <a:xfrm>
              <a:off x="7264670" y="1817935"/>
              <a:ext cx="4551015" cy="242864"/>
            </a:xfrm>
            <a:prstGeom prst="rect">
              <a:avLst/>
            </a:prstGeom>
            <a:noFill/>
          </p:spPr>
          <p:txBody>
            <a:bodyPr wrap="square" lIns="360000" tIns="0" rIns="0" bIns="0" rtlCol="0" anchor="b" anchorCtr="0">
              <a:noAutofit/>
            </a:bodyPr>
            <a:lstStyle/>
            <a:p>
              <a:r>
                <a:rPr lang="zh-CN" altLang="en-US" sz="1400" b="1" dirty="0">
                  <a:solidFill>
                    <a:schemeClr val="accent1">
                      <a:lumMod val="100000"/>
                    </a:schemeClr>
                  </a:solidFill>
                  <a:cs typeface="+mn-ea"/>
                  <a:sym typeface="+mn-lt"/>
                </a:rPr>
                <a:t>轻松开展区域内的“一师一优课，一课一名师”活动</a:t>
              </a: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732302" y="384620"/>
            <a:ext cx="6789655" cy="592733"/>
            <a:chOff x="732302" y="384620"/>
            <a:chExt cx="6789655" cy="592733"/>
          </a:xfrm>
        </p:grpSpPr>
        <p:grpSp>
          <p:nvGrpSpPr>
            <p:cNvPr id="49" name="组合 48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51" name="直接连接符 50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52" name="直接连接符 51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FAC14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</p:grpSp>
        <p:sp>
          <p:nvSpPr>
            <p:cNvPr id="50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53" name="标题 1"/>
          <p:cNvSpPr txBox="1">
            <a:spLocks/>
          </p:cNvSpPr>
          <p:nvPr/>
        </p:nvSpPr>
        <p:spPr>
          <a:xfrm>
            <a:off x="927663" y="373677"/>
            <a:ext cx="3487947" cy="56929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方案优势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2300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801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1985833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2865095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方案内容介绍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0290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行业趋势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002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192126" y="4871367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104567" y="48460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产品优势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" name="MH_Number_1">
            <a:extLst>
              <a:ext uri="{FF2B5EF4-FFF2-40B4-BE49-F238E27FC236}">
                <a16:creationId xmlns:a16="http://schemas.microsoft.com/office/drawing/2014/main" id="{64AA3CCA-3B69-412D-9FD2-68ABF2DB684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218630" y="5761374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MH_Entry_2">
            <a:extLst>
              <a:ext uri="{FF2B5EF4-FFF2-40B4-BE49-F238E27FC236}">
                <a16:creationId xmlns:a16="http://schemas.microsoft.com/office/drawing/2014/main" id="{2BC7FBBF-0920-4DC0-AE96-A3EE2C27490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104567" y="5736047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安装与售后服务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055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801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1985833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2865095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方案内容介绍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0290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行业趋势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002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192126" y="4871367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104567" y="48460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产品优势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" name="MH_Number_1">
            <a:extLst>
              <a:ext uri="{FF2B5EF4-FFF2-40B4-BE49-F238E27FC236}">
                <a16:creationId xmlns:a16="http://schemas.microsoft.com/office/drawing/2014/main" id="{64AA3CCA-3B69-412D-9FD2-68ABF2DB684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218630" y="5761374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MH_Entry_2">
            <a:extLst>
              <a:ext uri="{FF2B5EF4-FFF2-40B4-BE49-F238E27FC236}">
                <a16:creationId xmlns:a16="http://schemas.microsoft.com/office/drawing/2014/main" id="{2BC7FBBF-0920-4DC0-AE96-A3EE2C27490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104567" y="5736047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安装与售后服务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447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10" grpId="0"/>
      <p:bldP spid="13" grpId="0"/>
      <p:bldP spid="16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47700" y="9662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tx2"/>
                </a:solidFill>
                <a:cs typeface="+mn-ea"/>
                <a:sym typeface="+mn-lt"/>
              </a:rPr>
              <a:t>产品优势</a:t>
            </a:r>
            <a:endParaRPr lang="zh-CN" altLang="en-US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15840" y="750541"/>
            <a:ext cx="6789655" cy="592733"/>
            <a:chOff x="732302" y="384620"/>
            <a:chExt cx="6789655" cy="592733"/>
          </a:xfrm>
        </p:grpSpPr>
        <p:grpSp>
          <p:nvGrpSpPr>
            <p:cNvPr id="5" name="组合 4"/>
            <p:cNvGrpSpPr/>
            <p:nvPr/>
          </p:nvGrpSpPr>
          <p:grpSpPr>
            <a:xfrm>
              <a:off x="1220105" y="834692"/>
              <a:ext cx="6301852" cy="39490"/>
              <a:chOff x="1414732" y="744993"/>
              <a:chExt cx="6301852" cy="3949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1414732" y="776377"/>
                <a:ext cx="6301852" cy="8106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1414732" y="744993"/>
                <a:ext cx="6301852" cy="0"/>
              </a:xfrm>
              <a:prstGeom prst="line">
                <a:avLst/>
              </a:prstGeom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6" name="KSO_Shape"/>
            <p:cNvSpPr>
              <a:spLocks/>
            </p:cNvSpPr>
            <p:nvPr/>
          </p:nvSpPr>
          <p:spPr bwMode="auto">
            <a:xfrm>
              <a:off x="732302" y="384620"/>
              <a:ext cx="576962" cy="592733"/>
            </a:xfrm>
            <a:custGeom>
              <a:avLst/>
              <a:gdLst>
                <a:gd name="T0" fmla="*/ 0 w 3432"/>
                <a:gd name="T1" fmla="*/ 900127 h 3431"/>
                <a:gd name="T2" fmla="*/ 1800397 w 3432"/>
                <a:gd name="T3" fmla="*/ 900127 h 3431"/>
                <a:gd name="T4" fmla="*/ 1424790 w 3432"/>
                <a:gd name="T5" fmla="*/ 739091 h 3431"/>
                <a:gd name="T6" fmla="*/ 1185052 w 3432"/>
                <a:gd name="T7" fmla="*/ 683488 h 3431"/>
                <a:gd name="T8" fmla="*/ 1185052 w 3432"/>
                <a:gd name="T9" fmla="*/ 794693 h 3431"/>
                <a:gd name="T10" fmla="*/ 1222822 w 3432"/>
                <a:gd name="T11" fmla="*/ 1269935 h 3431"/>
                <a:gd name="T12" fmla="*/ 1309904 w 3432"/>
                <a:gd name="T13" fmla="*/ 1297736 h 3431"/>
                <a:gd name="T14" fmla="*/ 1333511 w 3432"/>
                <a:gd name="T15" fmla="*/ 775284 h 3431"/>
                <a:gd name="T16" fmla="*/ 1424790 w 3432"/>
                <a:gd name="T17" fmla="*/ 739091 h 3431"/>
                <a:gd name="T18" fmla="*/ 1341904 w 3432"/>
                <a:gd name="T19" fmla="*/ 1513326 h 3431"/>
                <a:gd name="T20" fmla="*/ 1341904 w 3432"/>
                <a:gd name="T21" fmla="*/ 1476607 h 3431"/>
                <a:gd name="T22" fmla="*/ 433312 w 3432"/>
                <a:gd name="T23" fmla="*/ 1497065 h 3431"/>
                <a:gd name="T24" fmla="*/ 458493 w 3432"/>
                <a:gd name="T25" fmla="*/ 1441463 h 3431"/>
                <a:gd name="T26" fmla="*/ 1367085 w 3432"/>
                <a:gd name="T27" fmla="*/ 1425202 h 3431"/>
                <a:gd name="T28" fmla="*/ 458493 w 3432"/>
                <a:gd name="T29" fmla="*/ 1404220 h 3431"/>
                <a:gd name="T30" fmla="*/ 458493 w 3432"/>
                <a:gd name="T31" fmla="*/ 1441463 h 3431"/>
                <a:gd name="T32" fmla="*/ 1341904 w 3432"/>
                <a:gd name="T33" fmla="*/ 1369599 h 3431"/>
                <a:gd name="T34" fmla="*/ 1341904 w 3432"/>
                <a:gd name="T35" fmla="*/ 1332356 h 3431"/>
                <a:gd name="T36" fmla="*/ 433312 w 3432"/>
                <a:gd name="T37" fmla="*/ 1353338 h 3431"/>
                <a:gd name="T38" fmla="*/ 995150 w 3432"/>
                <a:gd name="T39" fmla="*/ 794693 h 3431"/>
                <a:gd name="T40" fmla="*/ 995150 w 3432"/>
                <a:gd name="T41" fmla="*/ 683488 h 3431"/>
                <a:gd name="T42" fmla="*/ 755936 w 3432"/>
                <a:gd name="T43" fmla="*/ 739091 h 3431"/>
                <a:gd name="T44" fmla="*/ 842493 w 3432"/>
                <a:gd name="T45" fmla="*/ 775284 h 3431"/>
                <a:gd name="T46" fmla="*/ 866100 w 3432"/>
                <a:gd name="T47" fmla="*/ 1297736 h 3431"/>
                <a:gd name="T48" fmla="*/ 957904 w 3432"/>
                <a:gd name="T49" fmla="*/ 1269935 h 3431"/>
                <a:gd name="T50" fmla="*/ 995150 w 3432"/>
                <a:gd name="T51" fmla="*/ 794693 h 3431"/>
                <a:gd name="T52" fmla="*/ 462689 w 3432"/>
                <a:gd name="T53" fmla="*/ 775284 h 3431"/>
                <a:gd name="T54" fmla="*/ 486296 w 3432"/>
                <a:gd name="T55" fmla="*/ 1297736 h 3431"/>
                <a:gd name="T56" fmla="*/ 577575 w 3432"/>
                <a:gd name="T57" fmla="*/ 1269935 h 3431"/>
                <a:gd name="T58" fmla="*/ 615345 w 3432"/>
                <a:gd name="T59" fmla="*/ 794693 h 3431"/>
                <a:gd name="T60" fmla="*/ 615345 w 3432"/>
                <a:gd name="T61" fmla="*/ 683488 h 3431"/>
                <a:gd name="T62" fmla="*/ 375607 w 3432"/>
                <a:gd name="T63" fmla="*/ 739091 h 3431"/>
                <a:gd name="T64" fmla="*/ 1189773 w 3432"/>
                <a:gd name="T65" fmla="*/ 459506 h 3431"/>
                <a:gd name="T66" fmla="*/ 610624 w 3432"/>
                <a:gd name="T67" fmla="*/ 459506 h 3431"/>
                <a:gd name="T68" fmla="*/ 900199 w 3432"/>
                <a:gd name="T69" fmla="*/ 612674 h 3431"/>
                <a:gd name="T70" fmla="*/ 1189773 w 3432"/>
                <a:gd name="T71" fmla="*/ 459506 h 343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432" h="3431">
                  <a:moveTo>
                    <a:pt x="1716" y="3431"/>
                  </a:moveTo>
                  <a:cubicBezTo>
                    <a:pt x="768" y="3431"/>
                    <a:pt x="0" y="2663"/>
                    <a:pt x="0" y="1716"/>
                  </a:cubicBezTo>
                  <a:cubicBezTo>
                    <a:pt x="0" y="768"/>
                    <a:pt x="768" y="0"/>
                    <a:pt x="1716" y="0"/>
                  </a:cubicBezTo>
                  <a:cubicBezTo>
                    <a:pt x="2664" y="0"/>
                    <a:pt x="3432" y="768"/>
                    <a:pt x="3432" y="1716"/>
                  </a:cubicBezTo>
                  <a:cubicBezTo>
                    <a:pt x="3432" y="2663"/>
                    <a:pt x="2664" y="3431"/>
                    <a:pt x="1716" y="3431"/>
                  </a:cubicBezTo>
                  <a:close/>
                  <a:moveTo>
                    <a:pt x="2716" y="1409"/>
                  </a:moveTo>
                  <a:cubicBezTo>
                    <a:pt x="2716" y="1351"/>
                    <a:pt x="2674" y="1303"/>
                    <a:pt x="2622" y="1303"/>
                  </a:cubicBezTo>
                  <a:cubicBezTo>
                    <a:pt x="2259" y="1303"/>
                    <a:pt x="2259" y="1303"/>
                    <a:pt x="2259" y="1303"/>
                  </a:cubicBezTo>
                  <a:cubicBezTo>
                    <a:pt x="2207" y="1303"/>
                    <a:pt x="2165" y="1351"/>
                    <a:pt x="2165" y="1409"/>
                  </a:cubicBezTo>
                  <a:cubicBezTo>
                    <a:pt x="2165" y="1468"/>
                    <a:pt x="2207" y="1515"/>
                    <a:pt x="2259" y="1515"/>
                  </a:cubicBezTo>
                  <a:cubicBezTo>
                    <a:pt x="2288" y="1515"/>
                    <a:pt x="2313" y="1500"/>
                    <a:pt x="2331" y="1478"/>
                  </a:cubicBezTo>
                  <a:cubicBezTo>
                    <a:pt x="2331" y="2421"/>
                    <a:pt x="2331" y="2421"/>
                    <a:pt x="2331" y="2421"/>
                  </a:cubicBezTo>
                  <a:cubicBezTo>
                    <a:pt x="2331" y="2450"/>
                    <a:pt x="2351" y="2474"/>
                    <a:pt x="2376" y="2474"/>
                  </a:cubicBezTo>
                  <a:cubicBezTo>
                    <a:pt x="2497" y="2474"/>
                    <a:pt x="2497" y="2474"/>
                    <a:pt x="2497" y="2474"/>
                  </a:cubicBezTo>
                  <a:cubicBezTo>
                    <a:pt x="2522" y="2474"/>
                    <a:pt x="2542" y="2450"/>
                    <a:pt x="2542" y="2421"/>
                  </a:cubicBezTo>
                  <a:cubicBezTo>
                    <a:pt x="2542" y="1478"/>
                    <a:pt x="2542" y="1478"/>
                    <a:pt x="2542" y="1478"/>
                  </a:cubicBezTo>
                  <a:cubicBezTo>
                    <a:pt x="2559" y="1500"/>
                    <a:pt x="2593" y="1515"/>
                    <a:pt x="2622" y="1515"/>
                  </a:cubicBezTo>
                  <a:cubicBezTo>
                    <a:pt x="2674" y="1515"/>
                    <a:pt x="2716" y="1468"/>
                    <a:pt x="2716" y="1409"/>
                  </a:cubicBezTo>
                  <a:close/>
                  <a:moveTo>
                    <a:pt x="874" y="2885"/>
                  </a:moveTo>
                  <a:cubicBezTo>
                    <a:pt x="2558" y="2885"/>
                    <a:pt x="2558" y="2885"/>
                    <a:pt x="2558" y="2885"/>
                  </a:cubicBezTo>
                  <a:cubicBezTo>
                    <a:pt x="2585" y="2885"/>
                    <a:pt x="2606" y="2876"/>
                    <a:pt x="2606" y="2854"/>
                  </a:cubicBezTo>
                  <a:cubicBezTo>
                    <a:pt x="2606" y="2832"/>
                    <a:pt x="2585" y="2815"/>
                    <a:pt x="2558" y="2815"/>
                  </a:cubicBezTo>
                  <a:cubicBezTo>
                    <a:pt x="874" y="2815"/>
                    <a:pt x="874" y="2815"/>
                    <a:pt x="874" y="2815"/>
                  </a:cubicBezTo>
                  <a:cubicBezTo>
                    <a:pt x="848" y="2815"/>
                    <a:pt x="826" y="2832"/>
                    <a:pt x="826" y="2854"/>
                  </a:cubicBezTo>
                  <a:cubicBezTo>
                    <a:pt x="826" y="2876"/>
                    <a:pt x="848" y="2885"/>
                    <a:pt x="874" y="2885"/>
                  </a:cubicBezTo>
                  <a:close/>
                  <a:moveTo>
                    <a:pt x="874" y="2748"/>
                  </a:moveTo>
                  <a:cubicBezTo>
                    <a:pt x="2558" y="2748"/>
                    <a:pt x="2558" y="2748"/>
                    <a:pt x="2558" y="2748"/>
                  </a:cubicBezTo>
                  <a:cubicBezTo>
                    <a:pt x="2585" y="2748"/>
                    <a:pt x="2606" y="2739"/>
                    <a:pt x="2606" y="2717"/>
                  </a:cubicBezTo>
                  <a:cubicBezTo>
                    <a:pt x="2606" y="2695"/>
                    <a:pt x="2585" y="2677"/>
                    <a:pt x="2558" y="2677"/>
                  </a:cubicBezTo>
                  <a:cubicBezTo>
                    <a:pt x="874" y="2677"/>
                    <a:pt x="874" y="2677"/>
                    <a:pt x="874" y="2677"/>
                  </a:cubicBezTo>
                  <a:cubicBezTo>
                    <a:pt x="848" y="2677"/>
                    <a:pt x="826" y="2695"/>
                    <a:pt x="826" y="2717"/>
                  </a:cubicBezTo>
                  <a:cubicBezTo>
                    <a:pt x="826" y="2739"/>
                    <a:pt x="848" y="2748"/>
                    <a:pt x="874" y="2748"/>
                  </a:cubicBezTo>
                  <a:close/>
                  <a:moveTo>
                    <a:pt x="874" y="2611"/>
                  </a:moveTo>
                  <a:cubicBezTo>
                    <a:pt x="2558" y="2611"/>
                    <a:pt x="2558" y="2611"/>
                    <a:pt x="2558" y="2611"/>
                  </a:cubicBezTo>
                  <a:cubicBezTo>
                    <a:pt x="2585" y="2611"/>
                    <a:pt x="2606" y="2601"/>
                    <a:pt x="2606" y="2580"/>
                  </a:cubicBezTo>
                  <a:cubicBezTo>
                    <a:pt x="2606" y="2558"/>
                    <a:pt x="2585" y="2540"/>
                    <a:pt x="2558" y="2540"/>
                  </a:cubicBezTo>
                  <a:cubicBezTo>
                    <a:pt x="874" y="2540"/>
                    <a:pt x="874" y="2540"/>
                    <a:pt x="874" y="2540"/>
                  </a:cubicBezTo>
                  <a:cubicBezTo>
                    <a:pt x="848" y="2540"/>
                    <a:pt x="826" y="2558"/>
                    <a:pt x="826" y="2580"/>
                  </a:cubicBezTo>
                  <a:cubicBezTo>
                    <a:pt x="826" y="2601"/>
                    <a:pt x="848" y="2611"/>
                    <a:pt x="874" y="2611"/>
                  </a:cubicBezTo>
                  <a:close/>
                  <a:moveTo>
                    <a:pt x="1897" y="1515"/>
                  </a:moveTo>
                  <a:cubicBezTo>
                    <a:pt x="1949" y="1515"/>
                    <a:pt x="1992" y="1468"/>
                    <a:pt x="1992" y="1409"/>
                  </a:cubicBezTo>
                  <a:cubicBezTo>
                    <a:pt x="1992" y="1351"/>
                    <a:pt x="1949" y="1303"/>
                    <a:pt x="1897" y="1303"/>
                  </a:cubicBezTo>
                  <a:cubicBezTo>
                    <a:pt x="1535" y="1303"/>
                    <a:pt x="1535" y="1303"/>
                    <a:pt x="1535" y="1303"/>
                  </a:cubicBezTo>
                  <a:cubicBezTo>
                    <a:pt x="1483" y="1303"/>
                    <a:pt x="1441" y="1351"/>
                    <a:pt x="1441" y="1409"/>
                  </a:cubicBezTo>
                  <a:cubicBezTo>
                    <a:pt x="1441" y="1468"/>
                    <a:pt x="1483" y="1515"/>
                    <a:pt x="1535" y="1515"/>
                  </a:cubicBezTo>
                  <a:cubicBezTo>
                    <a:pt x="1564" y="1515"/>
                    <a:pt x="1589" y="1500"/>
                    <a:pt x="1606" y="1478"/>
                  </a:cubicBezTo>
                  <a:cubicBezTo>
                    <a:pt x="1606" y="2421"/>
                    <a:pt x="1606" y="2421"/>
                    <a:pt x="1606" y="2421"/>
                  </a:cubicBezTo>
                  <a:cubicBezTo>
                    <a:pt x="1606" y="2450"/>
                    <a:pt x="1626" y="2474"/>
                    <a:pt x="1651" y="2474"/>
                  </a:cubicBezTo>
                  <a:cubicBezTo>
                    <a:pt x="1781" y="2474"/>
                    <a:pt x="1781" y="2474"/>
                    <a:pt x="1781" y="2474"/>
                  </a:cubicBezTo>
                  <a:cubicBezTo>
                    <a:pt x="1806" y="2474"/>
                    <a:pt x="1826" y="2450"/>
                    <a:pt x="1826" y="2421"/>
                  </a:cubicBezTo>
                  <a:cubicBezTo>
                    <a:pt x="1826" y="1478"/>
                    <a:pt x="1826" y="1478"/>
                    <a:pt x="1826" y="1478"/>
                  </a:cubicBezTo>
                  <a:cubicBezTo>
                    <a:pt x="1843" y="1500"/>
                    <a:pt x="1869" y="1515"/>
                    <a:pt x="1897" y="1515"/>
                  </a:cubicBezTo>
                  <a:close/>
                  <a:moveTo>
                    <a:pt x="810" y="1515"/>
                  </a:moveTo>
                  <a:cubicBezTo>
                    <a:pt x="839" y="1515"/>
                    <a:pt x="864" y="1500"/>
                    <a:pt x="882" y="1478"/>
                  </a:cubicBezTo>
                  <a:cubicBezTo>
                    <a:pt x="882" y="2421"/>
                    <a:pt x="882" y="2421"/>
                    <a:pt x="882" y="2421"/>
                  </a:cubicBezTo>
                  <a:cubicBezTo>
                    <a:pt x="882" y="2450"/>
                    <a:pt x="902" y="2474"/>
                    <a:pt x="927" y="2474"/>
                  </a:cubicBezTo>
                  <a:cubicBezTo>
                    <a:pt x="1057" y="2474"/>
                    <a:pt x="1057" y="2474"/>
                    <a:pt x="1057" y="2474"/>
                  </a:cubicBezTo>
                  <a:cubicBezTo>
                    <a:pt x="1081" y="2474"/>
                    <a:pt x="1101" y="2450"/>
                    <a:pt x="1101" y="2421"/>
                  </a:cubicBezTo>
                  <a:cubicBezTo>
                    <a:pt x="1101" y="1478"/>
                    <a:pt x="1101" y="1478"/>
                    <a:pt x="1101" y="1478"/>
                  </a:cubicBezTo>
                  <a:cubicBezTo>
                    <a:pt x="1119" y="1500"/>
                    <a:pt x="1144" y="1515"/>
                    <a:pt x="1173" y="1515"/>
                  </a:cubicBezTo>
                  <a:cubicBezTo>
                    <a:pt x="1225" y="1515"/>
                    <a:pt x="1267" y="1468"/>
                    <a:pt x="1267" y="1409"/>
                  </a:cubicBezTo>
                  <a:cubicBezTo>
                    <a:pt x="1267" y="1351"/>
                    <a:pt x="1225" y="1303"/>
                    <a:pt x="1173" y="1303"/>
                  </a:cubicBezTo>
                  <a:cubicBezTo>
                    <a:pt x="810" y="1303"/>
                    <a:pt x="810" y="1303"/>
                    <a:pt x="810" y="1303"/>
                  </a:cubicBezTo>
                  <a:cubicBezTo>
                    <a:pt x="758" y="1303"/>
                    <a:pt x="716" y="1351"/>
                    <a:pt x="716" y="1409"/>
                  </a:cubicBezTo>
                  <a:cubicBezTo>
                    <a:pt x="716" y="1468"/>
                    <a:pt x="758" y="1515"/>
                    <a:pt x="810" y="1515"/>
                  </a:cubicBezTo>
                  <a:close/>
                  <a:moveTo>
                    <a:pt x="2268" y="876"/>
                  </a:moveTo>
                  <a:cubicBezTo>
                    <a:pt x="1716" y="584"/>
                    <a:pt x="1716" y="584"/>
                    <a:pt x="1716" y="584"/>
                  </a:cubicBezTo>
                  <a:cubicBezTo>
                    <a:pt x="1164" y="876"/>
                    <a:pt x="1164" y="876"/>
                    <a:pt x="1164" y="876"/>
                  </a:cubicBezTo>
                  <a:cubicBezTo>
                    <a:pt x="612" y="1168"/>
                    <a:pt x="612" y="1168"/>
                    <a:pt x="612" y="1168"/>
                  </a:cubicBezTo>
                  <a:cubicBezTo>
                    <a:pt x="1716" y="1168"/>
                    <a:pt x="1716" y="1168"/>
                    <a:pt x="1716" y="1168"/>
                  </a:cubicBezTo>
                  <a:cubicBezTo>
                    <a:pt x="2820" y="1168"/>
                    <a:pt x="2820" y="1168"/>
                    <a:pt x="2820" y="1168"/>
                  </a:cubicBezTo>
                  <a:lnTo>
                    <a:pt x="2268" y="876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/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823347" y="2070486"/>
            <a:ext cx="5168348" cy="758746"/>
            <a:chOff x="612436" y="4477139"/>
            <a:chExt cx="5375082" cy="758746"/>
          </a:xfrm>
        </p:grpSpPr>
        <p:sp>
          <p:nvSpPr>
            <p:cNvPr id="11" name="AutoShape 14"/>
            <p:cNvSpPr>
              <a:spLocks noChangeArrowheads="1"/>
            </p:cNvSpPr>
            <p:nvPr/>
          </p:nvSpPr>
          <p:spPr bwMode="auto">
            <a:xfrm>
              <a:off x="612436" y="4477139"/>
              <a:ext cx="5375082" cy="75874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F2F2"/>
                </a:gs>
                <a:gs pos="50000">
                  <a:srgbClr val="DDDDDD"/>
                </a:gs>
                <a:gs pos="100000">
                  <a:srgbClr val="F2F2F2"/>
                </a:gs>
              </a:gsLst>
              <a:lin ang="18900000" scaled="1"/>
            </a:gradFill>
            <a:ln w="15875" cmpd="sng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2" name="Text Box 26"/>
            <p:cNvSpPr txBox="1">
              <a:spLocks noChangeArrowheads="1"/>
            </p:cNvSpPr>
            <p:nvPr/>
          </p:nvSpPr>
          <p:spPr bwMode="auto">
            <a:xfrm>
              <a:off x="992970" y="4562022"/>
              <a:ext cx="4548146" cy="61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AC14D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教学模式开放：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80808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实现从课堂教育到远程教育的眼神，使得教育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社会化、终身化、自主化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80808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成为可能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840323" y="3302588"/>
            <a:ext cx="5168348" cy="700576"/>
            <a:chOff x="612436" y="5712268"/>
            <a:chExt cx="5375082" cy="700576"/>
          </a:xfrm>
        </p:grpSpPr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612436" y="5712268"/>
              <a:ext cx="5375082" cy="7005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F2F2"/>
                </a:gs>
                <a:gs pos="50000">
                  <a:srgbClr val="DDDDDD"/>
                </a:gs>
                <a:gs pos="100000">
                  <a:srgbClr val="F2F2F2"/>
                </a:gs>
              </a:gsLst>
              <a:lin ang="18900000" scaled="1"/>
            </a:gradFill>
            <a:ln w="15875" cmpd="sng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5" name="Text Box 9"/>
            <p:cNvSpPr txBox="1">
              <a:spLocks noChangeArrowheads="1"/>
            </p:cNvSpPr>
            <p:nvPr/>
          </p:nvSpPr>
          <p:spPr bwMode="auto">
            <a:xfrm>
              <a:off x="1025904" y="5755709"/>
              <a:ext cx="4754880" cy="61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AC14D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教育资源共享：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使得大量丰富的教育资源能为全体学习者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共享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，且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取之不尽，用之不竭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840323" y="4475451"/>
            <a:ext cx="5168348" cy="747924"/>
            <a:chOff x="6290964" y="4730595"/>
            <a:chExt cx="5375082" cy="747924"/>
          </a:xfrm>
        </p:grpSpPr>
        <p:sp>
          <p:nvSpPr>
            <p:cNvPr id="17" name="AutoShape 23"/>
            <p:cNvSpPr>
              <a:spLocks noChangeArrowheads="1"/>
            </p:cNvSpPr>
            <p:nvPr/>
          </p:nvSpPr>
          <p:spPr bwMode="auto">
            <a:xfrm>
              <a:off x="6290964" y="4730595"/>
              <a:ext cx="5375082" cy="74792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F2F2"/>
                </a:gs>
                <a:gs pos="50000">
                  <a:srgbClr val="DDDDDD"/>
                </a:gs>
                <a:gs pos="100000">
                  <a:srgbClr val="F2F2F2"/>
                </a:gs>
              </a:gsLst>
              <a:lin ang="18900000" scaled="1"/>
            </a:gradFill>
            <a:ln w="15875" cmpd="sng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8" name="Text Box 28"/>
            <p:cNvSpPr txBox="1">
              <a:spLocks noChangeArrowheads="1"/>
            </p:cNvSpPr>
            <p:nvPr/>
          </p:nvSpPr>
          <p:spPr bwMode="auto">
            <a:xfrm>
              <a:off x="6676206" y="4765032"/>
              <a:ext cx="4548146" cy="61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AC14D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信息内容交互：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实现管理者、教师、学生、家长及相关人员的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远距离沟通及信息内容互动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831835" y="5699016"/>
            <a:ext cx="5151372" cy="704106"/>
            <a:chOff x="6262738" y="5708739"/>
            <a:chExt cx="5375082" cy="704106"/>
          </a:xfrm>
        </p:grpSpPr>
        <p:sp>
          <p:nvSpPr>
            <p:cNvPr id="20" name="AutoShape 22"/>
            <p:cNvSpPr>
              <a:spLocks noChangeArrowheads="1"/>
            </p:cNvSpPr>
            <p:nvPr/>
          </p:nvSpPr>
          <p:spPr bwMode="auto">
            <a:xfrm>
              <a:off x="6262738" y="5708739"/>
              <a:ext cx="5375082" cy="7041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F2F2"/>
                </a:gs>
                <a:gs pos="50000">
                  <a:srgbClr val="DDDDDD"/>
                </a:gs>
                <a:gs pos="100000">
                  <a:srgbClr val="F2F2F2"/>
                </a:gs>
              </a:gsLst>
              <a:lin ang="18900000" scaled="1"/>
            </a:gradFill>
            <a:ln w="15875" cmpd="sng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6676206" y="5755709"/>
              <a:ext cx="4754880" cy="61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0033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marL="0" marR="0" lvl="0" indent="0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AC14D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管理活动协作：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80808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通过业务应用系统建设，强化人员协作能力，以提升</a:t>
              </a: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办公及管理服务水平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2" name="矩形 21"/>
          <p:cNvSpPr/>
          <p:nvPr/>
        </p:nvSpPr>
        <p:spPr>
          <a:xfrm>
            <a:off x="992244" y="800503"/>
            <a:ext cx="6332147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zh-CN" altLang="en-US" sz="2000" b="1" dirty="0" smtClean="0">
                <a:solidFill>
                  <a:prstClr val="black">
                    <a:lumMod val="50000"/>
                  </a:prstClr>
                </a:solidFill>
                <a:cs typeface="+mn-ea"/>
                <a:sym typeface="+mn-lt"/>
              </a:rPr>
              <a:t>基本特征：数字化</a:t>
            </a:r>
            <a:r>
              <a:rPr lang="zh-CN" altLang="en-US" sz="2000" b="1" dirty="0">
                <a:solidFill>
                  <a:prstClr val="black">
                    <a:lumMod val="50000"/>
                  </a:prstClr>
                </a:solidFill>
                <a:cs typeface="+mn-ea"/>
                <a:sym typeface="+mn-lt"/>
              </a:rPr>
              <a:t>、</a:t>
            </a:r>
            <a:r>
              <a:rPr lang="zh-CN" altLang="en-US" sz="2000" b="1" dirty="0" smtClean="0">
                <a:solidFill>
                  <a:prstClr val="black">
                    <a:lumMod val="50000"/>
                  </a:prstClr>
                </a:solidFill>
                <a:cs typeface="+mn-ea"/>
                <a:sym typeface="+mn-lt"/>
              </a:rPr>
              <a:t>网络化</a:t>
            </a:r>
            <a:r>
              <a:rPr lang="zh-CN" altLang="en-US" sz="2000" b="1" dirty="0">
                <a:solidFill>
                  <a:prstClr val="black">
                    <a:lumMod val="50000"/>
                  </a:prstClr>
                </a:solidFill>
                <a:cs typeface="+mn-ea"/>
                <a:sym typeface="+mn-lt"/>
              </a:rPr>
              <a:t>、</a:t>
            </a:r>
            <a:r>
              <a:rPr lang="zh-CN" altLang="en-US" sz="2000" b="1" dirty="0" smtClean="0">
                <a:solidFill>
                  <a:prstClr val="black">
                    <a:lumMod val="50000"/>
                  </a:prstClr>
                </a:solidFill>
                <a:cs typeface="+mn-ea"/>
                <a:sym typeface="+mn-lt"/>
              </a:rPr>
              <a:t>智能化、多媒体化</a:t>
            </a:r>
            <a:endParaRPr lang="zh-CN" altLang="en-US" sz="2000" b="1" dirty="0">
              <a:solidFill>
                <a:prstClr val="black">
                  <a:lumMod val="50000"/>
                </a:prstClr>
              </a:solidFill>
              <a:cs typeface="+mn-ea"/>
              <a:sym typeface="+mn-lt"/>
            </a:endParaRPr>
          </a:p>
        </p:txBody>
      </p:sp>
      <p:grpSp>
        <p:nvGrpSpPr>
          <p:cNvPr id="23" name="Group 21"/>
          <p:cNvGrpSpPr/>
          <p:nvPr/>
        </p:nvGrpSpPr>
        <p:grpSpPr>
          <a:xfrm>
            <a:off x="5240833" y="3794908"/>
            <a:ext cx="1086807" cy="470751"/>
            <a:chOff x="9992129" y="3303494"/>
            <a:chExt cx="1298364" cy="544448"/>
          </a:xfrm>
        </p:grpSpPr>
        <p:sp>
          <p:nvSpPr>
            <p:cNvPr id="24" name="Oval 18"/>
            <p:cNvSpPr/>
            <p:nvPr/>
          </p:nvSpPr>
          <p:spPr>
            <a:xfrm>
              <a:off x="11072418" y="3466574"/>
              <a:ext cx="218075" cy="218285"/>
            </a:xfrm>
            <a:prstGeom prst="ellipse">
              <a:avLst/>
            </a:prstGeom>
            <a:solidFill>
              <a:srgbClr val="7CB554">
                <a:hueOff val="112479"/>
                <a:satOff val="5757"/>
                <a:lumOff val="2418"/>
                <a:alphaOff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Oval 19"/>
            <p:cNvSpPr/>
            <p:nvPr/>
          </p:nvSpPr>
          <p:spPr>
            <a:xfrm>
              <a:off x="10653902" y="3425132"/>
              <a:ext cx="301176" cy="301171"/>
            </a:xfrm>
            <a:prstGeom prst="ellipse">
              <a:avLst/>
            </a:prstGeom>
            <a:solidFill>
              <a:srgbClr val="7CB554">
                <a:hueOff val="393678"/>
                <a:satOff val="20151"/>
                <a:lumOff val="8464"/>
                <a:alphaOff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Oval 20"/>
            <p:cNvSpPr/>
            <p:nvPr/>
          </p:nvSpPr>
          <p:spPr>
            <a:xfrm>
              <a:off x="9992129" y="3303494"/>
              <a:ext cx="544433" cy="544448"/>
            </a:xfrm>
            <a:prstGeom prst="ellipse">
              <a:avLst/>
            </a:prstGeom>
            <a:solidFill>
              <a:srgbClr val="1C9494"/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27" name="Group 22"/>
          <p:cNvGrpSpPr/>
          <p:nvPr/>
        </p:nvGrpSpPr>
        <p:grpSpPr>
          <a:xfrm rot="10800000">
            <a:off x="133298" y="3689734"/>
            <a:ext cx="1086807" cy="470751"/>
            <a:chOff x="9992129" y="3303494"/>
            <a:chExt cx="1298364" cy="544448"/>
          </a:xfrm>
        </p:grpSpPr>
        <p:sp>
          <p:nvSpPr>
            <p:cNvPr id="28" name="Oval 23"/>
            <p:cNvSpPr/>
            <p:nvPr/>
          </p:nvSpPr>
          <p:spPr>
            <a:xfrm>
              <a:off x="11072418" y="3466574"/>
              <a:ext cx="218075" cy="218285"/>
            </a:xfrm>
            <a:prstGeom prst="ellipse">
              <a:avLst/>
            </a:prstGeom>
            <a:solidFill>
              <a:srgbClr val="7CB554">
                <a:hueOff val="112479"/>
                <a:satOff val="5757"/>
                <a:lumOff val="2418"/>
                <a:alphaOff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Oval 24"/>
            <p:cNvSpPr/>
            <p:nvPr/>
          </p:nvSpPr>
          <p:spPr>
            <a:xfrm>
              <a:off x="10653902" y="3425132"/>
              <a:ext cx="301176" cy="301171"/>
            </a:xfrm>
            <a:prstGeom prst="ellipse">
              <a:avLst/>
            </a:prstGeom>
            <a:solidFill>
              <a:srgbClr val="7CB554">
                <a:hueOff val="393678"/>
                <a:satOff val="20151"/>
                <a:lumOff val="8464"/>
                <a:alphaOff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Oval 25"/>
            <p:cNvSpPr/>
            <p:nvPr/>
          </p:nvSpPr>
          <p:spPr>
            <a:xfrm>
              <a:off x="9992129" y="3303494"/>
              <a:ext cx="544433" cy="544448"/>
            </a:xfrm>
            <a:prstGeom prst="ellipse">
              <a:avLst/>
            </a:prstGeom>
            <a:solidFill>
              <a:srgbClr val="1C9494"/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1" name="Freeform 13"/>
          <p:cNvSpPr/>
          <p:nvPr/>
        </p:nvSpPr>
        <p:spPr>
          <a:xfrm>
            <a:off x="1549002" y="2409530"/>
            <a:ext cx="1922971" cy="1986332"/>
          </a:xfrm>
          <a:custGeom>
            <a:avLst/>
            <a:gdLst>
              <a:gd name="connsiteX0" fmla="*/ 0 w 2297295"/>
              <a:gd name="connsiteY0" fmla="*/ 1148648 h 2297295"/>
              <a:gd name="connsiteX1" fmla="*/ 1148648 w 2297295"/>
              <a:gd name="connsiteY1" fmla="*/ 0 h 2297295"/>
              <a:gd name="connsiteX2" fmla="*/ 2297296 w 2297295"/>
              <a:gd name="connsiteY2" fmla="*/ 1148648 h 2297295"/>
              <a:gd name="connsiteX3" fmla="*/ 1148648 w 2297295"/>
              <a:gd name="connsiteY3" fmla="*/ 2297296 h 2297295"/>
              <a:gd name="connsiteX4" fmla="*/ 0 w 2297295"/>
              <a:gd name="connsiteY4" fmla="*/ 1148648 h 2297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7295" h="2297295">
                <a:moveTo>
                  <a:pt x="0" y="1148648"/>
                </a:moveTo>
                <a:cubicBezTo>
                  <a:pt x="0" y="514267"/>
                  <a:pt x="514267" y="0"/>
                  <a:pt x="1148648" y="0"/>
                </a:cubicBezTo>
                <a:cubicBezTo>
                  <a:pt x="1783029" y="0"/>
                  <a:pt x="2297296" y="514267"/>
                  <a:pt x="2297296" y="1148648"/>
                </a:cubicBezTo>
                <a:cubicBezTo>
                  <a:pt x="2297296" y="1783029"/>
                  <a:pt x="1783029" y="2297296"/>
                  <a:pt x="1148648" y="2297296"/>
                </a:cubicBezTo>
                <a:cubicBezTo>
                  <a:pt x="514267" y="2297296"/>
                  <a:pt x="0" y="1783029"/>
                  <a:pt x="0" y="1148648"/>
                </a:cubicBezTo>
                <a:close/>
              </a:path>
            </a:pathLst>
          </a:custGeom>
          <a:gradFill flip="none" rotWithShape="1">
            <a:gsLst>
              <a:gs pos="0">
                <a:srgbClr val="7F3200">
                  <a:shade val="30000"/>
                  <a:satMod val="115000"/>
                </a:srgbClr>
              </a:gs>
              <a:gs pos="50000">
                <a:srgbClr val="7F3200">
                  <a:shade val="67500"/>
                  <a:satMod val="115000"/>
                </a:srgbClr>
              </a:gs>
              <a:gs pos="100000">
                <a:srgbClr val="7F32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0" cap="flat" cmpd="sng" algn="ctr">
            <a:noFill/>
            <a:prstDash val="solid"/>
          </a:ln>
          <a:effectLst/>
        </p:spPr>
        <p:txBody>
          <a:bodyPr spcFirstLastPara="0" vert="horz" wrap="square" lIns="462859" tIns="396121" rIns="462859" bIns="396121" numCol="1" spcCol="1270" anchor="ctr" anchorCtr="0">
            <a:noAutofit/>
          </a:bodyPr>
          <a:lstStyle/>
          <a:p>
            <a:pPr marL="0" marR="0" lvl="0" indent="0" algn="ctr" defTabSz="20891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id-ID" sz="4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2" name="Freeform 15"/>
          <p:cNvSpPr/>
          <p:nvPr/>
        </p:nvSpPr>
        <p:spPr>
          <a:xfrm>
            <a:off x="1556631" y="3641445"/>
            <a:ext cx="1922971" cy="1986332"/>
          </a:xfrm>
          <a:custGeom>
            <a:avLst/>
            <a:gdLst>
              <a:gd name="connsiteX0" fmla="*/ 0 w 2297295"/>
              <a:gd name="connsiteY0" fmla="*/ 1148648 h 2297295"/>
              <a:gd name="connsiteX1" fmla="*/ 1148648 w 2297295"/>
              <a:gd name="connsiteY1" fmla="*/ 0 h 2297295"/>
              <a:gd name="connsiteX2" fmla="*/ 2297296 w 2297295"/>
              <a:gd name="connsiteY2" fmla="*/ 1148648 h 2297295"/>
              <a:gd name="connsiteX3" fmla="*/ 1148648 w 2297295"/>
              <a:gd name="connsiteY3" fmla="*/ 2297296 h 2297295"/>
              <a:gd name="connsiteX4" fmla="*/ 0 w 2297295"/>
              <a:gd name="connsiteY4" fmla="*/ 1148648 h 2297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7295" h="2297295">
                <a:moveTo>
                  <a:pt x="0" y="1148648"/>
                </a:moveTo>
                <a:cubicBezTo>
                  <a:pt x="0" y="514267"/>
                  <a:pt x="514267" y="0"/>
                  <a:pt x="1148648" y="0"/>
                </a:cubicBezTo>
                <a:cubicBezTo>
                  <a:pt x="1783029" y="0"/>
                  <a:pt x="2297296" y="514267"/>
                  <a:pt x="2297296" y="1148648"/>
                </a:cubicBezTo>
                <a:cubicBezTo>
                  <a:pt x="2297296" y="1783029"/>
                  <a:pt x="1783029" y="2297296"/>
                  <a:pt x="1148648" y="2297296"/>
                </a:cubicBezTo>
                <a:cubicBezTo>
                  <a:pt x="514267" y="2297296"/>
                  <a:pt x="0" y="1783029"/>
                  <a:pt x="0" y="1148648"/>
                </a:cubicBezTo>
                <a:close/>
              </a:path>
            </a:pathLst>
          </a:custGeom>
          <a:gradFill flip="none" rotWithShape="1">
            <a:gsLst>
              <a:gs pos="0">
                <a:srgbClr val="5AC2C2">
                  <a:shade val="30000"/>
                  <a:satMod val="115000"/>
                </a:srgbClr>
              </a:gs>
              <a:gs pos="50000">
                <a:srgbClr val="5AC2C2">
                  <a:shade val="67500"/>
                  <a:satMod val="115000"/>
                </a:srgbClr>
              </a:gs>
              <a:gs pos="100000">
                <a:srgbClr val="5AC2C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0" cap="flat" cmpd="sng" algn="ctr">
            <a:noFill/>
            <a:prstDash val="solid"/>
          </a:ln>
          <a:effectLst/>
        </p:spPr>
        <p:txBody>
          <a:bodyPr spcFirstLastPara="0" vert="horz" wrap="square" lIns="462859" tIns="396121" rIns="462859" bIns="396121" numCol="1" spcCol="1270" anchor="ctr" anchorCtr="0">
            <a:noAutofit/>
          </a:bodyPr>
          <a:lstStyle/>
          <a:p>
            <a:pPr marL="0" marR="0" lvl="0" indent="0" algn="ctr" defTabSz="20891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id-ID" sz="4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3" name="Freeform 16"/>
          <p:cNvSpPr/>
          <p:nvPr/>
        </p:nvSpPr>
        <p:spPr>
          <a:xfrm>
            <a:off x="3114264" y="2409530"/>
            <a:ext cx="1922971" cy="1986332"/>
          </a:xfrm>
          <a:custGeom>
            <a:avLst/>
            <a:gdLst>
              <a:gd name="connsiteX0" fmla="*/ 0 w 2297295"/>
              <a:gd name="connsiteY0" fmla="*/ 1148648 h 2297295"/>
              <a:gd name="connsiteX1" fmla="*/ 1148648 w 2297295"/>
              <a:gd name="connsiteY1" fmla="*/ 0 h 2297295"/>
              <a:gd name="connsiteX2" fmla="*/ 2297296 w 2297295"/>
              <a:gd name="connsiteY2" fmla="*/ 1148648 h 2297295"/>
              <a:gd name="connsiteX3" fmla="*/ 1148648 w 2297295"/>
              <a:gd name="connsiteY3" fmla="*/ 2297296 h 2297295"/>
              <a:gd name="connsiteX4" fmla="*/ 0 w 2297295"/>
              <a:gd name="connsiteY4" fmla="*/ 1148648 h 2297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7295" h="2297295">
                <a:moveTo>
                  <a:pt x="0" y="1148648"/>
                </a:moveTo>
                <a:cubicBezTo>
                  <a:pt x="0" y="514267"/>
                  <a:pt x="514267" y="0"/>
                  <a:pt x="1148648" y="0"/>
                </a:cubicBezTo>
                <a:cubicBezTo>
                  <a:pt x="1783029" y="0"/>
                  <a:pt x="2297296" y="514267"/>
                  <a:pt x="2297296" y="1148648"/>
                </a:cubicBezTo>
                <a:cubicBezTo>
                  <a:pt x="2297296" y="1783029"/>
                  <a:pt x="1783029" y="2297296"/>
                  <a:pt x="1148648" y="2297296"/>
                </a:cubicBezTo>
                <a:cubicBezTo>
                  <a:pt x="514267" y="2297296"/>
                  <a:pt x="0" y="1783029"/>
                  <a:pt x="0" y="1148648"/>
                </a:cubicBezTo>
                <a:close/>
              </a:path>
            </a:pathLst>
          </a:cu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63500" cap="flat" cmpd="sng" algn="ctr">
            <a:noFill/>
            <a:prstDash val="solid"/>
          </a:ln>
          <a:effectLst/>
        </p:spPr>
        <p:txBody>
          <a:bodyPr spcFirstLastPara="0" vert="horz" wrap="square" lIns="462859" tIns="396121" rIns="462859" bIns="396121" numCol="1" spcCol="1270" anchor="ctr" anchorCtr="0">
            <a:noAutofit/>
          </a:bodyPr>
          <a:lstStyle/>
          <a:p>
            <a:pPr marL="0" marR="0" lvl="0" indent="0" algn="ctr" defTabSz="20891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id-ID" sz="4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4" name="Freeform 17"/>
          <p:cNvSpPr/>
          <p:nvPr/>
        </p:nvSpPr>
        <p:spPr>
          <a:xfrm>
            <a:off x="3086084" y="3689734"/>
            <a:ext cx="1922971" cy="1986332"/>
          </a:xfrm>
          <a:custGeom>
            <a:avLst/>
            <a:gdLst>
              <a:gd name="connsiteX0" fmla="*/ 0 w 2297295"/>
              <a:gd name="connsiteY0" fmla="*/ 1148648 h 2297295"/>
              <a:gd name="connsiteX1" fmla="*/ 1148648 w 2297295"/>
              <a:gd name="connsiteY1" fmla="*/ 0 h 2297295"/>
              <a:gd name="connsiteX2" fmla="*/ 2297296 w 2297295"/>
              <a:gd name="connsiteY2" fmla="*/ 1148648 h 2297295"/>
              <a:gd name="connsiteX3" fmla="*/ 1148648 w 2297295"/>
              <a:gd name="connsiteY3" fmla="*/ 2297296 h 2297295"/>
              <a:gd name="connsiteX4" fmla="*/ 0 w 2297295"/>
              <a:gd name="connsiteY4" fmla="*/ 1148648 h 2297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7295" h="2297295">
                <a:moveTo>
                  <a:pt x="0" y="1148648"/>
                </a:moveTo>
                <a:cubicBezTo>
                  <a:pt x="0" y="514267"/>
                  <a:pt x="514267" y="0"/>
                  <a:pt x="1148648" y="0"/>
                </a:cubicBezTo>
                <a:cubicBezTo>
                  <a:pt x="1783029" y="0"/>
                  <a:pt x="2297296" y="514267"/>
                  <a:pt x="2297296" y="1148648"/>
                </a:cubicBezTo>
                <a:cubicBezTo>
                  <a:pt x="2297296" y="1783029"/>
                  <a:pt x="1783029" y="2297296"/>
                  <a:pt x="1148648" y="2297296"/>
                </a:cubicBezTo>
                <a:cubicBezTo>
                  <a:pt x="514267" y="2297296"/>
                  <a:pt x="0" y="1783029"/>
                  <a:pt x="0" y="1148648"/>
                </a:cubicBezTo>
                <a:close/>
              </a:path>
            </a:pathLst>
          </a:custGeom>
          <a:gradFill flip="none" rotWithShape="1">
            <a:gsLst>
              <a:gs pos="0">
                <a:srgbClr val="FAC14D">
                  <a:shade val="30000"/>
                  <a:satMod val="115000"/>
                </a:srgbClr>
              </a:gs>
              <a:gs pos="50000">
                <a:srgbClr val="FAC14D">
                  <a:shade val="67500"/>
                  <a:satMod val="115000"/>
                </a:srgbClr>
              </a:gs>
              <a:gs pos="100000">
                <a:srgbClr val="FAC14D">
                  <a:shade val="100000"/>
                  <a:satMod val="115000"/>
                </a:srgbClr>
              </a:gs>
            </a:gsLst>
            <a:lin ang="10800000" scaled="1"/>
            <a:tileRect/>
          </a:gradFill>
          <a:ln w="63500" cap="flat" cmpd="sng" algn="ctr">
            <a:noFill/>
            <a:prstDash val="solid"/>
          </a:ln>
          <a:effectLst/>
        </p:spPr>
        <p:txBody>
          <a:bodyPr spcFirstLastPara="0" vert="horz" wrap="square" lIns="462859" tIns="396121" rIns="462859" bIns="396121" numCol="1" spcCol="1270" anchor="ctr" anchorCtr="0">
            <a:noAutofit/>
          </a:bodyPr>
          <a:lstStyle/>
          <a:p>
            <a:pPr marL="0" marR="0" lvl="0" indent="0" algn="ctr" defTabSz="20891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id-ID" sz="4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153678" y="3149875"/>
            <a:ext cx="79149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b="1" dirty="0" smtClean="0">
                <a:solidFill>
                  <a:prstClr val="white"/>
                </a:solidFill>
                <a:cs typeface="+mn-ea"/>
                <a:sym typeface="+mn-lt"/>
              </a:rPr>
              <a:t>开放性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1993971" y="4567898"/>
            <a:ext cx="86108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b="1" dirty="0" smtClean="0">
                <a:solidFill>
                  <a:prstClr val="white"/>
                </a:solidFill>
                <a:cs typeface="+mn-ea"/>
                <a:sym typeface="+mn-lt"/>
              </a:rPr>
              <a:t>共享性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3817849" y="3180868"/>
            <a:ext cx="79789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b="1" dirty="0" smtClean="0">
                <a:solidFill>
                  <a:prstClr val="white"/>
                </a:solidFill>
                <a:cs typeface="+mn-ea"/>
                <a:sym typeface="+mn-lt"/>
              </a:rPr>
              <a:t>交互性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3806007" y="4552887"/>
            <a:ext cx="8413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b="1" dirty="0" smtClean="0">
                <a:solidFill>
                  <a:prstClr val="white"/>
                </a:solidFill>
                <a:cs typeface="+mn-ea"/>
                <a:sym typeface="+mn-lt"/>
              </a:rPr>
              <a:t>协作性</a:t>
            </a:r>
          </a:p>
        </p:txBody>
      </p:sp>
    </p:spTree>
    <p:extLst>
      <p:ext uri="{BB962C8B-B14F-4D97-AF65-F5344CB8AC3E}">
        <p14:creationId xmlns:p14="http://schemas.microsoft.com/office/powerpoint/2010/main" val="68937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47700" y="9662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tx2"/>
                </a:solidFill>
                <a:cs typeface="+mn-ea"/>
                <a:sym typeface="+mn-lt"/>
              </a:rPr>
              <a:t>产品优势</a:t>
            </a:r>
            <a:endParaRPr lang="zh-CN" altLang="en-US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sp>
        <p:nvSpPr>
          <p:cNvPr id="39" name="Rectangle 5"/>
          <p:cNvSpPr/>
          <p:nvPr/>
        </p:nvSpPr>
        <p:spPr>
          <a:xfrm>
            <a:off x="0" y="6847354"/>
            <a:ext cx="12192000" cy="14791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0" name="Rectangle 9"/>
          <p:cNvSpPr/>
          <p:nvPr/>
        </p:nvSpPr>
        <p:spPr>
          <a:xfrm>
            <a:off x="5571280" y="2237204"/>
            <a:ext cx="566822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500"/>
              </a:spcAft>
            </a:pPr>
            <a:r>
              <a:rPr lang="zh-CN" altLang="en-US" b="1" dirty="0" smtClean="0">
                <a:solidFill>
                  <a:srgbClr val="F95647"/>
                </a:solidFill>
                <a:cs typeface="+mn-ea"/>
                <a:sym typeface="+mn-lt"/>
              </a:rPr>
              <a:t>高度</a:t>
            </a:r>
            <a:r>
              <a:rPr lang="zh-CN" altLang="en-US" b="1" dirty="0">
                <a:solidFill>
                  <a:srgbClr val="F95647"/>
                </a:solidFill>
                <a:cs typeface="+mn-ea"/>
                <a:sym typeface="+mn-lt"/>
              </a:rPr>
              <a:t>一体化</a:t>
            </a:r>
            <a:r>
              <a:rPr lang="zh-CN" altLang="en-US" sz="1600" dirty="0">
                <a:cs typeface="+mn-ea"/>
                <a:sym typeface="+mn-lt"/>
              </a:rPr>
              <a:t>的录播设备，协同摄像机、混音器、功效、吊麦和音响等视听设备，将老师的摄像和声音录制下来，并同时录制教师的多媒体课件，录制的画面可供后期剪辑，也可以供用户点播、直播，更能通过好视通教学系统平台与其他教师进行互动授课。</a:t>
            </a:r>
          </a:p>
        </p:txBody>
      </p:sp>
      <p:sp>
        <p:nvSpPr>
          <p:cNvPr id="48" name="椭圆 47"/>
          <p:cNvSpPr/>
          <p:nvPr/>
        </p:nvSpPr>
        <p:spPr>
          <a:xfrm>
            <a:off x="2625388" y="3041077"/>
            <a:ext cx="940777" cy="952133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CN" altLang="en-US" sz="1200" b="1" dirty="0" smtClean="0">
                <a:cs typeface="+mn-ea"/>
                <a:sym typeface="+mn-lt"/>
              </a:rPr>
              <a:t>多功能一体化</a:t>
            </a:r>
            <a:endParaRPr lang="zh-CN" altLang="en-US" sz="1200" b="1" dirty="0">
              <a:cs typeface="+mn-ea"/>
              <a:sym typeface="+mn-lt"/>
            </a:endParaRPr>
          </a:p>
        </p:txBody>
      </p:sp>
      <p:sp>
        <p:nvSpPr>
          <p:cNvPr id="49" name="椭圆 48"/>
          <p:cNvSpPr/>
          <p:nvPr/>
        </p:nvSpPr>
        <p:spPr>
          <a:xfrm>
            <a:off x="768007" y="2145518"/>
            <a:ext cx="1153269" cy="1139970"/>
          </a:xfrm>
          <a:prstGeom prst="ellipse">
            <a:avLst/>
          </a:prstGeom>
          <a:gradFill flip="none" rotWithShape="1">
            <a:gsLst>
              <a:gs pos="0">
                <a:srgbClr val="16B2C0">
                  <a:shade val="30000"/>
                  <a:satMod val="115000"/>
                </a:srgbClr>
              </a:gs>
              <a:gs pos="50000">
                <a:srgbClr val="16B2C0">
                  <a:shade val="67500"/>
                  <a:satMod val="115000"/>
                </a:srgbClr>
              </a:gs>
              <a:gs pos="100000">
                <a:srgbClr val="16B2C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CN" altLang="en-US" sz="1200" b="1" dirty="0" smtClean="0">
                <a:cs typeface="+mn-ea"/>
                <a:sym typeface="+mn-lt"/>
              </a:rPr>
              <a:t>多样化</a:t>
            </a:r>
            <a:endParaRPr lang="en-US" altLang="zh-CN" sz="1200" b="1" dirty="0" smtClean="0"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CN" altLang="en-US" sz="1200" b="1" dirty="0" smtClean="0">
                <a:cs typeface="+mn-ea"/>
                <a:sym typeface="+mn-lt"/>
              </a:rPr>
              <a:t>管理接口</a:t>
            </a:r>
            <a:endParaRPr lang="zh-CN" altLang="en-US" sz="1200" b="1" dirty="0">
              <a:cs typeface="+mn-ea"/>
              <a:sym typeface="+mn-lt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3936554" y="4066626"/>
            <a:ext cx="940777" cy="952133"/>
          </a:xfrm>
          <a:prstGeom prst="ellipse">
            <a:avLst/>
          </a:prstGeom>
          <a:gradFill flip="none" rotWithShape="1">
            <a:gsLst>
              <a:gs pos="0">
                <a:srgbClr val="FDD245">
                  <a:shade val="30000"/>
                  <a:satMod val="115000"/>
                </a:srgbClr>
              </a:gs>
              <a:gs pos="50000">
                <a:srgbClr val="FDD245">
                  <a:shade val="67500"/>
                  <a:satMod val="115000"/>
                </a:srgbClr>
              </a:gs>
              <a:gs pos="100000">
                <a:srgbClr val="FDD24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CN" altLang="en-US" sz="1200" b="1" dirty="0" smtClean="0">
                <a:cs typeface="+mn-ea"/>
                <a:sym typeface="+mn-lt"/>
              </a:rPr>
              <a:t>标准化</a:t>
            </a:r>
            <a:endParaRPr lang="zh-CN" altLang="en-US" sz="1200" b="1" dirty="0">
              <a:cs typeface="+mn-ea"/>
              <a:sym typeface="+mn-lt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3644312" y="2019412"/>
            <a:ext cx="940777" cy="952133"/>
          </a:xfrm>
          <a:prstGeom prst="ellipse">
            <a:avLst/>
          </a:prstGeom>
          <a:gradFill flip="none" rotWithShape="1">
            <a:gsLst>
              <a:gs pos="0">
                <a:srgbClr val="0068B7">
                  <a:shade val="30000"/>
                  <a:satMod val="115000"/>
                </a:srgbClr>
              </a:gs>
              <a:gs pos="50000">
                <a:srgbClr val="0068B7">
                  <a:shade val="67500"/>
                  <a:satMod val="115000"/>
                </a:srgbClr>
              </a:gs>
              <a:gs pos="100000">
                <a:srgbClr val="0068B7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CN" altLang="en-US" sz="1200" b="1" dirty="0" smtClean="0">
                <a:cs typeface="+mn-ea"/>
                <a:sym typeface="+mn-lt"/>
              </a:rPr>
              <a:t>简便</a:t>
            </a:r>
            <a:endParaRPr lang="en-US" altLang="zh-CN" sz="1200" b="1" dirty="0" smtClean="0"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CN" altLang="en-US" sz="1200" b="1" dirty="0" smtClean="0">
                <a:cs typeface="+mn-ea"/>
                <a:sym typeface="+mn-lt"/>
              </a:rPr>
              <a:t>易用</a:t>
            </a:r>
            <a:endParaRPr lang="zh-CN" altLang="en-US" sz="1200" b="1" dirty="0">
              <a:cs typeface="+mn-ea"/>
              <a:sym typeface="+mn-lt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1344642" y="3952326"/>
            <a:ext cx="1153269" cy="1145322"/>
          </a:xfrm>
          <a:prstGeom prst="ellipse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CN" altLang="en-US" sz="1200" b="1" dirty="0" smtClean="0">
                <a:cs typeface="+mn-ea"/>
                <a:sym typeface="+mn-lt"/>
              </a:rPr>
              <a:t>高稳定性</a:t>
            </a:r>
            <a:endParaRPr lang="zh-CN" altLang="en-US" sz="1200" b="1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848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801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1985833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2865095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方案内容介绍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0290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行业趋势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002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192126" y="4871367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104567" y="48460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产品优势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" name="MH_Number_1">
            <a:extLst>
              <a:ext uri="{FF2B5EF4-FFF2-40B4-BE49-F238E27FC236}">
                <a16:creationId xmlns:a16="http://schemas.microsoft.com/office/drawing/2014/main" id="{64AA3CCA-3B69-412D-9FD2-68ABF2DB684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218630" y="5761374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MH_Entry_2">
            <a:extLst>
              <a:ext uri="{FF2B5EF4-FFF2-40B4-BE49-F238E27FC236}">
                <a16:creationId xmlns:a16="http://schemas.microsoft.com/office/drawing/2014/main" id="{2BC7FBBF-0920-4DC0-AE96-A3EE2C27490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104567" y="5736047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安装与售后服务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707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2"/>
                </a:solidFill>
                <a:cs typeface="+mn-ea"/>
                <a:sym typeface="+mn-lt"/>
              </a:rPr>
              <a:t>部署</a:t>
            </a:r>
            <a:r>
              <a:rPr lang="zh-CN" altLang="en-US" dirty="0" smtClean="0">
                <a:solidFill>
                  <a:schemeClr val="tx2"/>
                </a:solidFill>
                <a:cs typeface="+mn-ea"/>
                <a:sym typeface="+mn-lt"/>
              </a:rPr>
              <a:t>模式</a:t>
            </a:r>
            <a:endParaRPr lang="zh-CN" altLang="en-US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450" y="1298995"/>
            <a:ext cx="10272650" cy="4945809"/>
          </a:xfrm>
          <a:prstGeom prst="rect">
            <a:avLst/>
          </a:prstGeom>
        </p:spPr>
      </p:pic>
      <p:sp>
        <p:nvSpPr>
          <p:cNvPr id="5" name="标题 6"/>
          <p:cNvSpPr txBox="1">
            <a:spLocks/>
          </p:cNvSpPr>
          <p:nvPr/>
        </p:nvSpPr>
        <p:spPr>
          <a:xfrm>
            <a:off x="647700" y="698902"/>
            <a:ext cx="5339333" cy="3671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 smtClean="0">
                <a:latin typeface="+mn-lt"/>
                <a:ea typeface="+mn-ea"/>
                <a:cs typeface="+mn-ea"/>
                <a:sym typeface="+mn-lt"/>
              </a:rPr>
              <a:t>区域模式 </a:t>
            </a:r>
            <a:r>
              <a:rPr lang="en-US" altLang="zh-CN" sz="2000" dirty="0" smtClean="0">
                <a:latin typeface="+mn-lt"/>
                <a:ea typeface="+mn-ea"/>
                <a:cs typeface="+mn-ea"/>
                <a:sym typeface="+mn-lt"/>
              </a:rPr>
              <a:t>- </a:t>
            </a:r>
            <a:r>
              <a:rPr lang="zh-CN" altLang="en-US" sz="2000" dirty="0" smtClean="0">
                <a:latin typeface="+mn-lt"/>
                <a:ea typeface="+mn-ea"/>
                <a:cs typeface="+mn-ea"/>
                <a:sym typeface="+mn-lt"/>
              </a:rPr>
              <a:t>教育云平台架构</a:t>
            </a:r>
            <a:br>
              <a:rPr lang="zh-CN" altLang="en-US" sz="2000" dirty="0" smtClean="0">
                <a:latin typeface="+mn-lt"/>
                <a:ea typeface="+mn-ea"/>
                <a:cs typeface="+mn-ea"/>
                <a:sym typeface="+mn-lt"/>
              </a:rPr>
            </a:br>
            <a:r>
              <a:rPr lang="zh-CN" altLang="en-US" dirty="0" smtClean="0"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zh-CN" altLang="en-US" dirty="0" smtClean="0">
                <a:latin typeface="+mn-lt"/>
                <a:ea typeface="+mn-ea"/>
                <a:cs typeface="+mn-ea"/>
                <a:sym typeface="+mn-lt"/>
              </a:rPr>
            </a:b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827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2"/>
                </a:solidFill>
                <a:cs typeface="+mn-ea"/>
                <a:sym typeface="+mn-lt"/>
              </a:rPr>
              <a:t>部署</a:t>
            </a:r>
            <a:r>
              <a:rPr lang="zh-CN" altLang="en-US" dirty="0" smtClean="0">
                <a:solidFill>
                  <a:schemeClr val="tx2"/>
                </a:solidFill>
                <a:cs typeface="+mn-ea"/>
                <a:sym typeface="+mn-lt"/>
              </a:rPr>
              <a:t>模式</a:t>
            </a:r>
            <a:endParaRPr lang="zh-CN" altLang="en-US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50" y="733184"/>
            <a:ext cx="10272650" cy="55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tx2"/>
                </a:solidFill>
                <a:cs typeface="+mn-ea"/>
                <a:sym typeface="+mn-lt"/>
              </a:rPr>
              <a:t>售后服务</a:t>
            </a:r>
            <a:endParaRPr lang="zh-CN" altLang="en-US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47700" y="665629"/>
            <a:ext cx="9877425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zh-CN" altLang="zh-CN" b="1" dirty="0">
                <a:cs typeface="+mn-ea"/>
                <a:sym typeface="+mn-lt"/>
              </a:rPr>
              <a:t>一、服务概述</a:t>
            </a:r>
            <a:endParaRPr lang="zh-CN" altLang="zh-CN" dirty="0">
              <a:cs typeface="+mn-ea"/>
              <a:sym typeface="+mn-lt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zh-CN" altLang="zh-CN" dirty="0" smtClean="0">
                <a:cs typeface="+mn-ea"/>
                <a:sym typeface="+mn-lt"/>
              </a:rPr>
              <a:t>硬件</a:t>
            </a:r>
            <a:r>
              <a:rPr lang="zh-CN" altLang="zh-CN" dirty="0">
                <a:cs typeface="+mn-ea"/>
                <a:sym typeface="+mn-lt"/>
              </a:rPr>
              <a:t>售后服务将秉承“客户第一，贴心服务”的服务宗旨，从交货、安装调试、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zh-CN" altLang="zh-CN" dirty="0">
                <a:cs typeface="+mn-ea"/>
                <a:sym typeface="+mn-lt"/>
              </a:rPr>
              <a:t>培训、技术服务、故障处理等方面提供全方位的服务保障，为客户使用保驾护航！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endParaRPr lang="en-US" altLang="zh-CN" b="1" dirty="0" smtClean="0">
              <a:cs typeface="+mn-ea"/>
              <a:sym typeface="+mn-lt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zh-CN" altLang="zh-CN" b="1" dirty="0" smtClean="0">
                <a:cs typeface="+mn-ea"/>
                <a:sym typeface="+mn-lt"/>
              </a:rPr>
              <a:t>二</a:t>
            </a:r>
            <a:r>
              <a:rPr lang="zh-CN" altLang="zh-CN" b="1" dirty="0">
                <a:cs typeface="+mn-ea"/>
                <a:sym typeface="+mn-lt"/>
              </a:rPr>
              <a:t>、服务内容</a:t>
            </a:r>
            <a:endParaRPr lang="zh-CN" altLang="zh-CN" dirty="0">
              <a:cs typeface="+mn-ea"/>
              <a:sym typeface="+mn-lt"/>
            </a:endParaRP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en-US" altLang="zh-CN" dirty="0">
                <a:cs typeface="+mn-ea"/>
                <a:sym typeface="+mn-lt"/>
              </a:rPr>
              <a:t>2.1 </a:t>
            </a:r>
            <a:r>
              <a:rPr lang="zh-CN" altLang="zh-CN" dirty="0">
                <a:cs typeface="+mn-ea"/>
                <a:sym typeface="+mn-lt"/>
              </a:rPr>
              <a:t>服务方式及响应时间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zh-CN" dirty="0">
                <a:cs typeface="+mn-ea"/>
                <a:sym typeface="+mn-lt"/>
              </a:rPr>
              <a:t>）</a:t>
            </a:r>
            <a:r>
              <a:rPr lang="en-US" altLang="zh-CN" dirty="0">
                <a:cs typeface="+mn-ea"/>
                <a:sym typeface="+mn-lt"/>
              </a:rPr>
              <a:t>400 </a:t>
            </a:r>
            <a:r>
              <a:rPr lang="zh-CN" altLang="zh-CN" dirty="0">
                <a:cs typeface="+mn-ea"/>
                <a:sym typeface="+mn-lt"/>
              </a:rPr>
              <a:t>技术支持热线服务，</a:t>
            </a:r>
            <a:r>
              <a:rPr lang="en-US" altLang="zh-CN" dirty="0">
                <a:cs typeface="+mn-ea"/>
                <a:sym typeface="+mn-lt"/>
              </a:rPr>
              <a:t>400 </a:t>
            </a:r>
            <a:r>
              <a:rPr lang="zh-CN" altLang="zh-CN" dirty="0">
                <a:cs typeface="+mn-ea"/>
                <a:sym typeface="+mn-lt"/>
              </a:rPr>
              <a:t>服务</a:t>
            </a:r>
            <a:r>
              <a:rPr lang="zh-CN" altLang="zh-CN" dirty="0" smtClean="0">
                <a:cs typeface="+mn-ea"/>
                <a:sym typeface="+mn-lt"/>
              </a:rPr>
              <a:t>号（</a:t>
            </a:r>
            <a:r>
              <a:rPr lang="en-US" altLang="zh-CN" dirty="0">
                <a:cs typeface="+mn-ea"/>
                <a:sym typeface="+mn-lt"/>
              </a:rPr>
              <a:t>7*24</a:t>
            </a:r>
            <a:r>
              <a:rPr lang="zh-CN" altLang="zh-CN" dirty="0">
                <a:cs typeface="+mn-ea"/>
                <a:sym typeface="+mn-lt"/>
              </a:rPr>
              <a:t>，</a:t>
            </a:r>
            <a:r>
              <a:rPr lang="en-US" altLang="zh-CN" dirty="0">
                <a:cs typeface="+mn-ea"/>
                <a:sym typeface="+mn-lt"/>
              </a:rPr>
              <a:t>365 </a:t>
            </a:r>
            <a:r>
              <a:rPr lang="zh-CN" altLang="zh-CN" dirty="0">
                <a:cs typeface="+mn-ea"/>
                <a:sym typeface="+mn-lt"/>
              </a:rPr>
              <a:t>天全年无休）；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en-US" altLang="zh-CN" dirty="0">
                <a:cs typeface="+mn-ea"/>
                <a:sym typeface="+mn-lt"/>
              </a:rPr>
              <a:t>2</a:t>
            </a:r>
            <a:r>
              <a:rPr lang="zh-CN" altLang="zh-CN" dirty="0">
                <a:cs typeface="+mn-ea"/>
                <a:sym typeface="+mn-lt"/>
              </a:rPr>
              <a:t>）企业</a:t>
            </a:r>
            <a:r>
              <a:rPr lang="en-US" altLang="zh-CN" dirty="0">
                <a:cs typeface="+mn-ea"/>
                <a:sym typeface="+mn-lt"/>
              </a:rPr>
              <a:t> QQ </a:t>
            </a:r>
            <a:r>
              <a:rPr lang="zh-CN" altLang="zh-CN" dirty="0">
                <a:cs typeface="+mn-ea"/>
                <a:sym typeface="+mn-lt"/>
              </a:rPr>
              <a:t>在线技术支持，企业</a:t>
            </a:r>
            <a:r>
              <a:rPr lang="en-US" altLang="zh-CN" dirty="0">
                <a:cs typeface="+mn-ea"/>
                <a:sym typeface="+mn-lt"/>
              </a:rPr>
              <a:t> QQ </a:t>
            </a:r>
            <a:r>
              <a:rPr lang="zh-CN" altLang="zh-CN" dirty="0" smtClean="0">
                <a:cs typeface="+mn-ea"/>
                <a:sym typeface="+mn-lt"/>
              </a:rPr>
              <a:t>号（</a:t>
            </a:r>
            <a:r>
              <a:rPr lang="zh-CN" altLang="zh-CN" dirty="0">
                <a:cs typeface="+mn-ea"/>
                <a:sym typeface="+mn-lt"/>
              </a:rPr>
              <a:t>工作日</a:t>
            </a:r>
            <a:r>
              <a:rPr lang="en-US" altLang="zh-CN" dirty="0">
                <a:cs typeface="+mn-ea"/>
                <a:sym typeface="+mn-lt"/>
              </a:rPr>
              <a:t> 9</a:t>
            </a:r>
            <a:r>
              <a:rPr lang="zh-CN" altLang="zh-CN" dirty="0">
                <a:cs typeface="+mn-ea"/>
                <a:sym typeface="+mn-lt"/>
              </a:rPr>
              <a:t>：</a:t>
            </a:r>
            <a:r>
              <a:rPr lang="en-US" altLang="zh-CN" dirty="0">
                <a:cs typeface="+mn-ea"/>
                <a:sym typeface="+mn-lt"/>
              </a:rPr>
              <a:t>00-21</a:t>
            </a:r>
            <a:r>
              <a:rPr lang="zh-CN" altLang="zh-CN" dirty="0">
                <a:cs typeface="+mn-ea"/>
                <a:sym typeface="+mn-lt"/>
              </a:rPr>
              <a:t>：</a:t>
            </a:r>
            <a:r>
              <a:rPr lang="en-US" altLang="zh-CN" dirty="0">
                <a:cs typeface="+mn-ea"/>
                <a:sym typeface="+mn-lt"/>
              </a:rPr>
              <a:t>00</a:t>
            </a:r>
            <a:r>
              <a:rPr lang="zh-CN" altLang="zh-CN" dirty="0">
                <a:cs typeface="+mn-ea"/>
                <a:sym typeface="+mn-lt"/>
              </a:rPr>
              <a:t>，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zh-CN" altLang="zh-CN" dirty="0">
                <a:cs typeface="+mn-ea"/>
                <a:sym typeface="+mn-lt"/>
              </a:rPr>
              <a:t>周六日</a:t>
            </a:r>
            <a:r>
              <a:rPr lang="en-US" altLang="zh-CN" dirty="0">
                <a:cs typeface="+mn-ea"/>
                <a:sym typeface="+mn-lt"/>
              </a:rPr>
              <a:t> 9</a:t>
            </a:r>
            <a:r>
              <a:rPr lang="zh-CN" altLang="zh-CN" dirty="0">
                <a:cs typeface="+mn-ea"/>
                <a:sym typeface="+mn-lt"/>
              </a:rPr>
              <a:t>：</a:t>
            </a:r>
            <a:r>
              <a:rPr lang="en-US" altLang="zh-CN" dirty="0">
                <a:cs typeface="+mn-ea"/>
                <a:sym typeface="+mn-lt"/>
              </a:rPr>
              <a:t>00-18</a:t>
            </a:r>
            <a:r>
              <a:rPr lang="zh-CN" altLang="zh-CN" dirty="0">
                <a:cs typeface="+mn-ea"/>
                <a:sym typeface="+mn-lt"/>
              </a:rPr>
              <a:t>：</a:t>
            </a:r>
            <a:r>
              <a:rPr lang="en-US" altLang="zh-CN" dirty="0">
                <a:cs typeface="+mn-ea"/>
                <a:sym typeface="+mn-lt"/>
              </a:rPr>
              <a:t>00</a:t>
            </a:r>
            <a:r>
              <a:rPr lang="zh-CN" altLang="zh-CN" dirty="0">
                <a:cs typeface="+mn-ea"/>
                <a:sym typeface="+mn-lt"/>
              </a:rPr>
              <a:t>，法定节假日不提供）；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en-US" altLang="zh-CN" dirty="0">
                <a:cs typeface="+mn-ea"/>
                <a:sym typeface="+mn-lt"/>
              </a:rPr>
              <a:t>3</a:t>
            </a:r>
            <a:r>
              <a:rPr lang="zh-CN" altLang="zh-CN" dirty="0">
                <a:cs typeface="+mn-ea"/>
                <a:sym typeface="+mn-lt"/>
              </a:rPr>
              <a:t>）远程技术支持：提供远程培训、调试、故障处理等服务；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en-US" altLang="zh-CN" dirty="0" smtClean="0">
                <a:cs typeface="+mn-ea"/>
                <a:sym typeface="+mn-lt"/>
              </a:rPr>
              <a:t>2.2 </a:t>
            </a:r>
            <a:r>
              <a:rPr lang="zh-CN" altLang="zh-CN" dirty="0">
                <a:cs typeface="+mn-ea"/>
                <a:sym typeface="+mn-lt"/>
              </a:rPr>
              <a:t>保修服务承诺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en-US" altLang="zh-CN" dirty="0">
                <a:cs typeface="+mn-ea"/>
                <a:sym typeface="+mn-lt"/>
              </a:rPr>
              <a:t>2.2.1 </a:t>
            </a:r>
            <a:r>
              <a:rPr lang="zh-CN" altLang="zh-CN" dirty="0">
                <a:cs typeface="+mn-ea"/>
                <a:sym typeface="+mn-lt"/>
              </a:rPr>
              <a:t>保修期限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zh-CN" dirty="0">
                <a:cs typeface="+mn-ea"/>
                <a:sym typeface="+mn-lt"/>
              </a:rPr>
              <a:t>）设备保修期为发货之日起</a:t>
            </a:r>
            <a:r>
              <a:rPr lang="en-US" altLang="zh-CN" dirty="0">
                <a:cs typeface="+mn-ea"/>
                <a:sym typeface="+mn-lt"/>
              </a:rPr>
              <a:t>3</a:t>
            </a:r>
            <a:r>
              <a:rPr lang="zh-CN" altLang="zh-CN" dirty="0">
                <a:cs typeface="+mn-ea"/>
                <a:sym typeface="+mn-lt"/>
              </a:rPr>
              <a:t>年；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en-US" altLang="zh-CN" dirty="0">
                <a:cs typeface="+mn-ea"/>
                <a:sym typeface="+mn-lt"/>
              </a:rPr>
              <a:t>2</a:t>
            </a:r>
            <a:r>
              <a:rPr lang="zh-CN" altLang="zh-CN" dirty="0">
                <a:cs typeface="+mn-ea"/>
                <a:sym typeface="+mn-lt"/>
              </a:rPr>
              <a:t>）客户方可选择延保服务，首年保修及延保时长最长不超过五年；</a:t>
            </a:r>
          </a:p>
          <a:p>
            <a:pPr algn="just">
              <a:lnSpc>
                <a:spcPts val="2000"/>
              </a:lnSpc>
              <a:spcAft>
                <a:spcPts val="0"/>
              </a:spcAft>
            </a:pPr>
            <a:r>
              <a:rPr lang="en-US" altLang="zh-CN" dirty="0">
                <a:cs typeface="+mn-ea"/>
                <a:sym typeface="+mn-lt"/>
              </a:rPr>
              <a:t>3</a:t>
            </a:r>
            <a:r>
              <a:rPr lang="zh-CN" altLang="zh-CN" dirty="0">
                <a:cs typeface="+mn-ea"/>
                <a:sym typeface="+mn-lt"/>
              </a:rPr>
              <a:t>）第四年至第五年延保收费标准为合同金额的</a:t>
            </a:r>
            <a:r>
              <a:rPr lang="en-US" altLang="zh-CN" dirty="0">
                <a:cs typeface="+mn-ea"/>
                <a:sym typeface="+mn-lt"/>
              </a:rPr>
              <a:t>10%</a:t>
            </a:r>
            <a:r>
              <a:rPr lang="zh-CN" altLang="zh-CN" dirty="0" smtClean="0">
                <a:cs typeface="+mn-ea"/>
                <a:sym typeface="+mn-lt"/>
              </a:rPr>
              <a:t>；</a:t>
            </a:r>
            <a:endParaRPr lang="en-US" altLang="zh-CN" dirty="0" smtClean="0">
              <a:cs typeface="+mn-ea"/>
              <a:sym typeface="+mn-lt"/>
            </a:endParaRPr>
          </a:p>
          <a:p>
            <a:pPr algn="just">
              <a:lnSpc>
                <a:spcPts val="2000"/>
              </a:lnSpc>
            </a:pPr>
            <a:endParaRPr lang="en-US" altLang="zh-CN" dirty="0" smtClean="0">
              <a:cs typeface="+mn-ea"/>
              <a:sym typeface="+mn-lt"/>
            </a:endParaRPr>
          </a:p>
          <a:p>
            <a:pPr algn="just">
              <a:lnSpc>
                <a:spcPts val="2000"/>
              </a:lnSpc>
            </a:pPr>
            <a:r>
              <a:rPr lang="zh-CN" altLang="zh-CN" b="1" dirty="0" smtClean="0">
                <a:cs typeface="+mn-ea"/>
                <a:sym typeface="+mn-lt"/>
              </a:rPr>
              <a:t>三</a:t>
            </a:r>
            <a:r>
              <a:rPr lang="zh-CN" altLang="zh-CN" b="1" dirty="0">
                <a:cs typeface="+mn-ea"/>
                <a:sym typeface="+mn-lt"/>
              </a:rPr>
              <a:t>、服务质量监控</a:t>
            </a:r>
          </a:p>
          <a:p>
            <a:pPr algn="just">
              <a:lnSpc>
                <a:spcPts val="2000"/>
              </a:lnSpc>
            </a:pP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zh-CN" dirty="0">
                <a:cs typeface="+mn-ea"/>
                <a:sym typeface="+mn-lt"/>
              </a:rPr>
              <a:t>）所有服务均由工程师填写详细服务记录，形成客户服务档案；</a:t>
            </a:r>
          </a:p>
          <a:p>
            <a:pPr algn="just">
              <a:lnSpc>
                <a:spcPts val="2000"/>
              </a:lnSpc>
            </a:pPr>
            <a:r>
              <a:rPr lang="en-US" altLang="zh-CN" dirty="0">
                <a:cs typeface="+mn-ea"/>
                <a:sym typeface="+mn-lt"/>
              </a:rPr>
              <a:t>2</a:t>
            </a:r>
            <a:r>
              <a:rPr lang="zh-CN" altLang="zh-CN" dirty="0">
                <a:cs typeface="+mn-ea"/>
                <a:sym typeface="+mn-lt"/>
              </a:rPr>
              <a:t>）故障维修等服务完成后，需客户签名确认，并扫描给我方存档；</a:t>
            </a:r>
          </a:p>
          <a:p>
            <a:pPr algn="just">
              <a:lnSpc>
                <a:spcPts val="2000"/>
              </a:lnSpc>
            </a:pPr>
            <a:r>
              <a:rPr lang="en-US" altLang="zh-CN" dirty="0">
                <a:cs typeface="+mn-ea"/>
                <a:sym typeface="+mn-lt"/>
              </a:rPr>
              <a:t>3</a:t>
            </a:r>
            <a:r>
              <a:rPr lang="zh-CN" altLang="zh-CN" dirty="0">
                <a:cs typeface="+mn-ea"/>
                <a:sym typeface="+mn-lt"/>
              </a:rPr>
              <a:t>）售后客服部会定期进行回访，了解客户对于技术支持工程师的满意度，及对产品</a:t>
            </a:r>
          </a:p>
          <a:p>
            <a:pPr algn="just">
              <a:lnSpc>
                <a:spcPts val="2000"/>
              </a:lnSpc>
            </a:pPr>
            <a:r>
              <a:rPr lang="zh-CN" altLang="zh-CN" dirty="0">
                <a:cs typeface="+mn-ea"/>
                <a:sym typeface="+mn-lt"/>
              </a:rPr>
              <a:t>及各项服务的使用情况</a:t>
            </a:r>
            <a:r>
              <a:rPr lang="zh-CN" altLang="zh-CN" dirty="0" smtClean="0">
                <a:cs typeface="+mn-ea"/>
                <a:sym typeface="+mn-lt"/>
              </a:rPr>
              <a:t>；</a:t>
            </a:r>
            <a:endParaRPr lang="en-US" altLang="zh-CN" dirty="0">
              <a:effectLst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19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0" cy="194310"/>
          </a:xfrm>
          <a:prstGeom prst="rect">
            <a:avLst/>
          </a:prstGeom>
        </p:spPr>
      </p:pic>
      <p:pic>
        <p:nvPicPr>
          <p:cNvPr id="4" name="图片 3" descr="矢量智能对象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4645" y="4944745"/>
            <a:ext cx="433070" cy="130175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598844" y="6236989"/>
            <a:ext cx="341820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939598"/>
                </a:solidFill>
                <a:cs typeface="+mn-ea"/>
                <a:sym typeface="+mn-lt"/>
              </a:rPr>
              <a:t>2018 Lenovo Internal. All rights reserved.</a:t>
            </a:r>
            <a:endParaRPr lang="zh-CN" altLang="en-US" sz="1400" dirty="0">
              <a:solidFill>
                <a:srgbClr val="939598"/>
              </a:solidFill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1765915" y="6246495"/>
            <a:ext cx="431800" cy="288290"/>
          </a:xfrm>
          <a:prstGeom prst="rect">
            <a:avLst/>
          </a:prstGeom>
          <a:solidFill>
            <a:srgbClr val="343E48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b="1" i="1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774805" y="621601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05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85" y="-24765"/>
            <a:ext cx="12204700" cy="657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5165" y="118864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olidFill>
                  <a:srgbClr val="ABB3C6"/>
                </a:solidFill>
                <a:cs typeface="+mn-ea"/>
                <a:sym typeface="+mn-lt"/>
              </a:rPr>
              <a:t>AI+</a:t>
            </a:r>
            <a:r>
              <a:rPr lang="zh-CN" altLang="en-US" dirty="0">
                <a:solidFill>
                  <a:srgbClr val="ABB3C6"/>
                </a:solidFill>
                <a:cs typeface="+mn-ea"/>
                <a:sym typeface="+mn-lt"/>
              </a:rPr>
              <a:t>课堂系统综合解决方案</a:t>
            </a:r>
          </a:p>
        </p:txBody>
      </p:sp>
      <p:sp>
        <p:nvSpPr>
          <p:cNvPr id="28" name="矩形 27"/>
          <p:cNvSpPr/>
          <p:nvPr/>
        </p:nvSpPr>
        <p:spPr>
          <a:xfrm>
            <a:off x="1014371" y="4183731"/>
            <a:ext cx="4572000" cy="2008242"/>
          </a:xfrm>
          <a:prstGeom prst="rect">
            <a:avLst/>
          </a:prstGeom>
          <a:ln>
            <a:noFill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．</a:t>
            </a: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AI+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课堂：学生人脸实时比对、助力走班考勤管理</a:t>
            </a:r>
          </a:p>
          <a:p>
            <a:pPr algn="just">
              <a:lnSpc>
                <a:spcPct val="150000"/>
              </a:lnSpc>
            </a:pPr>
            <a:r>
              <a:rPr lang="zh-CN" altLang="en-US" sz="1200" kern="100" dirty="0">
                <a:solidFill>
                  <a:schemeClr val="bg1"/>
                </a:solidFill>
                <a:cs typeface="+mn-ea"/>
                <a:sym typeface="+mn-lt"/>
              </a:rPr>
              <a:t>       上课后，系统会不断抓拍学生图片，并进行实时比对分析，比对结果在平台统一展示。任课老师可以在平台上查询到学生每一节课的出勤状态。同时这些数据还可以用来评估学生在课堂中的参与度，甚至分析学生的学习态度、学习兴趣，为其学业发展提供建议。</a:t>
            </a:r>
            <a:endParaRPr lang="zh-CN" altLang="zh-CN" sz="1200" kern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图片 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0" y="-14717"/>
            <a:ext cx="12202160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507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2"/>
                </a:solidFill>
                <a:cs typeface="+mn-ea"/>
                <a:sym typeface="+mn-lt"/>
              </a:rPr>
              <a:t>政策背景</a:t>
            </a:r>
            <a:endParaRPr lang="zh-CN" altLang="en-US" dirty="0" smtClean="0">
              <a:solidFill>
                <a:schemeClr val="tx2"/>
              </a:solidFill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38250" y="661347"/>
            <a:ext cx="10246659" cy="5398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6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n"/>
            </a:pPr>
            <a:r>
              <a:rPr lang="en-US" altLang="zh-CN" sz="2800" b="1" dirty="0" smtClean="0">
                <a:solidFill>
                  <a:srgbClr val="FF0000"/>
                </a:solidFill>
                <a:effectLst/>
                <a:cs typeface="+mn-ea"/>
                <a:sym typeface="+mn-lt"/>
              </a:rPr>
              <a:t>  </a:t>
            </a:r>
            <a:r>
              <a:rPr lang="zh-CN" altLang="zh-CN" sz="2800" b="1" dirty="0" smtClean="0">
                <a:solidFill>
                  <a:srgbClr val="F95647"/>
                </a:solidFill>
                <a:effectLst/>
                <a:cs typeface="+mn-ea"/>
                <a:sym typeface="+mn-lt"/>
              </a:rPr>
              <a:t>《教育信息化“十三五”规划》</a:t>
            </a:r>
            <a:r>
              <a:rPr lang="zh-CN" altLang="en-US" sz="2800" b="1" dirty="0">
                <a:solidFill>
                  <a:srgbClr val="F95647"/>
                </a:solidFill>
                <a:effectLst/>
                <a:cs typeface="+mn-ea"/>
                <a:sym typeface="+mn-lt"/>
              </a:rPr>
              <a:t>提出</a:t>
            </a:r>
            <a:r>
              <a:rPr lang="zh-CN" altLang="en-US" sz="2800" b="1" dirty="0" smtClean="0">
                <a:solidFill>
                  <a:srgbClr val="F95647"/>
                </a:solidFill>
                <a:effectLst/>
                <a:cs typeface="+mn-ea"/>
                <a:sym typeface="+mn-lt"/>
              </a:rPr>
              <a:t>：</a:t>
            </a:r>
          </a:p>
          <a:p>
            <a:pPr marL="342900" lvl="1" indent="-171450"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altLang="zh-CN" b="1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zh-CN" altLang="zh-CN" b="1" dirty="0">
                <a:cs typeface="+mn-ea"/>
                <a:sym typeface="+mn-lt"/>
              </a:rPr>
              <a:t>不断扩大优质教育资源覆盖面，优先提升教育信息化促进教育公平、提高教育质量的能力</a:t>
            </a:r>
            <a:r>
              <a:rPr lang="zh-CN" altLang="en-US" b="1" dirty="0">
                <a:cs typeface="+mn-ea"/>
                <a:sym typeface="+mn-lt"/>
              </a:rPr>
              <a:t>，推广“</a:t>
            </a:r>
            <a:r>
              <a:rPr lang="zh-CN" altLang="en-US" b="1" dirty="0">
                <a:solidFill>
                  <a:srgbClr val="F95647"/>
                </a:solidFill>
                <a:cs typeface="+mn-ea"/>
                <a:sym typeface="+mn-lt"/>
              </a:rPr>
              <a:t>一校带多点、一校带多校</a:t>
            </a:r>
            <a:r>
              <a:rPr lang="zh-CN" altLang="en-US" b="1" dirty="0">
                <a:cs typeface="+mn-ea"/>
                <a:sym typeface="+mn-lt"/>
              </a:rPr>
              <a:t>”的教学和教研组织</a:t>
            </a:r>
            <a:r>
              <a:rPr lang="zh-CN" altLang="en-US" b="1" dirty="0" smtClean="0">
                <a:cs typeface="+mn-ea"/>
                <a:sym typeface="+mn-lt"/>
              </a:rPr>
              <a:t>模式</a:t>
            </a:r>
          </a:p>
          <a:p>
            <a:pPr marL="342900" lvl="1" indent="-171450"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zh-CN" altLang="zh-CN" sz="2000" dirty="0" smtClean="0">
                <a:cs typeface="+mn-ea"/>
                <a:sym typeface="+mn-lt"/>
              </a:rPr>
              <a:t>《</a:t>
            </a:r>
            <a:r>
              <a:rPr lang="zh-CN" altLang="zh-CN" sz="2000" dirty="0">
                <a:cs typeface="+mn-ea"/>
                <a:sym typeface="+mn-lt"/>
              </a:rPr>
              <a:t>国家中长期教育改革和发展规划纲要（</a:t>
            </a:r>
            <a:r>
              <a:rPr lang="en-US" altLang="zh-CN" sz="2000" dirty="0">
                <a:cs typeface="+mn-ea"/>
                <a:sym typeface="+mn-lt"/>
              </a:rPr>
              <a:t>2010</a:t>
            </a:r>
            <a:r>
              <a:rPr lang="zh-CN" altLang="zh-CN" sz="2000" dirty="0">
                <a:cs typeface="+mn-ea"/>
                <a:sym typeface="+mn-lt"/>
              </a:rPr>
              <a:t>—</a:t>
            </a:r>
            <a:r>
              <a:rPr lang="en-US" altLang="zh-CN" sz="2000" dirty="0">
                <a:cs typeface="+mn-ea"/>
                <a:sym typeface="+mn-lt"/>
              </a:rPr>
              <a:t>2020</a:t>
            </a:r>
            <a:r>
              <a:rPr lang="zh-CN" altLang="zh-CN" sz="2000" dirty="0">
                <a:cs typeface="+mn-ea"/>
                <a:sym typeface="+mn-lt"/>
              </a:rPr>
              <a:t>年）》提出了明确而具体的教育信息化发展规划与目标：到</a:t>
            </a:r>
            <a:r>
              <a:rPr lang="en-US" altLang="zh-CN" sz="2000" dirty="0">
                <a:cs typeface="+mn-ea"/>
                <a:sym typeface="+mn-lt"/>
              </a:rPr>
              <a:t>2020</a:t>
            </a:r>
            <a:r>
              <a:rPr lang="zh-CN" altLang="zh-CN" sz="2000" dirty="0">
                <a:cs typeface="+mn-ea"/>
                <a:sym typeface="+mn-lt"/>
              </a:rPr>
              <a:t>年，基本建成覆盖城乡各级各类学校的教育信息化体系，以促进教育内容、教学手段和方法现代化的进程。</a:t>
            </a:r>
            <a:endParaRPr lang="en-US" altLang="zh-CN" sz="2000" b="1" dirty="0" smtClean="0">
              <a:cs typeface="+mn-ea"/>
              <a:sym typeface="+mn-lt"/>
            </a:endParaRPr>
          </a:p>
          <a:p>
            <a:pPr marL="342900" lvl="1" indent="-171450"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n-US" altLang="zh-CN" sz="2000" b="1" dirty="0">
              <a:cs typeface="+mn-ea"/>
              <a:sym typeface="+mn-lt"/>
            </a:endParaRPr>
          </a:p>
          <a:p>
            <a:pPr marL="342900" lvl="1" indent="-171450"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zh-CN" altLang="zh-CN" sz="2000" b="1" dirty="0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57387" y="4796923"/>
            <a:ext cx="11410576" cy="145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400" dirty="0" smtClean="0">
                <a:solidFill>
                  <a:schemeClr val="bg1"/>
                </a:solidFill>
                <a:cs typeface="+mn-ea"/>
                <a:sym typeface="+mn-lt"/>
              </a:rPr>
              <a:t>  </a:t>
            </a:r>
            <a:r>
              <a:rPr lang="zh-CN" altLang="zh-CN" sz="2400" b="1" dirty="0">
                <a:cs typeface="+mn-ea"/>
                <a:sym typeface="+mn-lt"/>
              </a:rPr>
              <a:t>“构建网络化、数字化、个性化、终身化的教育体系</a:t>
            </a:r>
            <a:r>
              <a:rPr lang="zh-CN" altLang="zh-CN" sz="2400" b="1" dirty="0" smtClean="0">
                <a:cs typeface="+mn-ea"/>
                <a:sym typeface="+mn-lt"/>
              </a:rPr>
              <a:t>，</a:t>
            </a:r>
            <a:endParaRPr lang="en-US" altLang="zh-CN" sz="2400" b="1" dirty="0" smtClean="0"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zh-CN" altLang="zh-CN" sz="2400" b="1" dirty="0" smtClean="0">
                <a:cs typeface="+mn-ea"/>
                <a:sym typeface="+mn-lt"/>
              </a:rPr>
              <a:t>建设</a:t>
            </a:r>
            <a:r>
              <a:rPr lang="zh-CN" altLang="zh-CN" sz="2400" b="1" dirty="0">
                <a:cs typeface="+mn-ea"/>
                <a:sym typeface="+mn-lt"/>
              </a:rPr>
              <a:t>‘</a:t>
            </a:r>
            <a:r>
              <a:rPr lang="zh-CN" altLang="zh-CN" sz="2400" b="1" dirty="0">
                <a:solidFill>
                  <a:srgbClr val="F95647"/>
                </a:solidFill>
                <a:cs typeface="+mn-ea"/>
                <a:sym typeface="+mn-lt"/>
              </a:rPr>
              <a:t>人人皆学、处处能学、时时可学</a:t>
            </a:r>
            <a:r>
              <a:rPr lang="zh-CN" altLang="zh-CN" sz="2400" b="1" dirty="0">
                <a:cs typeface="+mn-ea"/>
                <a:sym typeface="+mn-lt"/>
              </a:rPr>
              <a:t>’的学习型社会</a:t>
            </a:r>
          </a:p>
        </p:txBody>
      </p:sp>
    </p:spTree>
    <p:extLst>
      <p:ext uri="{BB962C8B-B14F-4D97-AF65-F5344CB8AC3E}">
        <p14:creationId xmlns:p14="http://schemas.microsoft.com/office/powerpoint/2010/main" val="227511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tx2"/>
                </a:solidFill>
                <a:cs typeface="+mn-ea"/>
                <a:sym typeface="+mn-lt"/>
              </a:rPr>
              <a:t>市场规模与市场分析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790480"/>
            <a:ext cx="9285973" cy="4177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cs typeface="+mn-ea"/>
                <a:sym typeface="+mn-lt"/>
              </a:rPr>
              <a:t>行业潜力逐步爆发，这是互联网教育最好的时代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18" y="1276351"/>
            <a:ext cx="11193446" cy="460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5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tx2"/>
                </a:solidFill>
                <a:cs typeface="+mn-ea"/>
                <a:sym typeface="+mn-lt"/>
              </a:rPr>
              <a:t>发展趋势</a:t>
            </a:r>
          </a:p>
        </p:txBody>
      </p:sp>
      <p:sp>
        <p:nvSpPr>
          <p:cNvPr id="3" name="标题 1"/>
          <p:cNvSpPr txBox="1">
            <a:spLocks/>
          </p:cNvSpPr>
          <p:nvPr/>
        </p:nvSpPr>
        <p:spPr>
          <a:xfrm>
            <a:off x="1112827" y="542925"/>
            <a:ext cx="10443285" cy="4574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>
                <a:latin typeface="+mn-lt"/>
                <a:ea typeface="+mn-ea"/>
                <a:cs typeface="+mn-ea"/>
                <a:sym typeface="+mn-lt"/>
              </a:rPr>
              <a:t>中国当前教育行业发展趋势（互联网</a:t>
            </a:r>
            <a:r>
              <a:rPr lang="en-US" altLang="zh-CN" smtClean="0">
                <a:latin typeface="+mn-lt"/>
                <a:ea typeface="+mn-ea"/>
                <a:cs typeface="+mn-ea"/>
                <a:sym typeface="+mn-lt"/>
              </a:rPr>
              <a:t>+</a:t>
            </a:r>
            <a:r>
              <a:rPr lang="zh-CN" altLang="en-US" smtClean="0">
                <a:latin typeface="+mn-lt"/>
                <a:ea typeface="+mn-ea"/>
                <a:cs typeface="+mn-ea"/>
                <a:sym typeface="+mn-lt"/>
              </a:rPr>
              <a:t>）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651" y="1309229"/>
            <a:ext cx="5016810" cy="27056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66" y="1309229"/>
            <a:ext cx="5027384" cy="270566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7700" y="4699251"/>
            <a:ext cx="42181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资本持续青睐，初创企业融资难度加大</a:t>
            </a:r>
          </a:p>
        </p:txBody>
      </p:sp>
      <p:sp>
        <p:nvSpPr>
          <p:cNvPr id="7" name="矩形 6"/>
          <p:cNvSpPr/>
          <p:nvPr/>
        </p:nvSpPr>
        <p:spPr>
          <a:xfrm>
            <a:off x="6628936" y="4699251"/>
            <a:ext cx="4882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产业的联合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越来越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多，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大手笔收购将继续上演</a:t>
            </a:r>
          </a:p>
        </p:txBody>
      </p:sp>
      <p:sp>
        <p:nvSpPr>
          <p:cNvPr id="8" name="矩形 7"/>
          <p:cNvSpPr/>
          <p:nvPr/>
        </p:nvSpPr>
        <p:spPr>
          <a:xfrm>
            <a:off x="669392" y="5337311"/>
            <a:ext cx="46613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移动端在线教育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崛起，并逐渐成为主流模式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585551" y="5337311"/>
            <a:ext cx="39965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行业剧烈震荡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，商业盈利模式多样化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7700" y="6045498"/>
            <a:ext cx="42181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政策红利驱劢，向二三线城市迚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cs typeface="+mn-ea"/>
                <a:sym typeface="+mn-lt"/>
              </a:rPr>
              <a:t>发渗透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820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801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1985833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2865095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方案内容介绍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0290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行业趋势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002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192126" y="4871367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104567" y="48460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产品优势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" name="MH_Number_1">
            <a:extLst>
              <a:ext uri="{FF2B5EF4-FFF2-40B4-BE49-F238E27FC236}">
                <a16:creationId xmlns:a16="http://schemas.microsoft.com/office/drawing/2014/main" id="{64AA3CCA-3B69-412D-9FD2-68ABF2DB684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218630" y="5761374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MH_Entry_2">
            <a:extLst>
              <a:ext uri="{FF2B5EF4-FFF2-40B4-BE49-F238E27FC236}">
                <a16:creationId xmlns:a16="http://schemas.microsoft.com/office/drawing/2014/main" id="{2BC7FBBF-0920-4DC0-AE96-A3EE2C27490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104567" y="5736047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安装与售后服务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535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700" y="96620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tx2"/>
                </a:solidFill>
                <a:cs typeface="+mn-ea"/>
                <a:sym typeface="+mn-lt"/>
              </a:rPr>
              <a:t>面临的挑战</a:t>
            </a:r>
          </a:p>
        </p:txBody>
      </p:sp>
      <p:sp>
        <p:nvSpPr>
          <p:cNvPr id="63" name="Rectangle 5"/>
          <p:cNvSpPr/>
          <p:nvPr/>
        </p:nvSpPr>
        <p:spPr>
          <a:xfrm>
            <a:off x="0" y="6056779"/>
            <a:ext cx="12192000" cy="14791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2420192" y="2058431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/>
            <a:r>
              <a:rPr lang="zh-CN" altLang="en-US" sz="2000" b="1" dirty="0" smtClean="0">
                <a:solidFill>
                  <a:srgbClr val="FFC000"/>
                </a:solidFill>
                <a:cs typeface="+mn-ea"/>
                <a:sym typeface="+mn-lt"/>
              </a:rPr>
              <a:t>优质</a:t>
            </a:r>
            <a:r>
              <a:rPr lang="zh-CN" altLang="en-US" sz="2000" b="1" smtClean="0">
                <a:solidFill>
                  <a:srgbClr val="FFC000"/>
                </a:solidFill>
                <a:cs typeface="+mn-ea"/>
                <a:sym typeface="+mn-lt"/>
              </a:rPr>
              <a:t>资源传递不</a:t>
            </a:r>
            <a:r>
              <a:rPr lang="zh-CN" altLang="en-US" sz="2000" b="1" dirty="0" smtClean="0">
                <a:solidFill>
                  <a:srgbClr val="FFC000"/>
                </a:solidFill>
                <a:cs typeface="+mn-ea"/>
                <a:sym typeface="+mn-lt"/>
              </a:rPr>
              <a:t>到位</a:t>
            </a:r>
            <a:endParaRPr kumimoji="1" lang="zh-CN" altLang="en-US" sz="2000" b="1" kern="0" dirty="0" smtClean="0">
              <a:solidFill>
                <a:srgbClr val="FFC000"/>
              </a:solidFill>
              <a:cs typeface="+mn-ea"/>
              <a:sym typeface="+mn-lt"/>
            </a:endParaRPr>
          </a:p>
        </p:txBody>
      </p:sp>
      <p:sp>
        <p:nvSpPr>
          <p:cNvPr id="65" name="文本框 64"/>
          <p:cNvSpPr txBox="1"/>
          <p:nvPr/>
        </p:nvSpPr>
        <p:spPr>
          <a:xfrm rot="20400000">
            <a:off x="3420498" y="4678926"/>
            <a:ext cx="26428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/>
            <a:r>
              <a:rPr lang="zh-CN" altLang="en-US" sz="1600" b="1" dirty="0" smtClean="0">
                <a:solidFill>
                  <a:srgbClr val="FFC000"/>
                </a:solidFill>
                <a:cs typeface="+mn-ea"/>
                <a:sym typeface="+mn-lt"/>
              </a:rPr>
              <a:t>师生互动方式不直观，机械</a:t>
            </a:r>
            <a:endParaRPr kumimoji="1" lang="zh-CN" altLang="en-US" sz="1600" b="1" kern="0" dirty="0" smtClean="0">
              <a:solidFill>
                <a:srgbClr val="FFC000"/>
              </a:solidFill>
              <a:cs typeface="+mn-ea"/>
              <a:sym typeface="+mn-lt"/>
            </a:endParaRPr>
          </a:p>
        </p:txBody>
      </p:sp>
      <p:sp>
        <p:nvSpPr>
          <p:cNvPr id="66" name="文本框 65"/>
          <p:cNvSpPr txBox="1"/>
          <p:nvPr/>
        </p:nvSpPr>
        <p:spPr>
          <a:xfrm rot="19740000">
            <a:off x="412469" y="1752083"/>
            <a:ext cx="1783080" cy="3194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/>
            <a:r>
              <a:rPr lang="zh-CN" altLang="en-US" sz="1400" b="1" dirty="0" smtClean="0">
                <a:solidFill>
                  <a:srgbClr val="FFC000"/>
                </a:solidFill>
                <a:cs typeface="+mn-ea"/>
                <a:sym typeface="+mn-lt"/>
              </a:rPr>
              <a:t>分层资源传递不精确</a:t>
            </a:r>
            <a:endParaRPr kumimoji="1" lang="zh-CN" altLang="en-US" sz="1400" b="1" kern="0" dirty="0" smtClean="0">
              <a:solidFill>
                <a:srgbClr val="FFC000"/>
              </a:solidFill>
              <a:cs typeface="+mn-ea"/>
              <a:sym typeface="+mn-lt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1602031" y="656077"/>
            <a:ext cx="2407489" cy="270217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65"/>
            <a:r>
              <a:rPr kumimoji="1" lang="zh-CN" altLang="en-US" sz="2000" b="1" kern="0" dirty="0">
                <a:solidFill>
                  <a:schemeClr val="tx1"/>
                </a:solidFill>
                <a:cs typeface="+mn-ea"/>
                <a:sym typeface="+mn-lt"/>
              </a:rPr>
              <a:t>教育信息化现状</a:t>
            </a:r>
          </a:p>
        </p:txBody>
      </p:sp>
      <p:cxnSp>
        <p:nvCxnSpPr>
          <p:cNvPr id="68" name="直线连接符 7"/>
          <p:cNvCxnSpPr/>
          <p:nvPr/>
        </p:nvCxnSpPr>
        <p:spPr>
          <a:xfrm>
            <a:off x="6257925" y="1216404"/>
            <a:ext cx="0" cy="498306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文本框 68"/>
          <p:cNvSpPr txBox="1"/>
          <p:nvPr/>
        </p:nvSpPr>
        <p:spPr>
          <a:xfrm rot="480000">
            <a:off x="3093912" y="1261479"/>
            <a:ext cx="27247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/>
            <a:r>
              <a:rPr kumimoji="1" lang="zh-CN" altLang="en-US" sz="1600" b="1" kern="0" dirty="0" smtClean="0">
                <a:solidFill>
                  <a:srgbClr val="FFC000"/>
                </a:solidFill>
                <a:cs typeface="+mn-ea"/>
                <a:sym typeface="+mn-lt"/>
              </a:rPr>
              <a:t>复杂，老师不会用，不想用</a:t>
            </a:r>
          </a:p>
        </p:txBody>
      </p:sp>
      <p:sp>
        <p:nvSpPr>
          <p:cNvPr id="70" name="文本框 69"/>
          <p:cNvSpPr txBox="1"/>
          <p:nvPr/>
        </p:nvSpPr>
        <p:spPr>
          <a:xfrm>
            <a:off x="1234440" y="2926715"/>
            <a:ext cx="2862580" cy="28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/>
            <a:r>
              <a:rPr kumimoji="1" lang="zh-CN" altLang="en-US" sz="1200" b="1" kern="0" dirty="0" smtClean="0">
                <a:solidFill>
                  <a:srgbClr val="FFC000"/>
                </a:solidFill>
                <a:cs typeface="+mn-ea"/>
                <a:sym typeface="+mn-lt"/>
              </a:rPr>
              <a:t>教师教学评价体系不完善，价值难凸显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979300" y="3908081"/>
            <a:ext cx="2763520" cy="625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lnSpc>
                <a:spcPct val="130000"/>
              </a:lnSpc>
            </a:pPr>
            <a:r>
              <a:rPr kumimoji="1" lang="zh-CN" altLang="en-US" sz="1400" b="1" kern="0" dirty="0" smtClean="0">
                <a:solidFill>
                  <a:srgbClr val="FFC000"/>
                </a:solidFill>
                <a:cs typeface="+mn-ea"/>
                <a:sym typeface="+mn-lt"/>
              </a:rPr>
              <a:t>信息零散，无法形成大数据分析帮助调整教学方法、课程内容</a:t>
            </a:r>
          </a:p>
        </p:txBody>
      </p:sp>
      <p:sp>
        <p:nvSpPr>
          <p:cNvPr id="72" name="文本框 71"/>
          <p:cNvSpPr txBox="1"/>
          <p:nvPr/>
        </p:nvSpPr>
        <p:spPr>
          <a:xfrm rot="780000">
            <a:off x="85725" y="5210363"/>
            <a:ext cx="3469640" cy="381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lnSpc>
                <a:spcPct val="130000"/>
              </a:lnSpc>
            </a:pPr>
            <a:r>
              <a:rPr kumimoji="1" lang="zh-CN" altLang="en-US" sz="1600" b="1" kern="0" dirty="0" smtClean="0">
                <a:solidFill>
                  <a:srgbClr val="FFC000"/>
                </a:solidFill>
                <a:cs typeface="+mn-ea"/>
                <a:sym typeface="+mn-lt"/>
              </a:rPr>
              <a:t>优质教案保存本地化，难开放共享</a:t>
            </a:r>
          </a:p>
        </p:txBody>
      </p:sp>
      <p:sp>
        <p:nvSpPr>
          <p:cNvPr id="73" name="文本框 72"/>
          <p:cNvSpPr txBox="1"/>
          <p:nvPr/>
        </p:nvSpPr>
        <p:spPr>
          <a:xfrm>
            <a:off x="8802370" y="1418272"/>
            <a:ext cx="2921635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defTabSz="1218565"/>
            <a:r>
              <a:rPr kumimoji="1" lang="zh-CN" altLang="en-US" sz="16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操作专业性强，对老师要求高</a:t>
            </a:r>
          </a:p>
        </p:txBody>
      </p:sp>
      <p:sp>
        <p:nvSpPr>
          <p:cNvPr id="74" name="矩形 73"/>
          <p:cNvSpPr/>
          <p:nvPr/>
        </p:nvSpPr>
        <p:spPr>
          <a:xfrm>
            <a:off x="8705850" y="671363"/>
            <a:ext cx="1968817" cy="254931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65"/>
            <a:r>
              <a:rPr kumimoji="1" lang="zh-CN" altLang="en-US" sz="2000" b="1" kern="0" dirty="0" smtClean="0">
                <a:solidFill>
                  <a:schemeClr val="tx1"/>
                </a:solidFill>
                <a:cs typeface="+mn-ea"/>
                <a:sym typeface="+mn-lt"/>
              </a:rPr>
              <a:t>教育录播现状</a:t>
            </a:r>
            <a:endParaRPr kumimoji="1" lang="zh-CN" altLang="en-US" sz="2000" b="1" kern="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6997907" y="2100091"/>
            <a:ext cx="4514850" cy="3194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defTabSz="1218565"/>
            <a:r>
              <a:rPr kumimoji="1" lang="zh-CN" altLang="en-US" sz="14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信息孤岛，各设备间数据无法互通，大数据分析难形成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8568055" y="2927985"/>
            <a:ext cx="3155950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defTabSz="1218565"/>
            <a:r>
              <a:rPr kumimoji="1" lang="zh-CN" altLang="en-US" sz="16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设备分散，难以管理，维护吃力</a:t>
            </a:r>
          </a:p>
        </p:txBody>
      </p:sp>
      <p:sp>
        <p:nvSpPr>
          <p:cNvPr id="77" name="文本框 76"/>
          <p:cNvSpPr txBox="1"/>
          <p:nvPr/>
        </p:nvSpPr>
        <p:spPr>
          <a:xfrm rot="20700000">
            <a:off x="3965671" y="3330732"/>
            <a:ext cx="1883410" cy="532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/>
            <a:r>
              <a:rPr kumimoji="1" lang="zh-CN" altLang="en-US" sz="1400" b="1" kern="0" dirty="0" smtClean="0">
                <a:solidFill>
                  <a:srgbClr val="FFC000"/>
                </a:solidFill>
                <a:cs typeface="+mn-ea"/>
                <a:sym typeface="+mn-lt"/>
              </a:rPr>
              <a:t>缺乏撬动和点燃老师积极性的机制</a:t>
            </a:r>
          </a:p>
        </p:txBody>
      </p:sp>
      <p:sp>
        <p:nvSpPr>
          <p:cNvPr id="78" name="文本框 77"/>
          <p:cNvSpPr txBox="1"/>
          <p:nvPr/>
        </p:nvSpPr>
        <p:spPr>
          <a:xfrm>
            <a:off x="7254792" y="3682439"/>
            <a:ext cx="3720465" cy="3194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8565"/>
            <a:r>
              <a:rPr kumimoji="1" lang="zh-CN" altLang="en-US" sz="14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形式单一，录播为主，难支持实时流畅互动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7904480" y="4613910"/>
            <a:ext cx="3931285" cy="3194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defTabSz="1218565"/>
            <a:r>
              <a:rPr kumimoji="1" lang="zh-CN" altLang="en-US" sz="14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资源管理功能性不足，无法形成数据评价体系</a:t>
            </a:r>
          </a:p>
        </p:txBody>
      </p:sp>
      <p:sp>
        <p:nvSpPr>
          <p:cNvPr id="80" name="文本框 79"/>
          <p:cNvSpPr txBox="1"/>
          <p:nvPr/>
        </p:nvSpPr>
        <p:spPr>
          <a:xfrm>
            <a:off x="7486935" y="5369168"/>
            <a:ext cx="2916555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8565"/>
            <a:r>
              <a:rPr kumimoji="1" lang="zh-CN" altLang="en-US" sz="1600" b="1" kern="0" dirty="0">
                <a:solidFill>
                  <a:srgbClr val="25D4FF"/>
                </a:solidFill>
                <a:effectLst/>
                <a:cs typeface="+mn-ea"/>
                <a:sym typeface="+mn-lt"/>
              </a:rPr>
              <a:t>费用高昂，不利于大规模铺开</a:t>
            </a:r>
          </a:p>
        </p:txBody>
      </p:sp>
    </p:spTree>
    <p:extLst>
      <p:ext uri="{BB962C8B-B14F-4D97-AF65-F5344CB8AC3E}">
        <p14:creationId xmlns:p14="http://schemas.microsoft.com/office/powerpoint/2010/main" val="23965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8011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MH_Number_1"/>
          <p:cNvSpPr/>
          <p:nvPr>
            <p:custDataLst>
              <p:tags r:id="rId5"/>
            </p:custDataLst>
          </p:nvPr>
        </p:nvSpPr>
        <p:spPr>
          <a:xfrm>
            <a:off x="3162823" y="1985833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6"/>
            </p:custDataLst>
          </p:nvPr>
        </p:nvSpPr>
        <p:spPr>
          <a:xfrm>
            <a:off x="3162823" y="2865095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4567" y="39240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方案内容介绍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62823" y="3868231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Entry_2">
            <a:extLst>
              <a:ext uri="{FF2B5EF4-FFF2-40B4-BE49-F238E27FC236}">
                <a16:creationId xmlns:a16="http://schemas.microsoft.com/office/drawing/2014/main" id="{AECFFFDD-529C-4958-8FC2-986D2192907D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04567" y="202907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行业趋势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30021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192126" y="4871367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104567" y="48460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产品优势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" name="MH_Number_1">
            <a:extLst>
              <a:ext uri="{FF2B5EF4-FFF2-40B4-BE49-F238E27FC236}">
                <a16:creationId xmlns:a16="http://schemas.microsoft.com/office/drawing/2014/main" id="{64AA3CCA-3B69-412D-9FD2-68ABF2DB684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218630" y="5761374"/>
            <a:ext cx="756000" cy="54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MH_Entry_2">
            <a:extLst>
              <a:ext uri="{FF2B5EF4-FFF2-40B4-BE49-F238E27FC236}">
                <a16:creationId xmlns:a16="http://schemas.microsoft.com/office/drawing/2014/main" id="{2BC7FBBF-0920-4DC0-AE96-A3EE2C27490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104567" y="5736047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安装与售后服务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584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>
                <a:cs typeface="+mn-ea"/>
                <a:sym typeface="+mn-lt"/>
              </a:rPr>
              <a:t>9</a:t>
            </a:fld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2552991" y="2890459"/>
            <a:ext cx="10284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常态</a:t>
            </a:r>
            <a:r>
              <a:rPr lang="zh-CN" altLang="en-US" sz="4800" b="1" noProof="0" dirty="0" smtClean="0">
                <a:cs typeface="+mn-ea"/>
                <a:sym typeface="+mn-lt"/>
              </a:rPr>
              <a:t>录</a:t>
            </a:r>
            <a:r>
              <a:rPr lang="zh-CN" altLang="en-US" sz="4800" b="1" noProof="0" dirty="0">
                <a:cs typeface="+mn-ea"/>
                <a:sym typeface="+mn-lt"/>
              </a:rPr>
              <a:t>播</a:t>
            </a: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解决</a:t>
            </a: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方案</a:t>
            </a:r>
            <a:endParaRPr kumimoji="0" lang="id-ID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4" name="Group 7"/>
          <p:cNvGrpSpPr/>
          <p:nvPr/>
        </p:nvGrpSpPr>
        <p:grpSpPr>
          <a:xfrm>
            <a:off x="0" y="6694098"/>
            <a:ext cx="12201093" cy="163902"/>
            <a:chOff x="0" y="2581293"/>
            <a:chExt cx="12201093" cy="2824425"/>
          </a:xfrm>
        </p:grpSpPr>
        <p:sp>
          <p:nvSpPr>
            <p:cNvPr id="5" name="Rectangle 8"/>
            <p:cNvSpPr/>
            <p:nvPr/>
          </p:nvSpPr>
          <p:spPr>
            <a:xfrm>
              <a:off x="0" y="3832391"/>
              <a:ext cx="2440219" cy="15732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Rectangle 9"/>
            <p:cNvSpPr/>
            <p:nvPr/>
          </p:nvSpPr>
          <p:spPr>
            <a:xfrm>
              <a:off x="2440218" y="3832390"/>
              <a:ext cx="2440219" cy="15727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" name="Rectangle 10"/>
            <p:cNvSpPr/>
            <p:nvPr/>
          </p:nvSpPr>
          <p:spPr>
            <a:xfrm>
              <a:off x="4880437" y="3832412"/>
              <a:ext cx="2440219" cy="157330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Rectangle 11"/>
            <p:cNvSpPr/>
            <p:nvPr/>
          </p:nvSpPr>
          <p:spPr>
            <a:xfrm>
              <a:off x="7320656" y="2581293"/>
              <a:ext cx="2440219" cy="282442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Rectangle 12"/>
            <p:cNvSpPr/>
            <p:nvPr/>
          </p:nvSpPr>
          <p:spPr>
            <a:xfrm>
              <a:off x="9760872" y="3832412"/>
              <a:ext cx="2440221" cy="157330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32" y="1716655"/>
            <a:ext cx="3702519" cy="370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02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heme/theme1.xml><?xml version="1.0" encoding="utf-8"?>
<a:theme xmlns:a="http://schemas.openxmlformats.org/drawingml/2006/main" name="Lenovo 2015 Template">
  <a:themeElements>
    <a:clrScheme name="Lenovo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kjkusyx0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1210</TotalTime>
  <Words>1816</Words>
  <Application>Microsoft Office PowerPoint</Application>
  <PresentationFormat>宽屏</PresentationFormat>
  <Paragraphs>230</Paragraphs>
  <Slides>26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1" baseType="lpstr">
      <vt:lpstr>等线</vt:lpstr>
      <vt:lpstr>Microsoft YaHei</vt:lpstr>
      <vt:lpstr>Arial</vt:lpstr>
      <vt:lpstr>Wingdings</vt:lpstr>
      <vt:lpstr>Lenovo 2015 Template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JingJing Chen</dc:creator>
  <cp:lastModifiedBy>Fei Fei8 Sun</cp:lastModifiedBy>
  <cp:revision>85</cp:revision>
  <dcterms:created xsi:type="dcterms:W3CDTF">2018-04-14T13:23:08Z</dcterms:created>
  <dcterms:modified xsi:type="dcterms:W3CDTF">2018-07-03T11:16:55Z</dcterms:modified>
</cp:coreProperties>
</file>