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484" r:id="rId2"/>
    <p:sldId id="553" r:id="rId3"/>
    <p:sldId id="624" r:id="rId4"/>
    <p:sldId id="554" r:id="rId5"/>
    <p:sldId id="639" r:id="rId6"/>
    <p:sldId id="523" r:id="rId7"/>
    <p:sldId id="599" r:id="rId8"/>
    <p:sldId id="539" r:id="rId9"/>
    <p:sldId id="610" r:id="rId10"/>
    <p:sldId id="608" r:id="rId11"/>
    <p:sldId id="638" r:id="rId12"/>
    <p:sldId id="584" r:id="rId13"/>
    <p:sldId id="585" r:id="rId14"/>
    <p:sldId id="586" r:id="rId15"/>
    <p:sldId id="615" r:id="rId16"/>
    <p:sldId id="614" r:id="rId17"/>
    <p:sldId id="549" r:id="rId18"/>
    <p:sldId id="616" r:id="rId19"/>
    <p:sldId id="612" r:id="rId20"/>
    <p:sldId id="572" r:id="rId21"/>
    <p:sldId id="573" r:id="rId22"/>
    <p:sldId id="617" r:id="rId23"/>
    <p:sldId id="618" r:id="rId24"/>
    <p:sldId id="619" r:id="rId25"/>
    <p:sldId id="620" r:id="rId26"/>
    <p:sldId id="621" r:id="rId27"/>
    <p:sldId id="622" r:id="rId28"/>
    <p:sldId id="623" r:id="rId29"/>
    <p:sldId id="640" r:id="rId30"/>
    <p:sldId id="641" r:id="rId31"/>
    <p:sldId id="642" r:id="rId32"/>
    <p:sldId id="593" r:id="rId33"/>
    <p:sldId id="595" r:id="rId34"/>
    <p:sldId id="596" r:id="rId35"/>
    <p:sldId id="643" r:id="rId36"/>
    <p:sldId id="626" r:id="rId37"/>
    <p:sldId id="502" r:id="rId38"/>
    <p:sldId id="627" r:id="rId39"/>
    <p:sldId id="644" r:id="rId40"/>
    <p:sldId id="582" r:id="rId41"/>
    <p:sldId id="561" r:id="rId42"/>
    <p:sldId id="645" r:id="rId43"/>
    <p:sldId id="607" r:id="rId44"/>
  </p:sldIdLst>
  <p:sldSz cx="11842750" cy="6661150"/>
  <p:notesSz cx="6858000" cy="9144000"/>
  <p:defaultTextStyle>
    <a:defPPr>
      <a:defRPr lang="zh-CN"/>
    </a:defPPr>
    <a:lvl1pPr marL="0" algn="l" defTabSz="1168237" rtl="0" eaLnBrk="1" latinLnBrk="0" hangingPunct="1">
      <a:defRPr sz="2300" kern="1200">
        <a:solidFill>
          <a:schemeClr val="tx1"/>
        </a:solidFill>
        <a:latin typeface="+mn-lt"/>
        <a:ea typeface="+mn-ea"/>
        <a:cs typeface="+mn-cs"/>
      </a:defRPr>
    </a:lvl1pPr>
    <a:lvl2pPr marL="584119" algn="l" defTabSz="1168237" rtl="0" eaLnBrk="1" latinLnBrk="0" hangingPunct="1">
      <a:defRPr sz="2300" kern="1200">
        <a:solidFill>
          <a:schemeClr val="tx1"/>
        </a:solidFill>
        <a:latin typeface="+mn-lt"/>
        <a:ea typeface="+mn-ea"/>
        <a:cs typeface="+mn-cs"/>
      </a:defRPr>
    </a:lvl2pPr>
    <a:lvl3pPr marL="1168237" algn="l" defTabSz="1168237" rtl="0" eaLnBrk="1" latinLnBrk="0" hangingPunct="1">
      <a:defRPr sz="2300" kern="1200">
        <a:solidFill>
          <a:schemeClr val="tx1"/>
        </a:solidFill>
        <a:latin typeface="+mn-lt"/>
        <a:ea typeface="+mn-ea"/>
        <a:cs typeface="+mn-cs"/>
      </a:defRPr>
    </a:lvl3pPr>
    <a:lvl4pPr marL="1752356" algn="l" defTabSz="1168237" rtl="0" eaLnBrk="1" latinLnBrk="0" hangingPunct="1">
      <a:defRPr sz="2300" kern="1200">
        <a:solidFill>
          <a:schemeClr val="tx1"/>
        </a:solidFill>
        <a:latin typeface="+mn-lt"/>
        <a:ea typeface="+mn-ea"/>
        <a:cs typeface="+mn-cs"/>
      </a:defRPr>
    </a:lvl4pPr>
    <a:lvl5pPr marL="2336475" algn="l" defTabSz="1168237" rtl="0" eaLnBrk="1" latinLnBrk="0" hangingPunct="1">
      <a:defRPr sz="2300" kern="1200">
        <a:solidFill>
          <a:schemeClr val="tx1"/>
        </a:solidFill>
        <a:latin typeface="+mn-lt"/>
        <a:ea typeface="+mn-ea"/>
        <a:cs typeface="+mn-cs"/>
      </a:defRPr>
    </a:lvl5pPr>
    <a:lvl6pPr marL="2920594" algn="l" defTabSz="1168237" rtl="0" eaLnBrk="1" latinLnBrk="0" hangingPunct="1">
      <a:defRPr sz="2300" kern="1200">
        <a:solidFill>
          <a:schemeClr val="tx1"/>
        </a:solidFill>
        <a:latin typeface="+mn-lt"/>
        <a:ea typeface="+mn-ea"/>
        <a:cs typeface="+mn-cs"/>
      </a:defRPr>
    </a:lvl6pPr>
    <a:lvl7pPr marL="3504712" algn="l" defTabSz="1168237" rtl="0" eaLnBrk="1" latinLnBrk="0" hangingPunct="1">
      <a:defRPr sz="2300" kern="1200">
        <a:solidFill>
          <a:schemeClr val="tx1"/>
        </a:solidFill>
        <a:latin typeface="+mn-lt"/>
        <a:ea typeface="+mn-ea"/>
        <a:cs typeface="+mn-cs"/>
      </a:defRPr>
    </a:lvl7pPr>
    <a:lvl8pPr marL="4088831" algn="l" defTabSz="1168237" rtl="0" eaLnBrk="1" latinLnBrk="0" hangingPunct="1">
      <a:defRPr sz="2300" kern="1200">
        <a:solidFill>
          <a:schemeClr val="tx1"/>
        </a:solidFill>
        <a:latin typeface="+mn-lt"/>
        <a:ea typeface="+mn-ea"/>
        <a:cs typeface="+mn-cs"/>
      </a:defRPr>
    </a:lvl8pPr>
    <a:lvl9pPr marL="4672950" algn="l" defTabSz="1168237" rtl="0" eaLnBrk="1" latinLnBrk="0" hangingPunct="1">
      <a:defRPr sz="2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72" userDrawn="1">
          <p15:clr>
            <a:srgbClr val="A4A3A4"/>
          </p15:clr>
        </p15:guide>
        <p15:guide id="2" orient="horz" pos="919" userDrawn="1">
          <p15:clr>
            <a:srgbClr val="A4A3A4"/>
          </p15:clr>
        </p15:guide>
        <p15:guide id="4" pos="7132" userDrawn="1">
          <p15:clr>
            <a:srgbClr val="A4A3A4"/>
          </p15:clr>
        </p15:guide>
        <p15:guide id="5" pos="464" userDrawn="1">
          <p15:clr>
            <a:srgbClr val="A4A3A4"/>
          </p15:clr>
        </p15:guide>
        <p15:guide id="6" orient="horz" pos="2506" userDrawn="1">
          <p15:clr>
            <a:srgbClr val="A4A3A4"/>
          </p15:clr>
        </p15:guide>
        <p15:guide id="8" pos="3276" userDrawn="1">
          <p15:clr>
            <a:srgbClr val="A4A3A4"/>
          </p15:clr>
        </p15:guide>
        <p15:guide id="9" pos="7177" userDrawn="1">
          <p15:clr>
            <a:srgbClr val="A4A3A4"/>
          </p15:clr>
        </p15:guide>
        <p15:guide id="10" pos="37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娜艺" initials="刘娜艺"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2231A"/>
    <a:srgbClr val="FD6041"/>
    <a:srgbClr val="54BC0F"/>
    <a:srgbClr val="0089E2"/>
    <a:srgbClr val="F78C00"/>
    <a:srgbClr val="99FF99"/>
    <a:srgbClr val="99FF33"/>
    <a:srgbClr val="F3F3F3"/>
    <a:srgbClr val="E33737"/>
    <a:srgbClr val="2CAA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48" autoAdjust="0"/>
    <p:restoredTop sz="69004" autoAdjust="0"/>
  </p:normalViewPr>
  <p:slideViewPr>
    <p:cSldViewPr>
      <p:cViewPr varScale="1">
        <p:scale>
          <a:sx n="115" d="100"/>
          <a:sy n="115" d="100"/>
        </p:scale>
        <p:origin x="2298" y="84"/>
      </p:cViewPr>
      <p:guideLst>
        <p:guide orient="horz" pos="1372"/>
        <p:guide orient="horz" pos="919"/>
        <p:guide pos="7132"/>
        <p:guide pos="464"/>
        <p:guide orient="horz" pos="2506"/>
        <p:guide pos="3276"/>
        <p:guide pos="7177"/>
        <p:guide pos="373"/>
      </p:guideLst>
    </p:cSldViewPr>
  </p:slideViewPr>
  <p:outlineViewPr>
    <p:cViewPr>
      <p:scale>
        <a:sx n="33" d="100"/>
        <a:sy n="33" d="100"/>
      </p:scale>
      <p:origin x="0" y="-7986"/>
    </p:cViewPr>
  </p:outlineViewPr>
  <p:notesTextViewPr>
    <p:cViewPr>
      <p:scale>
        <a:sx n="3" d="2"/>
        <a:sy n="3" d="2"/>
      </p:scale>
      <p:origin x="0" y="0"/>
    </p:cViewPr>
  </p:notesTextViewPr>
  <p:sorterViewPr>
    <p:cViewPr>
      <p:scale>
        <a:sx n="60" d="100"/>
        <a:sy n="60" d="100"/>
      </p:scale>
      <p:origin x="0" y="-7266"/>
    </p:cViewPr>
  </p:sorterViewPr>
  <p:notesViewPr>
    <p:cSldViewPr>
      <p:cViewPr varScale="1">
        <p:scale>
          <a:sx n="122" d="100"/>
          <a:sy n="122" d="100"/>
        </p:scale>
        <p:origin x="5072"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2BA47C-CF99-1A4E-BEF1-2713F6C99564}" type="datetimeFigureOut">
              <a:rPr kumimoji="1" lang="zh-CN" altLang="en-US" smtClean="0"/>
              <a:pPr/>
              <a:t>2018/6/11</a:t>
            </a:fld>
            <a:endParaRPr kumimoji="1"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1B7ABF-06AD-3A49-A621-0833E0E6017B}" type="slidenum">
              <a:rPr kumimoji="1" lang="zh-CN" altLang="en-US" smtClean="0"/>
              <a:pPr/>
              <a:t>‹#›</a:t>
            </a:fld>
            <a:endParaRPr kumimoji="1" lang="zh-CN" altLang="en-US"/>
          </a:p>
        </p:txBody>
      </p:sp>
    </p:spTree>
    <p:extLst>
      <p:ext uri="{BB962C8B-B14F-4D97-AF65-F5344CB8AC3E}">
        <p14:creationId xmlns:p14="http://schemas.microsoft.com/office/powerpoint/2010/main" val="2060689048"/>
      </p:ext>
    </p:extLst>
  </p:cSld>
  <p:clrMap bg1="lt1" tx1="dk1" bg2="lt2" tx2="dk2" accent1="accent1" accent2="accent2" accent3="accent3" accent4="accent4" accent5="accent5" accent6="accent6" hlink="hlink" folHlink="folHlink"/>
  <p:notesStyle>
    <a:lvl1pPr marL="0" algn="l" defTabSz="584119" rtl="0" eaLnBrk="1" latinLnBrk="0" hangingPunct="1">
      <a:defRPr sz="1500" kern="1200">
        <a:solidFill>
          <a:schemeClr val="tx1"/>
        </a:solidFill>
        <a:latin typeface="+mn-lt"/>
        <a:ea typeface="+mn-ea"/>
        <a:cs typeface="+mn-cs"/>
      </a:defRPr>
    </a:lvl1pPr>
    <a:lvl2pPr marL="584119" algn="l" defTabSz="584119" rtl="0" eaLnBrk="1" latinLnBrk="0" hangingPunct="1">
      <a:defRPr sz="1500" kern="1200">
        <a:solidFill>
          <a:schemeClr val="tx1"/>
        </a:solidFill>
        <a:latin typeface="+mn-lt"/>
        <a:ea typeface="+mn-ea"/>
        <a:cs typeface="+mn-cs"/>
      </a:defRPr>
    </a:lvl2pPr>
    <a:lvl3pPr marL="1168237" algn="l" defTabSz="584119" rtl="0" eaLnBrk="1" latinLnBrk="0" hangingPunct="1">
      <a:defRPr sz="1500" kern="1200">
        <a:solidFill>
          <a:schemeClr val="tx1"/>
        </a:solidFill>
        <a:latin typeface="+mn-lt"/>
        <a:ea typeface="+mn-ea"/>
        <a:cs typeface="+mn-cs"/>
      </a:defRPr>
    </a:lvl3pPr>
    <a:lvl4pPr marL="1752356" algn="l" defTabSz="584119" rtl="0" eaLnBrk="1" latinLnBrk="0" hangingPunct="1">
      <a:defRPr sz="1500" kern="1200">
        <a:solidFill>
          <a:schemeClr val="tx1"/>
        </a:solidFill>
        <a:latin typeface="+mn-lt"/>
        <a:ea typeface="+mn-ea"/>
        <a:cs typeface="+mn-cs"/>
      </a:defRPr>
    </a:lvl4pPr>
    <a:lvl5pPr marL="2336475" algn="l" defTabSz="584119" rtl="0" eaLnBrk="1" latinLnBrk="0" hangingPunct="1">
      <a:defRPr sz="1500" kern="1200">
        <a:solidFill>
          <a:schemeClr val="tx1"/>
        </a:solidFill>
        <a:latin typeface="+mn-lt"/>
        <a:ea typeface="+mn-ea"/>
        <a:cs typeface="+mn-cs"/>
      </a:defRPr>
    </a:lvl5pPr>
    <a:lvl6pPr marL="2920594" algn="l" defTabSz="584119" rtl="0" eaLnBrk="1" latinLnBrk="0" hangingPunct="1">
      <a:defRPr sz="1500" kern="1200">
        <a:solidFill>
          <a:schemeClr val="tx1"/>
        </a:solidFill>
        <a:latin typeface="+mn-lt"/>
        <a:ea typeface="+mn-ea"/>
        <a:cs typeface="+mn-cs"/>
      </a:defRPr>
    </a:lvl6pPr>
    <a:lvl7pPr marL="3504712" algn="l" defTabSz="584119" rtl="0" eaLnBrk="1" latinLnBrk="0" hangingPunct="1">
      <a:defRPr sz="1500" kern="1200">
        <a:solidFill>
          <a:schemeClr val="tx1"/>
        </a:solidFill>
        <a:latin typeface="+mn-lt"/>
        <a:ea typeface="+mn-ea"/>
        <a:cs typeface="+mn-cs"/>
      </a:defRPr>
    </a:lvl7pPr>
    <a:lvl8pPr marL="4088831" algn="l" defTabSz="584119" rtl="0" eaLnBrk="1" latinLnBrk="0" hangingPunct="1">
      <a:defRPr sz="1500" kern="1200">
        <a:solidFill>
          <a:schemeClr val="tx1"/>
        </a:solidFill>
        <a:latin typeface="+mn-lt"/>
        <a:ea typeface="+mn-ea"/>
        <a:cs typeface="+mn-cs"/>
      </a:defRPr>
    </a:lvl8pPr>
    <a:lvl9pPr marL="4672950" algn="l" defTabSz="584119"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幻灯片图像占位符 1"/>
          <p:cNvSpPr>
            <a:spLocks noGrp="1" noRot="1" noChangeAspect="1" noTextEdit="1"/>
          </p:cNvSpPr>
          <p:nvPr>
            <p:ph type="sldImg"/>
          </p:nvPr>
        </p:nvSpPr>
        <p:spPr bwMode="auto">
          <a:noFill/>
          <a:ln>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altLang="zh-CN" sz="1000" dirty="0">
                <a:latin typeface="STHeiti Light" charset="-122"/>
                <a:ea typeface="STHeiti Light" charset="-122"/>
                <a:cs typeface="STHeiti Light" charset="-122"/>
              </a:rPr>
              <a:t>1</a:t>
            </a:r>
            <a:r>
              <a:rPr lang="zh-CN" altLang="en-US" sz="1000" dirty="0">
                <a:latin typeface="STHeiti Light" charset="-122"/>
                <a:ea typeface="STHeiti Light" charset="-122"/>
                <a:cs typeface="STHeiti Light" charset="-122"/>
              </a:rPr>
              <a:t>、在互联网时代，我们的社会结构开始扁平化，我们的信息传播达到空前的速度。</a:t>
            </a:r>
            <a:endParaRPr lang="en-US" altLang="zh-CN" sz="1000" dirty="0">
              <a:latin typeface="STHeiti Light" charset="-122"/>
              <a:ea typeface="STHeiti Light" charset="-122"/>
              <a:cs typeface="STHeiti Light" charset="-122"/>
            </a:endParaRPr>
          </a:p>
          <a:p>
            <a:pPr eaLnBrk="1" hangingPunct="1">
              <a:spcBef>
                <a:spcPct val="0"/>
              </a:spcBef>
            </a:pPr>
            <a:r>
              <a:rPr lang="zh-CN" altLang="en-US" sz="1000" dirty="0">
                <a:latin typeface="STHeiti Light" charset="-122"/>
                <a:ea typeface="STHeiti Light" charset="-122"/>
                <a:cs typeface="STHeiti Light" charset="-122"/>
              </a:rPr>
              <a:t>从信息</a:t>
            </a:r>
            <a:r>
              <a:rPr lang="en-US" altLang="zh-CN" sz="1000" dirty="0">
                <a:latin typeface="STHeiti Light" charset="-122"/>
                <a:ea typeface="STHeiti Light" charset="-122"/>
                <a:cs typeface="STHeiti Light" charset="-122"/>
              </a:rPr>
              <a:t>-&gt;</a:t>
            </a:r>
            <a:r>
              <a:rPr lang="zh-CN" altLang="en-US" sz="1000" dirty="0">
                <a:latin typeface="STHeiti Light" charset="-122"/>
                <a:ea typeface="STHeiti Light" charset="-122"/>
                <a:cs typeface="STHeiti Light" charset="-122"/>
              </a:rPr>
              <a:t>商品</a:t>
            </a:r>
            <a:r>
              <a:rPr lang="en-US" altLang="zh-CN" sz="1000" dirty="0">
                <a:latin typeface="STHeiti Light" charset="-122"/>
                <a:ea typeface="STHeiti Light" charset="-122"/>
                <a:cs typeface="STHeiti Light" charset="-122"/>
              </a:rPr>
              <a:t>-&gt;</a:t>
            </a:r>
            <a:r>
              <a:rPr lang="zh-CN" altLang="en-US" sz="1000" dirty="0">
                <a:latin typeface="STHeiti Light" charset="-122"/>
                <a:ea typeface="STHeiti Light" charset="-122"/>
                <a:cs typeface="STHeiti Light" charset="-122"/>
              </a:rPr>
              <a:t>传统企业，搬到网上。</a:t>
            </a:r>
            <a:endParaRPr lang="en-US" altLang="zh-CN" sz="1000" dirty="0">
              <a:latin typeface="STHeiti Light" charset="-122"/>
              <a:ea typeface="STHeiti Light" charset="-122"/>
              <a:cs typeface="STHeiti Light" charset="-122"/>
            </a:endParaRPr>
          </a:p>
          <a:p>
            <a:pPr eaLnBrk="1" hangingPunct="1">
              <a:spcBef>
                <a:spcPct val="0"/>
              </a:spcBef>
            </a:pPr>
            <a:r>
              <a:rPr lang="en-US" altLang="zh-CN" sz="1000" dirty="0">
                <a:latin typeface="STHeiti Light" charset="-122"/>
                <a:ea typeface="STHeiti Light" charset="-122"/>
                <a:cs typeface="STHeiti Light" charset="-122"/>
              </a:rPr>
              <a:t>2</a:t>
            </a:r>
            <a:r>
              <a:rPr lang="zh-CN" altLang="en-US" sz="1000" dirty="0">
                <a:latin typeface="STHeiti Light" charset="-122"/>
                <a:ea typeface="STHeiti Light" charset="-122"/>
                <a:cs typeface="STHeiti Light" charset="-122"/>
              </a:rPr>
              <a:t>、在移动互联网时代，手机成为我们身体不可分割的一部分，我们什么事，交友、网购、订饭、打车等等，都离不开它。</a:t>
            </a:r>
            <a:endParaRPr lang="en-US" altLang="zh-CN" sz="1000" dirty="0">
              <a:latin typeface="STHeiti Light" charset="-122"/>
              <a:ea typeface="STHeiti Light" charset="-122"/>
              <a:cs typeface="STHeiti Light" charset="-122"/>
            </a:endParaRPr>
          </a:p>
          <a:p>
            <a:pPr eaLnBrk="1" hangingPunct="1">
              <a:spcBef>
                <a:spcPct val="0"/>
              </a:spcBef>
            </a:pPr>
            <a:r>
              <a:rPr lang="en-US" altLang="zh-CN" sz="1000" dirty="0">
                <a:latin typeface="STHeiti Light" charset="-122"/>
                <a:ea typeface="STHeiti Light" charset="-122"/>
                <a:cs typeface="STHeiti Light" charset="-122"/>
              </a:rPr>
              <a:t>3</a:t>
            </a:r>
            <a:r>
              <a:rPr lang="zh-CN" altLang="en-US" sz="1000" dirty="0">
                <a:latin typeface="STHeiti Light" charset="-122"/>
                <a:ea typeface="STHeiti Light" charset="-122"/>
                <a:cs typeface="STHeiti Light" charset="-122"/>
              </a:rPr>
              <a:t>、而云计算时代，它使我们的</a:t>
            </a:r>
            <a:r>
              <a:rPr lang="en-US" altLang="zh-CN" sz="1000" dirty="0">
                <a:latin typeface="STHeiti Light" charset="-122"/>
                <a:ea typeface="STHeiti Light" charset="-122"/>
                <a:cs typeface="STHeiti Light" charset="-122"/>
              </a:rPr>
              <a:t>IT</a:t>
            </a:r>
            <a:r>
              <a:rPr lang="zh-CN" altLang="en-US" sz="1000" dirty="0">
                <a:latin typeface="STHeiti Light" charset="-122"/>
                <a:ea typeface="STHeiti Light" charset="-122"/>
                <a:cs typeface="STHeiti Light" charset="-122"/>
              </a:rPr>
              <a:t>系统的搭建、使用变得如此容易。</a:t>
            </a:r>
            <a:endParaRPr lang="en-US" altLang="zh-CN" sz="1000" dirty="0">
              <a:latin typeface="STHeiti Light" charset="-122"/>
              <a:ea typeface="STHeiti Light" charset="-122"/>
              <a:cs typeface="STHeiti Light" charset="-122"/>
            </a:endParaRPr>
          </a:p>
          <a:p>
            <a:pPr eaLnBrk="1" hangingPunct="1">
              <a:spcBef>
                <a:spcPct val="0"/>
              </a:spcBef>
            </a:pPr>
            <a:r>
              <a:rPr lang="en-US" altLang="zh-CN" sz="1000" dirty="0">
                <a:latin typeface="STHeiti Light" charset="-122"/>
                <a:ea typeface="STHeiti Light" charset="-122"/>
                <a:cs typeface="STHeiti Light" charset="-122"/>
              </a:rPr>
              <a:t>4</a:t>
            </a:r>
            <a:r>
              <a:rPr lang="zh-CN" altLang="en-US" sz="1000" dirty="0">
                <a:latin typeface="STHeiti Light" charset="-122"/>
                <a:ea typeface="STHeiti Light" charset="-122"/>
                <a:cs typeface="STHeiti Light" charset="-122"/>
              </a:rPr>
              <a:t>、今天我们即将步入物联网的时代，那时候万物相连，这意味什么？</a:t>
            </a:r>
            <a:endParaRPr lang="en-US" altLang="zh-CN" sz="1000" dirty="0">
              <a:latin typeface="STHeiti Light" charset="-122"/>
              <a:ea typeface="STHeiti Light" charset="-122"/>
              <a:cs typeface="STHeiti Light" charset="-122"/>
            </a:endParaRPr>
          </a:p>
          <a:p>
            <a:pPr eaLnBrk="1" hangingPunct="1">
              <a:spcBef>
                <a:spcPct val="0"/>
              </a:spcBef>
            </a:pPr>
            <a:r>
              <a:rPr lang="zh-CN" altLang="en-US" sz="1000" dirty="0">
                <a:latin typeface="STHeiti Light" charset="-122"/>
                <a:ea typeface="STHeiti Light" charset="-122"/>
                <a:cs typeface="STHeiti Light" charset="-122"/>
              </a:rPr>
              <a:t>意味着更多的数据产生，我们的手机、我们的位置信息、我们的家电等等，无时无刻地产生着海量的数据！</a:t>
            </a:r>
            <a:endParaRPr lang="en-US" altLang="zh-CN" sz="1000" dirty="0">
              <a:latin typeface="STHeiti Light" charset="-122"/>
              <a:ea typeface="STHeiti Light" charset="-122"/>
              <a:cs typeface="STHeiti Light" charset="-122"/>
            </a:endParaRPr>
          </a:p>
          <a:p>
            <a:pPr eaLnBrk="1" hangingPunct="1">
              <a:spcBef>
                <a:spcPct val="0"/>
              </a:spcBef>
            </a:pPr>
            <a:r>
              <a:rPr lang="zh-CN" altLang="en-US" sz="1000" dirty="0">
                <a:latin typeface="STHeiti Light" charset="-122"/>
                <a:ea typeface="STHeiti Light" charset="-122"/>
                <a:cs typeface="STHeiti Light" charset="-122"/>
              </a:rPr>
              <a:t>我们需要存储、处理、计算那么多的数据，必须要有新的存储技术和计算技术，这就是大数据技术。</a:t>
            </a:r>
            <a:endParaRPr lang="en-US" altLang="zh-CN" sz="1000" dirty="0">
              <a:latin typeface="STHeiti Light" charset="-122"/>
              <a:ea typeface="STHeiti Light" charset="-122"/>
              <a:cs typeface="STHeiti Light" charset="-122"/>
            </a:endParaRPr>
          </a:p>
          <a:p>
            <a:pPr eaLnBrk="1" hangingPunct="1">
              <a:spcBef>
                <a:spcPct val="0"/>
              </a:spcBef>
            </a:pPr>
            <a:r>
              <a:rPr lang="zh-CN" altLang="en-US" sz="1000" dirty="0">
                <a:latin typeface="STHeiti Light" charset="-122"/>
                <a:ea typeface="STHeiti Light" charset="-122"/>
                <a:cs typeface="STHeiti Light" charset="-122"/>
              </a:rPr>
              <a:t>正因为如此，我们现在已经进入大数据时代！</a:t>
            </a:r>
          </a:p>
        </p:txBody>
      </p:sp>
      <p:sp>
        <p:nvSpPr>
          <p:cNvPr id="23555"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fld id="{0099EFAB-B173-354E-B923-BCD84B1F8842}" type="slidenum">
              <a:rPr lang="en-US" altLang="zh-CN">
                <a:solidFill>
                  <a:schemeClr val="bg1"/>
                </a:solidFill>
              </a:rPr>
              <a:pPr/>
              <a:t>1</a:t>
            </a:fld>
            <a:endParaRPr lang="en-US" altLang="zh-CN">
              <a:solidFill>
                <a:schemeClr val="bg1"/>
              </a:solidFill>
            </a:endParaRPr>
          </a:p>
        </p:txBody>
      </p:sp>
    </p:spTree>
    <p:extLst>
      <p:ext uri="{BB962C8B-B14F-4D97-AF65-F5344CB8AC3E}">
        <p14:creationId xmlns:p14="http://schemas.microsoft.com/office/powerpoint/2010/main" val="4952178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11</a:t>
            </a:fld>
            <a:endParaRPr kumimoji="1" lang="zh-CN" altLang="en-US"/>
          </a:p>
        </p:txBody>
      </p:sp>
    </p:spTree>
    <p:extLst>
      <p:ext uri="{BB962C8B-B14F-4D97-AF65-F5344CB8AC3E}">
        <p14:creationId xmlns:p14="http://schemas.microsoft.com/office/powerpoint/2010/main" val="4216811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4AED87EB-65D7-4500-873C-410831173A82}" type="slidenum">
              <a:rPr lang="en-US" smtClean="0"/>
              <a:t>12</a:t>
            </a:fld>
            <a:endParaRPr lang="en-US" dirty="0"/>
          </a:p>
        </p:txBody>
      </p:sp>
    </p:spTree>
    <p:extLst>
      <p:ext uri="{BB962C8B-B14F-4D97-AF65-F5344CB8AC3E}">
        <p14:creationId xmlns:p14="http://schemas.microsoft.com/office/powerpoint/2010/main" val="2056182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13</a:t>
            </a:fld>
            <a:endParaRPr lang="en-GB"/>
          </a:p>
        </p:txBody>
      </p:sp>
    </p:spTree>
    <p:extLst>
      <p:ext uri="{BB962C8B-B14F-4D97-AF65-F5344CB8AC3E}">
        <p14:creationId xmlns:p14="http://schemas.microsoft.com/office/powerpoint/2010/main" val="1638608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584119" rtl="0" eaLnBrk="1" fontAlgn="auto" latinLnBrk="0" hangingPunct="1">
              <a:lnSpc>
                <a:spcPct val="100000"/>
              </a:lnSpc>
              <a:spcBef>
                <a:spcPts val="0"/>
              </a:spcBef>
              <a:spcAft>
                <a:spcPts val="0"/>
              </a:spcAft>
              <a:buClrTx/>
              <a:buSzTx/>
              <a:buFontTx/>
              <a:buNone/>
              <a:tabLst/>
              <a:defRPr/>
            </a:pPr>
            <a:r>
              <a:rPr kumimoji="1" lang="zh-CN" altLang="en-US" dirty="0"/>
              <a:t>强调服务器端内存的重要</a:t>
            </a:r>
            <a:endParaRPr kumimoji="1" lang="en-US" altLang="zh-CN" dirty="0"/>
          </a:p>
          <a:p>
            <a:endParaRPr lang="en-US" altLang="zh-CN" dirty="0"/>
          </a:p>
          <a:p>
            <a:r>
              <a:rPr kumimoji="1" lang="zh-CN" altLang="en-US" dirty="0"/>
              <a:t>学生端功能</a:t>
            </a:r>
            <a:endParaRPr kumimoji="1" lang="en-US" altLang="zh-CN" dirty="0"/>
          </a:p>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14</a:t>
            </a:fld>
            <a:endParaRPr lang="en-GB"/>
          </a:p>
        </p:txBody>
      </p:sp>
    </p:spTree>
    <p:extLst>
      <p:ext uri="{BB962C8B-B14F-4D97-AF65-F5344CB8AC3E}">
        <p14:creationId xmlns:p14="http://schemas.microsoft.com/office/powerpoint/2010/main" val="286022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584119" rtl="0" eaLnBrk="1" fontAlgn="auto" latinLnBrk="0" hangingPunct="1">
              <a:lnSpc>
                <a:spcPct val="100000"/>
              </a:lnSpc>
              <a:spcBef>
                <a:spcPts val="0"/>
              </a:spcBef>
              <a:spcAft>
                <a:spcPts val="0"/>
              </a:spcAft>
              <a:buClrTx/>
              <a:buSzTx/>
              <a:buFontTx/>
              <a:buNone/>
              <a:tabLst/>
              <a:defRPr/>
            </a:pPr>
            <a:r>
              <a:rPr kumimoji="1" lang="zh-CN" altLang="en-US" dirty="0"/>
              <a:t>强调服务器端内存的重要</a:t>
            </a:r>
            <a:endParaRPr kumimoji="1" lang="en-US" altLang="zh-CN" dirty="0"/>
          </a:p>
          <a:p>
            <a:endParaRPr lang="en-US" altLang="zh-CN" dirty="0"/>
          </a:p>
          <a:p>
            <a:r>
              <a:rPr kumimoji="1" lang="zh-CN" altLang="en-US" dirty="0"/>
              <a:t>学生端功能</a:t>
            </a:r>
            <a:endParaRPr kumimoji="1" lang="en-US" altLang="zh-CN" dirty="0"/>
          </a:p>
          <a:p>
            <a:endParaRPr kumimoji="1" lang="en-US" altLang="zh-CN" dirty="0"/>
          </a:p>
          <a:p>
            <a:r>
              <a:rPr kumimoji="1" lang="zh-CN" altLang="en-US" dirty="0"/>
              <a:t>登录（</a:t>
            </a:r>
            <a:r>
              <a:rPr kumimoji="1" lang="en-US" altLang="zh-CN" dirty="0"/>
              <a:t>B/S</a:t>
            </a:r>
            <a:r>
              <a:rPr kumimoji="1" lang="zh-CN" altLang="en-US" dirty="0"/>
              <a:t>）</a:t>
            </a:r>
            <a:endParaRPr kumimoji="1" lang="en-US" altLang="zh-CN" dirty="0"/>
          </a:p>
          <a:p>
            <a:r>
              <a:rPr kumimoji="1" lang="zh-CN" altLang="en-US" dirty="0"/>
              <a:t>学习行为分析</a:t>
            </a:r>
            <a:endParaRPr kumimoji="1" lang="en-US" altLang="zh-CN" dirty="0"/>
          </a:p>
          <a:p>
            <a:r>
              <a:rPr kumimoji="1" lang="zh-CN" altLang="en-US" dirty="0"/>
              <a:t>本人已开设的实验课程</a:t>
            </a:r>
          </a:p>
          <a:p>
            <a:endParaRPr lang="zh-CN" altLang="en-US" dirty="0"/>
          </a:p>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15</a:t>
            </a:fld>
            <a:endParaRPr lang="en-GB"/>
          </a:p>
        </p:txBody>
      </p:sp>
    </p:spTree>
    <p:extLst>
      <p:ext uri="{BB962C8B-B14F-4D97-AF65-F5344CB8AC3E}">
        <p14:creationId xmlns:p14="http://schemas.microsoft.com/office/powerpoint/2010/main" val="871328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84119" rtl="0" eaLnBrk="0" fontAlgn="base" latinLnBrk="0" hangingPunct="0">
              <a:lnSpc>
                <a:spcPct val="115000"/>
              </a:lnSpc>
              <a:spcBef>
                <a:spcPts val="430"/>
              </a:spcBef>
              <a:spcAft>
                <a:spcPts val="0"/>
              </a:spcAft>
              <a:buClrTx/>
              <a:buSzTx/>
              <a:buFontTx/>
              <a:buNone/>
              <a:tabLst/>
              <a:defRPr/>
            </a:pPr>
            <a:r>
              <a:rPr lang="zh-CN" altLang="en-US" sz="1400" dirty="0"/>
              <a:t>技术是教育行业的核心驱动力</a:t>
            </a:r>
          </a:p>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16</a:t>
            </a:fld>
            <a:endParaRPr lang="en-GB"/>
          </a:p>
        </p:txBody>
      </p:sp>
    </p:spTree>
    <p:extLst>
      <p:ext uri="{BB962C8B-B14F-4D97-AF65-F5344CB8AC3E}">
        <p14:creationId xmlns:p14="http://schemas.microsoft.com/office/powerpoint/2010/main" val="1280931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kumimoji="1" lang="zh-CN" altLang="en-US" dirty="0"/>
              <a:t>实训：解决“无开发、操作环境”的痛点</a:t>
            </a:r>
            <a:r>
              <a:rPr kumimoji="1" lang="en-US" altLang="zh-CN" dirty="0"/>
              <a:t>			</a:t>
            </a:r>
            <a:r>
              <a:rPr kumimoji="1" lang="zh-CN" altLang="en-US" dirty="0"/>
              <a:t>主要用于</a:t>
            </a:r>
            <a:r>
              <a:rPr kumimoji="1" lang="zh-CN" altLang="en-US" sz="2800" b="1" dirty="0"/>
              <a:t>教学和实验</a:t>
            </a:r>
            <a:endParaRPr kumimoji="1" lang="en-US" altLang="zh-CN" sz="2800" b="1" dirty="0"/>
          </a:p>
          <a:p>
            <a:r>
              <a:rPr kumimoji="1" lang="zh-CN" altLang="en-US" dirty="0"/>
              <a:t>实战：解决“无数据、如何使用数据”的痛点</a:t>
            </a:r>
            <a:r>
              <a:rPr kumimoji="1" lang="en-US" altLang="zh-CN" dirty="0"/>
              <a:t>			</a:t>
            </a:r>
            <a:r>
              <a:rPr kumimoji="1" lang="zh-CN" altLang="en-US" dirty="0"/>
              <a:t>主要用于</a:t>
            </a:r>
            <a:r>
              <a:rPr kumimoji="1" lang="zh-CN" altLang="en-US" b="1" dirty="0">
                <a:solidFill>
                  <a:srgbClr val="FF0000"/>
                </a:solidFill>
              </a:rPr>
              <a:t>项目实践和科研</a:t>
            </a:r>
          </a:p>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17</a:t>
            </a:fld>
            <a:endParaRPr kumimoji="1" lang="zh-CN" altLang="en-US"/>
          </a:p>
        </p:txBody>
      </p:sp>
    </p:spTree>
    <p:extLst>
      <p:ext uri="{BB962C8B-B14F-4D97-AF65-F5344CB8AC3E}">
        <p14:creationId xmlns:p14="http://schemas.microsoft.com/office/powerpoint/2010/main" val="614901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584119" rtl="0" eaLnBrk="1" fontAlgn="auto" latinLnBrk="0" hangingPunct="1">
              <a:lnSpc>
                <a:spcPct val="100000"/>
              </a:lnSpc>
              <a:spcBef>
                <a:spcPts val="0"/>
              </a:spcBef>
              <a:spcAft>
                <a:spcPts val="0"/>
              </a:spcAft>
              <a:buClrTx/>
              <a:buSzTx/>
              <a:buFontTx/>
              <a:buNone/>
              <a:tabLst/>
              <a:defRPr/>
            </a:pPr>
            <a:r>
              <a:rPr kumimoji="1" lang="zh-CN" altLang="en-US" dirty="0"/>
              <a:t>强调服务器端内存的重要</a:t>
            </a:r>
            <a:endParaRPr kumimoji="1" lang="en-US" altLang="zh-CN" dirty="0"/>
          </a:p>
          <a:p>
            <a:endParaRPr lang="en-US" altLang="zh-CN" dirty="0"/>
          </a:p>
          <a:p>
            <a:r>
              <a:rPr kumimoji="1" lang="zh-CN" altLang="en-US" dirty="0"/>
              <a:t>学生端功能</a:t>
            </a:r>
            <a:endParaRPr kumimoji="1" lang="en-US" altLang="zh-CN" dirty="0"/>
          </a:p>
          <a:p>
            <a:endParaRPr kumimoji="1" lang="en-US" altLang="zh-CN" dirty="0"/>
          </a:p>
          <a:p>
            <a:r>
              <a:rPr kumimoji="1" lang="zh-CN" altLang="en-US" dirty="0"/>
              <a:t>登录（</a:t>
            </a:r>
            <a:r>
              <a:rPr kumimoji="1" lang="en-US" altLang="zh-CN" dirty="0"/>
              <a:t>B/S</a:t>
            </a:r>
            <a:r>
              <a:rPr kumimoji="1" lang="zh-CN" altLang="en-US" dirty="0"/>
              <a:t>）</a:t>
            </a:r>
            <a:endParaRPr kumimoji="1" lang="en-US" altLang="zh-CN" dirty="0"/>
          </a:p>
          <a:p>
            <a:r>
              <a:rPr kumimoji="1" lang="zh-CN" altLang="en-US" dirty="0"/>
              <a:t>学习行为分析</a:t>
            </a:r>
            <a:endParaRPr kumimoji="1" lang="en-US" altLang="zh-CN" dirty="0"/>
          </a:p>
          <a:p>
            <a:r>
              <a:rPr kumimoji="1" lang="zh-CN" altLang="en-US" dirty="0"/>
              <a:t>本人已开设的实验课程</a:t>
            </a:r>
          </a:p>
          <a:p>
            <a:endParaRPr lang="zh-CN" altLang="en-US" dirty="0"/>
          </a:p>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18</a:t>
            </a:fld>
            <a:endParaRPr lang="en-GB"/>
          </a:p>
        </p:txBody>
      </p:sp>
    </p:spTree>
    <p:extLst>
      <p:ext uri="{BB962C8B-B14F-4D97-AF65-F5344CB8AC3E}">
        <p14:creationId xmlns:p14="http://schemas.microsoft.com/office/powerpoint/2010/main" val="1238241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19</a:t>
            </a:fld>
            <a:endParaRPr lang="en-GB"/>
          </a:p>
        </p:txBody>
      </p:sp>
    </p:spTree>
    <p:extLst>
      <p:ext uri="{BB962C8B-B14F-4D97-AF65-F5344CB8AC3E}">
        <p14:creationId xmlns:p14="http://schemas.microsoft.com/office/powerpoint/2010/main" val="969069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20</a:t>
            </a:fld>
            <a:endParaRPr kumimoji="1" lang="zh-CN" altLang="en-US"/>
          </a:p>
        </p:txBody>
      </p:sp>
    </p:spTree>
    <p:extLst>
      <p:ext uri="{BB962C8B-B14F-4D97-AF65-F5344CB8AC3E}">
        <p14:creationId xmlns:p14="http://schemas.microsoft.com/office/powerpoint/2010/main" val="136220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2</a:t>
            </a:fld>
            <a:endParaRPr kumimoji="1" lang="zh-CN" altLang="en-US"/>
          </a:p>
        </p:txBody>
      </p:sp>
    </p:spTree>
    <p:extLst>
      <p:ext uri="{BB962C8B-B14F-4D97-AF65-F5344CB8AC3E}">
        <p14:creationId xmlns:p14="http://schemas.microsoft.com/office/powerpoint/2010/main" val="1114054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22</a:t>
            </a:fld>
            <a:endParaRPr lang="en-GB"/>
          </a:p>
        </p:txBody>
      </p:sp>
    </p:spTree>
    <p:extLst>
      <p:ext uri="{BB962C8B-B14F-4D97-AF65-F5344CB8AC3E}">
        <p14:creationId xmlns:p14="http://schemas.microsoft.com/office/powerpoint/2010/main" val="1483732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23</a:t>
            </a:fld>
            <a:endParaRPr lang="en-GB"/>
          </a:p>
        </p:txBody>
      </p:sp>
    </p:spTree>
    <p:extLst>
      <p:ext uri="{BB962C8B-B14F-4D97-AF65-F5344CB8AC3E}">
        <p14:creationId xmlns:p14="http://schemas.microsoft.com/office/powerpoint/2010/main" val="8787863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24</a:t>
            </a:fld>
            <a:endParaRPr lang="en-GB"/>
          </a:p>
        </p:txBody>
      </p:sp>
    </p:spTree>
    <p:extLst>
      <p:ext uri="{BB962C8B-B14F-4D97-AF65-F5344CB8AC3E}">
        <p14:creationId xmlns:p14="http://schemas.microsoft.com/office/powerpoint/2010/main" val="1123716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25</a:t>
            </a:fld>
            <a:endParaRPr lang="en-GB"/>
          </a:p>
        </p:txBody>
      </p:sp>
    </p:spTree>
    <p:extLst>
      <p:ext uri="{BB962C8B-B14F-4D97-AF65-F5344CB8AC3E}">
        <p14:creationId xmlns:p14="http://schemas.microsoft.com/office/powerpoint/2010/main" val="257164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26</a:t>
            </a:fld>
            <a:endParaRPr lang="en-GB"/>
          </a:p>
        </p:txBody>
      </p:sp>
    </p:spTree>
    <p:extLst>
      <p:ext uri="{BB962C8B-B14F-4D97-AF65-F5344CB8AC3E}">
        <p14:creationId xmlns:p14="http://schemas.microsoft.com/office/powerpoint/2010/main" val="817482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27</a:t>
            </a:fld>
            <a:endParaRPr lang="en-GB"/>
          </a:p>
        </p:txBody>
      </p:sp>
    </p:spTree>
    <p:extLst>
      <p:ext uri="{BB962C8B-B14F-4D97-AF65-F5344CB8AC3E}">
        <p14:creationId xmlns:p14="http://schemas.microsoft.com/office/powerpoint/2010/main" val="18595631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28</a:t>
            </a:fld>
            <a:endParaRPr lang="en-GB"/>
          </a:p>
        </p:txBody>
      </p:sp>
    </p:spTree>
    <p:extLst>
      <p:ext uri="{BB962C8B-B14F-4D97-AF65-F5344CB8AC3E}">
        <p14:creationId xmlns:p14="http://schemas.microsoft.com/office/powerpoint/2010/main" val="47610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29</a:t>
            </a:fld>
            <a:endParaRPr lang="en-GB"/>
          </a:p>
        </p:txBody>
      </p:sp>
    </p:spTree>
    <p:extLst>
      <p:ext uri="{BB962C8B-B14F-4D97-AF65-F5344CB8AC3E}">
        <p14:creationId xmlns:p14="http://schemas.microsoft.com/office/powerpoint/2010/main" val="34210946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30</a:t>
            </a:fld>
            <a:endParaRPr lang="en-GB"/>
          </a:p>
        </p:txBody>
      </p:sp>
    </p:spTree>
    <p:extLst>
      <p:ext uri="{BB962C8B-B14F-4D97-AF65-F5344CB8AC3E}">
        <p14:creationId xmlns:p14="http://schemas.microsoft.com/office/powerpoint/2010/main" val="39908631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0" fontAlgn="base" hangingPunct="0">
              <a:lnSpc>
                <a:spcPct val="115000"/>
              </a:lnSpc>
              <a:spcBef>
                <a:spcPts val="430"/>
              </a:spcBef>
              <a:spcAft>
                <a:spcPts val="0"/>
              </a:spcAft>
            </a:pPr>
            <a:endParaRPr lang="en-GB" dirty="0"/>
          </a:p>
        </p:txBody>
      </p:sp>
      <p:sp>
        <p:nvSpPr>
          <p:cNvPr id="4" name="Slide Number Placeholder 3"/>
          <p:cNvSpPr>
            <a:spLocks noGrp="1"/>
          </p:cNvSpPr>
          <p:nvPr>
            <p:ph type="sldNum" sz="quarter" idx="10"/>
          </p:nvPr>
        </p:nvSpPr>
        <p:spPr/>
        <p:txBody>
          <a:bodyPr/>
          <a:lstStyle/>
          <a:p>
            <a:fld id="{828F2C12-4C15-427B-B494-909A200373AC}" type="slidenum">
              <a:rPr lang="en-GB" smtClean="0"/>
              <a:t>31</a:t>
            </a:fld>
            <a:endParaRPr lang="en-GB"/>
          </a:p>
        </p:txBody>
      </p:sp>
    </p:spTree>
    <p:extLst>
      <p:ext uri="{BB962C8B-B14F-4D97-AF65-F5344CB8AC3E}">
        <p14:creationId xmlns:p14="http://schemas.microsoft.com/office/powerpoint/2010/main" val="3334285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、政府高度重视</a:t>
            </a:r>
            <a:endParaRPr lang="en-US" altLang="zh-CN" dirty="0"/>
          </a:p>
          <a:p>
            <a:pPr eaLnBrk="1" hangingPunct="1">
              <a:spcBef>
                <a:spcPct val="0"/>
              </a:spcBef>
            </a:pPr>
            <a:r>
              <a:rPr lang="en-US" altLang="zh-CN" dirty="0"/>
              <a:t>	</a:t>
            </a:r>
            <a:r>
              <a:rPr lang="zh-CN" altLang="en-US" dirty="0"/>
              <a:t>从国家、政府一系统动作来看政府在大数据时代的措施：</a:t>
            </a:r>
            <a:endParaRPr lang="en-US" altLang="zh-CN" dirty="0"/>
          </a:p>
          <a:p>
            <a:pPr eaLnBrk="1" hangingPunct="1">
              <a:spcBef>
                <a:spcPct val="0"/>
              </a:spcBef>
            </a:pPr>
            <a:r>
              <a:rPr lang="en-US" altLang="zh-CN" dirty="0"/>
              <a:t>	1</a:t>
            </a:r>
            <a:r>
              <a:rPr lang="zh-CN" altLang="en-US" dirty="0"/>
              <a:t>）顶层设计；</a:t>
            </a:r>
            <a:endParaRPr lang="en-US" altLang="zh-CN" dirty="0"/>
          </a:p>
          <a:p>
            <a:pPr eaLnBrk="1" hangingPunct="1">
              <a:spcBef>
                <a:spcPct val="0"/>
              </a:spcBef>
            </a:pPr>
            <a:r>
              <a:rPr lang="en-US" altLang="zh-CN" dirty="0"/>
              <a:t>	2</a:t>
            </a:r>
            <a:r>
              <a:rPr lang="zh-CN" altLang="en-US" dirty="0"/>
              <a:t>）培样领导干部的大数据思维方式。</a:t>
            </a:r>
            <a:endParaRPr lang="en-US" altLang="zh-CN" dirty="0"/>
          </a:p>
          <a:p>
            <a:pPr eaLnBrk="1" hangingPunct="1">
              <a:spcBef>
                <a:spcPct val="0"/>
              </a:spcBef>
            </a:pPr>
            <a:r>
              <a:rPr lang="en-US" altLang="zh-CN" dirty="0"/>
              <a:t>	3</a:t>
            </a:r>
            <a:r>
              <a:rPr lang="zh-CN" altLang="en-US" dirty="0"/>
              <a:t>）执行计划和时间表；</a:t>
            </a:r>
            <a:endParaRPr lang="en-US" altLang="zh-CN" dirty="0"/>
          </a:p>
          <a:p>
            <a:pPr eaLnBrk="1" hangingPunct="1">
              <a:spcBef>
                <a:spcPct val="0"/>
              </a:spcBef>
            </a:pPr>
            <a:r>
              <a:rPr lang="en-US" altLang="zh-CN" dirty="0"/>
              <a:t>	4</a:t>
            </a:r>
            <a:r>
              <a:rPr lang="zh-CN" altLang="en-US" dirty="0"/>
              <a:t>）十三五国家战略；</a:t>
            </a:r>
            <a:endParaRPr lang="en-US" altLang="zh-CN" dirty="0"/>
          </a:p>
          <a:p>
            <a:r>
              <a:rPr lang="en-US" altLang="zh-CN" dirty="0"/>
              <a:t>2</a:t>
            </a:r>
            <a:r>
              <a:rPr lang="zh-CN" altLang="en-US" dirty="0"/>
              <a:t>、但大数据在传统行业真正落地应用，还有很长的路；</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3</a:t>
            </a:fld>
            <a:endParaRPr kumimoji="1" lang="zh-CN" altLang="en-US"/>
          </a:p>
        </p:txBody>
      </p:sp>
    </p:spTree>
    <p:extLst>
      <p:ext uri="{BB962C8B-B14F-4D97-AF65-F5344CB8AC3E}">
        <p14:creationId xmlns:p14="http://schemas.microsoft.com/office/powerpoint/2010/main" val="21373876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kumimoji="1" lang="zh-CN" altLang="en-US" dirty="0"/>
              <a:t>现在能提供的部分数据、包含了现在国民经济的各行各业的数据</a:t>
            </a:r>
            <a:endParaRPr kumimoji="1" lang="en-US" altLang="zh-CN" dirty="0"/>
          </a:p>
          <a:p>
            <a:endParaRPr kumimoji="1" lang="en-US" altLang="zh-CN" dirty="0"/>
          </a:p>
          <a:p>
            <a:endParaRPr kumimoji="1" lang="en-US" altLang="zh-CN" dirty="0"/>
          </a:p>
          <a:p>
            <a:r>
              <a:rPr kumimoji="1" lang="zh-CN" altLang="en-US" dirty="0"/>
              <a:t>每个学校可选</a:t>
            </a:r>
            <a:endParaRPr kumimoji="1" lang="en-US" altLang="zh-CN" dirty="0"/>
          </a:p>
          <a:p>
            <a:endParaRPr kumimoji="1" lang="en-US" altLang="zh-CN" dirty="0"/>
          </a:p>
          <a:p>
            <a:r>
              <a:rPr kumimoji="1" lang="en-US" altLang="zh-CN" dirty="0"/>
              <a:t>5</a:t>
            </a:r>
            <a:r>
              <a:rPr kumimoji="1" lang="zh-CN" altLang="en-US" dirty="0"/>
              <a:t>个一包（三十万）</a:t>
            </a:r>
            <a:endParaRPr kumimoji="1" lang="en-US" altLang="zh-CN" dirty="0"/>
          </a:p>
          <a:p>
            <a:r>
              <a:rPr kumimoji="1" lang="zh-CN" altLang="en-US" dirty="0"/>
              <a:t>提供两年免费更新</a:t>
            </a:r>
            <a:endParaRPr kumimoji="1" lang="en-US" altLang="zh-CN" dirty="0"/>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32</a:t>
            </a:fld>
            <a:endParaRPr kumimoji="1" lang="zh-CN" altLang="en-US"/>
          </a:p>
        </p:txBody>
      </p:sp>
    </p:spTree>
    <p:extLst>
      <p:ext uri="{BB962C8B-B14F-4D97-AF65-F5344CB8AC3E}">
        <p14:creationId xmlns:p14="http://schemas.microsoft.com/office/powerpoint/2010/main" val="18963066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33</a:t>
            </a:fld>
            <a:endParaRPr kumimoji="1" lang="zh-CN" altLang="en-US"/>
          </a:p>
        </p:txBody>
      </p:sp>
    </p:spTree>
    <p:extLst>
      <p:ext uri="{BB962C8B-B14F-4D97-AF65-F5344CB8AC3E}">
        <p14:creationId xmlns:p14="http://schemas.microsoft.com/office/powerpoint/2010/main" val="10176795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34</a:t>
            </a:fld>
            <a:endParaRPr kumimoji="1" lang="zh-CN" altLang="en-US"/>
          </a:p>
        </p:txBody>
      </p:sp>
    </p:spTree>
    <p:extLst>
      <p:ext uri="{BB962C8B-B14F-4D97-AF65-F5344CB8AC3E}">
        <p14:creationId xmlns:p14="http://schemas.microsoft.com/office/powerpoint/2010/main" val="12778499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35</a:t>
            </a:fld>
            <a:endParaRPr kumimoji="1" lang="zh-CN" altLang="en-US"/>
          </a:p>
        </p:txBody>
      </p:sp>
    </p:spTree>
    <p:extLst>
      <p:ext uri="{BB962C8B-B14F-4D97-AF65-F5344CB8AC3E}">
        <p14:creationId xmlns:p14="http://schemas.microsoft.com/office/powerpoint/2010/main" val="12998902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、政府高度重视</a:t>
            </a:r>
            <a:endParaRPr lang="en-US" altLang="zh-CN" dirty="0"/>
          </a:p>
          <a:p>
            <a:pPr eaLnBrk="1" hangingPunct="1">
              <a:spcBef>
                <a:spcPct val="0"/>
              </a:spcBef>
            </a:pPr>
            <a:r>
              <a:rPr lang="en-US" altLang="zh-CN" dirty="0"/>
              <a:t>	</a:t>
            </a:r>
            <a:r>
              <a:rPr lang="zh-CN" altLang="en-US" dirty="0"/>
              <a:t>从国家、政府一系统动作来看政府在大数据时代的措施：</a:t>
            </a:r>
            <a:endParaRPr lang="en-US" altLang="zh-CN" dirty="0"/>
          </a:p>
          <a:p>
            <a:pPr eaLnBrk="1" hangingPunct="1">
              <a:spcBef>
                <a:spcPct val="0"/>
              </a:spcBef>
            </a:pPr>
            <a:r>
              <a:rPr lang="en-US" altLang="zh-CN" dirty="0"/>
              <a:t>	1</a:t>
            </a:r>
            <a:r>
              <a:rPr lang="zh-CN" altLang="en-US" dirty="0"/>
              <a:t>）顶层设计；</a:t>
            </a:r>
            <a:endParaRPr lang="en-US" altLang="zh-CN" dirty="0"/>
          </a:p>
          <a:p>
            <a:pPr eaLnBrk="1" hangingPunct="1">
              <a:spcBef>
                <a:spcPct val="0"/>
              </a:spcBef>
            </a:pPr>
            <a:r>
              <a:rPr lang="en-US" altLang="zh-CN" dirty="0"/>
              <a:t>	2</a:t>
            </a:r>
            <a:r>
              <a:rPr lang="zh-CN" altLang="en-US" dirty="0"/>
              <a:t>）培样领导干部的大数据思维方式。</a:t>
            </a:r>
            <a:endParaRPr lang="en-US" altLang="zh-CN" dirty="0"/>
          </a:p>
          <a:p>
            <a:pPr eaLnBrk="1" hangingPunct="1">
              <a:spcBef>
                <a:spcPct val="0"/>
              </a:spcBef>
            </a:pPr>
            <a:r>
              <a:rPr lang="en-US" altLang="zh-CN" dirty="0"/>
              <a:t>	3</a:t>
            </a:r>
            <a:r>
              <a:rPr lang="zh-CN" altLang="en-US" dirty="0"/>
              <a:t>）执行计划和时间表；</a:t>
            </a:r>
            <a:endParaRPr lang="en-US" altLang="zh-CN" dirty="0"/>
          </a:p>
          <a:p>
            <a:pPr eaLnBrk="1" hangingPunct="1">
              <a:spcBef>
                <a:spcPct val="0"/>
              </a:spcBef>
            </a:pPr>
            <a:r>
              <a:rPr lang="en-US" altLang="zh-CN" dirty="0"/>
              <a:t>	4</a:t>
            </a:r>
            <a:r>
              <a:rPr lang="zh-CN" altLang="en-US" dirty="0"/>
              <a:t>）十三五国家战略；</a:t>
            </a:r>
            <a:endParaRPr lang="en-US" altLang="zh-CN" dirty="0"/>
          </a:p>
          <a:p>
            <a:r>
              <a:rPr lang="en-US" altLang="zh-CN" dirty="0"/>
              <a:t>2</a:t>
            </a:r>
            <a:r>
              <a:rPr lang="zh-CN" altLang="en-US" dirty="0"/>
              <a:t>、但大数据在传统行业真正落地应用，还有很长的路；</a:t>
            </a:r>
            <a:endParaRPr lang="en-US" altLang="zh-CN" dirty="0"/>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36</a:t>
            </a:fld>
            <a:endParaRPr kumimoji="1" lang="zh-CN" altLang="en-US"/>
          </a:p>
        </p:txBody>
      </p:sp>
    </p:spTree>
    <p:extLst>
      <p:ext uri="{BB962C8B-B14F-4D97-AF65-F5344CB8AC3E}">
        <p14:creationId xmlns:p14="http://schemas.microsoft.com/office/powerpoint/2010/main" val="11619488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584119" rtl="0" eaLnBrk="1" fontAlgn="auto" latinLnBrk="0" hangingPunct="1">
              <a:lnSpc>
                <a:spcPct val="100000"/>
              </a:lnSpc>
              <a:spcBef>
                <a:spcPts val="0"/>
              </a:spcBef>
              <a:spcAft>
                <a:spcPts val="0"/>
              </a:spcAft>
              <a:buClrTx/>
              <a:buSzTx/>
              <a:buFontTx/>
              <a:buNone/>
              <a:tabLst/>
              <a:defRPr/>
            </a:pPr>
            <a:r>
              <a:rPr kumimoji="1" lang="zh-CN" altLang="en-US" dirty="0"/>
              <a:t>强调服务器端内存的重要</a:t>
            </a:r>
            <a:endParaRPr kumimoji="1" lang="en-US" altLang="zh-CN" dirty="0"/>
          </a:p>
          <a:p>
            <a:endParaRPr lang="en-US" altLang="zh-CN" dirty="0"/>
          </a:p>
          <a:p>
            <a:r>
              <a:rPr kumimoji="1" lang="zh-CN" altLang="en-US" dirty="0"/>
              <a:t>学生端功能</a:t>
            </a:r>
            <a:endParaRPr kumimoji="1" lang="en-US" altLang="zh-CN" dirty="0"/>
          </a:p>
          <a:p>
            <a:endParaRPr kumimoji="1" lang="en-US" altLang="zh-CN" dirty="0"/>
          </a:p>
          <a:p>
            <a:r>
              <a:rPr kumimoji="1" lang="zh-CN" altLang="en-US" dirty="0"/>
              <a:t>登录（</a:t>
            </a:r>
            <a:r>
              <a:rPr kumimoji="1" lang="en-US" altLang="zh-CN" dirty="0"/>
              <a:t>B/S</a:t>
            </a:r>
            <a:r>
              <a:rPr kumimoji="1" lang="zh-CN" altLang="en-US" dirty="0"/>
              <a:t>）</a:t>
            </a:r>
            <a:endParaRPr kumimoji="1" lang="en-US" altLang="zh-CN" dirty="0"/>
          </a:p>
          <a:p>
            <a:r>
              <a:rPr kumimoji="1" lang="zh-CN" altLang="en-US" dirty="0"/>
              <a:t>学习行为分析</a:t>
            </a:r>
            <a:endParaRPr kumimoji="1" lang="en-US" altLang="zh-CN" dirty="0"/>
          </a:p>
          <a:p>
            <a:r>
              <a:rPr kumimoji="1" lang="zh-CN" altLang="en-US" dirty="0"/>
              <a:t>本人已开设的实验课程</a:t>
            </a:r>
          </a:p>
          <a:p>
            <a:endParaRPr lang="zh-CN" altLang="en-US" dirty="0"/>
          </a:p>
        </p:txBody>
      </p:sp>
      <p:sp>
        <p:nvSpPr>
          <p:cNvPr id="4" name="幻灯片编号占位符 3"/>
          <p:cNvSpPr>
            <a:spLocks noGrp="1"/>
          </p:cNvSpPr>
          <p:nvPr>
            <p:ph type="sldNum" sz="quarter" idx="10"/>
          </p:nvPr>
        </p:nvSpPr>
        <p:spPr/>
        <p:txBody>
          <a:bodyPr/>
          <a:lstStyle/>
          <a:p>
            <a:fld id="{8E1B7ABF-06AD-3A49-A621-0833E0E6017B}" type="slidenum">
              <a:rPr kumimoji="1" lang="zh-CN" altLang="en-US" smtClean="0"/>
              <a:pPr/>
              <a:t>37</a:t>
            </a:fld>
            <a:endParaRPr kumimoji="1" lang="zh-CN" altLang="en-US"/>
          </a:p>
        </p:txBody>
      </p:sp>
    </p:spTree>
    <p:extLst>
      <p:ext uri="{BB962C8B-B14F-4D97-AF65-F5344CB8AC3E}">
        <p14:creationId xmlns:p14="http://schemas.microsoft.com/office/powerpoint/2010/main" val="21102146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、政府高度重视</a:t>
            </a:r>
            <a:endParaRPr lang="en-US" altLang="zh-CN" dirty="0"/>
          </a:p>
          <a:p>
            <a:pPr eaLnBrk="1" hangingPunct="1">
              <a:spcBef>
                <a:spcPct val="0"/>
              </a:spcBef>
            </a:pPr>
            <a:r>
              <a:rPr lang="en-US" altLang="zh-CN" dirty="0"/>
              <a:t>	</a:t>
            </a:r>
            <a:r>
              <a:rPr lang="zh-CN" altLang="en-US" dirty="0"/>
              <a:t>从国家、政府一系统动作来看政府在大数据时代的措施：</a:t>
            </a:r>
            <a:endParaRPr lang="en-US" altLang="zh-CN" dirty="0"/>
          </a:p>
          <a:p>
            <a:pPr eaLnBrk="1" hangingPunct="1">
              <a:spcBef>
                <a:spcPct val="0"/>
              </a:spcBef>
            </a:pPr>
            <a:r>
              <a:rPr lang="en-US" altLang="zh-CN" dirty="0"/>
              <a:t>	1</a:t>
            </a:r>
            <a:r>
              <a:rPr lang="zh-CN" altLang="en-US" dirty="0"/>
              <a:t>）顶层设计；</a:t>
            </a:r>
            <a:endParaRPr lang="en-US" altLang="zh-CN" dirty="0"/>
          </a:p>
          <a:p>
            <a:pPr eaLnBrk="1" hangingPunct="1">
              <a:spcBef>
                <a:spcPct val="0"/>
              </a:spcBef>
            </a:pPr>
            <a:r>
              <a:rPr lang="en-US" altLang="zh-CN" dirty="0"/>
              <a:t>	2</a:t>
            </a:r>
            <a:r>
              <a:rPr lang="zh-CN" altLang="en-US" dirty="0"/>
              <a:t>）培样领导干部的大数据思维方式。</a:t>
            </a:r>
            <a:endParaRPr lang="en-US" altLang="zh-CN" dirty="0"/>
          </a:p>
          <a:p>
            <a:pPr eaLnBrk="1" hangingPunct="1">
              <a:spcBef>
                <a:spcPct val="0"/>
              </a:spcBef>
            </a:pPr>
            <a:r>
              <a:rPr lang="en-US" altLang="zh-CN" dirty="0"/>
              <a:t>	3</a:t>
            </a:r>
            <a:r>
              <a:rPr lang="zh-CN" altLang="en-US" dirty="0"/>
              <a:t>）执行计划和时间表；</a:t>
            </a:r>
            <a:endParaRPr lang="en-US" altLang="zh-CN" dirty="0"/>
          </a:p>
          <a:p>
            <a:pPr eaLnBrk="1" hangingPunct="1">
              <a:spcBef>
                <a:spcPct val="0"/>
              </a:spcBef>
            </a:pPr>
            <a:r>
              <a:rPr lang="en-US" altLang="zh-CN" dirty="0"/>
              <a:t>	4</a:t>
            </a:r>
            <a:r>
              <a:rPr lang="zh-CN" altLang="en-US" dirty="0"/>
              <a:t>）十三五国家战略；</a:t>
            </a:r>
            <a:endParaRPr lang="en-US" altLang="zh-CN" dirty="0"/>
          </a:p>
          <a:p>
            <a:r>
              <a:rPr lang="en-US" altLang="zh-CN" dirty="0"/>
              <a:t>2</a:t>
            </a:r>
            <a:r>
              <a:rPr lang="zh-CN" altLang="en-US" dirty="0"/>
              <a:t>、但大数据在传统行业真正落地应用，还有很长的路；</a:t>
            </a:r>
            <a:endParaRPr lang="en-US" altLang="zh-CN" dirty="0"/>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38</a:t>
            </a:fld>
            <a:endParaRPr kumimoji="1" lang="zh-CN" altLang="en-US"/>
          </a:p>
        </p:txBody>
      </p:sp>
    </p:spTree>
    <p:extLst>
      <p:ext uri="{BB962C8B-B14F-4D97-AF65-F5344CB8AC3E}">
        <p14:creationId xmlns:p14="http://schemas.microsoft.com/office/powerpoint/2010/main" val="16520615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教学经验</a:t>
            </a:r>
            <a:endParaRPr kumimoji="1" lang="en-US" altLang="zh-CN" dirty="0"/>
          </a:p>
          <a:p>
            <a:r>
              <a:rPr kumimoji="1" lang="zh-CN" altLang="en-US" dirty="0"/>
              <a:t>就业推荐</a:t>
            </a:r>
            <a:endParaRPr kumimoji="1" lang="en-US" altLang="zh-CN" dirty="0"/>
          </a:p>
          <a:p>
            <a:endParaRPr kumimoji="1" lang="en-US" altLang="zh-CN" dirty="0"/>
          </a:p>
          <a:p>
            <a:r>
              <a:rPr kumimoji="1" lang="zh-CN" altLang="en-US" dirty="0"/>
              <a:t>联盟可以提供大量的商机给各位</a:t>
            </a:r>
            <a:endParaRPr kumimoji="1" lang="en-US" altLang="zh-CN" dirty="0"/>
          </a:p>
          <a:p>
            <a:endParaRPr kumimoji="1" lang="zh-CN" altLang="en-US" dirty="0"/>
          </a:p>
        </p:txBody>
      </p:sp>
      <p:sp>
        <p:nvSpPr>
          <p:cNvPr id="4" name="幻灯片编号占位符 3"/>
          <p:cNvSpPr>
            <a:spLocks noGrp="1"/>
          </p:cNvSpPr>
          <p:nvPr>
            <p:ph type="sldNum" sz="quarter" idx="10"/>
          </p:nvPr>
        </p:nvSpPr>
        <p:spPr/>
        <p:txBody>
          <a:bodyPr/>
          <a:lstStyle/>
          <a:p>
            <a:fld id="{8E1B7ABF-06AD-3A49-A621-0833E0E6017B}" type="slidenum">
              <a:rPr kumimoji="1" lang="zh-CN" altLang="en-US" smtClean="0"/>
              <a:pPr/>
              <a:t>39</a:t>
            </a:fld>
            <a:endParaRPr kumimoji="1" lang="zh-CN" altLang="en-US"/>
          </a:p>
        </p:txBody>
      </p:sp>
    </p:spTree>
    <p:extLst>
      <p:ext uri="{BB962C8B-B14F-4D97-AF65-F5344CB8AC3E}">
        <p14:creationId xmlns:p14="http://schemas.microsoft.com/office/powerpoint/2010/main" val="19431475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40</a:t>
            </a:fld>
            <a:endParaRPr kumimoji="1" lang="zh-CN" altLang="en-US"/>
          </a:p>
        </p:txBody>
      </p:sp>
    </p:spTree>
    <p:extLst>
      <p:ext uri="{BB962C8B-B14F-4D97-AF65-F5344CB8AC3E}">
        <p14:creationId xmlns:p14="http://schemas.microsoft.com/office/powerpoint/2010/main" val="27392343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教学经验</a:t>
            </a:r>
            <a:endParaRPr kumimoji="1" lang="en-US" altLang="zh-CN" dirty="0"/>
          </a:p>
          <a:p>
            <a:r>
              <a:rPr kumimoji="1" lang="zh-CN" altLang="en-US" dirty="0"/>
              <a:t>就业推荐</a:t>
            </a:r>
            <a:endParaRPr kumimoji="1" lang="en-US" altLang="zh-CN" dirty="0"/>
          </a:p>
          <a:p>
            <a:endParaRPr kumimoji="1" lang="en-US" altLang="zh-CN" dirty="0"/>
          </a:p>
          <a:p>
            <a:r>
              <a:rPr kumimoji="1" lang="zh-CN" altLang="en-US" dirty="0"/>
              <a:t>联盟可以提供大量的商机给各位</a:t>
            </a:r>
            <a:endParaRPr kumimoji="1" lang="en-US" altLang="zh-CN"/>
          </a:p>
          <a:p>
            <a:endParaRPr kumimoji="1" lang="zh-CN" altLang="en-US" dirty="0"/>
          </a:p>
        </p:txBody>
      </p:sp>
      <p:sp>
        <p:nvSpPr>
          <p:cNvPr id="4" name="幻灯片编号占位符 3"/>
          <p:cNvSpPr>
            <a:spLocks noGrp="1"/>
          </p:cNvSpPr>
          <p:nvPr>
            <p:ph type="sldNum" sz="quarter" idx="10"/>
          </p:nvPr>
        </p:nvSpPr>
        <p:spPr/>
        <p:txBody>
          <a:bodyPr/>
          <a:lstStyle/>
          <a:p>
            <a:fld id="{8E1B7ABF-06AD-3A49-A621-0833E0E6017B}" type="slidenum">
              <a:rPr kumimoji="1" lang="zh-CN" altLang="en-US" smtClean="0"/>
              <a:pPr/>
              <a:t>41</a:t>
            </a:fld>
            <a:endParaRPr kumimoji="1" lang="zh-CN" altLang="en-US"/>
          </a:p>
        </p:txBody>
      </p:sp>
    </p:spTree>
    <p:extLst>
      <p:ext uri="{BB962C8B-B14F-4D97-AF65-F5344CB8AC3E}">
        <p14:creationId xmlns:p14="http://schemas.microsoft.com/office/powerpoint/2010/main" val="4039874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、政府高度重视</a:t>
            </a:r>
            <a:endParaRPr lang="en-US" altLang="zh-CN" dirty="0"/>
          </a:p>
          <a:p>
            <a:pPr eaLnBrk="1" hangingPunct="1">
              <a:spcBef>
                <a:spcPct val="0"/>
              </a:spcBef>
            </a:pPr>
            <a:r>
              <a:rPr lang="en-US" altLang="zh-CN" dirty="0"/>
              <a:t>	</a:t>
            </a:r>
            <a:r>
              <a:rPr lang="zh-CN" altLang="en-US" dirty="0"/>
              <a:t>从国家、政府一系统动作来看政府在大数据时代的措施：</a:t>
            </a:r>
            <a:endParaRPr lang="en-US" altLang="zh-CN" dirty="0"/>
          </a:p>
          <a:p>
            <a:pPr eaLnBrk="1" hangingPunct="1">
              <a:spcBef>
                <a:spcPct val="0"/>
              </a:spcBef>
            </a:pPr>
            <a:r>
              <a:rPr lang="en-US" altLang="zh-CN" dirty="0"/>
              <a:t>	1</a:t>
            </a:r>
            <a:r>
              <a:rPr lang="zh-CN" altLang="en-US" dirty="0"/>
              <a:t>）顶层设计；</a:t>
            </a:r>
            <a:endParaRPr lang="en-US" altLang="zh-CN" dirty="0"/>
          </a:p>
          <a:p>
            <a:pPr eaLnBrk="1" hangingPunct="1">
              <a:spcBef>
                <a:spcPct val="0"/>
              </a:spcBef>
            </a:pPr>
            <a:r>
              <a:rPr lang="en-US" altLang="zh-CN" dirty="0"/>
              <a:t>	2</a:t>
            </a:r>
            <a:r>
              <a:rPr lang="zh-CN" altLang="en-US" dirty="0"/>
              <a:t>）培样领导干部的大数据思维方式。</a:t>
            </a:r>
            <a:endParaRPr lang="en-US" altLang="zh-CN" dirty="0"/>
          </a:p>
          <a:p>
            <a:pPr eaLnBrk="1" hangingPunct="1">
              <a:spcBef>
                <a:spcPct val="0"/>
              </a:spcBef>
            </a:pPr>
            <a:r>
              <a:rPr lang="en-US" altLang="zh-CN" dirty="0"/>
              <a:t>	3</a:t>
            </a:r>
            <a:r>
              <a:rPr lang="zh-CN" altLang="en-US" dirty="0"/>
              <a:t>）执行计划和时间表；</a:t>
            </a:r>
            <a:endParaRPr lang="en-US" altLang="zh-CN" dirty="0"/>
          </a:p>
          <a:p>
            <a:pPr eaLnBrk="1" hangingPunct="1">
              <a:spcBef>
                <a:spcPct val="0"/>
              </a:spcBef>
            </a:pPr>
            <a:r>
              <a:rPr lang="en-US" altLang="zh-CN" dirty="0"/>
              <a:t>	4</a:t>
            </a:r>
            <a:r>
              <a:rPr lang="zh-CN" altLang="en-US" dirty="0"/>
              <a:t>）十三五国家战略；</a:t>
            </a:r>
            <a:endParaRPr lang="en-US" altLang="zh-CN" dirty="0"/>
          </a:p>
          <a:p>
            <a:r>
              <a:rPr lang="en-US" altLang="zh-CN" dirty="0"/>
              <a:t>2</a:t>
            </a:r>
            <a:r>
              <a:rPr lang="zh-CN" altLang="en-US" dirty="0"/>
              <a:t>、但大数据在传统行业真正落地应用，还有很长的路；</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04F4647B-DD8E-4A68-8B4D-70CFFA0529B5}" type="slidenum">
              <a:rPr lang="zh-CN" altLang="en-US" smtClean="0"/>
              <a:t>4</a:t>
            </a:fld>
            <a:endParaRPr lang="zh-CN" altLang="en-US"/>
          </a:p>
        </p:txBody>
      </p:sp>
    </p:spTree>
    <p:extLst>
      <p:ext uri="{BB962C8B-B14F-4D97-AF65-F5344CB8AC3E}">
        <p14:creationId xmlns:p14="http://schemas.microsoft.com/office/powerpoint/2010/main" val="21872507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教学经验</a:t>
            </a:r>
            <a:endParaRPr kumimoji="1" lang="en-US" altLang="zh-CN" dirty="0"/>
          </a:p>
          <a:p>
            <a:r>
              <a:rPr kumimoji="1" lang="zh-CN" altLang="en-US" dirty="0"/>
              <a:t>就业推荐</a:t>
            </a:r>
            <a:endParaRPr kumimoji="1" lang="en-US" altLang="zh-CN" dirty="0"/>
          </a:p>
          <a:p>
            <a:endParaRPr kumimoji="1" lang="en-US" altLang="zh-CN" dirty="0"/>
          </a:p>
          <a:p>
            <a:r>
              <a:rPr kumimoji="1" lang="zh-CN" altLang="en-US" dirty="0"/>
              <a:t>联盟可以提供大量的商机给各位</a:t>
            </a:r>
            <a:endParaRPr kumimoji="1" lang="en-US" altLang="zh-CN" dirty="0"/>
          </a:p>
          <a:p>
            <a:endParaRPr kumimoji="1" lang="zh-CN" altLang="en-US" dirty="0"/>
          </a:p>
        </p:txBody>
      </p:sp>
      <p:sp>
        <p:nvSpPr>
          <p:cNvPr id="4" name="幻灯片编号占位符 3"/>
          <p:cNvSpPr>
            <a:spLocks noGrp="1"/>
          </p:cNvSpPr>
          <p:nvPr>
            <p:ph type="sldNum" sz="quarter" idx="10"/>
          </p:nvPr>
        </p:nvSpPr>
        <p:spPr/>
        <p:txBody>
          <a:bodyPr/>
          <a:lstStyle/>
          <a:p>
            <a:fld id="{8E1B7ABF-06AD-3A49-A621-0833E0E6017B}" type="slidenum">
              <a:rPr kumimoji="1" lang="zh-CN" altLang="en-US" smtClean="0"/>
              <a:pPr/>
              <a:t>42</a:t>
            </a:fld>
            <a:endParaRPr kumimoji="1" lang="zh-CN" altLang="en-US"/>
          </a:p>
        </p:txBody>
      </p:sp>
    </p:spTree>
    <p:extLst>
      <p:ext uri="{BB962C8B-B14F-4D97-AF65-F5344CB8AC3E}">
        <p14:creationId xmlns:p14="http://schemas.microsoft.com/office/powerpoint/2010/main" val="27322151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43</a:t>
            </a:fld>
            <a:endParaRPr kumimoji="1" lang="zh-CN" altLang="en-US"/>
          </a:p>
        </p:txBody>
      </p:sp>
    </p:spTree>
    <p:extLst>
      <p:ext uri="{BB962C8B-B14F-4D97-AF65-F5344CB8AC3E}">
        <p14:creationId xmlns:p14="http://schemas.microsoft.com/office/powerpoint/2010/main" val="1209734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、政府高度重视</a:t>
            </a:r>
            <a:endParaRPr lang="en-US" altLang="zh-CN" dirty="0"/>
          </a:p>
          <a:p>
            <a:pPr eaLnBrk="1" hangingPunct="1">
              <a:spcBef>
                <a:spcPct val="0"/>
              </a:spcBef>
            </a:pPr>
            <a:r>
              <a:rPr lang="en-US" altLang="zh-CN" dirty="0"/>
              <a:t>	</a:t>
            </a:r>
            <a:r>
              <a:rPr lang="zh-CN" altLang="en-US" dirty="0"/>
              <a:t>从国家、政府一系统动作来看政府在大数据时代的措施：</a:t>
            </a:r>
            <a:endParaRPr lang="en-US" altLang="zh-CN" dirty="0"/>
          </a:p>
          <a:p>
            <a:pPr eaLnBrk="1" hangingPunct="1">
              <a:spcBef>
                <a:spcPct val="0"/>
              </a:spcBef>
            </a:pPr>
            <a:r>
              <a:rPr lang="en-US" altLang="zh-CN" dirty="0"/>
              <a:t>	1</a:t>
            </a:r>
            <a:r>
              <a:rPr lang="zh-CN" altLang="en-US" dirty="0"/>
              <a:t>）顶层设计；</a:t>
            </a:r>
            <a:endParaRPr lang="en-US" altLang="zh-CN" dirty="0"/>
          </a:p>
          <a:p>
            <a:pPr eaLnBrk="1" hangingPunct="1">
              <a:spcBef>
                <a:spcPct val="0"/>
              </a:spcBef>
            </a:pPr>
            <a:r>
              <a:rPr lang="en-US" altLang="zh-CN" dirty="0"/>
              <a:t>	2</a:t>
            </a:r>
            <a:r>
              <a:rPr lang="zh-CN" altLang="en-US" dirty="0"/>
              <a:t>）培样领导干部的大数据思维方式。</a:t>
            </a:r>
            <a:endParaRPr lang="en-US" altLang="zh-CN" dirty="0"/>
          </a:p>
          <a:p>
            <a:pPr eaLnBrk="1" hangingPunct="1">
              <a:spcBef>
                <a:spcPct val="0"/>
              </a:spcBef>
            </a:pPr>
            <a:r>
              <a:rPr lang="en-US" altLang="zh-CN" dirty="0"/>
              <a:t>	3</a:t>
            </a:r>
            <a:r>
              <a:rPr lang="zh-CN" altLang="en-US" dirty="0"/>
              <a:t>）执行计划和时间表；</a:t>
            </a:r>
            <a:endParaRPr lang="en-US" altLang="zh-CN" dirty="0"/>
          </a:p>
          <a:p>
            <a:pPr eaLnBrk="1" hangingPunct="1">
              <a:spcBef>
                <a:spcPct val="0"/>
              </a:spcBef>
            </a:pPr>
            <a:r>
              <a:rPr lang="en-US" altLang="zh-CN" dirty="0"/>
              <a:t>	4</a:t>
            </a:r>
            <a:r>
              <a:rPr lang="zh-CN" altLang="en-US" dirty="0"/>
              <a:t>）十三五国家战略；</a:t>
            </a:r>
            <a:endParaRPr lang="en-US" altLang="zh-CN" dirty="0"/>
          </a:p>
          <a:p>
            <a:r>
              <a:rPr lang="en-US" altLang="zh-CN" dirty="0"/>
              <a:t>2</a:t>
            </a:r>
            <a:r>
              <a:rPr lang="zh-CN" altLang="en-US" dirty="0"/>
              <a:t>、但大数据在传统行业真正落地应用，还有很长的路；</a:t>
            </a: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04F4647B-DD8E-4A68-8B4D-70CFFA0529B5}" type="slidenum">
              <a:rPr lang="zh-CN" altLang="en-US" smtClean="0"/>
              <a:t>5</a:t>
            </a:fld>
            <a:endParaRPr lang="zh-CN" altLang="en-US"/>
          </a:p>
        </p:txBody>
      </p:sp>
    </p:spTree>
    <p:extLst>
      <p:ext uri="{BB962C8B-B14F-4D97-AF65-F5344CB8AC3E}">
        <p14:creationId xmlns:p14="http://schemas.microsoft.com/office/powerpoint/2010/main" val="2301205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4F4647B-DD8E-4A68-8B4D-70CFFA0529B5}" type="slidenum">
              <a:rPr lang="zh-CN" altLang="en-US" smtClean="0">
                <a:solidFill>
                  <a:prstClr val="black"/>
                </a:solidFill>
              </a:rPr>
              <a:pPr/>
              <a:t>6</a:t>
            </a:fld>
            <a:endParaRPr lang="zh-CN" altLang="en-US">
              <a:solidFill>
                <a:prstClr val="black"/>
              </a:solidFill>
            </a:endParaRPr>
          </a:p>
        </p:txBody>
      </p:sp>
    </p:spTree>
    <p:extLst>
      <p:ext uri="{BB962C8B-B14F-4D97-AF65-F5344CB8AC3E}">
        <p14:creationId xmlns:p14="http://schemas.microsoft.com/office/powerpoint/2010/main" val="1066672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战略型、系统化、开放式、创新性是目前高教界普遍同意的对于“新工科”建设特征之概括。</a:t>
            </a:r>
            <a:endParaRPr lang="en-US" altLang="zh-CN" dirty="0"/>
          </a:p>
          <a:p>
            <a:r>
              <a:rPr lang="zh-CN" altLang="en-US"/>
              <a:t>新理念、新结构、新模式、新质量、新体系</a:t>
            </a:r>
            <a:endParaRPr kumimoji="1" lang="zh-CN" altLang="en-US" dirty="0"/>
          </a:p>
        </p:txBody>
      </p:sp>
      <p:sp>
        <p:nvSpPr>
          <p:cNvPr id="4" name="幻灯片编号占位符 3"/>
          <p:cNvSpPr>
            <a:spLocks noGrp="1"/>
          </p:cNvSpPr>
          <p:nvPr>
            <p:ph type="sldNum" sz="quarter" idx="10"/>
          </p:nvPr>
        </p:nvSpPr>
        <p:spPr/>
        <p:txBody>
          <a:bodyPr/>
          <a:lstStyle/>
          <a:p>
            <a:fld id="{4AED87EB-65D7-4500-873C-410831173A82}" type="slidenum">
              <a:rPr lang="en-US" smtClean="0"/>
              <a:pPr/>
              <a:t>8</a:t>
            </a:fld>
            <a:endParaRPr lang="en-US" dirty="0"/>
          </a:p>
        </p:txBody>
      </p:sp>
    </p:spTree>
    <p:extLst>
      <p:ext uri="{BB962C8B-B14F-4D97-AF65-F5344CB8AC3E}">
        <p14:creationId xmlns:p14="http://schemas.microsoft.com/office/powerpoint/2010/main" val="1070079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584119" rtl="0" eaLnBrk="1" fontAlgn="auto" latinLnBrk="0" hangingPunct="1">
              <a:lnSpc>
                <a:spcPct val="100000"/>
              </a:lnSpc>
              <a:spcBef>
                <a:spcPts val="0"/>
              </a:spcBef>
              <a:spcAft>
                <a:spcPts val="0"/>
              </a:spcAft>
              <a:buClrTx/>
              <a:buSzTx/>
              <a:buFontTx/>
              <a:buNone/>
              <a:tabLst/>
              <a:defRPr/>
            </a:pPr>
            <a:r>
              <a:rPr kumimoji="1" lang="zh-CN" altLang="en-US" dirty="0"/>
              <a:t>联想可以提供整套的从教学到科研方案、供学校使用</a:t>
            </a:r>
          </a:p>
          <a:p>
            <a:endParaRPr kumimoji="1" lang="zh-CN" altLang="en-US" dirty="0"/>
          </a:p>
        </p:txBody>
      </p:sp>
      <p:sp>
        <p:nvSpPr>
          <p:cNvPr id="4" name="幻灯片编号占位符 3"/>
          <p:cNvSpPr>
            <a:spLocks noGrp="1"/>
          </p:cNvSpPr>
          <p:nvPr>
            <p:ph type="sldNum" sz="quarter" idx="10"/>
          </p:nvPr>
        </p:nvSpPr>
        <p:spPr/>
        <p:txBody>
          <a:bodyPr/>
          <a:lstStyle/>
          <a:p>
            <a:fld id="{4AED87EB-65D7-4500-873C-410831173A82}" type="slidenum">
              <a:rPr lang="en-US" smtClean="0"/>
              <a:pPr/>
              <a:t>9</a:t>
            </a:fld>
            <a:endParaRPr lang="en-US" dirty="0"/>
          </a:p>
        </p:txBody>
      </p:sp>
    </p:spTree>
    <p:extLst>
      <p:ext uri="{BB962C8B-B14F-4D97-AF65-F5344CB8AC3E}">
        <p14:creationId xmlns:p14="http://schemas.microsoft.com/office/powerpoint/2010/main" val="1909443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、政府高度重视</a:t>
            </a:r>
            <a:endParaRPr lang="en-US" altLang="zh-CN" dirty="0"/>
          </a:p>
          <a:p>
            <a:pPr eaLnBrk="1" hangingPunct="1">
              <a:spcBef>
                <a:spcPct val="0"/>
              </a:spcBef>
            </a:pPr>
            <a:r>
              <a:rPr lang="en-US" altLang="zh-CN" dirty="0"/>
              <a:t>	</a:t>
            </a:r>
            <a:r>
              <a:rPr lang="zh-CN" altLang="en-US" dirty="0"/>
              <a:t>从国家、政府一系统动作来看政府在大数据时代的措施：</a:t>
            </a:r>
            <a:endParaRPr lang="en-US" altLang="zh-CN" dirty="0"/>
          </a:p>
          <a:p>
            <a:pPr eaLnBrk="1" hangingPunct="1">
              <a:spcBef>
                <a:spcPct val="0"/>
              </a:spcBef>
            </a:pPr>
            <a:r>
              <a:rPr lang="en-US" altLang="zh-CN" dirty="0"/>
              <a:t>	1</a:t>
            </a:r>
            <a:r>
              <a:rPr lang="zh-CN" altLang="en-US" dirty="0"/>
              <a:t>）顶层设计；</a:t>
            </a:r>
            <a:endParaRPr lang="en-US" altLang="zh-CN" dirty="0"/>
          </a:p>
          <a:p>
            <a:pPr eaLnBrk="1" hangingPunct="1">
              <a:spcBef>
                <a:spcPct val="0"/>
              </a:spcBef>
            </a:pPr>
            <a:r>
              <a:rPr lang="en-US" altLang="zh-CN" dirty="0"/>
              <a:t>	2</a:t>
            </a:r>
            <a:r>
              <a:rPr lang="zh-CN" altLang="en-US" dirty="0"/>
              <a:t>）培样领导干部的大数据思维方式。</a:t>
            </a:r>
            <a:endParaRPr lang="en-US" altLang="zh-CN" dirty="0"/>
          </a:p>
          <a:p>
            <a:pPr eaLnBrk="1" hangingPunct="1">
              <a:spcBef>
                <a:spcPct val="0"/>
              </a:spcBef>
            </a:pPr>
            <a:r>
              <a:rPr lang="en-US" altLang="zh-CN" dirty="0"/>
              <a:t>	3</a:t>
            </a:r>
            <a:r>
              <a:rPr lang="zh-CN" altLang="en-US" dirty="0"/>
              <a:t>）执行计划和时间表；</a:t>
            </a:r>
            <a:endParaRPr lang="en-US" altLang="zh-CN" dirty="0"/>
          </a:p>
          <a:p>
            <a:pPr eaLnBrk="1" hangingPunct="1">
              <a:spcBef>
                <a:spcPct val="0"/>
              </a:spcBef>
            </a:pPr>
            <a:r>
              <a:rPr lang="en-US" altLang="zh-CN" dirty="0"/>
              <a:t>	4</a:t>
            </a:r>
            <a:r>
              <a:rPr lang="zh-CN" altLang="en-US" dirty="0"/>
              <a:t>）十三五国家战略；</a:t>
            </a:r>
            <a:endParaRPr lang="en-US" altLang="zh-CN" dirty="0"/>
          </a:p>
          <a:p>
            <a:r>
              <a:rPr lang="en-US" altLang="zh-CN" dirty="0"/>
              <a:t>2</a:t>
            </a:r>
            <a:r>
              <a:rPr lang="zh-CN" altLang="en-US" dirty="0"/>
              <a:t>、但大数据在传统行业真正落地应用，还有很长的路；</a:t>
            </a:r>
            <a:endParaRPr lang="en-US" altLang="zh-CN" dirty="0"/>
          </a:p>
          <a:p>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8E1B7ABF-06AD-3A49-A621-0833E0E6017B}" type="slidenum">
              <a:rPr kumimoji="1" lang="zh-CN" altLang="en-US" smtClean="0"/>
              <a:pPr/>
              <a:t>10</a:t>
            </a:fld>
            <a:endParaRPr kumimoji="1" lang="zh-CN" altLang="en-US"/>
          </a:p>
        </p:txBody>
      </p:sp>
    </p:spTree>
    <p:extLst>
      <p:ext uri="{BB962C8B-B14F-4D97-AF65-F5344CB8AC3E}">
        <p14:creationId xmlns:p14="http://schemas.microsoft.com/office/powerpoint/2010/main" val="612353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3.jpe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88206" y="2069275"/>
            <a:ext cx="10066338" cy="1427830"/>
          </a:xfrm>
        </p:spPr>
        <p:txBody>
          <a:bodyPr/>
          <a:lstStyle/>
          <a:p>
            <a:r>
              <a:rPr lang="zh-CN" altLang="en-US"/>
              <a:t>单击此处编辑母版标题样式</a:t>
            </a:r>
          </a:p>
        </p:txBody>
      </p:sp>
      <p:sp>
        <p:nvSpPr>
          <p:cNvPr id="3" name="副标题 2"/>
          <p:cNvSpPr>
            <a:spLocks noGrp="1"/>
          </p:cNvSpPr>
          <p:nvPr>
            <p:ph type="subTitle" idx="1"/>
          </p:nvPr>
        </p:nvSpPr>
        <p:spPr>
          <a:xfrm>
            <a:off x="1776413" y="3774652"/>
            <a:ext cx="8289925" cy="1702294"/>
          </a:xfrm>
        </p:spPr>
        <p:txBody>
          <a:bodyPr/>
          <a:lstStyle>
            <a:lvl1pPr marL="0" indent="0" algn="ctr">
              <a:buNone/>
              <a:defRPr>
                <a:solidFill>
                  <a:schemeClr val="tx1">
                    <a:tint val="75000"/>
                  </a:schemeClr>
                </a:solidFill>
              </a:defRPr>
            </a:lvl1pPr>
            <a:lvl2pPr marL="662566" indent="0" algn="ctr">
              <a:buNone/>
              <a:defRPr>
                <a:solidFill>
                  <a:schemeClr val="tx1">
                    <a:tint val="75000"/>
                  </a:schemeClr>
                </a:solidFill>
              </a:defRPr>
            </a:lvl2pPr>
            <a:lvl3pPr marL="1325131" indent="0" algn="ctr">
              <a:buNone/>
              <a:defRPr>
                <a:solidFill>
                  <a:schemeClr val="tx1">
                    <a:tint val="75000"/>
                  </a:schemeClr>
                </a:solidFill>
              </a:defRPr>
            </a:lvl3pPr>
            <a:lvl4pPr marL="1987697" indent="0" algn="ctr">
              <a:buNone/>
              <a:defRPr>
                <a:solidFill>
                  <a:schemeClr val="tx1">
                    <a:tint val="75000"/>
                  </a:schemeClr>
                </a:solidFill>
              </a:defRPr>
            </a:lvl4pPr>
            <a:lvl5pPr marL="2650264" indent="0" algn="ctr">
              <a:buNone/>
              <a:defRPr>
                <a:solidFill>
                  <a:schemeClr val="tx1">
                    <a:tint val="75000"/>
                  </a:schemeClr>
                </a:solidFill>
              </a:defRPr>
            </a:lvl5pPr>
            <a:lvl6pPr marL="3312830" indent="0" algn="ctr">
              <a:buNone/>
              <a:defRPr>
                <a:solidFill>
                  <a:schemeClr val="tx1">
                    <a:tint val="75000"/>
                  </a:schemeClr>
                </a:solidFill>
              </a:defRPr>
            </a:lvl6pPr>
            <a:lvl7pPr marL="3975395" indent="0" algn="ctr">
              <a:buNone/>
              <a:defRPr>
                <a:solidFill>
                  <a:schemeClr val="tx1">
                    <a:tint val="75000"/>
                  </a:schemeClr>
                </a:solidFill>
              </a:defRPr>
            </a:lvl7pPr>
            <a:lvl8pPr marL="4637961" indent="0" algn="ctr">
              <a:buNone/>
              <a:defRPr>
                <a:solidFill>
                  <a:schemeClr val="tx1">
                    <a:tint val="75000"/>
                  </a:schemeClr>
                </a:solidFill>
              </a:defRPr>
            </a:lvl8pPr>
            <a:lvl9pPr marL="5300527"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3C48C36-A36F-4C6E-B24F-269543A66521}" type="datetimeFigureOut">
              <a:rPr lang="zh-CN" altLang="en-US" smtClean="0"/>
              <a:pPr/>
              <a:t>2018/6/11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CCA3F5-6F98-441F-8297-9EE185ECD99D}" type="slidenum">
              <a:rPr lang="zh-CN" altLang="en-US" smtClean="0"/>
              <a:pPr/>
              <a:t>‹#›</a:t>
            </a:fld>
            <a:endParaRPr lang="zh-CN" altLang="en-US"/>
          </a:p>
        </p:txBody>
      </p:sp>
    </p:spTree>
    <p:extLst>
      <p:ext uri="{BB962C8B-B14F-4D97-AF65-F5344CB8AC3E}">
        <p14:creationId xmlns:p14="http://schemas.microsoft.com/office/powerpoint/2010/main" val="3950859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lide_Picture">
    <p:spTree>
      <p:nvGrpSpPr>
        <p:cNvPr id="1" name=""/>
        <p:cNvGrpSpPr/>
        <p:nvPr/>
      </p:nvGrpSpPr>
      <p:grpSpPr>
        <a:xfrm>
          <a:off x="0" y="0"/>
          <a:ext cx="0" cy="0"/>
          <a:chOff x="0" y="0"/>
          <a:chExt cx="0" cy="0"/>
        </a:xfrm>
      </p:grpSpPr>
      <p:pic>
        <p:nvPicPr>
          <p:cNvPr id="50"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893"/>
            <a:ext cx="12190415" cy="6857107"/>
          </a:xfrm>
          <a:prstGeom prst="rect">
            <a:avLst/>
          </a:prstGeom>
          <a:ln>
            <a:solidFill>
              <a:srgbClr val="E2231A"/>
            </a:solidFill>
          </a:ln>
        </p:spPr>
      </p:pic>
      <p:sp>
        <p:nvSpPr>
          <p:cNvPr id="51" name="Title 16"/>
          <p:cNvSpPr>
            <a:spLocks noGrp="1"/>
          </p:cNvSpPr>
          <p:nvPr>
            <p:ph type="title" hasCustomPrompt="1"/>
          </p:nvPr>
        </p:nvSpPr>
        <p:spPr bwMode="gray">
          <a:xfrm>
            <a:off x="548640" y="2048256"/>
            <a:ext cx="8723376" cy="1581912"/>
          </a:xfrm>
          <a:prstGeom prst="rect">
            <a:avLst/>
          </a:prstGeom>
        </p:spPr>
        <p:txBody>
          <a:bodyPr lIns="0" tIns="60949" rIns="121899" bIns="60949" anchor="b" anchorCtr="0"/>
          <a:lstStyle>
            <a:lvl1pPr marL="0" algn="l" defTabSz="1218565" rtl="0" eaLnBrk="1" latinLnBrk="0" hangingPunct="1">
              <a:lnSpc>
                <a:spcPts val="5800"/>
              </a:lnSpc>
              <a:spcBef>
                <a:spcPct val="0"/>
              </a:spcBef>
              <a:buNone/>
              <a:defRPr lang="en-US" sz="6000" b="0" kern="1200" cap="none" spc="0" baseline="0" dirty="0">
                <a:solidFill>
                  <a:schemeClr val="tx1"/>
                </a:solidFill>
                <a:latin typeface="Arial" panose="020B0604020202020204" pitchFamily="34" charset="0"/>
                <a:ea typeface="+mn-ea"/>
                <a:cs typeface="Arial" panose="020B0604020202020204" pitchFamily="34" charset="0"/>
              </a:defRPr>
            </a:lvl1pPr>
          </a:lstStyle>
          <a:p>
            <a:r>
              <a:rPr lang="en-US" dirty="0"/>
              <a:t>Click to edit text, two lines maximum</a:t>
            </a:r>
          </a:p>
        </p:txBody>
      </p:sp>
      <p:sp>
        <p:nvSpPr>
          <p:cNvPr id="52" name="Subtitle 2"/>
          <p:cNvSpPr>
            <a:spLocks noGrp="1"/>
          </p:cNvSpPr>
          <p:nvPr>
            <p:ph type="subTitle" idx="1" hasCustomPrompt="1"/>
          </p:nvPr>
        </p:nvSpPr>
        <p:spPr bwMode="gray">
          <a:xfrm>
            <a:off x="548640" y="3906639"/>
            <a:ext cx="8714231" cy="457200"/>
          </a:xfrm>
          <a:prstGeom prst="rect">
            <a:avLst/>
          </a:prstGeom>
        </p:spPr>
        <p:txBody>
          <a:bodyPr lIns="0" tIns="0" rIns="0" bIns="0" anchor="b" anchorCtr="0"/>
          <a:lstStyle>
            <a:lvl1pPr marL="0" indent="0" algn="l" defTabSz="1218565" rtl="0" eaLnBrk="1" latinLnBrk="0" hangingPunct="1">
              <a:lnSpc>
                <a:spcPct val="90000"/>
              </a:lnSpc>
              <a:spcBef>
                <a:spcPct val="0"/>
              </a:spcBef>
              <a:buNone/>
              <a:defRPr lang="en-US" sz="2400" b="0" kern="1200" cap="none" spc="0" baseline="0" dirty="0">
                <a:solidFill>
                  <a:schemeClr val="tx1"/>
                </a:solidFill>
                <a:latin typeface="Arial" panose="020B0604020202020204" pitchFamily="34" charset="0"/>
                <a:ea typeface="+mn-ea"/>
                <a:cs typeface="Arial" panose="020B060402020202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165" indent="0" algn="ctr">
              <a:buNone/>
              <a:defRPr>
                <a:solidFill>
                  <a:schemeClr val="tx1">
                    <a:tint val="75000"/>
                  </a:schemeClr>
                </a:solidFill>
              </a:defRPr>
            </a:lvl4pPr>
            <a:lvl5pPr marL="2437765"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en-US" dirty="0"/>
              <a:t>Click to edit subtitle placeholder</a:t>
            </a:r>
          </a:p>
        </p:txBody>
      </p:sp>
      <p:sp>
        <p:nvSpPr>
          <p:cNvPr id="53" name="Text Placeholder 4"/>
          <p:cNvSpPr>
            <a:spLocks noGrp="1"/>
          </p:cNvSpPr>
          <p:nvPr>
            <p:ph type="body" sz="quarter" idx="11"/>
          </p:nvPr>
        </p:nvSpPr>
        <p:spPr>
          <a:xfrm>
            <a:off x="548640" y="4800600"/>
            <a:ext cx="6409944" cy="512064"/>
          </a:xfrm>
          <a:prstGeom prst="rect">
            <a:avLst/>
          </a:prstGeom>
        </p:spPr>
        <p:txBody>
          <a:bodyPr lIns="0" tIns="0" rIns="0" bIns="0"/>
          <a:lstStyle>
            <a:lvl1pPr marL="0" indent="0">
              <a:buFontTx/>
              <a:buNone/>
              <a:defRPr sz="1600"/>
            </a:lvl1pPr>
          </a:lstStyle>
          <a:p>
            <a:pPr lvl="0"/>
            <a:r>
              <a:rPr lang="zh-CN" altLang="en-US"/>
              <a:t>编辑母版文本样式</a:t>
            </a:r>
          </a:p>
          <a:p>
            <a:pPr lvl="1"/>
            <a:r>
              <a:rPr lang="zh-CN" altLang="en-US"/>
              <a:t>第二级</a:t>
            </a:r>
          </a:p>
        </p:txBody>
      </p:sp>
      <p:pic>
        <p:nvPicPr>
          <p:cNvPr id="58" name="Picture 2" descr="C:\Users\kathyp\Documents\00_Brand-Resources\Multimode Elements\Multimode Icons\PNG\Multimode-Icon_HAN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96043" y="5468108"/>
            <a:ext cx="311885" cy="311886"/>
          </a:xfrm>
          <a:prstGeom prst="rect">
            <a:avLst/>
          </a:prstGeom>
          <a:noFill/>
        </p:spPr>
      </p:pic>
      <p:pic>
        <p:nvPicPr>
          <p:cNvPr id="59" name="Picture 3" descr="C:\Users\kathyp\Documents\00_Brand-Resources\Multimode Elements\Multimode Icons\PNG\Multimode-Icon_HOLD.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309826" y="5468108"/>
            <a:ext cx="311885" cy="311886"/>
          </a:xfrm>
          <a:prstGeom prst="rect">
            <a:avLst/>
          </a:prstGeom>
          <a:noFill/>
        </p:spPr>
      </p:pic>
      <p:pic>
        <p:nvPicPr>
          <p:cNvPr id="60" name="Picture 4" descr="C:\Users\kathyp\Documents\00_Brand-Resources\Multimode Elements\Multimode Icons\PNG\Multimode-Icon_LAPTOP.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667213" y="5468108"/>
            <a:ext cx="311885" cy="311886"/>
          </a:xfrm>
          <a:prstGeom prst="rect">
            <a:avLst/>
          </a:prstGeom>
          <a:noFill/>
        </p:spPr>
      </p:pic>
      <p:pic>
        <p:nvPicPr>
          <p:cNvPr id="61" name="Picture 5" descr="C:\Users\kathyp\Documents\00_Brand-Resources\Multimode Elements\Multimode Icons\PNG\Multimode-Icon_STAND.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737394" y="5468108"/>
            <a:ext cx="311885" cy="311886"/>
          </a:xfrm>
          <a:prstGeom prst="rect">
            <a:avLst/>
          </a:prstGeom>
          <a:noFill/>
        </p:spPr>
      </p:pic>
      <p:pic>
        <p:nvPicPr>
          <p:cNvPr id="62" name="Picture 6" descr="C:\Users\kathyp\Documents\00_Brand-Resources\Multimode Elements\Multimode Icons\PNG\Multimode-Icon_STAND-Tablet.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3451178" y="5468108"/>
            <a:ext cx="311885" cy="311886"/>
          </a:xfrm>
          <a:prstGeom prst="rect">
            <a:avLst/>
          </a:prstGeom>
          <a:noFill/>
        </p:spPr>
      </p:pic>
      <p:pic>
        <p:nvPicPr>
          <p:cNvPr id="63" name="Picture 7" descr="C:\Users\kathyp\Documents\00_Brand-Resources\Multimode Elements\Multimode Icons\PNG\Multimode-Icon_TABLE.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808566" y="5468108"/>
            <a:ext cx="311885" cy="311886"/>
          </a:xfrm>
          <a:prstGeom prst="rect">
            <a:avLst/>
          </a:prstGeom>
          <a:noFill/>
        </p:spPr>
      </p:pic>
      <p:pic>
        <p:nvPicPr>
          <p:cNvPr id="64" name="Picture 8" descr="C:\Users\kathyp\Documents\00_Brand-Resources\Multimode Elements\Multimode Icons\PNG\Multimode-Icon_TABLET.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165953" y="5468108"/>
            <a:ext cx="311885" cy="311886"/>
          </a:xfrm>
          <a:prstGeom prst="rect">
            <a:avLst/>
          </a:prstGeom>
          <a:noFill/>
        </p:spPr>
      </p:pic>
      <p:pic>
        <p:nvPicPr>
          <p:cNvPr id="65" name="Picture 9" descr="C:\Users\kathyp\Documents\00_Brand-Resources\Multimode Elements\Multimode Icons\PNG\Multimode-Icon_TENT.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592531" y="5468108"/>
            <a:ext cx="311885" cy="311886"/>
          </a:xfrm>
          <a:prstGeom prst="rect">
            <a:avLst/>
          </a:prstGeom>
          <a:noFill/>
        </p:spPr>
      </p:pic>
      <p:pic>
        <p:nvPicPr>
          <p:cNvPr id="68" name="Picture 10" descr="C:\Users\kathyp\Documents\00_Brand-Resources\Multimode Elements\Multimode Icons\PNG\Multimode-Icon_TILT.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6306314" y="5468108"/>
            <a:ext cx="311885" cy="311886"/>
          </a:xfrm>
          <a:prstGeom prst="rect">
            <a:avLst/>
          </a:prstGeom>
          <a:noFill/>
        </p:spPr>
      </p:pic>
      <p:pic>
        <p:nvPicPr>
          <p:cNvPr id="69" name="Picture 11" descr="C:\Users\kathyp\Documents\00_Brand-Resources\Multimode Elements\Multimode Icons\PNG\Multimode-Icon_TV.pn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6663709" y="5468108"/>
            <a:ext cx="311885" cy="311886"/>
          </a:xfrm>
          <a:prstGeom prst="rect">
            <a:avLst/>
          </a:prstGeom>
          <a:noFill/>
        </p:spPr>
      </p:pic>
      <p:grpSp>
        <p:nvGrpSpPr>
          <p:cNvPr id="70" name="Group 32"/>
          <p:cNvGrpSpPr/>
          <p:nvPr userDrawn="1"/>
        </p:nvGrpSpPr>
        <p:grpSpPr>
          <a:xfrm>
            <a:off x="2024600" y="5468108"/>
            <a:ext cx="310896" cy="310896"/>
            <a:chOff x="2024598" y="5468108"/>
            <a:chExt cx="310896" cy="310896"/>
          </a:xfrm>
        </p:grpSpPr>
        <p:sp>
          <p:nvSpPr>
            <p:cNvPr id="71" name="Oval 33"/>
            <p:cNvSpPr/>
            <p:nvPr userDrawn="1"/>
          </p:nvSpPr>
          <p:spPr>
            <a:xfrm>
              <a:off x="2024598" y="5468108"/>
              <a:ext cx="310896" cy="3108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72" name="Picture 3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118814" y="5509256"/>
              <a:ext cx="122464" cy="228600"/>
            </a:xfrm>
            <a:prstGeom prst="rect">
              <a:avLst/>
            </a:prstGeom>
          </p:spPr>
        </p:pic>
      </p:grpSp>
      <p:grpSp>
        <p:nvGrpSpPr>
          <p:cNvPr id="73" name="Group 35"/>
          <p:cNvGrpSpPr/>
          <p:nvPr userDrawn="1"/>
        </p:nvGrpSpPr>
        <p:grpSpPr>
          <a:xfrm>
            <a:off x="3094780" y="5468108"/>
            <a:ext cx="310896" cy="310896"/>
            <a:chOff x="3094779" y="5468108"/>
            <a:chExt cx="310896" cy="310896"/>
          </a:xfrm>
        </p:grpSpPr>
        <p:sp>
          <p:nvSpPr>
            <p:cNvPr id="74" name="Oval 36"/>
            <p:cNvSpPr/>
            <p:nvPr userDrawn="1"/>
          </p:nvSpPr>
          <p:spPr>
            <a:xfrm>
              <a:off x="3094779" y="5468108"/>
              <a:ext cx="310896" cy="3108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75" name="Picture 9" descr="C:\Users\yhwang\Desktop\WW Design\Multimode Icons\twitter-01.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3094779" y="5468108"/>
              <a:ext cx="310896" cy="310896"/>
            </a:xfrm>
            <a:prstGeom prst="rect">
              <a:avLst/>
            </a:prstGeom>
            <a:noFill/>
          </p:spPr>
        </p:pic>
      </p:grpSp>
      <p:grpSp>
        <p:nvGrpSpPr>
          <p:cNvPr id="76" name="Group 38"/>
          <p:cNvGrpSpPr/>
          <p:nvPr userDrawn="1"/>
        </p:nvGrpSpPr>
        <p:grpSpPr>
          <a:xfrm>
            <a:off x="953427" y="5468108"/>
            <a:ext cx="310896" cy="310896"/>
            <a:chOff x="953427" y="5468108"/>
            <a:chExt cx="310896" cy="310896"/>
          </a:xfrm>
        </p:grpSpPr>
        <p:sp>
          <p:nvSpPr>
            <p:cNvPr id="77" name="Oval 39"/>
            <p:cNvSpPr/>
            <p:nvPr userDrawn="1"/>
          </p:nvSpPr>
          <p:spPr>
            <a:xfrm>
              <a:off x="953427" y="5468108"/>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78" name="Picture 5" descr="C:\Users\yhwang\Desktop\WW Design\Multimode Icons\globe-01.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980859" y="5495540"/>
              <a:ext cx="256032" cy="256032"/>
            </a:xfrm>
            <a:prstGeom prst="rect">
              <a:avLst/>
            </a:prstGeom>
            <a:noFill/>
          </p:spPr>
        </p:pic>
      </p:grpSp>
      <p:grpSp>
        <p:nvGrpSpPr>
          <p:cNvPr id="79" name="Group 41"/>
          <p:cNvGrpSpPr/>
          <p:nvPr userDrawn="1"/>
        </p:nvGrpSpPr>
        <p:grpSpPr>
          <a:xfrm>
            <a:off x="2355830" y="5442941"/>
            <a:ext cx="365759" cy="365760"/>
            <a:chOff x="2355828" y="5442941"/>
            <a:chExt cx="365760" cy="365760"/>
          </a:xfrm>
        </p:grpSpPr>
        <p:sp>
          <p:nvSpPr>
            <p:cNvPr id="80" name="Oval 42"/>
            <p:cNvSpPr/>
            <p:nvPr userDrawn="1"/>
          </p:nvSpPr>
          <p:spPr>
            <a:xfrm>
              <a:off x="2380995" y="5468108"/>
              <a:ext cx="310896" cy="3108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81" name="Picture 2" descr="C:\Users\yhwang\Desktop\WW Design\Multimode Icons\chain-01.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2355828" y="5442941"/>
              <a:ext cx="365760" cy="365760"/>
            </a:xfrm>
            <a:prstGeom prst="rect">
              <a:avLst/>
            </a:prstGeom>
            <a:noFill/>
          </p:spPr>
        </p:pic>
      </p:grpSp>
      <p:grpSp>
        <p:nvGrpSpPr>
          <p:cNvPr id="82" name="Group 44"/>
          <p:cNvGrpSpPr/>
          <p:nvPr userDrawn="1"/>
        </p:nvGrpSpPr>
        <p:grpSpPr>
          <a:xfrm>
            <a:off x="5236133" y="5468108"/>
            <a:ext cx="310896" cy="310896"/>
            <a:chOff x="5236131" y="5468108"/>
            <a:chExt cx="310896" cy="310896"/>
          </a:xfrm>
        </p:grpSpPr>
        <p:sp>
          <p:nvSpPr>
            <p:cNvPr id="83" name="Oval 45"/>
            <p:cNvSpPr/>
            <p:nvPr userDrawn="1"/>
          </p:nvSpPr>
          <p:spPr>
            <a:xfrm>
              <a:off x="5236131" y="5468108"/>
              <a:ext cx="310896" cy="3108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84" name="Picture 46" descr="C:\Users\yhwang\Desktop\WW Design\Multimode Icons\facebook-01.png"/>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5236131" y="5468108"/>
              <a:ext cx="310896" cy="310896"/>
            </a:xfrm>
            <a:prstGeom prst="rect">
              <a:avLst/>
            </a:prstGeom>
            <a:noFill/>
          </p:spPr>
        </p:pic>
      </p:grpSp>
      <p:grpSp>
        <p:nvGrpSpPr>
          <p:cNvPr id="85" name="Group 47"/>
          <p:cNvGrpSpPr/>
          <p:nvPr userDrawn="1"/>
        </p:nvGrpSpPr>
        <p:grpSpPr>
          <a:xfrm>
            <a:off x="4523337" y="5468108"/>
            <a:ext cx="310896" cy="310896"/>
            <a:chOff x="4523337" y="5468108"/>
            <a:chExt cx="310896" cy="310896"/>
          </a:xfrm>
        </p:grpSpPr>
        <p:sp>
          <p:nvSpPr>
            <p:cNvPr id="86" name="Oval 48"/>
            <p:cNvSpPr/>
            <p:nvPr userDrawn="1"/>
          </p:nvSpPr>
          <p:spPr>
            <a:xfrm>
              <a:off x="4523337" y="5468108"/>
              <a:ext cx="310896" cy="3108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87" name="Picture 7" descr="C:\Users\yhwang\Desktop\WW Design\Multimode Icons\server-01.png"/>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4523337" y="5468108"/>
              <a:ext cx="310896" cy="310896"/>
            </a:xfrm>
            <a:prstGeom prst="rect">
              <a:avLst/>
            </a:prstGeom>
            <a:noFill/>
          </p:spPr>
        </p:pic>
      </p:grpSp>
      <p:grpSp>
        <p:nvGrpSpPr>
          <p:cNvPr id="88" name="Group 51"/>
          <p:cNvGrpSpPr/>
          <p:nvPr userDrawn="1"/>
        </p:nvGrpSpPr>
        <p:grpSpPr>
          <a:xfrm>
            <a:off x="4879735" y="5468108"/>
            <a:ext cx="310896" cy="310896"/>
            <a:chOff x="4879734" y="5468108"/>
            <a:chExt cx="310896" cy="310896"/>
          </a:xfrm>
        </p:grpSpPr>
        <p:sp>
          <p:nvSpPr>
            <p:cNvPr id="89" name="Oval 52"/>
            <p:cNvSpPr/>
            <p:nvPr userDrawn="1"/>
          </p:nvSpPr>
          <p:spPr>
            <a:xfrm>
              <a:off x="4879734" y="5468108"/>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90" name="Picture 6" descr="C:\Users\yhwang\Desktop\WW Design\Multimode Icons\network-01.png"/>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4879734" y="5468108"/>
              <a:ext cx="310896" cy="310896"/>
            </a:xfrm>
            <a:prstGeom prst="rect">
              <a:avLst/>
            </a:prstGeom>
            <a:noFill/>
          </p:spPr>
        </p:pic>
      </p:grpSp>
      <p:grpSp>
        <p:nvGrpSpPr>
          <p:cNvPr id="91" name="Group 57"/>
          <p:cNvGrpSpPr/>
          <p:nvPr userDrawn="1"/>
        </p:nvGrpSpPr>
        <p:grpSpPr>
          <a:xfrm>
            <a:off x="5949916" y="5468108"/>
            <a:ext cx="310896" cy="310896"/>
            <a:chOff x="5949915" y="5468108"/>
            <a:chExt cx="310896" cy="310896"/>
          </a:xfrm>
        </p:grpSpPr>
        <p:sp>
          <p:nvSpPr>
            <p:cNvPr id="92" name="Oval 58"/>
            <p:cNvSpPr/>
            <p:nvPr userDrawn="1"/>
          </p:nvSpPr>
          <p:spPr>
            <a:xfrm>
              <a:off x="5949915" y="5468108"/>
              <a:ext cx="310896" cy="3108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93" name="Picture 8" descr="C:\Users\yhwang\Desktop\WW Design\Multimode Icons\think_light-01.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5949915" y="5468108"/>
              <a:ext cx="310896" cy="310896"/>
            </a:xfrm>
            <a:prstGeom prst="rect">
              <a:avLst/>
            </a:prstGeom>
            <a:noFill/>
          </p:spPr>
        </p:pic>
      </p:grpSp>
      <p:pic>
        <p:nvPicPr>
          <p:cNvPr id="94" name="Picture 60"/>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rot="16200000">
            <a:off x="10583673" y="3056114"/>
            <a:ext cx="2412866" cy="803787"/>
          </a:xfrm>
          <a:prstGeom prst="rect">
            <a:avLst/>
          </a:prstGeom>
        </p:spPr>
      </p:pic>
      <p:sp>
        <p:nvSpPr>
          <p:cNvPr id="95" name="矩形 94"/>
          <p:cNvSpPr/>
          <p:nvPr userDrawn="1"/>
        </p:nvSpPr>
        <p:spPr>
          <a:xfrm>
            <a:off x="96900" y="6544948"/>
            <a:ext cx="2624436" cy="230832"/>
          </a:xfrm>
          <a:prstGeom prst="rect">
            <a:avLst/>
          </a:prstGeom>
        </p:spPr>
        <p:txBody>
          <a:bodyPr wrap="none">
            <a:spAutoFit/>
          </a:bodyPr>
          <a:lstStyle/>
          <a:p>
            <a:r>
              <a:rPr lang="en-US" altLang="zh-CN" sz="900" dirty="0">
                <a:solidFill>
                  <a:srgbClr val="939598"/>
                </a:solidFill>
                <a:cs typeface="Arial" panose="020B0604020202020204" pitchFamily="34" charset="0"/>
              </a:rPr>
              <a:t>2017 Lenovo Internal. All rights reserved.</a:t>
            </a:r>
          </a:p>
        </p:txBody>
      </p:sp>
      <p:sp>
        <p:nvSpPr>
          <p:cNvPr id="96" name="Rectangle 19"/>
          <p:cNvSpPr/>
          <p:nvPr userDrawn="1"/>
        </p:nvSpPr>
        <p:spPr bwMode="black">
          <a:xfrm>
            <a:off x="548642" y="4557713"/>
            <a:ext cx="1097683" cy="106726"/>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Connector 20"/>
          <p:cNvCxnSpPr/>
          <p:nvPr userDrawn="1"/>
        </p:nvCxnSpPr>
        <p:spPr>
          <a:xfrm>
            <a:off x="548643" y="4664439"/>
            <a:ext cx="10419093"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625606"/>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4" name="标题 1"/>
          <p:cNvSpPr>
            <a:spLocks noGrp="1"/>
          </p:cNvSpPr>
          <p:nvPr>
            <p:ph type="title"/>
          </p:nvPr>
        </p:nvSpPr>
        <p:spPr>
          <a:xfrm>
            <a:off x="592140" y="266760"/>
            <a:ext cx="10658475" cy="1110191"/>
          </a:xfrm>
        </p:spPr>
        <p:txBody>
          <a:bodyPr/>
          <a:lstStyle/>
          <a:p>
            <a:r>
              <a:rPr lang="zh-CN" altLang="en-US"/>
              <a:t>单击此处编辑母版标题样式</a:t>
            </a:r>
          </a:p>
        </p:txBody>
      </p:sp>
      <p:sp>
        <p:nvSpPr>
          <p:cNvPr id="5" name="内容占位符 2"/>
          <p:cNvSpPr>
            <a:spLocks noGrp="1"/>
          </p:cNvSpPr>
          <p:nvPr>
            <p:ph idx="1"/>
          </p:nvPr>
        </p:nvSpPr>
        <p:spPr>
          <a:xfrm>
            <a:off x="592140" y="1554271"/>
            <a:ext cx="10658475" cy="439605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日期占位符 3"/>
          <p:cNvSpPr>
            <a:spLocks noGrp="1"/>
          </p:cNvSpPr>
          <p:nvPr>
            <p:ph type="dt" sz="half" idx="10"/>
          </p:nvPr>
        </p:nvSpPr>
        <p:spPr>
          <a:xfrm>
            <a:off x="592141" y="6173901"/>
            <a:ext cx="2763309" cy="354645"/>
          </a:xfrm>
        </p:spPr>
        <p:txBody>
          <a:bodyPr/>
          <a:lstStyle/>
          <a:p>
            <a:fld id="{A3C48C36-A36F-4C6E-B24F-269543A66521}" type="datetimeFigureOut">
              <a:rPr lang="zh-CN" altLang="en-US" smtClean="0"/>
              <a:pPr/>
              <a:t>2018/6/11</a:t>
            </a:fld>
            <a:endParaRPr lang="zh-CN" altLang="en-US"/>
          </a:p>
        </p:txBody>
      </p:sp>
      <p:sp>
        <p:nvSpPr>
          <p:cNvPr id="7" name="页脚占位符 4"/>
          <p:cNvSpPr>
            <a:spLocks noGrp="1"/>
          </p:cNvSpPr>
          <p:nvPr>
            <p:ph type="ftr" sz="quarter" idx="11"/>
          </p:nvPr>
        </p:nvSpPr>
        <p:spPr>
          <a:xfrm>
            <a:off x="4046279" y="6173901"/>
            <a:ext cx="3750203" cy="354645"/>
          </a:xfrm>
        </p:spPr>
        <p:txBody>
          <a:bodyPr/>
          <a:lstStyle/>
          <a:p>
            <a:endParaRPr lang="zh-CN" altLang="en-US"/>
          </a:p>
        </p:txBody>
      </p:sp>
      <p:sp>
        <p:nvSpPr>
          <p:cNvPr id="8" name="灯片编号占位符 5"/>
          <p:cNvSpPr>
            <a:spLocks noGrp="1"/>
          </p:cNvSpPr>
          <p:nvPr>
            <p:ph type="sldNum" sz="quarter" idx="12"/>
          </p:nvPr>
        </p:nvSpPr>
        <p:spPr>
          <a:xfrm>
            <a:off x="8487310" y="6173901"/>
            <a:ext cx="2763309" cy="354645"/>
          </a:xfrm>
        </p:spPr>
        <p:txBody>
          <a:bodyPr/>
          <a:lstStyle/>
          <a:p>
            <a:fld id="{FFCCA3F5-6F98-441F-8297-9EE185ECD99D}" type="slidenum">
              <a:rPr lang="zh-CN" altLang="en-US" smtClean="0"/>
              <a:pPr/>
              <a:t>‹#›</a:t>
            </a:fld>
            <a:endParaRPr lang="zh-CN" altLang="en-US"/>
          </a:p>
        </p:txBody>
      </p:sp>
      <p:pic>
        <p:nvPicPr>
          <p:cNvPr id="9"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893"/>
            <a:ext cx="12190415" cy="6857107"/>
          </a:xfrm>
          <a:prstGeom prst="rect">
            <a:avLst/>
          </a:prstGeom>
        </p:spPr>
      </p:pic>
      <p:sp>
        <p:nvSpPr>
          <p:cNvPr id="10" name="Rectangle 6"/>
          <p:cNvSpPr/>
          <p:nvPr userDrawn="1"/>
        </p:nvSpPr>
        <p:spPr bwMode="gray">
          <a:xfrm>
            <a:off x="11748699" y="639571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slide number"/>
          <p:cNvSpPr txBox="1"/>
          <p:nvPr userDrawn="1"/>
        </p:nvSpPr>
        <p:spPr bwMode="white">
          <a:xfrm>
            <a:off x="11748702" y="638926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t>‹#›</a:t>
            </a:fld>
            <a:endParaRPr lang="en-US" dirty="0"/>
          </a:p>
        </p:txBody>
      </p:sp>
      <p:pic>
        <p:nvPicPr>
          <p:cNvPr id="12"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1304984" y="5505443"/>
            <a:ext cx="1330737" cy="443301"/>
          </a:xfrm>
          <a:prstGeom prst="rect">
            <a:avLst/>
          </a:prstGeom>
        </p:spPr>
      </p:pic>
      <p:sp>
        <p:nvSpPr>
          <p:cNvPr id="14" name="梯形 13"/>
          <p:cNvSpPr/>
          <p:nvPr userDrawn="1"/>
        </p:nvSpPr>
        <p:spPr>
          <a:xfrm rot="5400000">
            <a:off x="-152399" y="674662"/>
            <a:ext cx="676757" cy="371960"/>
          </a:xfrm>
          <a:prstGeom prst="trapezoid">
            <a:avLst>
              <a:gd name="adj" fmla="val 44355"/>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矩形 14"/>
          <p:cNvSpPr/>
          <p:nvPr userDrawn="1"/>
        </p:nvSpPr>
        <p:spPr>
          <a:xfrm>
            <a:off x="79165" y="6537785"/>
            <a:ext cx="2143536" cy="230832"/>
          </a:xfrm>
          <a:prstGeom prst="rect">
            <a:avLst/>
          </a:prstGeom>
        </p:spPr>
        <p:txBody>
          <a:bodyPr wrap="none">
            <a:spAutoFit/>
          </a:bodyPr>
          <a:lstStyle/>
          <a:p>
            <a:r>
              <a:rPr lang="en-US" altLang="zh-CN" sz="900" dirty="0">
                <a:solidFill>
                  <a:srgbClr val="939598"/>
                </a:solidFill>
                <a:cs typeface="Arial" panose="020B0604020202020204" pitchFamily="34" charset="0"/>
              </a:rPr>
              <a:t>2018</a:t>
            </a:r>
            <a:r>
              <a:rPr lang="zh-CN" altLang="en-US" sz="900" dirty="0">
                <a:solidFill>
                  <a:srgbClr val="939598"/>
                </a:solidFill>
                <a:cs typeface="Arial" panose="020B0604020202020204" pitchFamily="34" charset="0"/>
              </a:rPr>
              <a:t> </a:t>
            </a:r>
            <a:r>
              <a:rPr lang="en-US" altLang="zh-CN" sz="900" dirty="0">
                <a:solidFill>
                  <a:srgbClr val="939598"/>
                </a:solidFill>
                <a:cs typeface="Arial" panose="020B0604020202020204" pitchFamily="34" charset="0"/>
              </a:rPr>
              <a:t>Lenovo Internal. All rights reserved.</a:t>
            </a:r>
          </a:p>
        </p:txBody>
      </p:sp>
    </p:spTree>
    <p:extLst>
      <p:ext uri="{BB962C8B-B14F-4D97-AF65-F5344CB8AC3E}">
        <p14:creationId xmlns:p14="http://schemas.microsoft.com/office/powerpoint/2010/main" val="1119209458"/>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and Content - No Background">
    <p:spTree>
      <p:nvGrpSpPr>
        <p:cNvPr id="1" name=""/>
        <p:cNvGrpSpPr/>
        <p:nvPr/>
      </p:nvGrpSpPr>
      <p:grpSpPr>
        <a:xfrm>
          <a:off x="0" y="0"/>
          <a:ext cx="0" cy="0"/>
          <a:chOff x="0" y="0"/>
          <a:chExt cx="0" cy="0"/>
        </a:xfrm>
      </p:grpSpPr>
      <p:sp>
        <p:nvSpPr>
          <p:cNvPr id="5" name="标题 1"/>
          <p:cNvSpPr>
            <a:spLocks noGrp="1"/>
          </p:cNvSpPr>
          <p:nvPr>
            <p:ph type="title"/>
          </p:nvPr>
        </p:nvSpPr>
        <p:spPr>
          <a:xfrm>
            <a:off x="592140" y="266760"/>
            <a:ext cx="10658475" cy="1110191"/>
          </a:xfrm>
        </p:spPr>
        <p:txBody>
          <a:bodyPr/>
          <a:lstStyle/>
          <a:p>
            <a:r>
              <a:rPr lang="zh-CN" altLang="en-US"/>
              <a:t>单击此处编辑母版标题样式</a:t>
            </a:r>
          </a:p>
        </p:txBody>
      </p:sp>
      <p:sp>
        <p:nvSpPr>
          <p:cNvPr id="6" name="内容占位符 2"/>
          <p:cNvSpPr>
            <a:spLocks noGrp="1"/>
          </p:cNvSpPr>
          <p:nvPr>
            <p:ph idx="1"/>
          </p:nvPr>
        </p:nvSpPr>
        <p:spPr>
          <a:xfrm>
            <a:off x="592140" y="1554271"/>
            <a:ext cx="10658475" cy="439605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a:xfrm>
            <a:off x="592141" y="6173901"/>
            <a:ext cx="2763309" cy="354645"/>
          </a:xfrm>
        </p:spPr>
        <p:txBody>
          <a:bodyPr/>
          <a:lstStyle/>
          <a:p>
            <a:fld id="{A3C48C36-A36F-4C6E-B24F-269543A66521}" type="datetimeFigureOut">
              <a:rPr lang="zh-CN" altLang="en-US" smtClean="0"/>
              <a:pPr/>
              <a:t>2018/6/11</a:t>
            </a:fld>
            <a:endParaRPr lang="zh-CN" altLang="en-US"/>
          </a:p>
        </p:txBody>
      </p:sp>
      <p:sp>
        <p:nvSpPr>
          <p:cNvPr id="8" name="页脚占位符 4"/>
          <p:cNvSpPr>
            <a:spLocks noGrp="1"/>
          </p:cNvSpPr>
          <p:nvPr>
            <p:ph type="ftr" sz="quarter" idx="11"/>
          </p:nvPr>
        </p:nvSpPr>
        <p:spPr>
          <a:xfrm>
            <a:off x="4046279" y="6173901"/>
            <a:ext cx="3750203" cy="354645"/>
          </a:xfrm>
        </p:spPr>
        <p:txBody>
          <a:bodyPr/>
          <a:lstStyle/>
          <a:p>
            <a:endParaRPr lang="zh-CN" altLang="en-US"/>
          </a:p>
        </p:txBody>
      </p:sp>
      <p:sp>
        <p:nvSpPr>
          <p:cNvPr id="9" name="灯片编号占位符 5"/>
          <p:cNvSpPr>
            <a:spLocks noGrp="1"/>
          </p:cNvSpPr>
          <p:nvPr>
            <p:ph type="sldNum" sz="quarter" idx="12"/>
          </p:nvPr>
        </p:nvSpPr>
        <p:spPr>
          <a:xfrm>
            <a:off x="8487310" y="6173901"/>
            <a:ext cx="2763309" cy="354645"/>
          </a:xfrm>
        </p:spPr>
        <p:txBody>
          <a:bodyPr/>
          <a:lstStyle/>
          <a:p>
            <a:fld id="{FFCCA3F5-6F98-441F-8297-9EE185ECD99D}" type="slidenum">
              <a:rPr lang="zh-CN" altLang="en-US" smtClean="0"/>
              <a:pPr/>
              <a:t>‹#›</a:t>
            </a:fld>
            <a:endParaRPr lang="zh-CN" altLang="en-US"/>
          </a:p>
        </p:txBody>
      </p:sp>
      <p:pic>
        <p:nvPicPr>
          <p:cNvPr id="10"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893"/>
            <a:ext cx="12190415" cy="6857107"/>
          </a:xfrm>
          <a:prstGeom prst="rect">
            <a:avLst/>
          </a:prstGeom>
        </p:spPr>
      </p:pic>
      <p:sp>
        <p:nvSpPr>
          <p:cNvPr id="12" name="Rectangle 6"/>
          <p:cNvSpPr/>
          <p:nvPr userDrawn="1"/>
        </p:nvSpPr>
        <p:spPr bwMode="gray">
          <a:xfrm>
            <a:off x="11748699" y="639571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slide number"/>
          <p:cNvSpPr txBox="1"/>
          <p:nvPr userDrawn="1"/>
        </p:nvSpPr>
        <p:spPr bwMode="white">
          <a:xfrm>
            <a:off x="11748702" y="638926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t>‹#›</a:t>
            </a:fld>
            <a:endParaRPr lang="en-US" dirty="0"/>
          </a:p>
        </p:txBody>
      </p:sp>
      <p:pic>
        <p:nvPicPr>
          <p:cNvPr id="14"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1304984" y="5505443"/>
            <a:ext cx="1330737" cy="443301"/>
          </a:xfrm>
          <a:prstGeom prst="rect">
            <a:avLst/>
          </a:prstGeom>
        </p:spPr>
      </p:pic>
      <p:sp>
        <p:nvSpPr>
          <p:cNvPr id="16" name="梯形 15"/>
          <p:cNvSpPr/>
          <p:nvPr userDrawn="1"/>
        </p:nvSpPr>
        <p:spPr>
          <a:xfrm rot="5400000">
            <a:off x="-152399" y="674662"/>
            <a:ext cx="676757" cy="371960"/>
          </a:xfrm>
          <a:prstGeom prst="trapezoid">
            <a:avLst>
              <a:gd name="adj" fmla="val 44355"/>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矩形 17"/>
          <p:cNvSpPr/>
          <p:nvPr userDrawn="1"/>
        </p:nvSpPr>
        <p:spPr>
          <a:xfrm>
            <a:off x="79165" y="6537785"/>
            <a:ext cx="2143536" cy="230832"/>
          </a:xfrm>
          <a:prstGeom prst="rect">
            <a:avLst/>
          </a:prstGeom>
        </p:spPr>
        <p:txBody>
          <a:bodyPr wrap="none">
            <a:spAutoFit/>
          </a:bodyPr>
          <a:lstStyle/>
          <a:p>
            <a:r>
              <a:rPr lang="en-US" altLang="zh-CN" sz="900" dirty="0">
                <a:solidFill>
                  <a:srgbClr val="939598"/>
                </a:solidFill>
                <a:cs typeface="Arial" panose="020B0604020202020204" pitchFamily="34" charset="0"/>
              </a:rPr>
              <a:t>2018</a:t>
            </a:r>
            <a:r>
              <a:rPr lang="zh-CN" altLang="en-US" sz="900" dirty="0">
                <a:solidFill>
                  <a:srgbClr val="939598"/>
                </a:solidFill>
                <a:cs typeface="Arial" panose="020B0604020202020204" pitchFamily="34" charset="0"/>
              </a:rPr>
              <a:t> </a:t>
            </a:r>
            <a:r>
              <a:rPr lang="en-US" altLang="zh-CN" sz="900" dirty="0">
                <a:solidFill>
                  <a:srgbClr val="939598"/>
                </a:solidFill>
                <a:cs typeface="Arial" panose="020B0604020202020204" pitchFamily="34" charset="0"/>
              </a:rPr>
              <a:t>Lenovo Internal. All rights reserved.</a:t>
            </a:r>
          </a:p>
        </p:txBody>
      </p:sp>
    </p:spTree>
    <p:extLst>
      <p:ext uri="{BB962C8B-B14F-4D97-AF65-F5344CB8AC3E}">
        <p14:creationId xmlns:p14="http://schemas.microsoft.com/office/powerpoint/2010/main" val="472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893"/>
            <a:ext cx="12190415" cy="6857107"/>
          </a:xfrm>
          <a:prstGeom prst="rect">
            <a:avLst/>
          </a:prstGeom>
        </p:spPr>
      </p:pic>
      <p:sp>
        <p:nvSpPr>
          <p:cNvPr id="3" name="Rectangle 6"/>
          <p:cNvSpPr/>
          <p:nvPr userDrawn="1"/>
        </p:nvSpPr>
        <p:spPr bwMode="gray">
          <a:xfrm>
            <a:off x="11748699" y="639571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slide number"/>
          <p:cNvSpPr txBox="1"/>
          <p:nvPr userDrawn="1"/>
        </p:nvSpPr>
        <p:spPr bwMode="white">
          <a:xfrm>
            <a:off x="11748702" y="638926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t>‹#›</a:t>
            </a:fld>
            <a:endParaRPr lang="en-US" dirty="0"/>
          </a:p>
        </p:txBody>
      </p:sp>
      <p:pic>
        <p:nvPicPr>
          <p:cNvPr id="5"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1304984" y="5505443"/>
            <a:ext cx="1330737" cy="443301"/>
          </a:xfrm>
          <a:prstGeom prst="rect">
            <a:avLst/>
          </a:prstGeom>
        </p:spPr>
      </p:pic>
    </p:spTree>
    <p:extLst>
      <p:ext uri="{BB962C8B-B14F-4D97-AF65-F5344CB8AC3E}">
        <p14:creationId xmlns:p14="http://schemas.microsoft.com/office/powerpoint/2010/main" val="299276580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Only - With Background">
    <p:spTree>
      <p:nvGrpSpPr>
        <p:cNvPr id="1" name=""/>
        <p:cNvGrpSpPr/>
        <p:nvPr/>
      </p:nvGrpSpPr>
      <p:grpSpPr>
        <a:xfrm>
          <a:off x="0" y="0"/>
          <a:ext cx="0" cy="0"/>
          <a:chOff x="0" y="0"/>
          <a:chExt cx="0" cy="0"/>
        </a:xfrm>
      </p:grpSpPr>
      <p:sp>
        <p:nvSpPr>
          <p:cNvPr id="7" name="标题 1"/>
          <p:cNvSpPr>
            <a:spLocks noGrp="1"/>
          </p:cNvSpPr>
          <p:nvPr>
            <p:ph type="title"/>
          </p:nvPr>
        </p:nvSpPr>
        <p:spPr>
          <a:xfrm>
            <a:off x="592140" y="266760"/>
            <a:ext cx="10658475" cy="1110191"/>
          </a:xfrm>
        </p:spPr>
        <p:txBody>
          <a:bodyPr/>
          <a:lstStyle/>
          <a:p>
            <a:r>
              <a:rPr lang="zh-CN" altLang="en-US"/>
              <a:t>单击此处编辑母版标题样式</a:t>
            </a:r>
          </a:p>
        </p:txBody>
      </p:sp>
      <p:sp>
        <p:nvSpPr>
          <p:cNvPr id="8" name="内容占位符 2"/>
          <p:cNvSpPr>
            <a:spLocks noGrp="1"/>
          </p:cNvSpPr>
          <p:nvPr>
            <p:ph idx="1"/>
          </p:nvPr>
        </p:nvSpPr>
        <p:spPr>
          <a:xfrm>
            <a:off x="592140" y="1554271"/>
            <a:ext cx="10658475" cy="4396051"/>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 name="日期占位符 3"/>
          <p:cNvSpPr>
            <a:spLocks noGrp="1"/>
          </p:cNvSpPr>
          <p:nvPr>
            <p:ph type="dt" sz="half" idx="10"/>
          </p:nvPr>
        </p:nvSpPr>
        <p:spPr>
          <a:xfrm>
            <a:off x="592141" y="6173901"/>
            <a:ext cx="2763309" cy="354645"/>
          </a:xfrm>
        </p:spPr>
        <p:txBody>
          <a:bodyPr/>
          <a:lstStyle/>
          <a:p>
            <a:fld id="{A3C48C36-A36F-4C6E-B24F-269543A66521}" type="datetimeFigureOut">
              <a:rPr lang="zh-CN" altLang="en-US" smtClean="0"/>
              <a:pPr/>
              <a:t>2018/6/11</a:t>
            </a:fld>
            <a:endParaRPr lang="zh-CN" altLang="en-US"/>
          </a:p>
        </p:txBody>
      </p:sp>
      <p:sp>
        <p:nvSpPr>
          <p:cNvPr id="11" name="页脚占位符 4"/>
          <p:cNvSpPr>
            <a:spLocks noGrp="1"/>
          </p:cNvSpPr>
          <p:nvPr>
            <p:ph type="ftr" sz="quarter" idx="11"/>
          </p:nvPr>
        </p:nvSpPr>
        <p:spPr>
          <a:xfrm>
            <a:off x="4046279" y="6173901"/>
            <a:ext cx="3750203" cy="354645"/>
          </a:xfrm>
        </p:spPr>
        <p:txBody>
          <a:bodyPr/>
          <a:lstStyle/>
          <a:p>
            <a:endParaRPr lang="zh-CN" altLang="en-US"/>
          </a:p>
        </p:txBody>
      </p:sp>
      <p:sp>
        <p:nvSpPr>
          <p:cNvPr id="12" name="灯片编号占位符 5"/>
          <p:cNvSpPr>
            <a:spLocks noGrp="1"/>
          </p:cNvSpPr>
          <p:nvPr>
            <p:ph type="sldNum" sz="quarter" idx="12"/>
          </p:nvPr>
        </p:nvSpPr>
        <p:spPr>
          <a:xfrm>
            <a:off x="8487310" y="6173901"/>
            <a:ext cx="2763309" cy="354645"/>
          </a:xfrm>
        </p:spPr>
        <p:txBody>
          <a:bodyPr/>
          <a:lstStyle/>
          <a:p>
            <a:fld id="{FFCCA3F5-6F98-441F-8297-9EE185ECD99D}" type="slidenum">
              <a:rPr lang="zh-CN" altLang="en-US" smtClean="0"/>
              <a:pPr/>
              <a:t>‹#›</a:t>
            </a:fld>
            <a:endParaRPr lang="zh-CN" altLang="en-US"/>
          </a:p>
        </p:txBody>
      </p:sp>
      <p:pic>
        <p:nvPicPr>
          <p:cNvPr id="13"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893"/>
            <a:ext cx="12190415" cy="6857107"/>
          </a:xfrm>
          <a:prstGeom prst="rect">
            <a:avLst/>
          </a:prstGeom>
        </p:spPr>
      </p:pic>
      <p:sp>
        <p:nvSpPr>
          <p:cNvPr id="15" name="Rectangle 6"/>
          <p:cNvSpPr/>
          <p:nvPr userDrawn="1"/>
        </p:nvSpPr>
        <p:spPr bwMode="gray">
          <a:xfrm>
            <a:off x="11748699" y="639571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slide number"/>
          <p:cNvSpPr txBox="1"/>
          <p:nvPr userDrawn="1"/>
        </p:nvSpPr>
        <p:spPr bwMode="white">
          <a:xfrm>
            <a:off x="11748702" y="638926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t>‹#›</a:t>
            </a:fld>
            <a:endParaRPr lang="en-US" dirty="0"/>
          </a:p>
        </p:txBody>
      </p:sp>
      <p:pic>
        <p:nvPicPr>
          <p:cNvPr id="17"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1304984" y="5505443"/>
            <a:ext cx="1330737" cy="443301"/>
          </a:xfrm>
          <a:prstGeom prst="rect">
            <a:avLst/>
          </a:prstGeom>
        </p:spPr>
      </p:pic>
      <p:sp>
        <p:nvSpPr>
          <p:cNvPr id="18" name="矩形 17"/>
          <p:cNvSpPr/>
          <p:nvPr userDrawn="1"/>
        </p:nvSpPr>
        <p:spPr>
          <a:xfrm>
            <a:off x="79165" y="6537785"/>
            <a:ext cx="2143536" cy="230832"/>
          </a:xfrm>
          <a:prstGeom prst="rect">
            <a:avLst/>
          </a:prstGeom>
        </p:spPr>
        <p:txBody>
          <a:bodyPr wrap="none">
            <a:spAutoFit/>
          </a:bodyPr>
          <a:lstStyle/>
          <a:p>
            <a:r>
              <a:rPr lang="en-US" altLang="zh-CN" sz="900" dirty="0">
                <a:solidFill>
                  <a:srgbClr val="939598"/>
                </a:solidFill>
                <a:cs typeface="Arial" panose="020B0604020202020204" pitchFamily="34" charset="0"/>
              </a:rPr>
              <a:t>2018</a:t>
            </a:r>
            <a:r>
              <a:rPr lang="zh-CN" altLang="en-US" sz="900" dirty="0">
                <a:solidFill>
                  <a:srgbClr val="939598"/>
                </a:solidFill>
                <a:cs typeface="Arial" panose="020B0604020202020204" pitchFamily="34" charset="0"/>
              </a:rPr>
              <a:t> </a:t>
            </a:r>
            <a:r>
              <a:rPr lang="en-US" altLang="zh-CN" sz="900" dirty="0">
                <a:solidFill>
                  <a:srgbClr val="939598"/>
                </a:solidFill>
                <a:cs typeface="Arial" panose="020B0604020202020204" pitchFamily="34" charset="0"/>
              </a:rPr>
              <a:t>Lenovo Internal. All rights reserved.</a:t>
            </a:r>
          </a:p>
        </p:txBody>
      </p:sp>
      <p:sp>
        <p:nvSpPr>
          <p:cNvPr id="19" name="梯形 18"/>
          <p:cNvSpPr/>
          <p:nvPr userDrawn="1"/>
        </p:nvSpPr>
        <p:spPr>
          <a:xfrm rot="5400000">
            <a:off x="-152399" y="674662"/>
            <a:ext cx="676757" cy="371960"/>
          </a:xfrm>
          <a:prstGeom prst="trapezoid">
            <a:avLst>
              <a:gd name="adj" fmla="val 44355"/>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20393302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3C48C36-A36F-4C6E-B24F-269543A66521}" type="datetimeFigureOut">
              <a:rPr lang="zh-CN" altLang="en-US" smtClean="0"/>
              <a:pPr/>
              <a:t>2018/6/11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CCA3F5-6F98-441F-8297-9EE185ECD99D}" type="slidenum">
              <a:rPr lang="zh-CN" altLang="en-US" smtClean="0"/>
              <a:pPr/>
              <a:t>‹#›</a:t>
            </a:fld>
            <a:endParaRPr lang="zh-CN" altLang="en-US"/>
          </a:p>
        </p:txBody>
      </p:sp>
      <p:pic>
        <p:nvPicPr>
          <p:cNvPr id="10"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893"/>
            <a:ext cx="12190415" cy="6857107"/>
          </a:xfrm>
          <a:prstGeom prst="rect">
            <a:avLst/>
          </a:prstGeom>
        </p:spPr>
      </p:pic>
      <p:sp>
        <p:nvSpPr>
          <p:cNvPr id="11" name="Rectangle 6"/>
          <p:cNvSpPr/>
          <p:nvPr userDrawn="1"/>
        </p:nvSpPr>
        <p:spPr bwMode="gray">
          <a:xfrm>
            <a:off x="11748699" y="639571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slide number"/>
          <p:cNvSpPr txBox="1"/>
          <p:nvPr userDrawn="1"/>
        </p:nvSpPr>
        <p:spPr bwMode="white">
          <a:xfrm>
            <a:off x="11748702" y="638926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t>‹#›</a:t>
            </a:fld>
            <a:endParaRPr lang="en-US" dirty="0"/>
          </a:p>
        </p:txBody>
      </p:sp>
      <p:pic>
        <p:nvPicPr>
          <p:cNvPr id="13"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1304984" y="5505443"/>
            <a:ext cx="1330737" cy="443301"/>
          </a:xfrm>
          <a:prstGeom prst="rect">
            <a:avLst/>
          </a:prstGeom>
        </p:spPr>
      </p:pic>
      <p:sp>
        <p:nvSpPr>
          <p:cNvPr id="15" name="梯形 14"/>
          <p:cNvSpPr/>
          <p:nvPr userDrawn="1"/>
        </p:nvSpPr>
        <p:spPr>
          <a:xfrm rot="5400000">
            <a:off x="-152399" y="674662"/>
            <a:ext cx="676757" cy="371960"/>
          </a:xfrm>
          <a:prstGeom prst="trapezoid">
            <a:avLst>
              <a:gd name="adj" fmla="val 44355"/>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userDrawn="1"/>
        </p:nvSpPr>
        <p:spPr>
          <a:xfrm>
            <a:off x="79165" y="6537785"/>
            <a:ext cx="2143536" cy="230832"/>
          </a:xfrm>
          <a:prstGeom prst="rect">
            <a:avLst/>
          </a:prstGeom>
        </p:spPr>
        <p:txBody>
          <a:bodyPr wrap="none">
            <a:spAutoFit/>
          </a:bodyPr>
          <a:lstStyle/>
          <a:p>
            <a:r>
              <a:rPr lang="en-US" altLang="zh-CN" sz="900" dirty="0">
                <a:solidFill>
                  <a:srgbClr val="939598"/>
                </a:solidFill>
                <a:cs typeface="Arial" panose="020B0604020202020204" pitchFamily="34" charset="0"/>
              </a:rPr>
              <a:t>2018</a:t>
            </a:r>
            <a:r>
              <a:rPr lang="zh-CN" altLang="en-US" sz="900" dirty="0">
                <a:solidFill>
                  <a:srgbClr val="939598"/>
                </a:solidFill>
                <a:cs typeface="Arial" panose="020B0604020202020204" pitchFamily="34" charset="0"/>
              </a:rPr>
              <a:t> </a:t>
            </a:r>
            <a:r>
              <a:rPr lang="en-US" altLang="zh-CN" sz="900" dirty="0">
                <a:solidFill>
                  <a:srgbClr val="939598"/>
                </a:solidFill>
                <a:cs typeface="Arial" panose="020B0604020202020204" pitchFamily="34" charset="0"/>
              </a:rPr>
              <a:t>Lenovo Internal. All rights reserved.</a:t>
            </a:r>
          </a:p>
        </p:txBody>
      </p:sp>
    </p:spTree>
    <p:extLst>
      <p:ext uri="{BB962C8B-B14F-4D97-AF65-F5344CB8AC3E}">
        <p14:creationId xmlns:p14="http://schemas.microsoft.com/office/powerpoint/2010/main" val="516127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592143" y="1491054"/>
            <a:ext cx="5232604" cy="621399"/>
          </a:xfrm>
        </p:spPr>
        <p:txBody>
          <a:bodyPr anchor="b"/>
          <a:lstStyle>
            <a:lvl1pPr marL="0" indent="0">
              <a:buNone/>
              <a:defRPr sz="3516" b="1"/>
            </a:lvl1pPr>
            <a:lvl2pPr marL="662566" indent="0">
              <a:buNone/>
              <a:defRPr sz="2949" b="1"/>
            </a:lvl2pPr>
            <a:lvl3pPr marL="1325131" indent="0">
              <a:buNone/>
              <a:defRPr sz="2609" b="1"/>
            </a:lvl3pPr>
            <a:lvl4pPr marL="1987697" indent="0">
              <a:buNone/>
              <a:defRPr sz="2269" b="1"/>
            </a:lvl4pPr>
            <a:lvl5pPr marL="2650264" indent="0">
              <a:buNone/>
              <a:defRPr sz="2269" b="1"/>
            </a:lvl5pPr>
            <a:lvl6pPr marL="3312830" indent="0">
              <a:buNone/>
              <a:defRPr sz="2269" b="1"/>
            </a:lvl6pPr>
            <a:lvl7pPr marL="3975395" indent="0">
              <a:buNone/>
              <a:defRPr sz="2269" b="1"/>
            </a:lvl7pPr>
            <a:lvl8pPr marL="4637961" indent="0">
              <a:buNone/>
              <a:defRPr sz="2269" b="1"/>
            </a:lvl8pPr>
            <a:lvl9pPr marL="5300527" indent="0">
              <a:buNone/>
              <a:defRPr sz="2269" b="1"/>
            </a:lvl9pPr>
          </a:lstStyle>
          <a:p>
            <a:pPr lvl="0"/>
            <a:r>
              <a:rPr lang="zh-CN" altLang="en-US"/>
              <a:t>单击此处编辑母版文本样式</a:t>
            </a:r>
          </a:p>
        </p:txBody>
      </p:sp>
      <p:sp>
        <p:nvSpPr>
          <p:cNvPr id="4" name="内容占位符 3"/>
          <p:cNvSpPr>
            <a:spLocks noGrp="1"/>
          </p:cNvSpPr>
          <p:nvPr>
            <p:ph sz="half" idx="2"/>
          </p:nvPr>
        </p:nvSpPr>
        <p:spPr>
          <a:xfrm>
            <a:off x="592143" y="2112449"/>
            <a:ext cx="5232604" cy="3837871"/>
          </a:xfrm>
        </p:spPr>
        <p:txBody>
          <a:bodyPr/>
          <a:lstStyle>
            <a:lvl1pPr>
              <a:defRPr sz="3516"/>
            </a:lvl1pPr>
            <a:lvl2pPr>
              <a:defRPr sz="2949"/>
            </a:lvl2pPr>
            <a:lvl3pPr>
              <a:defRPr sz="2609"/>
            </a:lvl3pPr>
            <a:lvl4pPr>
              <a:defRPr sz="2269"/>
            </a:lvl4pPr>
            <a:lvl5pPr>
              <a:defRPr sz="2269"/>
            </a:lvl5pPr>
            <a:lvl6pPr>
              <a:defRPr sz="2269"/>
            </a:lvl6pPr>
            <a:lvl7pPr>
              <a:defRPr sz="2269"/>
            </a:lvl7pPr>
            <a:lvl8pPr>
              <a:defRPr sz="2269"/>
            </a:lvl8pPr>
            <a:lvl9pPr>
              <a:defRPr sz="226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015962" y="1491054"/>
            <a:ext cx="5234659" cy="621399"/>
          </a:xfrm>
        </p:spPr>
        <p:txBody>
          <a:bodyPr anchor="b"/>
          <a:lstStyle>
            <a:lvl1pPr marL="0" indent="0">
              <a:buNone/>
              <a:defRPr sz="3516" b="1"/>
            </a:lvl1pPr>
            <a:lvl2pPr marL="662566" indent="0">
              <a:buNone/>
              <a:defRPr sz="2949" b="1"/>
            </a:lvl2pPr>
            <a:lvl3pPr marL="1325131" indent="0">
              <a:buNone/>
              <a:defRPr sz="2609" b="1"/>
            </a:lvl3pPr>
            <a:lvl4pPr marL="1987697" indent="0">
              <a:buNone/>
              <a:defRPr sz="2269" b="1"/>
            </a:lvl4pPr>
            <a:lvl5pPr marL="2650264" indent="0">
              <a:buNone/>
              <a:defRPr sz="2269" b="1"/>
            </a:lvl5pPr>
            <a:lvl6pPr marL="3312830" indent="0">
              <a:buNone/>
              <a:defRPr sz="2269" b="1"/>
            </a:lvl6pPr>
            <a:lvl7pPr marL="3975395" indent="0">
              <a:buNone/>
              <a:defRPr sz="2269" b="1"/>
            </a:lvl7pPr>
            <a:lvl8pPr marL="4637961" indent="0">
              <a:buNone/>
              <a:defRPr sz="2269" b="1"/>
            </a:lvl8pPr>
            <a:lvl9pPr marL="5300527" indent="0">
              <a:buNone/>
              <a:defRPr sz="2269" b="1"/>
            </a:lvl9pPr>
          </a:lstStyle>
          <a:p>
            <a:pPr lvl="0"/>
            <a:r>
              <a:rPr lang="zh-CN" altLang="en-US"/>
              <a:t>单击此处编辑母版文本样式</a:t>
            </a:r>
          </a:p>
        </p:txBody>
      </p:sp>
      <p:sp>
        <p:nvSpPr>
          <p:cNvPr id="6" name="内容占位符 5"/>
          <p:cNvSpPr>
            <a:spLocks noGrp="1"/>
          </p:cNvSpPr>
          <p:nvPr>
            <p:ph sz="quarter" idx="4"/>
          </p:nvPr>
        </p:nvSpPr>
        <p:spPr>
          <a:xfrm>
            <a:off x="6015962" y="2112449"/>
            <a:ext cx="5234659" cy="3837871"/>
          </a:xfrm>
        </p:spPr>
        <p:txBody>
          <a:bodyPr/>
          <a:lstStyle>
            <a:lvl1pPr>
              <a:defRPr sz="3516"/>
            </a:lvl1pPr>
            <a:lvl2pPr>
              <a:defRPr sz="2949"/>
            </a:lvl2pPr>
            <a:lvl3pPr>
              <a:defRPr sz="2609"/>
            </a:lvl3pPr>
            <a:lvl4pPr>
              <a:defRPr sz="2269"/>
            </a:lvl4pPr>
            <a:lvl5pPr>
              <a:defRPr sz="2269"/>
            </a:lvl5pPr>
            <a:lvl6pPr>
              <a:defRPr sz="2269"/>
            </a:lvl6pPr>
            <a:lvl7pPr>
              <a:defRPr sz="2269"/>
            </a:lvl7pPr>
            <a:lvl8pPr>
              <a:defRPr sz="2269"/>
            </a:lvl8pPr>
            <a:lvl9pPr>
              <a:defRPr sz="226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3C48C36-A36F-4C6E-B24F-269543A66521}" type="datetimeFigureOut">
              <a:rPr lang="zh-CN" altLang="en-US" smtClean="0"/>
              <a:pPr/>
              <a:t>2018/6/11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FCCA3F5-6F98-441F-8297-9EE185ECD99D}" type="slidenum">
              <a:rPr lang="zh-CN" altLang="en-US" smtClean="0"/>
              <a:pPr/>
              <a:t>‹#›</a:t>
            </a:fld>
            <a:endParaRPr lang="zh-CN" altLang="en-US"/>
          </a:p>
        </p:txBody>
      </p:sp>
    </p:spTree>
    <p:extLst>
      <p:ext uri="{BB962C8B-B14F-4D97-AF65-F5344CB8AC3E}">
        <p14:creationId xmlns:p14="http://schemas.microsoft.com/office/powerpoint/2010/main" val="1857332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3C48C36-A36F-4C6E-B24F-269543A66521}" type="datetimeFigureOut">
              <a:rPr lang="zh-CN" altLang="en-US" smtClean="0"/>
              <a:pPr/>
              <a:t>2018/6/11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FCCA3F5-6F98-441F-8297-9EE185ECD99D}" type="slidenum">
              <a:rPr lang="zh-CN" altLang="en-US" smtClean="0"/>
              <a:pPr/>
              <a:t>‹#›</a:t>
            </a:fld>
            <a:endParaRPr lang="zh-CN" altLang="en-US"/>
          </a:p>
        </p:txBody>
      </p:sp>
    </p:spTree>
    <p:extLst>
      <p:ext uri="{BB962C8B-B14F-4D97-AF65-F5344CB8AC3E}">
        <p14:creationId xmlns:p14="http://schemas.microsoft.com/office/powerpoint/2010/main" val="3317858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3C48C36-A36F-4C6E-B24F-269543A66521}" type="datetimeFigureOut">
              <a:rPr lang="zh-CN" altLang="en-US" smtClean="0"/>
              <a:pPr/>
              <a:t>2018/6/11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FCCA3F5-6F98-441F-8297-9EE185ECD99D}" type="slidenum">
              <a:rPr lang="zh-CN" altLang="en-US" smtClean="0"/>
              <a:pPr/>
              <a:t>‹#›</a:t>
            </a:fld>
            <a:endParaRPr lang="zh-CN" altLang="en-US"/>
          </a:p>
        </p:txBody>
      </p:sp>
    </p:spTree>
    <p:extLst>
      <p:ext uri="{BB962C8B-B14F-4D97-AF65-F5344CB8AC3E}">
        <p14:creationId xmlns:p14="http://schemas.microsoft.com/office/powerpoint/2010/main" val="4259740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2142" y="265213"/>
            <a:ext cx="3896183" cy="1128697"/>
          </a:xfrm>
        </p:spPr>
        <p:txBody>
          <a:bodyPr anchor="b"/>
          <a:lstStyle>
            <a:lvl1pPr algn="l">
              <a:defRPr sz="2949" b="1"/>
            </a:lvl1pPr>
          </a:lstStyle>
          <a:p>
            <a:r>
              <a:rPr lang="zh-CN" altLang="en-US"/>
              <a:t>单击此处编辑母版标题样式</a:t>
            </a:r>
          </a:p>
        </p:txBody>
      </p:sp>
      <p:sp>
        <p:nvSpPr>
          <p:cNvPr id="3" name="内容占位符 2"/>
          <p:cNvSpPr>
            <a:spLocks noGrp="1"/>
          </p:cNvSpPr>
          <p:nvPr>
            <p:ph idx="1"/>
          </p:nvPr>
        </p:nvSpPr>
        <p:spPr>
          <a:xfrm>
            <a:off x="4630188" y="265218"/>
            <a:ext cx="6620427" cy="5685107"/>
          </a:xfrm>
        </p:spPr>
        <p:txBody>
          <a:bodyPr/>
          <a:lstStyle>
            <a:lvl1pPr>
              <a:defRPr sz="4651"/>
            </a:lvl1pPr>
            <a:lvl2pPr>
              <a:defRPr sz="4083"/>
            </a:lvl2pPr>
            <a:lvl3pPr>
              <a:defRPr sz="3516"/>
            </a:lvl3pPr>
            <a:lvl4pPr>
              <a:defRPr sz="2949"/>
            </a:lvl4pPr>
            <a:lvl5pPr>
              <a:defRPr sz="2949"/>
            </a:lvl5pPr>
            <a:lvl6pPr>
              <a:defRPr sz="2949"/>
            </a:lvl6pPr>
            <a:lvl7pPr>
              <a:defRPr sz="2949"/>
            </a:lvl7pPr>
            <a:lvl8pPr>
              <a:defRPr sz="2949"/>
            </a:lvl8pPr>
            <a:lvl9pPr>
              <a:defRPr sz="294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592142" y="1393910"/>
            <a:ext cx="3896183" cy="4556412"/>
          </a:xfrm>
        </p:spPr>
        <p:txBody>
          <a:bodyPr/>
          <a:lstStyle>
            <a:lvl1pPr marL="0" indent="0">
              <a:buNone/>
              <a:defRPr sz="2042"/>
            </a:lvl1pPr>
            <a:lvl2pPr marL="662566" indent="0">
              <a:buNone/>
              <a:defRPr sz="1701"/>
            </a:lvl2pPr>
            <a:lvl3pPr marL="1325131" indent="0">
              <a:buNone/>
              <a:defRPr sz="1475"/>
            </a:lvl3pPr>
            <a:lvl4pPr marL="1987697" indent="0">
              <a:buNone/>
              <a:defRPr sz="1248"/>
            </a:lvl4pPr>
            <a:lvl5pPr marL="2650264" indent="0">
              <a:buNone/>
              <a:defRPr sz="1248"/>
            </a:lvl5pPr>
            <a:lvl6pPr marL="3312830" indent="0">
              <a:buNone/>
              <a:defRPr sz="1248"/>
            </a:lvl6pPr>
            <a:lvl7pPr marL="3975395" indent="0">
              <a:buNone/>
              <a:defRPr sz="1248"/>
            </a:lvl7pPr>
            <a:lvl8pPr marL="4637961" indent="0">
              <a:buNone/>
              <a:defRPr sz="1248"/>
            </a:lvl8pPr>
            <a:lvl9pPr marL="5300527" indent="0">
              <a:buNone/>
              <a:defRPr sz="1248"/>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3C48C36-A36F-4C6E-B24F-269543A66521}" type="datetimeFigureOut">
              <a:rPr lang="zh-CN" altLang="en-US" smtClean="0"/>
              <a:pPr/>
              <a:t>2018/6/11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CCA3F5-6F98-441F-8297-9EE185ECD99D}" type="slidenum">
              <a:rPr lang="zh-CN" altLang="en-US" smtClean="0"/>
              <a:pPr/>
              <a:t>‹#›</a:t>
            </a:fld>
            <a:endParaRPr lang="zh-CN" altLang="en-US"/>
          </a:p>
        </p:txBody>
      </p:sp>
    </p:spTree>
    <p:extLst>
      <p:ext uri="{BB962C8B-B14F-4D97-AF65-F5344CB8AC3E}">
        <p14:creationId xmlns:p14="http://schemas.microsoft.com/office/powerpoint/2010/main" val="7954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21263" y="4662810"/>
            <a:ext cx="7105650" cy="550471"/>
          </a:xfrm>
        </p:spPr>
        <p:txBody>
          <a:bodyPr anchor="b"/>
          <a:lstStyle>
            <a:lvl1pPr algn="l">
              <a:defRPr sz="2949" b="1"/>
            </a:lvl1pPr>
          </a:lstStyle>
          <a:p>
            <a:r>
              <a:rPr lang="zh-CN" altLang="en-US"/>
              <a:t>单击此处编辑母版标题样式</a:t>
            </a:r>
          </a:p>
        </p:txBody>
      </p:sp>
      <p:sp>
        <p:nvSpPr>
          <p:cNvPr id="3" name="图片占位符 2"/>
          <p:cNvSpPr>
            <a:spLocks noGrp="1"/>
          </p:cNvSpPr>
          <p:nvPr>
            <p:ph type="pic" idx="1"/>
          </p:nvPr>
        </p:nvSpPr>
        <p:spPr>
          <a:xfrm>
            <a:off x="2321263" y="595187"/>
            <a:ext cx="7105650" cy="3996690"/>
          </a:xfrm>
        </p:spPr>
        <p:txBody>
          <a:bodyPr/>
          <a:lstStyle>
            <a:lvl1pPr marL="0" indent="0">
              <a:buNone/>
              <a:defRPr sz="4651"/>
            </a:lvl1pPr>
            <a:lvl2pPr marL="662566" indent="0">
              <a:buNone/>
              <a:defRPr sz="4083"/>
            </a:lvl2pPr>
            <a:lvl3pPr marL="1325131" indent="0">
              <a:buNone/>
              <a:defRPr sz="3516"/>
            </a:lvl3pPr>
            <a:lvl4pPr marL="1987697" indent="0">
              <a:buNone/>
              <a:defRPr sz="2949"/>
            </a:lvl4pPr>
            <a:lvl5pPr marL="2650264" indent="0">
              <a:buNone/>
              <a:defRPr sz="2949"/>
            </a:lvl5pPr>
            <a:lvl6pPr marL="3312830" indent="0">
              <a:buNone/>
              <a:defRPr sz="2949"/>
            </a:lvl6pPr>
            <a:lvl7pPr marL="3975395" indent="0">
              <a:buNone/>
              <a:defRPr sz="2949"/>
            </a:lvl7pPr>
            <a:lvl8pPr marL="4637961" indent="0">
              <a:buNone/>
              <a:defRPr sz="2949"/>
            </a:lvl8pPr>
            <a:lvl9pPr marL="5300527" indent="0">
              <a:buNone/>
              <a:defRPr sz="2949"/>
            </a:lvl9pPr>
          </a:lstStyle>
          <a:p>
            <a:endParaRPr lang="zh-CN" altLang="en-US"/>
          </a:p>
        </p:txBody>
      </p:sp>
      <p:sp>
        <p:nvSpPr>
          <p:cNvPr id="4" name="文本占位符 3"/>
          <p:cNvSpPr>
            <a:spLocks noGrp="1"/>
          </p:cNvSpPr>
          <p:nvPr>
            <p:ph type="body" sz="half" idx="2"/>
          </p:nvPr>
        </p:nvSpPr>
        <p:spPr>
          <a:xfrm>
            <a:off x="2321263" y="5213279"/>
            <a:ext cx="7105650" cy="781761"/>
          </a:xfrm>
        </p:spPr>
        <p:txBody>
          <a:bodyPr/>
          <a:lstStyle>
            <a:lvl1pPr marL="0" indent="0">
              <a:buNone/>
              <a:defRPr sz="2042"/>
            </a:lvl1pPr>
            <a:lvl2pPr marL="662566" indent="0">
              <a:buNone/>
              <a:defRPr sz="1701"/>
            </a:lvl2pPr>
            <a:lvl3pPr marL="1325131" indent="0">
              <a:buNone/>
              <a:defRPr sz="1475"/>
            </a:lvl3pPr>
            <a:lvl4pPr marL="1987697" indent="0">
              <a:buNone/>
              <a:defRPr sz="1248"/>
            </a:lvl4pPr>
            <a:lvl5pPr marL="2650264" indent="0">
              <a:buNone/>
              <a:defRPr sz="1248"/>
            </a:lvl5pPr>
            <a:lvl6pPr marL="3312830" indent="0">
              <a:buNone/>
              <a:defRPr sz="1248"/>
            </a:lvl6pPr>
            <a:lvl7pPr marL="3975395" indent="0">
              <a:buNone/>
              <a:defRPr sz="1248"/>
            </a:lvl7pPr>
            <a:lvl8pPr marL="4637961" indent="0">
              <a:buNone/>
              <a:defRPr sz="1248"/>
            </a:lvl8pPr>
            <a:lvl9pPr marL="5300527" indent="0">
              <a:buNone/>
              <a:defRPr sz="1248"/>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3C48C36-A36F-4C6E-B24F-269543A66521}" type="datetimeFigureOut">
              <a:rPr lang="zh-CN" altLang="en-US" smtClean="0"/>
              <a:pPr/>
              <a:t>2018/6/11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CCA3F5-6F98-441F-8297-9EE185ECD99D}" type="slidenum">
              <a:rPr lang="zh-CN" altLang="en-US" smtClean="0"/>
              <a:pPr/>
              <a:t>‹#›</a:t>
            </a:fld>
            <a:endParaRPr lang="zh-CN" altLang="en-US"/>
          </a:p>
        </p:txBody>
      </p:sp>
    </p:spTree>
    <p:extLst>
      <p:ext uri="{BB962C8B-B14F-4D97-AF65-F5344CB8AC3E}">
        <p14:creationId xmlns:p14="http://schemas.microsoft.com/office/powerpoint/2010/main" val="3970675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3C48C36-A36F-4C6E-B24F-269543A66521}" type="datetimeFigureOut">
              <a:rPr lang="zh-CN" altLang="en-US" smtClean="0"/>
              <a:pPr/>
              <a:t>2018/6/11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CCA3F5-6F98-441F-8297-9EE185ECD99D}" type="slidenum">
              <a:rPr lang="zh-CN" altLang="en-US" smtClean="0"/>
              <a:pPr/>
              <a:t>‹#›</a:t>
            </a:fld>
            <a:endParaRPr lang="zh-CN" altLang="en-US"/>
          </a:p>
        </p:txBody>
      </p:sp>
    </p:spTree>
    <p:extLst>
      <p:ext uri="{BB962C8B-B14F-4D97-AF65-F5344CB8AC3E}">
        <p14:creationId xmlns:p14="http://schemas.microsoft.com/office/powerpoint/2010/main" val="123983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585999" y="266759"/>
            <a:ext cx="2664618" cy="5683566"/>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592137" y="266759"/>
            <a:ext cx="7796478" cy="5683566"/>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3C48C36-A36F-4C6E-B24F-269543A66521}" type="datetimeFigureOut">
              <a:rPr lang="zh-CN" altLang="en-US" smtClean="0"/>
              <a:pPr/>
              <a:t>2018/6/11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CCA3F5-6F98-441F-8297-9EE185ECD99D}" type="slidenum">
              <a:rPr lang="zh-CN" altLang="en-US" smtClean="0"/>
              <a:pPr/>
              <a:t>‹#›</a:t>
            </a:fld>
            <a:endParaRPr lang="zh-CN" altLang="en-US"/>
          </a:p>
        </p:txBody>
      </p:sp>
    </p:spTree>
    <p:extLst>
      <p:ext uri="{BB962C8B-B14F-4D97-AF65-F5344CB8AC3E}">
        <p14:creationId xmlns:p14="http://schemas.microsoft.com/office/powerpoint/2010/main" val="991063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92140" y="266760"/>
            <a:ext cx="10658475" cy="1110191"/>
          </a:xfrm>
          <a:prstGeom prst="rect">
            <a:avLst/>
          </a:prstGeom>
        </p:spPr>
        <p:txBody>
          <a:bodyPr vert="horz" lIns="116824" tIns="58412" rIns="116824" bIns="58412" rtlCol="0" anchor="ctr">
            <a:normAutofit/>
          </a:bodyPr>
          <a:lstStyle/>
          <a:p>
            <a:r>
              <a:rPr lang="zh-CN" altLang="en-US"/>
              <a:t>单击此处编辑母版标题样式</a:t>
            </a:r>
          </a:p>
        </p:txBody>
      </p:sp>
      <p:sp>
        <p:nvSpPr>
          <p:cNvPr id="3" name="文本占位符 2"/>
          <p:cNvSpPr>
            <a:spLocks noGrp="1"/>
          </p:cNvSpPr>
          <p:nvPr>
            <p:ph type="body" idx="1"/>
          </p:nvPr>
        </p:nvSpPr>
        <p:spPr>
          <a:xfrm>
            <a:off x="592140" y="1554271"/>
            <a:ext cx="10658475" cy="4396051"/>
          </a:xfrm>
          <a:prstGeom prst="rect">
            <a:avLst/>
          </a:prstGeom>
        </p:spPr>
        <p:txBody>
          <a:bodyPr vert="horz" lIns="116824" tIns="58412" rIns="116824" bIns="58412"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592141" y="6173901"/>
            <a:ext cx="2763309" cy="354645"/>
          </a:xfrm>
          <a:prstGeom prst="rect">
            <a:avLst/>
          </a:prstGeom>
        </p:spPr>
        <p:txBody>
          <a:bodyPr vert="horz" lIns="116824" tIns="58412" rIns="116824" bIns="58412" rtlCol="0" anchor="ctr"/>
          <a:lstStyle>
            <a:lvl1pPr algn="l">
              <a:defRPr sz="1701">
                <a:solidFill>
                  <a:schemeClr val="tx1">
                    <a:tint val="75000"/>
                  </a:schemeClr>
                </a:solidFill>
              </a:defRPr>
            </a:lvl1pPr>
          </a:lstStyle>
          <a:p>
            <a:fld id="{A3C48C36-A36F-4C6E-B24F-269543A66521}" type="datetimeFigureOut">
              <a:rPr lang="zh-CN" altLang="en-US" smtClean="0"/>
              <a:pPr/>
              <a:t>2018/6/11</a:t>
            </a:fld>
            <a:endParaRPr lang="zh-CN" altLang="en-US"/>
          </a:p>
        </p:txBody>
      </p:sp>
      <p:sp>
        <p:nvSpPr>
          <p:cNvPr id="5" name="页脚占位符 4"/>
          <p:cNvSpPr>
            <a:spLocks noGrp="1"/>
          </p:cNvSpPr>
          <p:nvPr>
            <p:ph type="ftr" sz="quarter" idx="3"/>
          </p:nvPr>
        </p:nvSpPr>
        <p:spPr>
          <a:xfrm>
            <a:off x="4046279" y="6173901"/>
            <a:ext cx="3750203" cy="354645"/>
          </a:xfrm>
          <a:prstGeom prst="rect">
            <a:avLst/>
          </a:prstGeom>
        </p:spPr>
        <p:txBody>
          <a:bodyPr vert="horz" lIns="116824" tIns="58412" rIns="116824" bIns="58412" rtlCol="0" anchor="ctr"/>
          <a:lstStyle>
            <a:lvl1pPr algn="ctr">
              <a:defRPr sz="1701">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487310" y="6173901"/>
            <a:ext cx="2763309" cy="354645"/>
          </a:xfrm>
          <a:prstGeom prst="rect">
            <a:avLst/>
          </a:prstGeom>
        </p:spPr>
        <p:txBody>
          <a:bodyPr vert="horz" lIns="116824" tIns="58412" rIns="116824" bIns="58412" rtlCol="0" anchor="ctr"/>
          <a:lstStyle>
            <a:lvl1pPr algn="r">
              <a:defRPr sz="1701">
                <a:solidFill>
                  <a:schemeClr val="tx1">
                    <a:tint val="75000"/>
                  </a:schemeClr>
                </a:solidFill>
              </a:defRPr>
            </a:lvl1pPr>
          </a:lstStyle>
          <a:p>
            <a:fld id="{FFCCA3F5-6F98-441F-8297-9EE185ECD99D}" type="slidenum">
              <a:rPr lang="zh-CN" altLang="en-US" smtClean="0"/>
              <a:pPr/>
              <a:t>‹#›</a:t>
            </a:fld>
            <a:endParaRPr lang="zh-CN" altLang="en-US"/>
          </a:p>
        </p:txBody>
      </p:sp>
    </p:spTree>
    <p:extLst>
      <p:ext uri="{BB962C8B-B14F-4D97-AF65-F5344CB8AC3E}">
        <p14:creationId xmlns:p14="http://schemas.microsoft.com/office/powerpoint/2010/main" val="3508638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3" r:id="rId12"/>
    <p:sldLayoutId id="2147483664" r:id="rId13"/>
    <p:sldLayoutId id="2147483665" r:id="rId14"/>
  </p:sldLayoutIdLst>
  <p:txStyles>
    <p:titleStyle>
      <a:lvl1pPr algn="ctr" defTabSz="1325131" rtl="0" eaLnBrk="1" latinLnBrk="0" hangingPunct="1">
        <a:spcBef>
          <a:spcPct val="0"/>
        </a:spcBef>
        <a:buNone/>
        <a:defRPr sz="6352" kern="1200">
          <a:solidFill>
            <a:schemeClr val="tx1"/>
          </a:solidFill>
          <a:latin typeface="+mj-lt"/>
          <a:ea typeface="+mj-ea"/>
          <a:cs typeface="+mj-cs"/>
        </a:defRPr>
      </a:lvl1pPr>
    </p:titleStyle>
    <p:bodyStyle>
      <a:lvl1pPr marL="496924" indent="-496924" algn="l" defTabSz="1325131" rtl="0" eaLnBrk="1" latinLnBrk="0" hangingPunct="1">
        <a:spcBef>
          <a:spcPct val="20000"/>
        </a:spcBef>
        <a:buFont typeface="Arial" panose="020B0604020202020204" pitchFamily="34" charset="0"/>
        <a:buChar char="•"/>
        <a:defRPr sz="4651" kern="1200">
          <a:solidFill>
            <a:schemeClr val="tx1"/>
          </a:solidFill>
          <a:latin typeface="+mn-lt"/>
          <a:ea typeface="+mn-ea"/>
          <a:cs typeface="+mn-cs"/>
        </a:defRPr>
      </a:lvl1pPr>
      <a:lvl2pPr marL="1076670" indent="-414103" algn="l" defTabSz="1325131" rtl="0" eaLnBrk="1" latinLnBrk="0" hangingPunct="1">
        <a:spcBef>
          <a:spcPct val="20000"/>
        </a:spcBef>
        <a:buFont typeface="Arial" panose="020B0604020202020204" pitchFamily="34" charset="0"/>
        <a:buChar char="–"/>
        <a:defRPr sz="4083" kern="1200">
          <a:solidFill>
            <a:schemeClr val="tx1"/>
          </a:solidFill>
          <a:latin typeface="+mn-lt"/>
          <a:ea typeface="+mn-ea"/>
          <a:cs typeface="+mn-cs"/>
        </a:defRPr>
      </a:lvl2pPr>
      <a:lvl3pPr marL="1656415" indent="-331283" algn="l" defTabSz="1325131" rtl="0" eaLnBrk="1" latinLnBrk="0" hangingPunct="1">
        <a:spcBef>
          <a:spcPct val="20000"/>
        </a:spcBef>
        <a:buFont typeface="Arial" panose="020B0604020202020204" pitchFamily="34" charset="0"/>
        <a:buChar char="•"/>
        <a:defRPr sz="3516" kern="1200">
          <a:solidFill>
            <a:schemeClr val="tx1"/>
          </a:solidFill>
          <a:latin typeface="+mn-lt"/>
          <a:ea typeface="+mn-ea"/>
          <a:cs typeface="+mn-cs"/>
        </a:defRPr>
      </a:lvl3pPr>
      <a:lvl4pPr marL="2318981" indent="-331283" algn="l" defTabSz="1325131" rtl="0" eaLnBrk="1" latinLnBrk="0" hangingPunct="1">
        <a:spcBef>
          <a:spcPct val="20000"/>
        </a:spcBef>
        <a:buFont typeface="Arial" panose="020B0604020202020204" pitchFamily="34" charset="0"/>
        <a:buChar char="–"/>
        <a:defRPr sz="2949" kern="1200">
          <a:solidFill>
            <a:schemeClr val="tx1"/>
          </a:solidFill>
          <a:latin typeface="+mn-lt"/>
          <a:ea typeface="+mn-ea"/>
          <a:cs typeface="+mn-cs"/>
        </a:defRPr>
      </a:lvl4pPr>
      <a:lvl5pPr marL="2981546" indent="-331283" algn="l" defTabSz="1325131" rtl="0" eaLnBrk="1" latinLnBrk="0" hangingPunct="1">
        <a:spcBef>
          <a:spcPct val="20000"/>
        </a:spcBef>
        <a:buFont typeface="Arial" panose="020B0604020202020204" pitchFamily="34" charset="0"/>
        <a:buChar char="»"/>
        <a:defRPr sz="2949" kern="1200">
          <a:solidFill>
            <a:schemeClr val="tx1"/>
          </a:solidFill>
          <a:latin typeface="+mn-lt"/>
          <a:ea typeface="+mn-ea"/>
          <a:cs typeface="+mn-cs"/>
        </a:defRPr>
      </a:lvl5pPr>
      <a:lvl6pPr marL="3644112" indent="-331283" algn="l" defTabSz="1325131" rtl="0" eaLnBrk="1" latinLnBrk="0" hangingPunct="1">
        <a:spcBef>
          <a:spcPct val="20000"/>
        </a:spcBef>
        <a:buFont typeface="Arial" panose="020B0604020202020204" pitchFamily="34" charset="0"/>
        <a:buChar char="•"/>
        <a:defRPr sz="2949" kern="1200">
          <a:solidFill>
            <a:schemeClr val="tx1"/>
          </a:solidFill>
          <a:latin typeface="+mn-lt"/>
          <a:ea typeface="+mn-ea"/>
          <a:cs typeface="+mn-cs"/>
        </a:defRPr>
      </a:lvl6pPr>
      <a:lvl7pPr marL="4306678" indent="-331283" algn="l" defTabSz="1325131" rtl="0" eaLnBrk="1" latinLnBrk="0" hangingPunct="1">
        <a:spcBef>
          <a:spcPct val="20000"/>
        </a:spcBef>
        <a:buFont typeface="Arial" panose="020B0604020202020204" pitchFamily="34" charset="0"/>
        <a:buChar char="•"/>
        <a:defRPr sz="2949" kern="1200">
          <a:solidFill>
            <a:schemeClr val="tx1"/>
          </a:solidFill>
          <a:latin typeface="+mn-lt"/>
          <a:ea typeface="+mn-ea"/>
          <a:cs typeface="+mn-cs"/>
        </a:defRPr>
      </a:lvl7pPr>
      <a:lvl8pPr marL="4969244" indent="-331283" algn="l" defTabSz="1325131" rtl="0" eaLnBrk="1" latinLnBrk="0" hangingPunct="1">
        <a:spcBef>
          <a:spcPct val="20000"/>
        </a:spcBef>
        <a:buFont typeface="Arial" panose="020B0604020202020204" pitchFamily="34" charset="0"/>
        <a:buChar char="•"/>
        <a:defRPr sz="2949" kern="1200">
          <a:solidFill>
            <a:schemeClr val="tx1"/>
          </a:solidFill>
          <a:latin typeface="+mn-lt"/>
          <a:ea typeface="+mn-ea"/>
          <a:cs typeface="+mn-cs"/>
        </a:defRPr>
      </a:lvl8pPr>
      <a:lvl9pPr marL="5631810" indent="-331283" algn="l" defTabSz="1325131" rtl="0" eaLnBrk="1" latinLnBrk="0" hangingPunct="1">
        <a:spcBef>
          <a:spcPct val="20000"/>
        </a:spcBef>
        <a:buFont typeface="Arial" panose="020B0604020202020204" pitchFamily="34" charset="0"/>
        <a:buChar char="•"/>
        <a:defRPr sz="2949" kern="1200">
          <a:solidFill>
            <a:schemeClr val="tx1"/>
          </a:solidFill>
          <a:latin typeface="+mn-lt"/>
          <a:ea typeface="+mn-ea"/>
          <a:cs typeface="+mn-cs"/>
        </a:defRPr>
      </a:lvl9pPr>
    </p:bodyStyle>
    <p:otherStyle>
      <a:defPPr>
        <a:defRPr lang="zh-CN"/>
      </a:defPPr>
      <a:lvl1pPr marL="0" algn="l" defTabSz="1325131" rtl="0" eaLnBrk="1" latinLnBrk="0" hangingPunct="1">
        <a:defRPr sz="2609" kern="1200">
          <a:solidFill>
            <a:schemeClr val="tx1"/>
          </a:solidFill>
          <a:latin typeface="+mn-lt"/>
          <a:ea typeface="+mn-ea"/>
          <a:cs typeface="+mn-cs"/>
        </a:defRPr>
      </a:lvl1pPr>
      <a:lvl2pPr marL="662566" algn="l" defTabSz="1325131" rtl="0" eaLnBrk="1" latinLnBrk="0" hangingPunct="1">
        <a:defRPr sz="2609" kern="1200">
          <a:solidFill>
            <a:schemeClr val="tx1"/>
          </a:solidFill>
          <a:latin typeface="+mn-lt"/>
          <a:ea typeface="+mn-ea"/>
          <a:cs typeface="+mn-cs"/>
        </a:defRPr>
      </a:lvl2pPr>
      <a:lvl3pPr marL="1325131" algn="l" defTabSz="1325131" rtl="0" eaLnBrk="1" latinLnBrk="0" hangingPunct="1">
        <a:defRPr sz="2609" kern="1200">
          <a:solidFill>
            <a:schemeClr val="tx1"/>
          </a:solidFill>
          <a:latin typeface="+mn-lt"/>
          <a:ea typeface="+mn-ea"/>
          <a:cs typeface="+mn-cs"/>
        </a:defRPr>
      </a:lvl3pPr>
      <a:lvl4pPr marL="1987697" algn="l" defTabSz="1325131" rtl="0" eaLnBrk="1" latinLnBrk="0" hangingPunct="1">
        <a:defRPr sz="2609" kern="1200">
          <a:solidFill>
            <a:schemeClr val="tx1"/>
          </a:solidFill>
          <a:latin typeface="+mn-lt"/>
          <a:ea typeface="+mn-ea"/>
          <a:cs typeface="+mn-cs"/>
        </a:defRPr>
      </a:lvl4pPr>
      <a:lvl5pPr marL="2650264" algn="l" defTabSz="1325131" rtl="0" eaLnBrk="1" latinLnBrk="0" hangingPunct="1">
        <a:defRPr sz="2609" kern="1200">
          <a:solidFill>
            <a:schemeClr val="tx1"/>
          </a:solidFill>
          <a:latin typeface="+mn-lt"/>
          <a:ea typeface="+mn-ea"/>
          <a:cs typeface="+mn-cs"/>
        </a:defRPr>
      </a:lvl5pPr>
      <a:lvl6pPr marL="3312830" algn="l" defTabSz="1325131" rtl="0" eaLnBrk="1" latinLnBrk="0" hangingPunct="1">
        <a:defRPr sz="2609" kern="1200">
          <a:solidFill>
            <a:schemeClr val="tx1"/>
          </a:solidFill>
          <a:latin typeface="+mn-lt"/>
          <a:ea typeface="+mn-ea"/>
          <a:cs typeface="+mn-cs"/>
        </a:defRPr>
      </a:lvl6pPr>
      <a:lvl7pPr marL="3975395" algn="l" defTabSz="1325131" rtl="0" eaLnBrk="1" latinLnBrk="0" hangingPunct="1">
        <a:defRPr sz="2609" kern="1200">
          <a:solidFill>
            <a:schemeClr val="tx1"/>
          </a:solidFill>
          <a:latin typeface="+mn-lt"/>
          <a:ea typeface="+mn-ea"/>
          <a:cs typeface="+mn-cs"/>
        </a:defRPr>
      </a:lvl7pPr>
      <a:lvl8pPr marL="4637961" algn="l" defTabSz="1325131" rtl="0" eaLnBrk="1" latinLnBrk="0" hangingPunct="1">
        <a:defRPr sz="2609" kern="1200">
          <a:solidFill>
            <a:schemeClr val="tx1"/>
          </a:solidFill>
          <a:latin typeface="+mn-lt"/>
          <a:ea typeface="+mn-ea"/>
          <a:cs typeface="+mn-cs"/>
        </a:defRPr>
      </a:lvl8pPr>
      <a:lvl9pPr marL="5300527" algn="l" defTabSz="1325131" rtl="0" eaLnBrk="1" latinLnBrk="0" hangingPunct="1">
        <a:defRPr sz="26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image" Target="../media/image35.gif"/><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38.jpe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emf"/><Relationship Id="rId9" Type="http://schemas.openxmlformats.org/officeDocument/2006/relationships/image" Target="../media/image41.gif"/></Relationships>
</file>

<file path=ppt/slides/_rels/slide1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75.png"/><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28.xml"/><Relationship Id="rId1" Type="http://schemas.openxmlformats.org/officeDocument/2006/relationships/slideLayout" Target="../slideLayouts/slideLayout14.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87.jpeg"/><Relationship Id="rId4" Type="http://schemas.openxmlformats.org/officeDocument/2006/relationships/image" Target="../media/image86.jpeg"/></Relationships>
</file>

<file path=ppt/slides/_rels/slide3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90.jp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91.jpe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notesSlide" Target="../notesSlides/notesSlide37.xml"/><Relationship Id="rId16" Type="http://schemas.openxmlformats.org/officeDocument/2006/relationships/image" Target="../media/image104.png"/><Relationship Id="rId1" Type="http://schemas.openxmlformats.org/officeDocument/2006/relationships/slideLayout" Target="../slideLayouts/slideLayout11.xml"/><Relationship Id="rId6" Type="http://schemas.openxmlformats.org/officeDocument/2006/relationships/image" Target="../media/image94.jpeg"/><Relationship Id="rId11" Type="http://schemas.openxmlformats.org/officeDocument/2006/relationships/image" Target="../media/image99.png"/><Relationship Id="rId5" Type="http://schemas.openxmlformats.org/officeDocument/2006/relationships/image" Target="../media/image93.jpeg"/><Relationship Id="rId15" Type="http://schemas.openxmlformats.org/officeDocument/2006/relationships/image" Target="../media/image103.png"/><Relationship Id="rId10" Type="http://schemas.openxmlformats.org/officeDocument/2006/relationships/image" Target="../media/image98.png"/><Relationship Id="rId4" Type="http://schemas.openxmlformats.org/officeDocument/2006/relationships/image" Target="../media/image92.jpeg"/><Relationship Id="rId9" Type="http://schemas.openxmlformats.org/officeDocument/2006/relationships/image" Target="../media/image97.png"/><Relationship Id="rId14" Type="http://schemas.openxmlformats.org/officeDocument/2006/relationships/image" Target="../media/image102.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40.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s>
</file>

<file path=ppt/slides/_rels/slide4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0.xml"/><Relationship Id="rId1" Type="http://schemas.openxmlformats.org/officeDocument/2006/relationships/slideLayout" Target="../slideLayouts/slideLayout11.xml"/><Relationship Id="rId5" Type="http://schemas.openxmlformats.org/officeDocument/2006/relationships/image" Target="../media/image114.png"/><Relationship Id="rId4" Type="http://schemas.openxmlformats.org/officeDocument/2006/relationships/image" Target="../media/image113.png"/></Relationships>
</file>

<file path=ppt/slides/_rels/slide4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18.png"/><Relationship Id="rId3" Type="http://schemas.openxmlformats.org/officeDocument/2006/relationships/image" Target="../media/image4.png"/><Relationship Id="rId21" Type="http://schemas.openxmlformats.org/officeDocument/2006/relationships/image" Target="../media/image121.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41.xml"/><Relationship Id="rId16" Type="http://schemas.openxmlformats.org/officeDocument/2006/relationships/image" Target="../media/image117.png"/><Relationship Id="rId20" Type="http://schemas.openxmlformats.org/officeDocument/2006/relationships/image" Target="../media/image120.png"/><Relationship Id="rId1" Type="http://schemas.openxmlformats.org/officeDocument/2006/relationships/slideLayout" Target="../slideLayouts/slideLayout13.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16.png"/><Relationship Id="rId10" Type="http://schemas.openxmlformats.org/officeDocument/2006/relationships/image" Target="../media/image11.png"/><Relationship Id="rId19" Type="http://schemas.openxmlformats.org/officeDocument/2006/relationships/image" Target="../media/image119.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15.png"/></Relationships>
</file>

<file path=ppt/slides/_rels/slide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0"/>
          <p:cNvSpPr>
            <a:spLocks noGrp="1"/>
          </p:cNvSpPr>
          <p:nvPr>
            <p:ph type="title"/>
          </p:nvPr>
        </p:nvSpPr>
        <p:spPr>
          <a:xfrm>
            <a:off x="520775" y="3087626"/>
            <a:ext cx="7416824" cy="674997"/>
          </a:xfrm>
        </p:spPr>
        <p:txBody>
          <a:bodyPr>
            <a:normAutofit fontScale="90000"/>
          </a:bodyPr>
          <a:lstStyle/>
          <a:p>
            <a:pPr defTabSz="1182668"/>
            <a:r>
              <a:rPr lang="zh-CN" altLang="en-US" sz="2720" b="1" dirty="0">
                <a:latin typeface="STKaiti" charset="-122"/>
                <a:ea typeface="STKaiti" charset="-122"/>
                <a:cs typeface="STKaiti" charset="-122"/>
              </a:rPr>
              <a:t>致天下之治者在人才、成天下之才者在教化</a:t>
            </a:r>
          </a:p>
        </p:txBody>
      </p:sp>
      <p:sp>
        <p:nvSpPr>
          <p:cNvPr id="18" name="标题 10"/>
          <p:cNvSpPr txBox="1">
            <a:spLocks/>
          </p:cNvSpPr>
          <p:nvPr/>
        </p:nvSpPr>
        <p:spPr bwMode="gray">
          <a:xfrm>
            <a:off x="448767" y="1818407"/>
            <a:ext cx="9923717" cy="122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8815" tIns="59200" rIns="118400" bIns="59200" numCol="1" anchor="b" anchorCtr="0" compatLnSpc="1">
            <a:prstTxWarp prst="textNoShape">
              <a:avLst/>
            </a:prstTxWarp>
          </a:bodyPr>
          <a:lstStyle>
            <a:lvl1pPr marL="0" algn="l" defTabSz="1218987" rtl="0" eaLnBrk="1" fontAlgn="base" latinLnBrk="0" hangingPunct="1">
              <a:lnSpc>
                <a:spcPts val="5800"/>
              </a:lnSpc>
              <a:spcBef>
                <a:spcPct val="0"/>
              </a:spcBef>
              <a:spcAft>
                <a:spcPct val="0"/>
              </a:spcAft>
              <a:buNone/>
              <a:defRPr lang="en-US" sz="6000" b="0" kern="1200" cap="none" spc="0" baseline="0" dirty="0">
                <a:solidFill>
                  <a:schemeClr val="tx1"/>
                </a:solidFill>
                <a:latin typeface="Arial" pitchFamily="34" charset="0"/>
                <a:ea typeface="+mn-ea"/>
                <a:cs typeface="Arial"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defTabSz="1182668"/>
            <a:r>
              <a:rPr lang="zh-CN" altLang="en-US" sz="4000" b="1" dirty="0">
                <a:latin typeface="微软雅黑" panose="020B0503020204020204" pitchFamily="34" charset="-122"/>
                <a:ea typeface="微软雅黑" panose="020B0503020204020204" pitchFamily="34" charset="-122"/>
              </a:rPr>
              <a:t>联想大数据实训平台</a:t>
            </a:r>
          </a:p>
        </p:txBody>
      </p:sp>
    </p:spTree>
    <p:extLst>
      <p:ext uri="{BB962C8B-B14F-4D97-AF65-F5344CB8AC3E}">
        <p14:creationId xmlns:p14="http://schemas.microsoft.com/office/powerpoint/2010/main" val="1029114566"/>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6024" y="2610495"/>
            <a:ext cx="618329" cy="646113"/>
          </a:xfrm>
          <a:prstGeom prst="rect">
            <a:avLst/>
          </a:prstGeom>
          <a:noFill/>
          <a:ln w="9525">
            <a:noFill/>
            <a:miter lim="800000"/>
            <a:headEnd/>
            <a:tailEnd/>
          </a:ln>
        </p:spPr>
      </p:pic>
      <p:sp>
        <p:nvSpPr>
          <p:cNvPr id="36" name="TextBox 10"/>
          <p:cNvSpPr txBox="1">
            <a:spLocks noChangeArrowheads="1"/>
          </p:cNvSpPr>
          <p:nvPr/>
        </p:nvSpPr>
        <p:spPr bwMode="auto">
          <a:xfrm>
            <a:off x="5688496" y="1372299"/>
            <a:ext cx="3753207" cy="3628026"/>
          </a:xfrm>
          <a:prstGeom prst="rect">
            <a:avLst/>
          </a:prstGeom>
          <a:noFill/>
          <a:ln w="9525">
            <a:noFill/>
            <a:miter lim="800000"/>
            <a:headEnd/>
            <a:tailEnd/>
          </a:ln>
        </p:spPr>
        <p:txBody>
          <a:bodyPr wrap="square" lIns="91422" tIns="45711" rIns="91422" bIns="45711">
            <a:spAutoFit/>
          </a:bodyPr>
          <a:lstStyle/>
          <a:p>
            <a:pPr>
              <a:lnSpc>
                <a:spcPct val="250000"/>
              </a:lnSpc>
            </a:pPr>
            <a:r>
              <a:rPr lang="zh-CN" altLang="en-US" sz="2400" b="1" dirty="0">
                <a:latin typeface="微软雅黑" pitchFamily="34" charset="-122"/>
                <a:ea typeface="微软雅黑" pitchFamily="34" charset="-122"/>
                <a:sym typeface="方正兰亭黑简体" pitchFamily="2" charset="-122"/>
              </a:rPr>
              <a:t>一</a:t>
            </a:r>
            <a:r>
              <a:rPr lang="en-US" altLang="zh-CN" sz="2400" b="1" dirty="0">
                <a:latin typeface="微软雅黑" pitchFamily="34" charset="-122"/>
                <a:ea typeface="微软雅黑" pitchFamily="34" charset="-122"/>
                <a:sym typeface="方正兰亭黑简体" pitchFamily="2" charset="-122"/>
              </a:rPr>
              <a:t> </a:t>
            </a:r>
            <a:r>
              <a:rPr lang="zh-CN" altLang="en-US" sz="2400" b="1" dirty="0">
                <a:latin typeface="微软雅黑" pitchFamily="34" charset="-122"/>
                <a:ea typeface="微软雅黑" pitchFamily="34" charset="-122"/>
                <a:sym typeface="方正兰亭黑简体" pitchFamily="2" charset="-122"/>
              </a:rPr>
              <a:t>行业背景</a:t>
            </a:r>
          </a:p>
          <a:p>
            <a:pPr>
              <a:lnSpc>
                <a:spcPct val="250000"/>
              </a:lnSpc>
            </a:pPr>
            <a:r>
              <a:rPr lang="zh-CN" altLang="en-US" sz="2400" b="1" dirty="0">
                <a:latin typeface="微软雅黑" pitchFamily="34" charset="-122"/>
                <a:ea typeface="微软雅黑" pitchFamily="34" charset="-122"/>
                <a:sym typeface="方正兰亭黑简体" pitchFamily="2" charset="-122"/>
              </a:rPr>
              <a:t>二 产品介绍</a:t>
            </a:r>
          </a:p>
          <a:p>
            <a:pPr>
              <a:lnSpc>
                <a:spcPct val="250000"/>
              </a:lnSpc>
            </a:pPr>
            <a:r>
              <a:rPr lang="zh-CN" altLang="en-US" sz="2400" b="1" dirty="0">
                <a:latin typeface="微软雅黑" pitchFamily="34" charset="-122"/>
                <a:ea typeface="微软雅黑" pitchFamily="34" charset="-122"/>
                <a:sym typeface="方正兰亭黑简体" pitchFamily="2" charset="-122"/>
              </a:rPr>
              <a:t>三 产品优势</a:t>
            </a:r>
          </a:p>
          <a:p>
            <a:pPr>
              <a:lnSpc>
                <a:spcPct val="250000"/>
              </a:lnSpc>
            </a:pPr>
            <a:r>
              <a:rPr lang="zh-CN" altLang="en-US" sz="2400" b="1" dirty="0">
                <a:latin typeface="微软雅黑" pitchFamily="34" charset="-122"/>
                <a:ea typeface="微软雅黑" pitchFamily="34" charset="-122"/>
                <a:sym typeface="方正兰亭黑简体" pitchFamily="2" charset="-122"/>
              </a:rPr>
              <a:t>四</a:t>
            </a:r>
            <a:r>
              <a:rPr lang="en-US" altLang="zh-CN" sz="2400" b="1" dirty="0">
                <a:latin typeface="微软雅黑" pitchFamily="34" charset="-122"/>
                <a:ea typeface="微软雅黑" pitchFamily="34" charset="-122"/>
                <a:sym typeface="方正兰亭黑简体" pitchFamily="2" charset="-122"/>
              </a:rPr>
              <a:t> </a:t>
            </a:r>
            <a:r>
              <a:rPr lang="zh-CN" altLang="en-US" sz="2400" b="1" dirty="0">
                <a:latin typeface="微软雅黑" pitchFamily="34" charset="-122"/>
                <a:ea typeface="微软雅黑" pitchFamily="34" charset="-122"/>
                <a:sym typeface="方正兰亭黑简体" pitchFamily="2" charset="-122"/>
              </a:rPr>
              <a:t>合作方式 </a:t>
            </a:r>
            <a:endParaRPr lang="en-US" altLang="zh-CN" sz="2400" b="1" dirty="0">
              <a:latin typeface="微软雅黑" pitchFamily="34" charset="-122"/>
              <a:ea typeface="微软雅黑" pitchFamily="34" charset="-122"/>
              <a:sym typeface="方正兰亭黑简体" pitchFamily="2" charset="-122"/>
            </a:endParaRPr>
          </a:p>
        </p:txBody>
      </p:sp>
      <p:sp>
        <p:nvSpPr>
          <p:cNvPr id="39" name="Rectangle 6"/>
          <p:cNvSpPr/>
          <p:nvPr/>
        </p:nvSpPr>
        <p:spPr>
          <a:xfrm>
            <a:off x="128587" y="100012"/>
            <a:ext cx="3867617" cy="6615113"/>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0" name="TextBox 15"/>
          <p:cNvSpPr txBox="1"/>
          <p:nvPr/>
        </p:nvSpPr>
        <p:spPr>
          <a:xfrm>
            <a:off x="1489887" y="2586391"/>
            <a:ext cx="2375027" cy="584775"/>
          </a:xfrm>
          <a:prstGeom prst="rect">
            <a:avLst/>
          </a:prstGeom>
          <a:noFill/>
        </p:spPr>
        <p:txBody>
          <a:bodyPr wrap="square" rtlCol="0">
            <a:spAutoFit/>
          </a:bodyPr>
          <a:lstStyle/>
          <a:p>
            <a:pPr algn="ctr"/>
            <a:r>
              <a:rPr lang="en-US" altLang="zh-CN" sz="3200" dirty="0">
                <a:solidFill>
                  <a:schemeClr val="bg1"/>
                </a:solidFill>
                <a:latin typeface="Agency FB" panose="020B0503020202020204" pitchFamily="34" charset="0"/>
                <a:ea typeface="Adobe 宋体 Std L" pitchFamily="18" charset="-122"/>
              </a:rPr>
              <a:t>Contents Page</a:t>
            </a:r>
            <a:endParaRPr lang="zh-CN" altLang="en-US" sz="3200" dirty="0">
              <a:solidFill>
                <a:schemeClr val="bg1"/>
              </a:solidFill>
              <a:latin typeface="Agency FB" panose="020B0503020202020204" pitchFamily="34" charset="0"/>
              <a:ea typeface="Adobe 宋体 Std L" pitchFamily="18" charset="-122"/>
            </a:endParaRPr>
          </a:p>
        </p:txBody>
      </p:sp>
      <p:sp>
        <p:nvSpPr>
          <p:cNvPr id="41" name="文本框 52"/>
          <p:cNvSpPr txBox="1"/>
          <p:nvPr/>
        </p:nvSpPr>
        <p:spPr>
          <a:xfrm>
            <a:off x="1489887" y="1700808"/>
            <a:ext cx="2375027" cy="861774"/>
          </a:xfrm>
          <a:prstGeom prst="rect">
            <a:avLst/>
          </a:prstGeom>
          <a:noFill/>
        </p:spPr>
        <p:txBody>
          <a:bodyPr wrap="square" rtlCol="0">
            <a:spAutoFit/>
          </a:bodyPr>
          <a:lstStyle/>
          <a:p>
            <a:pPr algn="ctr"/>
            <a:r>
              <a:rPr lang="zh-CN" altLang="en-US" sz="5000" b="1" dirty="0">
                <a:solidFill>
                  <a:schemeClr val="bg1"/>
                </a:solidFill>
                <a:ea typeface="微软雅黑"/>
              </a:rPr>
              <a:t>目录页</a:t>
            </a:r>
          </a:p>
        </p:txBody>
      </p:sp>
    </p:spTree>
    <p:extLst>
      <p:ext uri="{BB962C8B-B14F-4D97-AF65-F5344CB8AC3E}">
        <p14:creationId xmlns:p14="http://schemas.microsoft.com/office/powerpoint/2010/main" val="1872666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Freeform 9"/>
          <p:cNvSpPr/>
          <p:nvPr/>
        </p:nvSpPr>
        <p:spPr>
          <a:xfrm>
            <a:off x="2158983" y="1458367"/>
            <a:ext cx="7581217" cy="661443"/>
          </a:xfrm>
          <a:prstGeom prst="rect">
            <a:avLst/>
          </a:prstGeom>
          <a:solidFill>
            <a:srgbClr val="E2231A"/>
          </a:solidFill>
          <a:ln w="3175">
            <a:miter lim="400000"/>
          </a:ln>
        </p:spPr>
        <p:txBody>
          <a:bodyPr lIns="45719" rIns="45719"/>
          <a:lstStyle/>
          <a:p>
            <a:pPr algn="l" defTabSz="914400">
              <a:defRPr sz="1800" b="0">
                <a:latin typeface="Calibri" panose="020F0502020204030204"/>
                <a:ea typeface="Calibri" panose="020F0502020204030204"/>
                <a:cs typeface="Calibri" panose="020F0502020204030204"/>
                <a:sym typeface="Calibri" panose="020F0502020204030204"/>
              </a:defRPr>
            </a:pPr>
            <a:endParaRPr b="1"/>
          </a:p>
        </p:txBody>
      </p:sp>
      <p:sp>
        <p:nvSpPr>
          <p:cNvPr id="62" name="Freeform 9"/>
          <p:cNvSpPr/>
          <p:nvPr/>
        </p:nvSpPr>
        <p:spPr>
          <a:xfrm>
            <a:off x="2158983" y="5549452"/>
            <a:ext cx="7581217" cy="661443"/>
          </a:xfrm>
          <a:prstGeom prst="rect">
            <a:avLst/>
          </a:prstGeom>
          <a:solidFill>
            <a:srgbClr val="E2231A"/>
          </a:solidFill>
          <a:ln w="3175">
            <a:miter lim="400000"/>
          </a:ln>
        </p:spPr>
        <p:txBody>
          <a:bodyPr lIns="45719" rIns="45719"/>
          <a:lstStyle/>
          <a:p>
            <a:pPr algn="l" defTabSz="914400">
              <a:defRPr sz="1800" b="0">
                <a:latin typeface="Calibri" panose="020F0502020204030204"/>
                <a:ea typeface="Calibri" panose="020F0502020204030204"/>
                <a:cs typeface="Calibri" panose="020F0502020204030204"/>
                <a:sym typeface="Calibri" panose="020F0502020204030204"/>
              </a:defRPr>
            </a:pPr>
            <a:endParaRPr b="1"/>
          </a:p>
        </p:txBody>
      </p:sp>
      <p:sp>
        <p:nvSpPr>
          <p:cNvPr id="4" name="矩形 3"/>
          <p:cNvSpPr/>
          <p:nvPr/>
        </p:nvSpPr>
        <p:spPr>
          <a:xfrm>
            <a:off x="-1" y="2887005"/>
            <a:ext cx="12186071" cy="195930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0" name="组 9"/>
          <p:cNvGrpSpPr/>
          <p:nvPr/>
        </p:nvGrpSpPr>
        <p:grpSpPr>
          <a:xfrm>
            <a:off x="6743722" y="2509093"/>
            <a:ext cx="776515" cy="776515"/>
            <a:chOff x="4331626" y="4183742"/>
            <a:chExt cx="776515" cy="776515"/>
          </a:xfrm>
        </p:grpSpPr>
        <p:sp>
          <p:nvSpPr>
            <p:cNvPr id="11" name="椭圆 10"/>
            <p:cNvSpPr/>
            <p:nvPr/>
          </p:nvSpPr>
          <p:spPr>
            <a:xfrm>
              <a:off x="4331626" y="4183742"/>
              <a:ext cx="776515" cy="776515"/>
            </a:xfrm>
            <a:prstGeom prst="ellipse">
              <a:avLst/>
            </a:prstGeom>
            <a:solidFill>
              <a:schemeClr val="bg1"/>
            </a:solidFill>
            <a:ln w="28575">
              <a:solidFill>
                <a:srgbClr val="E22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2" name="组 19"/>
            <p:cNvGrpSpPr/>
            <p:nvPr/>
          </p:nvGrpSpPr>
          <p:grpSpPr>
            <a:xfrm>
              <a:off x="4545258" y="4346077"/>
              <a:ext cx="349250" cy="466725"/>
              <a:chOff x="3910013" y="1676400"/>
              <a:chExt cx="349250" cy="466725"/>
            </a:xfrm>
            <a:solidFill>
              <a:schemeClr val="tx1">
                <a:lumMod val="75000"/>
                <a:lumOff val="25000"/>
              </a:schemeClr>
            </a:solidFill>
          </p:grpSpPr>
          <p:sp>
            <p:nvSpPr>
              <p:cNvPr id="13" name="Freeform 139"/>
              <p:cNvSpPr>
                <a:spLocks noEditPoints="1"/>
              </p:cNvSpPr>
              <p:nvPr/>
            </p:nvSpPr>
            <p:spPr bwMode="auto">
              <a:xfrm>
                <a:off x="3910013" y="1676400"/>
                <a:ext cx="349250" cy="466725"/>
              </a:xfrm>
              <a:custGeom>
                <a:avLst/>
                <a:gdLst/>
                <a:ahLst/>
                <a:cxnLst>
                  <a:cxn ang="0">
                    <a:pos x="110" y="294"/>
                  </a:cxn>
                  <a:cxn ang="0">
                    <a:pos x="96" y="288"/>
                  </a:cxn>
                  <a:cxn ang="0">
                    <a:pos x="76" y="266"/>
                  </a:cxn>
                  <a:cxn ang="0">
                    <a:pos x="44" y="226"/>
                  </a:cxn>
                  <a:cxn ang="0">
                    <a:pos x="14" y="172"/>
                  </a:cxn>
                  <a:cxn ang="0">
                    <a:pos x="4" y="142"/>
                  </a:cxn>
                  <a:cxn ang="0">
                    <a:pos x="0" y="114"/>
                  </a:cxn>
                  <a:cxn ang="0">
                    <a:pos x="0" y="100"/>
                  </a:cxn>
                  <a:cxn ang="0">
                    <a:pos x="6" y="74"/>
                  </a:cxn>
                  <a:cxn ang="0">
                    <a:pos x="14" y="52"/>
                  </a:cxn>
                  <a:cxn ang="0">
                    <a:pos x="28" y="32"/>
                  </a:cxn>
                  <a:cxn ang="0">
                    <a:pos x="36" y="24"/>
                  </a:cxn>
                  <a:cxn ang="0">
                    <a:pos x="70" y="6"/>
                  </a:cxn>
                  <a:cxn ang="0">
                    <a:pos x="110" y="0"/>
                  </a:cxn>
                  <a:cxn ang="0">
                    <a:pos x="132" y="0"/>
                  </a:cxn>
                  <a:cxn ang="0">
                    <a:pos x="168" y="14"/>
                  </a:cxn>
                  <a:cxn ang="0">
                    <a:pos x="184" y="24"/>
                  </a:cxn>
                  <a:cxn ang="0">
                    <a:pos x="200" y="42"/>
                  </a:cxn>
                  <a:cxn ang="0">
                    <a:pos x="212" y="62"/>
                  </a:cxn>
                  <a:cxn ang="0">
                    <a:pos x="218" y="86"/>
                  </a:cxn>
                  <a:cxn ang="0">
                    <a:pos x="220" y="114"/>
                  </a:cxn>
                  <a:cxn ang="0">
                    <a:pos x="220" y="128"/>
                  </a:cxn>
                  <a:cxn ang="0">
                    <a:pos x="212" y="158"/>
                  </a:cxn>
                  <a:cxn ang="0">
                    <a:pos x="192" y="200"/>
                  </a:cxn>
                  <a:cxn ang="0">
                    <a:pos x="160" y="248"/>
                  </a:cxn>
                  <a:cxn ang="0">
                    <a:pos x="126" y="288"/>
                  </a:cxn>
                  <a:cxn ang="0">
                    <a:pos x="118" y="292"/>
                  </a:cxn>
                  <a:cxn ang="0">
                    <a:pos x="110" y="294"/>
                  </a:cxn>
                  <a:cxn ang="0">
                    <a:pos x="110" y="16"/>
                  </a:cxn>
                  <a:cxn ang="0">
                    <a:pos x="86" y="18"/>
                  </a:cxn>
                  <a:cxn ang="0">
                    <a:pos x="66" y="24"/>
                  </a:cxn>
                  <a:cxn ang="0">
                    <a:pos x="38" y="48"/>
                  </a:cxn>
                  <a:cxn ang="0">
                    <a:pos x="22" y="80"/>
                  </a:cxn>
                  <a:cxn ang="0">
                    <a:pos x="16" y="114"/>
                  </a:cxn>
                  <a:cxn ang="0">
                    <a:pos x="18" y="126"/>
                  </a:cxn>
                  <a:cxn ang="0">
                    <a:pos x="24" y="154"/>
                  </a:cxn>
                  <a:cxn ang="0">
                    <a:pos x="42" y="194"/>
                  </a:cxn>
                  <a:cxn ang="0">
                    <a:pos x="74" y="238"/>
                  </a:cxn>
                  <a:cxn ang="0">
                    <a:pos x="106" y="276"/>
                  </a:cxn>
                  <a:cxn ang="0">
                    <a:pos x="110" y="278"/>
                  </a:cxn>
                  <a:cxn ang="0">
                    <a:pos x="114" y="276"/>
                  </a:cxn>
                  <a:cxn ang="0">
                    <a:pos x="146" y="238"/>
                  </a:cxn>
                  <a:cxn ang="0">
                    <a:pos x="178" y="194"/>
                  </a:cxn>
                  <a:cxn ang="0">
                    <a:pos x="196" y="154"/>
                  </a:cxn>
                  <a:cxn ang="0">
                    <a:pos x="204" y="126"/>
                  </a:cxn>
                  <a:cxn ang="0">
                    <a:pos x="204" y="114"/>
                  </a:cxn>
                  <a:cxn ang="0">
                    <a:pos x="200" y="80"/>
                  </a:cxn>
                  <a:cxn ang="0">
                    <a:pos x="184" y="48"/>
                  </a:cxn>
                  <a:cxn ang="0">
                    <a:pos x="154" y="24"/>
                  </a:cxn>
                  <a:cxn ang="0">
                    <a:pos x="134" y="18"/>
                  </a:cxn>
                  <a:cxn ang="0">
                    <a:pos x="110" y="16"/>
                  </a:cxn>
                </a:cxnLst>
                <a:rect l="0" t="0" r="r" b="b"/>
                <a:pathLst>
                  <a:path w="220" h="294">
                    <a:moveTo>
                      <a:pt x="110" y="294"/>
                    </a:moveTo>
                    <a:lnTo>
                      <a:pt x="110" y="294"/>
                    </a:lnTo>
                    <a:lnTo>
                      <a:pt x="102" y="292"/>
                    </a:lnTo>
                    <a:lnTo>
                      <a:pt x="96" y="288"/>
                    </a:lnTo>
                    <a:lnTo>
                      <a:pt x="96" y="288"/>
                    </a:lnTo>
                    <a:lnTo>
                      <a:pt x="76" y="266"/>
                    </a:lnTo>
                    <a:lnTo>
                      <a:pt x="60" y="248"/>
                    </a:lnTo>
                    <a:lnTo>
                      <a:pt x="44" y="226"/>
                    </a:lnTo>
                    <a:lnTo>
                      <a:pt x="28" y="200"/>
                    </a:lnTo>
                    <a:lnTo>
                      <a:pt x="14" y="172"/>
                    </a:lnTo>
                    <a:lnTo>
                      <a:pt x="8" y="158"/>
                    </a:lnTo>
                    <a:lnTo>
                      <a:pt x="4" y="142"/>
                    </a:lnTo>
                    <a:lnTo>
                      <a:pt x="2" y="128"/>
                    </a:lnTo>
                    <a:lnTo>
                      <a:pt x="0" y="114"/>
                    </a:lnTo>
                    <a:lnTo>
                      <a:pt x="0" y="114"/>
                    </a:lnTo>
                    <a:lnTo>
                      <a:pt x="0" y="100"/>
                    </a:lnTo>
                    <a:lnTo>
                      <a:pt x="2" y="86"/>
                    </a:lnTo>
                    <a:lnTo>
                      <a:pt x="6" y="74"/>
                    </a:lnTo>
                    <a:lnTo>
                      <a:pt x="10" y="62"/>
                    </a:lnTo>
                    <a:lnTo>
                      <a:pt x="14" y="52"/>
                    </a:lnTo>
                    <a:lnTo>
                      <a:pt x="20" y="42"/>
                    </a:lnTo>
                    <a:lnTo>
                      <a:pt x="28" y="32"/>
                    </a:lnTo>
                    <a:lnTo>
                      <a:pt x="36" y="24"/>
                    </a:lnTo>
                    <a:lnTo>
                      <a:pt x="36" y="24"/>
                    </a:lnTo>
                    <a:lnTo>
                      <a:pt x="52" y="14"/>
                    </a:lnTo>
                    <a:lnTo>
                      <a:pt x="70" y="6"/>
                    </a:lnTo>
                    <a:lnTo>
                      <a:pt x="90" y="0"/>
                    </a:lnTo>
                    <a:lnTo>
                      <a:pt x="110" y="0"/>
                    </a:lnTo>
                    <a:lnTo>
                      <a:pt x="110" y="0"/>
                    </a:lnTo>
                    <a:lnTo>
                      <a:pt x="132" y="0"/>
                    </a:lnTo>
                    <a:lnTo>
                      <a:pt x="150" y="6"/>
                    </a:lnTo>
                    <a:lnTo>
                      <a:pt x="168" y="14"/>
                    </a:lnTo>
                    <a:lnTo>
                      <a:pt x="184" y="24"/>
                    </a:lnTo>
                    <a:lnTo>
                      <a:pt x="184" y="24"/>
                    </a:lnTo>
                    <a:lnTo>
                      <a:pt x="192" y="32"/>
                    </a:lnTo>
                    <a:lnTo>
                      <a:pt x="200" y="42"/>
                    </a:lnTo>
                    <a:lnTo>
                      <a:pt x="206" y="52"/>
                    </a:lnTo>
                    <a:lnTo>
                      <a:pt x="212" y="62"/>
                    </a:lnTo>
                    <a:lnTo>
                      <a:pt x="216" y="74"/>
                    </a:lnTo>
                    <a:lnTo>
                      <a:pt x="218" y="86"/>
                    </a:lnTo>
                    <a:lnTo>
                      <a:pt x="220" y="100"/>
                    </a:lnTo>
                    <a:lnTo>
                      <a:pt x="220" y="114"/>
                    </a:lnTo>
                    <a:lnTo>
                      <a:pt x="220" y="114"/>
                    </a:lnTo>
                    <a:lnTo>
                      <a:pt x="220" y="128"/>
                    </a:lnTo>
                    <a:lnTo>
                      <a:pt x="216" y="142"/>
                    </a:lnTo>
                    <a:lnTo>
                      <a:pt x="212" y="158"/>
                    </a:lnTo>
                    <a:lnTo>
                      <a:pt x="206" y="172"/>
                    </a:lnTo>
                    <a:lnTo>
                      <a:pt x="192" y="200"/>
                    </a:lnTo>
                    <a:lnTo>
                      <a:pt x="176" y="226"/>
                    </a:lnTo>
                    <a:lnTo>
                      <a:pt x="160" y="248"/>
                    </a:lnTo>
                    <a:lnTo>
                      <a:pt x="144" y="266"/>
                    </a:lnTo>
                    <a:lnTo>
                      <a:pt x="126" y="288"/>
                    </a:lnTo>
                    <a:lnTo>
                      <a:pt x="126" y="288"/>
                    </a:lnTo>
                    <a:lnTo>
                      <a:pt x="118" y="292"/>
                    </a:lnTo>
                    <a:lnTo>
                      <a:pt x="110" y="294"/>
                    </a:lnTo>
                    <a:lnTo>
                      <a:pt x="110" y="294"/>
                    </a:lnTo>
                    <a:close/>
                    <a:moveTo>
                      <a:pt x="110" y="16"/>
                    </a:moveTo>
                    <a:lnTo>
                      <a:pt x="110" y="16"/>
                    </a:lnTo>
                    <a:lnTo>
                      <a:pt x="98" y="16"/>
                    </a:lnTo>
                    <a:lnTo>
                      <a:pt x="86" y="18"/>
                    </a:lnTo>
                    <a:lnTo>
                      <a:pt x="76" y="20"/>
                    </a:lnTo>
                    <a:lnTo>
                      <a:pt x="66" y="24"/>
                    </a:lnTo>
                    <a:lnTo>
                      <a:pt x="50" y="34"/>
                    </a:lnTo>
                    <a:lnTo>
                      <a:pt x="38" y="48"/>
                    </a:lnTo>
                    <a:lnTo>
                      <a:pt x="28" y="62"/>
                    </a:lnTo>
                    <a:lnTo>
                      <a:pt x="22" y="80"/>
                    </a:lnTo>
                    <a:lnTo>
                      <a:pt x="18" y="96"/>
                    </a:lnTo>
                    <a:lnTo>
                      <a:pt x="16" y="114"/>
                    </a:lnTo>
                    <a:lnTo>
                      <a:pt x="16" y="114"/>
                    </a:lnTo>
                    <a:lnTo>
                      <a:pt x="18" y="126"/>
                    </a:lnTo>
                    <a:lnTo>
                      <a:pt x="20" y="140"/>
                    </a:lnTo>
                    <a:lnTo>
                      <a:pt x="24" y="154"/>
                    </a:lnTo>
                    <a:lnTo>
                      <a:pt x="30" y="168"/>
                    </a:lnTo>
                    <a:lnTo>
                      <a:pt x="42" y="194"/>
                    </a:lnTo>
                    <a:lnTo>
                      <a:pt x="58" y="218"/>
                    </a:lnTo>
                    <a:lnTo>
                      <a:pt x="74" y="238"/>
                    </a:lnTo>
                    <a:lnTo>
                      <a:pt x="88" y="256"/>
                    </a:lnTo>
                    <a:lnTo>
                      <a:pt x="106" y="276"/>
                    </a:lnTo>
                    <a:lnTo>
                      <a:pt x="106" y="276"/>
                    </a:lnTo>
                    <a:lnTo>
                      <a:pt x="110" y="278"/>
                    </a:lnTo>
                    <a:lnTo>
                      <a:pt x="114" y="276"/>
                    </a:lnTo>
                    <a:lnTo>
                      <a:pt x="114" y="276"/>
                    </a:lnTo>
                    <a:lnTo>
                      <a:pt x="132" y="256"/>
                    </a:lnTo>
                    <a:lnTo>
                      <a:pt x="146" y="238"/>
                    </a:lnTo>
                    <a:lnTo>
                      <a:pt x="162" y="218"/>
                    </a:lnTo>
                    <a:lnTo>
                      <a:pt x="178" y="194"/>
                    </a:lnTo>
                    <a:lnTo>
                      <a:pt x="192" y="168"/>
                    </a:lnTo>
                    <a:lnTo>
                      <a:pt x="196" y="154"/>
                    </a:lnTo>
                    <a:lnTo>
                      <a:pt x="200" y="140"/>
                    </a:lnTo>
                    <a:lnTo>
                      <a:pt x="204" y="126"/>
                    </a:lnTo>
                    <a:lnTo>
                      <a:pt x="204" y="114"/>
                    </a:lnTo>
                    <a:lnTo>
                      <a:pt x="204" y="114"/>
                    </a:lnTo>
                    <a:lnTo>
                      <a:pt x="204" y="96"/>
                    </a:lnTo>
                    <a:lnTo>
                      <a:pt x="200" y="80"/>
                    </a:lnTo>
                    <a:lnTo>
                      <a:pt x="192" y="62"/>
                    </a:lnTo>
                    <a:lnTo>
                      <a:pt x="184" y="48"/>
                    </a:lnTo>
                    <a:lnTo>
                      <a:pt x="170" y="34"/>
                    </a:lnTo>
                    <a:lnTo>
                      <a:pt x="154" y="24"/>
                    </a:lnTo>
                    <a:lnTo>
                      <a:pt x="144" y="20"/>
                    </a:lnTo>
                    <a:lnTo>
                      <a:pt x="134" y="18"/>
                    </a:lnTo>
                    <a:lnTo>
                      <a:pt x="122" y="16"/>
                    </a:lnTo>
                    <a:lnTo>
                      <a:pt x="110" y="16"/>
                    </a:lnTo>
                    <a:lnTo>
                      <a:pt x="110" y="16"/>
                    </a:lnTo>
                    <a:close/>
                  </a:path>
                </a:pathLst>
              </a:custGeom>
              <a:grpFill/>
              <a:ln w="9525">
                <a:solidFill>
                  <a:srgbClr val="E2231A"/>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 name="Freeform 140"/>
              <p:cNvSpPr>
                <a:spLocks noEditPoints="1"/>
              </p:cNvSpPr>
              <p:nvPr/>
            </p:nvSpPr>
            <p:spPr bwMode="auto">
              <a:xfrm>
                <a:off x="3992563" y="1739900"/>
                <a:ext cx="184150" cy="180975"/>
              </a:xfrm>
              <a:custGeom>
                <a:avLst/>
                <a:gdLst/>
                <a:ahLst/>
                <a:cxnLst>
                  <a:cxn ang="0">
                    <a:pos x="58" y="114"/>
                  </a:cxn>
                  <a:cxn ang="0">
                    <a:pos x="36" y="110"/>
                  </a:cxn>
                  <a:cxn ang="0">
                    <a:pos x="18" y="98"/>
                  </a:cxn>
                  <a:cxn ang="0">
                    <a:pos x="6" y="80"/>
                  </a:cxn>
                  <a:cxn ang="0">
                    <a:pos x="0" y="58"/>
                  </a:cxn>
                  <a:cxn ang="0">
                    <a:pos x="2" y="46"/>
                  </a:cxn>
                  <a:cxn ang="0">
                    <a:pos x="10" y="24"/>
                  </a:cxn>
                  <a:cxn ang="0">
                    <a:pos x="26" y="10"/>
                  </a:cxn>
                  <a:cxn ang="0">
                    <a:pos x="46" y="0"/>
                  </a:cxn>
                  <a:cxn ang="0">
                    <a:pos x="58" y="0"/>
                  </a:cxn>
                  <a:cxn ang="0">
                    <a:pos x="80" y="4"/>
                  </a:cxn>
                  <a:cxn ang="0">
                    <a:pos x="100" y="16"/>
                  </a:cxn>
                  <a:cxn ang="0">
                    <a:pos x="112" y="34"/>
                  </a:cxn>
                  <a:cxn ang="0">
                    <a:pos x="116" y="58"/>
                  </a:cxn>
                  <a:cxn ang="0">
                    <a:pos x="114" y="68"/>
                  </a:cxn>
                  <a:cxn ang="0">
                    <a:pos x="106" y="90"/>
                  </a:cxn>
                  <a:cxn ang="0">
                    <a:pos x="90" y="104"/>
                  </a:cxn>
                  <a:cxn ang="0">
                    <a:pos x="70" y="114"/>
                  </a:cxn>
                  <a:cxn ang="0">
                    <a:pos x="58" y="114"/>
                  </a:cxn>
                  <a:cxn ang="0">
                    <a:pos x="58" y="16"/>
                  </a:cxn>
                  <a:cxn ang="0">
                    <a:pos x="42" y="18"/>
                  </a:cxn>
                  <a:cxn ang="0">
                    <a:pos x="30" y="28"/>
                  </a:cxn>
                  <a:cxn ang="0">
                    <a:pos x="20" y="42"/>
                  </a:cxn>
                  <a:cxn ang="0">
                    <a:pos x="16" y="58"/>
                  </a:cxn>
                  <a:cxn ang="0">
                    <a:pos x="18" y="66"/>
                  </a:cxn>
                  <a:cxn ang="0">
                    <a:pos x="24" y="80"/>
                  </a:cxn>
                  <a:cxn ang="0">
                    <a:pos x="36" y="92"/>
                  </a:cxn>
                  <a:cxn ang="0">
                    <a:pos x="50" y="98"/>
                  </a:cxn>
                  <a:cxn ang="0">
                    <a:pos x="58" y="98"/>
                  </a:cxn>
                  <a:cxn ang="0">
                    <a:pos x="74" y="96"/>
                  </a:cxn>
                  <a:cxn ang="0">
                    <a:pos x="88" y="86"/>
                  </a:cxn>
                  <a:cxn ang="0">
                    <a:pos x="96" y="74"/>
                  </a:cxn>
                  <a:cxn ang="0">
                    <a:pos x="100" y="58"/>
                  </a:cxn>
                  <a:cxn ang="0">
                    <a:pos x="98" y="48"/>
                  </a:cxn>
                  <a:cxn ang="0">
                    <a:pos x="92" y="34"/>
                  </a:cxn>
                  <a:cxn ang="0">
                    <a:pos x="82" y="22"/>
                  </a:cxn>
                  <a:cxn ang="0">
                    <a:pos x="66" y="16"/>
                  </a:cxn>
                  <a:cxn ang="0">
                    <a:pos x="58" y="16"/>
                  </a:cxn>
                </a:cxnLst>
                <a:rect l="0" t="0" r="r" b="b"/>
                <a:pathLst>
                  <a:path w="116" h="114">
                    <a:moveTo>
                      <a:pt x="58" y="114"/>
                    </a:moveTo>
                    <a:lnTo>
                      <a:pt x="58" y="114"/>
                    </a:lnTo>
                    <a:lnTo>
                      <a:pt x="46" y="114"/>
                    </a:lnTo>
                    <a:lnTo>
                      <a:pt x="36" y="110"/>
                    </a:lnTo>
                    <a:lnTo>
                      <a:pt x="26" y="104"/>
                    </a:lnTo>
                    <a:lnTo>
                      <a:pt x="18" y="98"/>
                    </a:lnTo>
                    <a:lnTo>
                      <a:pt x="10" y="90"/>
                    </a:lnTo>
                    <a:lnTo>
                      <a:pt x="6" y="80"/>
                    </a:lnTo>
                    <a:lnTo>
                      <a:pt x="2" y="68"/>
                    </a:lnTo>
                    <a:lnTo>
                      <a:pt x="0" y="58"/>
                    </a:lnTo>
                    <a:lnTo>
                      <a:pt x="0" y="58"/>
                    </a:lnTo>
                    <a:lnTo>
                      <a:pt x="2" y="46"/>
                    </a:lnTo>
                    <a:lnTo>
                      <a:pt x="6" y="34"/>
                    </a:lnTo>
                    <a:lnTo>
                      <a:pt x="10" y="24"/>
                    </a:lnTo>
                    <a:lnTo>
                      <a:pt x="18" y="16"/>
                    </a:lnTo>
                    <a:lnTo>
                      <a:pt x="26" y="10"/>
                    </a:lnTo>
                    <a:lnTo>
                      <a:pt x="36" y="4"/>
                    </a:lnTo>
                    <a:lnTo>
                      <a:pt x="46" y="0"/>
                    </a:lnTo>
                    <a:lnTo>
                      <a:pt x="58" y="0"/>
                    </a:lnTo>
                    <a:lnTo>
                      <a:pt x="58" y="0"/>
                    </a:lnTo>
                    <a:lnTo>
                      <a:pt x="70" y="0"/>
                    </a:lnTo>
                    <a:lnTo>
                      <a:pt x="80" y="4"/>
                    </a:lnTo>
                    <a:lnTo>
                      <a:pt x="90" y="10"/>
                    </a:lnTo>
                    <a:lnTo>
                      <a:pt x="100" y="16"/>
                    </a:lnTo>
                    <a:lnTo>
                      <a:pt x="106" y="24"/>
                    </a:lnTo>
                    <a:lnTo>
                      <a:pt x="112" y="34"/>
                    </a:lnTo>
                    <a:lnTo>
                      <a:pt x="114" y="46"/>
                    </a:lnTo>
                    <a:lnTo>
                      <a:pt x="116" y="58"/>
                    </a:lnTo>
                    <a:lnTo>
                      <a:pt x="116" y="58"/>
                    </a:lnTo>
                    <a:lnTo>
                      <a:pt x="114" y="68"/>
                    </a:lnTo>
                    <a:lnTo>
                      <a:pt x="112" y="80"/>
                    </a:lnTo>
                    <a:lnTo>
                      <a:pt x="106" y="90"/>
                    </a:lnTo>
                    <a:lnTo>
                      <a:pt x="100" y="98"/>
                    </a:lnTo>
                    <a:lnTo>
                      <a:pt x="90" y="104"/>
                    </a:lnTo>
                    <a:lnTo>
                      <a:pt x="80" y="110"/>
                    </a:lnTo>
                    <a:lnTo>
                      <a:pt x="70" y="114"/>
                    </a:lnTo>
                    <a:lnTo>
                      <a:pt x="58" y="114"/>
                    </a:lnTo>
                    <a:lnTo>
                      <a:pt x="58" y="114"/>
                    </a:lnTo>
                    <a:close/>
                    <a:moveTo>
                      <a:pt x="58" y="16"/>
                    </a:moveTo>
                    <a:lnTo>
                      <a:pt x="58" y="16"/>
                    </a:lnTo>
                    <a:lnTo>
                      <a:pt x="50" y="16"/>
                    </a:lnTo>
                    <a:lnTo>
                      <a:pt x="42" y="18"/>
                    </a:lnTo>
                    <a:lnTo>
                      <a:pt x="36" y="22"/>
                    </a:lnTo>
                    <a:lnTo>
                      <a:pt x="30" y="28"/>
                    </a:lnTo>
                    <a:lnTo>
                      <a:pt x="24" y="34"/>
                    </a:lnTo>
                    <a:lnTo>
                      <a:pt x="20" y="42"/>
                    </a:lnTo>
                    <a:lnTo>
                      <a:pt x="18" y="48"/>
                    </a:lnTo>
                    <a:lnTo>
                      <a:pt x="16" y="58"/>
                    </a:lnTo>
                    <a:lnTo>
                      <a:pt x="16" y="58"/>
                    </a:lnTo>
                    <a:lnTo>
                      <a:pt x="18" y="66"/>
                    </a:lnTo>
                    <a:lnTo>
                      <a:pt x="20" y="74"/>
                    </a:lnTo>
                    <a:lnTo>
                      <a:pt x="24" y="80"/>
                    </a:lnTo>
                    <a:lnTo>
                      <a:pt x="30" y="86"/>
                    </a:lnTo>
                    <a:lnTo>
                      <a:pt x="36" y="92"/>
                    </a:lnTo>
                    <a:lnTo>
                      <a:pt x="42" y="96"/>
                    </a:lnTo>
                    <a:lnTo>
                      <a:pt x="50" y="98"/>
                    </a:lnTo>
                    <a:lnTo>
                      <a:pt x="58" y="98"/>
                    </a:lnTo>
                    <a:lnTo>
                      <a:pt x="58" y="98"/>
                    </a:lnTo>
                    <a:lnTo>
                      <a:pt x="66" y="98"/>
                    </a:lnTo>
                    <a:lnTo>
                      <a:pt x="74" y="96"/>
                    </a:lnTo>
                    <a:lnTo>
                      <a:pt x="82" y="92"/>
                    </a:lnTo>
                    <a:lnTo>
                      <a:pt x="88" y="86"/>
                    </a:lnTo>
                    <a:lnTo>
                      <a:pt x="92" y="80"/>
                    </a:lnTo>
                    <a:lnTo>
                      <a:pt x="96" y="74"/>
                    </a:lnTo>
                    <a:lnTo>
                      <a:pt x="98" y="66"/>
                    </a:lnTo>
                    <a:lnTo>
                      <a:pt x="100" y="58"/>
                    </a:lnTo>
                    <a:lnTo>
                      <a:pt x="100" y="58"/>
                    </a:lnTo>
                    <a:lnTo>
                      <a:pt x="98" y="48"/>
                    </a:lnTo>
                    <a:lnTo>
                      <a:pt x="96" y="40"/>
                    </a:lnTo>
                    <a:lnTo>
                      <a:pt x="92" y="34"/>
                    </a:lnTo>
                    <a:lnTo>
                      <a:pt x="88" y="28"/>
                    </a:lnTo>
                    <a:lnTo>
                      <a:pt x="82" y="22"/>
                    </a:lnTo>
                    <a:lnTo>
                      <a:pt x="74" y="18"/>
                    </a:lnTo>
                    <a:lnTo>
                      <a:pt x="66" y="16"/>
                    </a:lnTo>
                    <a:lnTo>
                      <a:pt x="58" y="16"/>
                    </a:lnTo>
                    <a:lnTo>
                      <a:pt x="58" y="16"/>
                    </a:lnTo>
                    <a:close/>
                  </a:path>
                </a:pathLst>
              </a:custGeom>
              <a:grpFill/>
              <a:ln w="9525">
                <a:solidFill>
                  <a:srgbClr val="E2231A"/>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15" name="组 14"/>
          <p:cNvGrpSpPr/>
          <p:nvPr/>
        </p:nvGrpSpPr>
        <p:grpSpPr>
          <a:xfrm>
            <a:off x="2334031" y="2486303"/>
            <a:ext cx="776515" cy="776515"/>
            <a:chOff x="7020417" y="4183742"/>
            <a:chExt cx="776515" cy="776515"/>
          </a:xfrm>
        </p:grpSpPr>
        <p:sp>
          <p:nvSpPr>
            <p:cNvPr id="16" name="椭圆 15"/>
            <p:cNvSpPr/>
            <p:nvPr/>
          </p:nvSpPr>
          <p:spPr>
            <a:xfrm>
              <a:off x="7020417" y="4183742"/>
              <a:ext cx="776515" cy="776515"/>
            </a:xfrm>
            <a:prstGeom prst="ellipse">
              <a:avLst/>
            </a:prstGeom>
            <a:solidFill>
              <a:schemeClr val="bg1"/>
            </a:solidFill>
            <a:ln w="28575">
              <a:solidFill>
                <a:srgbClr val="E22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7" name="组 23"/>
            <p:cNvGrpSpPr/>
            <p:nvPr/>
          </p:nvGrpSpPr>
          <p:grpSpPr>
            <a:xfrm>
              <a:off x="7172589" y="4417104"/>
              <a:ext cx="477203" cy="357188"/>
              <a:chOff x="6018213" y="1143000"/>
              <a:chExt cx="530225" cy="396875"/>
            </a:xfrm>
          </p:grpSpPr>
          <p:sp>
            <p:nvSpPr>
              <p:cNvPr id="18" name="Freeform 149"/>
              <p:cNvSpPr>
                <a:spLocks/>
              </p:cNvSpPr>
              <p:nvPr/>
            </p:nvSpPr>
            <p:spPr bwMode="auto">
              <a:xfrm>
                <a:off x="6094413" y="1314450"/>
                <a:ext cx="269875" cy="25400"/>
              </a:xfrm>
              <a:custGeom>
                <a:avLst/>
                <a:gdLst/>
                <a:ahLst/>
                <a:cxnLst>
                  <a:cxn ang="0">
                    <a:pos x="162" y="0"/>
                  </a:cxn>
                  <a:cxn ang="0">
                    <a:pos x="8" y="0"/>
                  </a:cxn>
                  <a:cxn ang="0">
                    <a:pos x="8" y="0"/>
                  </a:cxn>
                  <a:cxn ang="0">
                    <a:pos x="4" y="0"/>
                  </a:cxn>
                  <a:cxn ang="0">
                    <a:pos x="2" y="2"/>
                  </a:cxn>
                  <a:cxn ang="0">
                    <a:pos x="0" y="4"/>
                  </a:cxn>
                  <a:cxn ang="0">
                    <a:pos x="0" y="8"/>
                  </a:cxn>
                  <a:cxn ang="0">
                    <a:pos x="0" y="8"/>
                  </a:cxn>
                  <a:cxn ang="0">
                    <a:pos x="0" y="10"/>
                  </a:cxn>
                  <a:cxn ang="0">
                    <a:pos x="2" y="12"/>
                  </a:cxn>
                  <a:cxn ang="0">
                    <a:pos x="4" y="14"/>
                  </a:cxn>
                  <a:cxn ang="0">
                    <a:pos x="8" y="16"/>
                  </a:cxn>
                  <a:cxn ang="0">
                    <a:pos x="162" y="16"/>
                  </a:cxn>
                  <a:cxn ang="0">
                    <a:pos x="162" y="16"/>
                  </a:cxn>
                  <a:cxn ang="0">
                    <a:pos x="166" y="14"/>
                  </a:cxn>
                  <a:cxn ang="0">
                    <a:pos x="168" y="12"/>
                  </a:cxn>
                  <a:cxn ang="0">
                    <a:pos x="170" y="10"/>
                  </a:cxn>
                  <a:cxn ang="0">
                    <a:pos x="170" y="8"/>
                  </a:cxn>
                  <a:cxn ang="0">
                    <a:pos x="170" y="8"/>
                  </a:cxn>
                  <a:cxn ang="0">
                    <a:pos x="170" y="4"/>
                  </a:cxn>
                  <a:cxn ang="0">
                    <a:pos x="168" y="2"/>
                  </a:cxn>
                  <a:cxn ang="0">
                    <a:pos x="166" y="0"/>
                  </a:cxn>
                  <a:cxn ang="0">
                    <a:pos x="162" y="0"/>
                  </a:cxn>
                  <a:cxn ang="0">
                    <a:pos x="162" y="0"/>
                  </a:cxn>
                </a:cxnLst>
                <a:rect l="0" t="0" r="r" b="b"/>
                <a:pathLst>
                  <a:path w="170" h="16">
                    <a:moveTo>
                      <a:pt x="162" y="0"/>
                    </a:moveTo>
                    <a:lnTo>
                      <a:pt x="8" y="0"/>
                    </a:lnTo>
                    <a:lnTo>
                      <a:pt x="8" y="0"/>
                    </a:lnTo>
                    <a:lnTo>
                      <a:pt x="4" y="0"/>
                    </a:lnTo>
                    <a:lnTo>
                      <a:pt x="2" y="2"/>
                    </a:lnTo>
                    <a:lnTo>
                      <a:pt x="0" y="4"/>
                    </a:lnTo>
                    <a:lnTo>
                      <a:pt x="0" y="8"/>
                    </a:lnTo>
                    <a:lnTo>
                      <a:pt x="0" y="8"/>
                    </a:lnTo>
                    <a:lnTo>
                      <a:pt x="0" y="10"/>
                    </a:lnTo>
                    <a:lnTo>
                      <a:pt x="2" y="12"/>
                    </a:lnTo>
                    <a:lnTo>
                      <a:pt x="4" y="14"/>
                    </a:lnTo>
                    <a:lnTo>
                      <a:pt x="8" y="16"/>
                    </a:lnTo>
                    <a:lnTo>
                      <a:pt x="162" y="16"/>
                    </a:lnTo>
                    <a:lnTo>
                      <a:pt x="162" y="16"/>
                    </a:lnTo>
                    <a:lnTo>
                      <a:pt x="166" y="14"/>
                    </a:lnTo>
                    <a:lnTo>
                      <a:pt x="168" y="12"/>
                    </a:lnTo>
                    <a:lnTo>
                      <a:pt x="170" y="10"/>
                    </a:lnTo>
                    <a:lnTo>
                      <a:pt x="170" y="8"/>
                    </a:lnTo>
                    <a:lnTo>
                      <a:pt x="170" y="8"/>
                    </a:lnTo>
                    <a:lnTo>
                      <a:pt x="170" y="4"/>
                    </a:lnTo>
                    <a:lnTo>
                      <a:pt x="168" y="2"/>
                    </a:lnTo>
                    <a:lnTo>
                      <a:pt x="166" y="0"/>
                    </a:lnTo>
                    <a:lnTo>
                      <a:pt x="162" y="0"/>
                    </a:lnTo>
                    <a:lnTo>
                      <a:pt x="162" y="0"/>
                    </a:lnTo>
                    <a:close/>
                  </a:path>
                </a:pathLst>
              </a:custGeom>
              <a:solidFill>
                <a:srgbClr val="231F20"/>
              </a:solidFill>
              <a:ln w="9525">
                <a:solidFill>
                  <a:srgbClr val="E2231A"/>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 name="Freeform 150"/>
              <p:cNvSpPr>
                <a:spLocks/>
              </p:cNvSpPr>
              <p:nvPr/>
            </p:nvSpPr>
            <p:spPr bwMode="auto">
              <a:xfrm>
                <a:off x="6094413" y="1384300"/>
                <a:ext cx="269875" cy="25400"/>
              </a:xfrm>
              <a:custGeom>
                <a:avLst/>
                <a:gdLst/>
                <a:ahLst/>
                <a:cxnLst>
                  <a:cxn ang="0">
                    <a:pos x="162" y="0"/>
                  </a:cxn>
                  <a:cxn ang="0">
                    <a:pos x="8" y="0"/>
                  </a:cxn>
                  <a:cxn ang="0">
                    <a:pos x="8" y="0"/>
                  </a:cxn>
                  <a:cxn ang="0">
                    <a:pos x="4" y="2"/>
                  </a:cxn>
                  <a:cxn ang="0">
                    <a:pos x="2" y="2"/>
                  </a:cxn>
                  <a:cxn ang="0">
                    <a:pos x="0" y="6"/>
                  </a:cxn>
                  <a:cxn ang="0">
                    <a:pos x="0" y="8"/>
                  </a:cxn>
                  <a:cxn ang="0">
                    <a:pos x="0" y="8"/>
                  </a:cxn>
                  <a:cxn ang="0">
                    <a:pos x="0" y="12"/>
                  </a:cxn>
                  <a:cxn ang="0">
                    <a:pos x="2" y="14"/>
                  </a:cxn>
                  <a:cxn ang="0">
                    <a:pos x="4" y="16"/>
                  </a:cxn>
                  <a:cxn ang="0">
                    <a:pos x="8" y="16"/>
                  </a:cxn>
                  <a:cxn ang="0">
                    <a:pos x="162" y="16"/>
                  </a:cxn>
                  <a:cxn ang="0">
                    <a:pos x="162" y="16"/>
                  </a:cxn>
                  <a:cxn ang="0">
                    <a:pos x="166" y="16"/>
                  </a:cxn>
                  <a:cxn ang="0">
                    <a:pos x="168" y="14"/>
                  </a:cxn>
                  <a:cxn ang="0">
                    <a:pos x="170" y="12"/>
                  </a:cxn>
                  <a:cxn ang="0">
                    <a:pos x="170" y="8"/>
                  </a:cxn>
                  <a:cxn ang="0">
                    <a:pos x="170" y="8"/>
                  </a:cxn>
                  <a:cxn ang="0">
                    <a:pos x="170" y="6"/>
                  </a:cxn>
                  <a:cxn ang="0">
                    <a:pos x="168" y="2"/>
                  </a:cxn>
                  <a:cxn ang="0">
                    <a:pos x="166" y="2"/>
                  </a:cxn>
                  <a:cxn ang="0">
                    <a:pos x="162" y="0"/>
                  </a:cxn>
                  <a:cxn ang="0">
                    <a:pos x="162" y="0"/>
                  </a:cxn>
                </a:cxnLst>
                <a:rect l="0" t="0" r="r" b="b"/>
                <a:pathLst>
                  <a:path w="170" h="16">
                    <a:moveTo>
                      <a:pt x="162" y="0"/>
                    </a:moveTo>
                    <a:lnTo>
                      <a:pt x="8" y="0"/>
                    </a:lnTo>
                    <a:lnTo>
                      <a:pt x="8" y="0"/>
                    </a:lnTo>
                    <a:lnTo>
                      <a:pt x="4" y="2"/>
                    </a:lnTo>
                    <a:lnTo>
                      <a:pt x="2" y="2"/>
                    </a:lnTo>
                    <a:lnTo>
                      <a:pt x="0" y="6"/>
                    </a:lnTo>
                    <a:lnTo>
                      <a:pt x="0" y="8"/>
                    </a:lnTo>
                    <a:lnTo>
                      <a:pt x="0" y="8"/>
                    </a:lnTo>
                    <a:lnTo>
                      <a:pt x="0" y="12"/>
                    </a:lnTo>
                    <a:lnTo>
                      <a:pt x="2" y="14"/>
                    </a:lnTo>
                    <a:lnTo>
                      <a:pt x="4" y="16"/>
                    </a:lnTo>
                    <a:lnTo>
                      <a:pt x="8" y="16"/>
                    </a:lnTo>
                    <a:lnTo>
                      <a:pt x="162" y="16"/>
                    </a:lnTo>
                    <a:lnTo>
                      <a:pt x="162" y="16"/>
                    </a:lnTo>
                    <a:lnTo>
                      <a:pt x="166" y="16"/>
                    </a:lnTo>
                    <a:lnTo>
                      <a:pt x="168" y="14"/>
                    </a:lnTo>
                    <a:lnTo>
                      <a:pt x="170" y="12"/>
                    </a:lnTo>
                    <a:lnTo>
                      <a:pt x="170" y="8"/>
                    </a:lnTo>
                    <a:lnTo>
                      <a:pt x="170" y="8"/>
                    </a:lnTo>
                    <a:lnTo>
                      <a:pt x="170" y="6"/>
                    </a:lnTo>
                    <a:lnTo>
                      <a:pt x="168" y="2"/>
                    </a:lnTo>
                    <a:lnTo>
                      <a:pt x="166" y="2"/>
                    </a:lnTo>
                    <a:lnTo>
                      <a:pt x="162" y="0"/>
                    </a:lnTo>
                    <a:lnTo>
                      <a:pt x="162" y="0"/>
                    </a:lnTo>
                    <a:close/>
                  </a:path>
                </a:pathLst>
              </a:custGeom>
              <a:solidFill>
                <a:srgbClr val="231F20"/>
              </a:solidFill>
              <a:ln w="9525">
                <a:solidFill>
                  <a:srgbClr val="E2231A"/>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 name="Freeform 151"/>
              <p:cNvSpPr>
                <a:spLocks noEditPoints="1"/>
              </p:cNvSpPr>
              <p:nvPr/>
            </p:nvSpPr>
            <p:spPr bwMode="auto">
              <a:xfrm>
                <a:off x="6018213" y="1219200"/>
                <a:ext cx="428625" cy="320675"/>
              </a:xfrm>
              <a:custGeom>
                <a:avLst/>
                <a:gdLst/>
                <a:ahLst/>
                <a:cxnLst>
                  <a:cxn ang="0">
                    <a:pos x="96" y="0"/>
                  </a:cxn>
                  <a:cxn ang="0">
                    <a:pos x="20" y="0"/>
                  </a:cxn>
                  <a:cxn ang="0">
                    <a:pos x="12" y="2"/>
                  </a:cxn>
                  <a:cxn ang="0">
                    <a:pos x="0" y="14"/>
                  </a:cxn>
                  <a:cxn ang="0">
                    <a:pos x="0" y="156"/>
                  </a:cxn>
                  <a:cxn ang="0">
                    <a:pos x="0" y="164"/>
                  </a:cxn>
                  <a:cxn ang="0">
                    <a:pos x="12" y="176"/>
                  </a:cxn>
                  <a:cxn ang="0">
                    <a:pos x="178" y="176"/>
                  </a:cxn>
                  <a:cxn ang="0">
                    <a:pos x="204" y="196"/>
                  </a:cxn>
                  <a:cxn ang="0">
                    <a:pos x="208" y="198"/>
                  </a:cxn>
                  <a:cxn ang="0">
                    <a:pos x="208" y="198"/>
                  </a:cxn>
                  <a:cxn ang="0">
                    <a:pos x="218" y="202"/>
                  </a:cxn>
                  <a:cxn ang="0">
                    <a:pos x="224" y="202"/>
                  </a:cxn>
                  <a:cxn ang="0">
                    <a:pos x="228" y="198"/>
                  </a:cxn>
                  <a:cxn ang="0">
                    <a:pos x="230" y="186"/>
                  </a:cxn>
                  <a:cxn ang="0">
                    <a:pos x="250" y="176"/>
                  </a:cxn>
                  <a:cxn ang="0">
                    <a:pos x="258" y="176"/>
                  </a:cxn>
                  <a:cxn ang="0">
                    <a:pos x="270" y="164"/>
                  </a:cxn>
                  <a:cxn ang="0">
                    <a:pos x="270" y="136"/>
                  </a:cxn>
                  <a:cxn ang="0">
                    <a:pos x="270" y="22"/>
                  </a:cxn>
                  <a:cxn ang="0">
                    <a:pos x="270" y="14"/>
                  </a:cxn>
                  <a:cxn ang="0">
                    <a:pos x="258" y="2"/>
                  </a:cxn>
                  <a:cxn ang="0">
                    <a:pos x="250" y="0"/>
                  </a:cxn>
                  <a:cxn ang="0">
                    <a:pos x="254" y="156"/>
                  </a:cxn>
                  <a:cxn ang="0">
                    <a:pos x="250" y="160"/>
                  </a:cxn>
                  <a:cxn ang="0">
                    <a:pos x="220" y="160"/>
                  </a:cxn>
                  <a:cxn ang="0">
                    <a:pos x="214" y="164"/>
                  </a:cxn>
                  <a:cxn ang="0">
                    <a:pos x="212" y="166"/>
                  </a:cxn>
                  <a:cxn ang="0">
                    <a:pos x="214" y="184"/>
                  </a:cxn>
                  <a:cxn ang="0">
                    <a:pos x="186" y="162"/>
                  </a:cxn>
                  <a:cxn ang="0">
                    <a:pos x="20" y="160"/>
                  </a:cxn>
                  <a:cxn ang="0">
                    <a:pos x="16" y="160"/>
                  </a:cxn>
                  <a:cxn ang="0">
                    <a:pos x="16" y="22"/>
                  </a:cxn>
                  <a:cxn ang="0">
                    <a:pos x="16" y="18"/>
                  </a:cxn>
                  <a:cxn ang="0">
                    <a:pos x="250" y="16"/>
                  </a:cxn>
                  <a:cxn ang="0">
                    <a:pos x="254" y="18"/>
                  </a:cxn>
                  <a:cxn ang="0">
                    <a:pos x="254" y="156"/>
                  </a:cxn>
                </a:cxnLst>
                <a:rect l="0" t="0" r="r" b="b"/>
                <a:pathLst>
                  <a:path w="270" h="202">
                    <a:moveTo>
                      <a:pt x="250" y="0"/>
                    </a:moveTo>
                    <a:lnTo>
                      <a:pt x="96" y="0"/>
                    </a:lnTo>
                    <a:lnTo>
                      <a:pt x="80" y="0"/>
                    </a:lnTo>
                    <a:lnTo>
                      <a:pt x="20" y="0"/>
                    </a:lnTo>
                    <a:lnTo>
                      <a:pt x="20" y="0"/>
                    </a:lnTo>
                    <a:lnTo>
                      <a:pt x="12" y="2"/>
                    </a:lnTo>
                    <a:lnTo>
                      <a:pt x="6" y="6"/>
                    </a:lnTo>
                    <a:lnTo>
                      <a:pt x="0" y="14"/>
                    </a:lnTo>
                    <a:lnTo>
                      <a:pt x="0" y="22"/>
                    </a:lnTo>
                    <a:lnTo>
                      <a:pt x="0" y="156"/>
                    </a:lnTo>
                    <a:lnTo>
                      <a:pt x="0" y="156"/>
                    </a:lnTo>
                    <a:lnTo>
                      <a:pt x="0" y="164"/>
                    </a:lnTo>
                    <a:lnTo>
                      <a:pt x="6" y="170"/>
                    </a:lnTo>
                    <a:lnTo>
                      <a:pt x="12" y="176"/>
                    </a:lnTo>
                    <a:lnTo>
                      <a:pt x="20" y="176"/>
                    </a:lnTo>
                    <a:lnTo>
                      <a:pt x="178" y="176"/>
                    </a:lnTo>
                    <a:lnTo>
                      <a:pt x="204" y="196"/>
                    </a:lnTo>
                    <a:lnTo>
                      <a:pt x="204" y="196"/>
                    </a:lnTo>
                    <a:lnTo>
                      <a:pt x="208" y="198"/>
                    </a:lnTo>
                    <a:lnTo>
                      <a:pt x="208" y="198"/>
                    </a:lnTo>
                    <a:lnTo>
                      <a:pt x="208" y="198"/>
                    </a:lnTo>
                    <a:lnTo>
                      <a:pt x="208" y="198"/>
                    </a:lnTo>
                    <a:lnTo>
                      <a:pt x="212" y="202"/>
                    </a:lnTo>
                    <a:lnTo>
                      <a:pt x="218" y="202"/>
                    </a:lnTo>
                    <a:lnTo>
                      <a:pt x="218" y="202"/>
                    </a:lnTo>
                    <a:lnTo>
                      <a:pt x="224" y="202"/>
                    </a:lnTo>
                    <a:lnTo>
                      <a:pt x="224" y="202"/>
                    </a:lnTo>
                    <a:lnTo>
                      <a:pt x="228" y="198"/>
                    </a:lnTo>
                    <a:lnTo>
                      <a:pt x="230" y="192"/>
                    </a:lnTo>
                    <a:lnTo>
                      <a:pt x="230" y="186"/>
                    </a:lnTo>
                    <a:lnTo>
                      <a:pt x="230" y="176"/>
                    </a:lnTo>
                    <a:lnTo>
                      <a:pt x="250" y="176"/>
                    </a:lnTo>
                    <a:lnTo>
                      <a:pt x="250" y="176"/>
                    </a:lnTo>
                    <a:lnTo>
                      <a:pt x="258" y="176"/>
                    </a:lnTo>
                    <a:lnTo>
                      <a:pt x="264" y="170"/>
                    </a:lnTo>
                    <a:lnTo>
                      <a:pt x="270" y="164"/>
                    </a:lnTo>
                    <a:lnTo>
                      <a:pt x="270" y="156"/>
                    </a:lnTo>
                    <a:lnTo>
                      <a:pt x="270" y="136"/>
                    </a:lnTo>
                    <a:lnTo>
                      <a:pt x="270" y="120"/>
                    </a:lnTo>
                    <a:lnTo>
                      <a:pt x="270" y="22"/>
                    </a:lnTo>
                    <a:lnTo>
                      <a:pt x="270" y="22"/>
                    </a:lnTo>
                    <a:lnTo>
                      <a:pt x="270" y="14"/>
                    </a:lnTo>
                    <a:lnTo>
                      <a:pt x="264" y="6"/>
                    </a:lnTo>
                    <a:lnTo>
                      <a:pt x="258" y="2"/>
                    </a:lnTo>
                    <a:lnTo>
                      <a:pt x="250" y="0"/>
                    </a:lnTo>
                    <a:lnTo>
                      <a:pt x="250" y="0"/>
                    </a:lnTo>
                    <a:close/>
                    <a:moveTo>
                      <a:pt x="254" y="156"/>
                    </a:moveTo>
                    <a:lnTo>
                      <a:pt x="254" y="156"/>
                    </a:lnTo>
                    <a:lnTo>
                      <a:pt x="254" y="160"/>
                    </a:lnTo>
                    <a:lnTo>
                      <a:pt x="250" y="160"/>
                    </a:lnTo>
                    <a:lnTo>
                      <a:pt x="220" y="160"/>
                    </a:lnTo>
                    <a:lnTo>
                      <a:pt x="220" y="160"/>
                    </a:lnTo>
                    <a:lnTo>
                      <a:pt x="218" y="162"/>
                    </a:lnTo>
                    <a:lnTo>
                      <a:pt x="214" y="164"/>
                    </a:lnTo>
                    <a:lnTo>
                      <a:pt x="214" y="164"/>
                    </a:lnTo>
                    <a:lnTo>
                      <a:pt x="212" y="166"/>
                    </a:lnTo>
                    <a:lnTo>
                      <a:pt x="212" y="170"/>
                    </a:lnTo>
                    <a:lnTo>
                      <a:pt x="214" y="184"/>
                    </a:lnTo>
                    <a:lnTo>
                      <a:pt x="186" y="162"/>
                    </a:lnTo>
                    <a:lnTo>
                      <a:pt x="186" y="162"/>
                    </a:lnTo>
                    <a:lnTo>
                      <a:pt x="182" y="160"/>
                    </a:lnTo>
                    <a:lnTo>
                      <a:pt x="20" y="160"/>
                    </a:lnTo>
                    <a:lnTo>
                      <a:pt x="20" y="160"/>
                    </a:lnTo>
                    <a:lnTo>
                      <a:pt x="16" y="160"/>
                    </a:lnTo>
                    <a:lnTo>
                      <a:pt x="16" y="156"/>
                    </a:lnTo>
                    <a:lnTo>
                      <a:pt x="16" y="22"/>
                    </a:lnTo>
                    <a:lnTo>
                      <a:pt x="16" y="22"/>
                    </a:lnTo>
                    <a:lnTo>
                      <a:pt x="16" y="18"/>
                    </a:lnTo>
                    <a:lnTo>
                      <a:pt x="20" y="16"/>
                    </a:lnTo>
                    <a:lnTo>
                      <a:pt x="250" y="16"/>
                    </a:lnTo>
                    <a:lnTo>
                      <a:pt x="250" y="16"/>
                    </a:lnTo>
                    <a:lnTo>
                      <a:pt x="254" y="18"/>
                    </a:lnTo>
                    <a:lnTo>
                      <a:pt x="254" y="22"/>
                    </a:lnTo>
                    <a:lnTo>
                      <a:pt x="254" y="156"/>
                    </a:lnTo>
                    <a:close/>
                  </a:path>
                </a:pathLst>
              </a:custGeom>
              <a:solidFill>
                <a:srgbClr val="231F20"/>
              </a:solidFill>
              <a:ln w="9525">
                <a:solidFill>
                  <a:srgbClr val="E2231A"/>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 name="Freeform 152"/>
              <p:cNvSpPr>
                <a:spLocks/>
              </p:cNvSpPr>
              <p:nvPr/>
            </p:nvSpPr>
            <p:spPr bwMode="auto">
              <a:xfrm>
                <a:off x="6135688" y="1143000"/>
                <a:ext cx="412750" cy="298450"/>
              </a:xfrm>
              <a:custGeom>
                <a:avLst/>
                <a:gdLst/>
                <a:ahLst/>
                <a:cxnLst>
                  <a:cxn ang="0">
                    <a:pos x="238" y="0"/>
                  </a:cxn>
                  <a:cxn ang="0">
                    <a:pos x="24" y="0"/>
                  </a:cxn>
                  <a:cxn ang="0">
                    <a:pos x="24" y="0"/>
                  </a:cxn>
                  <a:cxn ang="0">
                    <a:pos x="14" y="0"/>
                  </a:cxn>
                  <a:cxn ang="0">
                    <a:pos x="6" y="6"/>
                  </a:cxn>
                  <a:cxn ang="0">
                    <a:pos x="2" y="12"/>
                  </a:cxn>
                  <a:cxn ang="0">
                    <a:pos x="0" y="22"/>
                  </a:cxn>
                  <a:cxn ang="0">
                    <a:pos x="0" y="38"/>
                  </a:cxn>
                  <a:cxn ang="0">
                    <a:pos x="16" y="38"/>
                  </a:cxn>
                  <a:cxn ang="0">
                    <a:pos x="16" y="22"/>
                  </a:cxn>
                  <a:cxn ang="0">
                    <a:pos x="16" y="22"/>
                  </a:cxn>
                  <a:cxn ang="0">
                    <a:pos x="18" y="18"/>
                  </a:cxn>
                  <a:cxn ang="0">
                    <a:pos x="24" y="16"/>
                  </a:cxn>
                  <a:cxn ang="0">
                    <a:pos x="238" y="16"/>
                  </a:cxn>
                  <a:cxn ang="0">
                    <a:pos x="238" y="16"/>
                  </a:cxn>
                  <a:cxn ang="0">
                    <a:pos x="242" y="18"/>
                  </a:cxn>
                  <a:cxn ang="0">
                    <a:pos x="244" y="22"/>
                  </a:cxn>
                  <a:cxn ang="0">
                    <a:pos x="244" y="166"/>
                  </a:cxn>
                  <a:cxn ang="0">
                    <a:pos x="244" y="166"/>
                  </a:cxn>
                  <a:cxn ang="0">
                    <a:pos x="242" y="170"/>
                  </a:cxn>
                  <a:cxn ang="0">
                    <a:pos x="238" y="172"/>
                  </a:cxn>
                  <a:cxn ang="0">
                    <a:pos x="208" y="172"/>
                  </a:cxn>
                  <a:cxn ang="0">
                    <a:pos x="208" y="188"/>
                  </a:cxn>
                  <a:cxn ang="0">
                    <a:pos x="238" y="188"/>
                  </a:cxn>
                  <a:cxn ang="0">
                    <a:pos x="238" y="188"/>
                  </a:cxn>
                  <a:cxn ang="0">
                    <a:pos x="246" y="188"/>
                  </a:cxn>
                  <a:cxn ang="0">
                    <a:pos x="254" y="182"/>
                  </a:cxn>
                  <a:cxn ang="0">
                    <a:pos x="260" y="176"/>
                  </a:cxn>
                  <a:cxn ang="0">
                    <a:pos x="260" y="166"/>
                  </a:cxn>
                  <a:cxn ang="0">
                    <a:pos x="260" y="22"/>
                  </a:cxn>
                  <a:cxn ang="0">
                    <a:pos x="260" y="22"/>
                  </a:cxn>
                  <a:cxn ang="0">
                    <a:pos x="260" y="12"/>
                  </a:cxn>
                  <a:cxn ang="0">
                    <a:pos x="254" y="6"/>
                  </a:cxn>
                  <a:cxn ang="0">
                    <a:pos x="246" y="0"/>
                  </a:cxn>
                  <a:cxn ang="0">
                    <a:pos x="238" y="0"/>
                  </a:cxn>
                  <a:cxn ang="0">
                    <a:pos x="238" y="0"/>
                  </a:cxn>
                </a:cxnLst>
                <a:rect l="0" t="0" r="r" b="b"/>
                <a:pathLst>
                  <a:path w="260" h="188">
                    <a:moveTo>
                      <a:pt x="238" y="0"/>
                    </a:moveTo>
                    <a:lnTo>
                      <a:pt x="24" y="0"/>
                    </a:lnTo>
                    <a:lnTo>
                      <a:pt x="24" y="0"/>
                    </a:lnTo>
                    <a:lnTo>
                      <a:pt x="14" y="0"/>
                    </a:lnTo>
                    <a:lnTo>
                      <a:pt x="6" y="6"/>
                    </a:lnTo>
                    <a:lnTo>
                      <a:pt x="2" y="12"/>
                    </a:lnTo>
                    <a:lnTo>
                      <a:pt x="0" y="22"/>
                    </a:lnTo>
                    <a:lnTo>
                      <a:pt x="0" y="38"/>
                    </a:lnTo>
                    <a:lnTo>
                      <a:pt x="16" y="38"/>
                    </a:lnTo>
                    <a:lnTo>
                      <a:pt x="16" y="22"/>
                    </a:lnTo>
                    <a:lnTo>
                      <a:pt x="16" y="22"/>
                    </a:lnTo>
                    <a:lnTo>
                      <a:pt x="18" y="18"/>
                    </a:lnTo>
                    <a:lnTo>
                      <a:pt x="24" y="16"/>
                    </a:lnTo>
                    <a:lnTo>
                      <a:pt x="238" y="16"/>
                    </a:lnTo>
                    <a:lnTo>
                      <a:pt x="238" y="16"/>
                    </a:lnTo>
                    <a:lnTo>
                      <a:pt x="242" y="18"/>
                    </a:lnTo>
                    <a:lnTo>
                      <a:pt x="244" y="22"/>
                    </a:lnTo>
                    <a:lnTo>
                      <a:pt x="244" y="166"/>
                    </a:lnTo>
                    <a:lnTo>
                      <a:pt x="244" y="166"/>
                    </a:lnTo>
                    <a:lnTo>
                      <a:pt x="242" y="170"/>
                    </a:lnTo>
                    <a:lnTo>
                      <a:pt x="238" y="172"/>
                    </a:lnTo>
                    <a:lnTo>
                      <a:pt x="208" y="172"/>
                    </a:lnTo>
                    <a:lnTo>
                      <a:pt x="208" y="188"/>
                    </a:lnTo>
                    <a:lnTo>
                      <a:pt x="238" y="188"/>
                    </a:lnTo>
                    <a:lnTo>
                      <a:pt x="238" y="188"/>
                    </a:lnTo>
                    <a:lnTo>
                      <a:pt x="246" y="188"/>
                    </a:lnTo>
                    <a:lnTo>
                      <a:pt x="254" y="182"/>
                    </a:lnTo>
                    <a:lnTo>
                      <a:pt x="260" y="176"/>
                    </a:lnTo>
                    <a:lnTo>
                      <a:pt x="260" y="166"/>
                    </a:lnTo>
                    <a:lnTo>
                      <a:pt x="260" y="22"/>
                    </a:lnTo>
                    <a:lnTo>
                      <a:pt x="260" y="22"/>
                    </a:lnTo>
                    <a:lnTo>
                      <a:pt x="260" y="12"/>
                    </a:lnTo>
                    <a:lnTo>
                      <a:pt x="254" y="6"/>
                    </a:lnTo>
                    <a:lnTo>
                      <a:pt x="246" y="0"/>
                    </a:lnTo>
                    <a:lnTo>
                      <a:pt x="238" y="0"/>
                    </a:lnTo>
                    <a:lnTo>
                      <a:pt x="238" y="0"/>
                    </a:lnTo>
                    <a:close/>
                  </a:path>
                </a:pathLst>
              </a:custGeom>
              <a:solidFill>
                <a:srgbClr val="231F20"/>
              </a:solidFill>
              <a:ln w="9525">
                <a:solidFill>
                  <a:srgbClr val="E2231A"/>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22" name="组 21"/>
          <p:cNvGrpSpPr/>
          <p:nvPr/>
        </p:nvGrpSpPr>
        <p:grpSpPr>
          <a:xfrm>
            <a:off x="8803098" y="2524259"/>
            <a:ext cx="776515" cy="776515"/>
            <a:chOff x="9709208" y="4183742"/>
            <a:chExt cx="776515" cy="776515"/>
          </a:xfrm>
        </p:grpSpPr>
        <p:sp>
          <p:nvSpPr>
            <p:cNvPr id="23" name="椭圆 22"/>
            <p:cNvSpPr/>
            <p:nvPr/>
          </p:nvSpPr>
          <p:spPr>
            <a:xfrm>
              <a:off x="9709208" y="4183742"/>
              <a:ext cx="776515" cy="776515"/>
            </a:xfrm>
            <a:prstGeom prst="ellipse">
              <a:avLst/>
            </a:prstGeom>
            <a:solidFill>
              <a:schemeClr val="bg1"/>
            </a:solidFill>
            <a:ln w="28575">
              <a:solidFill>
                <a:srgbClr val="E22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Freeform 156"/>
            <p:cNvSpPr>
              <a:spLocks noEditPoints="1"/>
            </p:cNvSpPr>
            <p:nvPr/>
          </p:nvSpPr>
          <p:spPr bwMode="auto">
            <a:xfrm>
              <a:off x="9860927" y="4335914"/>
              <a:ext cx="458975" cy="435882"/>
            </a:xfrm>
            <a:custGeom>
              <a:avLst/>
              <a:gdLst/>
              <a:ahLst/>
              <a:cxnLst>
                <a:cxn ang="0">
                  <a:pos x="30" y="302"/>
                </a:cxn>
                <a:cxn ang="0">
                  <a:pos x="24" y="300"/>
                </a:cxn>
                <a:cxn ang="0">
                  <a:pos x="8" y="292"/>
                </a:cxn>
                <a:cxn ang="0">
                  <a:pos x="0" y="278"/>
                </a:cxn>
                <a:cxn ang="0">
                  <a:pos x="0" y="238"/>
                </a:cxn>
                <a:cxn ang="0">
                  <a:pos x="2" y="230"/>
                </a:cxn>
                <a:cxn ang="0">
                  <a:pos x="12" y="214"/>
                </a:cxn>
                <a:cxn ang="0">
                  <a:pos x="100" y="186"/>
                </a:cxn>
                <a:cxn ang="0">
                  <a:pos x="90" y="166"/>
                </a:cxn>
                <a:cxn ang="0">
                  <a:pos x="76" y="120"/>
                </a:cxn>
                <a:cxn ang="0">
                  <a:pos x="74" y="94"/>
                </a:cxn>
                <a:cxn ang="0">
                  <a:pos x="80" y="56"/>
                </a:cxn>
                <a:cxn ang="0">
                  <a:pos x="98" y="26"/>
                </a:cxn>
                <a:cxn ang="0">
                  <a:pos x="124" y="6"/>
                </a:cxn>
                <a:cxn ang="0">
                  <a:pos x="158" y="0"/>
                </a:cxn>
                <a:cxn ang="0">
                  <a:pos x="176" y="2"/>
                </a:cxn>
                <a:cxn ang="0">
                  <a:pos x="208" y="16"/>
                </a:cxn>
                <a:cxn ang="0">
                  <a:pos x="230" y="40"/>
                </a:cxn>
                <a:cxn ang="0">
                  <a:pos x="242" y="74"/>
                </a:cxn>
                <a:cxn ang="0">
                  <a:pos x="244" y="94"/>
                </a:cxn>
                <a:cxn ang="0">
                  <a:pos x="236" y="144"/>
                </a:cxn>
                <a:cxn ang="0">
                  <a:pos x="216" y="186"/>
                </a:cxn>
                <a:cxn ang="0">
                  <a:pos x="296" y="210"/>
                </a:cxn>
                <a:cxn ang="0">
                  <a:pos x="312" y="222"/>
                </a:cxn>
                <a:cxn ang="0">
                  <a:pos x="318" y="238"/>
                </a:cxn>
                <a:cxn ang="0">
                  <a:pos x="318" y="272"/>
                </a:cxn>
                <a:cxn ang="0">
                  <a:pos x="316" y="284"/>
                </a:cxn>
                <a:cxn ang="0">
                  <a:pos x="300" y="300"/>
                </a:cxn>
                <a:cxn ang="0">
                  <a:pos x="288" y="302"/>
                </a:cxn>
                <a:cxn ang="0">
                  <a:pos x="158" y="16"/>
                </a:cxn>
                <a:cxn ang="0">
                  <a:pos x="144" y="18"/>
                </a:cxn>
                <a:cxn ang="0">
                  <a:pos x="118" y="28"/>
                </a:cxn>
                <a:cxn ang="0">
                  <a:pos x="102" y="48"/>
                </a:cxn>
                <a:cxn ang="0">
                  <a:pos x="92" y="78"/>
                </a:cxn>
                <a:cxn ang="0">
                  <a:pos x="90" y="94"/>
                </a:cxn>
                <a:cxn ang="0">
                  <a:pos x="98" y="144"/>
                </a:cxn>
                <a:cxn ang="0">
                  <a:pos x="120" y="184"/>
                </a:cxn>
                <a:cxn ang="0">
                  <a:pos x="26" y="226"/>
                </a:cxn>
                <a:cxn ang="0">
                  <a:pos x="22" y="228"/>
                </a:cxn>
                <a:cxn ang="0">
                  <a:pos x="16" y="234"/>
                </a:cxn>
                <a:cxn ang="0">
                  <a:pos x="16" y="272"/>
                </a:cxn>
                <a:cxn ang="0">
                  <a:pos x="18" y="276"/>
                </a:cxn>
                <a:cxn ang="0">
                  <a:pos x="24" y="284"/>
                </a:cxn>
                <a:cxn ang="0">
                  <a:pos x="288" y="286"/>
                </a:cxn>
                <a:cxn ang="0">
                  <a:pos x="292" y="284"/>
                </a:cxn>
                <a:cxn ang="0">
                  <a:pos x="300" y="278"/>
                </a:cxn>
                <a:cxn ang="0">
                  <a:pos x="302" y="272"/>
                </a:cxn>
                <a:cxn ang="0">
                  <a:pos x="302" y="238"/>
                </a:cxn>
                <a:cxn ang="0">
                  <a:pos x="298" y="230"/>
                </a:cxn>
                <a:cxn ang="0">
                  <a:pos x="292" y="226"/>
                </a:cxn>
                <a:cxn ang="0">
                  <a:pos x="198" y="184"/>
                </a:cxn>
                <a:cxn ang="0">
                  <a:pos x="210" y="166"/>
                </a:cxn>
                <a:cxn ang="0">
                  <a:pos x="224" y="120"/>
                </a:cxn>
                <a:cxn ang="0">
                  <a:pos x="226" y="94"/>
                </a:cxn>
                <a:cxn ang="0">
                  <a:pos x="222" y="62"/>
                </a:cxn>
                <a:cxn ang="0">
                  <a:pos x="208" y="38"/>
                </a:cxn>
                <a:cxn ang="0">
                  <a:pos x="188" y="22"/>
                </a:cxn>
                <a:cxn ang="0">
                  <a:pos x="158" y="16"/>
                </a:cxn>
              </a:cxnLst>
              <a:rect l="0" t="0" r="r" b="b"/>
              <a:pathLst>
                <a:path w="318" h="302">
                  <a:moveTo>
                    <a:pt x="288" y="302"/>
                  </a:moveTo>
                  <a:lnTo>
                    <a:pt x="30" y="302"/>
                  </a:lnTo>
                  <a:lnTo>
                    <a:pt x="30" y="302"/>
                  </a:lnTo>
                  <a:lnTo>
                    <a:pt x="24" y="300"/>
                  </a:lnTo>
                  <a:lnTo>
                    <a:pt x="18" y="300"/>
                  </a:lnTo>
                  <a:lnTo>
                    <a:pt x="8" y="292"/>
                  </a:lnTo>
                  <a:lnTo>
                    <a:pt x="2" y="284"/>
                  </a:lnTo>
                  <a:lnTo>
                    <a:pt x="0" y="278"/>
                  </a:lnTo>
                  <a:lnTo>
                    <a:pt x="0" y="272"/>
                  </a:lnTo>
                  <a:lnTo>
                    <a:pt x="0" y="238"/>
                  </a:lnTo>
                  <a:lnTo>
                    <a:pt x="0" y="238"/>
                  </a:lnTo>
                  <a:lnTo>
                    <a:pt x="2" y="230"/>
                  </a:lnTo>
                  <a:lnTo>
                    <a:pt x="6" y="222"/>
                  </a:lnTo>
                  <a:lnTo>
                    <a:pt x="12" y="214"/>
                  </a:lnTo>
                  <a:lnTo>
                    <a:pt x="20" y="210"/>
                  </a:lnTo>
                  <a:lnTo>
                    <a:pt x="100" y="186"/>
                  </a:lnTo>
                  <a:lnTo>
                    <a:pt x="100" y="186"/>
                  </a:lnTo>
                  <a:lnTo>
                    <a:pt x="90" y="166"/>
                  </a:lnTo>
                  <a:lnTo>
                    <a:pt x="82" y="144"/>
                  </a:lnTo>
                  <a:lnTo>
                    <a:pt x="76" y="120"/>
                  </a:lnTo>
                  <a:lnTo>
                    <a:pt x="74" y="94"/>
                  </a:lnTo>
                  <a:lnTo>
                    <a:pt x="74" y="94"/>
                  </a:lnTo>
                  <a:lnTo>
                    <a:pt x="76" y="74"/>
                  </a:lnTo>
                  <a:lnTo>
                    <a:pt x="80" y="56"/>
                  </a:lnTo>
                  <a:lnTo>
                    <a:pt x="88" y="40"/>
                  </a:lnTo>
                  <a:lnTo>
                    <a:pt x="98" y="26"/>
                  </a:lnTo>
                  <a:lnTo>
                    <a:pt x="110" y="16"/>
                  </a:lnTo>
                  <a:lnTo>
                    <a:pt x="124" y="6"/>
                  </a:lnTo>
                  <a:lnTo>
                    <a:pt x="140" y="2"/>
                  </a:lnTo>
                  <a:lnTo>
                    <a:pt x="158" y="0"/>
                  </a:lnTo>
                  <a:lnTo>
                    <a:pt x="158" y="0"/>
                  </a:lnTo>
                  <a:lnTo>
                    <a:pt x="176" y="2"/>
                  </a:lnTo>
                  <a:lnTo>
                    <a:pt x="194" y="6"/>
                  </a:lnTo>
                  <a:lnTo>
                    <a:pt x="208" y="16"/>
                  </a:lnTo>
                  <a:lnTo>
                    <a:pt x="220" y="26"/>
                  </a:lnTo>
                  <a:lnTo>
                    <a:pt x="230" y="40"/>
                  </a:lnTo>
                  <a:lnTo>
                    <a:pt x="238" y="56"/>
                  </a:lnTo>
                  <a:lnTo>
                    <a:pt x="242" y="74"/>
                  </a:lnTo>
                  <a:lnTo>
                    <a:pt x="244" y="94"/>
                  </a:lnTo>
                  <a:lnTo>
                    <a:pt x="244" y="94"/>
                  </a:lnTo>
                  <a:lnTo>
                    <a:pt x="242" y="120"/>
                  </a:lnTo>
                  <a:lnTo>
                    <a:pt x="236" y="144"/>
                  </a:lnTo>
                  <a:lnTo>
                    <a:pt x="228" y="166"/>
                  </a:lnTo>
                  <a:lnTo>
                    <a:pt x="216" y="186"/>
                  </a:lnTo>
                  <a:lnTo>
                    <a:pt x="296" y="210"/>
                  </a:lnTo>
                  <a:lnTo>
                    <a:pt x="296" y="210"/>
                  </a:lnTo>
                  <a:lnTo>
                    <a:pt x="306" y="214"/>
                  </a:lnTo>
                  <a:lnTo>
                    <a:pt x="312" y="222"/>
                  </a:lnTo>
                  <a:lnTo>
                    <a:pt x="316" y="230"/>
                  </a:lnTo>
                  <a:lnTo>
                    <a:pt x="318" y="238"/>
                  </a:lnTo>
                  <a:lnTo>
                    <a:pt x="318" y="272"/>
                  </a:lnTo>
                  <a:lnTo>
                    <a:pt x="318" y="272"/>
                  </a:lnTo>
                  <a:lnTo>
                    <a:pt x="316" y="278"/>
                  </a:lnTo>
                  <a:lnTo>
                    <a:pt x="316" y="284"/>
                  </a:lnTo>
                  <a:lnTo>
                    <a:pt x="308" y="292"/>
                  </a:lnTo>
                  <a:lnTo>
                    <a:pt x="300" y="300"/>
                  </a:lnTo>
                  <a:lnTo>
                    <a:pt x="294" y="300"/>
                  </a:lnTo>
                  <a:lnTo>
                    <a:pt x="288" y="302"/>
                  </a:lnTo>
                  <a:lnTo>
                    <a:pt x="288" y="302"/>
                  </a:lnTo>
                  <a:close/>
                  <a:moveTo>
                    <a:pt x="158" y="16"/>
                  </a:moveTo>
                  <a:lnTo>
                    <a:pt x="158" y="16"/>
                  </a:lnTo>
                  <a:lnTo>
                    <a:pt x="144" y="18"/>
                  </a:lnTo>
                  <a:lnTo>
                    <a:pt x="130" y="22"/>
                  </a:lnTo>
                  <a:lnTo>
                    <a:pt x="118" y="28"/>
                  </a:lnTo>
                  <a:lnTo>
                    <a:pt x="108" y="38"/>
                  </a:lnTo>
                  <a:lnTo>
                    <a:pt x="102" y="48"/>
                  </a:lnTo>
                  <a:lnTo>
                    <a:pt x="96" y="62"/>
                  </a:lnTo>
                  <a:lnTo>
                    <a:pt x="92" y="78"/>
                  </a:lnTo>
                  <a:lnTo>
                    <a:pt x="90" y="94"/>
                  </a:lnTo>
                  <a:lnTo>
                    <a:pt x="90" y="94"/>
                  </a:lnTo>
                  <a:lnTo>
                    <a:pt x="92" y="120"/>
                  </a:lnTo>
                  <a:lnTo>
                    <a:pt x="98" y="144"/>
                  </a:lnTo>
                  <a:lnTo>
                    <a:pt x="108" y="166"/>
                  </a:lnTo>
                  <a:lnTo>
                    <a:pt x="120" y="184"/>
                  </a:lnTo>
                  <a:lnTo>
                    <a:pt x="128" y="194"/>
                  </a:lnTo>
                  <a:lnTo>
                    <a:pt x="26" y="226"/>
                  </a:lnTo>
                  <a:lnTo>
                    <a:pt x="26" y="226"/>
                  </a:lnTo>
                  <a:lnTo>
                    <a:pt x="22" y="228"/>
                  </a:lnTo>
                  <a:lnTo>
                    <a:pt x="18" y="230"/>
                  </a:lnTo>
                  <a:lnTo>
                    <a:pt x="16" y="234"/>
                  </a:lnTo>
                  <a:lnTo>
                    <a:pt x="16" y="238"/>
                  </a:lnTo>
                  <a:lnTo>
                    <a:pt x="16" y="272"/>
                  </a:lnTo>
                  <a:lnTo>
                    <a:pt x="16" y="272"/>
                  </a:lnTo>
                  <a:lnTo>
                    <a:pt x="18" y="276"/>
                  </a:lnTo>
                  <a:lnTo>
                    <a:pt x="20" y="282"/>
                  </a:lnTo>
                  <a:lnTo>
                    <a:pt x="24" y="284"/>
                  </a:lnTo>
                  <a:lnTo>
                    <a:pt x="30" y="286"/>
                  </a:lnTo>
                  <a:lnTo>
                    <a:pt x="288" y="286"/>
                  </a:lnTo>
                  <a:lnTo>
                    <a:pt x="288" y="286"/>
                  </a:lnTo>
                  <a:lnTo>
                    <a:pt x="292" y="284"/>
                  </a:lnTo>
                  <a:lnTo>
                    <a:pt x="296" y="282"/>
                  </a:lnTo>
                  <a:lnTo>
                    <a:pt x="300" y="278"/>
                  </a:lnTo>
                  <a:lnTo>
                    <a:pt x="302" y="272"/>
                  </a:lnTo>
                  <a:lnTo>
                    <a:pt x="302" y="272"/>
                  </a:lnTo>
                  <a:lnTo>
                    <a:pt x="302" y="238"/>
                  </a:lnTo>
                  <a:lnTo>
                    <a:pt x="302" y="238"/>
                  </a:lnTo>
                  <a:lnTo>
                    <a:pt x="300" y="234"/>
                  </a:lnTo>
                  <a:lnTo>
                    <a:pt x="298" y="230"/>
                  </a:lnTo>
                  <a:lnTo>
                    <a:pt x="296" y="228"/>
                  </a:lnTo>
                  <a:lnTo>
                    <a:pt x="292" y="226"/>
                  </a:lnTo>
                  <a:lnTo>
                    <a:pt x="190" y="194"/>
                  </a:lnTo>
                  <a:lnTo>
                    <a:pt x="198" y="184"/>
                  </a:lnTo>
                  <a:lnTo>
                    <a:pt x="198" y="184"/>
                  </a:lnTo>
                  <a:lnTo>
                    <a:pt x="210" y="166"/>
                  </a:lnTo>
                  <a:lnTo>
                    <a:pt x="218" y="144"/>
                  </a:lnTo>
                  <a:lnTo>
                    <a:pt x="224" y="120"/>
                  </a:lnTo>
                  <a:lnTo>
                    <a:pt x="226" y="94"/>
                  </a:lnTo>
                  <a:lnTo>
                    <a:pt x="226" y="94"/>
                  </a:lnTo>
                  <a:lnTo>
                    <a:pt x="226" y="78"/>
                  </a:lnTo>
                  <a:lnTo>
                    <a:pt x="222" y="62"/>
                  </a:lnTo>
                  <a:lnTo>
                    <a:pt x="216" y="48"/>
                  </a:lnTo>
                  <a:lnTo>
                    <a:pt x="208" y="38"/>
                  </a:lnTo>
                  <a:lnTo>
                    <a:pt x="198" y="28"/>
                  </a:lnTo>
                  <a:lnTo>
                    <a:pt x="188" y="22"/>
                  </a:lnTo>
                  <a:lnTo>
                    <a:pt x="174" y="18"/>
                  </a:lnTo>
                  <a:lnTo>
                    <a:pt x="158" y="16"/>
                  </a:lnTo>
                  <a:lnTo>
                    <a:pt x="158" y="16"/>
                  </a:lnTo>
                  <a:close/>
                </a:path>
              </a:pathLst>
            </a:custGeom>
            <a:solidFill>
              <a:schemeClr val="tx1">
                <a:lumMod val="75000"/>
                <a:lumOff val="25000"/>
              </a:schemeClr>
            </a:solidFill>
            <a:ln w="9525">
              <a:solidFill>
                <a:srgbClr val="E2231A"/>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8" name="矩形 27"/>
          <p:cNvSpPr/>
          <p:nvPr/>
        </p:nvSpPr>
        <p:spPr>
          <a:xfrm>
            <a:off x="6075533" y="3590151"/>
            <a:ext cx="2324373" cy="446276"/>
          </a:xfrm>
          <a:prstGeom prst="rect">
            <a:avLst/>
          </a:prstGeom>
        </p:spPr>
        <p:txBody>
          <a:bodyPr wrap="square">
            <a:spAutoFit/>
          </a:bodyPr>
          <a:lstStyle/>
          <a:p>
            <a:pPr algn="ctr"/>
            <a:r>
              <a:rPr lang="zh-CN" altLang="en-US" b="1" dirty="0">
                <a:latin typeface="微软雅黑" panose="020B0503020204020204" pitchFamily="34" charset="-122"/>
                <a:ea typeface="微软雅黑" panose="020B0503020204020204" pitchFamily="34" charset="-122"/>
              </a:rPr>
              <a:t>网络攻防</a:t>
            </a:r>
          </a:p>
        </p:txBody>
      </p:sp>
      <p:sp>
        <p:nvSpPr>
          <p:cNvPr id="30" name="矩形 29"/>
          <p:cNvSpPr/>
          <p:nvPr/>
        </p:nvSpPr>
        <p:spPr>
          <a:xfrm>
            <a:off x="1528887" y="3523826"/>
            <a:ext cx="2324373" cy="446276"/>
          </a:xfrm>
          <a:prstGeom prst="rect">
            <a:avLst/>
          </a:prstGeom>
        </p:spPr>
        <p:txBody>
          <a:bodyPr wrap="square">
            <a:spAutoFit/>
          </a:bodyPr>
          <a:lstStyle/>
          <a:p>
            <a:pPr algn="ctr"/>
            <a:r>
              <a:rPr lang="zh-CN" altLang="en-US" b="1" dirty="0">
                <a:latin typeface="微软雅黑" panose="020B0503020204020204" pitchFamily="34" charset="-122"/>
                <a:ea typeface="微软雅黑" panose="020B0503020204020204" pitchFamily="34" charset="-122"/>
              </a:rPr>
              <a:t>大数据</a:t>
            </a:r>
          </a:p>
        </p:txBody>
      </p:sp>
      <p:sp>
        <p:nvSpPr>
          <p:cNvPr id="32" name="矩形 31"/>
          <p:cNvSpPr/>
          <p:nvPr/>
        </p:nvSpPr>
        <p:spPr>
          <a:xfrm>
            <a:off x="8163765" y="3604379"/>
            <a:ext cx="2324373" cy="446276"/>
          </a:xfrm>
          <a:prstGeom prst="rect">
            <a:avLst/>
          </a:prstGeom>
        </p:spPr>
        <p:txBody>
          <a:bodyPr wrap="square">
            <a:spAutoFit/>
          </a:bodyPr>
          <a:lstStyle/>
          <a:p>
            <a:pPr algn="ctr"/>
            <a:r>
              <a:rPr lang="zh-CN" altLang="en-US" b="1" dirty="0">
                <a:latin typeface="微软雅黑" panose="020B0503020204020204" pitchFamily="34" charset="-122"/>
                <a:ea typeface="微软雅黑" panose="020B0503020204020204" pitchFamily="34" charset="-122"/>
              </a:rPr>
              <a:t>人工智能</a:t>
            </a:r>
          </a:p>
        </p:txBody>
      </p:sp>
      <p:sp>
        <p:nvSpPr>
          <p:cNvPr id="43" name="标题 1"/>
          <p:cNvSpPr txBox="1">
            <a:spLocks/>
          </p:cNvSpPr>
          <p:nvPr/>
        </p:nvSpPr>
        <p:spPr>
          <a:xfrm>
            <a:off x="524595" y="572040"/>
            <a:ext cx="5756820" cy="528532"/>
          </a:xfrm>
          <a:prstGeom prst="rect">
            <a:avLst/>
          </a:prstGeom>
          <a:noFill/>
        </p:spPr>
        <p:txBody>
          <a:bodyPr vert="horz" wrap="square" lIns="128705" tIns="64352" rIns="128705" bIns="64352" rtlCol="0" anchor="ctr">
            <a:spAutoFit/>
          </a:bodyPr>
          <a:lstStyle>
            <a:defPPr>
              <a:defRPr lang="zh-CN"/>
            </a:defPPr>
            <a:lvl1pPr>
              <a:spcBef>
                <a:spcPct val="0"/>
              </a:spcBef>
              <a:buNone/>
              <a:defRPr sz="3600" b="1">
                <a:solidFill>
                  <a:schemeClr val="bg1"/>
                </a:solidFill>
                <a:latin typeface="+mn-ea"/>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 整体架构</a:t>
            </a:r>
          </a:p>
        </p:txBody>
      </p:sp>
      <p:sp>
        <p:nvSpPr>
          <p:cNvPr id="44" name="文本框 43"/>
          <p:cNvSpPr txBox="1"/>
          <p:nvPr/>
        </p:nvSpPr>
        <p:spPr>
          <a:xfrm>
            <a:off x="3132835" y="1540842"/>
            <a:ext cx="4873197" cy="461665"/>
          </a:xfrm>
          <a:prstGeom prst="rect">
            <a:avLst/>
          </a:prstGeom>
          <a:noFill/>
        </p:spPr>
        <p:txBody>
          <a:bodyPr wrap="square" rtlCol="0">
            <a:spAutoFit/>
          </a:bodyPr>
          <a:lstStyle/>
          <a:p>
            <a:pPr algn="ctr"/>
            <a:r>
              <a:rPr lang="zh-CN" altLang="en-US" sz="2400" b="1" dirty="0">
                <a:solidFill>
                  <a:schemeClr val="bg1"/>
                </a:solidFill>
                <a:latin typeface="Microsoft YaHei" charset="0"/>
                <a:ea typeface="Microsoft YaHei" charset="0"/>
                <a:cs typeface="Microsoft YaHei" charset="0"/>
              </a:rPr>
              <a:t>     实训平台统一登录门户</a:t>
            </a:r>
          </a:p>
        </p:txBody>
      </p:sp>
      <p:sp>
        <p:nvSpPr>
          <p:cNvPr id="45" name="文本框 44"/>
          <p:cNvSpPr txBox="1"/>
          <p:nvPr/>
        </p:nvSpPr>
        <p:spPr>
          <a:xfrm>
            <a:off x="2963406" y="5627445"/>
            <a:ext cx="5625730" cy="461665"/>
          </a:xfrm>
          <a:prstGeom prst="rect">
            <a:avLst/>
          </a:prstGeom>
          <a:noFill/>
        </p:spPr>
        <p:txBody>
          <a:bodyPr wrap="square" rtlCol="0">
            <a:spAutoFit/>
          </a:bodyPr>
          <a:lstStyle/>
          <a:p>
            <a:pPr algn="ctr"/>
            <a:r>
              <a:rPr lang="zh-CN" altLang="en-US" sz="2400" b="1" dirty="0">
                <a:solidFill>
                  <a:schemeClr val="bg1"/>
                </a:solidFill>
                <a:latin typeface="Microsoft YaHei" charset="0"/>
                <a:ea typeface="Microsoft YaHei" charset="0"/>
                <a:cs typeface="Microsoft YaHei" charset="0"/>
              </a:rPr>
              <a:t>硬件 超融合 私有云</a:t>
            </a:r>
          </a:p>
        </p:txBody>
      </p:sp>
      <p:grpSp>
        <p:nvGrpSpPr>
          <p:cNvPr id="55" name="组 54"/>
          <p:cNvGrpSpPr/>
          <p:nvPr/>
        </p:nvGrpSpPr>
        <p:grpSpPr>
          <a:xfrm>
            <a:off x="4428956" y="2509093"/>
            <a:ext cx="776515" cy="776515"/>
            <a:chOff x="1642835" y="4183742"/>
            <a:chExt cx="776515" cy="776515"/>
          </a:xfrm>
        </p:grpSpPr>
        <p:sp>
          <p:nvSpPr>
            <p:cNvPr id="56" name="椭圆 55"/>
            <p:cNvSpPr/>
            <p:nvPr/>
          </p:nvSpPr>
          <p:spPr>
            <a:xfrm>
              <a:off x="1642835" y="4183742"/>
              <a:ext cx="776515" cy="776515"/>
            </a:xfrm>
            <a:prstGeom prst="ellipse">
              <a:avLst/>
            </a:prstGeom>
            <a:solidFill>
              <a:schemeClr val="bg1"/>
            </a:solidFill>
            <a:ln w="28575">
              <a:solidFill>
                <a:srgbClr val="E223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57" name="组 20"/>
            <p:cNvGrpSpPr/>
            <p:nvPr/>
          </p:nvGrpSpPr>
          <p:grpSpPr>
            <a:xfrm>
              <a:off x="1758735" y="4392135"/>
              <a:ext cx="543425" cy="358548"/>
              <a:chOff x="3786188" y="1143000"/>
              <a:chExt cx="615950" cy="406400"/>
            </a:xfrm>
            <a:solidFill>
              <a:schemeClr val="tx1">
                <a:lumMod val="75000"/>
                <a:lumOff val="25000"/>
              </a:schemeClr>
            </a:solidFill>
          </p:grpSpPr>
          <p:sp>
            <p:nvSpPr>
              <p:cNvPr id="58" name="Freeform 134"/>
              <p:cNvSpPr>
                <a:spLocks noEditPoints="1"/>
              </p:cNvSpPr>
              <p:nvPr/>
            </p:nvSpPr>
            <p:spPr bwMode="auto">
              <a:xfrm>
                <a:off x="3887788" y="1355725"/>
                <a:ext cx="396875" cy="193675"/>
              </a:xfrm>
              <a:custGeom>
                <a:avLst/>
                <a:gdLst/>
                <a:ahLst/>
                <a:cxnLst>
                  <a:cxn ang="0">
                    <a:pos x="124" y="122"/>
                  </a:cxn>
                  <a:cxn ang="0">
                    <a:pos x="102" y="118"/>
                  </a:cxn>
                  <a:cxn ang="0">
                    <a:pos x="24" y="84"/>
                  </a:cxn>
                  <a:cxn ang="0">
                    <a:pos x="6" y="70"/>
                  </a:cxn>
                  <a:cxn ang="0">
                    <a:pos x="0" y="48"/>
                  </a:cxn>
                  <a:cxn ang="0">
                    <a:pos x="0" y="10"/>
                  </a:cxn>
                  <a:cxn ang="0">
                    <a:pos x="2" y="4"/>
                  </a:cxn>
                  <a:cxn ang="0">
                    <a:pos x="8" y="0"/>
                  </a:cxn>
                  <a:cxn ang="0">
                    <a:pos x="38" y="0"/>
                  </a:cxn>
                  <a:cxn ang="0">
                    <a:pos x="106" y="26"/>
                  </a:cxn>
                  <a:cxn ang="0">
                    <a:pos x="116" y="28"/>
                  </a:cxn>
                  <a:cxn ang="0">
                    <a:pos x="126" y="30"/>
                  </a:cxn>
                  <a:cxn ang="0">
                    <a:pos x="146" y="26"/>
                  </a:cxn>
                  <a:cxn ang="0">
                    <a:pos x="204" y="2"/>
                  </a:cxn>
                  <a:cxn ang="0">
                    <a:pos x="240" y="0"/>
                  </a:cxn>
                  <a:cxn ang="0">
                    <a:pos x="244" y="2"/>
                  </a:cxn>
                  <a:cxn ang="0">
                    <a:pos x="248" y="6"/>
                  </a:cxn>
                  <a:cxn ang="0">
                    <a:pos x="250" y="48"/>
                  </a:cxn>
                  <a:cxn ang="0">
                    <a:pos x="248" y="58"/>
                  </a:cxn>
                  <a:cxn ang="0">
                    <a:pos x="234" y="78"/>
                  </a:cxn>
                  <a:cxn ang="0">
                    <a:pos x="146" y="118"/>
                  </a:cxn>
                  <a:cxn ang="0">
                    <a:pos x="136" y="122"/>
                  </a:cxn>
                  <a:cxn ang="0">
                    <a:pos x="124" y="122"/>
                  </a:cxn>
                  <a:cxn ang="0">
                    <a:pos x="16" y="48"/>
                  </a:cxn>
                  <a:cxn ang="0">
                    <a:pos x="18" y="54"/>
                  </a:cxn>
                  <a:cxn ang="0">
                    <a:pos x="24" y="66"/>
                  </a:cxn>
                  <a:cxn ang="0">
                    <a:pos x="108" y="104"/>
                  </a:cxn>
                  <a:cxn ang="0">
                    <a:pos x="116" y="106"/>
                  </a:cxn>
                  <a:cxn ang="0">
                    <a:pos x="124" y="106"/>
                  </a:cxn>
                  <a:cxn ang="0">
                    <a:pos x="140" y="104"/>
                  </a:cxn>
                  <a:cxn ang="0">
                    <a:pos x="218" y="70"/>
                  </a:cxn>
                  <a:cxn ang="0">
                    <a:pos x="228" y="60"/>
                  </a:cxn>
                  <a:cxn ang="0">
                    <a:pos x="232" y="48"/>
                  </a:cxn>
                  <a:cxn ang="0">
                    <a:pos x="208" y="18"/>
                  </a:cxn>
                  <a:cxn ang="0">
                    <a:pos x="154" y="40"/>
                  </a:cxn>
                  <a:cxn ang="0">
                    <a:pos x="126" y="46"/>
                  </a:cxn>
                  <a:cxn ang="0">
                    <a:pos x="114" y="44"/>
                  </a:cxn>
                  <a:cxn ang="0">
                    <a:pos x="38" y="18"/>
                  </a:cxn>
                </a:cxnLst>
                <a:rect l="0" t="0" r="r" b="b"/>
                <a:pathLst>
                  <a:path w="250" h="122">
                    <a:moveTo>
                      <a:pt x="124" y="122"/>
                    </a:moveTo>
                    <a:lnTo>
                      <a:pt x="124" y="122"/>
                    </a:lnTo>
                    <a:lnTo>
                      <a:pt x="112" y="122"/>
                    </a:lnTo>
                    <a:lnTo>
                      <a:pt x="102" y="118"/>
                    </a:lnTo>
                    <a:lnTo>
                      <a:pt x="24" y="84"/>
                    </a:lnTo>
                    <a:lnTo>
                      <a:pt x="24" y="84"/>
                    </a:lnTo>
                    <a:lnTo>
                      <a:pt x="14" y="78"/>
                    </a:lnTo>
                    <a:lnTo>
                      <a:pt x="6" y="70"/>
                    </a:lnTo>
                    <a:lnTo>
                      <a:pt x="2" y="58"/>
                    </a:lnTo>
                    <a:lnTo>
                      <a:pt x="0" y="48"/>
                    </a:lnTo>
                    <a:lnTo>
                      <a:pt x="0" y="10"/>
                    </a:lnTo>
                    <a:lnTo>
                      <a:pt x="0" y="10"/>
                    </a:lnTo>
                    <a:lnTo>
                      <a:pt x="0" y="6"/>
                    </a:lnTo>
                    <a:lnTo>
                      <a:pt x="2" y="4"/>
                    </a:lnTo>
                    <a:lnTo>
                      <a:pt x="4" y="2"/>
                    </a:lnTo>
                    <a:lnTo>
                      <a:pt x="8" y="0"/>
                    </a:lnTo>
                    <a:lnTo>
                      <a:pt x="38" y="0"/>
                    </a:lnTo>
                    <a:lnTo>
                      <a:pt x="38" y="0"/>
                    </a:lnTo>
                    <a:lnTo>
                      <a:pt x="42" y="2"/>
                    </a:lnTo>
                    <a:lnTo>
                      <a:pt x="106" y="26"/>
                    </a:lnTo>
                    <a:lnTo>
                      <a:pt x="106" y="26"/>
                    </a:lnTo>
                    <a:lnTo>
                      <a:pt x="116" y="28"/>
                    </a:lnTo>
                    <a:lnTo>
                      <a:pt x="126" y="30"/>
                    </a:lnTo>
                    <a:lnTo>
                      <a:pt x="126" y="30"/>
                    </a:lnTo>
                    <a:lnTo>
                      <a:pt x="136" y="28"/>
                    </a:lnTo>
                    <a:lnTo>
                      <a:pt x="146" y="26"/>
                    </a:lnTo>
                    <a:lnTo>
                      <a:pt x="204" y="2"/>
                    </a:lnTo>
                    <a:lnTo>
                      <a:pt x="204" y="2"/>
                    </a:lnTo>
                    <a:lnTo>
                      <a:pt x="206" y="0"/>
                    </a:lnTo>
                    <a:lnTo>
                      <a:pt x="240" y="0"/>
                    </a:lnTo>
                    <a:lnTo>
                      <a:pt x="240" y="0"/>
                    </a:lnTo>
                    <a:lnTo>
                      <a:pt x="244" y="2"/>
                    </a:lnTo>
                    <a:lnTo>
                      <a:pt x="246" y="4"/>
                    </a:lnTo>
                    <a:lnTo>
                      <a:pt x="248" y="6"/>
                    </a:lnTo>
                    <a:lnTo>
                      <a:pt x="250" y="10"/>
                    </a:lnTo>
                    <a:lnTo>
                      <a:pt x="250" y="48"/>
                    </a:lnTo>
                    <a:lnTo>
                      <a:pt x="250" y="48"/>
                    </a:lnTo>
                    <a:lnTo>
                      <a:pt x="248" y="58"/>
                    </a:lnTo>
                    <a:lnTo>
                      <a:pt x="242" y="70"/>
                    </a:lnTo>
                    <a:lnTo>
                      <a:pt x="234" y="78"/>
                    </a:lnTo>
                    <a:lnTo>
                      <a:pt x="224" y="84"/>
                    </a:lnTo>
                    <a:lnTo>
                      <a:pt x="146" y="118"/>
                    </a:lnTo>
                    <a:lnTo>
                      <a:pt x="146" y="118"/>
                    </a:lnTo>
                    <a:lnTo>
                      <a:pt x="136" y="122"/>
                    </a:lnTo>
                    <a:lnTo>
                      <a:pt x="124" y="122"/>
                    </a:lnTo>
                    <a:lnTo>
                      <a:pt x="124" y="122"/>
                    </a:lnTo>
                    <a:close/>
                    <a:moveTo>
                      <a:pt x="16" y="18"/>
                    </a:moveTo>
                    <a:lnTo>
                      <a:pt x="16" y="48"/>
                    </a:lnTo>
                    <a:lnTo>
                      <a:pt x="16" y="48"/>
                    </a:lnTo>
                    <a:lnTo>
                      <a:pt x="18" y="54"/>
                    </a:lnTo>
                    <a:lnTo>
                      <a:pt x="20" y="60"/>
                    </a:lnTo>
                    <a:lnTo>
                      <a:pt x="24" y="66"/>
                    </a:lnTo>
                    <a:lnTo>
                      <a:pt x="30" y="70"/>
                    </a:lnTo>
                    <a:lnTo>
                      <a:pt x="108" y="104"/>
                    </a:lnTo>
                    <a:lnTo>
                      <a:pt x="108" y="104"/>
                    </a:lnTo>
                    <a:lnTo>
                      <a:pt x="116" y="106"/>
                    </a:lnTo>
                    <a:lnTo>
                      <a:pt x="124" y="106"/>
                    </a:lnTo>
                    <a:lnTo>
                      <a:pt x="124" y="106"/>
                    </a:lnTo>
                    <a:lnTo>
                      <a:pt x="132" y="106"/>
                    </a:lnTo>
                    <a:lnTo>
                      <a:pt x="140" y="104"/>
                    </a:lnTo>
                    <a:lnTo>
                      <a:pt x="218" y="70"/>
                    </a:lnTo>
                    <a:lnTo>
                      <a:pt x="218" y="70"/>
                    </a:lnTo>
                    <a:lnTo>
                      <a:pt x="224" y="66"/>
                    </a:lnTo>
                    <a:lnTo>
                      <a:pt x="228" y="60"/>
                    </a:lnTo>
                    <a:lnTo>
                      <a:pt x="232" y="54"/>
                    </a:lnTo>
                    <a:lnTo>
                      <a:pt x="232" y="48"/>
                    </a:lnTo>
                    <a:lnTo>
                      <a:pt x="232" y="18"/>
                    </a:lnTo>
                    <a:lnTo>
                      <a:pt x="208" y="18"/>
                    </a:lnTo>
                    <a:lnTo>
                      <a:pt x="154" y="40"/>
                    </a:lnTo>
                    <a:lnTo>
                      <a:pt x="154" y="40"/>
                    </a:lnTo>
                    <a:lnTo>
                      <a:pt x="140" y="44"/>
                    </a:lnTo>
                    <a:lnTo>
                      <a:pt x="126" y="46"/>
                    </a:lnTo>
                    <a:lnTo>
                      <a:pt x="126" y="46"/>
                    </a:lnTo>
                    <a:lnTo>
                      <a:pt x="114" y="44"/>
                    </a:lnTo>
                    <a:lnTo>
                      <a:pt x="100" y="42"/>
                    </a:lnTo>
                    <a:lnTo>
                      <a:pt x="38" y="18"/>
                    </a:lnTo>
                    <a:lnTo>
                      <a:pt x="16" y="18"/>
                    </a:lnTo>
                    <a:close/>
                  </a:path>
                </a:pathLst>
              </a:custGeom>
              <a:grpFill/>
              <a:ln w="9525">
                <a:solidFill>
                  <a:srgbClr val="E2231A"/>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9" name="Freeform 135"/>
              <p:cNvSpPr>
                <a:spLocks noEditPoints="1"/>
              </p:cNvSpPr>
              <p:nvPr/>
            </p:nvSpPr>
            <p:spPr bwMode="auto">
              <a:xfrm>
                <a:off x="3786188" y="1143000"/>
                <a:ext cx="615950" cy="333375"/>
              </a:xfrm>
              <a:custGeom>
                <a:avLst/>
                <a:gdLst/>
                <a:ahLst/>
                <a:cxnLst>
                  <a:cxn ang="0">
                    <a:pos x="380" y="210"/>
                  </a:cxn>
                  <a:cxn ang="0">
                    <a:pos x="348" y="210"/>
                  </a:cxn>
                  <a:cxn ang="0">
                    <a:pos x="344" y="210"/>
                  </a:cxn>
                  <a:cxn ang="0">
                    <a:pos x="340" y="206"/>
                  </a:cxn>
                  <a:cxn ang="0">
                    <a:pos x="340" y="198"/>
                  </a:cxn>
                  <a:cxn ang="0">
                    <a:pos x="356" y="90"/>
                  </a:cxn>
                  <a:cxn ang="0">
                    <a:pos x="214" y="150"/>
                  </a:cxn>
                  <a:cxn ang="0">
                    <a:pos x="190" y="154"/>
                  </a:cxn>
                  <a:cxn ang="0">
                    <a:pos x="178" y="154"/>
                  </a:cxn>
                  <a:cxn ang="0">
                    <a:pos x="14" y="92"/>
                  </a:cxn>
                  <a:cxn ang="0">
                    <a:pos x="6" y="88"/>
                  </a:cxn>
                  <a:cxn ang="0">
                    <a:pos x="0" y="80"/>
                  </a:cxn>
                  <a:cxn ang="0">
                    <a:pos x="0" y="76"/>
                  </a:cxn>
                  <a:cxn ang="0">
                    <a:pos x="2" y="70"/>
                  </a:cxn>
                  <a:cxn ang="0">
                    <a:pos x="14" y="62"/>
                  </a:cxn>
                  <a:cxn ang="0">
                    <a:pos x="168" y="4"/>
                  </a:cxn>
                  <a:cxn ang="0">
                    <a:pos x="192" y="0"/>
                  </a:cxn>
                  <a:cxn ang="0">
                    <a:pos x="202" y="2"/>
                  </a:cxn>
                  <a:cxn ang="0">
                    <a:pos x="362" y="56"/>
                  </a:cxn>
                  <a:cxn ang="0">
                    <a:pos x="368" y="60"/>
                  </a:cxn>
                  <a:cxn ang="0">
                    <a:pos x="376" y="66"/>
                  </a:cxn>
                  <a:cxn ang="0">
                    <a:pos x="376" y="70"/>
                  </a:cxn>
                  <a:cxn ang="0">
                    <a:pos x="372" y="80"/>
                  </a:cxn>
                  <a:cxn ang="0">
                    <a:pos x="386" y="198"/>
                  </a:cxn>
                  <a:cxn ang="0">
                    <a:pos x="388" y="202"/>
                  </a:cxn>
                  <a:cxn ang="0">
                    <a:pos x="388" y="206"/>
                  </a:cxn>
                  <a:cxn ang="0">
                    <a:pos x="382" y="210"/>
                  </a:cxn>
                  <a:cxn ang="0">
                    <a:pos x="380" y="210"/>
                  </a:cxn>
                  <a:cxn ang="0">
                    <a:pos x="366" y="194"/>
                  </a:cxn>
                  <a:cxn ang="0">
                    <a:pos x="362" y="194"/>
                  </a:cxn>
                  <a:cxn ang="0">
                    <a:pos x="174" y="136"/>
                  </a:cxn>
                  <a:cxn ang="0">
                    <a:pos x="180" y="138"/>
                  </a:cxn>
                  <a:cxn ang="0">
                    <a:pos x="190" y="138"/>
                  </a:cxn>
                  <a:cxn ang="0">
                    <a:pos x="206" y="136"/>
                  </a:cxn>
                  <a:cxn ang="0">
                    <a:pos x="208" y="18"/>
                  </a:cxn>
                  <a:cxn ang="0">
                    <a:pos x="200" y="18"/>
                  </a:cxn>
                  <a:cxn ang="0">
                    <a:pos x="192" y="16"/>
                  </a:cxn>
                  <a:cxn ang="0">
                    <a:pos x="174" y="20"/>
                  </a:cxn>
                </a:cxnLst>
                <a:rect l="0" t="0" r="r" b="b"/>
                <a:pathLst>
                  <a:path w="388" h="210">
                    <a:moveTo>
                      <a:pt x="380" y="210"/>
                    </a:moveTo>
                    <a:lnTo>
                      <a:pt x="380" y="210"/>
                    </a:lnTo>
                    <a:lnTo>
                      <a:pt x="380" y="210"/>
                    </a:lnTo>
                    <a:lnTo>
                      <a:pt x="348" y="210"/>
                    </a:lnTo>
                    <a:lnTo>
                      <a:pt x="348" y="210"/>
                    </a:lnTo>
                    <a:lnTo>
                      <a:pt x="344" y="210"/>
                    </a:lnTo>
                    <a:lnTo>
                      <a:pt x="340" y="206"/>
                    </a:lnTo>
                    <a:lnTo>
                      <a:pt x="340" y="206"/>
                    </a:lnTo>
                    <a:lnTo>
                      <a:pt x="340" y="202"/>
                    </a:lnTo>
                    <a:lnTo>
                      <a:pt x="340" y="198"/>
                    </a:lnTo>
                    <a:lnTo>
                      <a:pt x="356" y="170"/>
                    </a:lnTo>
                    <a:lnTo>
                      <a:pt x="356" y="90"/>
                    </a:lnTo>
                    <a:lnTo>
                      <a:pt x="214" y="150"/>
                    </a:lnTo>
                    <a:lnTo>
                      <a:pt x="214" y="150"/>
                    </a:lnTo>
                    <a:lnTo>
                      <a:pt x="202" y="154"/>
                    </a:lnTo>
                    <a:lnTo>
                      <a:pt x="190" y="154"/>
                    </a:lnTo>
                    <a:lnTo>
                      <a:pt x="190" y="154"/>
                    </a:lnTo>
                    <a:lnTo>
                      <a:pt x="178" y="154"/>
                    </a:lnTo>
                    <a:lnTo>
                      <a:pt x="168" y="152"/>
                    </a:lnTo>
                    <a:lnTo>
                      <a:pt x="14" y="92"/>
                    </a:lnTo>
                    <a:lnTo>
                      <a:pt x="14" y="92"/>
                    </a:lnTo>
                    <a:lnTo>
                      <a:pt x="6" y="88"/>
                    </a:lnTo>
                    <a:lnTo>
                      <a:pt x="2" y="84"/>
                    </a:lnTo>
                    <a:lnTo>
                      <a:pt x="0" y="80"/>
                    </a:lnTo>
                    <a:lnTo>
                      <a:pt x="0" y="76"/>
                    </a:lnTo>
                    <a:lnTo>
                      <a:pt x="0" y="76"/>
                    </a:lnTo>
                    <a:lnTo>
                      <a:pt x="0" y="74"/>
                    </a:lnTo>
                    <a:lnTo>
                      <a:pt x="2" y="70"/>
                    </a:lnTo>
                    <a:lnTo>
                      <a:pt x="6" y="66"/>
                    </a:lnTo>
                    <a:lnTo>
                      <a:pt x="14" y="62"/>
                    </a:lnTo>
                    <a:lnTo>
                      <a:pt x="168" y="4"/>
                    </a:lnTo>
                    <a:lnTo>
                      <a:pt x="168" y="4"/>
                    </a:lnTo>
                    <a:lnTo>
                      <a:pt x="178" y="2"/>
                    </a:lnTo>
                    <a:lnTo>
                      <a:pt x="192" y="0"/>
                    </a:lnTo>
                    <a:lnTo>
                      <a:pt x="192" y="0"/>
                    </a:lnTo>
                    <a:lnTo>
                      <a:pt x="202" y="2"/>
                    </a:lnTo>
                    <a:lnTo>
                      <a:pt x="214" y="4"/>
                    </a:lnTo>
                    <a:lnTo>
                      <a:pt x="362" y="56"/>
                    </a:lnTo>
                    <a:lnTo>
                      <a:pt x="362" y="56"/>
                    </a:lnTo>
                    <a:lnTo>
                      <a:pt x="368" y="60"/>
                    </a:lnTo>
                    <a:lnTo>
                      <a:pt x="372" y="64"/>
                    </a:lnTo>
                    <a:lnTo>
                      <a:pt x="376" y="66"/>
                    </a:lnTo>
                    <a:lnTo>
                      <a:pt x="376" y="70"/>
                    </a:lnTo>
                    <a:lnTo>
                      <a:pt x="376" y="70"/>
                    </a:lnTo>
                    <a:lnTo>
                      <a:pt x="376" y="74"/>
                    </a:lnTo>
                    <a:lnTo>
                      <a:pt x="372" y="80"/>
                    </a:lnTo>
                    <a:lnTo>
                      <a:pt x="372" y="170"/>
                    </a:lnTo>
                    <a:lnTo>
                      <a:pt x="386" y="198"/>
                    </a:lnTo>
                    <a:lnTo>
                      <a:pt x="386" y="198"/>
                    </a:lnTo>
                    <a:lnTo>
                      <a:pt x="388" y="202"/>
                    </a:lnTo>
                    <a:lnTo>
                      <a:pt x="388" y="202"/>
                    </a:lnTo>
                    <a:lnTo>
                      <a:pt x="388" y="206"/>
                    </a:lnTo>
                    <a:lnTo>
                      <a:pt x="386" y="208"/>
                    </a:lnTo>
                    <a:lnTo>
                      <a:pt x="382" y="210"/>
                    </a:lnTo>
                    <a:lnTo>
                      <a:pt x="380" y="210"/>
                    </a:lnTo>
                    <a:lnTo>
                      <a:pt x="380" y="210"/>
                    </a:lnTo>
                    <a:close/>
                    <a:moveTo>
                      <a:pt x="362" y="194"/>
                    </a:moveTo>
                    <a:lnTo>
                      <a:pt x="366" y="194"/>
                    </a:lnTo>
                    <a:lnTo>
                      <a:pt x="364" y="190"/>
                    </a:lnTo>
                    <a:lnTo>
                      <a:pt x="362" y="194"/>
                    </a:lnTo>
                    <a:close/>
                    <a:moveTo>
                      <a:pt x="20" y="76"/>
                    </a:moveTo>
                    <a:lnTo>
                      <a:pt x="174" y="136"/>
                    </a:lnTo>
                    <a:lnTo>
                      <a:pt x="174" y="136"/>
                    </a:lnTo>
                    <a:lnTo>
                      <a:pt x="180" y="138"/>
                    </a:lnTo>
                    <a:lnTo>
                      <a:pt x="190" y="138"/>
                    </a:lnTo>
                    <a:lnTo>
                      <a:pt x="190" y="138"/>
                    </a:lnTo>
                    <a:lnTo>
                      <a:pt x="198" y="138"/>
                    </a:lnTo>
                    <a:lnTo>
                      <a:pt x="206" y="136"/>
                    </a:lnTo>
                    <a:lnTo>
                      <a:pt x="356" y="72"/>
                    </a:lnTo>
                    <a:lnTo>
                      <a:pt x="208" y="18"/>
                    </a:lnTo>
                    <a:lnTo>
                      <a:pt x="208" y="18"/>
                    </a:lnTo>
                    <a:lnTo>
                      <a:pt x="200" y="18"/>
                    </a:lnTo>
                    <a:lnTo>
                      <a:pt x="192" y="16"/>
                    </a:lnTo>
                    <a:lnTo>
                      <a:pt x="192" y="16"/>
                    </a:lnTo>
                    <a:lnTo>
                      <a:pt x="182" y="18"/>
                    </a:lnTo>
                    <a:lnTo>
                      <a:pt x="174" y="20"/>
                    </a:lnTo>
                    <a:lnTo>
                      <a:pt x="20" y="76"/>
                    </a:lnTo>
                    <a:close/>
                  </a:path>
                </a:pathLst>
              </a:custGeom>
              <a:grpFill/>
              <a:ln w="9525">
                <a:solidFill>
                  <a:srgbClr val="E2231A"/>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sp>
        <p:nvSpPr>
          <p:cNvPr id="60" name="矩形 59"/>
          <p:cNvSpPr/>
          <p:nvPr/>
        </p:nvSpPr>
        <p:spPr>
          <a:xfrm>
            <a:off x="3647378" y="3546616"/>
            <a:ext cx="2324373" cy="446276"/>
          </a:xfrm>
          <a:prstGeom prst="rect">
            <a:avLst/>
          </a:prstGeom>
        </p:spPr>
        <p:txBody>
          <a:bodyPr wrap="square">
            <a:spAutoFit/>
          </a:bodyPr>
          <a:lstStyle/>
          <a:p>
            <a:pPr algn="ctr"/>
            <a:r>
              <a:rPr lang="zh-CN" altLang="en-US" b="1" dirty="0">
                <a:latin typeface="微软雅黑" panose="020B0503020204020204" pitchFamily="34" charset="-122"/>
                <a:ea typeface="微软雅黑" panose="020B0503020204020204" pitchFamily="34" charset="-122"/>
              </a:rPr>
              <a:t>云计算</a:t>
            </a:r>
          </a:p>
        </p:txBody>
      </p:sp>
      <p:sp>
        <p:nvSpPr>
          <p:cNvPr id="61" name="矩形 60"/>
          <p:cNvSpPr/>
          <p:nvPr/>
        </p:nvSpPr>
        <p:spPr>
          <a:xfrm>
            <a:off x="10266892" y="3523826"/>
            <a:ext cx="2324373" cy="446276"/>
          </a:xfrm>
          <a:prstGeom prst="rect">
            <a:avLst/>
          </a:prstGeom>
        </p:spPr>
        <p:txBody>
          <a:bodyPr wrap="square">
            <a:spAutoFit/>
          </a:bodyPr>
          <a:lstStyle/>
          <a:p>
            <a:pPr algn="ctr"/>
            <a:r>
              <a:rPr lang="en-US" altLang="zh-CN" b="1" dirty="0">
                <a:latin typeface="微软雅黑" panose="020B0503020204020204" pitchFamily="34" charset="-122"/>
                <a:ea typeface="微软雅黑" panose="020B0503020204020204" pitchFamily="34" charset="-122"/>
              </a:rPr>
              <a:t>……</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989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页脚占位符 1"/>
          <p:cNvSpPr txBox="1">
            <a:spLocks/>
          </p:cNvSpPr>
          <p:nvPr/>
        </p:nvSpPr>
        <p:spPr>
          <a:xfrm>
            <a:off x="534788" y="6427936"/>
            <a:ext cx="2344071" cy="149471"/>
          </a:xfrm>
          <a:prstGeom prst="rect">
            <a:avLst/>
          </a:prstGeom>
        </p:spPr>
        <p:txBody>
          <a:bodyPr/>
          <a:lst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71">
                <a:solidFill>
                  <a:srgbClr val="939598"/>
                </a:solidFill>
                <a:latin typeface="Microsoft YaHei" charset="0"/>
                <a:ea typeface="Microsoft YaHei" charset="0"/>
                <a:cs typeface="Microsoft YaHei" charset="0"/>
              </a:rPr>
              <a:t>2015 Lenovo Internal. All rights reserved.</a:t>
            </a:r>
            <a:endParaRPr lang="en-US" sz="971" dirty="0">
              <a:solidFill>
                <a:srgbClr val="939598"/>
              </a:solidFill>
              <a:latin typeface="Microsoft YaHei" charset="0"/>
              <a:ea typeface="Microsoft YaHei" charset="0"/>
              <a:cs typeface="Microsoft YaHei" charset="0"/>
            </a:endParaRPr>
          </a:p>
        </p:txBody>
      </p:sp>
      <p:pic>
        <p:nvPicPr>
          <p:cNvPr id="4" name="Picture 4" descr="D:\Lenovo-LK Desktop\Purley Rendering MS\Purley 2U MS.128.tif">
            <a:extLst>
              <a:ext uri="{FF2B5EF4-FFF2-40B4-BE49-F238E27FC236}">
                <a16:creationId xmlns:a16="http://schemas.microsoft.com/office/drawing/2014/main" id="{DB2E8E37-3B15-4C06-B811-46A32C53314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27030" y="3526743"/>
            <a:ext cx="1776307" cy="32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D:\Lenovo-LK Desktop\Purley Rendering MS\Purley 2U MS.128.tif">
            <a:extLst>
              <a:ext uri="{FF2B5EF4-FFF2-40B4-BE49-F238E27FC236}">
                <a16:creationId xmlns:a16="http://schemas.microsoft.com/office/drawing/2014/main" id="{DB2E8E37-3B15-4C06-B811-46A32C53314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145155" y="3526743"/>
            <a:ext cx="1776307" cy="32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D:\Lenovo-LK Desktop\Purley Rendering MS\Purley 2U MS.128.tif">
            <a:extLst>
              <a:ext uri="{FF2B5EF4-FFF2-40B4-BE49-F238E27FC236}">
                <a16:creationId xmlns:a16="http://schemas.microsoft.com/office/drawing/2014/main" id="{DB2E8E37-3B15-4C06-B811-46A32C53314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963279" y="3526367"/>
            <a:ext cx="1776307" cy="32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D:\Lenovo-LK Desktop\Purley Rendering MS\Purley 2U MS.128.tif">
            <a:extLst>
              <a:ext uri="{FF2B5EF4-FFF2-40B4-BE49-F238E27FC236}">
                <a16:creationId xmlns:a16="http://schemas.microsoft.com/office/drawing/2014/main" id="{DB2E8E37-3B15-4C06-B811-46A32C53314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995270" y="3526367"/>
            <a:ext cx="1776307" cy="32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Lenovo-LK Desktop\Purley Rendering MS\Purley 2U MS.128.tif">
            <a:extLst>
              <a:ext uri="{FF2B5EF4-FFF2-40B4-BE49-F238E27FC236}">
                <a16:creationId xmlns:a16="http://schemas.microsoft.com/office/drawing/2014/main" id="{DB2E8E37-3B15-4C06-B811-46A32C53314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811944" y="3526367"/>
            <a:ext cx="1776307" cy="32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D:\Lenovo-LK Desktop\Purley Rendering MS\Purley 2U MS.128.tif">
            <a:extLst>
              <a:ext uri="{FF2B5EF4-FFF2-40B4-BE49-F238E27FC236}">
                <a16:creationId xmlns:a16="http://schemas.microsoft.com/office/drawing/2014/main" id="{DB2E8E37-3B15-4C06-B811-46A32C53314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632684" y="3526367"/>
            <a:ext cx="1776307" cy="32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9"/>
          <p:cNvSpPr/>
          <p:nvPr/>
        </p:nvSpPr>
        <p:spPr>
          <a:xfrm>
            <a:off x="327647" y="3030006"/>
            <a:ext cx="5411940" cy="376792"/>
          </a:xfrm>
          <a:prstGeom prst="rect">
            <a:avLst/>
          </a:prstGeom>
          <a:solidFill>
            <a:schemeClr val="bg1">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2234" dirty="0">
                <a:latin typeface="Microsoft YaHei" charset="0"/>
                <a:ea typeface="Microsoft YaHei" charset="0"/>
                <a:cs typeface="Microsoft YaHei" charset="0"/>
              </a:rPr>
              <a:t>超融合</a:t>
            </a:r>
          </a:p>
        </p:txBody>
      </p:sp>
      <p:sp>
        <p:nvSpPr>
          <p:cNvPr id="11" name="矩形 10"/>
          <p:cNvSpPr/>
          <p:nvPr/>
        </p:nvSpPr>
        <p:spPr>
          <a:xfrm>
            <a:off x="5997052" y="3030006"/>
            <a:ext cx="5411940" cy="37679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34" dirty="0">
                <a:latin typeface="Microsoft YaHei" charset="0"/>
                <a:ea typeface="Microsoft YaHei" charset="0"/>
                <a:cs typeface="Microsoft YaHei" charset="0"/>
              </a:rPr>
              <a:t>大数据</a:t>
            </a:r>
          </a:p>
        </p:txBody>
      </p:sp>
      <p:sp>
        <p:nvSpPr>
          <p:cNvPr id="12" name="矩形 11"/>
          <p:cNvSpPr/>
          <p:nvPr/>
        </p:nvSpPr>
        <p:spPr>
          <a:xfrm>
            <a:off x="327647" y="2303334"/>
            <a:ext cx="887537" cy="60556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VM</a:t>
            </a:r>
            <a:endParaRPr lang="zh-CN" altLang="en-US"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13" name="矩形 12"/>
          <p:cNvSpPr/>
          <p:nvPr/>
        </p:nvSpPr>
        <p:spPr>
          <a:xfrm>
            <a:off x="1450131" y="2303334"/>
            <a:ext cx="887537" cy="60556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VM</a:t>
            </a:r>
            <a:endParaRPr lang="zh-CN" altLang="en-US"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14" name="矩形 13"/>
          <p:cNvSpPr/>
          <p:nvPr/>
        </p:nvSpPr>
        <p:spPr>
          <a:xfrm>
            <a:off x="2568167" y="2303334"/>
            <a:ext cx="887537" cy="60556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VM</a:t>
            </a:r>
            <a:endParaRPr lang="zh-CN" altLang="en-US"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15" name="矩形 14"/>
          <p:cNvSpPr/>
          <p:nvPr/>
        </p:nvSpPr>
        <p:spPr>
          <a:xfrm>
            <a:off x="3709800" y="2303334"/>
            <a:ext cx="887537" cy="60556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VM</a:t>
            </a:r>
            <a:endParaRPr lang="zh-CN" altLang="en-US"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16" name="矩形 15"/>
          <p:cNvSpPr/>
          <p:nvPr/>
        </p:nvSpPr>
        <p:spPr>
          <a:xfrm>
            <a:off x="4851433" y="2303332"/>
            <a:ext cx="887537" cy="60556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VM</a:t>
            </a:r>
            <a:endParaRPr lang="zh-CN" altLang="en-US"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17" name="文本框 16"/>
          <p:cNvSpPr txBox="1"/>
          <p:nvPr/>
        </p:nvSpPr>
        <p:spPr>
          <a:xfrm>
            <a:off x="327030" y="1877887"/>
            <a:ext cx="975076" cy="331501"/>
          </a:xfrm>
          <a:prstGeom prst="rect">
            <a:avLst/>
          </a:prstGeom>
          <a:noFill/>
        </p:spPr>
        <p:txBody>
          <a:bodyPr wrap="square" rtlCol="0">
            <a:spAutoFit/>
          </a:bodyPr>
          <a:lstStyle/>
          <a:p>
            <a:r>
              <a:rPr lang="zh-CN" altLang="en-US" sz="1554" dirty="0">
                <a:latin typeface="Microsoft YaHei" charset="0"/>
                <a:ea typeface="Microsoft YaHei" charset="0"/>
                <a:cs typeface="Microsoft YaHei" charset="0"/>
              </a:rPr>
              <a:t>管理</a:t>
            </a:r>
            <a:r>
              <a:rPr lang="en-US" altLang="zh-CN" sz="1554" dirty="0">
                <a:latin typeface="Microsoft YaHei" charset="0"/>
                <a:ea typeface="Microsoft YaHei" charset="0"/>
                <a:cs typeface="Microsoft YaHei" charset="0"/>
              </a:rPr>
              <a:t>VM</a:t>
            </a:r>
            <a:endParaRPr lang="zh-CN" altLang="en-US" sz="1554" dirty="0">
              <a:latin typeface="Microsoft YaHei" charset="0"/>
              <a:ea typeface="Microsoft YaHei" charset="0"/>
              <a:cs typeface="Microsoft YaHei" charset="0"/>
            </a:endParaRPr>
          </a:p>
        </p:txBody>
      </p:sp>
      <p:sp>
        <p:nvSpPr>
          <p:cNvPr id="18" name="文本框 17"/>
          <p:cNvSpPr txBox="1"/>
          <p:nvPr/>
        </p:nvSpPr>
        <p:spPr>
          <a:xfrm>
            <a:off x="1452513" y="1880301"/>
            <a:ext cx="991226" cy="331501"/>
          </a:xfrm>
          <a:prstGeom prst="rect">
            <a:avLst/>
          </a:prstGeom>
          <a:noFill/>
        </p:spPr>
        <p:txBody>
          <a:bodyPr wrap="square" rtlCol="0">
            <a:spAutoFit/>
          </a:bodyPr>
          <a:lstStyle/>
          <a:p>
            <a:r>
              <a:rPr lang="zh-CN" altLang="en-US" sz="1554" dirty="0">
                <a:latin typeface="Microsoft YaHei" charset="0"/>
                <a:ea typeface="Microsoft YaHei" charset="0"/>
                <a:cs typeface="Microsoft YaHei" charset="0"/>
              </a:rPr>
              <a:t>媒体</a:t>
            </a:r>
            <a:r>
              <a:rPr lang="en-US" altLang="zh-CN" sz="1554" dirty="0">
                <a:latin typeface="Microsoft YaHei" charset="0"/>
                <a:ea typeface="Microsoft YaHei" charset="0"/>
                <a:cs typeface="Microsoft YaHei" charset="0"/>
              </a:rPr>
              <a:t>VM</a:t>
            </a:r>
            <a:endParaRPr lang="zh-CN" altLang="en-US" sz="1554" dirty="0">
              <a:latin typeface="Microsoft YaHei" charset="0"/>
              <a:ea typeface="Microsoft YaHei" charset="0"/>
              <a:cs typeface="Microsoft YaHei" charset="0"/>
            </a:endParaRPr>
          </a:p>
        </p:txBody>
      </p:sp>
      <p:sp>
        <p:nvSpPr>
          <p:cNvPr id="19" name="文本框 18"/>
          <p:cNvSpPr txBox="1"/>
          <p:nvPr/>
        </p:nvSpPr>
        <p:spPr>
          <a:xfrm>
            <a:off x="2488691" y="1880301"/>
            <a:ext cx="3250278" cy="328836"/>
          </a:xfrm>
          <a:prstGeom prst="rect">
            <a:avLst/>
          </a:prstGeom>
          <a:noFill/>
        </p:spPr>
        <p:txBody>
          <a:bodyPr wrap="square" rtlCol="0">
            <a:spAutoFit/>
          </a:bodyPr>
          <a:lstStyle/>
          <a:p>
            <a:pPr algn="ctr"/>
            <a:r>
              <a:rPr lang="zh-CN" altLang="en-US" sz="1554" dirty="0">
                <a:latin typeface="Microsoft YaHei" charset="0"/>
                <a:ea typeface="Microsoft YaHei" charset="0"/>
                <a:cs typeface="Microsoft YaHei" charset="0"/>
              </a:rPr>
              <a:t>试验机</a:t>
            </a:r>
            <a:r>
              <a:rPr lang="en-US" altLang="zh-CN" sz="1554" dirty="0">
                <a:latin typeface="Microsoft YaHei" charset="0"/>
                <a:ea typeface="Microsoft YaHei" charset="0"/>
                <a:cs typeface="Microsoft YaHei" charset="0"/>
              </a:rPr>
              <a:t>VM</a:t>
            </a:r>
            <a:r>
              <a:rPr lang="zh-CN" altLang="en-US" sz="1554" dirty="0">
                <a:latin typeface="Microsoft YaHei" charset="0"/>
                <a:ea typeface="Microsoft YaHei" charset="0"/>
                <a:cs typeface="Microsoft YaHei" charset="0"/>
              </a:rPr>
              <a:t>（</a:t>
            </a:r>
            <a:r>
              <a:rPr lang="en-US" altLang="zh-CN" sz="1554" dirty="0">
                <a:latin typeface="Microsoft YaHei" charset="0"/>
                <a:ea typeface="Microsoft YaHei" charset="0"/>
                <a:cs typeface="Microsoft YaHei" charset="0"/>
              </a:rPr>
              <a:t>Docker</a:t>
            </a:r>
            <a:r>
              <a:rPr lang="zh-CN" altLang="en-US" sz="1554" dirty="0">
                <a:latin typeface="Microsoft YaHei" charset="0"/>
                <a:ea typeface="Microsoft YaHei" charset="0"/>
                <a:cs typeface="Microsoft YaHei" charset="0"/>
              </a:rPr>
              <a:t>）</a:t>
            </a:r>
          </a:p>
        </p:txBody>
      </p:sp>
      <p:sp>
        <p:nvSpPr>
          <p:cNvPr id="20" name="矩形 19"/>
          <p:cNvSpPr/>
          <p:nvPr/>
        </p:nvSpPr>
        <p:spPr>
          <a:xfrm>
            <a:off x="5997669" y="2303336"/>
            <a:ext cx="887537" cy="6055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MR</a:t>
            </a:r>
            <a:endParaRPr lang="zh-CN" altLang="en-US" sz="2234"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21" name="矩形 20"/>
          <p:cNvSpPr/>
          <p:nvPr/>
        </p:nvSpPr>
        <p:spPr>
          <a:xfrm>
            <a:off x="7120153" y="2303336"/>
            <a:ext cx="887537" cy="6055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66"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Streaming</a:t>
            </a:r>
            <a:endParaRPr lang="zh-CN" altLang="en-US" sz="1166"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22" name="矩形 21"/>
          <p:cNvSpPr/>
          <p:nvPr/>
        </p:nvSpPr>
        <p:spPr>
          <a:xfrm>
            <a:off x="8238189" y="2303336"/>
            <a:ext cx="887537" cy="6055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943"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Spark</a:t>
            </a:r>
            <a:endParaRPr lang="zh-CN" altLang="en-US" sz="1943"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23" name="矩形 22"/>
          <p:cNvSpPr/>
          <p:nvPr/>
        </p:nvSpPr>
        <p:spPr>
          <a:xfrm>
            <a:off x="9379821" y="2303336"/>
            <a:ext cx="887537" cy="6055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943"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Kafka</a:t>
            </a:r>
            <a:endParaRPr lang="zh-CN" altLang="en-US" sz="1943"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24" name="矩形 23"/>
          <p:cNvSpPr/>
          <p:nvPr/>
        </p:nvSpPr>
        <p:spPr>
          <a:xfrm>
            <a:off x="10521455" y="2303334"/>
            <a:ext cx="887537" cy="60556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943">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rPr>
              <a:t>HDFS</a:t>
            </a:r>
            <a:endParaRPr lang="zh-CN" altLang="en-US" sz="1943" dirty="0">
              <a:ln w="0"/>
              <a:solidFill>
                <a:schemeClr val="tx1"/>
              </a:solidFill>
              <a:effectLst>
                <a:outerShdw blurRad="38100" dist="19050" dir="2700000" algn="tl" rotWithShape="0">
                  <a:schemeClr val="dk1">
                    <a:alpha val="40000"/>
                  </a:schemeClr>
                </a:outerShdw>
              </a:effectLst>
              <a:latin typeface="Microsoft YaHei" charset="0"/>
              <a:ea typeface="Microsoft YaHei" charset="0"/>
              <a:cs typeface="Microsoft YaHei" charset="0"/>
            </a:endParaRPr>
          </a:p>
        </p:txBody>
      </p:sp>
      <p:sp>
        <p:nvSpPr>
          <p:cNvPr id="25" name="文本框 24"/>
          <p:cNvSpPr txBox="1"/>
          <p:nvPr/>
        </p:nvSpPr>
        <p:spPr>
          <a:xfrm>
            <a:off x="5886995" y="1898930"/>
            <a:ext cx="3238730" cy="328836"/>
          </a:xfrm>
          <a:prstGeom prst="rect">
            <a:avLst/>
          </a:prstGeom>
          <a:noFill/>
        </p:spPr>
        <p:txBody>
          <a:bodyPr wrap="square" rtlCol="0">
            <a:spAutoFit/>
          </a:bodyPr>
          <a:lstStyle/>
          <a:p>
            <a:pPr algn="ctr"/>
            <a:r>
              <a:rPr lang="zh-CN" altLang="en-US" sz="1554" dirty="0">
                <a:latin typeface="Microsoft YaHei" charset="0"/>
                <a:ea typeface="Microsoft YaHei" charset="0"/>
                <a:cs typeface="Microsoft YaHei" charset="0"/>
              </a:rPr>
              <a:t>数据处理</a:t>
            </a:r>
          </a:p>
        </p:txBody>
      </p:sp>
      <p:sp>
        <p:nvSpPr>
          <p:cNvPr id="26" name="文本框 25"/>
          <p:cNvSpPr txBox="1"/>
          <p:nvPr/>
        </p:nvSpPr>
        <p:spPr>
          <a:xfrm>
            <a:off x="9013906" y="1913942"/>
            <a:ext cx="1619366" cy="328836"/>
          </a:xfrm>
          <a:prstGeom prst="rect">
            <a:avLst/>
          </a:prstGeom>
          <a:noFill/>
        </p:spPr>
        <p:txBody>
          <a:bodyPr wrap="square" rtlCol="0">
            <a:spAutoFit/>
          </a:bodyPr>
          <a:lstStyle/>
          <a:p>
            <a:pPr algn="ctr"/>
            <a:r>
              <a:rPr lang="zh-CN" altLang="en-US" sz="1554" dirty="0">
                <a:latin typeface="Microsoft YaHei" charset="0"/>
                <a:ea typeface="Microsoft YaHei" charset="0"/>
                <a:cs typeface="Microsoft YaHei" charset="0"/>
              </a:rPr>
              <a:t>数据采集</a:t>
            </a:r>
          </a:p>
        </p:txBody>
      </p:sp>
      <p:sp>
        <p:nvSpPr>
          <p:cNvPr id="27" name="文本框 26"/>
          <p:cNvSpPr txBox="1"/>
          <p:nvPr/>
        </p:nvSpPr>
        <p:spPr>
          <a:xfrm>
            <a:off x="10155539" y="1913942"/>
            <a:ext cx="1619366" cy="328836"/>
          </a:xfrm>
          <a:prstGeom prst="rect">
            <a:avLst/>
          </a:prstGeom>
          <a:noFill/>
        </p:spPr>
        <p:txBody>
          <a:bodyPr wrap="square" rtlCol="0">
            <a:spAutoFit/>
          </a:bodyPr>
          <a:lstStyle/>
          <a:p>
            <a:pPr algn="ctr"/>
            <a:r>
              <a:rPr lang="zh-CN" altLang="en-US" sz="1554" dirty="0">
                <a:latin typeface="Microsoft YaHei" charset="0"/>
                <a:ea typeface="Microsoft YaHei" charset="0"/>
                <a:cs typeface="Microsoft YaHei" charset="0"/>
              </a:rPr>
              <a:t>数据存储</a:t>
            </a:r>
          </a:p>
        </p:txBody>
      </p:sp>
      <p:sp>
        <p:nvSpPr>
          <p:cNvPr id="28" name="文本框 27"/>
          <p:cNvSpPr txBox="1"/>
          <p:nvPr/>
        </p:nvSpPr>
        <p:spPr>
          <a:xfrm>
            <a:off x="327030" y="3945320"/>
            <a:ext cx="5412556" cy="436145"/>
          </a:xfrm>
          <a:prstGeom prst="rect">
            <a:avLst/>
          </a:prstGeom>
          <a:noFill/>
        </p:spPr>
        <p:txBody>
          <a:bodyPr wrap="square" rtlCol="0">
            <a:spAutoFit/>
          </a:bodyPr>
          <a:lstStyle/>
          <a:p>
            <a:pPr algn="ctr"/>
            <a:r>
              <a:rPr lang="zh-CN" altLang="en-US" sz="2234" dirty="0">
                <a:latin typeface="Microsoft YaHei" charset="0"/>
                <a:ea typeface="Microsoft YaHei" charset="0"/>
                <a:cs typeface="Microsoft YaHei" charset="0"/>
              </a:rPr>
              <a:t>大数据教学实训平台（含课程和试验）</a:t>
            </a:r>
          </a:p>
        </p:txBody>
      </p:sp>
      <p:sp>
        <p:nvSpPr>
          <p:cNvPr id="29" name="文本框 28"/>
          <p:cNvSpPr txBox="1"/>
          <p:nvPr/>
        </p:nvSpPr>
        <p:spPr>
          <a:xfrm>
            <a:off x="6280713" y="3925644"/>
            <a:ext cx="5412556" cy="436145"/>
          </a:xfrm>
          <a:prstGeom prst="rect">
            <a:avLst/>
          </a:prstGeom>
          <a:noFill/>
        </p:spPr>
        <p:txBody>
          <a:bodyPr wrap="square" rtlCol="0">
            <a:spAutoFit/>
          </a:bodyPr>
          <a:lstStyle/>
          <a:p>
            <a:pPr algn="ctr"/>
            <a:r>
              <a:rPr lang="zh-CN" altLang="en-US" sz="2234" dirty="0">
                <a:latin typeface="Microsoft YaHei" charset="0"/>
                <a:ea typeface="Microsoft YaHei" charset="0"/>
                <a:cs typeface="Microsoft YaHei" charset="0"/>
              </a:rPr>
              <a:t>大数据科研实战平台（</a:t>
            </a:r>
            <a:r>
              <a:rPr lang="en-US" altLang="zh-CN" sz="2234" dirty="0">
                <a:latin typeface="Microsoft YaHei" charset="0"/>
                <a:ea typeface="Microsoft YaHei" charset="0"/>
                <a:cs typeface="Microsoft YaHei" charset="0"/>
              </a:rPr>
              <a:t>Leap HD</a:t>
            </a:r>
            <a:r>
              <a:rPr lang="zh-CN" altLang="en-US" sz="2234" dirty="0">
                <a:latin typeface="Microsoft YaHei" charset="0"/>
                <a:ea typeface="Microsoft YaHei" charset="0"/>
                <a:cs typeface="Microsoft YaHei" charset="0"/>
              </a:rPr>
              <a:t>大数据）</a:t>
            </a:r>
          </a:p>
        </p:txBody>
      </p:sp>
      <p:sp>
        <p:nvSpPr>
          <p:cNvPr id="30" name="矩形 29"/>
          <p:cNvSpPr/>
          <p:nvPr/>
        </p:nvSpPr>
        <p:spPr>
          <a:xfrm>
            <a:off x="211301" y="1105673"/>
            <a:ext cx="5675693" cy="3288059"/>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34"/>
          </a:p>
        </p:txBody>
      </p:sp>
      <p:sp>
        <p:nvSpPr>
          <p:cNvPr id="31" name="矩形 30"/>
          <p:cNvSpPr/>
          <p:nvPr/>
        </p:nvSpPr>
        <p:spPr>
          <a:xfrm>
            <a:off x="5928813" y="1105673"/>
            <a:ext cx="5675693" cy="3281841"/>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34"/>
          </a:p>
        </p:txBody>
      </p:sp>
      <p:sp>
        <p:nvSpPr>
          <p:cNvPr id="32" name="文本框 31"/>
          <p:cNvSpPr txBox="1"/>
          <p:nvPr/>
        </p:nvSpPr>
        <p:spPr>
          <a:xfrm>
            <a:off x="327031" y="1294070"/>
            <a:ext cx="11081961" cy="436145"/>
          </a:xfrm>
          <a:prstGeom prst="rect">
            <a:avLst/>
          </a:prstGeom>
          <a:solidFill>
            <a:srgbClr val="E2231A"/>
          </a:solidFill>
        </p:spPr>
        <p:txBody>
          <a:bodyPr wrap="square" rtlCol="0">
            <a:spAutoFit/>
          </a:bodyPr>
          <a:lstStyle/>
          <a:p>
            <a:pPr algn="ctr"/>
            <a:r>
              <a:rPr lang="zh-CN" altLang="en-US" sz="2234" dirty="0">
                <a:solidFill>
                  <a:schemeClr val="bg1"/>
                </a:solidFill>
                <a:latin typeface="Microsoft YaHei" charset="0"/>
                <a:ea typeface="Microsoft YaHei" charset="0"/>
                <a:cs typeface="Microsoft YaHei" charset="0"/>
              </a:rPr>
              <a:t>     大数据教学实训平台</a:t>
            </a:r>
            <a:r>
              <a:rPr lang="en-US" altLang="zh-CN" sz="2234" dirty="0">
                <a:solidFill>
                  <a:schemeClr val="bg1"/>
                </a:solidFill>
                <a:latin typeface="Microsoft YaHei" charset="0"/>
                <a:ea typeface="Microsoft YaHei" charset="0"/>
                <a:cs typeface="Microsoft YaHei" charset="0"/>
              </a:rPr>
              <a:t>+</a:t>
            </a:r>
            <a:r>
              <a:rPr lang="zh-CN" altLang="en-US" sz="2234" dirty="0">
                <a:solidFill>
                  <a:schemeClr val="bg1"/>
                </a:solidFill>
                <a:latin typeface="Microsoft YaHei" charset="0"/>
                <a:ea typeface="Microsoft YaHei" charset="0"/>
                <a:cs typeface="Microsoft YaHei" charset="0"/>
              </a:rPr>
              <a:t>科研实战平台登录门户</a:t>
            </a:r>
          </a:p>
        </p:txBody>
      </p:sp>
      <p:sp>
        <p:nvSpPr>
          <p:cNvPr id="33" name="文本框 32"/>
          <p:cNvSpPr txBox="1"/>
          <p:nvPr/>
        </p:nvSpPr>
        <p:spPr>
          <a:xfrm>
            <a:off x="500418" y="4589016"/>
            <a:ext cx="5239169" cy="2109873"/>
          </a:xfrm>
          <a:prstGeom prst="rect">
            <a:avLst/>
          </a:prstGeom>
          <a:noFill/>
        </p:spPr>
        <p:txBody>
          <a:bodyPr wrap="square" rtlCol="0">
            <a:spAutoFit/>
          </a:bodyPr>
          <a:lstStyle/>
          <a:p>
            <a:pPr>
              <a:lnSpc>
                <a:spcPct val="150000"/>
              </a:lnSpc>
            </a:pPr>
            <a:r>
              <a:rPr lang="en-US" altLang="zh-CN" sz="1748" dirty="0">
                <a:latin typeface="Microsoft YaHei" charset="0"/>
                <a:ea typeface="Microsoft YaHei" charset="0"/>
                <a:cs typeface="Microsoft YaHei" charset="0"/>
              </a:rPr>
              <a:t>-3</a:t>
            </a:r>
            <a:r>
              <a:rPr lang="zh-CN" altLang="en-US" sz="1748" dirty="0">
                <a:latin typeface="Microsoft YaHei" charset="0"/>
                <a:ea typeface="Microsoft YaHei" charset="0"/>
                <a:cs typeface="Microsoft YaHei" charset="0"/>
              </a:rPr>
              <a:t>节点</a:t>
            </a:r>
            <a:r>
              <a:rPr lang="en-US" altLang="zh-CN" sz="1748" dirty="0">
                <a:latin typeface="Microsoft YaHei" charset="0"/>
                <a:ea typeface="Microsoft YaHei" charset="0"/>
                <a:cs typeface="Microsoft YaHei" charset="0"/>
              </a:rPr>
              <a:t>HX1320( </a:t>
            </a:r>
            <a:r>
              <a:rPr lang="en-US" altLang="zh-CN" sz="1748" dirty="0" err="1">
                <a:latin typeface="Microsoft YaHei" charset="0"/>
                <a:ea typeface="Microsoft YaHei" charset="0"/>
                <a:cs typeface="Microsoft YaHei" charset="0"/>
              </a:rPr>
              <a:t>xeon</a:t>
            </a:r>
            <a:r>
              <a:rPr lang="en-US" altLang="zh-CN" sz="1748" dirty="0">
                <a:latin typeface="Microsoft YaHei" charset="0"/>
                <a:ea typeface="Microsoft YaHei" charset="0"/>
                <a:cs typeface="Microsoft YaHei" charset="0"/>
              </a:rPr>
              <a:t> 4116*2, 256G, 480G*2, 4T*2)</a:t>
            </a:r>
          </a:p>
          <a:p>
            <a:pPr>
              <a:lnSpc>
                <a:spcPct val="150000"/>
              </a:lnSpc>
            </a:pPr>
            <a:r>
              <a:rPr lang="en-US" altLang="zh-CN" sz="1748" dirty="0">
                <a:latin typeface="Microsoft YaHei" charset="0"/>
                <a:ea typeface="Microsoft YaHei" charset="0"/>
                <a:cs typeface="Microsoft YaHei" charset="0"/>
              </a:rPr>
              <a:t>-1</a:t>
            </a:r>
            <a:r>
              <a:rPr lang="zh-CN" altLang="en-US" sz="1748" dirty="0">
                <a:latin typeface="Microsoft YaHei" charset="0"/>
                <a:ea typeface="Microsoft YaHei" charset="0"/>
                <a:cs typeface="Microsoft YaHei" charset="0"/>
              </a:rPr>
              <a:t>台万兆交换机</a:t>
            </a:r>
            <a:r>
              <a:rPr lang="en-US" altLang="zh-CN" sz="1748" dirty="0">
                <a:latin typeface="Microsoft YaHei" charset="0"/>
                <a:ea typeface="Microsoft YaHei" charset="0"/>
                <a:cs typeface="Microsoft YaHei" charset="0"/>
              </a:rPr>
              <a:t>NE1032</a:t>
            </a:r>
          </a:p>
          <a:p>
            <a:pPr>
              <a:lnSpc>
                <a:spcPct val="150000"/>
              </a:lnSpc>
            </a:pPr>
            <a:r>
              <a:rPr lang="en-US" altLang="zh-CN" sz="1748" dirty="0">
                <a:latin typeface="Microsoft YaHei" charset="0"/>
                <a:ea typeface="Microsoft YaHei" charset="0"/>
                <a:cs typeface="Microsoft YaHei" charset="0"/>
              </a:rPr>
              <a:t>-</a:t>
            </a:r>
            <a:r>
              <a:rPr lang="zh-CN" altLang="en-US" sz="1748" dirty="0">
                <a:latin typeface="Microsoft YaHei" charset="0"/>
                <a:ea typeface="Microsoft YaHei" charset="0"/>
                <a:cs typeface="Microsoft YaHei" charset="0"/>
              </a:rPr>
              <a:t>实训管理及试验</a:t>
            </a:r>
            <a:r>
              <a:rPr lang="en-US" altLang="zh-CN" sz="1748" dirty="0">
                <a:latin typeface="Microsoft YaHei" charset="0"/>
                <a:ea typeface="Microsoft YaHei" charset="0"/>
                <a:cs typeface="Microsoft YaHei" charset="0"/>
              </a:rPr>
              <a:t>license-60</a:t>
            </a:r>
            <a:r>
              <a:rPr lang="zh-CN" altLang="en-US" sz="1748" dirty="0">
                <a:latin typeface="Microsoft YaHei" charset="0"/>
                <a:ea typeface="Microsoft YaHei" charset="0"/>
                <a:cs typeface="Microsoft YaHei" charset="0"/>
              </a:rPr>
              <a:t>并发用户</a:t>
            </a:r>
            <a:endParaRPr lang="en-US" altLang="zh-CN" sz="1748" dirty="0">
              <a:latin typeface="Microsoft YaHei" charset="0"/>
              <a:ea typeface="Microsoft YaHei" charset="0"/>
              <a:cs typeface="Microsoft YaHei" charset="0"/>
            </a:endParaRPr>
          </a:p>
          <a:p>
            <a:pPr>
              <a:lnSpc>
                <a:spcPct val="150000"/>
              </a:lnSpc>
            </a:pPr>
            <a:r>
              <a:rPr lang="en-US" altLang="zh-CN" sz="1748" dirty="0">
                <a:latin typeface="Microsoft YaHei" charset="0"/>
                <a:ea typeface="Microsoft YaHei" charset="0"/>
                <a:cs typeface="Microsoft YaHei" charset="0"/>
              </a:rPr>
              <a:t>-60</a:t>
            </a:r>
            <a:r>
              <a:rPr lang="zh-CN" altLang="en-US" sz="1748" dirty="0">
                <a:latin typeface="Microsoft YaHei" charset="0"/>
                <a:ea typeface="Microsoft YaHei" charset="0"/>
                <a:cs typeface="Microsoft YaHei" charset="0"/>
              </a:rPr>
              <a:t>台实训终端（</a:t>
            </a:r>
            <a:r>
              <a:rPr lang="en-US" altLang="zh-CN" sz="1748" dirty="0">
                <a:latin typeface="Microsoft YaHei" charset="0"/>
                <a:ea typeface="Microsoft YaHei" charset="0"/>
                <a:cs typeface="Microsoft YaHei" charset="0"/>
              </a:rPr>
              <a:t>PC</a:t>
            </a:r>
            <a:r>
              <a:rPr lang="zh-CN" altLang="en-US" sz="1748" dirty="0">
                <a:latin typeface="Microsoft YaHei" charset="0"/>
                <a:ea typeface="Microsoft YaHei" charset="0"/>
                <a:cs typeface="Microsoft YaHei" charset="0"/>
              </a:rPr>
              <a:t>或云桌面）</a:t>
            </a:r>
            <a:endParaRPr lang="en-US" altLang="zh-CN" sz="1748" dirty="0">
              <a:latin typeface="Microsoft YaHei" charset="0"/>
              <a:ea typeface="Microsoft YaHei" charset="0"/>
              <a:cs typeface="Microsoft YaHei" charset="0"/>
            </a:endParaRPr>
          </a:p>
        </p:txBody>
      </p:sp>
      <p:sp>
        <p:nvSpPr>
          <p:cNvPr id="34" name="文本框 33"/>
          <p:cNvSpPr txBox="1"/>
          <p:nvPr/>
        </p:nvSpPr>
        <p:spPr>
          <a:xfrm>
            <a:off x="6080513" y="4575911"/>
            <a:ext cx="5239169" cy="1300399"/>
          </a:xfrm>
          <a:prstGeom prst="rect">
            <a:avLst/>
          </a:prstGeom>
          <a:noFill/>
        </p:spPr>
        <p:txBody>
          <a:bodyPr wrap="square" rtlCol="0">
            <a:spAutoFit/>
          </a:bodyPr>
          <a:lstStyle/>
          <a:p>
            <a:pPr>
              <a:lnSpc>
                <a:spcPct val="150000"/>
              </a:lnSpc>
            </a:pPr>
            <a:r>
              <a:rPr lang="en-US" altLang="zh-CN" sz="1748" dirty="0">
                <a:latin typeface="Microsoft YaHei" charset="0"/>
                <a:ea typeface="Microsoft YaHei" charset="0"/>
                <a:cs typeface="Microsoft YaHei" charset="0"/>
              </a:rPr>
              <a:t>-6</a:t>
            </a:r>
            <a:r>
              <a:rPr lang="zh-CN" altLang="en-US" sz="1748" dirty="0">
                <a:latin typeface="Microsoft YaHei" charset="0"/>
                <a:ea typeface="Microsoft YaHei" charset="0"/>
                <a:cs typeface="Microsoft YaHei" charset="0"/>
              </a:rPr>
              <a:t>节点</a:t>
            </a:r>
            <a:r>
              <a:rPr lang="en-US" altLang="zh-CN" sz="1748" dirty="0">
                <a:latin typeface="Microsoft YaHei" charset="0"/>
                <a:ea typeface="Microsoft YaHei" charset="0"/>
                <a:cs typeface="Microsoft YaHei" charset="0"/>
              </a:rPr>
              <a:t>SR650( </a:t>
            </a:r>
            <a:r>
              <a:rPr lang="en-US" altLang="zh-CN" sz="1748" dirty="0" err="1">
                <a:latin typeface="Microsoft YaHei" charset="0"/>
                <a:ea typeface="Microsoft YaHei" charset="0"/>
                <a:cs typeface="Microsoft YaHei" charset="0"/>
              </a:rPr>
              <a:t>xeon</a:t>
            </a:r>
            <a:r>
              <a:rPr lang="en-US" altLang="zh-CN" sz="1748" dirty="0">
                <a:latin typeface="Microsoft YaHei" charset="0"/>
                <a:ea typeface="Microsoft YaHei" charset="0"/>
                <a:cs typeface="Microsoft YaHei" charset="0"/>
              </a:rPr>
              <a:t> 4116*2, 128G, 240G*2, 2T*3)</a:t>
            </a:r>
          </a:p>
          <a:p>
            <a:pPr>
              <a:lnSpc>
                <a:spcPct val="150000"/>
              </a:lnSpc>
            </a:pPr>
            <a:r>
              <a:rPr lang="en-US" altLang="zh-CN" sz="1748" dirty="0">
                <a:latin typeface="Microsoft YaHei" charset="0"/>
                <a:ea typeface="Microsoft YaHei" charset="0"/>
                <a:cs typeface="Microsoft YaHei" charset="0"/>
              </a:rPr>
              <a:t>-1</a:t>
            </a:r>
            <a:r>
              <a:rPr lang="zh-CN" altLang="en-US" sz="1748" dirty="0">
                <a:latin typeface="Microsoft YaHei" charset="0"/>
                <a:ea typeface="Microsoft YaHei" charset="0"/>
                <a:cs typeface="Microsoft YaHei" charset="0"/>
              </a:rPr>
              <a:t>台万兆交换机</a:t>
            </a:r>
            <a:r>
              <a:rPr lang="en-US" altLang="zh-CN" sz="1748" dirty="0">
                <a:latin typeface="Microsoft YaHei" charset="0"/>
                <a:ea typeface="Microsoft YaHei" charset="0"/>
                <a:cs typeface="Microsoft YaHei" charset="0"/>
              </a:rPr>
              <a:t>NE1032</a:t>
            </a:r>
          </a:p>
          <a:p>
            <a:pPr>
              <a:lnSpc>
                <a:spcPct val="150000"/>
              </a:lnSpc>
            </a:pPr>
            <a:r>
              <a:rPr lang="en-US" altLang="zh-CN" sz="1748" dirty="0">
                <a:latin typeface="Microsoft YaHei" charset="0"/>
                <a:ea typeface="Microsoft YaHei" charset="0"/>
                <a:cs typeface="Microsoft YaHei" charset="0"/>
              </a:rPr>
              <a:t>-Leap</a:t>
            </a:r>
            <a:r>
              <a:rPr lang="zh-CN" altLang="en-US" sz="1748" dirty="0">
                <a:latin typeface="Microsoft YaHei" charset="0"/>
                <a:ea typeface="Microsoft YaHei" charset="0"/>
                <a:cs typeface="Microsoft YaHei" charset="0"/>
              </a:rPr>
              <a:t>大数据平台</a:t>
            </a:r>
            <a:r>
              <a:rPr lang="en-US" altLang="zh-CN" sz="1748" dirty="0">
                <a:latin typeface="Microsoft YaHei" charset="0"/>
                <a:ea typeface="Microsoft YaHei" charset="0"/>
                <a:cs typeface="Microsoft YaHei" charset="0"/>
              </a:rPr>
              <a:t>license</a:t>
            </a:r>
          </a:p>
        </p:txBody>
      </p:sp>
      <p:sp>
        <p:nvSpPr>
          <p:cNvPr id="36" name="TextBox 2"/>
          <p:cNvSpPr txBox="1"/>
          <p:nvPr/>
        </p:nvSpPr>
        <p:spPr>
          <a:xfrm>
            <a:off x="631434" y="549847"/>
            <a:ext cx="6514077" cy="548480"/>
          </a:xfrm>
          <a:prstGeom prst="rect">
            <a:avLst/>
          </a:prstGeom>
          <a:noFill/>
        </p:spPr>
        <p:txBody>
          <a:bodyPr vert="horz" wrap="square" lIns="128705" tIns="64352" rIns="128705" bIns="64352" rtlCol="0" anchor="ctr">
            <a:spAutoFit/>
          </a:bodyPr>
          <a:lstStyle>
            <a:defPPr>
              <a:defRPr lang="zh-CN"/>
            </a:defPPr>
            <a:lvl1pPr>
              <a:spcBef>
                <a:spcPct val="0"/>
              </a:spcBef>
              <a:buNone/>
              <a:defRPr sz="3600" b="1">
                <a:solidFill>
                  <a:schemeClr val="bg1"/>
                </a:solidFill>
                <a:latin typeface="+mn-ea"/>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大数据实训</a:t>
            </a:r>
            <a:r>
              <a:rPr lang="en-US" altLang="zh-CN" sz="2590" dirty="0">
                <a:solidFill>
                  <a:schemeClr val="tx1"/>
                </a:solidFill>
                <a:latin typeface="Microsoft YaHei" charset="0"/>
                <a:ea typeface="Microsoft YaHei" charset="0"/>
                <a:cs typeface="Microsoft YaHei" charset="0"/>
              </a:rPr>
              <a:t>+</a:t>
            </a:r>
            <a:r>
              <a:rPr lang="zh-CN" altLang="en-US" sz="2590" dirty="0">
                <a:solidFill>
                  <a:schemeClr val="tx1"/>
                </a:solidFill>
                <a:latin typeface="Microsoft YaHei" charset="0"/>
                <a:ea typeface="Microsoft YaHei" charset="0"/>
                <a:cs typeface="Microsoft YaHei" charset="0"/>
              </a:rPr>
              <a:t>科研平台</a:t>
            </a:r>
          </a:p>
        </p:txBody>
      </p:sp>
    </p:spTree>
    <p:extLst>
      <p:ext uri="{BB962C8B-B14F-4D97-AF65-F5344CB8AC3E}">
        <p14:creationId xmlns:p14="http://schemas.microsoft.com/office/powerpoint/2010/main" val="6044894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2"/>
          <p:cNvSpPr txBox="1"/>
          <p:nvPr/>
        </p:nvSpPr>
        <p:spPr>
          <a:xfrm>
            <a:off x="631434" y="549847"/>
            <a:ext cx="6514077" cy="548480"/>
          </a:xfrm>
          <a:prstGeom prst="rect">
            <a:avLst/>
          </a:prstGeom>
          <a:noFill/>
        </p:spPr>
        <p:txBody>
          <a:bodyPr vert="horz" wrap="square" lIns="128705" tIns="64352" rIns="128705" bIns="64352" rtlCol="0" anchor="ctr">
            <a:spAutoFit/>
          </a:bodyPr>
          <a:lstStyle>
            <a:defPPr>
              <a:defRPr lang="zh-CN"/>
            </a:defPPr>
            <a:lvl1pPr>
              <a:spcBef>
                <a:spcPct val="0"/>
              </a:spcBef>
              <a:buNone/>
              <a:defRPr sz="3600" b="1">
                <a:solidFill>
                  <a:schemeClr val="bg1"/>
                </a:solidFill>
                <a:latin typeface="+mn-ea"/>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两种部署形式</a:t>
            </a:r>
          </a:p>
        </p:txBody>
      </p:sp>
      <p:grpSp>
        <p:nvGrpSpPr>
          <p:cNvPr id="19" name="组合 35"/>
          <p:cNvGrpSpPr/>
          <p:nvPr/>
        </p:nvGrpSpPr>
        <p:grpSpPr>
          <a:xfrm>
            <a:off x="287270" y="1763829"/>
            <a:ext cx="4126896" cy="3531178"/>
            <a:chOff x="3669365" y="4079555"/>
            <a:chExt cx="2198779" cy="1221653"/>
          </a:xfrm>
        </p:grpSpPr>
        <p:pic>
          <p:nvPicPr>
            <p:cNvPr id="22" name="图片 21" descr="image0011.g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9365" y="4079555"/>
              <a:ext cx="1296144" cy="1221653"/>
            </a:xfrm>
            <a:prstGeom prst="rect">
              <a:avLst/>
            </a:prstGeom>
          </p:spPr>
        </p:pic>
        <p:pic>
          <p:nvPicPr>
            <p:cNvPr id="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1493" y="4511603"/>
              <a:ext cx="1046651" cy="576064"/>
            </a:xfrm>
            <a:prstGeom prst="rect">
              <a:avLst/>
            </a:prstGeom>
            <a:noFill/>
            <a:ln w="9525">
              <a:noFill/>
              <a:miter lim="800000"/>
              <a:headEnd/>
              <a:tailEnd/>
            </a:ln>
          </p:spPr>
        </p:pic>
      </p:grpSp>
      <p:sp>
        <p:nvSpPr>
          <p:cNvPr id="20" name="文本框 19"/>
          <p:cNvSpPr txBox="1"/>
          <p:nvPr/>
        </p:nvSpPr>
        <p:spPr>
          <a:xfrm>
            <a:off x="384416" y="1098327"/>
            <a:ext cx="3854432" cy="927653"/>
          </a:xfrm>
          <a:prstGeom prst="rect">
            <a:avLst/>
          </a:prstGeom>
          <a:noFill/>
        </p:spPr>
        <p:txBody>
          <a:bodyPr wrap="square" rtlCol="0">
            <a:spAutoFit/>
          </a:bodyPr>
          <a:lstStyle/>
          <a:p>
            <a:r>
              <a:rPr lang="zh-CN" altLang="en-US" sz="2234"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本地部署</a:t>
            </a:r>
          </a:p>
        </p:txBody>
      </p:sp>
      <p:sp>
        <p:nvSpPr>
          <p:cNvPr id="21" name="文本框 20"/>
          <p:cNvSpPr txBox="1"/>
          <p:nvPr/>
        </p:nvSpPr>
        <p:spPr>
          <a:xfrm>
            <a:off x="744955" y="5770638"/>
            <a:ext cx="4168308" cy="830997"/>
          </a:xfrm>
          <a:prstGeom prst="rect">
            <a:avLst/>
          </a:prstGeom>
          <a:noFill/>
        </p:spPr>
        <p:txBody>
          <a:bodyPr wrap="square" rtlCol="0">
            <a:spAutoFit/>
          </a:bodyPr>
          <a:lstStyle/>
          <a:p>
            <a:pPr marL="333059" indent="-333059">
              <a:buFont typeface="+mj-ea"/>
              <a:buAutoNum type="circleNumDbPlain"/>
            </a:pPr>
            <a:r>
              <a:rPr lang="zh-CN" altLang="en-US" sz="1600" dirty="0">
                <a:latin typeface="黑体" panose="02010609060101010101" pitchFamily="49" charset="-122"/>
                <a:ea typeface="黑体" panose="02010609060101010101" pitchFamily="49" charset="-122"/>
              </a:rPr>
              <a:t>部署于校园网中</a:t>
            </a:r>
            <a:endParaRPr lang="en-US" altLang="zh-CN" sz="1600" dirty="0">
              <a:latin typeface="黑体" panose="02010609060101010101" pitchFamily="49" charset="-122"/>
              <a:ea typeface="黑体" panose="02010609060101010101" pitchFamily="49" charset="-122"/>
            </a:endParaRPr>
          </a:p>
          <a:p>
            <a:pPr marL="333059" indent="-333059">
              <a:buFont typeface="+mj-ea"/>
              <a:buAutoNum type="circleNumDbPlain"/>
            </a:pPr>
            <a:r>
              <a:rPr lang="zh-CN" altLang="en-US" sz="1600" dirty="0">
                <a:latin typeface="黑体" panose="02010609060101010101" pitchFamily="49" charset="-122"/>
                <a:ea typeface="黑体" panose="02010609060101010101" pitchFamily="49" charset="-122"/>
              </a:rPr>
              <a:t>一次性付费</a:t>
            </a:r>
            <a:endParaRPr lang="en-US" altLang="zh-CN" sz="1600" dirty="0">
              <a:latin typeface="黑体" panose="02010609060101010101" pitchFamily="49" charset="-122"/>
              <a:ea typeface="黑体" panose="02010609060101010101" pitchFamily="49" charset="-122"/>
            </a:endParaRPr>
          </a:p>
          <a:p>
            <a:pPr marL="333059" indent="-333059">
              <a:buFont typeface="+mj-ea"/>
              <a:buAutoNum type="circleNumDbPlain"/>
            </a:pPr>
            <a:r>
              <a:rPr lang="zh-CN" altLang="en-US" sz="1600" dirty="0">
                <a:latin typeface="黑体" panose="02010609060101010101" pitchFamily="49" charset="-122"/>
                <a:ea typeface="黑体" panose="02010609060101010101" pitchFamily="49" charset="-122"/>
              </a:rPr>
              <a:t>后续持续升级服务</a:t>
            </a:r>
          </a:p>
        </p:txBody>
      </p:sp>
      <p:grpSp>
        <p:nvGrpSpPr>
          <p:cNvPr id="25" name="组合 41"/>
          <p:cNvGrpSpPr/>
          <p:nvPr/>
        </p:nvGrpSpPr>
        <p:grpSpPr>
          <a:xfrm>
            <a:off x="6069435" y="1648214"/>
            <a:ext cx="5108523" cy="3941357"/>
            <a:chOff x="870543" y="4149080"/>
            <a:chExt cx="1616244" cy="1343189"/>
          </a:xfrm>
        </p:grpSpPr>
        <p:pic>
          <p:nvPicPr>
            <p:cNvPr id="28" name="Picture 2" descr="C:\Users\Administrator\Desktop\shouji\ipad移动课堂图\1首页 副本.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0543" y="4149080"/>
              <a:ext cx="605113" cy="430450"/>
            </a:xfrm>
            <a:prstGeom prst="rect">
              <a:avLst/>
            </a:prstGeom>
            <a:ln>
              <a:noFill/>
            </a:ln>
            <a:effectLst>
              <a:outerShdw blurRad="292100" dist="139700" dir="2700000" algn="tl" rotWithShape="0">
                <a:srgbClr val="333333">
                  <a:alpha val="65000"/>
                </a:srgbClr>
              </a:outerShdw>
            </a:effectLst>
          </p:spPr>
        </p:pic>
        <p:pic>
          <p:nvPicPr>
            <p:cNvPr id="29"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35696" y="5085184"/>
              <a:ext cx="648072" cy="400192"/>
            </a:xfrm>
            <a:prstGeom prst="rect">
              <a:avLst/>
            </a:prstGeom>
            <a:noFill/>
            <a:ln w="9525">
              <a:noFill/>
              <a:miter lim="800000"/>
              <a:headEnd/>
              <a:tailEnd/>
            </a:ln>
          </p:spPr>
        </p:pic>
        <p:pic>
          <p:nvPicPr>
            <p:cNvPr id="30"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35696" y="4149080"/>
              <a:ext cx="651091" cy="432048"/>
            </a:xfrm>
            <a:prstGeom prst="rect">
              <a:avLst/>
            </a:prstGeom>
            <a:noFill/>
            <a:ln w="9525">
              <a:noFill/>
              <a:miter lim="800000"/>
              <a:headEnd/>
              <a:tailEnd/>
            </a:ln>
          </p:spPr>
        </p:pic>
        <p:pic>
          <p:nvPicPr>
            <p:cNvPr id="31"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1600" y="5085184"/>
              <a:ext cx="576064" cy="407085"/>
            </a:xfrm>
            <a:prstGeom prst="rect">
              <a:avLst/>
            </a:prstGeom>
            <a:noFill/>
            <a:ln w="9525">
              <a:noFill/>
              <a:miter lim="800000"/>
              <a:headEnd/>
              <a:tailEnd/>
            </a:ln>
          </p:spPr>
        </p:pic>
        <p:pic>
          <p:nvPicPr>
            <p:cNvPr id="32" name="图片 31" descr="s.gif"/>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59632" y="4437112"/>
              <a:ext cx="877639" cy="584029"/>
            </a:xfrm>
            <a:prstGeom prst="rect">
              <a:avLst/>
            </a:prstGeom>
          </p:spPr>
        </p:pic>
      </p:grpSp>
      <p:sp>
        <p:nvSpPr>
          <p:cNvPr id="26" name="文本框 25"/>
          <p:cNvSpPr txBox="1"/>
          <p:nvPr/>
        </p:nvSpPr>
        <p:spPr>
          <a:xfrm>
            <a:off x="5916907" y="954310"/>
            <a:ext cx="6701212" cy="913992"/>
          </a:xfrm>
          <a:prstGeom prst="rect">
            <a:avLst/>
          </a:prstGeom>
          <a:noFill/>
        </p:spPr>
        <p:txBody>
          <a:bodyPr wrap="square" rtlCol="0">
            <a:spAutoFit/>
          </a:bodyPr>
          <a:lstStyle>
            <a:defPPr>
              <a:defRPr lang="zh-CN"/>
            </a:defPPr>
            <a:lvl1pPr>
              <a:defRPr>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defRPr>
            </a:lvl1pPr>
          </a:lstStyle>
          <a:p>
            <a:r>
              <a:rPr lang="zh-CN" altLang="en-US" sz="2234" dirty="0"/>
              <a:t>公有云服务（</a:t>
            </a:r>
            <a:r>
              <a:rPr lang="en-US" altLang="zh-CN" sz="2234" dirty="0"/>
              <a:t>SaaS</a:t>
            </a:r>
            <a:r>
              <a:rPr lang="zh-CN" altLang="en-US" sz="2234" dirty="0"/>
              <a:t>）</a:t>
            </a:r>
          </a:p>
        </p:txBody>
      </p:sp>
      <p:sp>
        <p:nvSpPr>
          <p:cNvPr id="27" name="文本框 26"/>
          <p:cNvSpPr txBox="1"/>
          <p:nvPr/>
        </p:nvSpPr>
        <p:spPr>
          <a:xfrm>
            <a:off x="6276062" y="6003414"/>
            <a:ext cx="5405953" cy="584775"/>
          </a:xfrm>
          <a:prstGeom prst="rect">
            <a:avLst/>
          </a:prstGeom>
          <a:noFill/>
        </p:spPr>
        <p:txBody>
          <a:bodyPr wrap="square" rtlCol="0">
            <a:spAutoFit/>
          </a:bodyPr>
          <a:lstStyle/>
          <a:p>
            <a:pPr marL="333059" indent="-333059">
              <a:buFont typeface="+mj-ea"/>
              <a:buAutoNum type="circleNumDbPlain"/>
            </a:pPr>
            <a:r>
              <a:rPr lang="zh-CN" altLang="en-US" sz="1600" dirty="0">
                <a:latin typeface="黑体" panose="02010609060101010101" pitchFamily="49" charset="-122"/>
                <a:ea typeface="黑体" panose="02010609060101010101" pitchFamily="49" charset="-122"/>
              </a:rPr>
              <a:t>部署于公有云中</a:t>
            </a:r>
            <a:endParaRPr lang="en-US" altLang="zh-CN" sz="1600" dirty="0">
              <a:latin typeface="黑体" panose="02010609060101010101" pitchFamily="49" charset="-122"/>
              <a:ea typeface="黑体" panose="02010609060101010101" pitchFamily="49" charset="-122"/>
            </a:endParaRPr>
          </a:p>
          <a:p>
            <a:pPr marL="333059" indent="-333059">
              <a:buFont typeface="+mj-ea"/>
              <a:buAutoNum type="circleNumDbPlain"/>
            </a:pPr>
            <a:r>
              <a:rPr lang="zh-CN" altLang="en-US" sz="1600" dirty="0">
                <a:latin typeface="黑体" panose="02010609060101010101" pitchFamily="49" charset="-122"/>
                <a:ea typeface="黑体" panose="02010609060101010101" pitchFamily="49" charset="-122"/>
              </a:rPr>
              <a:t>按用户数及使用时间收费</a:t>
            </a:r>
          </a:p>
        </p:txBody>
      </p:sp>
      <p:sp>
        <p:nvSpPr>
          <p:cNvPr id="37" name="右箭头 36"/>
          <p:cNvSpPr/>
          <p:nvPr/>
        </p:nvSpPr>
        <p:spPr>
          <a:xfrm rot="10800000">
            <a:off x="4389996" y="3650292"/>
            <a:ext cx="451259" cy="328354"/>
          </a:xfrm>
          <a:prstGeom prst="rightArrow">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34"/>
          </a:p>
        </p:txBody>
      </p:sp>
      <p:sp>
        <p:nvSpPr>
          <p:cNvPr id="38" name="右箭头 37"/>
          <p:cNvSpPr/>
          <p:nvPr/>
        </p:nvSpPr>
        <p:spPr>
          <a:xfrm>
            <a:off x="6656442" y="3658385"/>
            <a:ext cx="561077" cy="304734"/>
          </a:xfrm>
          <a:prstGeom prst="rightArrow">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34"/>
          </a:p>
        </p:txBody>
      </p:sp>
      <p:sp>
        <p:nvSpPr>
          <p:cNvPr id="2" name="矩形 1"/>
          <p:cNvSpPr/>
          <p:nvPr/>
        </p:nvSpPr>
        <p:spPr>
          <a:xfrm>
            <a:off x="4665301" y="4616279"/>
            <a:ext cx="1723549" cy="461665"/>
          </a:xfrm>
          <a:prstGeom prst="rect">
            <a:avLst/>
          </a:prstGeom>
        </p:spPr>
        <p:txBody>
          <a:bodyPr wrap="none">
            <a:spAutoFit/>
          </a:bodyPr>
          <a:lstStyle/>
          <a:p>
            <a:pPr>
              <a:defRPr/>
            </a:pPr>
            <a:r>
              <a:rPr lang="zh-CN" altLang="en-US" sz="2400">
                <a:latin typeface="微软雅黑" panose="020B0503020204020204" pitchFamily="34" charset="-122"/>
                <a:ea typeface="微软雅黑" panose="020B0503020204020204" pitchFamily="34" charset="-122"/>
              </a:rPr>
              <a:t>联想大数据</a:t>
            </a:r>
            <a:endParaRPr lang="zh-CN" altLang="en-US" sz="2400" dirty="0">
              <a:latin typeface="微软雅黑" panose="020B0503020204020204" pitchFamily="34" charset="-122"/>
              <a:ea typeface="微软雅黑" panose="020B0503020204020204" pitchFamily="34" charset="-122"/>
            </a:endParaRPr>
          </a:p>
        </p:txBody>
      </p:sp>
      <p:pic>
        <p:nvPicPr>
          <p:cNvPr id="43" name="图片 4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41636" y="3229558"/>
            <a:ext cx="1365489" cy="1365489"/>
          </a:xfrm>
          <a:prstGeom prst="rect">
            <a:avLst/>
          </a:prstGeom>
          <a:solidFill>
            <a:srgbClr val="E2231A"/>
          </a:solidFill>
          <a:ln>
            <a:solidFill>
              <a:srgbClr val="E2231A"/>
            </a:solidFill>
          </a:ln>
        </p:spPr>
      </p:pic>
    </p:spTree>
    <p:extLst>
      <p:ext uri="{BB962C8B-B14F-4D97-AF65-F5344CB8AC3E}">
        <p14:creationId xmlns:p14="http://schemas.microsoft.com/office/powerpoint/2010/main" val="9590351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67858" y="549847"/>
            <a:ext cx="7413757" cy="548480"/>
          </a:xfrm>
          <a:prstGeom prst="rect">
            <a:avLst/>
          </a:prstGeom>
          <a:noFill/>
        </p:spPr>
        <p:txBody>
          <a:bodyPr vert="horz" wrap="square" lIns="128705" tIns="64352" rIns="128705" bIns="64352"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大数据实训教室</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5661" y="2769067"/>
            <a:ext cx="5437570" cy="3161503"/>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297" y="2329371"/>
            <a:ext cx="2911143" cy="3881524"/>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04225" y="3281744"/>
            <a:ext cx="2261193" cy="2211544"/>
          </a:xfrm>
          <a:prstGeom prst="rect">
            <a:avLst/>
          </a:prstGeom>
        </p:spPr>
      </p:pic>
      <p:sp>
        <p:nvSpPr>
          <p:cNvPr id="8" name="矩形 7"/>
          <p:cNvSpPr/>
          <p:nvPr/>
        </p:nvSpPr>
        <p:spPr>
          <a:xfrm>
            <a:off x="787487" y="1886318"/>
            <a:ext cx="1045479" cy="436145"/>
          </a:xfrm>
          <a:prstGeom prst="rect">
            <a:avLst/>
          </a:prstGeom>
        </p:spPr>
        <p:txBody>
          <a:bodyPr wrap="none">
            <a:spAutoFit/>
          </a:bodyPr>
          <a:lstStyle/>
          <a:p>
            <a:r>
              <a:rPr lang="zh-CN" altLang="en-US" sz="2234" dirty="0">
                <a:solidFill>
                  <a:schemeClr val="tx2">
                    <a:lumMod val="25000"/>
                  </a:schemeClr>
                </a:solidFill>
                <a:latin typeface="微软雅黑" panose="020B0503020204020204" pitchFamily="34" charset="-122"/>
                <a:ea typeface="微软雅黑" panose="020B0503020204020204" pitchFamily="34" charset="-122"/>
              </a:rPr>
              <a:t>服务器</a:t>
            </a:r>
            <a:endParaRPr lang="en-GB" altLang="zh-CN" sz="2234" dirty="0">
              <a:solidFill>
                <a:schemeClr val="tx2">
                  <a:lumMod val="2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4999528" y="1896018"/>
            <a:ext cx="752338" cy="433466"/>
          </a:xfrm>
          <a:prstGeom prst="rect">
            <a:avLst/>
          </a:prstGeom>
        </p:spPr>
        <p:txBody>
          <a:bodyPr wrap="none">
            <a:spAutoFit/>
          </a:bodyPr>
          <a:lstStyle/>
          <a:p>
            <a:r>
              <a:rPr lang="zh-CN" altLang="en-US" sz="2234" dirty="0">
                <a:solidFill>
                  <a:schemeClr val="tx2">
                    <a:lumMod val="25000"/>
                  </a:schemeClr>
                </a:solidFill>
                <a:latin typeface="微软雅黑" panose="020B0503020204020204" pitchFamily="34" charset="-122"/>
                <a:ea typeface="微软雅黑" panose="020B0503020204020204" pitchFamily="34" charset="-122"/>
              </a:rPr>
              <a:t>教室</a:t>
            </a:r>
            <a:endParaRPr lang="en-GB" altLang="zh-CN" sz="2234" dirty="0">
              <a:solidFill>
                <a:schemeClr val="tx2">
                  <a:lumMod val="2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8904225" y="1895905"/>
            <a:ext cx="1325310" cy="433466"/>
          </a:xfrm>
          <a:prstGeom prst="rect">
            <a:avLst/>
          </a:prstGeom>
        </p:spPr>
        <p:txBody>
          <a:bodyPr wrap="none">
            <a:spAutoFit/>
          </a:bodyPr>
          <a:lstStyle/>
          <a:p>
            <a:r>
              <a:rPr lang="zh-CN" altLang="en-US" sz="2234" dirty="0">
                <a:solidFill>
                  <a:schemeClr val="tx2">
                    <a:lumMod val="25000"/>
                  </a:schemeClr>
                </a:solidFill>
                <a:latin typeface="微软雅黑" panose="020B0503020204020204" pitchFamily="34" charset="-122"/>
                <a:ea typeface="微软雅黑" panose="020B0503020204020204" pitchFamily="34" charset="-122"/>
              </a:rPr>
              <a:t>学生终端</a:t>
            </a:r>
            <a:endParaRPr lang="zh-CN" altLang="en-US" sz="2234" dirty="0"/>
          </a:p>
        </p:txBody>
      </p:sp>
    </p:spTree>
    <p:extLst>
      <p:ext uri="{BB962C8B-B14F-4D97-AF65-F5344CB8AC3E}">
        <p14:creationId xmlns:p14="http://schemas.microsoft.com/office/powerpoint/2010/main" val="7670393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64791" y="565954"/>
            <a:ext cx="5400600"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领会 </a:t>
            </a:r>
            <a:r>
              <a:rPr lang="en-US" altLang="zh-CN" sz="2590" dirty="0">
                <a:solidFill>
                  <a:schemeClr val="tx1"/>
                </a:solidFill>
                <a:latin typeface="Microsoft YaHei" charset="0"/>
                <a:ea typeface="Microsoft YaHei" charset="0"/>
                <a:cs typeface="Microsoft YaHei" charset="0"/>
              </a:rPr>
              <a:t>– </a:t>
            </a:r>
            <a:r>
              <a:rPr lang="zh-CN" altLang="en-US" sz="2590" dirty="0">
                <a:solidFill>
                  <a:schemeClr val="tx1"/>
                </a:solidFill>
                <a:latin typeface="Microsoft YaHei" charset="0"/>
                <a:ea typeface="Microsoft YaHei" charset="0"/>
                <a:cs typeface="Microsoft YaHei" charset="0"/>
              </a:rPr>
              <a:t>项目式教学平台</a:t>
            </a:r>
          </a:p>
        </p:txBody>
      </p:sp>
      <p:sp>
        <p:nvSpPr>
          <p:cNvPr id="3" name="矩形 2"/>
          <p:cNvSpPr/>
          <p:nvPr/>
        </p:nvSpPr>
        <p:spPr>
          <a:xfrm>
            <a:off x="592783" y="1194142"/>
            <a:ext cx="10369151" cy="1200329"/>
          </a:xfrm>
          <a:prstGeom prst="rect">
            <a:avLst/>
          </a:prstGeom>
        </p:spPr>
        <p:txBody>
          <a:bodyPr wrap="square">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基于智能引擎的项目式学习平台，以任务的完成结果检验和总结学习过程等，改变学生的学习状态，使学生主动建构探究、实践、思考、运用、解决问题的学习体系。</a:t>
            </a:r>
            <a:endParaRPr lang="en-US" altLang="zh-CN" sz="1600" dirty="0">
              <a:latin typeface="微软雅黑" panose="020B0503020204020204" pitchFamily="34" charset="-122"/>
              <a:ea typeface="微软雅黑" panose="020B0503020204020204" pitchFamily="34" charset="-122"/>
            </a:endParaRPr>
          </a:p>
          <a:p>
            <a:pPr>
              <a:lnSpc>
                <a:spcPct val="150000"/>
              </a:lnSpc>
            </a:pPr>
            <a:r>
              <a:rPr lang="zh-CN" altLang="en-US" sz="1600" dirty="0">
                <a:latin typeface="微软雅黑" panose="020B0503020204020204" pitchFamily="34" charset="-122"/>
                <a:ea typeface="微软雅黑" panose="020B0503020204020204" pitchFamily="34" charset="-122"/>
              </a:rPr>
              <a:t>打造中国的</a:t>
            </a:r>
            <a:r>
              <a:rPr lang="en-US" altLang="zh-CN" sz="1600" dirty="0">
                <a:latin typeface="微软雅黑" panose="020B0503020204020204" pitchFamily="34" charset="-122"/>
                <a:ea typeface="微软雅黑" panose="020B0503020204020204" pitchFamily="34" charset="-122"/>
              </a:rPr>
              <a:t>EPITECH (European Institute of Information Technology)/</a:t>
            </a:r>
            <a:r>
              <a:rPr lang="zh-CN" altLang="en-US" sz="1600" dirty="0">
                <a:latin typeface="微软雅黑" panose="020B0503020204020204" pitchFamily="34" charset="-122"/>
                <a:ea typeface="微软雅黑" panose="020B0503020204020204" pitchFamily="34" charset="-122"/>
              </a:rPr>
              <a:t>欧洲理工学院。</a:t>
            </a:r>
            <a:endParaRPr lang="en-US" altLang="zh-CN" sz="16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555" y="2445005"/>
            <a:ext cx="10152372" cy="3909906"/>
          </a:xfrm>
          <a:prstGeom prst="rect">
            <a:avLst/>
          </a:prstGeom>
        </p:spPr>
      </p:pic>
    </p:spTree>
    <p:extLst>
      <p:ext uri="{BB962C8B-B14F-4D97-AF65-F5344CB8AC3E}">
        <p14:creationId xmlns:p14="http://schemas.microsoft.com/office/powerpoint/2010/main" val="8195993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592783" y="594271"/>
            <a:ext cx="4301983" cy="532373"/>
          </a:xfrm>
          <a:prstGeom prst="rect">
            <a:avLst/>
          </a:prstGeom>
          <a:noFill/>
        </p:spPr>
        <p:txBody>
          <a:bodyPr wrap="square" lIns="132508" tIns="66254" rIns="132508" bIns="66254" rtlCol="0">
            <a:spAutoFit/>
          </a:bodyPr>
          <a:lstStyle>
            <a:defPPr>
              <a:defRPr lang="zh-CN"/>
            </a:defPPr>
            <a:lvl1pPr>
              <a:defRPr sz="3600" b="1">
                <a:solidFill>
                  <a:schemeClr val="bg1"/>
                </a:solidFill>
                <a:latin typeface="+mn-ea"/>
                <a:cs typeface="Arial" panose="020B0604020202020204" pitchFamily="34" charset="0"/>
              </a:defRPr>
            </a:lvl1pPr>
          </a:lstStyle>
          <a:p>
            <a:pPr>
              <a:spcBef>
                <a:spcPct val="0"/>
              </a:spcBef>
            </a:pPr>
            <a:r>
              <a:rPr lang="zh-CN" altLang="en-US" sz="2590" dirty="0">
                <a:solidFill>
                  <a:schemeClr val="tx1"/>
                </a:solidFill>
                <a:latin typeface="Microsoft YaHei" charset="0"/>
                <a:ea typeface="Microsoft YaHei" charset="0"/>
                <a:cs typeface="Microsoft YaHei" charset="0"/>
              </a:rPr>
              <a:t>以实践为核心</a:t>
            </a:r>
          </a:p>
        </p:txBody>
      </p:sp>
      <p:grpSp>
        <p:nvGrpSpPr>
          <p:cNvPr id="18" name="组 17"/>
          <p:cNvGrpSpPr/>
          <p:nvPr/>
        </p:nvGrpSpPr>
        <p:grpSpPr>
          <a:xfrm>
            <a:off x="736799" y="1174585"/>
            <a:ext cx="4968552" cy="4819816"/>
            <a:chOff x="376759" y="886552"/>
            <a:chExt cx="5904656" cy="5468414"/>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759" y="886552"/>
              <a:ext cx="5904656" cy="5197011"/>
            </a:xfrm>
            <a:prstGeom prst="rect">
              <a:avLst/>
            </a:prstGeom>
            <a:ln>
              <a:noFill/>
            </a:ln>
          </p:spPr>
        </p:pic>
        <p:grpSp>
          <p:nvGrpSpPr>
            <p:cNvPr id="4" name="组合 47"/>
            <p:cNvGrpSpPr/>
            <p:nvPr/>
          </p:nvGrpSpPr>
          <p:grpSpPr>
            <a:xfrm>
              <a:off x="1256139" y="1390608"/>
              <a:ext cx="4221496" cy="4079020"/>
              <a:chOff x="3272604" y="1021704"/>
              <a:chExt cx="4545945" cy="4528855"/>
            </a:xfrm>
          </p:grpSpPr>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2604" y="1021704"/>
                <a:ext cx="4545945" cy="4528855"/>
              </a:xfrm>
              <a:prstGeom prst="rect">
                <a:avLst/>
              </a:prstGeom>
            </p:spPr>
          </p:pic>
          <p:sp>
            <p:nvSpPr>
              <p:cNvPr id="6" name="文本框 5"/>
              <p:cNvSpPr txBox="1"/>
              <p:nvPr/>
            </p:nvSpPr>
            <p:spPr>
              <a:xfrm>
                <a:off x="4717484" y="2456069"/>
                <a:ext cx="1656184" cy="1127670"/>
              </a:xfrm>
              <a:prstGeom prst="rect">
                <a:avLst/>
              </a:prstGeom>
              <a:noFill/>
            </p:spPr>
            <p:txBody>
              <a:bodyPr wrap="square" rtlCol="0">
                <a:spAutoFit/>
              </a:body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项目教学</a:t>
                </a:r>
                <a:endParaRPr lang="en-US" altLang="zh-CN" sz="2000" b="1" dirty="0">
                  <a:solidFill>
                    <a:srgbClr val="C00000"/>
                  </a:solidFill>
                  <a:latin typeface="微软雅黑" panose="020B0503020204020204" pitchFamily="34" charset="-122"/>
                  <a:ea typeface="微软雅黑" panose="020B0503020204020204" pitchFamily="34" charset="-122"/>
                </a:endParaRPr>
              </a:p>
              <a:p>
                <a:pPr algn="ctr"/>
                <a:r>
                  <a:rPr lang="en-US" altLang="zh-CN" sz="2000" b="1" dirty="0">
                    <a:solidFill>
                      <a:srgbClr val="C00000"/>
                    </a:solidFill>
                    <a:latin typeface="微软雅黑" panose="020B0503020204020204" pitchFamily="34" charset="-122"/>
                    <a:ea typeface="微软雅黑" panose="020B0503020204020204" pitchFamily="34" charset="-122"/>
                  </a:rPr>
                  <a:t>+</a:t>
                </a:r>
              </a:p>
              <a:p>
                <a:pPr algn="ctr"/>
                <a:r>
                  <a:rPr lang="zh-CN" altLang="en-US" sz="2000" b="1" dirty="0">
                    <a:solidFill>
                      <a:srgbClr val="C00000"/>
                    </a:solidFill>
                    <a:latin typeface="微软雅黑" panose="020B0503020204020204" pitchFamily="34" charset="-122"/>
                    <a:ea typeface="微软雅黑" panose="020B0503020204020204" pitchFamily="34" charset="-122"/>
                  </a:rPr>
                  <a:t>任务驱动</a:t>
                </a:r>
              </a:p>
            </p:txBody>
          </p:sp>
        </p:grpSp>
        <p:sp>
          <p:nvSpPr>
            <p:cNvPr id="7" name="加号 6"/>
            <p:cNvSpPr/>
            <p:nvPr/>
          </p:nvSpPr>
          <p:spPr>
            <a:xfrm rot="19636118">
              <a:off x="4406121" y="5536776"/>
              <a:ext cx="322063" cy="294252"/>
            </a:xfrm>
            <a:prstGeom prst="mathPlus">
              <a:avLst/>
            </a:prstGeom>
            <a:solidFill>
              <a:srgbClr val="6CCE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609"/>
            </a:p>
          </p:txBody>
        </p:sp>
        <p:sp>
          <p:nvSpPr>
            <p:cNvPr id="8" name="加号 7"/>
            <p:cNvSpPr/>
            <p:nvPr/>
          </p:nvSpPr>
          <p:spPr>
            <a:xfrm rot="1355956">
              <a:off x="2132514" y="5669415"/>
              <a:ext cx="322062" cy="294252"/>
            </a:xfrm>
            <a:prstGeom prst="mathPlus">
              <a:avLst/>
            </a:prstGeom>
            <a:solidFill>
              <a:srgbClr val="6CCE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609"/>
            </a:p>
          </p:txBody>
        </p:sp>
        <p:pic>
          <p:nvPicPr>
            <p:cNvPr id="9" name="图片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4398" y="4126912"/>
              <a:ext cx="1485992" cy="1724812"/>
            </a:xfrm>
            <a:prstGeom prst="rect">
              <a:avLst/>
            </a:prstGeom>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60997">
              <a:off x="4754088" y="4098225"/>
              <a:ext cx="1464952" cy="1700391"/>
            </a:xfrm>
            <a:prstGeom prst="rect">
              <a:avLst/>
            </a:prstGeom>
          </p:spPr>
        </p:pic>
        <p:pic>
          <p:nvPicPr>
            <p:cNvPr id="11" name="图片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0002" y="4054904"/>
              <a:ext cx="2841253" cy="952606"/>
            </a:xfrm>
            <a:prstGeom prst="rect">
              <a:avLst/>
            </a:prstGeom>
          </p:spPr>
        </p:pic>
        <p:grpSp>
          <p:nvGrpSpPr>
            <p:cNvPr id="12" name="组合 55"/>
            <p:cNvGrpSpPr/>
            <p:nvPr/>
          </p:nvGrpSpPr>
          <p:grpSpPr>
            <a:xfrm>
              <a:off x="2142022" y="1050114"/>
              <a:ext cx="2402496" cy="1629136"/>
              <a:chOff x="4198570" y="673467"/>
              <a:chExt cx="2587143" cy="1808797"/>
            </a:xfrm>
          </p:grpSpPr>
          <p:pic>
            <p:nvPicPr>
              <p:cNvPr id="13" name="图片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8570" y="673467"/>
                <a:ext cx="2587143" cy="1808797"/>
              </a:xfrm>
              <a:prstGeom prst="rect">
                <a:avLst/>
              </a:prstGeom>
            </p:spPr>
          </p:pic>
          <p:sp>
            <p:nvSpPr>
              <p:cNvPr id="14" name="文本框 13"/>
              <p:cNvSpPr txBox="1"/>
              <p:nvPr/>
            </p:nvSpPr>
            <p:spPr>
              <a:xfrm>
                <a:off x="4997551" y="1212627"/>
                <a:ext cx="1040044" cy="877931"/>
              </a:xfrm>
              <a:prstGeom prst="rect">
                <a:avLst/>
              </a:prstGeom>
              <a:noFill/>
            </p:spPr>
            <p:txBody>
              <a:bodyPr wrap="square" rtlCol="0">
                <a:spAutoFit/>
              </a:bodyPr>
              <a:lstStyle/>
              <a:p>
                <a:pPr algn="ctr"/>
                <a:r>
                  <a:rPr lang="zh-CN" altLang="en-US" sz="2269" b="1" dirty="0">
                    <a:solidFill>
                      <a:schemeClr val="bg1"/>
                    </a:solidFill>
                    <a:latin typeface="微软雅黑" panose="020B0503020204020204" pitchFamily="34" charset="-122"/>
                    <a:ea typeface="微软雅黑" panose="020B0503020204020204" pitchFamily="34" charset="-122"/>
                  </a:rPr>
                  <a:t>能力提升</a:t>
                </a:r>
                <a:endParaRPr lang="en-US" altLang="zh-CN" sz="2269" b="1" dirty="0">
                  <a:solidFill>
                    <a:schemeClr val="bg1"/>
                  </a:solidFill>
                  <a:latin typeface="微软雅黑" panose="020B0503020204020204" pitchFamily="34" charset="-122"/>
                  <a:ea typeface="微软雅黑" panose="020B0503020204020204" pitchFamily="34" charset="-122"/>
                </a:endParaRPr>
              </a:p>
            </p:txBody>
          </p:sp>
        </p:grpSp>
        <p:pic>
          <p:nvPicPr>
            <p:cNvPr id="15" name="图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27052" y="5618830"/>
              <a:ext cx="1717651" cy="736136"/>
            </a:xfrm>
            <a:prstGeom prst="rect">
              <a:avLst/>
            </a:prstGeom>
          </p:spPr>
        </p:pic>
      </p:grpSp>
      <p:sp>
        <p:nvSpPr>
          <p:cNvPr id="17" name="文本框 16"/>
          <p:cNvSpPr txBox="1"/>
          <p:nvPr/>
        </p:nvSpPr>
        <p:spPr>
          <a:xfrm>
            <a:off x="6119960" y="1988632"/>
            <a:ext cx="5235384" cy="2169825"/>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zh-CN" altLang="en-US" sz="1800" dirty="0">
                <a:solidFill>
                  <a:schemeClr val="accent1">
                    <a:lumMod val="75000"/>
                  </a:schemeClr>
                </a:solidFill>
                <a:latin typeface="微软雅黑" panose="020B0503020204020204" pitchFamily="34" charset="-122"/>
                <a:ea typeface="微软雅黑" panose="020B0503020204020204" pitchFamily="34" charset="-122"/>
              </a:rPr>
              <a:t>评测系统，用户画像，定制个性化学习计划</a:t>
            </a:r>
            <a:endParaRPr lang="en-US" altLang="zh-CN" sz="1800" dirty="0">
              <a:solidFill>
                <a:schemeClr val="accent1">
                  <a:lumMod val="75000"/>
                </a:schemeClr>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ü"/>
            </a:pPr>
            <a:r>
              <a:rPr lang="zh-CN" altLang="en-US" sz="1800" dirty="0">
                <a:solidFill>
                  <a:schemeClr val="accent1">
                    <a:lumMod val="75000"/>
                  </a:schemeClr>
                </a:solidFill>
                <a:latin typeface="微软雅黑" panose="020B0503020204020204" pitchFamily="34" charset="-122"/>
                <a:ea typeface="微软雅黑" panose="020B0503020204020204" pitchFamily="34" charset="-122"/>
              </a:rPr>
              <a:t>智能学习引擎，学习过程中可配置、自主调整路径</a:t>
            </a:r>
            <a:endParaRPr lang="en-US" altLang="zh-CN" sz="1800" dirty="0">
              <a:solidFill>
                <a:schemeClr val="accent1">
                  <a:lumMod val="75000"/>
                </a:schemeClr>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ü"/>
            </a:pPr>
            <a:r>
              <a:rPr lang="zh-CN" altLang="en-US" sz="1800" dirty="0">
                <a:solidFill>
                  <a:schemeClr val="accent1">
                    <a:lumMod val="75000"/>
                  </a:schemeClr>
                </a:solidFill>
                <a:latin typeface="微软雅黑" panose="020B0503020204020204" pitchFamily="34" charset="-122"/>
                <a:ea typeface="微软雅黑" panose="020B0503020204020204" pitchFamily="34" charset="-122"/>
              </a:rPr>
              <a:t>能力评估引擎，针对学习记录分析，推荐就业职位</a:t>
            </a:r>
            <a:endParaRPr lang="en-US" altLang="zh-CN" sz="1800" dirty="0">
              <a:solidFill>
                <a:schemeClr val="accent1">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95482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8398" y="1819779"/>
            <a:ext cx="3294132" cy="2345666"/>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4170" y="1918467"/>
            <a:ext cx="3037835" cy="2067923"/>
          </a:xfrm>
          <a:prstGeom prst="rect">
            <a:avLst/>
          </a:prstGeom>
        </p:spPr>
      </p:pic>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4521" y="2289750"/>
            <a:ext cx="1187894" cy="1526218"/>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4609" y="3928959"/>
            <a:ext cx="3357916" cy="869008"/>
          </a:xfrm>
          <a:prstGeom prst="rect">
            <a:avLst/>
          </a:prstGeom>
        </p:spPr>
      </p:pic>
      <p:sp>
        <p:nvSpPr>
          <p:cNvPr id="46" name="标题 1"/>
          <p:cNvSpPr txBox="1">
            <a:spLocks/>
          </p:cNvSpPr>
          <p:nvPr/>
        </p:nvSpPr>
        <p:spPr>
          <a:xfrm>
            <a:off x="664791" y="594271"/>
            <a:ext cx="7973285"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3600" b="1">
                <a:solidFill>
                  <a:schemeClr val="bg1"/>
                </a:solidFill>
                <a:latin typeface="+mn-ea"/>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架构</a:t>
            </a:r>
          </a:p>
        </p:txBody>
      </p:sp>
      <p:sp>
        <p:nvSpPr>
          <p:cNvPr id="2" name="文本框 1"/>
          <p:cNvSpPr txBox="1"/>
          <p:nvPr/>
        </p:nvSpPr>
        <p:spPr>
          <a:xfrm>
            <a:off x="1409392" y="5265883"/>
            <a:ext cx="3678004" cy="369332"/>
          </a:xfrm>
          <a:prstGeom prst="rect">
            <a:avLst/>
          </a:prstGeom>
          <a:noFill/>
        </p:spPr>
        <p:txBody>
          <a:bodyPr wrap="square" rtlCol="0">
            <a:spAutoFit/>
          </a:bodyPr>
          <a:lstStyle/>
          <a:p>
            <a:r>
              <a:rPr lang="zh-CN" altLang="en-US" sz="1800" dirty="0">
                <a:solidFill>
                  <a:schemeClr val="bg2">
                    <a:lumMod val="25000"/>
                  </a:schemeClr>
                </a:solidFill>
                <a:latin typeface="Microsoft YaHei" charset="0"/>
                <a:ea typeface="Microsoft YaHei" charset="0"/>
                <a:cs typeface="Microsoft YaHei" charset="0"/>
              </a:rPr>
              <a:t>解决</a:t>
            </a:r>
            <a:r>
              <a:rPr lang="zh-CN" altLang="en-US" sz="1800" b="1" dirty="0">
                <a:solidFill>
                  <a:srgbClr val="C00000"/>
                </a:solidFill>
                <a:latin typeface="Microsoft YaHei" charset="0"/>
                <a:ea typeface="Microsoft YaHei" charset="0"/>
                <a:cs typeface="Microsoft YaHei" charset="0"/>
              </a:rPr>
              <a:t>“无开发、操作环境”</a:t>
            </a:r>
            <a:r>
              <a:rPr lang="zh-CN" altLang="en-US" sz="1800" dirty="0">
                <a:solidFill>
                  <a:schemeClr val="bg2">
                    <a:lumMod val="25000"/>
                  </a:schemeClr>
                </a:solidFill>
                <a:latin typeface="Microsoft YaHei" charset="0"/>
                <a:ea typeface="Microsoft YaHei" charset="0"/>
                <a:cs typeface="Microsoft YaHei" charset="0"/>
              </a:rPr>
              <a:t>的痛点</a:t>
            </a:r>
          </a:p>
        </p:txBody>
      </p:sp>
      <p:sp>
        <p:nvSpPr>
          <p:cNvPr id="44" name="文本框 43"/>
          <p:cNvSpPr txBox="1"/>
          <p:nvPr/>
        </p:nvSpPr>
        <p:spPr>
          <a:xfrm>
            <a:off x="7287100" y="5314671"/>
            <a:ext cx="3960440" cy="369332"/>
          </a:xfrm>
          <a:prstGeom prst="rect">
            <a:avLst/>
          </a:prstGeom>
          <a:noFill/>
        </p:spPr>
        <p:txBody>
          <a:bodyPr wrap="square" rtlCol="0">
            <a:spAutoFit/>
          </a:bodyPr>
          <a:lstStyle>
            <a:defPPr>
              <a:defRPr lang="zh-CN"/>
            </a:defPPr>
            <a:lvl1pPr>
              <a:defRPr sz="1800">
                <a:solidFill>
                  <a:srgbClr val="C00000"/>
                </a:solidFill>
                <a:latin typeface="+mn-ea"/>
              </a:defRPr>
            </a:lvl1pPr>
          </a:lstStyle>
          <a:p>
            <a:r>
              <a:rPr lang="zh-CN" altLang="en-US" dirty="0">
                <a:solidFill>
                  <a:schemeClr val="bg2">
                    <a:lumMod val="25000"/>
                  </a:schemeClr>
                </a:solidFill>
                <a:latin typeface="Microsoft YaHei" charset="0"/>
                <a:ea typeface="Microsoft YaHei" charset="0"/>
                <a:cs typeface="Microsoft YaHei" charset="0"/>
              </a:rPr>
              <a:t>解决</a:t>
            </a:r>
            <a:r>
              <a:rPr lang="zh-CN" altLang="en-US" b="1" dirty="0">
                <a:latin typeface="Microsoft YaHei" charset="0"/>
                <a:ea typeface="Microsoft YaHei" charset="0"/>
                <a:cs typeface="Microsoft YaHei" charset="0"/>
              </a:rPr>
              <a:t>“无数据、怎么用数据”</a:t>
            </a:r>
            <a:r>
              <a:rPr lang="zh-CN" altLang="en-US" dirty="0">
                <a:solidFill>
                  <a:schemeClr val="bg2">
                    <a:lumMod val="25000"/>
                  </a:schemeClr>
                </a:solidFill>
                <a:latin typeface="Microsoft YaHei" charset="0"/>
                <a:ea typeface="Microsoft YaHei" charset="0"/>
                <a:cs typeface="Microsoft YaHei" charset="0"/>
              </a:rPr>
              <a:t>的痛点</a:t>
            </a:r>
          </a:p>
        </p:txBody>
      </p:sp>
      <p:sp>
        <p:nvSpPr>
          <p:cNvPr id="3" name="圆角矩形 2"/>
          <p:cNvSpPr/>
          <p:nvPr/>
        </p:nvSpPr>
        <p:spPr>
          <a:xfrm>
            <a:off x="1024831" y="1413991"/>
            <a:ext cx="4248472" cy="3716784"/>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圆角矩形 77"/>
          <p:cNvSpPr/>
          <p:nvPr/>
        </p:nvSpPr>
        <p:spPr>
          <a:xfrm>
            <a:off x="7287100" y="1413991"/>
            <a:ext cx="3818851" cy="3716784"/>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80050" y="2480055"/>
            <a:ext cx="1658938"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3434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64791" y="594271"/>
            <a:ext cx="7632848"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项目教学核心 </a:t>
            </a:r>
            <a:r>
              <a:rPr lang="en-US" altLang="zh-CN" sz="2590" dirty="0">
                <a:solidFill>
                  <a:schemeClr val="tx1"/>
                </a:solidFill>
                <a:latin typeface="Microsoft YaHei" charset="0"/>
                <a:ea typeface="Microsoft YaHei" charset="0"/>
                <a:cs typeface="Microsoft YaHei" charset="0"/>
              </a:rPr>
              <a:t>- </a:t>
            </a:r>
            <a:r>
              <a:rPr lang="zh-CN" altLang="en-US" sz="2590" dirty="0">
                <a:solidFill>
                  <a:schemeClr val="tx1"/>
                </a:solidFill>
                <a:latin typeface="Microsoft YaHei" charset="0"/>
                <a:ea typeface="Microsoft YaHei" charset="0"/>
                <a:cs typeface="Microsoft YaHei" charset="0"/>
              </a:rPr>
              <a:t>任务体系 </a:t>
            </a: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221" y="1183334"/>
            <a:ext cx="859727" cy="859727"/>
          </a:xfrm>
          <a:prstGeom prst="rect">
            <a:avLst/>
          </a:prstGeom>
          <a:solidFill>
            <a:schemeClr val="bg1"/>
          </a:solidFill>
          <a:ln>
            <a:noFill/>
          </a:ln>
          <a:scene3d>
            <a:camera prst="orthographicFront"/>
            <a:lightRig rig="threePt" dir="t"/>
          </a:scene3d>
          <a:sp3d extrusionH="76200" contourW="12700">
            <a:contourClr>
              <a:schemeClr val="bg1"/>
            </a:contourClr>
          </a:sp3d>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0004" y="2428819"/>
            <a:ext cx="802944" cy="761084"/>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3398" y="3789899"/>
            <a:ext cx="699372" cy="699372"/>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3552" y="5067777"/>
            <a:ext cx="901370" cy="901370"/>
          </a:xfrm>
          <a:prstGeom prst="rect">
            <a:avLst/>
          </a:prstGeom>
        </p:spPr>
      </p:pic>
      <p:sp>
        <p:nvSpPr>
          <p:cNvPr id="7" name="文本框 6"/>
          <p:cNvSpPr txBox="1"/>
          <p:nvPr/>
        </p:nvSpPr>
        <p:spPr>
          <a:xfrm>
            <a:off x="3255760" y="1170335"/>
            <a:ext cx="7272808" cy="830997"/>
          </a:xfrm>
          <a:prstGeom prst="rect">
            <a:avLst/>
          </a:prstGeom>
          <a:noFill/>
        </p:spPr>
        <p:txBody>
          <a:bodyPr wrap="square" rtlCol="0">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视频任务，包括：</a:t>
            </a:r>
            <a:r>
              <a:rPr lang="en-US" altLang="zh-CN" sz="1600" dirty="0">
                <a:latin typeface="微软雅黑" panose="020B0503020204020204" pitchFamily="34" charset="-122"/>
                <a:ea typeface="微软雅黑" panose="020B0503020204020204" pitchFamily="34" charset="-122"/>
              </a:rPr>
              <a:t>300</a:t>
            </a:r>
            <a:r>
              <a:rPr lang="zh-CN" altLang="en-US" sz="1600" dirty="0">
                <a:latin typeface="微软雅黑" panose="020B0503020204020204" pitchFamily="34" charset="-122"/>
                <a:ea typeface="微软雅黑" panose="020B0503020204020204" pitchFamily="34" charset="-122"/>
              </a:rPr>
              <a:t>小时的认知、通识课程，</a:t>
            </a:r>
            <a:r>
              <a:rPr lang="en-US" altLang="zh-CN" sz="1600" dirty="0">
                <a:latin typeface="微软雅黑" panose="020B0503020204020204" pitchFamily="34" charset="-122"/>
                <a:ea typeface="微软雅黑" panose="020B0503020204020204" pitchFamily="34" charset="-122"/>
              </a:rPr>
              <a:t>150</a:t>
            </a:r>
            <a:r>
              <a:rPr lang="zh-CN" altLang="en-US" sz="1600" dirty="0">
                <a:latin typeface="微软雅黑" panose="020B0503020204020204" pitchFamily="34" charset="-122"/>
                <a:ea typeface="微软雅黑" panose="020B0503020204020204" pitchFamily="34" charset="-122"/>
              </a:rPr>
              <a:t>小时的大数据专业课程，</a:t>
            </a:r>
            <a:r>
              <a:rPr lang="en-US" altLang="zh-CN" sz="1600" dirty="0">
                <a:latin typeface="微软雅黑" panose="020B0503020204020204" pitchFamily="34" charset="-122"/>
                <a:ea typeface="微软雅黑" panose="020B0503020204020204" pitchFamily="34" charset="-122"/>
              </a:rPr>
              <a:t>450</a:t>
            </a:r>
            <a:r>
              <a:rPr lang="zh-CN" altLang="en-US" sz="1600" dirty="0">
                <a:latin typeface="微软雅黑" panose="020B0503020204020204" pitchFamily="34" charset="-122"/>
                <a:ea typeface="微软雅黑" panose="020B0503020204020204" pitchFamily="34" charset="-122"/>
              </a:rPr>
              <a:t>小时的实验、实践操作视频。</a:t>
            </a:r>
          </a:p>
        </p:txBody>
      </p:sp>
      <p:sp>
        <p:nvSpPr>
          <p:cNvPr id="8" name="文本框 7"/>
          <p:cNvSpPr txBox="1"/>
          <p:nvPr/>
        </p:nvSpPr>
        <p:spPr>
          <a:xfrm>
            <a:off x="3255760" y="2400929"/>
            <a:ext cx="7272808" cy="461665"/>
          </a:xfrm>
          <a:prstGeom prst="rect">
            <a:avLst/>
          </a:prstGeom>
          <a:noFill/>
        </p:spPr>
        <p:txBody>
          <a:bodyPr wrap="square" rtlCol="0">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习题与测验任务，以判断题、选择题为主的客观题，目前各类习题共有</a:t>
            </a:r>
            <a:r>
              <a:rPr lang="en-US" altLang="zh-CN" sz="1600" dirty="0">
                <a:latin typeface="微软雅黑" panose="020B0503020204020204" pitchFamily="34" charset="-122"/>
                <a:ea typeface="微软雅黑" panose="020B0503020204020204" pitchFamily="34" charset="-122"/>
              </a:rPr>
              <a:t>500</a:t>
            </a:r>
            <a:r>
              <a:rPr lang="zh-CN" altLang="en-US" sz="1600" dirty="0">
                <a:latin typeface="微软雅黑" panose="020B0503020204020204" pitchFamily="34" charset="-122"/>
                <a:ea typeface="微软雅黑" panose="020B0503020204020204" pitchFamily="34" charset="-122"/>
              </a:rPr>
              <a:t>多道。</a:t>
            </a:r>
          </a:p>
        </p:txBody>
      </p:sp>
      <p:sp>
        <p:nvSpPr>
          <p:cNvPr id="9" name="文本框 8"/>
          <p:cNvSpPr txBox="1"/>
          <p:nvPr/>
        </p:nvSpPr>
        <p:spPr>
          <a:xfrm>
            <a:off x="3252009" y="3553057"/>
            <a:ext cx="7272808" cy="830997"/>
          </a:xfrm>
          <a:prstGeom prst="rect">
            <a:avLst/>
          </a:prstGeom>
          <a:noFill/>
        </p:spPr>
        <p:txBody>
          <a:bodyPr wrap="square" rtlCol="0">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在线编程任务，以</a:t>
            </a:r>
            <a:r>
              <a:rPr lang="en-US" altLang="zh-CN" sz="1600" dirty="0">
                <a:latin typeface="微软雅黑" panose="020B0503020204020204" pitchFamily="34" charset="-122"/>
                <a:ea typeface="微软雅黑" panose="020B0503020204020204" pitchFamily="34" charset="-122"/>
              </a:rPr>
              <a:t>Java</a:t>
            </a:r>
            <a:r>
              <a:rPr lang="zh-CN" altLang="en-US" sz="1600" dirty="0">
                <a:latin typeface="微软雅黑" panose="020B0503020204020204" pitchFamily="34" charset="-122"/>
                <a:ea typeface="微软雅黑" panose="020B0503020204020204" pitchFamily="34" charset="-122"/>
              </a:rPr>
              <a:t>与</a:t>
            </a:r>
            <a:r>
              <a:rPr lang="en-US" altLang="zh-CN" sz="1600" dirty="0">
                <a:latin typeface="微软雅黑" panose="020B0503020204020204" pitchFamily="34" charset="-122"/>
                <a:ea typeface="微软雅黑" panose="020B0503020204020204" pitchFamily="34" charset="-122"/>
              </a:rPr>
              <a:t>Python</a:t>
            </a:r>
            <a:r>
              <a:rPr lang="zh-CN" altLang="en-US" sz="1600" dirty="0">
                <a:latin typeface="微软雅黑" panose="020B0503020204020204" pitchFamily="34" charset="-122"/>
                <a:ea typeface="微软雅黑" panose="020B0503020204020204" pitchFamily="34" charset="-122"/>
              </a:rPr>
              <a:t>为主的语法、算法编程练习，收录了语言基础、金典算法，以及</a:t>
            </a:r>
            <a:r>
              <a:rPr lang="en-US" altLang="zh-CN" sz="1600" dirty="0">
                <a:latin typeface="微软雅黑" panose="020B0503020204020204" pitchFamily="34" charset="-122"/>
                <a:ea typeface="微软雅黑" panose="020B0503020204020204" pitchFamily="34" charset="-122"/>
              </a:rPr>
              <a:t>BATJ</a:t>
            </a:r>
            <a:r>
              <a:rPr lang="zh-CN" altLang="en-US" sz="1600" dirty="0">
                <a:latin typeface="微软雅黑" panose="020B0503020204020204" pitchFamily="34" charset="-122"/>
                <a:ea typeface="微软雅黑" panose="020B0503020204020204" pitchFamily="34" charset="-122"/>
              </a:rPr>
              <a:t>等知名公司面试题。</a:t>
            </a:r>
          </a:p>
        </p:txBody>
      </p:sp>
      <p:sp>
        <p:nvSpPr>
          <p:cNvPr id="10" name="文本框 9"/>
          <p:cNvSpPr txBox="1"/>
          <p:nvPr/>
        </p:nvSpPr>
        <p:spPr>
          <a:xfrm>
            <a:off x="3252009" y="4963801"/>
            <a:ext cx="7272808" cy="1200329"/>
          </a:xfrm>
          <a:prstGeom prst="rect">
            <a:avLst/>
          </a:prstGeom>
          <a:noFill/>
        </p:spPr>
        <p:txBody>
          <a:bodyPr wrap="square" rtlCol="0">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实验操作任务，覆盖</a:t>
            </a:r>
            <a:r>
              <a:rPr lang="en-US" altLang="zh-CN" sz="1600" dirty="0">
                <a:latin typeface="微软雅黑" panose="020B0503020204020204" pitchFamily="34" charset="-122"/>
                <a:ea typeface="微软雅黑" panose="020B0503020204020204" pitchFamily="34" charset="-122"/>
              </a:rPr>
              <a:t>Java</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Linux</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Python</a:t>
            </a:r>
            <a:r>
              <a:rPr lang="zh-CN" altLang="en-US" sz="1600" dirty="0">
                <a:latin typeface="微软雅黑" panose="020B0503020204020204" pitchFamily="34" charset="-122"/>
                <a:ea typeface="微软雅黑" panose="020B0503020204020204" pitchFamily="34" charset="-122"/>
              </a:rPr>
              <a:t>基础，以及大数据相关生态系统所有框架组件，乃致数据分析、可视化技术等，共</a:t>
            </a:r>
            <a:r>
              <a:rPr lang="en-US" altLang="zh-CN" sz="1600" dirty="0">
                <a:latin typeface="微软雅黑" panose="020B0503020204020204" pitchFamily="34" charset="-122"/>
                <a:ea typeface="微软雅黑" panose="020B0503020204020204" pitchFamily="34" charset="-122"/>
              </a:rPr>
              <a:t>260+</a:t>
            </a:r>
            <a:r>
              <a:rPr lang="zh-CN" altLang="en-US" sz="1600" dirty="0">
                <a:latin typeface="微软雅黑" panose="020B0503020204020204" pitchFamily="34" charset="-122"/>
                <a:ea typeface="微软雅黑" panose="020B0503020204020204" pitchFamily="34" charset="-122"/>
              </a:rPr>
              <a:t>个实验，实验时长累计超过</a:t>
            </a:r>
            <a:r>
              <a:rPr lang="en-US" altLang="zh-CN" sz="1600" dirty="0">
                <a:latin typeface="微软雅黑" panose="020B0503020204020204" pitchFamily="34" charset="-122"/>
                <a:ea typeface="微软雅黑" panose="020B0503020204020204" pitchFamily="34" charset="-122"/>
              </a:rPr>
              <a:t>1000</a:t>
            </a:r>
            <a:r>
              <a:rPr lang="zh-CN" altLang="en-US" sz="1600" dirty="0">
                <a:latin typeface="微软雅黑" panose="020B0503020204020204" pitchFamily="34" charset="-122"/>
                <a:ea typeface="微软雅黑" panose="020B0503020204020204" pitchFamily="34" charset="-122"/>
              </a:rPr>
              <a:t>小时。</a:t>
            </a:r>
          </a:p>
        </p:txBody>
      </p:sp>
      <p:sp>
        <p:nvSpPr>
          <p:cNvPr id="11" name="矩形 10"/>
          <p:cNvSpPr/>
          <p:nvPr/>
        </p:nvSpPr>
        <p:spPr>
          <a:xfrm>
            <a:off x="1483398" y="1812228"/>
            <a:ext cx="595035" cy="461665"/>
          </a:xfrm>
          <a:prstGeom prst="rect">
            <a:avLst/>
          </a:prstGeom>
          <a:noFill/>
        </p:spPr>
        <p:txBody>
          <a:bodyPr wrap="square" rtlCol="0">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视频</a:t>
            </a:r>
          </a:p>
        </p:txBody>
      </p:sp>
      <p:sp>
        <p:nvSpPr>
          <p:cNvPr id="12" name="矩形 11"/>
          <p:cNvSpPr/>
          <p:nvPr/>
        </p:nvSpPr>
        <p:spPr>
          <a:xfrm>
            <a:off x="1167528" y="3063256"/>
            <a:ext cx="1368152" cy="461665"/>
          </a:xfrm>
          <a:prstGeom prst="rect">
            <a:avLst/>
          </a:prstGeom>
          <a:noFill/>
        </p:spPr>
        <p:txBody>
          <a:bodyPr wrap="square" rtlCol="0">
            <a:spAutoFit/>
          </a:bodyPr>
          <a:lstStyle/>
          <a:p>
            <a:pPr algn="ctr">
              <a:lnSpc>
                <a:spcPct val="150000"/>
              </a:lnSpc>
            </a:pPr>
            <a:r>
              <a:rPr lang="zh-CN" altLang="en-US" sz="1600" dirty="0">
                <a:latin typeface="微软雅黑" panose="020B0503020204020204" pitchFamily="34" charset="-122"/>
                <a:ea typeface="微软雅黑" panose="020B0503020204020204" pitchFamily="34" charset="-122"/>
              </a:rPr>
              <a:t>习题与测验</a:t>
            </a:r>
          </a:p>
        </p:txBody>
      </p:sp>
      <p:sp>
        <p:nvSpPr>
          <p:cNvPr id="13" name="矩形 12"/>
          <p:cNvSpPr/>
          <p:nvPr/>
        </p:nvSpPr>
        <p:spPr>
          <a:xfrm>
            <a:off x="1200930" y="4403798"/>
            <a:ext cx="1368152" cy="461665"/>
          </a:xfrm>
          <a:prstGeom prst="rect">
            <a:avLst/>
          </a:prstGeom>
          <a:noFill/>
        </p:spPr>
        <p:txBody>
          <a:bodyPr wrap="square" rtlCol="0">
            <a:spAutoFit/>
          </a:bodyPr>
          <a:lstStyle/>
          <a:p>
            <a:pPr algn="ctr">
              <a:lnSpc>
                <a:spcPct val="150000"/>
              </a:lnSpc>
            </a:pPr>
            <a:r>
              <a:rPr lang="zh-CN" altLang="en-US" sz="1600" dirty="0">
                <a:latin typeface="微软雅黑" panose="020B0503020204020204" pitchFamily="34" charset="-122"/>
                <a:ea typeface="微软雅黑" panose="020B0503020204020204" pitchFamily="34" charset="-122"/>
              </a:rPr>
              <a:t>在线编程</a:t>
            </a:r>
          </a:p>
        </p:txBody>
      </p:sp>
      <p:sp>
        <p:nvSpPr>
          <p:cNvPr id="14" name="矩形 13"/>
          <p:cNvSpPr/>
          <p:nvPr/>
        </p:nvSpPr>
        <p:spPr>
          <a:xfrm>
            <a:off x="1383551" y="5796744"/>
            <a:ext cx="1081439" cy="461665"/>
          </a:xfrm>
          <a:prstGeom prst="rect">
            <a:avLst/>
          </a:prstGeom>
          <a:noFill/>
        </p:spPr>
        <p:txBody>
          <a:bodyPr wrap="square" rtlCol="0">
            <a:spAutoFit/>
          </a:bodyPr>
          <a:lstStyle/>
          <a:p>
            <a:pPr algn="ctr">
              <a:lnSpc>
                <a:spcPct val="150000"/>
              </a:lnSpc>
            </a:pPr>
            <a:r>
              <a:rPr lang="zh-CN" altLang="en-US" sz="1600" dirty="0">
                <a:latin typeface="微软雅黑" panose="020B0503020204020204" pitchFamily="34" charset="-122"/>
                <a:ea typeface="微软雅黑" panose="020B0503020204020204" pitchFamily="34" charset="-122"/>
              </a:rPr>
              <a:t>实验操作</a:t>
            </a:r>
          </a:p>
        </p:txBody>
      </p:sp>
    </p:spTree>
    <p:extLst>
      <p:ext uri="{BB962C8B-B14F-4D97-AF65-F5344CB8AC3E}">
        <p14:creationId xmlns:p14="http://schemas.microsoft.com/office/powerpoint/2010/main" val="16081126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92783" y="594271"/>
            <a:ext cx="7632848"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任务类型（一）</a:t>
            </a:r>
            <a:r>
              <a:rPr lang="en-US" altLang="zh-CN" sz="2590" dirty="0">
                <a:solidFill>
                  <a:schemeClr val="tx1"/>
                </a:solidFill>
                <a:latin typeface="Microsoft YaHei" charset="0"/>
                <a:ea typeface="Microsoft YaHei" charset="0"/>
                <a:cs typeface="Microsoft YaHei" charset="0"/>
              </a:rPr>
              <a:t> -  </a:t>
            </a:r>
            <a:r>
              <a:rPr lang="zh-CN" altLang="en-US" sz="2590" dirty="0">
                <a:solidFill>
                  <a:schemeClr val="tx1"/>
                </a:solidFill>
                <a:latin typeface="Microsoft YaHei" charset="0"/>
                <a:ea typeface="Microsoft YaHei" charset="0"/>
                <a:cs typeface="Microsoft YaHei" charset="0"/>
              </a:rPr>
              <a:t>视频    </a:t>
            </a: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479" y="2158677"/>
            <a:ext cx="4596832" cy="3476154"/>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9367" y="2158676"/>
            <a:ext cx="5112568" cy="3476156"/>
          </a:xfrm>
          <a:prstGeom prst="rect">
            <a:avLst/>
          </a:prstGeom>
        </p:spPr>
      </p:pic>
      <p:sp>
        <p:nvSpPr>
          <p:cNvPr id="5" name="矩形 4"/>
          <p:cNvSpPr/>
          <p:nvPr/>
        </p:nvSpPr>
        <p:spPr>
          <a:xfrm>
            <a:off x="448767" y="1166496"/>
            <a:ext cx="10945216" cy="553998"/>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     视频任务，包括认知、通识的理论课程，以及以实验、实践操作为主的视频课程。</a:t>
            </a:r>
            <a:endParaRPr lang="zh-CN" altLang="en-US" sz="2000" dirty="0"/>
          </a:p>
        </p:txBody>
      </p:sp>
    </p:spTree>
    <p:extLst>
      <p:ext uri="{BB962C8B-B14F-4D97-AF65-F5344CB8AC3E}">
        <p14:creationId xmlns:p14="http://schemas.microsoft.com/office/powerpoint/2010/main" val="15425375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256648" y="1370364"/>
            <a:ext cx="11425367" cy="4840532"/>
            <a:chOff x="-9388" y="1602383"/>
            <a:chExt cx="10583790" cy="4357718"/>
          </a:xfrm>
          <a:solidFill>
            <a:srgbClr val="E2231A"/>
          </a:solidFill>
          <a:effectLst>
            <a:outerShdw blurRad="50800" dist="50800" dir="5400000" algn="ctr" rotWithShape="0">
              <a:srgbClr val="E2231A"/>
            </a:outerShdw>
          </a:effectLst>
        </p:grpSpPr>
        <p:grpSp>
          <p:nvGrpSpPr>
            <p:cNvPr id="22" name="组合 21"/>
            <p:cNvGrpSpPr/>
            <p:nvPr/>
          </p:nvGrpSpPr>
          <p:grpSpPr>
            <a:xfrm>
              <a:off x="-9388" y="1602383"/>
              <a:ext cx="10583790" cy="4357718"/>
              <a:chOff x="-9388" y="1620912"/>
              <a:chExt cx="10583790" cy="4507783"/>
            </a:xfrm>
            <a:grpFill/>
          </p:grpSpPr>
          <p:sp>
            <p:nvSpPr>
              <p:cNvPr id="25" name="正五边形 24"/>
              <p:cNvSpPr/>
              <p:nvPr/>
            </p:nvSpPr>
            <p:spPr>
              <a:xfrm>
                <a:off x="-9388" y="1621168"/>
                <a:ext cx="3022670" cy="3265023"/>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1928" b="1" dirty="0"/>
              </a:p>
            </p:txBody>
          </p:sp>
          <p:sp>
            <p:nvSpPr>
              <p:cNvPr id="26" name="正五边形 25"/>
              <p:cNvSpPr/>
              <p:nvPr/>
            </p:nvSpPr>
            <p:spPr>
              <a:xfrm rot="10800000">
                <a:off x="2473237" y="2863672"/>
                <a:ext cx="3022670" cy="3265023"/>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1928" dirty="0"/>
              </a:p>
            </p:txBody>
          </p:sp>
          <p:sp>
            <p:nvSpPr>
              <p:cNvPr id="27" name="正五边形 26"/>
              <p:cNvSpPr/>
              <p:nvPr/>
            </p:nvSpPr>
            <p:spPr>
              <a:xfrm>
                <a:off x="4945089" y="1620912"/>
                <a:ext cx="3154744" cy="3265280"/>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1928" dirty="0"/>
              </a:p>
            </p:txBody>
          </p:sp>
          <p:sp>
            <p:nvSpPr>
              <p:cNvPr id="28" name="正五边形 27"/>
              <p:cNvSpPr/>
              <p:nvPr/>
            </p:nvSpPr>
            <p:spPr>
              <a:xfrm rot="10800000">
                <a:off x="7551732" y="2863672"/>
                <a:ext cx="3022670" cy="3265023"/>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1928" dirty="0"/>
              </a:p>
            </p:txBody>
          </p:sp>
          <p:sp>
            <p:nvSpPr>
              <p:cNvPr id="30" name="矩形 29"/>
              <p:cNvSpPr/>
              <p:nvPr/>
            </p:nvSpPr>
            <p:spPr>
              <a:xfrm>
                <a:off x="466762" y="2890548"/>
                <a:ext cx="2103162" cy="1896986"/>
              </a:xfrm>
              <a:prstGeom prst="rect">
                <a:avLst/>
              </a:prstGeom>
              <a:noFill/>
            </p:spPr>
            <p:txBody>
              <a:bodyPr wrap="square" lIns="132508" tIns="66254" rIns="132508" bIns="66254">
                <a:spAutoFit/>
              </a:bodyPr>
              <a:lstStyle/>
              <a:p>
                <a:pPr algn="ctr">
                  <a:lnSpc>
                    <a:spcPct val="150000"/>
                  </a:lnSpc>
                </a:pPr>
                <a:r>
                  <a:rPr lang="zh-CN" altLang="en-US" sz="1815" b="1" dirty="0">
                    <a:solidFill>
                      <a:prstClr val="white"/>
                    </a:solidFill>
                    <a:latin typeface="微软雅黑" panose="020B0503020204020204" pitchFamily="34" charset="-122"/>
                    <a:ea typeface="微软雅黑" panose="020B0503020204020204" pitchFamily="34" charset="-122"/>
                  </a:rPr>
                  <a:t>大数据是未来的 </a:t>
                </a:r>
                <a:r>
                  <a:rPr lang="zh-CN" altLang="en-US" sz="2800" b="1" dirty="0">
                    <a:solidFill>
                      <a:srgbClr val="FFC000"/>
                    </a:solidFill>
                    <a:latin typeface="微软雅黑" panose="020B0503020204020204" pitchFamily="34" charset="-122"/>
                    <a:ea typeface="微软雅黑" panose="020B0503020204020204" pitchFamily="34" charset="-122"/>
                  </a:rPr>
                  <a:t>新石油</a:t>
                </a:r>
                <a:r>
                  <a:rPr lang="zh-CN" altLang="en-US" sz="1815" b="1" dirty="0">
                    <a:solidFill>
                      <a:prstClr val="white"/>
                    </a:solidFill>
                    <a:latin typeface="微软雅黑" panose="020B0503020204020204" pitchFamily="34" charset="-122"/>
                    <a:ea typeface="微软雅黑" panose="020B0503020204020204" pitchFamily="34" charset="-122"/>
                  </a:rPr>
                  <a:t>，谁掌握了大数据，谁就掌控了未来！</a:t>
                </a:r>
                <a:endParaRPr lang="en-US" altLang="zh-CN" sz="1815" b="1" dirty="0">
                  <a:solidFill>
                    <a:prstClr val="white"/>
                  </a:solidFill>
                  <a:latin typeface="微软雅黑" panose="020B0503020204020204" pitchFamily="34" charset="-122"/>
                  <a:ea typeface="微软雅黑" panose="020B0503020204020204" pitchFamily="34" charset="-122"/>
                </a:endParaRPr>
              </a:p>
            </p:txBody>
          </p:sp>
          <p:sp>
            <p:nvSpPr>
              <p:cNvPr id="31" name="矩形 30"/>
              <p:cNvSpPr/>
              <p:nvPr/>
            </p:nvSpPr>
            <p:spPr>
              <a:xfrm>
                <a:off x="5204134" y="2769063"/>
                <a:ext cx="2752431" cy="1718565"/>
              </a:xfrm>
              <a:prstGeom prst="rect">
                <a:avLst/>
              </a:prstGeom>
              <a:noFill/>
            </p:spPr>
            <p:txBody>
              <a:bodyPr wrap="square" lIns="132508" tIns="66254" rIns="132508" bIns="66254">
                <a:spAutoFit/>
              </a:bodyPr>
              <a:lstStyle/>
              <a:p>
                <a:pPr>
                  <a:lnSpc>
                    <a:spcPct val="150000"/>
                  </a:lnSpc>
                </a:pPr>
                <a:r>
                  <a:rPr lang="zh-CN" altLang="en-US" sz="1815" dirty="0">
                    <a:solidFill>
                      <a:prstClr val="white"/>
                    </a:solidFill>
                    <a:latin typeface="微软雅黑" panose="020B0503020204020204" pitchFamily="34" charset="-122"/>
                    <a:ea typeface="微软雅黑" panose="020B0503020204020204" pitchFamily="34" charset="-122"/>
                  </a:rPr>
                  <a:t>当前中国大数据分析人员缺口</a:t>
                </a:r>
                <a:r>
                  <a:rPr lang="en-US" altLang="zh-CN" sz="2800" b="1" dirty="0">
                    <a:solidFill>
                      <a:srgbClr val="FFC000"/>
                    </a:solidFill>
                    <a:latin typeface="微软雅黑" panose="020B0503020204020204" pitchFamily="34" charset="-122"/>
                    <a:ea typeface="微软雅黑" panose="020B0503020204020204" pitchFamily="34" charset="-122"/>
                  </a:rPr>
                  <a:t>1000</a:t>
                </a:r>
                <a:r>
                  <a:rPr lang="zh-CN" altLang="en-US" sz="2800" b="1" dirty="0">
                    <a:solidFill>
                      <a:srgbClr val="FFC000"/>
                    </a:solidFill>
                    <a:latin typeface="微软雅黑" panose="020B0503020204020204" pitchFamily="34" charset="-122"/>
                    <a:ea typeface="微软雅黑" panose="020B0503020204020204" pitchFamily="34" charset="-122"/>
                  </a:rPr>
                  <a:t>万</a:t>
                </a:r>
                <a:r>
                  <a:rPr lang="zh-CN" altLang="en-US" sz="1815" dirty="0">
                    <a:solidFill>
                      <a:prstClr val="white"/>
                    </a:solidFill>
                    <a:latin typeface="微软雅黑" panose="020B0503020204020204" pitchFamily="34" charset="-122"/>
                    <a:ea typeface="微软雅黑" panose="020B0503020204020204" pitchFamily="34" charset="-122"/>
                  </a:rPr>
                  <a:t>，技术岗位人才缺口超过</a:t>
                </a:r>
                <a:r>
                  <a:rPr lang="en-US" altLang="zh-CN" sz="2800" b="1" dirty="0">
                    <a:solidFill>
                      <a:srgbClr val="FFC000"/>
                    </a:solidFill>
                    <a:latin typeface="微软雅黑" panose="020B0503020204020204" pitchFamily="34" charset="-122"/>
                    <a:ea typeface="微软雅黑" panose="020B0503020204020204" pitchFamily="34" charset="-122"/>
                  </a:rPr>
                  <a:t>150</a:t>
                </a:r>
                <a:r>
                  <a:rPr lang="zh-CN" altLang="en-US" sz="2800" b="1" dirty="0">
                    <a:solidFill>
                      <a:srgbClr val="FFC000"/>
                    </a:solidFill>
                    <a:latin typeface="微软雅黑" panose="020B0503020204020204" pitchFamily="34" charset="-122"/>
                    <a:ea typeface="微软雅黑" panose="020B0503020204020204" pitchFamily="34" charset="-122"/>
                  </a:rPr>
                  <a:t>万</a:t>
                </a:r>
                <a:endParaRPr lang="en-US" altLang="zh-CN" sz="1815" dirty="0">
                  <a:solidFill>
                    <a:prstClr val="white"/>
                  </a:solidFill>
                  <a:latin typeface="微软雅黑" panose="020B0503020204020204" pitchFamily="34" charset="-122"/>
                  <a:ea typeface="微软雅黑" panose="020B0503020204020204" pitchFamily="34" charset="-122"/>
                </a:endParaRPr>
              </a:p>
            </p:txBody>
          </p:sp>
          <p:sp>
            <p:nvSpPr>
              <p:cNvPr id="32" name="矩形 31"/>
              <p:cNvSpPr/>
              <p:nvPr/>
            </p:nvSpPr>
            <p:spPr>
              <a:xfrm>
                <a:off x="7706131" y="4079006"/>
                <a:ext cx="2610247" cy="1506825"/>
              </a:xfrm>
              <a:prstGeom prst="rect">
                <a:avLst/>
              </a:prstGeom>
              <a:noFill/>
            </p:spPr>
            <p:txBody>
              <a:bodyPr wrap="square" lIns="132508" tIns="66254" rIns="132508" bIns="66254">
                <a:spAutoFit/>
              </a:bodyPr>
              <a:lstStyle/>
              <a:p>
                <a:pPr algn="ctr">
                  <a:lnSpc>
                    <a:spcPct val="150000"/>
                  </a:lnSpc>
                </a:pPr>
                <a:r>
                  <a:rPr lang="zh-CN" altLang="en-US" sz="1815" dirty="0">
                    <a:solidFill>
                      <a:prstClr val="white"/>
                    </a:solidFill>
                    <a:latin typeface="微软雅黑" panose="020B0503020204020204" pitchFamily="34" charset="-122"/>
                    <a:ea typeface="微软雅黑" panose="020B0503020204020204" pitchFamily="34" charset="-122"/>
                  </a:rPr>
                  <a:t>今天，您选择的不仅仅</a:t>
                </a:r>
                <a:r>
                  <a:rPr lang="en-US" altLang="zh-CN" sz="1815" dirty="0">
                    <a:solidFill>
                      <a:prstClr val="white"/>
                    </a:solidFill>
                    <a:latin typeface="微软雅黑" panose="020B0503020204020204" pitchFamily="34" charset="-122"/>
                    <a:ea typeface="微软雅黑" panose="020B0503020204020204" pitchFamily="34" charset="-122"/>
                  </a:rPr>
                  <a:t>LEAP</a:t>
                </a:r>
                <a:r>
                  <a:rPr lang="zh-CN" altLang="en-US" sz="1815" dirty="0">
                    <a:solidFill>
                      <a:prstClr val="white"/>
                    </a:solidFill>
                    <a:latin typeface="微软雅黑" panose="020B0503020204020204" pitchFamily="34" charset="-122"/>
                    <a:ea typeface="微软雅黑" panose="020B0503020204020204" pitchFamily="34" charset="-122"/>
                  </a:rPr>
                  <a:t>，同样也是自已的</a:t>
                </a:r>
                <a:r>
                  <a:rPr lang="zh-CN" altLang="en-US" sz="2800" b="1" dirty="0">
                    <a:solidFill>
                      <a:srgbClr val="FFC000"/>
                    </a:solidFill>
                    <a:latin typeface="微软雅黑" panose="020B0503020204020204" pitchFamily="34" charset="-122"/>
                    <a:ea typeface="微软雅黑" panose="020B0503020204020204" pitchFamily="34" charset="-122"/>
                  </a:rPr>
                  <a:t>未来</a:t>
                </a:r>
                <a:r>
                  <a:rPr lang="zh-CN" altLang="en-US" sz="1815" dirty="0">
                    <a:solidFill>
                      <a:prstClr val="white"/>
                    </a:solidFill>
                    <a:latin typeface="微软雅黑" panose="020B0503020204020204" pitchFamily="34" charset="-122"/>
                    <a:ea typeface="微软雅黑" panose="020B0503020204020204" pitchFamily="34" charset="-122"/>
                  </a:rPr>
                  <a:t>！</a:t>
                </a:r>
                <a:endParaRPr lang="en-US" altLang="zh-CN" sz="1815" dirty="0">
                  <a:solidFill>
                    <a:prstClr val="white"/>
                  </a:solidFill>
                  <a:latin typeface="微软雅黑" panose="020B0503020204020204" pitchFamily="34" charset="-122"/>
                  <a:ea typeface="微软雅黑" panose="020B0503020204020204" pitchFamily="34" charset="-122"/>
                </a:endParaRPr>
              </a:p>
            </p:txBody>
          </p:sp>
          <p:pic>
            <p:nvPicPr>
              <p:cNvPr id="33" name="图片 32" descr="we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06578" y="3241725"/>
                <a:ext cx="755232" cy="739122"/>
              </a:xfrm>
              <a:prstGeom prst="rect">
                <a:avLst/>
              </a:prstGeom>
              <a:grpFill/>
            </p:spPr>
          </p:pic>
          <p:pic>
            <p:nvPicPr>
              <p:cNvPr id="34" name="图片 33" descr="aaa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390" y="2131219"/>
                <a:ext cx="865336" cy="775783"/>
              </a:xfrm>
              <a:prstGeom prst="rect">
                <a:avLst/>
              </a:prstGeom>
              <a:grpFill/>
            </p:spPr>
          </p:pic>
        </p:grpSp>
        <p:pic>
          <p:nvPicPr>
            <p:cNvPr id="23" name="图片 22" descr="we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58193" y="2898193"/>
              <a:ext cx="640381" cy="702785"/>
            </a:xfrm>
            <a:prstGeom prst="rect">
              <a:avLst/>
            </a:prstGeom>
            <a:grpFill/>
          </p:spPr>
        </p:pic>
        <p:pic>
          <p:nvPicPr>
            <p:cNvPr id="24" name="图片 23" descr="qqq-1.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02733" y="2139790"/>
              <a:ext cx="755232" cy="572522"/>
            </a:xfrm>
            <a:prstGeom prst="rect">
              <a:avLst/>
            </a:prstGeom>
            <a:grpFill/>
          </p:spPr>
        </p:pic>
      </p:grpSp>
      <p:sp>
        <p:nvSpPr>
          <p:cNvPr id="19" name="矩形 18"/>
          <p:cNvSpPr/>
          <p:nvPr/>
        </p:nvSpPr>
        <p:spPr>
          <a:xfrm>
            <a:off x="3152819" y="3590393"/>
            <a:ext cx="3021156" cy="1618054"/>
          </a:xfrm>
          <a:prstGeom prst="rect">
            <a:avLst/>
          </a:prstGeom>
          <a:noFill/>
        </p:spPr>
        <p:txBody>
          <a:bodyPr wrap="square" lIns="132508" tIns="66254" rIns="132508" bIns="66254">
            <a:spAutoFit/>
          </a:bodyPr>
          <a:lstStyle/>
          <a:p>
            <a:pPr>
              <a:lnSpc>
                <a:spcPct val="150000"/>
              </a:lnSpc>
            </a:pPr>
            <a:r>
              <a:rPr lang="en-US" altLang="zh-CN" sz="1815" dirty="0">
                <a:solidFill>
                  <a:prstClr val="white"/>
                </a:solidFill>
                <a:latin typeface="微软雅黑" panose="020B0503020204020204" pitchFamily="34" charset="-122"/>
                <a:ea typeface="微软雅黑" panose="020B0503020204020204" pitchFamily="34" charset="-122"/>
              </a:rPr>
              <a:t>2015</a:t>
            </a:r>
            <a:r>
              <a:rPr lang="zh-CN" altLang="en-US" sz="1815" dirty="0">
                <a:solidFill>
                  <a:prstClr val="white"/>
                </a:solidFill>
                <a:latin typeface="微软雅黑" panose="020B0503020204020204" pitchFamily="34" charset="-122"/>
                <a:ea typeface="微软雅黑" panose="020B0503020204020204" pitchFamily="34" charset="-122"/>
              </a:rPr>
              <a:t>年大数据产业市场</a:t>
            </a:r>
            <a:r>
              <a:rPr lang="en-US" altLang="zh-CN" sz="1815" dirty="0">
                <a:solidFill>
                  <a:prstClr val="white"/>
                </a:solidFill>
                <a:latin typeface="微软雅黑" panose="020B0503020204020204" pitchFamily="34" charset="-122"/>
                <a:ea typeface="微软雅黑" panose="020B0503020204020204" pitchFamily="34" charset="-122"/>
              </a:rPr>
              <a:t>1100</a:t>
            </a:r>
            <a:r>
              <a:rPr lang="zh-CN" altLang="en-US" sz="1815" dirty="0">
                <a:solidFill>
                  <a:prstClr val="white"/>
                </a:solidFill>
                <a:latin typeface="微软雅黑" panose="020B0503020204020204" pitchFamily="34" charset="-122"/>
                <a:ea typeface="微软雅黑" panose="020B0503020204020204" pitchFamily="34" charset="-122"/>
              </a:rPr>
              <a:t>亿，</a:t>
            </a:r>
            <a:r>
              <a:rPr lang="en-US" altLang="zh-CN" sz="1815" dirty="0">
                <a:solidFill>
                  <a:prstClr val="white"/>
                </a:solidFill>
                <a:latin typeface="微软雅黑" panose="020B0503020204020204" pitchFamily="34" charset="-122"/>
                <a:ea typeface="微软雅黑" panose="020B0503020204020204" pitchFamily="34" charset="-122"/>
              </a:rPr>
              <a:t>2020 </a:t>
            </a:r>
            <a:r>
              <a:rPr lang="zh-CN" altLang="en-US" sz="1815" dirty="0">
                <a:solidFill>
                  <a:prstClr val="white"/>
                </a:solidFill>
                <a:latin typeface="微软雅黑" panose="020B0503020204020204" pitchFamily="34" charset="-122"/>
                <a:ea typeface="微软雅黑" panose="020B0503020204020204" pitchFamily="34" charset="-122"/>
              </a:rPr>
              <a:t>年市场规模将增长至 </a:t>
            </a:r>
            <a:r>
              <a:rPr lang="en-US" altLang="zh-CN" sz="2800" b="1" dirty="0">
                <a:solidFill>
                  <a:srgbClr val="FFC000"/>
                </a:solidFill>
                <a:latin typeface="微软雅黑" panose="020B0503020204020204" pitchFamily="34" charset="-122"/>
                <a:ea typeface="微软雅黑" panose="020B0503020204020204" pitchFamily="34" charset="-122"/>
              </a:rPr>
              <a:t>8000</a:t>
            </a:r>
            <a:r>
              <a:rPr lang="zh-CN" altLang="en-US" sz="2800" b="1" dirty="0">
                <a:solidFill>
                  <a:srgbClr val="FFC000"/>
                </a:solidFill>
                <a:latin typeface="微软雅黑" panose="020B0503020204020204" pitchFamily="34" charset="-122"/>
                <a:ea typeface="微软雅黑" panose="020B0503020204020204" pitchFamily="34" charset="-122"/>
              </a:rPr>
              <a:t>亿</a:t>
            </a:r>
            <a:r>
              <a:rPr lang="zh-CN" altLang="en-US" sz="1815" dirty="0">
                <a:solidFill>
                  <a:prstClr val="white"/>
                </a:solidFill>
                <a:latin typeface="微软雅黑" panose="020B0503020204020204" pitchFamily="34" charset="-122"/>
                <a:ea typeface="微软雅黑" panose="020B0503020204020204" pitchFamily="34" charset="-122"/>
              </a:rPr>
              <a:t>元</a:t>
            </a:r>
            <a:endParaRPr lang="en-US" altLang="zh-CN" sz="1815" dirty="0">
              <a:solidFill>
                <a:prstClr val="white"/>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44405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25689" y="594271"/>
            <a:ext cx="3783518" cy="532373"/>
          </a:xfrm>
          <a:prstGeom prst="rect">
            <a:avLst/>
          </a:prstGeom>
          <a:noFill/>
        </p:spPr>
        <p:txBody>
          <a:bodyPr vert="horz" wrap="square" lIns="132508" tIns="66254" rIns="132508" bIns="66254" rtlCol="0" anchor="ctr">
            <a:spAutoFit/>
          </a:bodyPr>
          <a:lstStyle/>
          <a:p>
            <a:pPr>
              <a:spcBef>
                <a:spcPct val="0"/>
              </a:spcBef>
            </a:pPr>
            <a:r>
              <a:rPr lang="zh-CN" altLang="en-US" sz="2590" b="1" dirty="0">
                <a:latin typeface="Microsoft YaHei" charset="0"/>
                <a:ea typeface="Microsoft YaHei" charset="0"/>
                <a:cs typeface="Microsoft YaHei" charset="0"/>
              </a:rPr>
              <a:t>四种类型的视频课程</a:t>
            </a:r>
          </a:p>
        </p:txBody>
      </p:sp>
      <p:sp>
        <p:nvSpPr>
          <p:cNvPr id="64" name="矩形 63"/>
          <p:cNvSpPr/>
          <p:nvPr/>
        </p:nvSpPr>
        <p:spPr>
          <a:xfrm>
            <a:off x="2048867" y="1260318"/>
            <a:ext cx="8801957" cy="1365400"/>
          </a:xfrm>
          <a:prstGeom prst="rect">
            <a:avLst/>
          </a:prstGeom>
          <a:solidFill>
            <a:srgbClr val="A9D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6" name="矩形 65"/>
          <p:cNvSpPr/>
          <p:nvPr/>
        </p:nvSpPr>
        <p:spPr>
          <a:xfrm>
            <a:off x="2048867" y="2597797"/>
            <a:ext cx="8801957" cy="1257370"/>
          </a:xfrm>
          <a:prstGeom prst="rect">
            <a:avLst/>
          </a:prstGeom>
          <a:solidFill>
            <a:srgbClr val="C0F9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7" name="矩形 66"/>
          <p:cNvSpPr/>
          <p:nvPr/>
        </p:nvSpPr>
        <p:spPr>
          <a:xfrm>
            <a:off x="2048867" y="3850414"/>
            <a:ext cx="8801957" cy="1297687"/>
          </a:xfrm>
          <a:prstGeom prst="rect">
            <a:avLst/>
          </a:prstGeom>
          <a:solidFill>
            <a:srgbClr val="FBD5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矩形 67"/>
          <p:cNvSpPr/>
          <p:nvPr/>
        </p:nvSpPr>
        <p:spPr>
          <a:xfrm>
            <a:off x="2054205" y="5119705"/>
            <a:ext cx="8796619" cy="1297687"/>
          </a:xfrm>
          <a:prstGeom prst="rect">
            <a:avLst/>
          </a:prstGeom>
          <a:solidFill>
            <a:srgbClr val="FCB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梯形 68"/>
          <p:cNvSpPr/>
          <p:nvPr/>
        </p:nvSpPr>
        <p:spPr>
          <a:xfrm rot="16200000">
            <a:off x="971998" y="5326783"/>
            <a:ext cx="1800224" cy="400047"/>
          </a:xfrm>
          <a:prstGeom prst="trapezoid">
            <a:avLst>
              <a:gd name="adj" fmla="val 65960"/>
            </a:avLst>
          </a:prstGeom>
          <a:solidFill>
            <a:srgbClr val="FA7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梯形 70"/>
          <p:cNvSpPr/>
          <p:nvPr/>
        </p:nvSpPr>
        <p:spPr>
          <a:xfrm rot="16200000">
            <a:off x="762442" y="3812302"/>
            <a:ext cx="1943101" cy="676279"/>
          </a:xfrm>
          <a:prstGeom prst="trapezoid">
            <a:avLst>
              <a:gd name="adj" fmla="val 127069"/>
            </a:avLst>
          </a:prstGeom>
          <a:solidFill>
            <a:srgbClr val="F7AB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梯形 74"/>
          <p:cNvSpPr/>
          <p:nvPr/>
        </p:nvSpPr>
        <p:spPr>
          <a:xfrm rot="16200000">
            <a:off x="1072010" y="2864566"/>
            <a:ext cx="1695448" cy="304799"/>
          </a:xfrm>
          <a:prstGeom prst="trapezoid">
            <a:avLst>
              <a:gd name="adj" fmla="val 110734"/>
            </a:avLst>
          </a:prstGeom>
          <a:solidFill>
            <a:srgbClr val="79DB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梯形 93"/>
          <p:cNvSpPr/>
          <p:nvPr/>
        </p:nvSpPr>
        <p:spPr>
          <a:xfrm rot="16200000">
            <a:off x="1291085" y="1807293"/>
            <a:ext cx="1333500" cy="228598"/>
          </a:xfrm>
          <a:prstGeom prst="trapezoid">
            <a:avLst>
              <a:gd name="adj" fmla="val 57627"/>
            </a:avLst>
          </a:prstGeom>
          <a:solidFill>
            <a:srgbClr val="54AD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矩形 114"/>
          <p:cNvSpPr/>
          <p:nvPr/>
        </p:nvSpPr>
        <p:spPr>
          <a:xfrm>
            <a:off x="664791" y="4839597"/>
            <a:ext cx="1220654" cy="1462262"/>
          </a:xfrm>
          <a:prstGeom prst="rect">
            <a:avLst/>
          </a:prstGeom>
          <a:solidFill>
            <a:srgbClr val="E33737"/>
          </a:solidFill>
          <a:ln>
            <a:noFill/>
          </a:ln>
          <a:effectLst>
            <a:outerShdw blurRad="50800" dist="38100" dir="5400000" algn="t" rotWithShape="0">
              <a:schemeClr val="tx1">
                <a:alpha val="4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矩形 115"/>
          <p:cNvSpPr/>
          <p:nvPr/>
        </p:nvSpPr>
        <p:spPr>
          <a:xfrm>
            <a:off x="664791" y="3629922"/>
            <a:ext cx="1220654" cy="1290811"/>
          </a:xfrm>
          <a:prstGeom prst="rect">
            <a:avLst/>
          </a:prstGeom>
          <a:solidFill>
            <a:srgbClr val="F78C00"/>
          </a:solidFill>
          <a:ln>
            <a:noFill/>
          </a:ln>
          <a:effectLst>
            <a:outerShdw blurRad="50800" dist="38100" dir="5400000" algn="t" rotWithShape="0">
              <a:schemeClr val="tx1">
                <a:alpha val="4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矩形 116"/>
          <p:cNvSpPr/>
          <p:nvPr/>
        </p:nvSpPr>
        <p:spPr>
          <a:xfrm>
            <a:off x="664791" y="2439298"/>
            <a:ext cx="1220654" cy="1186036"/>
          </a:xfrm>
          <a:prstGeom prst="rect">
            <a:avLst/>
          </a:prstGeom>
          <a:solidFill>
            <a:srgbClr val="54BC0F"/>
          </a:solidFill>
          <a:ln>
            <a:noFill/>
          </a:ln>
          <a:effectLst>
            <a:outerShdw blurRad="50800" dist="38100" dir="5400000" algn="t" rotWithShape="0">
              <a:schemeClr val="tx1">
                <a:alpha val="4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8" name="矩形 117"/>
          <p:cNvSpPr/>
          <p:nvPr/>
        </p:nvSpPr>
        <p:spPr>
          <a:xfrm>
            <a:off x="664791" y="1362973"/>
            <a:ext cx="1220654" cy="1186036"/>
          </a:xfrm>
          <a:prstGeom prst="rect">
            <a:avLst/>
          </a:prstGeom>
          <a:solidFill>
            <a:srgbClr val="0089E2"/>
          </a:solidFill>
          <a:ln>
            <a:noFill/>
          </a:ln>
          <a:effectLst>
            <a:outerShdw blurRad="50800" dist="38100" dir="5400000" algn="t" rotWithShape="0">
              <a:schemeClr val="tx1">
                <a:alpha val="4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9" name="流程图: 过程 118"/>
          <p:cNvSpPr/>
          <p:nvPr/>
        </p:nvSpPr>
        <p:spPr>
          <a:xfrm>
            <a:off x="2194052" y="1441890"/>
            <a:ext cx="1467558" cy="376517"/>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认识大数据</a:t>
            </a:r>
            <a:r>
              <a:rPr lang="en-US" altLang="zh-CN" sz="1200" dirty="0">
                <a:latin typeface="微软雅黑" panose="020B0503020204020204" pitchFamily="34" charset="-122"/>
                <a:ea typeface="微软雅黑" panose="020B0503020204020204" pitchFamily="34" charset="-122"/>
              </a:rPr>
              <a:t>(10</a:t>
            </a:r>
            <a:r>
              <a:rPr lang="zh-CN" altLang="en-US" sz="1200" dirty="0">
                <a:latin typeface="微软雅黑" panose="020B0503020204020204" pitchFamily="34" charset="-122"/>
                <a:ea typeface="微软雅黑" panose="020B0503020204020204" pitchFamily="34" charset="-122"/>
              </a:rPr>
              <a:t>讲</a:t>
            </a:r>
            <a:r>
              <a:rPr lang="en-US" altLang="zh-CN" sz="1200" dirty="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p:txBody>
      </p:sp>
      <p:sp>
        <p:nvSpPr>
          <p:cNvPr id="120" name="流程图: 过程 119"/>
          <p:cNvSpPr/>
          <p:nvPr/>
        </p:nvSpPr>
        <p:spPr>
          <a:xfrm>
            <a:off x="3840533" y="1445874"/>
            <a:ext cx="2080842" cy="372533"/>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大数据与政府治理（</a:t>
            </a:r>
            <a:r>
              <a:rPr lang="en-US" altLang="zh-CN" sz="1200" dirty="0">
                <a:latin typeface="微软雅黑" panose="020B0503020204020204" pitchFamily="34" charset="-122"/>
                <a:ea typeface="微软雅黑" panose="020B0503020204020204" pitchFamily="34" charset="-122"/>
              </a:rPr>
              <a:t>10</a:t>
            </a:r>
            <a:r>
              <a:rPr lang="zh-CN" altLang="en-US" sz="1200" dirty="0">
                <a:latin typeface="微软雅黑" panose="020B0503020204020204" pitchFamily="34" charset="-122"/>
                <a:ea typeface="微软雅黑" panose="020B0503020204020204" pitchFamily="34" charset="-122"/>
              </a:rPr>
              <a:t>讲）</a:t>
            </a:r>
          </a:p>
        </p:txBody>
      </p:sp>
      <p:sp>
        <p:nvSpPr>
          <p:cNvPr id="121" name="流程图: 过程 120"/>
          <p:cNvSpPr/>
          <p:nvPr/>
        </p:nvSpPr>
        <p:spPr>
          <a:xfrm>
            <a:off x="6083004" y="1445874"/>
            <a:ext cx="1854595" cy="372533"/>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医疗健康大数据</a:t>
            </a:r>
            <a:r>
              <a:rPr lang="en-US" altLang="zh-CN" sz="1200" dirty="0">
                <a:latin typeface="微软雅黑" panose="020B0503020204020204" pitchFamily="34" charset="-122"/>
                <a:ea typeface="微软雅黑" panose="020B0503020204020204" pitchFamily="34" charset="-122"/>
              </a:rPr>
              <a:t>(10</a:t>
            </a:r>
            <a:r>
              <a:rPr lang="zh-CN" altLang="en-US" sz="1200" dirty="0">
                <a:latin typeface="微软雅黑" panose="020B0503020204020204" pitchFamily="34" charset="-122"/>
                <a:ea typeface="微软雅黑" panose="020B0503020204020204" pitchFamily="34" charset="-122"/>
              </a:rPr>
              <a:t>讲）</a:t>
            </a:r>
          </a:p>
        </p:txBody>
      </p:sp>
      <p:sp>
        <p:nvSpPr>
          <p:cNvPr id="122" name="流程图: 过程 121"/>
          <p:cNvSpPr/>
          <p:nvPr/>
        </p:nvSpPr>
        <p:spPr>
          <a:xfrm>
            <a:off x="8077263" y="1431622"/>
            <a:ext cx="1948568" cy="372533"/>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房产建筑大数据</a:t>
            </a:r>
            <a:r>
              <a:rPr lang="en-US" altLang="zh-CN" sz="1200" dirty="0">
                <a:latin typeface="微软雅黑" panose="020B0503020204020204" pitchFamily="34" charset="-122"/>
                <a:ea typeface="微软雅黑" panose="020B0503020204020204" pitchFamily="34" charset="-122"/>
              </a:rPr>
              <a:t>(6</a:t>
            </a:r>
            <a:r>
              <a:rPr lang="zh-CN" altLang="en-US" sz="1200" dirty="0">
                <a:latin typeface="微软雅黑" panose="020B0503020204020204" pitchFamily="34" charset="-122"/>
                <a:ea typeface="微软雅黑" panose="020B0503020204020204" pitchFamily="34" charset="-122"/>
              </a:rPr>
              <a:t>讲）</a:t>
            </a:r>
          </a:p>
        </p:txBody>
      </p:sp>
      <p:sp>
        <p:nvSpPr>
          <p:cNvPr id="123" name="流程图: 过程 122"/>
          <p:cNvSpPr/>
          <p:nvPr/>
        </p:nvSpPr>
        <p:spPr>
          <a:xfrm>
            <a:off x="2194052" y="2034431"/>
            <a:ext cx="1855115" cy="372533"/>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现代金融大数据（</a:t>
            </a:r>
            <a:r>
              <a:rPr lang="en-US" altLang="zh-CN" sz="1200" dirty="0">
                <a:latin typeface="微软雅黑" panose="020B0503020204020204" pitchFamily="34" charset="-122"/>
                <a:ea typeface="微软雅黑" panose="020B0503020204020204" pitchFamily="34" charset="-122"/>
              </a:rPr>
              <a:t>5</a:t>
            </a:r>
            <a:r>
              <a:rPr lang="zh-CN" altLang="en-US" sz="1200" dirty="0">
                <a:latin typeface="微软雅黑" panose="020B0503020204020204" pitchFamily="34" charset="-122"/>
                <a:ea typeface="微软雅黑" panose="020B0503020204020204" pitchFamily="34" charset="-122"/>
              </a:rPr>
              <a:t>讲）</a:t>
            </a:r>
          </a:p>
        </p:txBody>
      </p:sp>
      <p:sp>
        <p:nvSpPr>
          <p:cNvPr id="124" name="流程图: 过程 123"/>
          <p:cNvSpPr/>
          <p:nvPr/>
        </p:nvSpPr>
        <p:spPr>
          <a:xfrm>
            <a:off x="4155515" y="2046148"/>
            <a:ext cx="1962009" cy="372533"/>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城市规划大数据（</a:t>
            </a:r>
            <a:r>
              <a:rPr lang="en-US" altLang="zh-CN" sz="1200" dirty="0">
                <a:latin typeface="微软雅黑" panose="020B0503020204020204" pitchFamily="34" charset="-122"/>
                <a:ea typeface="微软雅黑" panose="020B0503020204020204" pitchFamily="34" charset="-122"/>
              </a:rPr>
              <a:t>10</a:t>
            </a:r>
            <a:r>
              <a:rPr lang="zh-CN" altLang="en-US" sz="1200" dirty="0">
                <a:latin typeface="微软雅黑" panose="020B0503020204020204" pitchFamily="34" charset="-122"/>
                <a:ea typeface="微软雅黑" panose="020B0503020204020204" pitchFamily="34" charset="-122"/>
              </a:rPr>
              <a:t>讲）</a:t>
            </a:r>
          </a:p>
        </p:txBody>
      </p:sp>
      <p:sp>
        <p:nvSpPr>
          <p:cNvPr id="125" name="流程图: 过程 124"/>
          <p:cNvSpPr/>
          <p:nvPr/>
        </p:nvSpPr>
        <p:spPr>
          <a:xfrm>
            <a:off x="6209407" y="2046638"/>
            <a:ext cx="2080697" cy="372533"/>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城市交通大数据（</a:t>
            </a:r>
            <a:r>
              <a:rPr lang="en-US" altLang="zh-CN" sz="1200" dirty="0">
                <a:latin typeface="微软雅黑" panose="020B0503020204020204" pitchFamily="34" charset="-122"/>
                <a:ea typeface="微软雅黑" panose="020B0503020204020204" pitchFamily="34" charset="-122"/>
              </a:rPr>
              <a:t>4</a:t>
            </a:r>
            <a:r>
              <a:rPr lang="zh-CN" altLang="en-US" sz="1200" dirty="0">
                <a:latin typeface="微软雅黑" panose="020B0503020204020204" pitchFamily="34" charset="-122"/>
                <a:ea typeface="微软雅黑" panose="020B0503020204020204" pitchFamily="34" charset="-122"/>
              </a:rPr>
              <a:t>讲）</a:t>
            </a:r>
          </a:p>
        </p:txBody>
      </p:sp>
      <p:sp>
        <p:nvSpPr>
          <p:cNvPr id="126" name="流程图: 过程 125"/>
          <p:cNvSpPr/>
          <p:nvPr/>
        </p:nvSpPr>
        <p:spPr>
          <a:xfrm>
            <a:off x="8453525" y="2034430"/>
            <a:ext cx="2190636" cy="372533"/>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社会关系网络大数据（</a:t>
            </a:r>
            <a:r>
              <a:rPr lang="en-US" altLang="zh-CN" sz="1200" dirty="0">
                <a:latin typeface="微软雅黑" panose="020B0503020204020204" pitchFamily="34" charset="-122"/>
                <a:ea typeface="微软雅黑" panose="020B0503020204020204" pitchFamily="34" charset="-122"/>
              </a:rPr>
              <a:t>9</a:t>
            </a:r>
            <a:r>
              <a:rPr lang="zh-CN" altLang="en-US" sz="1200" dirty="0">
                <a:latin typeface="微软雅黑" panose="020B0503020204020204" pitchFamily="34" charset="-122"/>
                <a:ea typeface="微软雅黑" panose="020B0503020204020204" pitchFamily="34" charset="-122"/>
              </a:rPr>
              <a:t>讲）</a:t>
            </a:r>
          </a:p>
        </p:txBody>
      </p:sp>
      <p:sp>
        <p:nvSpPr>
          <p:cNvPr id="127" name="文本框 126"/>
          <p:cNvSpPr txBox="1"/>
          <p:nvPr/>
        </p:nvSpPr>
        <p:spPr>
          <a:xfrm>
            <a:off x="592783" y="1737688"/>
            <a:ext cx="1333229" cy="584775"/>
          </a:xfrm>
          <a:prstGeom prst="rect">
            <a:avLst/>
          </a:prstGeom>
          <a:noFill/>
        </p:spPr>
        <p:txBody>
          <a:bodyPr wrap="square" rtlCol="0">
            <a:spAutoFit/>
          </a:bodyPr>
          <a:lstStyle>
            <a:defPPr>
              <a:defRPr lang="zh-CN"/>
            </a:defPPr>
            <a:lvl1pPr algn="ctr">
              <a:defRPr sz="1600" b="1">
                <a:solidFill>
                  <a:schemeClr val="bg1"/>
                </a:solidFill>
                <a:latin typeface="黑体" panose="02010609060101010101" pitchFamily="49" charset="-122"/>
                <a:ea typeface="黑体" panose="02010609060101010101" pitchFamily="49" charset="-122"/>
              </a:defRPr>
            </a:lvl1pPr>
          </a:lstStyle>
          <a:p>
            <a:r>
              <a:rPr lang="zh-CN" altLang="en-US" dirty="0">
                <a:effectLst>
                  <a:outerShdw blurRad="38100" dist="38100" dir="2700000" algn="tl">
                    <a:srgbClr val="000000">
                      <a:alpha val="43137"/>
                    </a:srgbClr>
                  </a:outerShdw>
                </a:effectLst>
              </a:rPr>
              <a:t>大数据</a:t>
            </a:r>
            <a:endParaRPr lang="en-US" altLang="zh-CN" dirty="0">
              <a:effectLst>
                <a:outerShdw blurRad="38100" dist="38100" dir="2700000" algn="tl">
                  <a:srgbClr val="000000">
                    <a:alpha val="43137"/>
                  </a:srgbClr>
                </a:outerShdw>
              </a:effectLst>
            </a:endParaRPr>
          </a:p>
          <a:p>
            <a:r>
              <a:rPr lang="zh-CN" altLang="en-US" dirty="0">
                <a:effectLst>
                  <a:outerShdw blurRad="38100" dist="38100" dir="2700000" algn="tl">
                    <a:srgbClr val="000000">
                      <a:alpha val="43137"/>
                    </a:srgbClr>
                  </a:outerShdw>
                </a:effectLst>
              </a:rPr>
              <a:t>认知</a:t>
            </a:r>
          </a:p>
        </p:txBody>
      </p:sp>
      <p:sp>
        <p:nvSpPr>
          <p:cNvPr id="128" name="文本框 127"/>
          <p:cNvSpPr txBox="1"/>
          <p:nvPr/>
        </p:nvSpPr>
        <p:spPr>
          <a:xfrm>
            <a:off x="695014" y="2920013"/>
            <a:ext cx="1230998" cy="338554"/>
          </a:xfrm>
          <a:prstGeom prst="rect">
            <a:avLst/>
          </a:prstGeom>
          <a:noFill/>
        </p:spPr>
        <p:txBody>
          <a:bodyPr wrap="square" rtlCol="0">
            <a:spAutoFit/>
          </a:bodyPr>
          <a:lstStyle>
            <a:defPPr>
              <a:defRPr lang="zh-CN"/>
            </a:defPPr>
            <a:lvl1pPr algn="ctr">
              <a:defRPr sz="1600" b="1">
                <a:solidFill>
                  <a:schemeClr val="bg1"/>
                </a:solidFill>
                <a:latin typeface="黑体" panose="02010609060101010101" pitchFamily="49" charset="-122"/>
                <a:ea typeface="黑体" panose="02010609060101010101" pitchFamily="49" charset="-122"/>
              </a:defRPr>
            </a:lvl1pPr>
          </a:lstStyle>
          <a:p>
            <a:r>
              <a:rPr lang="zh-CN" altLang="en-US" dirty="0">
                <a:effectLst>
                  <a:outerShdw blurRad="38100" dist="38100" dir="2700000" algn="tl">
                    <a:srgbClr val="000000">
                      <a:alpha val="43137"/>
                    </a:srgbClr>
                  </a:outerShdw>
                </a:effectLst>
              </a:rPr>
              <a:t>统计与分析</a:t>
            </a:r>
          </a:p>
        </p:txBody>
      </p:sp>
      <p:sp>
        <p:nvSpPr>
          <p:cNvPr id="129" name="文本框 128"/>
          <p:cNvSpPr txBox="1"/>
          <p:nvPr/>
        </p:nvSpPr>
        <p:spPr>
          <a:xfrm>
            <a:off x="647333" y="4144149"/>
            <a:ext cx="1238111" cy="338554"/>
          </a:xfrm>
          <a:prstGeom prst="rect">
            <a:avLst/>
          </a:prstGeom>
          <a:noFill/>
        </p:spPr>
        <p:txBody>
          <a:bodyPr wrap="square" rtlCol="0">
            <a:spAutoFit/>
          </a:bodyPr>
          <a:lstStyle/>
          <a:p>
            <a:pPr algn="ctr"/>
            <a:r>
              <a:rPr lang="zh-CN" altLang="en-US" sz="16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技术开发</a:t>
            </a:r>
          </a:p>
        </p:txBody>
      </p:sp>
      <p:sp>
        <p:nvSpPr>
          <p:cNvPr id="130" name="文本框 129"/>
          <p:cNvSpPr txBox="1"/>
          <p:nvPr/>
        </p:nvSpPr>
        <p:spPr>
          <a:xfrm>
            <a:off x="663680" y="5423291"/>
            <a:ext cx="1238111" cy="338554"/>
          </a:xfrm>
          <a:prstGeom prst="rect">
            <a:avLst/>
          </a:prstGeom>
          <a:noFill/>
        </p:spPr>
        <p:txBody>
          <a:bodyPr wrap="square" rtlCol="0">
            <a:spAutoFit/>
          </a:bodyPr>
          <a:lstStyle/>
          <a:p>
            <a:pPr algn="ctr"/>
            <a:r>
              <a:rPr lang="zh-CN" altLang="en-US" sz="1600" b="1"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实战案例</a:t>
            </a:r>
          </a:p>
        </p:txBody>
      </p:sp>
      <p:sp>
        <p:nvSpPr>
          <p:cNvPr id="131" name="流程图: 过程 130"/>
          <p:cNvSpPr/>
          <p:nvPr/>
        </p:nvSpPr>
        <p:spPr>
          <a:xfrm>
            <a:off x="4007113" y="3223188"/>
            <a:ext cx="1414491" cy="372533"/>
          </a:xfrm>
          <a:prstGeom prst="flowChartProcess">
            <a:avLst/>
          </a:prstGeom>
          <a:solidFill>
            <a:srgbClr val="54BC0F"/>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zh-CN" sz="1200" dirty="0">
                <a:latin typeface="微软雅黑" panose="020B0503020204020204" pitchFamily="34" charset="-122"/>
                <a:ea typeface="微软雅黑" panose="020B0503020204020204" pitchFamily="34" charset="-122"/>
              </a:rPr>
              <a:t>SPSS</a:t>
            </a:r>
            <a:r>
              <a:rPr lang="zh-CN" altLang="en-US" sz="1200" dirty="0">
                <a:latin typeface="微软雅黑" panose="020B0503020204020204" pitchFamily="34" charset="-122"/>
                <a:ea typeface="微软雅黑" panose="020B0503020204020204" pitchFamily="34" charset="-122"/>
              </a:rPr>
              <a:t>统计分析</a:t>
            </a:r>
          </a:p>
        </p:txBody>
      </p:sp>
      <p:sp>
        <p:nvSpPr>
          <p:cNvPr id="132" name="流程图: 过程 131"/>
          <p:cNvSpPr/>
          <p:nvPr/>
        </p:nvSpPr>
        <p:spPr>
          <a:xfrm>
            <a:off x="4007113" y="2718282"/>
            <a:ext cx="1414491" cy="372533"/>
          </a:xfrm>
          <a:prstGeom prst="flowChartProcess">
            <a:avLst/>
          </a:prstGeom>
          <a:solidFill>
            <a:srgbClr val="54BC0F"/>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zh-CN" sz="1200" dirty="0">
                <a:latin typeface="微软雅黑" panose="020B0503020204020204" pitchFamily="34" charset="-122"/>
                <a:ea typeface="微软雅黑" panose="020B0503020204020204" pitchFamily="34" charset="-122"/>
              </a:rPr>
              <a:t>R</a:t>
            </a:r>
            <a:r>
              <a:rPr lang="zh-CN" altLang="en-US" sz="1200" dirty="0">
                <a:latin typeface="微软雅黑" panose="020B0503020204020204" pitchFamily="34" charset="-122"/>
                <a:ea typeface="微软雅黑" panose="020B0503020204020204" pitchFamily="34" charset="-122"/>
              </a:rPr>
              <a:t>语言基础</a:t>
            </a:r>
          </a:p>
        </p:txBody>
      </p:sp>
      <p:sp>
        <p:nvSpPr>
          <p:cNvPr id="133" name="流程图: 过程 132"/>
          <p:cNvSpPr/>
          <p:nvPr/>
        </p:nvSpPr>
        <p:spPr>
          <a:xfrm>
            <a:off x="5742599" y="2716302"/>
            <a:ext cx="1414491" cy="372533"/>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zh-CN" sz="1200" dirty="0">
                <a:latin typeface="黑体" panose="02010609060101010101" pitchFamily="49" charset="-122"/>
                <a:ea typeface="黑体" panose="02010609060101010101" pitchFamily="49" charset="-122"/>
              </a:rPr>
              <a:t>SAS</a:t>
            </a:r>
            <a:r>
              <a:rPr lang="zh-CN" altLang="en-US" sz="1200" dirty="0">
                <a:latin typeface="黑体" panose="02010609060101010101" pitchFamily="49" charset="-122"/>
                <a:ea typeface="黑体" panose="02010609060101010101" pitchFamily="49" charset="-122"/>
              </a:rPr>
              <a:t>数据统计分析</a:t>
            </a:r>
          </a:p>
        </p:txBody>
      </p:sp>
      <p:sp>
        <p:nvSpPr>
          <p:cNvPr id="134" name="流程图: 过程 133"/>
          <p:cNvSpPr/>
          <p:nvPr/>
        </p:nvSpPr>
        <p:spPr>
          <a:xfrm>
            <a:off x="7433543" y="2717650"/>
            <a:ext cx="1852514" cy="372533"/>
          </a:xfrm>
          <a:prstGeom prst="flowChartProcess">
            <a:avLst/>
          </a:prstGeom>
          <a:solidFill>
            <a:srgbClr val="54BC0F"/>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案例分析及业务应用</a:t>
            </a:r>
          </a:p>
        </p:txBody>
      </p:sp>
      <p:sp>
        <p:nvSpPr>
          <p:cNvPr id="135" name="流程图: 过程 134"/>
          <p:cNvSpPr/>
          <p:nvPr/>
        </p:nvSpPr>
        <p:spPr>
          <a:xfrm>
            <a:off x="2248967" y="3217534"/>
            <a:ext cx="1414491" cy="372533"/>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黑体" panose="02010609060101010101" pitchFamily="49" charset="-122"/>
                <a:ea typeface="黑体" panose="02010609060101010101" pitchFamily="49" charset="-122"/>
              </a:rPr>
              <a:t>建模分析师</a:t>
            </a:r>
          </a:p>
        </p:txBody>
      </p:sp>
      <p:sp>
        <p:nvSpPr>
          <p:cNvPr id="136" name="流程图: 过程 135"/>
          <p:cNvSpPr/>
          <p:nvPr/>
        </p:nvSpPr>
        <p:spPr>
          <a:xfrm>
            <a:off x="2270097" y="2682503"/>
            <a:ext cx="1414491" cy="372533"/>
          </a:xfrm>
          <a:prstGeom prst="flowChartProcess">
            <a:avLst/>
          </a:prstGeom>
          <a:solidFill>
            <a:srgbClr val="54BC0F"/>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数据分析概述</a:t>
            </a:r>
          </a:p>
        </p:txBody>
      </p:sp>
      <p:sp>
        <p:nvSpPr>
          <p:cNvPr id="137" name="流程图: 过程 136"/>
          <p:cNvSpPr/>
          <p:nvPr/>
        </p:nvSpPr>
        <p:spPr>
          <a:xfrm>
            <a:off x="5743989" y="3237249"/>
            <a:ext cx="1761562" cy="338666"/>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黑体" panose="02010609060101010101" pitchFamily="49" charset="-122"/>
                <a:ea typeface="黑体" panose="02010609060101010101" pitchFamily="49" charset="-122"/>
              </a:rPr>
              <a:t>产品需求的挖掘与分析</a:t>
            </a:r>
          </a:p>
        </p:txBody>
      </p:sp>
      <p:sp>
        <p:nvSpPr>
          <p:cNvPr id="138" name="流程图: 过程 137"/>
          <p:cNvSpPr/>
          <p:nvPr/>
        </p:nvSpPr>
        <p:spPr>
          <a:xfrm>
            <a:off x="7747793" y="3239606"/>
            <a:ext cx="2710086" cy="338666"/>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黑体" panose="02010609060101010101" pitchFamily="49" charset="-122"/>
                <a:ea typeface="黑体" panose="02010609060101010101" pitchFamily="49" charset="-122"/>
              </a:rPr>
              <a:t>大数据产品有计划的不断迭代与优化</a:t>
            </a:r>
          </a:p>
        </p:txBody>
      </p:sp>
      <p:sp>
        <p:nvSpPr>
          <p:cNvPr id="139" name="流程图: 过程 138"/>
          <p:cNvSpPr/>
          <p:nvPr/>
        </p:nvSpPr>
        <p:spPr>
          <a:xfrm>
            <a:off x="2130620" y="3900752"/>
            <a:ext cx="1414491" cy="282153"/>
          </a:xfrm>
          <a:prstGeom prst="flowChartProcess">
            <a:avLst/>
          </a:prstGeom>
          <a:solidFill>
            <a:srgbClr val="FFC0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accent5">
                    <a:lumMod val="75000"/>
                  </a:schemeClr>
                </a:solidFill>
                <a:latin typeface="微软雅黑" panose="020B0503020204020204" pitchFamily="34" charset="-122"/>
                <a:ea typeface="微软雅黑" panose="020B0503020204020204" pitchFamily="34" charset="-122"/>
              </a:rPr>
              <a:t>Python</a:t>
            </a:r>
            <a:r>
              <a:rPr lang="zh-CN" altLang="en-US" sz="1200" dirty="0">
                <a:solidFill>
                  <a:schemeClr val="accent5">
                    <a:lumMod val="75000"/>
                  </a:schemeClr>
                </a:solidFill>
                <a:latin typeface="微软雅黑" panose="020B0503020204020204" pitchFamily="34" charset="-122"/>
                <a:ea typeface="微软雅黑" panose="020B0503020204020204" pitchFamily="34" charset="-122"/>
              </a:rPr>
              <a:t>编程</a:t>
            </a:r>
          </a:p>
        </p:txBody>
      </p:sp>
      <p:sp>
        <p:nvSpPr>
          <p:cNvPr id="140" name="流程图: 过程 139"/>
          <p:cNvSpPr/>
          <p:nvPr/>
        </p:nvSpPr>
        <p:spPr>
          <a:xfrm>
            <a:off x="3689127" y="3905408"/>
            <a:ext cx="1414491" cy="277498"/>
          </a:xfrm>
          <a:prstGeom prst="flowChartProcess">
            <a:avLst/>
          </a:prstGeom>
          <a:solidFill>
            <a:srgbClr val="FFC0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accent5">
                    <a:lumMod val="75000"/>
                  </a:schemeClr>
                </a:solidFill>
                <a:latin typeface="微软雅黑" panose="020B0503020204020204" pitchFamily="34" charset="-122"/>
                <a:ea typeface="微软雅黑" panose="020B0503020204020204" pitchFamily="34" charset="-122"/>
              </a:rPr>
              <a:t>Java</a:t>
            </a:r>
            <a:r>
              <a:rPr lang="zh-CN" altLang="en-US" sz="1200" dirty="0">
                <a:solidFill>
                  <a:schemeClr val="accent5">
                    <a:lumMod val="75000"/>
                  </a:schemeClr>
                </a:solidFill>
                <a:latin typeface="微软雅黑" panose="020B0503020204020204" pitchFamily="34" charset="-122"/>
                <a:ea typeface="微软雅黑" panose="020B0503020204020204" pitchFamily="34" charset="-122"/>
              </a:rPr>
              <a:t>编程基础</a:t>
            </a:r>
          </a:p>
        </p:txBody>
      </p:sp>
      <p:sp>
        <p:nvSpPr>
          <p:cNvPr id="141" name="流程图: 过程 140"/>
          <p:cNvSpPr/>
          <p:nvPr/>
        </p:nvSpPr>
        <p:spPr>
          <a:xfrm>
            <a:off x="5234200" y="3896416"/>
            <a:ext cx="1119310" cy="291509"/>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Hadoop</a:t>
            </a:r>
            <a:r>
              <a:rPr lang="zh-CN" altLang="en-US" sz="1200" dirty="0">
                <a:solidFill>
                  <a:schemeClr val="bg1"/>
                </a:solidFill>
                <a:latin typeface="微软雅黑" panose="020B0503020204020204" pitchFamily="34" charset="-122"/>
                <a:ea typeface="微软雅黑" panose="020B0503020204020204" pitchFamily="34" charset="-122"/>
              </a:rPr>
              <a:t>基础</a:t>
            </a:r>
          </a:p>
        </p:txBody>
      </p:sp>
      <p:sp>
        <p:nvSpPr>
          <p:cNvPr id="142" name="流程图: 过程 141"/>
          <p:cNvSpPr/>
          <p:nvPr/>
        </p:nvSpPr>
        <p:spPr>
          <a:xfrm>
            <a:off x="6497439" y="3900828"/>
            <a:ext cx="1177549" cy="282078"/>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Hive</a:t>
            </a:r>
            <a:r>
              <a:rPr lang="zh-CN" altLang="en-US" sz="1200" dirty="0">
                <a:solidFill>
                  <a:schemeClr val="bg1"/>
                </a:solidFill>
                <a:latin typeface="微软雅黑" panose="020B0503020204020204" pitchFamily="34" charset="-122"/>
                <a:ea typeface="微软雅黑" panose="020B0503020204020204" pitchFamily="34" charset="-122"/>
              </a:rPr>
              <a:t>数据仓库</a:t>
            </a:r>
          </a:p>
        </p:txBody>
      </p:sp>
      <p:sp>
        <p:nvSpPr>
          <p:cNvPr id="143" name="流程图: 过程 142"/>
          <p:cNvSpPr/>
          <p:nvPr/>
        </p:nvSpPr>
        <p:spPr>
          <a:xfrm>
            <a:off x="7842106" y="3909417"/>
            <a:ext cx="1712574" cy="302490"/>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MapReduce</a:t>
            </a:r>
            <a:r>
              <a:rPr lang="zh-CN" altLang="en-US" sz="1200" dirty="0">
                <a:solidFill>
                  <a:schemeClr val="bg1"/>
                </a:solidFill>
                <a:latin typeface="微软雅黑" panose="020B0503020204020204" pitchFamily="34" charset="-122"/>
                <a:ea typeface="微软雅黑" panose="020B0503020204020204" pitchFamily="34" charset="-122"/>
              </a:rPr>
              <a:t>编程进阶</a:t>
            </a:r>
          </a:p>
        </p:txBody>
      </p:sp>
      <p:sp>
        <p:nvSpPr>
          <p:cNvPr id="144" name="流程图: 过程 143"/>
          <p:cNvSpPr/>
          <p:nvPr/>
        </p:nvSpPr>
        <p:spPr>
          <a:xfrm>
            <a:off x="9640383" y="3905408"/>
            <a:ext cx="1138433" cy="292492"/>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数据库</a:t>
            </a:r>
            <a:r>
              <a:rPr lang="en-US" altLang="zh-CN" sz="1200" dirty="0" err="1">
                <a:solidFill>
                  <a:schemeClr val="bg1"/>
                </a:solidFill>
                <a:latin typeface="微软雅黑" panose="020B0503020204020204" pitchFamily="34" charset="-122"/>
                <a:ea typeface="微软雅黑" panose="020B0503020204020204" pitchFamily="34" charset="-122"/>
              </a:rPr>
              <a:t>Hbase</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45" name="流程图: 过程 144"/>
          <p:cNvSpPr/>
          <p:nvPr/>
        </p:nvSpPr>
        <p:spPr>
          <a:xfrm>
            <a:off x="3905150" y="4317217"/>
            <a:ext cx="1618701" cy="295063"/>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数据迁移工具</a:t>
            </a:r>
            <a:r>
              <a:rPr lang="en-US" altLang="zh-CN" sz="1200" dirty="0" err="1">
                <a:solidFill>
                  <a:schemeClr val="bg1"/>
                </a:solidFill>
                <a:latin typeface="微软雅黑" panose="020B0503020204020204" pitchFamily="34" charset="-122"/>
                <a:ea typeface="微软雅黑" panose="020B0503020204020204" pitchFamily="34" charset="-122"/>
              </a:rPr>
              <a:t>Sqoop</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146" name="流程图: 过程 145"/>
          <p:cNvSpPr/>
          <p:nvPr/>
        </p:nvSpPr>
        <p:spPr>
          <a:xfrm>
            <a:off x="5620578" y="4327228"/>
            <a:ext cx="1274275" cy="276036"/>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Flume</a:t>
            </a:r>
            <a:r>
              <a:rPr lang="zh-CN" altLang="en-US" sz="1200" dirty="0">
                <a:solidFill>
                  <a:schemeClr val="bg1"/>
                </a:solidFill>
                <a:latin typeface="微软雅黑" panose="020B0503020204020204" pitchFamily="34" charset="-122"/>
                <a:ea typeface="微软雅黑" panose="020B0503020204020204" pitchFamily="34" charset="-122"/>
              </a:rPr>
              <a:t>日志框架</a:t>
            </a:r>
          </a:p>
        </p:txBody>
      </p:sp>
      <p:sp>
        <p:nvSpPr>
          <p:cNvPr id="147" name="流程图: 过程 146"/>
          <p:cNvSpPr/>
          <p:nvPr/>
        </p:nvSpPr>
        <p:spPr>
          <a:xfrm>
            <a:off x="7034400" y="4318812"/>
            <a:ext cx="1560269" cy="296950"/>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Kafka</a:t>
            </a:r>
            <a:r>
              <a:rPr lang="zh-CN" altLang="en-US" sz="1200" dirty="0">
                <a:solidFill>
                  <a:schemeClr val="bg1"/>
                </a:solidFill>
                <a:latin typeface="微软雅黑" panose="020B0503020204020204" pitchFamily="34" charset="-122"/>
                <a:ea typeface="微软雅黑" panose="020B0503020204020204" pitchFamily="34" charset="-122"/>
              </a:rPr>
              <a:t>流式数据采集</a:t>
            </a:r>
          </a:p>
        </p:txBody>
      </p:sp>
      <p:sp>
        <p:nvSpPr>
          <p:cNvPr id="148" name="流程图: 过程 147"/>
          <p:cNvSpPr/>
          <p:nvPr/>
        </p:nvSpPr>
        <p:spPr>
          <a:xfrm>
            <a:off x="2195221" y="4321880"/>
            <a:ext cx="1547640" cy="281384"/>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Storm</a:t>
            </a:r>
            <a:r>
              <a:rPr lang="zh-CN" altLang="en-US" sz="1200" dirty="0">
                <a:solidFill>
                  <a:schemeClr val="bg1"/>
                </a:solidFill>
                <a:latin typeface="微软雅黑" panose="020B0503020204020204" pitchFamily="34" charset="-122"/>
                <a:ea typeface="微软雅黑" panose="020B0503020204020204" pitchFamily="34" charset="-122"/>
              </a:rPr>
              <a:t>实时数据处理</a:t>
            </a:r>
          </a:p>
        </p:txBody>
      </p:sp>
      <p:sp>
        <p:nvSpPr>
          <p:cNvPr id="149" name="流程图: 过程 148"/>
          <p:cNvSpPr/>
          <p:nvPr/>
        </p:nvSpPr>
        <p:spPr>
          <a:xfrm>
            <a:off x="8809179" y="4337871"/>
            <a:ext cx="1296039" cy="274409"/>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Zookeeper</a:t>
            </a:r>
            <a:r>
              <a:rPr lang="zh-CN" altLang="en-US" sz="1200" dirty="0">
                <a:solidFill>
                  <a:schemeClr val="bg1"/>
                </a:solidFill>
                <a:latin typeface="微软雅黑" panose="020B0503020204020204" pitchFamily="34" charset="-122"/>
                <a:ea typeface="微软雅黑" panose="020B0503020204020204" pitchFamily="34" charset="-122"/>
              </a:rPr>
              <a:t>开发</a:t>
            </a:r>
          </a:p>
        </p:txBody>
      </p:sp>
      <p:sp>
        <p:nvSpPr>
          <p:cNvPr id="150" name="流程图: 过程 149"/>
          <p:cNvSpPr/>
          <p:nvPr/>
        </p:nvSpPr>
        <p:spPr>
          <a:xfrm>
            <a:off x="3617119" y="4757686"/>
            <a:ext cx="941038" cy="254741"/>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Spark</a:t>
            </a:r>
            <a:r>
              <a:rPr lang="zh-CN" altLang="en-US" sz="1200" dirty="0">
                <a:solidFill>
                  <a:schemeClr val="bg1"/>
                </a:solidFill>
                <a:latin typeface="微软雅黑" panose="020B0503020204020204" pitchFamily="34" charset="-122"/>
                <a:ea typeface="微软雅黑" panose="020B0503020204020204" pitchFamily="34" charset="-122"/>
              </a:rPr>
              <a:t>基础</a:t>
            </a:r>
          </a:p>
        </p:txBody>
      </p:sp>
      <p:sp>
        <p:nvSpPr>
          <p:cNvPr id="151" name="流程图: 过程 150"/>
          <p:cNvSpPr/>
          <p:nvPr/>
        </p:nvSpPr>
        <p:spPr>
          <a:xfrm>
            <a:off x="2134694" y="4740192"/>
            <a:ext cx="1348745" cy="276483"/>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zh-CN" sz="1200" dirty="0">
                <a:latin typeface="黑体" panose="02010609060101010101" pitchFamily="49" charset="-122"/>
                <a:ea typeface="黑体" panose="02010609060101010101" pitchFamily="49" charset="-122"/>
              </a:rPr>
              <a:t>Scala</a:t>
            </a:r>
            <a:r>
              <a:rPr lang="zh-CN" altLang="en-US" sz="1200" dirty="0">
                <a:latin typeface="黑体" panose="02010609060101010101" pitchFamily="49" charset="-122"/>
                <a:ea typeface="黑体" panose="02010609060101010101" pitchFamily="49" charset="-122"/>
              </a:rPr>
              <a:t>编程语言</a:t>
            </a:r>
          </a:p>
        </p:txBody>
      </p:sp>
      <p:sp>
        <p:nvSpPr>
          <p:cNvPr id="152" name="流程图: 过程 151"/>
          <p:cNvSpPr/>
          <p:nvPr/>
        </p:nvSpPr>
        <p:spPr>
          <a:xfrm>
            <a:off x="4697239" y="4740273"/>
            <a:ext cx="1245410" cy="272154"/>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Spark</a:t>
            </a:r>
            <a:r>
              <a:rPr lang="zh-CN" altLang="en-US" sz="1200" dirty="0">
                <a:solidFill>
                  <a:schemeClr val="bg1"/>
                </a:solidFill>
                <a:latin typeface="微软雅黑" panose="020B0503020204020204" pitchFamily="34" charset="-122"/>
                <a:ea typeface="微软雅黑" panose="020B0503020204020204" pitchFamily="34" charset="-122"/>
              </a:rPr>
              <a:t>实时计算</a:t>
            </a:r>
          </a:p>
        </p:txBody>
      </p:sp>
      <p:sp>
        <p:nvSpPr>
          <p:cNvPr id="153" name="流程图: 过程 152"/>
          <p:cNvSpPr/>
          <p:nvPr/>
        </p:nvSpPr>
        <p:spPr>
          <a:xfrm>
            <a:off x="6065391" y="4740192"/>
            <a:ext cx="1296144" cy="253549"/>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Spark SQL</a:t>
            </a:r>
            <a:r>
              <a:rPr lang="zh-CN" altLang="en-US" sz="1200" dirty="0">
                <a:solidFill>
                  <a:schemeClr val="bg1"/>
                </a:solidFill>
                <a:latin typeface="微软雅黑" panose="020B0503020204020204" pitchFamily="34" charset="-122"/>
                <a:ea typeface="微软雅黑" panose="020B0503020204020204" pitchFamily="34" charset="-122"/>
              </a:rPr>
              <a:t>编程</a:t>
            </a:r>
          </a:p>
        </p:txBody>
      </p:sp>
      <p:sp>
        <p:nvSpPr>
          <p:cNvPr id="154" name="流程图: 过程 153"/>
          <p:cNvSpPr/>
          <p:nvPr/>
        </p:nvSpPr>
        <p:spPr>
          <a:xfrm>
            <a:off x="7466448" y="4744062"/>
            <a:ext cx="1668517" cy="268365"/>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zh-CN" sz="1200" dirty="0">
                <a:latin typeface="黑体" panose="02010609060101010101" pitchFamily="49" charset="-122"/>
                <a:ea typeface="黑体" panose="02010609060101010101" pitchFamily="49" charset="-122"/>
              </a:rPr>
              <a:t>Spark </a:t>
            </a:r>
            <a:r>
              <a:rPr lang="en-US" altLang="zh-CN" sz="1200" dirty="0" err="1">
                <a:latin typeface="黑体" panose="02010609060101010101" pitchFamily="49" charset="-122"/>
                <a:ea typeface="黑体" panose="02010609060101010101" pitchFamily="49" charset="-122"/>
              </a:rPr>
              <a:t>MLlib</a:t>
            </a:r>
            <a:r>
              <a:rPr lang="zh-CN" altLang="en-US" sz="1200" dirty="0">
                <a:latin typeface="黑体" panose="02010609060101010101" pitchFamily="49" charset="-122"/>
                <a:ea typeface="黑体" panose="02010609060101010101" pitchFamily="49" charset="-122"/>
              </a:rPr>
              <a:t>机器学习</a:t>
            </a:r>
          </a:p>
        </p:txBody>
      </p:sp>
      <p:sp>
        <p:nvSpPr>
          <p:cNvPr id="155" name="流程图: 过程 154"/>
          <p:cNvSpPr/>
          <p:nvPr/>
        </p:nvSpPr>
        <p:spPr>
          <a:xfrm>
            <a:off x="9233743" y="4742513"/>
            <a:ext cx="1508449" cy="251228"/>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数据处理实用案例</a:t>
            </a:r>
          </a:p>
        </p:txBody>
      </p:sp>
      <p:sp>
        <p:nvSpPr>
          <p:cNvPr id="156" name="流程图: 过程 155"/>
          <p:cNvSpPr/>
          <p:nvPr/>
        </p:nvSpPr>
        <p:spPr>
          <a:xfrm>
            <a:off x="2170868" y="5366220"/>
            <a:ext cx="1513720"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海量网站日志分析</a:t>
            </a:r>
          </a:p>
        </p:txBody>
      </p:sp>
      <p:sp>
        <p:nvSpPr>
          <p:cNvPr id="157" name="流程图: 过程 156"/>
          <p:cNvSpPr/>
          <p:nvPr/>
        </p:nvSpPr>
        <p:spPr>
          <a:xfrm>
            <a:off x="3853347" y="5366220"/>
            <a:ext cx="2068027"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搜索引擎搜索数据统计分析</a:t>
            </a:r>
          </a:p>
        </p:txBody>
      </p:sp>
      <p:sp>
        <p:nvSpPr>
          <p:cNvPr id="158" name="流程图: 过程 157"/>
          <p:cNvSpPr/>
          <p:nvPr/>
        </p:nvSpPr>
        <p:spPr>
          <a:xfrm>
            <a:off x="6090133" y="5368173"/>
            <a:ext cx="2363392"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电商商品统计分析及可视化展现</a:t>
            </a:r>
          </a:p>
        </p:txBody>
      </p:sp>
      <p:sp>
        <p:nvSpPr>
          <p:cNvPr id="159" name="流程图: 过程 158"/>
          <p:cNvSpPr/>
          <p:nvPr/>
        </p:nvSpPr>
        <p:spPr>
          <a:xfrm>
            <a:off x="8592266" y="5357600"/>
            <a:ext cx="2068027"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Spark </a:t>
            </a:r>
            <a:r>
              <a:rPr lang="en-US" altLang="zh-CN" sz="1200" dirty="0" err="1">
                <a:solidFill>
                  <a:schemeClr val="bg1"/>
                </a:solidFill>
                <a:latin typeface="微软雅黑" panose="020B0503020204020204" pitchFamily="34" charset="-122"/>
                <a:ea typeface="微软雅黑" panose="020B0503020204020204" pitchFamily="34" charset="-122"/>
              </a:rPr>
              <a:t>MLlib</a:t>
            </a:r>
            <a:r>
              <a:rPr lang="zh-CN" altLang="en-US" sz="1200" dirty="0">
                <a:solidFill>
                  <a:schemeClr val="bg1"/>
                </a:solidFill>
                <a:latin typeface="微软雅黑" panose="020B0503020204020204" pitchFamily="34" charset="-122"/>
                <a:ea typeface="微软雅黑" panose="020B0503020204020204" pitchFamily="34" charset="-122"/>
              </a:rPr>
              <a:t>推荐算法应用</a:t>
            </a:r>
          </a:p>
        </p:txBody>
      </p:sp>
      <p:sp>
        <p:nvSpPr>
          <p:cNvPr id="160" name="流程图: 过程 159"/>
          <p:cNvSpPr/>
          <p:nvPr/>
        </p:nvSpPr>
        <p:spPr>
          <a:xfrm>
            <a:off x="2179599" y="5905364"/>
            <a:ext cx="2068027"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企业大数据处理综合平台</a:t>
            </a:r>
          </a:p>
        </p:txBody>
      </p:sp>
      <p:sp>
        <p:nvSpPr>
          <p:cNvPr id="161" name="流程图: 过程 160"/>
          <p:cNvSpPr/>
          <p:nvPr/>
        </p:nvSpPr>
        <p:spPr>
          <a:xfrm>
            <a:off x="4432236" y="5905364"/>
            <a:ext cx="2641267"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北京市二手房及租房价格分析案例</a:t>
            </a:r>
          </a:p>
        </p:txBody>
      </p:sp>
      <p:sp>
        <p:nvSpPr>
          <p:cNvPr id="162" name="流程图: 过程 161"/>
          <p:cNvSpPr/>
          <p:nvPr/>
        </p:nvSpPr>
        <p:spPr>
          <a:xfrm>
            <a:off x="7205137" y="5910090"/>
            <a:ext cx="1812582" cy="338666"/>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黑体" panose="02010609060101010101" pitchFamily="49" charset="-122"/>
                <a:ea typeface="黑体" panose="02010609060101010101" pitchFamily="49" charset="-122"/>
              </a:rPr>
              <a:t>汽车品牌口碑情感分析</a:t>
            </a:r>
          </a:p>
        </p:txBody>
      </p:sp>
      <p:sp>
        <p:nvSpPr>
          <p:cNvPr id="163" name="流程图: 过程 162"/>
          <p:cNvSpPr/>
          <p:nvPr/>
        </p:nvSpPr>
        <p:spPr>
          <a:xfrm>
            <a:off x="9170132" y="5889867"/>
            <a:ext cx="1572059" cy="338666"/>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黑体" panose="02010609060101010101" pitchFamily="49" charset="-122"/>
                <a:ea typeface="黑体" panose="02010609060101010101" pitchFamily="49" charset="-122"/>
              </a:rPr>
              <a:t>医疗咨询与疾病预测</a:t>
            </a:r>
          </a:p>
        </p:txBody>
      </p:sp>
    </p:spTree>
    <p:extLst>
      <p:ext uri="{BB962C8B-B14F-4D97-AF65-F5344CB8AC3E}">
        <p14:creationId xmlns:p14="http://schemas.microsoft.com/office/powerpoint/2010/main" val="1823760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639310" y="538421"/>
            <a:ext cx="4057929" cy="532373"/>
          </a:xfrm>
          <a:prstGeom prst="rect">
            <a:avLst/>
          </a:prstGeom>
          <a:noFill/>
        </p:spPr>
        <p:txBody>
          <a:bodyPr vert="horz" wrap="square" lIns="132508" tIns="66254" rIns="132508" bIns="66254" rtlCol="0" anchor="ctr">
            <a:spAutoFit/>
          </a:bodyPr>
          <a:lstStyle/>
          <a:p>
            <a:pPr>
              <a:spcBef>
                <a:spcPct val="0"/>
              </a:spcBef>
            </a:pPr>
            <a:r>
              <a:rPr lang="zh-CN" altLang="en-US" sz="2590" b="1" dirty="0">
                <a:latin typeface="Microsoft YaHei" charset="0"/>
                <a:ea typeface="Microsoft YaHei" charset="0"/>
                <a:cs typeface="Microsoft YaHei" charset="0"/>
              </a:rPr>
              <a:t>面向培养目标的课程</a:t>
            </a:r>
          </a:p>
        </p:txBody>
      </p:sp>
      <p:sp>
        <p:nvSpPr>
          <p:cNvPr id="43" name="矩形 42"/>
          <p:cNvSpPr/>
          <p:nvPr/>
        </p:nvSpPr>
        <p:spPr>
          <a:xfrm>
            <a:off x="654817" y="1172159"/>
            <a:ext cx="2746278" cy="369332"/>
          </a:xfrm>
          <a:prstGeom prst="rect">
            <a:avLst/>
          </a:prstGeom>
          <a:noFill/>
          <a:ln w="12700" cap="flat" cmpd="sng" algn="ctr">
            <a:noFill/>
            <a:prstDash val="solid"/>
          </a:ln>
          <a:effectLst/>
        </p:spPr>
        <p:txBody>
          <a:bodyPr lIns="132508" tIns="0" rIns="132508" bIns="0" rtlCol="0" anchor="t"/>
          <a:lstStyle/>
          <a:p>
            <a:r>
              <a:rPr lang="zh-CN" altLang="en-US" sz="1600" b="1" kern="0" dirty="0">
                <a:latin typeface="微软雅黑" panose="020B0503020204020204" pitchFamily="34" charset="-122"/>
                <a:ea typeface="微软雅黑" panose="020B0503020204020204" pitchFamily="34" charset="-122"/>
                <a:cs typeface="Arial" pitchFamily="34" charset="0"/>
              </a:rPr>
              <a:t>根据职位需求灵活组合</a:t>
            </a:r>
          </a:p>
        </p:txBody>
      </p:sp>
      <p:grpSp>
        <p:nvGrpSpPr>
          <p:cNvPr id="44" name="组合 43"/>
          <p:cNvGrpSpPr/>
          <p:nvPr/>
        </p:nvGrpSpPr>
        <p:grpSpPr>
          <a:xfrm>
            <a:off x="880815" y="1532105"/>
            <a:ext cx="2868482" cy="4155296"/>
            <a:chOff x="880815" y="1314351"/>
            <a:chExt cx="2868482" cy="4155296"/>
          </a:xfrm>
        </p:grpSpPr>
        <p:sp>
          <p:nvSpPr>
            <p:cNvPr id="55" name="任意多边形 54"/>
            <p:cNvSpPr/>
            <p:nvPr/>
          </p:nvSpPr>
          <p:spPr>
            <a:xfrm>
              <a:off x="880815" y="1314351"/>
              <a:ext cx="2868482" cy="825096"/>
            </a:xfrm>
            <a:custGeom>
              <a:avLst/>
              <a:gdLst>
                <a:gd name="connsiteX0" fmla="*/ 0 w 2868482"/>
                <a:gd name="connsiteY0" fmla="*/ 0 h 1147392"/>
                <a:gd name="connsiteX1" fmla="*/ 2868482 w 2868482"/>
                <a:gd name="connsiteY1" fmla="*/ 0 h 1147392"/>
                <a:gd name="connsiteX2" fmla="*/ 2868482 w 2868482"/>
                <a:gd name="connsiteY2" fmla="*/ 1147392 h 1147392"/>
                <a:gd name="connsiteX3" fmla="*/ 0 w 2868482"/>
                <a:gd name="connsiteY3" fmla="*/ 1147392 h 1147392"/>
                <a:gd name="connsiteX4" fmla="*/ 0 w 2868482"/>
                <a:gd name="connsiteY4" fmla="*/ 0 h 1147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482" h="1147392">
                  <a:moveTo>
                    <a:pt x="0" y="0"/>
                  </a:moveTo>
                  <a:lnTo>
                    <a:pt x="2868482" y="0"/>
                  </a:lnTo>
                  <a:lnTo>
                    <a:pt x="2868482" y="1147392"/>
                  </a:lnTo>
                  <a:lnTo>
                    <a:pt x="0" y="1147392"/>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48488" tIns="199136" rIns="348488" bIns="199136" numCol="1" spcCol="1270" anchor="ctr" anchorCtr="0">
              <a:noAutofit/>
            </a:bodyPr>
            <a:lstStyle/>
            <a:p>
              <a:pPr lvl="0" algn="ctr" defTabSz="2178050">
                <a:lnSpc>
                  <a:spcPct val="90000"/>
                </a:lnSpc>
                <a:spcBef>
                  <a:spcPct val="0"/>
                </a:spcBef>
                <a:spcAft>
                  <a:spcPct val="35000"/>
                </a:spcAft>
              </a:pPr>
              <a:r>
                <a:rPr lang="en-US" altLang="zh-CN" sz="4900" kern="1200" dirty="0"/>
                <a:t> </a:t>
              </a:r>
              <a:endParaRPr lang="zh-CN" altLang="en-US" sz="4900" kern="1200" dirty="0"/>
            </a:p>
          </p:txBody>
        </p:sp>
        <p:sp>
          <p:nvSpPr>
            <p:cNvPr id="60" name="任意多边形 59"/>
            <p:cNvSpPr/>
            <p:nvPr/>
          </p:nvSpPr>
          <p:spPr>
            <a:xfrm>
              <a:off x="880815" y="2127489"/>
              <a:ext cx="2868482" cy="3342158"/>
            </a:xfrm>
            <a:custGeom>
              <a:avLst/>
              <a:gdLst>
                <a:gd name="connsiteX0" fmla="*/ 0 w 2868482"/>
                <a:gd name="connsiteY0" fmla="*/ 0 h 2239920"/>
                <a:gd name="connsiteX1" fmla="*/ 2868482 w 2868482"/>
                <a:gd name="connsiteY1" fmla="*/ 0 h 2239920"/>
                <a:gd name="connsiteX2" fmla="*/ 2868482 w 2868482"/>
                <a:gd name="connsiteY2" fmla="*/ 2239920 h 2239920"/>
                <a:gd name="connsiteX3" fmla="*/ 0 w 2868482"/>
                <a:gd name="connsiteY3" fmla="*/ 2239920 h 2239920"/>
                <a:gd name="connsiteX4" fmla="*/ 0 w 2868482"/>
                <a:gd name="connsiteY4" fmla="*/ 0 h 223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482" h="2239920">
                  <a:moveTo>
                    <a:pt x="0" y="0"/>
                  </a:moveTo>
                  <a:lnTo>
                    <a:pt x="2868482" y="0"/>
                  </a:lnTo>
                  <a:lnTo>
                    <a:pt x="2868482" y="2239920"/>
                  </a:lnTo>
                  <a:lnTo>
                    <a:pt x="0" y="2239920"/>
                  </a:lnTo>
                  <a:lnTo>
                    <a:pt x="0" y="0"/>
                  </a:lnTo>
                  <a:close/>
                </a:path>
              </a:pathLst>
            </a:custGeom>
            <a:solidFill>
              <a:schemeClr val="tx2">
                <a:lumMod val="20000"/>
                <a:lumOff val="80000"/>
              </a:schemeClr>
            </a:solidFill>
          </p:spPr>
          <p:style>
            <a:lnRef idx="0">
              <a:schemeClr val="accent1"/>
            </a:lnRef>
            <a:fillRef idx="3">
              <a:schemeClr val="accent1"/>
            </a:fillRef>
            <a:effectRef idx="3">
              <a:schemeClr val="accent1"/>
            </a:effectRef>
            <a:fontRef idx="minor">
              <a:schemeClr val="lt1"/>
            </a:fontRef>
          </p:style>
          <p:txBody>
            <a:bodyPr spcFirstLastPara="0" vert="horz" wrap="square" lIns="261366" tIns="261366" rIns="348488" bIns="392049" numCol="1" spcCol="1270" anchor="t" anchorCtr="0">
              <a:noAutofit/>
            </a:bodyPr>
            <a:lstStyle/>
            <a:p>
              <a:pPr marL="285750" lvl="1" indent="-285750" algn="l" defTabSz="2178050">
                <a:lnSpc>
                  <a:spcPct val="90000"/>
                </a:lnSpc>
                <a:spcBef>
                  <a:spcPct val="0"/>
                </a:spcBef>
                <a:spcAft>
                  <a:spcPct val="15000"/>
                </a:spcAft>
                <a:buChar char="••"/>
              </a:pPr>
              <a:endParaRPr lang="zh-CN" altLang="en-US" sz="4900" kern="1200" dirty="0"/>
            </a:p>
          </p:txBody>
        </p:sp>
        <p:sp>
          <p:nvSpPr>
            <p:cNvPr id="61" name="文本框 60"/>
            <p:cNvSpPr txBox="1"/>
            <p:nvPr/>
          </p:nvSpPr>
          <p:spPr>
            <a:xfrm>
              <a:off x="1018912" y="1516147"/>
              <a:ext cx="2592288" cy="446276"/>
            </a:xfrm>
            <a:prstGeom prst="rect">
              <a:avLst/>
            </a:prstGeom>
            <a:noFill/>
          </p:spPr>
          <p:txBody>
            <a:bodyPr wrap="square" rtlCol="0">
              <a:spAutoFit/>
            </a:bodyPr>
            <a:lstStyle/>
            <a:p>
              <a:r>
                <a:rPr lang="zh-CN" altLang="en-US" dirty="0">
                  <a:solidFill>
                    <a:schemeClr val="accent6"/>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大数据开发工程师</a:t>
              </a:r>
            </a:p>
          </p:txBody>
        </p:sp>
        <p:sp>
          <p:nvSpPr>
            <p:cNvPr id="62" name="流程图: 过程 61"/>
            <p:cNvSpPr/>
            <p:nvPr/>
          </p:nvSpPr>
          <p:spPr>
            <a:xfrm>
              <a:off x="1062120" y="2236449"/>
              <a:ext cx="1467558" cy="376517"/>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认识大数据</a:t>
              </a:r>
              <a:r>
                <a:rPr lang="en-US" altLang="zh-CN" sz="1200" dirty="0">
                  <a:latin typeface="微软雅黑" panose="020B0503020204020204" pitchFamily="34" charset="-122"/>
                  <a:ea typeface="微软雅黑" panose="020B0503020204020204" pitchFamily="34" charset="-122"/>
                </a:rPr>
                <a:t>(10</a:t>
              </a:r>
              <a:r>
                <a:rPr lang="zh-CN" altLang="en-US" sz="1200" dirty="0">
                  <a:latin typeface="微软雅黑" panose="020B0503020204020204" pitchFamily="34" charset="-122"/>
                  <a:ea typeface="微软雅黑" panose="020B0503020204020204" pitchFamily="34" charset="-122"/>
                </a:rPr>
                <a:t>讲</a:t>
              </a:r>
              <a:r>
                <a:rPr lang="en-US" altLang="zh-CN" sz="1200" dirty="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p:txBody>
        </p:sp>
        <p:sp>
          <p:nvSpPr>
            <p:cNvPr id="63" name="流程图: 过程 62"/>
            <p:cNvSpPr/>
            <p:nvPr/>
          </p:nvSpPr>
          <p:spPr>
            <a:xfrm>
              <a:off x="1062722" y="2775561"/>
              <a:ext cx="1033247" cy="282153"/>
            </a:xfrm>
            <a:prstGeom prst="flowChartProcess">
              <a:avLst/>
            </a:prstGeom>
            <a:solidFill>
              <a:srgbClr val="FFC0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accent5">
                      <a:lumMod val="75000"/>
                    </a:schemeClr>
                  </a:solidFill>
                  <a:latin typeface="微软雅黑" panose="020B0503020204020204" pitchFamily="34" charset="-122"/>
                  <a:ea typeface="微软雅黑" panose="020B0503020204020204" pitchFamily="34" charset="-122"/>
                </a:rPr>
                <a:t>Linux</a:t>
              </a:r>
              <a:r>
                <a:rPr lang="zh-CN" altLang="en-US" sz="1200" dirty="0">
                  <a:solidFill>
                    <a:schemeClr val="accent5">
                      <a:lumMod val="75000"/>
                    </a:schemeClr>
                  </a:solidFill>
                  <a:latin typeface="微软雅黑" panose="020B0503020204020204" pitchFamily="34" charset="-122"/>
                  <a:ea typeface="微软雅黑" panose="020B0503020204020204" pitchFamily="34" charset="-122"/>
                </a:rPr>
                <a:t>基础</a:t>
              </a:r>
            </a:p>
          </p:txBody>
        </p:sp>
        <p:sp>
          <p:nvSpPr>
            <p:cNvPr id="64" name="流程图: 过程 63"/>
            <p:cNvSpPr/>
            <p:nvPr/>
          </p:nvSpPr>
          <p:spPr>
            <a:xfrm>
              <a:off x="2385171" y="2781235"/>
              <a:ext cx="1251653" cy="299160"/>
            </a:xfrm>
            <a:prstGeom prst="flowChartProcess">
              <a:avLst/>
            </a:prstGeom>
            <a:solidFill>
              <a:srgbClr val="FFC0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accent5">
                      <a:lumMod val="75000"/>
                    </a:schemeClr>
                  </a:solidFill>
                  <a:latin typeface="微软雅黑" panose="020B0503020204020204" pitchFamily="34" charset="-122"/>
                  <a:ea typeface="微软雅黑" panose="020B0503020204020204" pitchFamily="34" charset="-122"/>
                </a:rPr>
                <a:t>Java</a:t>
              </a:r>
              <a:r>
                <a:rPr lang="zh-CN" altLang="en-US" sz="1200" dirty="0">
                  <a:solidFill>
                    <a:schemeClr val="accent5">
                      <a:lumMod val="75000"/>
                    </a:schemeClr>
                  </a:solidFill>
                  <a:latin typeface="微软雅黑" panose="020B0503020204020204" pitchFamily="34" charset="-122"/>
                  <a:ea typeface="微软雅黑" panose="020B0503020204020204" pitchFamily="34" charset="-122"/>
                </a:rPr>
                <a:t>编程基础</a:t>
              </a:r>
            </a:p>
          </p:txBody>
        </p:sp>
        <p:sp>
          <p:nvSpPr>
            <p:cNvPr id="65" name="流程图: 过程 64"/>
            <p:cNvSpPr/>
            <p:nvPr/>
          </p:nvSpPr>
          <p:spPr>
            <a:xfrm>
              <a:off x="1061721" y="3249768"/>
              <a:ext cx="1119310" cy="291509"/>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Hadoop</a:t>
              </a:r>
              <a:r>
                <a:rPr lang="zh-CN" altLang="en-US" sz="1200" dirty="0">
                  <a:solidFill>
                    <a:schemeClr val="bg1"/>
                  </a:solidFill>
                  <a:latin typeface="微软雅黑" panose="020B0503020204020204" pitchFamily="34" charset="-122"/>
                  <a:ea typeface="微软雅黑" panose="020B0503020204020204" pitchFamily="34" charset="-122"/>
                </a:rPr>
                <a:t>基础</a:t>
              </a:r>
            </a:p>
          </p:txBody>
        </p:sp>
        <p:sp>
          <p:nvSpPr>
            <p:cNvPr id="66" name="流程图: 过程 65"/>
            <p:cNvSpPr/>
            <p:nvPr/>
          </p:nvSpPr>
          <p:spPr>
            <a:xfrm>
              <a:off x="2385171" y="3278123"/>
              <a:ext cx="1177549" cy="282078"/>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Hive</a:t>
              </a:r>
              <a:r>
                <a:rPr lang="zh-CN" altLang="en-US" sz="1200" dirty="0">
                  <a:solidFill>
                    <a:schemeClr val="bg1"/>
                  </a:solidFill>
                  <a:latin typeface="微软雅黑" panose="020B0503020204020204" pitchFamily="34" charset="-122"/>
                  <a:ea typeface="微软雅黑" panose="020B0503020204020204" pitchFamily="34" charset="-122"/>
                </a:rPr>
                <a:t>数据仓库</a:t>
              </a:r>
            </a:p>
          </p:txBody>
        </p:sp>
        <p:sp>
          <p:nvSpPr>
            <p:cNvPr id="67" name="流程图: 过程 66"/>
            <p:cNvSpPr/>
            <p:nvPr/>
          </p:nvSpPr>
          <p:spPr>
            <a:xfrm>
              <a:off x="1073242" y="3704617"/>
              <a:ext cx="1712574" cy="302490"/>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MapReduce</a:t>
              </a:r>
              <a:r>
                <a:rPr lang="zh-CN" altLang="en-US" sz="1200" dirty="0">
                  <a:solidFill>
                    <a:schemeClr val="bg1"/>
                  </a:solidFill>
                  <a:latin typeface="微软雅黑" panose="020B0503020204020204" pitchFamily="34" charset="-122"/>
                  <a:ea typeface="微软雅黑" panose="020B0503020204020204" pitchFamily="34" charset="-122"/>
                </a:rPr>
                <a:t>编程进阶</a:t>
              </a:r>
            </a:p>
          </p:txBody>
        </p:sp>
        <p:sp>
          <p:nvSpPr>
            <p:cNvPr id="79" name="流程图: 过程 78"/>
            <p:cNvSpPr/>
            <p:nvPr/>
          </p:nvSpPr>
          <p:spPr>
            <a:xfrm>
              <a:off x="1060885" y="4163927"/>
              <a:ext cx="1138433" cy="292492"/>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数据库</a:t>
              </a:r>
              <a:r>
                <a:rPr lang="en-US" altLang="zh-CN" sz="1200" dirty="0" err="1">
                  <a:solidFill>
                    <a:schemeClr val="bg1"/>
                  </a:solidFill>
                  <a:latin typeface="微软雅黑" panose="020B0503020204020204" pitchFamily="34" charset="-122"/>
                  <a:ea typeface="微软雅黑" panose="020B0503020204020204" pitchFamily="34" charset="-122"/>
                </a:rPr>
                <a:t>Hbase</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86" name="流程图: 过程 85"/>
            <p:cNvSpPr/>
            <p:nvPr/>
          </p:nvSpPr>
          <p:spPr>
            <a:xfrm>
              <a:off x="1076978" y="4570021"/>
              <a:ext cx="1508449" cy="251228"/>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数据处理实用案例</a:t>
              </a:r>
            </a:p>
          </p:txBody>
        </p:sp>
        <p:sp>
          <p:nvSpPr>
            <p:cNvPr id="87" name="流程图: 过程 86"/>
            <p:cNvSpPr/>
            <p:nvPr/>
          </p:nvSpPr>
          <p:spPr>
            <a:xfrm>
              <a:off x="1069974" y="4929205"/>
              <a:ext cx="2068027"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企业大数据处理综合平台</a:t>
              </a:r>
            </a:p>
          </p:txBody>
        </p:sp>
      </p:grpSp>
      <p:grpSp>
        <p:nvGrpSpPr>
          <p:cNvPr id="88" name="组合 87"/>
          <p:cNvGrpSpPr/>
          <p:nvPr/>
        </p:nvGrpSpPr>
        <p:grpSpPr>
          <a:xfrm>
            <a:off x="4111170" y="1551543"/>
            <a:ext cx="2868482" cy="4155296"/>
            <a:chOff x="4111170" y="1333789"/>
            <a:chExt cx="2868482" cy="4155296"/>
          </a:xfrm>
        </p:grpSpPr>
        <p:sp>
          <p:nvSpPr>
            <p:cNvPr id="89" name="任意多边形 88"/>
            <p:cNvSpPr/>
            <p:nvPr/>
          </p:nvSpPr>
          <p:spPr>
            <a:xfrm>
              <a:off x="4111170" y="1333789"/>
              <a:ext cx="2868482" cy="825096"/>
            </a:xfrm>
            <a:custGeom>
              <a:avLst/>
              <a:gdLst>
                <a:gd name="connsiteX0" fmla="*/ 0 w 2868482"/>
                <a:gd name="connsiteY0" fmla="*/ 0 h 1147392"/>
                <a:gd name="connsiteX1" fmla="*/ 2868482 w 2868482"/>
                <a:gd name="connsiteY1" fmla="*/ 0 h 1147392"/>
                <a:gd name="connsiteX2" fmla="*/ 2868482 w 2868482"/>
                <a:gd name="connsiteY2" fmla="*/ 1147392 h 1147392"/>
                <a:gd name="connsiteX3" fmla="*/ 0 w 2868482"/>
                <a:gd name="connsiteY3" fmla="*/ 1147392 h 1147392"/>
                <a:gd name="connsiteX4" fmla="*/ 0 w 2868482"/>
                <a:gd name="connsiteY4" fmla="*/ 0 h 1147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482" h="1147392">
                  <a:moveTo>
                    <a:pt x="0" y="0"/>
                  </a:moveTo>
                  <a:lnTo>
                    <a:pt x="2868482" y="0"/>
                  </a:lnTo>
                  <a:lnTo>
                    <a:pt x="2868482" y="1147392"/>
                  </a:lnTo>
                  <a:lnTo>
                    <a:pt x="0" y="1147392"/>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48488" tIns="199136" rIns="348488" bIns="199136" numCol="1" spcCol="1270" anchor="ctr" anchorCtr="0">
              <a:noAutofit/>
            </a:bodyPr>
            <a:lstStyle/>
            <a:p>
              <a:pPr lvl="0" algn="ctr" defTabSz="2178050">
                <a:lnSpc>
                  <a:spcPct val="90000"/>
                </a:lnSpc>
                <a:spcBef>
                  <a:spcPct val="0"/>
                </a:spcBef>
                <a:spcAft>
                  <a:spcPct val="35000"/>
                </a:spcAft>
              </a:pPr>
              <a:r>
                <a:rPr lang="en-US" altLang="zh-CN" sz="4900" kern="1200" dirty="0"/>
                <a:t> </a:t>
              </a:r>
              <a:endParaRPr lang="zh-CN" altLang="en-US" sz="4900" kern="1200" dirty="0"/>
            </a:p>
          </p:txBody>
        </p:sp>
        <p:sp>
          <p:nvSpPr>
            <p:cNvPr id="90" name="任意多边形 89"/>
            <p:cNvSpPr/>
            <p:nvPr/>
          </p:nvSpPr>
          <p:spPr>
            <a:xfrm>
              <a:off x="4111170" y="2146927"/>
              <a:ext cx="2868482" cy="3342158"/>
            </a:xfrm>
            <a:custGeom>
              <a:avLst/>
              <a:gdLst>
                <a:gd name="connsiteX0" fmla="*/ 0 w 2868482"/>
                <a:gd name="connsiteY0" fmla="*/ 0 h 2239920"/>
                <a:gd name="connsiteX1" fmla="*/ 2868482 w 2868482"/>
                <a:gd name="connsiteY1" fmla="*/ 0 h 2239920"/>
                <a:gd name="connsiteX2" fmla="*/ 2868482 w 2868482"/>
                <a:gd name="connsiteY2" fmla="*/ 2239920 h 2239920"/>
                <a:gd name="connsiteX3" fmla="*/ 0 w 2868482"/>
                <a:gd name="connsiteY3" fmla="*/ 2239920 h 2239920"/>
                <a:gd name="connsiteX4" fmla="*/ 0 w 2868482"/>
                <a:gd name="connsiteY4" fmla="*/ 0 h 223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482" h="2239920">
                  <a:moveTo>
                    <a:pt x="0" y="0"/>
                  </a:moveTo>
                  <a:lnTo>
                    <a:pt x="2868482" y="0"/>
                  </a:lnTo>
                  <a:lnTo>
                    <a:pt x="2868482" y="2239920"/>
                  </a:lnTo>
                  <a:lnTo>
                    <a:pt x="0" y="2239920"/>
                  </a:lnTo>
                  <a:lnTo>
                    <a:pt x="0" y="0"/>
                  </a:lnTo>
                  <a:close/>
                </a:path>
              </a:pathLst>
            </a:custGeom>
            <a:solidFill>
              <a:schemeClr val="tx2">
                <a:lumMod val="20000"/>
                <a:lumOff val="80000"/>
              </a:schemeClr>
            </a:solidFill>
          </p:spPr>
          <p:style>
            <a:lnRef idx="0">
              <a:schemeClr val="accent1"/>
            </a:lnRef>
            <a:fillRef idx="3">
              <a:schemeClr val="accent1"/>
            </a:fillRef>
            <a:effectRef idx="3">
              <a:schemeClr val="accent1"/>
            </a:effectRef>
            <a:fontRef idx="minor">
              <a:schemeClr val="lt1"/>
            </a:fontRef>
          </p:style>
          <p:txBody>
            <a:bodyPr spcFirstLastPara="0" vert="horz" wrap="square" lIns="261366" tIns="261366" rIns="348488" bIns="392049" numCol="1" spcCol="1270" anchor="t" anchorCtr="0">
              <a:noAutofit/>
            </a:bodyPr>
            <a:lstStyle/>
            <a:p>
              <a:pPr marL="285750" lvl="1" indent="-285750" algn="l" defTabSz="2178050">
                <a:lnSpc>
                  <a:spcPct val="90000"/>
                </a:lnSpc>
                <a:spcBef>
                  <a:spcPct val="0"/>
                </a:spcBef>
                <a:spcAft>
                  <a:spcPct val="15000"/>
                </a:spcAft>
                <a:buChar char="••"/>
              </a:pPr>
              <a:endParaRPr lang="zh-CN" altLang="en-US" sz="4900" kern="1200" dirty="0"/>
            </a:p>
          </p:txBody>
        </p:sp>
        <p:sp>
          <p:nvSpPr>
            <p:cNvPr id="91" name="文本框 90"/>
            <p:cNvSpPr txBox="1"/>
            <p:nvPr/>
          </p:nvSpPr>
          <p:spPr>
            <a:xfrm>
              <a:off x="4249267" y="1535585"/>
              <a:ext cx="2592288" cy="446276"/>
            </a:xfrm>
            <a:prstGeom prst="rect">
              <a:avLst/>
            </a:prstGeom>
            <a:noFill/>
          </p:spPr>
          <p:txBody>
            <a:bodyPr wrap="square" rtlCol="0">
              <a:spAutoFit/>
            </a:bodyPr>
            <a:lstStyle/>
            <a:p>
              <a:pPr algn="ctr"/>
              <a:r>
                <a:rPr lang="zh-CN" altLang="en-US" dirty="0">
                  <a:solidFill>
                    <a:srgbClr val="92D05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大数据分析师</a:t>
              </a:r>
            </a:p>
          </p:txBody>
        </p:sp>
        <p:sp>
          <p:nvSpPr>
            <p:cNvPr id="92" name="流程图: 过程 91"/>
            <p:cNvSpPr/>
            <p:nvPr/>
          </p:nvSpPr>
          <p:spPr>
            <a:xfrm>
              <a:off x="4292475" y="2255887"/>
              <a:ext cx="1467558" cy="376517"/>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认识大数据</a:t>
              </a:r>
              <a:r>
                <a:rPr lang="en-US" altLang="zh-CN" sz="1200" dirty="0">
                  <a:latin typeface="微软雅黑" panose="020B0503020204020204" pitchFamily="34" charset="-122"/>
                  <a:ea typeface="微软雅黑" panose="020B0503020204020204" pitchFamily="34" charset="-122"/>
                </a:rPr>
                <a:t>(10</a:t>
              </a:r>
              <a:r>
                <a:rPr lang="zh-CN" altLang="en-US" sz="1200" dirty="0">
                  <a:latin typeface="微软雅黑" panose="020B0503020204020204" pitchFamily="34" charset="-122"/>
                  <a:ea typeface="微软雅黑" panose="020B0503020204020204" pitchFamily="34" charset="-122"/>
                </a:rPr>
                <a:t>讲</a:t>
              </a:r>
              <a:r>
                <a:rPr lang="en-US" altLang="zh-CN" sz="1200" dirty="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p:txBody>
        </p:sp>
        <p:sp>
          <p:nvSpPr>
            <p:cNvPr id="93" name="流程图: 过程 92"/>
            <p:cNvSpPr/>
            <p:nvPr/>
          </p:nvSpPr>
          <p:spPr>
            <a:xfrm>
              <a:off x="4319008" y="3285537"/>
              <a:ext cx="1414491" cy="372533"/>
            </a:xfrm>
            <a:prstGeom prst="flowChartProcess">
              <a:avLst/>
            </a:prstGeom>
            <a:solidFill>
              <a:srgbClr val="54BC0F"/>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zh-CN" sz="1200" dirty="0">
                  <a:latin typeface="微软雅黑" panose="020B0503020204020204" pitchFamily="34" charset="-122"/>
                  <a:ea typeface="微软雅黑" panose="020B0503020204020204" pitchFamily="34" charset="-122"/>
                </a:rPr>
                <a:t>SPSS</a:t>
              </a:r>
              <a:r>
                <a:rPr lang="zh-CN" altLang="en-US" sz="1200" dirty="0">
                  <a:latin typeface="微软雅黑" panose="020B0503020204020204" pitchFamily="34" charset="-122"/>
                  <a:ea typeface="微软雅黑" panose="020B0503020204020204" pitchFamily="34" charset="-122"/>
                </a:rPr>
                <a:t>统计分析</a:t>
              </a:r>
            </a:p>
          </p:txBody>
        </p:sp>
        <p:sp>
          <p:nvSpPr>
            <p:cNvPr id="94" name="流程图: 过程 93"/>
            <p:cNvSpPr/>
            <p:nvPr/>
          </p:nvSpPr>
          <p:spPr>
            <a:xfrm>
              <a:off x="4320828" y="3849764"/>
              <a:ext cx="1414491" cy="372533"/>
            </a:xfrm>
            <a:prstGeom prst="flowChartProcess">
              <a:avLst/>
            </a:prstGeom>
            <a:solidFill>
              <a:srgbClr val="54BC0F"/>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altLang="zh-CN" sz="1200" dirty="0">
                  <a:latin typeface="微软雅黑" panose="020B0503020204020204" pitchFamily="34" charset="-122"/>
                  <a:ea typeface="微软雅黑" panose="020B0503020204020204" pitchFamily="34" charset="-122"/>
                </a:rPr>
                <a:t>R</a:t>
              </a:r>
              <a:r>
                <a:rPr lang="zh-CN" altLang="en-US" sz="1200" dirty="0">
                  <a:latin typeface="微软雅黑" panose="020B0503020204020204" pitchFamily="34" charset="-122"/>
                  <a:ea typeface="微软雅黑" panose="020B0503020204020204" pitchFamily="34" charset="-122"/>
                </a:rPr>
                <a:t>语言基础</a:t>
              </a:r>
            </a:p>
          </p:txBody>
        </p:sp>
        <p:sp>
          <p:nvSpPr>
            <p:cNvPr id="95" name="流程图: 过程 94"/>
            <p:cNvSpPr/>
            <p:nvPr/>
          </p:nvSpPr>
          <p:spPr>
            <a:xfrm>
              <a:off x="4311902" y="4418722"/>
              <a:ext cx="1852514" cy="372533"/>
            </a:xfrm>
            <a:prstGeom prst="flowChartProcess">
              <a:avLst/>
            </a:prstGeom>
            <a:solidFill>
              <a:srgbClr val="54BC0F"/>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案例分析及业务应用</a:t>
              </a:r>
            </a:p>
          </p:txBody>
        </p:sp>
        <p:sp>
          <p:nvSpPr>
            <p:cNvPr id="96" name="流程图: 过程 95"/>
            <p:cNvSpPr/>
            <p:nvPr/>
          </p:nvSpPr>
          <p:spPr>
            <a:xfrm>
              <a:off x="4292474" y="2781129"/>
              <a:ext cx="1414491" cy="372533"/>
            </a:xfrm>
            <a:prstGeom prst="flowChartProcess">
              <a:avLst/>
            </a:prstGeom>
            <a:solidFill>
              <a:srgbClr val="54BC0F"/>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数据分析概述</a:t>
              </a:r>
            </a:p>
          </p:txBody>
        </p:sp>
        <p:sp>
          <p:nvSpPr>
            <p:cNvPr id="97" name="流程图: 过程 96"/>
            <p:cNvSpPr/>
            <p:nvPr/>
          </p:nvSpPr>
          <p:spPr>
            <a:xfrm>
              <a:off x="4296561" y="5000841"/>
              <a:ext cx="2491213"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北京市二手房及租房价格分析案例</a:t>
              </a:r>
            </a:p>
          </p:txBody>
        </p:sp>
      </p:grpSp>
      <p:grpSp>
        <p:nvGrpSpPr>
          <p:cNvPr id="98" name="组合 97"/>
          <p:cNvGrpSpPr/>
          <p:nvPr/>
        </p:nvGrpSpPr>
        <p:grpSpPr>
          <a:xfrm>
            <a:off x="7279522" y="1551543"/>
            <a:ext cx="2868482" cy="4155296"/>
            <a:chOff x="7279522" y="1333789"/>
            <a:chExt cx="2868482" cy="4155296"/>
          </a:xfrm>
        </p:grpSpPr>
        <p:sp>
          <p:nvSpPr>
            <p:cNvPr id="99" name="任意多边形 98"/>
            <p:cNvSpPr/>
            <p:nvPr/>
          </p:nvSpPr>
          <p:spPr>
            <a:xfrm>
              <a:off x="7279522" y="1333789"/>
              <a:ext cx="2868482" cy="825096"/>
            </a:xfrm>
            <a:custGeom>
              <a:avLst/>
              <a:gdLst>
                <a:gd name="connsiteX0" fmla="*/ 0 w 2868482"/>
                <a:gd name="connsiteY0" fmla="*/ 0 h 1147392"/>
                <a:gd name="connsiteX1" fmla="*/ 2868482 w 2868482"/>
                <a:gd name="connsiteY1" fmla="*/ 0 h 1147392"/>
                <a:gd name="connsiteX2" fmla="*/ 2868482 w 2868482"/>
                <a:gd name="connsiteY2" fmla="*/ 1147392 h 1147392"/>
                <a:gd name="connsiteX3" fmla="*/ 0 w 2868482"/>
                <a:gd name="connsiteY3" fmla="*/ 1147392 h 1147392"/>
                <a:gd name="connsiteX4" fmla="*/ 0 w 2868482"/>
                <a:gd name="connsiteY4" fmla="*/ 0 h 1147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482" h="1147392">
                  <a:moveTo>
                    <a:pt x="0" y="0"/>
                  </a:moveTo>
                  <a:lnTo>
                    <a:pt x="2868482" y="0"/>
                  </a:lnTo>
                  <a:lnTo>
                    <a:pt x="2868482" y="1147392"/>
                  </a:lnTo>
                  <a:lnTo>
                    <a:pt x="0" y="1147392"/>
                  </a:lnTo>
                  <a:lnTo>
                    <a:pt x="0" y="0"/>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348488" tIns="199136" rIns="348488" bIns="199136" numCol="1" spcCol="1270" anchor="ctr" anchorCtr="0">
              <a:noAutofit/>
            </a:bodyPr>
            <a:lstStyle/>
            <a:p>
              <a:pPr lvl="0" algn="ctr" defTabSz="2178050">
                <a:lnSpc>
                  <a:spcPct val="90000"/>
                </a:lnSpc>
                <a:spcBef>
                  <a:spcPct val="0"/>
                </a:spcBef>
                <a:spcAft>
                  <a:spcPct val="35000"/>
                </a:spcAft>
              </a:pPr>
              <a:r>
                <a:rPr lang="en-US" altLang="zh-CN" sz="4900" kern="1200" dirty="0"/>
                <a:t> </a:t>
              </a:r>
              <a:endParaRPr lang="zh-CN" altLang="en-US" sz="4900" kern="1200" dirty="0"/>
            </a:p>
          </p:txBody>
        </p:sp>
        <p:sp>
          <p:nvSpPr>
            <p:cNvPr id="100" name="任意多边形 99"/>
            <p:cNvSpPr/>
            <p:nvPr/>
          </p:nvSpPr>
          <p:spPr>
            <a:xfrm>
              <a:off x="7279522" y="2146927"/>
              <a:ext cx="2868482" cy="3342158"/>
            </a:xfrm>
            <a:custGeom>
              <a:avLst/>
              <a:gdLst>
                <a:gd name="connsiteX0" fmla="*/ 0 w 2868482"/>
                <a:gd name="connsiteY0" fmla="*/ 0 h 2239920"/>
                <a:gd name="connsiteX1" fmla="*/ 2868482 w 2868482"/>
                <a:gd name="connsiteY1" fmla="*/ 0 h 2239920"/>
                <a:gd name="connsiteX2" fmla="*/ 2868482 w 2868482"/>
                <a:gd name="connsiteY2" fmla="*/ 2239920 h 2239920"/>
                <a:gd name="connsiteX3" fmla="*/ 0 w 2868482"/>
                <a:gd name="connsiteY3" fmla="*/ 2239920 h 2239920"/>
                <a:gd name="connsiteX4" fmla="*/ 0 w 2868482"/>
                <a:gd name="connsiteY4" fmla="*/ 0 h 2239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482" h="2239920">
                  <a:moveTo>
                    <a:pt x="0" y="0"/>
                  </a:moveTo>
                  <a:lnTo>
                    <a:pt x="2868482" y="0"/>
                  </a:lnTo>
                  <a:lnTo>
                    <a:pt x="2868482" y="2239920"/>
                  </a:lnTo>
                  <a:lnTo>
                    <a:pt x="0" y="2239920"/>
                  </a:lnTo>
                  <a:lnTo>
                    <a:pt x="0" y="0"/>
                  </a:lnTo>
                  <a:close/>
                </a:path>
              </a:pathLst>
            </a:custGeom>
            <a:solidFill>
              <a:schemeClr val="tx2">
                <a:lumMod val="20000"/>
                <a:lumOff val="80000"/>
              </a:schemeClr>
            </a:solidFill>
          </p:spPr>
          <p:style>
            <a:lnRef idx="0">
              <a:schemeClr val="accent1"/>
            </a:lnRef>
            <a:fillRef idx="3">
              <a:schemeClr val="accent1"/>
            </a:fillRef>
            <a:effectRef idx="3">
              <a:schemeClr val="accent1"/>
            </a:effectRef>
            <a:fontRef idx="minor">
              <a:schemeClr val="lt1"/>
            </a:fontRef>
          </p:style>
          <p:txBody>
            <a:bodyPr spcFirstLastPara="0" vert="horz" wrap="square" lIns="261366" tIns="261366" rIns="348488" bIns="392049" numCol="1" spcCol="1270" anchor="t" anchorCtr="0">
              <a:noAutofit/>
            </a:bodyPr>
            <a:lstStyle/>
            <a:p>
              <a:pPr marL="285750" lvl="1" indent="-285750" algn="l" defTabSz="2178050">
                <a:lnSpc>
                  <a:spcPct val="90000"/>
                </a:lnSpc>
                <a:spcBef>
                  <a:spcPct val="0"/>
                </a:spcBef>
                <a:spcAft>
                  <a:spcPct val="15000"/>
                </a:spcAft>
                <a:buChar char="••"/>
              </a:pPr>
              <a:endParaRPr lang="zh-CN" altLang="en-US" sz="4900" kern="1200" dirty="0"/>
            </a:p>
          </p:txBody>
        </p:sp>
        <p:sp>
          <p:nvSpPr>
            <p:cNvPr id="101" name="文本框 100"/>
            <p:cNvSpPr txBox="1"/>
            <p:nvPr/>
          </p:nvSpPr>
          <p:spPr>
            <a:xfrm>
              <a:off x="7417619" y="1535585"/>
              <a:ext cx="2592288" cy="446276"/>
            </a:xfrm>
            <a:prstGeom prst="rect">
              <a:avLst/>
            </a:prstGeom>
            <a:noFill/>
          </p:spPr>
          <p:txBody>
            <a:bodyPr wrap="square" rtlCol="0">
              <a:spAutoFit/>
            </a:bodyPr>
            <a:lstStyle/>
            <a:p>
              <a:pPr algn="ctr"/>
              <a:r>
                <a:rPr lang="zh-CN" altLang="en-US" dirty="0">
                  <a:solidFill>
                    <a:schemeClr val="accent1">
                      <a:lumMod val="20000"/>
                      <a:lumOff val="80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大数据产品经理</a:t>
              </a:r>
            </a:p>
          </p:txBody>
        </p:sp>
        <p:sp>
          <p:nvSpPr>
            <p:cNvPr id="102" name="流程图: 过程 101"/>
            <p:cNvSpPr/>
            <p:nvPr/>
          </p:nvSpPr>
          <p:spPr>
            <a:xfrm>
              <a:off x="7460827" y="2255887"/>
              <a:ext cx="1467558" cy="376517"/>
            </a:xfrm>
            <a:prstGeom prst="flowChartProcess">
              <a:avLst/>
            </a:prstGeom>
            <a:solidFill>
              <a:srgbClr val="0089E2"/>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认识大数据</a:t>
              </a:r>
              <a:r>
                <a:rPr lang="en-US" altLang="zh-CN" sz="1200" dirty="0">
                  <a:latin typeface="微软雅黑" panose="020B0503020204020204" pitchFamily="34" charset="-122"/>
                  <a:ea typeface="微软雅黑" panose="020B0503020204020204" pitchFamily="34" charset="-122"/>
                </a:rPr>
                <a:t>(10</a:t>
              </a:r>
              <a:r>
                <a:rPr lang="zh-CN" altLang="en-US" sz="1200" dirty="0">
                  <a:latin typeface="微软雅黑" panose="020B0503020204020204" pitchFamily="34" charset="-122"/>
                  <a:ea typeface="微软雅黑" panose="020B0503020204020204" pitchFamily="34" charset="-122"/>
                </a:rPr>
                <a:t>讲</a:t>
              </a:r>
              <a:r>
                <a:rPr lang="en-US" altLang="zh-CN" sz="1200" dirty="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p:txBody>
        </p:sp>
        <p:sp>
          <p:nvSpPr>
            <p:cNvPr id="103" name="流程图: 过程 102"/>
            <p:cNvSpPr/>
            <p:nvPr/>
          </p:nvSpPr>
          <p:spPr>
            <a:xfrm>
              <a:off x="7460826" y="2768772"/>
              <a:ext cx="1414491" cy="372533"/>
            </a:xfrm>
            <a:prstGeom prst="flowChartProcess">
              <a:avLst/>
            </a:prstGeom>
            <a:solidFill>
              <a:srgbClr val="54BC0F"/>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数据分析概述</a:t>
              </a:r>
            </a:p>
          </p:txBody>
        </p:sp>
        <p:sp>
          <p:nvSpPr>
            <p:cNvPr id="104" name="流程图: 过程 103"/>
            <p:cNvSpPr/>
            <p:nvPr/>
          </p:nvSpPr>
          <p:spPr>
            <a:xfrm>
              <a:off x="7464913" y="5009339"/>
              <a:ext cx="2491213"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北京市二手房及租房价格分析案例</a:t>
              </a:r>
            </a:p>
          </p:txBody>
        </p:sp>
        <p:sp>
          <p:nvSpPr>
            <p:cNvPr id="105" name="流程图: 过程 104"/>
            <p:cNvSpPr/>
            <p:nvPr/>
          </p:nvSpPr>
          <p:spPr>
            <a:xfrm>
              <a:off x="7460826" y="3260823"/>
              <a:ext cx="1761562" cy="338666"/>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黑体" panose="02010609060101010101" pitchFamily="49" charset="-122"/>
                  <a:ea typeface="黑体" panose="02010609060101010101" pitchFamily="49" charset="-122"/>
                </a:rPr>
                <a:t>产品需求的挖掘与分析</a:t>
              </a:r>
            </a:p>
          </p:txBody>
        </p:sp>
        <p:sp>
          <p:nvSpPr>
            <p:cNvPr id="106" name="流程图: 过程 105"/>
            <p:cNvSpPr/>
            <p:nvPr/>
          </p:nvSpPr>
          <p:spPr>
            <a:xfrm>
              <a:off x="7452556" y="3727484"/>
              <a:ext cx="2454191" cy="338666"/>
            </a:xfrm>
            <a:prstGeom prst="flowChartProcess">
              <a:avLst/>
            </a:prstGeom>
            <a:solidFill>
              <a:schemeClr val="bg1">
                <a:lumMod val="75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zh-CN" altLang="en-US" sz="1200" dirty="0">
                  <a:latin typeface="黑体" panose="02010609060101010101" pitchFamily="49" charset="-122"/>
                  <a:ea typeface="黑体" panose="02010609060101010101" pitchFamily="49" charset="-122"/>
                </a:rPr>
                <a:t>大数据产品有计划的迭代与优化</a:t>
              </a:r>
            </a:p>
          </p:txBody>
        </p:sp>
        <p:sp>
          <p:nvSpPr>
            <p:cNvPr id="107" name="流程图: 过程 106"/>
            <p:cNvSpPr/>
            <p:nvPr/>
          </p:nvSpPr>
          <p:spPr>
            <a:xfrm>
              <a:off x="7460826" y="4182314"/>
              <a:ext cx="1119310" cy="291509"/>
            </a:xfrm>
            <a:prstGeom prst="flowChartProcess">
              <a:avLst/>
            </a:prstGeom>
            <a:solidFill>
              <a:srgbClr val="F78C00"/>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altLang="zh-CN" sz="1200" dirty="0">
                  <a:solidFill>
                    <a:schemeClr val="bg1"/>
                  </a:solidFill>
                  <a:latin typeface="微软雅黑" panose="020B0503020204020204" pitchFamily="34" charset="-122"/>
                  <a:ea typeface="微软雅黑" panose="020B0503020204020204" pitchFamily="34" charset="-122"/>
                </a:rPr>
                <a:t>Hadoop</a:t>
              </a:r>
              <a:r>
                <a:rPr lang="zh-CN" altLang="en-US" sz="1200" dirty="0">
                  <a:solidFill>
                    <a:schemeClr val="bg1"/>
                  </a:solidFill>
                  <a:latin typeface="微软雅黑" panose="020B0503020204020204" pitchFamily="34" charset="-122"/>
                  <a:ea typeface="微软雅黑" panose="020B0503020204020204" pitchFamily="34" charset="-122"/>
                </a:rPr>
                <a:t>基础</a:t>
              </a:r>
            </a:p>
          </p:txBody>
        </p:sp>
        <p:sp>
          <p:nvSpPr>
            <p:cNvPr id="108" name="流程图: 过程 107"/>
            <p:cNvSpPr/>
            <p:nvPr/>
          </p:nvSpPr>
          <p:spPr>
            <a:xfrm>
              <a:off x="7452556" y="4567068"/>
              <a:ext cx="2068027" cy="338666"/>
            </a:xfrm>
            <a:prstGeom prst="flowChartProcess">
              <a:avLst/>
            </a:prstGeom>
            <a:solidFill>
              <a:srgbClr val="E33737"/>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企业大数据处理综合平台</a:t>
              </a:r>
            </a:p>
          </p:txBody>
        </p:sp>
      </p:grpSp>
      <p:sp>
        <p:nvSpPr>
          <p:cNvPr id="109" name="文本框 108"/>
          <p:cNvSpPr txBox="1"/>
          <p:nvPr/>
        </p:nvSpPr>
        <p:spPr>
          <a:xfrm>
            <a:off x="10377885" y="2995459"/>
            <a:ext cx="850240" cy="1015663"/>
          </a:xfrm>
          <a:prstGeom prst="rect">
            <a:avLst/>
          </a:prstGeom>
          <a:noFill/>
        </p:spPr>
        <p:txBody>
          <a:bodyPr wrap="square" rtlCol="0">
            <a:spAutoFit/>
          </a:bodyPr>
          <a:lstStyle/>
          <a:p>
            <a:r>
              <a:rPr lang="en-US" altLang="zh-CN" sz="6000" dirty="0"/>
              <a:t>...</a:t>
            </a:r>
            <a:endParaRPr lang="zh-CN" altLang="en-US" sz="6000" dirty="0"/>
          </a:p>
        </p:txBody>
      </p:sp>
    </p:spTree>
    <p:extLst>
      <p:ext uri="{BB962C8B-B14F-4D97-AF65-F5344CB8AC3E}">
        <p14:creationId xmlns:p14="http://schemas.microsoft.com/office/powerpoint/2010/main" val="70603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2"/>
          <p:cNvSpPr/>
          <p:nvPr/>
        </p:nvSpPr>
        <p:spPr>
          <a:xfrm>
            <a:off x="952823" y="1046334"/>
            <a:ext cx="9401668" cy="1483996"/>
          </a:xfrm>
          <a:prstGeom prst="rect">
            <a:avLst/>
          </a:prstGeom>
          <a:noFill/>
          <a:ln w="12700" cap="flat" cmpd="sng" algn="ctr">
            <a:noFill/>
            <a:prstDash val="solid"/>
          </a:ln>
          <a:effectLst/>
        </p:spPr>
        <p:txBody>
          <a:bodyPr lIns="132500" tIns="0" rIns="132500" bIns="0" rtlCol="0" anchor="t"/>
          <a:lstStyle/>
          <a:p>
            <a:pPr>
              <a:lnSpc>
                <a:spcPct val="160000"/>
              </a:lnSpc>
              <a:defRPr/>
            </a:pPr>
            <a:endParaRPr lang="en-US" altLang="zh-CN" sz="1800" i="1" kern="0" dirty="0">
              <a:solidFill>
                <a:schemeClr val="accent1">
                  <a:lumMod val="50000"/>
                </a:schemeClr>
              </a:solidFill>
              <a:latin typeface="微软雅黑" panose="020B0503020204020204" pitchFamily="34" charset="-122"/>
              <a:ea typeface="微软雅黑" panose="020B0503020204020204" pitchFamily="34" charset="-122"/>
              <a:cs typeface="Arial" pitchFamily="34" charset="0"/>
            </a:endParaRPr>
          </a:p>
          <a:p>
            <a:pPr>
              <a:lnSpc>
                <a:spcPct val="160000"/>
              </a:lnSpc>
              <a:defRPr/>
            </a:pPr>
            <a:endParaRPr lang="en-US" sz="1943" kern="0" dirty="0">
              <a:solidFill>
                <a:schemeClr val="accent1">
                  <a:lumMod val="50000"/>
                </a:schemeClr>
              </a:solidFill>
              <a:latin typeface="微软雅黑" panose="020B0503020204020204" pitchFamily="34" charset="-122"/>
              <a:ea typeface="微软雅黑" panose="020B0503020204020204" pitchFamily="34" charset="-122"/>
              <a:cs typeface="Arial" pitchFamily="34" charset="0"/>
            </a:endParaRPr>
          </a:p>
          <a:p>
            <a:pPr>
              <a:lnSpc>
                <a:spcPct val="160000"/>
              </a:lnSpc>
              <a:defRPr/>
            </a:pPr>
            <a:endParaRPr lang="en-US" sz="1943" kern="0" dirty="0">
              <a:solidFill>
                <a:schemeClr val="accent1">
                  <a:lumMod val="50000"/>
                </a:schemeClr>
              </a:solidFill>
              <a:latin typeface="微软雅黑" panose="020B0503020204020204" pitchFamily="34" charset="-122"/>
              <a:ea typeface="微软雅黑" panose="020B0503020204020204" pitchFamily="34" charset="-122"/>
              <a:cs typeface="Arial" pitchFamily="34" charset="0"/>
            </a:endParaRPr>
          </a:p>
        </p:txBody>
      </p:sp>
      <p:pic>
        <p:nvPicPr>
          <p:cNvPr id="3" name="图片 2"/>
          <p:cNvPicPr/>
          <p:nvPr/>
        </p:nvPicPr>
        <p:blipFill>
          <a:blip r:embed="rId3">
            <a:extLst>
              <a:ext uri="{28A0092B-C50C-407E-A947-70E740481C1C}">
                <a14:useLocalDpi xmlns:a14="http://schemas.microsoft.com/office/drawing/2010/main" val="0"/>
              </a:ext>
            </a:extLst>
          </a:blip>
          <a:stretch>
            <a:fillRect/>
          </a:stretch>
        </p:blipFill>
        <p:spPr>
          <a:xfrm>
            <a:off x="736799" y="1858385"/>
            <a:ext cx="4307423" cy="4352510"/>
          </a:xfrm>
          <a:prstGeom prst="rect">
            <a:avLst/>
          </a:prstGeom>
        </p:spPr>
      </p:pic>
      <p:sp>
        <p:nvSpPr>
          <p:cNvPr id="4" name="矩形 3"/>
          <p:cNvSpPr/>
          <p:nvPr/>
        </p:nvSpPr>
        <p:spPr>
          <a:xfrm>
            <a:off x="720433" y="662182"/>
            <a:ext cx="5921022" cy="490904"/>
          </a:xfrm>
          <a:prstGeom prst="rect">
            <a:avLst/>
          </a:prstGeom>
        </p:spPr>
        <p:txBody>
          <a:bodyPr>
            <a:spAutoFit/>
          </a:bodyPr>
          <a:lstStyle/>
          <a:p>
            <a:r>
              <a:rPr lang="zh-CN" altLang="en-US" sz="2590" b="1" kern="0" dirty="0">
                <a:latin typeface="微软雅黑" panose="020B0503020204020204" pitchFamily="34" charset="-122"/>
                <a:ea typeface="微软雅黑" panose="020B0503020204020204" pitchFamily="34" charset="-122"/>
                <a:cs typeface="Arial" pitchFamily="34" charset="0"/>
              </a:rPr>
              <a:t>任务类型（二）</a:t>
            </a:r>
            <a:r>
              <a:rPr lang="en-US" altLang="zh-CN" sz="2590" b="1" kern="0" dirty="0">
                <a:latin typeface="微软雅黑" panose="020B0503020204020204" pitchFamily="34" charset="-122"/>
                <a:ea typeface="微软雅黑" panose="020B0503020204020204" pitchFamily="34" charset="-122"/>
                <a:cs typeface="Arial" pitchFamily="34" charset="0"/>
              </a:rPr>
              <a:t> -  </a:t>
            </a:r>
            <a:r>
              <a:rPr lang="zh-CN" altLang="en-US" sz="2590" b="1" kern="0" dirty="0">
                <a:latin typeface="微软雅黑" panose="020B0503020204020204" pitchFamily="34" charset="-122"/>
                <a:ea typeface="微软雅黑" panose="020B0503020204020204" pitchFamily="34" charset="-122"/>
                <a:cs typeface="Arial" pitchFamily="34" charset="0"/>
              </a:rPr>
              <a:t>习题    </a:t>
            </a: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5231" y="1818407"/>
            <a:ext cx="5791708" cy="4203084"/>
          </a:xfrm>
          <a:prstGeom prst="rect">
            <a:avLst/>
          </a:prstGeom>
        </p:spPr>
      </p:pic>
      <p:sp>
        <p:nvSpPr>
          <p:cNvPr id="6" name="文本框 5"/>
          <p:cNvSpPr txBox="1"/>
          <p:nvPr/>
        </p:nvSpPr>
        <p:spPr>
          <a:xfrm>
            <a:off x="725711" y="1336417"/>
            <a:ext cx="10020200" cy="507831"/>
          </a:xfrm>
          <a:prstGeom prst="rect">
            <a:avLst/>
          </a:prstGeom>
        </p:spPr>
        <p:txBody>
          <a:bodyPr wrap="square">
            <a:spAutoFit/>
          </a:bodyPr>
          <a:lstStyle>
            <a:defPPr>
              <a:defRPr lang="zh-CN"/>
            </a:defPPr>
            <a:lvl1pPr>
              <a:lnSpc>
                <a:spcPct val="150000"/>
              </a:lnSpc>
              <a:defRPr sz="2000">
                <a:solidFill>
                  <a:schemeClr val="accent1">
                    <a:lumMod val="75000"/>
                  </a:schemeClr>
                </a:solidFill>
                <a:latin typeface="微软雅黑" panose="020B0503020204020204" pitchFamily="34" charset="-122"/>
                <a:ea typeface="微软雅黑" panose="020B0503020204020204" pitchFamily="34" charset="-122"/>
              </a:defRPr>
            </a:lvl1pPr>
          </a:lstStyle>
          <a:p>
            <a:r>
              <a:rPr lang="zh-CN" altLang="en-US" sz="1800" dirty="0">
                <a:solidFill>
                  <a:schemeClr val="tx1"/>
                </a:solidFill>
              </a:rPr>
              <a:t>以判断题、选择题为主的客观题，并以小节习题，单元测验的形式考核学生。</a:t>
            </a:r>
          </a:p>
        </p:txBody>
      </p:sp>
    </p:spTree>
    <p:extLst>
      <p:ext uri="{BB962C8B-B14F-4D97-AF65-F5344CB8AC3E}">
        <p14:creationId xmlns:p14="http://schemas.microsoft.com/office/powerpoint/2010/main" val="3529645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
          <p:cNvSpPr txBox="1">
            <a:spLocks/>
          </p:cNvSpPr>
          <p:nvPr/>
        </p:nvSpPr>
        <p:spPr>
          <a:xfrm>
            <a:off x="629679" y="594271"/>
            <a:ext cx="6083784"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任务类型（三） </a:t>
            </a:r>
            <a:r>
              <a:rPr lang="en-US" altLang="zh-CN" sz="2590" dirty="0">
                <a:solidFill>
                  <a:schemeClr val="tx1"/>
                </a:solidFill>
                <a:latin typeface="Microsoft YaHei" charset="0"/>
                <a:ea typeface="Microsoft YaHei" charset="0"/>
                <a:cs typeface="Microsoft YaHei" charset="0"/>
              </a:rPr>
              <a:t>- </a:t>
            </a:r>
            <a:r>
              <a:rPr lang="zh-CN" altLang="en-US" sz="2590" dirty="0">
                <a:solidFill>
                  <a:schemeClr val="tx1"/>
                </a:solidFill>
                <a:latin typeface="Microsoft YaHei" charset="0"/>
                <a:ea typeface="Microsoft YaHei" charset="0"/>
                <a:cs typeface="Microsoft YaHei" charset="0"/>
              </a:rPr>
              <a:t>在线编程</a:t>
            </a:r>
          </a:p>
        </p:txBody>
      </p:sp>
      <p:sp>
        <p:nvSpPr>
          <p:cNvPr id="3" name="Rectangle 42"/>
          <p:cNvSpPr/>
          <p:nvPr/>
        </p:nvSpPr>
        <p:spPr>
          <a:xfrm>
            <a:off x="998665" y="997609"/>
            <a:ext cx="9401668" cy="1483996"/>
          </a:xfrm>
          <a:prstGeom prst="rect">
            <a:avLst/>
          </a:prstGeom>
          <a:noFill/>
          <a:ln w="12700" cap="flat" cmpd="sng" algn="ctr">
            <a:noFill/>
            <a:prstDash val="solid"/>
          </a:ln>
          <a:effectLst/>
        </p:spPr>
        <p:txBody>
          <a:bodyPr lIns="132500" tIns="0" rIns="132500" bIns="0" rtlCol="0" anchor="t"/>
          <a:lstStyle/>
          <a:p>
            <a:pPr>
              <a:lnSpc>
                <a:spcPct val="160000"/>
              </a:lnSpc>
              <a:defRPr/>
            </a:pPr>
            <a:endParaRPr lang="en-US" altLang="zh-CN" sz="1800" i="1" kern="0" dirty="0">
              <a:solidFill>
                <a:schemeClr val="accent1">
                  <a:lumMod val="50000"/>
                </a:schemeClr>
              </a:solidFill>
              <a:latin typeface="微软雅黑" panose="020B0503020204020204" pitchFamily="34" charset="-122"/>
              <a:ea typeface="微软雅黑" panose="020B0503020204020204" pitchFamily="34" charset="-122"/>
              <a:cs typeface="Arial" pitchFamily="34" charset="0"/>
            </a:endParaRPr>
          </a:p>
          <a:p>
            <a:pPr>
              <a:lnSpc>
                <a:spcPct val="160000"/>
              </a:lnSpc>
              <a:defRPr/>
            </a:pPr>
            <a:endParaRPr lang="en-US" sz="1943" kern="0" dirty="0">
              <a:solidFill>
                <a:schemeClr val="accent1">
                  <a:lumMod val="50000"/>
                </a:schemeClr>
              </a:solidFill>
              <a:latin typeface="微软雅黑" panose="020B0503020204020204" pitchFamily="34" charset="-122"/>
              <a:ea typeface="微软雅黑" panose="020B0503020204020204" pitchFamily="34" charset="-122"/>
              <a:cs typeface="Arial" pitchFamily="34" charset="0"/>
            </a:endParaRPr>
          </a:p>
          <a:p>
            <a:pPr>
              <a:lnSpc>
                <a:spcPct val="160000"/>
              </a:lnSpc>
              <a:defRPr/>
            </a:pPr>
            <a:endParaRPr lang="en-US" sz="1943" kern="0" dirty="0">
              <a:solidFill>
                <a:schemeClr val="accent1">
                  <a:lumMod val="50000"/>
                </a:schemeClr>
              </a:solidFill>
              <a:latin typeface="微软雅黑" panose="020B0503020204020204" pitchFamily="34" charset="-122"/>
              <a:ea typeface="微软雅黑" panose="020B0503020204020204" pitchFamily="34" charset="-122"/>
              <a:cs typeface="Arial" pitchFamily="34" charset="0"/>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799" y="2111757"/>
            <a:ext cx="5254571" cy="3882643"/>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3268" y="2111757"/>
            <a:ext cx="5027345" cy="3882643"/>
          </a:xfrm>
          <a:prstGeom prst="rect">
            <a:avLst/>
          </a:prstGeom>
        </p:spPr>
      </p:pic>
      <p:sp>
        <p:nvSpPr>
          <p:cNvPr id="6" name="矩形 5"/>
          <p:cNvSpPr/>
          <p:nvPr/>
        </p:nvSpPr>
        <p:spPr>
          <a:xfrm>
            <a:off x="629679" y="1183109"/>
            <a:ext cx="10606646" cy="923330"/>
          </a:xfrm>
          <a:prstGeom prst="rect">
            <a:avLst/>
          </a:prstGeom>
        </p:spPr>
        <p:txBody>
          <a:bodyPr wrap="square">
            <a:spAutoFit/>
          </a:bodyPr>
          <a:lstStyle/>
          <a:p>
            <a:pPr>
              <a:lnSpc>
                <a:spcPct val="150000"/>
              </a:lnSpc>
            </a:pPr>
            <a:r>
              <a:rPr lang="zh-CN" altLang="en-US" sz="1800" dirty="0">
                <a:latin typeface="微软雅黑" panose="020B0503020204020204" pitchFamily="34" charset="-122"/>
                <a:ea typeface="微软雅黑" panose="020B0503020204020204" pitchFamily="34" charset="-122"/>
              </a:rPr>
              <a:t>在线的判题系统（</a:t>
            </a:r>
            <a:r>
              <a:rPr lang="en-US" altLang="zh-CN" sz="1800" dirty="0">
                <a:latin typeface="微软雅黑" panose="020B0503020204020204" pitchFamily="34" charset="-122"/>
                <a:ea typeface="微软雅黑" panose="020B0503020204020204" pitchFamily="34" charset="-122"/>
              </a:rPr>
              <a:t>Online Judge</a:t>
            </a:r>
            <a:r>
              <a:rPr lang="zh-CN" altLang="en-US" sz="1800" dirty="0">
                <a:latin typeface="微软雅黑" panose="020B0503020204020204" pitchFamily="34" charset="-122"/>
                <a:ea typeface="微软雅黑" panose="020B0503020204020204" pitchFamily="34" charset="-122"/>
              </a:rPr>
              <a:t>），用户可以在线提交程序（如</a:t>
            </a:r>
            <a:r>
              <a:rPr lang="en-US" altLang="zh-CN" sz="1800" dirty="0">
                <a:latin typeface="微软雅黑" panose="020B0503020204020204" pitchFamily="34" charset="-122"/>
                <a:ea typeface="微软雅黑" panose="020B0503020204020204" pitchFamily="34" charset="-122"/>
              </a:rPr>
              <a:t>Java</a:t>
            </a:r>
            <a:r>
              <a:rPr lang="zh-CN" altLang="en-US" sz="1800" dirty="0">
                <a:latin typeface="微软雅黑" panose="020B0503020204020204" pitchFamily="34" charset="-122"/>
                <a:ea typeface="微软雅黑" panose="020B0503020204020204" pitchFamily="34" charset="-122"/>
              </a:rPr>
              <a:t>、</a:t>
            </a:r>
            <a:r>
              <a:rPr lang="en-US" altLang="zh-CN" sz="1800" dirty="0">
                <a:latin typeface="微软雅黑" panose="020B0503020204020204" pitchFamily="34" charset="-122"/>
                <a:ea typeface="微软雅黑" panose="020B0503020204020204" pitchFamily="34" charset="-122"/>
              </a:rPr>
              <a:t>Python</a:t>
            </a:r>
            <a:r>
              <a:rPr lang="zh-CN" altLang="en-US" sz="1800" dirty="0">
                <a:latin typeface="微软雅黑" panose="020B0503020204020204" pitchFamily="34" charset="-122"/>
                <a:ea typeface="微软雅黑" panose="020B0503020204020204" pitchFamily="34" charset="-122"/>
              </a:rPr>
              <a:t>）源代码，系统对源代码进行编译和执行，并通过预先设计的测试数据来检验程序源代码的正确性。</a:t>
            </a:r>
          </a:p>
        </p:txBody>
      </p:sp>
    </p:spTree>
    <p:extLst>
      <p:ext uri="{BB962C8B-B14F-4D97-AF65-F5344CB8AC3E}">
        <p14:creationId xmlns:p14="http://schemas.microsoft.com/office/powerpoint/2010/main" val="16656768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3"/>
          <p:cNvSpPr txBox="1">
            <a:spLocks/>
          </p:cNvSpPr>
          <p:nvPr/>
        </p:nvSpPr>
        <p:spPr>
          <a:xfrm>
            <a:off x="629679" y="565954"/>
            <a:ext cx="6083784"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任务类型（四）</a:t>
            </a:r>
            <a:r>
              <a:rPr lang="en-US" altLang="zh-CN" sz="2590" dirty="0">
                <a:solidFill>
                  <a:schemeClr val="tx1"/>
                </a:solidFill>
                <a:latin typeface="Microsoft YaHei" charset="0"/>
                <a:ea typeface="Microsoft YaHei" charset="0"/>
                <a:cs typeface="Microsoft YaHei" charset="0"/>
              </a:rPr>
              <a:t>- </a:t>
            </a:r>
            <a:r>
              <a:rPr lang="zh-CN" altLang="en-US" sz="2590" dirty="0">
                <a:solidFill>
                  <a:schemeClr val="tx1"/>
                </a:solidFill>
                <a:latin typeface="Microsoft YaHei" charset="0"/>
                <a:ea typeface="Microsoft YaHei" charset="0"/>
                <a:cs typeface="Microsoft YaHei" charset="0"/>
              </a:rPr>
              <a:t>实验操作</a:t>
            </a:r>
          </a:p>
        </p:txBody>
      </p:sp>
      <p:sp>
        <p:nvSpPr>
          <p:cNvPr id="3" name="Rectangle 42"/>
          <p:cNvSpPr/>
          <p:nvPr/>
        </p:nvSpPr>
        <p:spPr>
          <a:xfrm>
            <a:off x="998665" y="997609"/>
            <a:ext cx="9401668" cy="1483996"/>
          </a:xfrm>
          <a:prstGeom prst="rect">
            <a:avLst/>
          </a:prstGeom>
          <a:noFill/>
          <a:ln w="12700" cap="flat" cmpd="sng" algn="ctr">
            <a:noFill/>
            <a:prstDash val="solid"/>
          </a:ln>
          <a:effectLst/>
        </p:spPr>
        <p:txBody>
          <a:bodyPr lIns="132500" tIns="0" rIns="132500" bIns="0" rtlCol="0" anchor="t"/>
          <a:lstStyle/>
          <a:p>
            <a:pPr>
              <a:lnSpc>
                <a:spcPct val="160000"/>
              </a:lnSpc>
              <a:defRPr/>
            </a:pPr>
            <a:endParaRPr lang="en-US" altLang="zh-CN" sz="1800" i="1" kern="0" dirty="0">
              <a:solidFill>
                <a:schemeClr val="accent1">
                  <a:lumMod val="50000"/>
                </a:schemeClr>
              </a:solidFill>
              <a:latin typeface="微软雅黑" panose="020B0503020204020204" pitchFamily="34" charset="-122"/>
              <a:ea typeface="微软雅黑" panose="020B0503020204020204" pitchFamily="34" charset="-122"/>
              <a:cs typeface="Arial" pitchFamily="34" charset="0"/>
            </a:endParaRPr>
          </a:p>
          <a:p>
            <a:pPr>
              <a:lnSpc>
                <a:spcPct val="160000"/>
              </a:lnSpc>
              <a:defRPr/>
            </a:pPr>
            <a:endParaRPr lang="en-US" sz="1943" kern="0" dirty="0">
              <a:solidFill>
                <a:schemeClr val="accent1">
                  <a:lumMod val="50000"/>
                </a:schemeClr>
              </a:solidFill>
              <a:latin typeface="微软雅黑" panose="020B0503020204020204" pitchFamily="34" charset="-122"/>
              <a:ea typeface="微软雅黑" panose="020B0503020204020204" pitchFamily="34" charset="-122"/>
              <a:cs typeface="Arial" pitchFamily="34" charset="0"/>
            </a:endParaRPr>
          </a:p>
          <a:p>
            <a:pPr>
              <a:lnSpc>
                <a:spcPct val="160000"/>
              </a:lnSpc>
              <a:defRPr/>
            </a:pPr>
            <a:endParaRPr lang="en-US" sz="1943" kern="0" dirty="0">
              <a:solidFill>
                <a:schemeClr val="accent1">
                  <a:lumMod val="50000"/>
                </a:schemeClr>
              </a:solidFill>
              <a:latin typeface="微软雅黑" panose="020B0503020204020204" pitchFamily="34" charset="-122"/>
              <a:ea typeface="微软雅黑" panose="020B0503020204020204" pitchFamily="34" charset="-122"/>
              <a:cs typeface="Arial" pitchFamily="34" charset="0"/>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480" y="2096240"/>
            <a:ext cx="5096903" cy="3941572"/>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5233" y="2106184"/>
            <a:ext cx="5114889" cy="3956784"/>
          </a:xfrm>
          <a:prstGeom prst="rect">
            <a:avLst/>
          </a:prstGeom>
        </p:spPr>
      </p:pic>
      <p:sp>
        <p:nvSpPr>
          <p:cNvPr id="6" name="文本框 5"/>
          <p:cNvSpPr txBox="1"/>
          <p:nvPr/>
        </p:nvSpPr>
        <p:spPr>
          <a:xfrm>
            <a:off x="736599" y="1131426"/>
            <a:ext cx="10369351" cy="830997"/>
          </a:xfrm>
          <a:prstGeom prst="rect">
            <a:avLst/>
          </a:prstGeom>
          <a:noFill/>
        </p:spPr>
        <p:txBody>
          <a:bodyPr wrap="square" rtlCol="0">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覆盖</a:t>
            </a:r>
            <a:r>
              <a:rPr lang="en-US" altLang="zh-CN" sz="1600" dirty="0">
                <a:latin typeface="微软雅黑" panose="020B0503020204020204" pitchFamily="34" charset="-122"/>
                <a:ea typeface="微软雅黑" panose="020B0503020204020204" pitchFamily="34" charset="-122"/>
              </a:rPr>
              <a:t>Java</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Linux</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Python</a:t>
            </a:r>
            <a:r>
              <a:rPr lang="zh-CN" altLang="en-US" sz="1600" dirty="0">
                <a:latin typeface="微软雅黑" panose="020B0503020204020204" pitchFamily="34" charset="-122"/>
                <a:ea typeface="微软雅黑" panose="020B0503020204020204" pitchFamily="34" charset="-122"/>
              </a:rPr>
              <a:t>基础，以及大数据相关生态系统所有框架组件，并且包括数据分析、可视化技术等工具、平台的应用操作实验。</a:t>
            </a:r>
          </a:p>
        </p:txBody>
      </p:sp>
    </p:spTree>
    <p:extLst>
      <p:ext uri="{BB962C8B-B14F-4D97-AF65-F5344CB8AC3E}">
        <p14:creationId xmlns:p14="http://schemas.microsoft.com/office/powerpoint/2010/main" val="18334699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p:cNvSpPr txBox="1">
            <a:spLocks/>
          </p:cNvSpPr>
          <p:nvPr/>
        </p:nvSpPr>
        <p:spPr>
          <a:xfrm>
            <a:off x="664791" y="565954"/>
            <a:ext cx="6480720" cy="532373"/>
          </a:xfrm>
          <a:prstGeom prst="rect">
            <a:avLst/>
          </a:prstGeom>
          <a:noFill/>
        </p:spPr>
        <p:txBody>
          <a:bodyPr vert="horz" wrap="square" lIns="132508" tIns="66254" rIns="132508" bIns="66254" rtlCol="0" anchor="ctr">
            <a:spAutoFit/>
          </a:bodyPr>
          <a:lstStyle>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实验任务及环境（</a:t>
            </a:r>
            <a:r>
              <a:rPr lang="en-US" altLang="zh-CN" sz="2590" dirty="0">
                <a:solidFill>
                  <a:schemeClr val="tx1"/>
                </a:solidFill>
                <a:latin typeface="Microsoft YaHei" charset="0"/>
                <a:ea typeface="Microsoft YaHei" charset="0"/>
                <a:cs typeface="Microsoft YaHei" charset="0"/>
              </a:rPr>
              <a:t>260+</a:t>
            </a:r>
            <a:r>
              <a:rPr lang="zh-CN" altLang="en-US" sz="2590" dirty="0">
                <a:solidFill>
                  <a:schemeClr val="tx1"/>
                </a:solidFill>
                <a:latin typeface="Microsoft YaHei" charset="0"/>
                <a:ea typeface="Microsoft YaHei" charset="0"/>
                <a:cs typeface="Microsoft YaHei" charset="0"/>
              </a:rPr>
              <a:t>）</a:t>
            </a:r>
          </a:p>
        </p:txBody>
      </p:sp>
      <p:sp>
        <p:nvSpPr>
          <p:cNvPr id="3" name="矩形 2"/>
          <p:cNvSpPr/>
          <p:nvPr/>
        </p:nvSpPr>
        <p:spPr>
          <a:xfrm>
            <a:off x="736799" y="1170335"/>
            <a:ext cx="6252880" cy="4893647"/>
          </a:xfrm>
          <a:prstGeom prst="rect">
            <a:avLst/>
          </a:prstGeom>
        </p:spPr>
        <p:txBody>
          <a:bodyPr wrap="square">
            <a:spAutoFit/>
          </a:bodyPr>
          <a:lstStyle/>
          <a:p>
            <a:pPr marL="285750" indent="-285750">
              <a:lnSpc>
                <a:spcPct val="150000"/>
              </a:lnSpc>
              <a:buFont typeface="Wingdings" panose="05000000000000000000" pitchFamily="2" charset="2"/>
              <a:buChar char="l"/>
            </a:pPr>
            <a:r>
              <a:rPr lang="en-US" altLang="zh-CN" sz="1600" dirty="0">
                <a:latin typeface="微软雅黑" panose="020B0503020204020204" pitchFamily="34" charset="-122"/>
                <a:ea typeface="微软雅黑" panose="020B0503020204020204" pitchFamily="34" charset="-122"/>
              </a:rPr>
              <a:t>Hadoop</a:t>
            </a:r>
            <a:r>
              <a:rPr lang="zh-CN" altLang="en-US" sz="1600" dirty="0">
                <a:latin typeface="微软雅黑" panose="020B0503020204020204" pitchFamily="34" charset="-122"/>
                <a:ea typeface="微软雅黑" panose="020B0503020204020204" pitchFamily="34" charset="-122"/>
              </a:rPr>
              <a:t>伪分布模式安装</a:t>
            </a:r>
          </a:p>
          <a:p>
            <a:pPr marL="285750" indent="-285750">
              <a:lnSpc>
                <a:spcPct val="150000"/>
              </a:lnSpc>
              <a:buFont typeface="Wingdings" panose="05000000000000000000" pitchFamily="2" charset="2"/>
              <a:buChar char="l"/>
            </a:pPr>
            <a:r>
              <a:rPr lang="en-US" altLang="zh-CN" sz="1600" dirty="0">
                <a:latin typeface="微软雅黑" panose="020B0503020204020204" pitchFamily="34" charset="-122"/>
                <a:ea typeface="微软雅黑" panose="020B0503020204020204" pitchFamily="34" charset="-122"/>
              </a:rPr>
              <a:t>Hadoop</a:t>
            </a:r>
            <a:r>
              <a:rPr lang="zh-CN" altLang="en-US" sz="1600" dirty="0">
                <a:latin typeface="微软雅黑" panose="020B0503020204020204" pitchFamily="34" charset="-122"/>
                <a:ea typeface="微软雅黑" panose="020B0503020204020204" pitchFamily="34" charset="-122"/>
              </a:rPr>
              <a:t>完全分布模式安装</a:t>
            </a:r>
          </a:p>
          <a:p>
            <a:pPr marL="285750" indent="-285750">
              <a:lnSpc>
                <a:spcPct val="150000"/>
              </a:lnSpc>
              <a:buFont typeface="Wingdings" panose="05000000000000000000" pitchFamily="2" charset="2"/>
              <a:buChar char="l"/>
            </a:pPr>
            <a:r>
              <a:rPr lang="en-US" altLang="zh-CN" sz="1600" dirty="0">
                <a:latin typeface="微软雅黑" panose="020B0503020204020204" pitchFamily="34" charset="-122"/>
                <a:ea typeface="微软雅黑" panose="020B0503020204020204" pitchFamily="34" charset="-122"/>
              </a:rPr>
              <a:t>Hadoop</a:t>
            </a:r>
            <a:r>
              <a:rPr lang="zh-CN" altLang="en-US" sz="1600" dirty="0">
                <a:latin typeface="微软雅黑" panose="020B0503020204020204" pitchFamily="34" charset="-122"/>
                <a:ea typeface="微软雅黑" panose="020B0503020204020204" pitchFamily="34" charset="-122"/>
              </a:rPr>
              <a:t>开发插件安装</a:t>
            </a:r>
          </a:p>
          <a:p>
            <a:pPr marL="285750" indent="-285750">
              <a:lnSpc>
                <a:spcPct val="150000"/>
              </a:lnSpc>
              <a:buFont typeface="Wingdings" panose="05000000000000000000" pitchFamily="2" charset="2"/>
              <a:buChar char="l"/>
            </a:pPr>
            <a:r>
              <a:rPr lang="en-US" altLang="zh-CN" sz="1600" dirty="0">
                <a:latin typeface="微软雅黑" panose="020B0503020204020204" pitchFamily="34" charset="-122"/>
                <a:ea typeface="微软雅黑" panose="020B0503020204020204" pitchFamily="34" charset="-122"/>
              </a:rPr>
              <a:t>HDFS JAVA API</a:t>
            </a:r>
            <a:r>
              <a:rPr lang="zh-CN" altLang="en-US" sz="1600" dirty="0">
                <a:latin typeface="微软雅黑" panose="020B0503020204020204" pitchFamily="34" charset="-122"/>
                <a:ea typeface="微软雅黑" panose="020B0503020204020204" pitchFamily="34" charset="-122"/>
              </a:rPr>
              <a:t>操作</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a:t>
            </a:r>
            <a:r>
              <a:rPr lang="en-US" altLang="zh-CN" sz="1600" dirty="0" err="1">
                <a:latin typeface="微软雅黑" panose="020B0503020204020204" pitchFamily="34" charset="-122"/>
                <a:ea typeface="微软雅黑" panose="020B0503020204020204" pitchFamily="34" charset="-122"/>
              </a:rPr>
              <a:t>wordcount</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去重</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排序</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求平均值</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——Map</a:t>
            </a:r>
            <a:r>
              <a:rPr lang="zh-CN" altLang="en-US" sz="1600" dirty="0">
                <a:latin typeface="微软雅黑" panose="020B0503020204020204" pitchFamily="34" charset="-122"/>
                <a:ea typeface="微软雅黑" panose="020B0503020204020204" pitchFamily="34" charset="-122"/>
              </a:rPr>
              <a:t>端</a:t>
            </a:r>
            <a:r>
              <a:rPr lang="en-US" altLang="zh-CN" sz="1600" dirty="0">
                <a:latin typeface="微软雅黑" panose="020B0503020204020204" pitchFamily="34" charset="-122"/>
                <a:ea typeface="微软雅黑" panose="020B0503020204020204" pitchFamily="34" charset="-122"/>
              </a:rPr>
              <a:t>Join</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——Reduce</a:t>
            </a:r>
            <a:r>
              <a:rPr lang="zh-CN" altLang="en-US" sz="1600" dirty="0">
                <a:latin typeface="微软雅黑" panose="020B0503020204020204" pitchFamily="34" charset="-122"/>
                <a:ea typeface="微软雅黑" panose="020B0503020204020204" pitchFamily="34" charset="-122"/>
              </a:rPr>
              <a:t>端</a:t>
            </a:r>
            <a:r>
              <a:rPr lang="en-US" altLang="zh-CN" sz="1600" dirty="0">
                <a:latin typeface="微软雅黑" panose="020B0503020204020204" pitchFamily="34" charset="-122"/>
                <a:ea typeface="微软雅黑" panose="020B0503020204020204" pitchFamily="34" charset="-122"/>
              </a:rPr>
              <a:t>Join</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单表</a:t>
            </a:r>
            <a:r>
              <a:rPr lang="en-US" altLang="zh-CN" sz="1600" dirty="0">
                <a:latin typeface="微软雅黑" panose="020B0503020204020204" pitchFamily="34" charset="-122"/>
                <a:ea typeface="微软雅黑" panose="020B0503020204020204" pitchFamily="34" charset="-122"/>
              </a:rPr>
              <a:t>Join</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二次排序</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倒排索引</a:t>
            </a:r>
          </a:p>
        </p:txBody>
      </p:sp>
      <p:sp>
        <p:nvSpPr>
          <p:cNvPr id="4" name="矩形 3"/>
          <p:cNvSpPr/>
          <p:nvPr/>
        </p:nvSpPr>
        <p:spPr>
          <a:xfrm>
            <a:off x="5627013" y="1170335"/>
            <a:ext cx="5849367" cy="4893647"/>
          </a:xfrm>
          <a:prstGeom prst="rect">
            <a:avLst/>
          </a:prstGeom>
        </p:spPr>
        <p:txBody>
          <a:bodyPr wrap="square">
            <a:spAutoFit/>
          </a:bodyPr>
          <a:lstStyle/>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a:t>
            </a:r>
            <a:r>
              <a:rPr lang="en-US" altLang="zh-CN" sz="1600" dirty="0" err="1">
                <a:latin typeface="微软雅黑" panose="020B0503020204020204" pitchFamily="34" charset="-122"/>
                <a:ea typeface="微软雅黑" panose="020B0503020204020204" pitchFamily="34" charset="-122"/>
              </a:rPr>
              <a:t>Chainmapper&amp;Chainreducer</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实例</a:t>
            </a:r>
            <a:r>
              <a:rPr lang="en-US" altLang="zh-CN" sz="1600" dirty="0">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自定义输入、输出格式</a:t>
            </a:r>
          </a:p>
          <a:p>
            <a:pPr marL="285750" indent="-285750">
              <a:lnSpc>
                <a:spcPct val="150000"/>
              </a:lnSpc>
              <a:buFont typeface="Wingdings" panose="05000000000000000000" pitchFamily="2" charset="2"/>
              <a:buChar char="l"/>
            </a:pPr>
            <a:r>
              <a:rPr lang="en-US" altLang="zh-CN" sz="1600" dirty="0">
                <a:latin typeface="微软雅黑" panose="020B0503020204020204" pitchFamily="34" charset="-122"/>
                <a:ea typeface="微软雅黑" panose="020B0503020204020204" pitchFamily="34" charset="-122"/>
              </a:rPr>
              <a:t>Hive</a:t>
            </a:r>
            <a:r>
              <a:rPr lang="zh-CN" altLang="en-US" sz="1600" dirty="0">
                <a:latin typeface="微软雅黑" panose="020B0503020204020204" pitchFamily="34" charset="-122"/>
                <a:ea typeface="微软雅黑" panose="020B0503020204020204" pitchFamily="34" charset="-122"/>
              </a:rPr>
              <a:t>安装</a:t>
            </a:r>
          </a:p>
          <a:p>
            <a:pPr marL="285750" indent="-285750">
              <a:lnSpc>
                <a:spcPct val="150000"/>
              </a:lnSpc>
              <a:buFont typeface="Wingdings" panose="05000000000000000000" pitchFamily="2" charset="2"/>
              <a:buChar char="l"/>
            </a:pPr>
            <a:r>
              <a:rPr lang="en-US" altLang="zh-CN" sz="1600" dirty="0">
                <a:latin typeface="微软雅黑" panose="020B0503020204020204" pitchFamily="34" charset="-122"/>
                <a:ea typeface="微软雅黑" panose="020B0503020204020204" pitchFamily="34" charset="-122"/>
              </a:rPr>
              <a:t>Hive</a:t>
            </a:r>
            <a:r>
              <a:rPr lang="zh-CN" altLang="en-US" sz="1600" dirty="0">
                <a:latin typeface="微软雅黑" panose="020B0503020204020204" pitchFamily="34" charset="-122"/>
                <a:ea typeface="微软雅黑" panose="020B0503020204020204" pitchFamily="34" charset="-122"/>
              </a:rPr>
              <a:t>基本操作</a:t>
            </a:r>
          </a:p>
          <a:p>
            <a:pPr marL="285750" indent="-285750">
              <a:lnSpc>
                <a:spcPct val="150000"/>
              </a:lnSpc>
              <a:buFont typeface="Wingdings" panose="05000000000000000000" pitchFamily="2" charset="2"/>
              <a:buChar char="l"/>
            </a:pPr>
            <a:r>
              <a:rPr lang="en-US" altLang="zh-CN" sz="1600" dirty="0">
                <a:latin typeface="微软雅黑" panose="020B0503020204020204" pitchFamily="34" charset="-122"/>
                <a:ea typeface="微软雅黑" panose="020B0503020204020204" pitchFamily="34" charset="-122"/>
              </a:rPr>
              <a:t>Hive</a:t>
            </a:r>
            <a:r>
              <a:rPr lang="zh-CN" altLang="en-US" sz="1600" dirty="0">
                <a:latin typeface="微软雅黑" panose="020B0503020204020204" pitchFamily="34" charset="-122"/>
                <a:ea typeface="微软雅黑" panose="020B0503020204020204" pitchFamily="34" charset="-122"/>
              </a:rPr>
              <a:t>查询</a:t>
            </a:r>
          </a:p>
          <a:p>
            <a:pPr marL="285750" indent="-285750">
              <a:lnSpc>
                <a:spcPct val="150000"/>
              </a:lnSpc>
              <a:buFont typeface="Wingdings" panose="05000000000000000000" pitchFamily="2" charset="2"/>
              <a:buChar char="l"/>
            </a:pPr>
            <a:r>
              <a:rPr lang="en-US" altLang="zh-CN" sz="1600" dirty="0">
                <a:latin typeface="微软雅黑" panose="020B0503020204020204" pitchFamily="34" charset="-122"/>
                <a:ea typeface="微软雅黑" panose="020B0503020204020204" pitchFamily="34" charset="-122"/>
              </a:rPr>
              <a:t>Hive </a:t>
            </a:r>
            <a:r>
              <a:rPr lang="zh-CN" altLang="en-US" sz="1600" dirty="0">
                <a:latin typeface="微软雅黑" panose="020B0503020204020204" pitchFamily="34" charset="-122"/>
                <a:ea typeface="微软雅黑" panose="020B0503020204020204" pitchFamily="34" charset="-122"/>
              </a:rPr>
              <a:t>各种排序之间的区别</a:t>
            </a:r>
          </a:p>
          <a:p>
            <a:pPr marL="285750" indent="-285750">
              <a:lnSpc>
                <a:spcPct val="150000"/>
              </a:lnSpc>
              <a:buFont typeface="Wingdings" panose="05000000000000000000" pitchFamily="2" charset="2"/>
              <a:buChar char="l"/>
            </a:pPr>
            <a:r>
              <a:rPr lang="en-US" altLang="zh-CN" sz="1600" dirty="0">
                <a:latin typeface="微软雅黑" panose="020B0503020204020204" pitchFamily="34" charset="-122"/>
                <a:ea typeface="微软雅黑" panose="020B0503020204020204" pitchFamily="34" charset="-122"/>
              </a:rPr>
              <a:t>zookeeper</a:t>
            </a:r>
            <a:r>
              <a:rPr lang="zh-CN" altLang="en-US" sz="1600" dirty="0">
                <a:latin typeface="微软雅黑" panose="020B0503020204020204" pitchFamily="34" charset="-122"/>
                <a:ea typeface="微软雅黑" panose="020B0503020204020204" pitchFamily="34" charset="-122"/>
              </a:rPr>
              <a:t>安装</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HBase</a:t>
            </a:r>
            <a:r>
              <a:rPr lang="zh-CN" altLang="en-US" sz="1600" dirty="0">
                <a:latin typeface="微软雅黑" panose="020B0503020204020204" pitchFamily="34" charset="-122"/>
                <a:ea typeface="微软雅黑" panose="020B0503020204020204" pitchFamily="34" charset="-122"/>
              </a:rPr>
              <a:t>安装</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HBase</a:t>
            </a:r>
            <a:r>
              <a:rPr lang="en-US" altLang="zh-CN" sz="1600" dirty="0">
                <a:latin typeface="微软雅黑" panose="020B0503020204020204" pitchFamily="34" charset="-122"/>
                <a:ea typeface="微软雅黑" panose="020B0503020204020204" pitchFamily="34" charset="-122"/>
              </a:rPr>
              <a:t> JAVA API</a:t>
            </a:r>
            <a:r>
              <a:rPr lang="zh-CN" altLang="en-US" sz="1600" dirty="0">
                <a:latin typeface="微软雅黑" panose="020B0503020204020204" pitchFamily="34" charset="-122"/>
                <a:ea typeface="微软雅黑" panose="020B0503020204020204" pitchFamily="34" charset="-122"/>
              </a:rPr>
              <a:t>读写数据</a:t>
            </a:r>
          </a:p>
          <a:p>
            <a:pPr marL="285750" indent="-285750">
              <a:lnSpc>
                <a:spcPct val="150000"/>
              </a:lnSpc>
              <a:buFont typeface="Wingdings" panose="05000000000000000000" pitchFamily="2" charset="2"/>
              <a:buChar char="l"/>
            </a:pPr>
            <a:r>
              <a:rPr lang="en-US" altLang="zh-CN" sz="1600" dirty="0" err="1">
                <a:latin typeface="微软雅黑" panose="020B0503020204020204" pitchFamily="34" charset="-122"/>
                <a:ea typeface="微软雅黑" panose="020B0503020204020204" pitchFamily="34" charset="-122"/>
              </a:rPr>
              <a:t>HBase</a:t>
            </a:r>
            <a:r>
              <a:rPr lang="zh-CN" altLang="en-US" sz="1600" dirty="0">
                <a:latin typeface="微软雅黑" panose="020B0503020204020204" pitchFamily="34" charset="-122"/>
                <a:ea typeface="微软雅黑" panose="020B0503020204020204" pitchFamily="34" charset="-122"/>
              </a:rPr>
              <a:t>的过滤器</a:t>
            </a:r>
          </a:p>
          <a:p>
            <a:pPr marL="285750" indent="-285750">
              <a:lnSpc>
                <a:spcPct val="150000"/>
              </a:lnSpc>
              <a:buFont typeface="Wingdings" panose="05000000000000000000" pitchFamily="2" charset="2"/>
              <a:buChar char="l"/>
            </a:pPr>
            <a:r>
              <a:rPr lang="zh-CN" altLang="en-US" sz="1600" dirty="0">
                <a:latin typeface="微软雅黑" panose="020B0503020204020204" pitchFamily="34" charset="-122"/>
                <a:ea typeface="微软雅黑" panose="020B0503020204020204" pitchFamily="34" charset="-122"/>
              </a:rPr>
              <a:t>综合案例：</a:t>
            </a:r>
            <a:r>
              <a:rPr lang="en-US" altLang="zh-CN" sz="1600" dirty="0">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读</a:t>
            </a:r>
            <a:r>
              <a:rPr lang="en-US" altLang="zh-CN" sz="1600" dirty="0" err="1">
                <a:latin typeface="微软雅黑" panose="020B0503020204020204" pitchFamily="34" charset="-122"/>
                <a:ea typeface="微软雅黑" panose="020B0503020204020204" pitchFamily="34" charset="-122"/>
              </a:rPr>
              <a:t>HBase</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pPr>
            <a:r>
              <a:rPr lang="zh-CN" altLang="en-US" sz="1600" dirty="0">
                <a:latin typeface="微软雅黑" panose="020B0503020204020204" pitchFamily="34" charset="-122"/>
                <a:ea typeface="微软雅黑" panose="020B0503020204020204" pitchFamily="34" charset="-122"/>
              </a:rPr>
              <a:t>综合案例：</a:t>
            </a:r>
            <a:r>
              <a:rPr lang="en-US" altLang="zh-CN" sz="1600" dirty="0">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写</a:t>
            </a:r>
            <a:r>
              <a:rPr lang="en-US" altLang="zh-CN" sz="1600" dirty="0" err="1">
                <a:latin typeface="微软雅黑" panose="020B0503020204020204" pitchFamily="34" charset="-122"/>
                <a:ea typeface="微软雅黑" panose="020B0503020204020204" pitchFamily="34" charset="-122"/>
              </a:rPr>
              <a:t>HBase</a:t>
            </a:r>
            <a:endParaRPr lang="en-US" altLang="zh-CN"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pPr>
            <a:r>
              <a:rPr lang="zh-CN" altLang="en-US" sz="1600" dirty="0">
                <a:latin typeface="微软雅黑" panose="020B0503020204020204" pitchFamily="34" charset="-122"/>
                <a:ea typeface="微软雅黑" panose="020B0503020204020204" pitchFamily="34" charset="-122"/>
              </a:rPr>
              <a:t>综合案例：</a:t>
            </a:r>
            <a:r>
              <a:rPr lang="en-US" altLang="zh-CN" sz="1600" dirty="0" err="1">
                <a:latin typeface="微软雅黑" panose="020B0503020204020204" pitchFamily="34" charset="-122"/>
                <a:ea typeface="微软雅黑" panose="020B0503020204020204" pitchFamily="34" charset="-122"/>
              </a:rPr>
              <a:t>Mapreduce</a:t>
            </a:r>
            <a:r>
              <a:rPr lang="zh-CN" altLang="en-US" sz="1600" dirty="0">
                <a:latin typeface="微软雅黑" panose="020B0503020204020204" pitchFamily="34" charset="-122"/>
                <a:ea typeface="微软雅黑" panose="020B0503020204020204" pitchFamily="34" charset="-122"/>
              </a:rPr>
              <a:t>读</a:t>
            </a:r>
            <a:r>
              <a:rPr lang="en-US" altLang="zh-CN" sz="1600" dirty="0" err="1">
                <a:latin typeface="微软雅黑" panose="020B0503020204020204" pitchFamily="34" charset="-122"/>
                <a:ea typeface="微软雅黑" panose="020B0503020204020204" pitchFamily="34" charset="-122"/>
              </a:rPr>
              <a:t>HBase</a:t>
            </a:r>
            <a:r>
              <a:rPr lang="zh-CN" altLang="en-US" sz="1600" dirty="0">
                <a:latin typeface="微软雅黑" panose="020B0503020204020204" pitchFamily="34" charset="-122"/>
                <a:ea typeface="微软雅黑" panose="020B0503020204020204" pitchFamily="34" charset="-122"/>
              </a:rPr>
              <a:t>并写入</a:t>
            </a:r>
            <a:r>
              <a:rPr lang="en-US" altLang="zh-CN" sz="1600" dirty="0" err="1">
                <a:latin typeface="微软雅黑" panose="020B0503020204020204" pitchFamily="34" charset="-122"/>
                <a:ea typeface="微软雅黑" panose="020B0503020204020204" pitchFamily="34" charset="-122"/>
              </a:rPr>
              <a:t>HBase</a:t>
            </a:r>
            <a:endParaRPr lang="zh-CN" altLang="en-US"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630182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p:cNvSpPr txBox="1">
            <a:spLocks/>
          </p:cNvSpPr>
          <p:nvPr/>
        </p:nvSpPr>
        <p:spPr>
          <a:xfrm>
            <a:off x="592783" y="594271"/>
            <a:ext cx="5677242"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应用场景</a:t>
            </a:r>
            <a:r>
              <a:rPr lang="en-US" altLang="zh-CN" sz="2590" dirty="0">
                <a:solidFill>
                  <a:schemeClr val="tx1"/>
                </a:solidFill>
                <a:latin typeface="Microsoft YaHei" charset="0"/>
                <a:ea typeface="Microsoft YaHei" charset="0"/>
                <a:cs typeface="Microsoft YaHei" charset="0"/>
              </a:rPr>
              <a:t>(</a:t>
            </a:r>
            <a:r>
              <a:rPr lang="zh-CN" altLang="en-US" sz="2590" dirty="0">
                <a:solidFill>
                  <a:schemeClr val="tx1"/>
                </a:solidFill>
                <a:latin typeface="Microsoft YaHei" charset="0"/>
                <a:ea typeface="Microsoft YaHei" charset="0"/>
                <a:cs typeface="Microsoft YaHei" charset="0"/>
              </a:rPr>
              <a:t>一）</a:t>
            </a:r>
            <a:r>
              <a:rPr lang="en-US" altLang="zh-CN" sz="2590" dirty="0">
                <a:solidFill>
                  <a:schemeClr val="tx1"/>
                </a:solidFill>
                <a:latin typeface="Microsoft YaHei" charset="0"/>
                <a:ea typeface="Microsoft YaHei" charset="0"/>
                <a:cs typeface="Microsoft YaHei" charset="0"/>
              </a:rPr>
              <a:t>– </a:t>
            </a:r>
            <a:r>
              <a:rPr lang="zh-CN" altLang="en-US" sz="2590" dirty="0">
                <a:solidFill>
                  <a:schemeClr val="tx1"/>
                </a:solidFill>
                <a:latin typeface="Microsoft YaHei" charset="0"/>
                <a:ea typeface="Microsoft YaHei" charset="0"/>
                <a:cs typeface="Microsoft YaHei" charset="0"/>
              </a:rPr>
              <a:t>教学辅助实验</a:t>
            </a: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3303" y="2015592"/>
            <a:ext cx="5904203" cy="4149710"/>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771" y="2017596"/>
            <a:ext cx="3672124" cy="4173590"/>
          </a:xfrm>
          <a:prstGeom prst="rect">
            <a:avLst/>
          </a:prstGeom>
        </p:spPr>
      </p:pic>
      <p:sp>
        <p:nvSpPr>
          <p:cNvPr id="5" name="文本框 4"/>
          <p:cNvSpPr txBox="1"/>
          <p:nvPr/>
        </p:nvSpPr>
        <p:spPr>
          <a:xfrm>
            <a:off x="304751" y="1356742"/>
            <a:ext cx="10513168" cy="461665"/>
          </a:xfrm>
          <a:prstGeom prst="rect">
            <a:avLst/>
          </a:prstGeom>
          <a:noFill/>
        </p:spPr>
        <p:txBody>
          <a:bodyPr wrap="square" rtlCol="0">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      作为教师讲授专业课的辅助，为课后提供各种实验环境与实验任务指导书，减轻老师的负担。</a:t>
            </a:r>
          </a:p>
        </p:txBody>
      </p:sp>
    </p:spTree>
    <p:extLst>
      <p:ext uri="{BB962C8B-B14F-4D97-AF65-F5344CB8AC3E}">
        <p14:creationId xmlns:p14="http://schemas.microsoft.com/office/powerpoint/2010/main" val="18452999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p:cNvSpPr txBox="1">
            <a:spLocks/>
          </p:cNvSpPr>
          <p:nvPr/>
        </p:nvSpPr>
        <p:spPr>
          <a:xfrm>
            <a:off x="604173" y="565954"/>
            <a:ext cx="5029170"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应用场景（二）</a:t>
            </a:r>
            <a:r>
              <a:rPr lang="en-US" altLang="zh-CN" sz="2590" dirty="0">
                <a:solidFill>
                  <a:schemeClr val="tx1"/>
                </a:solidFill>
                <a:latin typeface="Microsoft YaHei" charset="0"/>
                <a:ea typeface="Microsoft YaHei" charset="0"/>
                <a:cs typeface="Microsoft YaHei" charset="0"/>
              </a:rPr>
              <a:t>– </a:t>
            </a:r>
            <a:r>
              <a:rPr lang="zh-CN" altLang="en-US" sz="2590" dirty="0">
                <a:solidFill>
                  <a:schemeClr val="tx1"/>
                </a:solidFill>
                <a:latin typeface="Microsoft YaHei" charset="0"/>
                <a:ea typeface="Microsoft YaHei" charset="0"/>
                <a:cs typeface="Microsoft YaHei" charset="0"/>
              </a:rPr>
              <a:t>实训课程</a:t>
            </a: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826" y="2049568"/>
            <a:ext cx="3428357" cy="4089319"/>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7199" y="2459484"/>
            <a:ext cx="3650659" cy="3175347"/>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9601" y="2459484"/>
            <a:ext cx="3532414" cy="3175347"/>
          </a:xfrm>
          <a:prstGeom prst="rect">
            <a:avLst/>
          </a:prstGeom>
        </p:spPr>
      </p:pic>
      <p:sp>
        <p:nvSpPr>
          <p:cNvPr id="6" name="文本框 5"/>
          <p:cNvSpPr txBox="1"/>
          <p:nvPr/>
        </p:nvSpPr>
        <p:spPr>
          <a:xfrm>
            <a:off x="736599" y="1059418"/>
            <a:ext cx="10297343" cy="830997"/>
          </a:xfrm>
          <a:prstGeom prst="rect">
            <a:avLst/>
          </a:prstGeom>
          <a:noFill/>
        </p:spPr>
        <p:txBody>
          <a:bodyPr wrap="square" rtlCol="0">
            <a:spAutoFit/>
          </a:bodyPr>
          <a:lstStyle/>
          <a:p>
            <a:pPr>
              <a:lnSpc>
                <a:spcPct val="150000"/>
              </a:lnSpc>
            </a:pPr>
            <a:r>
              <a:rPr lang="zh-CN" altLang="en-US" sz="1600">
                <a:latin typeface="微软雅黑" panose="020B0503020204020204" pitchFamily="34" charset="-122"/>
                <a:ea typeface="微软雅黑" panose="020B0503020204020204" pitchFamily="34" charset="-122"/>
              </a:rPr>
              <a:t>作为</a:t>
            </a:r>
            <a:r>
              <a:rPr lang="zh-CN" altLang="en-US" sz="1600" dirty="0">
                <a:latin typeface="微软雅黑" panose="020B0503020204020204" pitchFamily="34" charset="-122"/>
                <a:ea typeface="微软雅黑" panose="020B0503020204020204" pitchFamily="34" charset="-122"/>
              </a:rPr>
              <a:t>辅助教学，为老师开设的大数据专来课程提供从理论讲解、课后习题、上机实验等一系列内容，前、后成体系贯穿，解决学校无法开展新工科教学的痛点。</a:t>
            </a:r>
          </a:p>
        </p:txBody>
      </p:sp>
    </p:spTree>
    <p:extLst>
      <p:ext uri="{BB962C8B-B14F-4D97-AF65-F5344CB8AC3E}">
        <p14:creationId xmlns:p14="http://schemas.microsoft.com/office/powerpoint/2010/main" val="184073566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p:cNvSpPr txBox="1">
            <a:spLocks/>
          </p:cNvSpPr>
          <p:nvPr/>
        </p:nvSpPr>
        <p:spPr>
          <a:xfrm>
            <a:off x="592783" y="594271"/>
            <a:ext cx="5101178"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应用场景（三） </a:t>
            </a:r>
            <a:r>
              <a:rPr lang="en-US" altLang="zh-CN" sz="2590" dirty="0">
                <a:solidFill>
                  <a:schemeClr val="tx1"/>
                </a:solidFill>
                <a:latin typeface="Microsoft YaHei" charset="0"/>
                <a:ea typeface="Microsoft YaHei" charset="0"/>
                <a:cs typeface="Microsoft YaHei" charset="0"/>
              </a:rPr>
              <a:t>– </a:t>
            </a:r>
            <a:r>
              <a:rPr lang="zh-CN" altLang="en-US" sz="2590" dirty="0">
                <a:solidFill>
                  <a:schemeClr val="tx1"/>
                </a:solidFill>
                <a:latin typeface="Microsoft YaHei" charset="0"/>
                <a:ea typeface="Microsoft YaHei" charset="0"/>
                <a:cs typeface="Microsoft YaHei" charset="0"/>
              </a:rPr>
              <a:t>就业培训</a:t>
            </a: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5129" y="2260469"/>
            <a:ext cx="5466766" cy="3904833"/>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799" y="2324756"/>
            <a:ext cx="2992129" cy="3840546"/>
          </a:xfrm>
          <a:prstGeom prst="rect">
            <a:avLst/>
          </a:prstGeom>
        </p:spPr>
      </p:pic>
      <p:sp>
        <p:nvSpPr>
          <p:cNvPr id="5" name="文本框 4"/>
          <p:cNvSpPr txBox="1"/>
          <p:nvPr/>
        </p:nvSpPr>
        <p:spPr>
          <a:xfrm>
            <a:off x="678433" y="1131426"/>
            <a:ext cx="9995470" cy="1200329"/>
          </a:xfrm>
          <a:prstGeom prst="rect">
            <a:avLst/>
          </a:prstGeom>
          <a:noFill/>
        </p:spPr>
        <p:txBody>
          <a:bodyPr wrap="square" rtlCol="0">
            <a:spAutoFit/>
          </a:bodyPr>
          <a:lstStyle/>
          <a:p>
            <a:pPr>
              <a:lnSpc>
                <a:spcPct val="150000"/>
              </a:lnSpc>
            </a:pPr>
            <a:r>
              <a:rPr lang="zh-CN" altLang="en-US" sz="1600">
                <a:latin typeface="微软雅黑" panose="020B0503020204020204" pitchFamily="34" charset="-122"/>
                <a:ea typeface="微软雅黑" panose="020B0503020204020204" pitchFamily="34" charset="-122"/>
              </a:rPr>
              <a:t>根据</a:t>
            </a:r>
            <a:r>
              <a:rPr lang="zh-CN" altLang="en-US" sz="1600" dirty="0">
                <a:latin typeface="微软雅黑" panose="020B0503020204020204" pitchFamily="34" charset="-122"/>
                <a:ea typeface="微软雅黑" panose="020B0503020204020204" pitchFamily="34" charset="-122"/>
              </a:rPr>
              <a:t>就业岗位的能力模型及须掌握的知识体系，以项目教学法，设计成以知识点为单元的任务，通过任务驱动引擎引导学生完成一个个任务，最终完成真实的项目。岗位包括：大数据开发工程师、大数据分析师、大数据产品经理等。</a:t>
            </a:r>
          </a:p>
        </p:txBody>
      </p:sp>
    </p:spTree>
    <p:extLst>
      <p:ext uri="{BB962C8B-B14F-4D97-AF65-F5344CB8AC3E}">
        <p14:creationId xmlns:p14="http://schemas.microsoft.com/office/powerpoint/2010/main" val="10290094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2">
            <a:extLst>
              <a:ext uri="{FF2B5EF4-FFF2-40B4-BE49-F238E27FC236}">
                <a16:creationId xmlns:a16="http://schemas.microsoft.com/office/drawing/2014/main" id="{8B477371-EB45-4CBB-8ED6-307090A844C8}"/>
              </a:ext>
            </a:extLst>
          </p:cNvPr>
          <p:cNvSpPr>
            <a:spLocks noGrp="1"/>
          </p:cNvSpPr>
          <p:nvPr>
            <p:ph type="title"/>
          </p:nvPr>
        </p:nvSpPr>
        <p:spPr>
          <a:xfrm>
            <a:off x="376759" y="666279"/>
            <a:ext cx="6768752" cy="432048"/>
          </a:xfrm>
        </p:spPr>
        <p:txBody>
          <a:bodyPr>
            <a:noAutofit/>
          </a:bodyPr>
          <a:lstStyle/>
          <a:p>
            <a:pPr algn="l"/>
            <a:r>
              <a:rPr lang="zh-CN" altLang="en-US" sz="2590" b="1" dirty="0">
                <a:latin typeface="微软雅黑" panose="020B0503020204020204" pitchFamily="34" charset="-122"/>
                <a:ea typeface="微软雅黑" panose="020B0503020204020204" pitchFamily="34" charset="-122"/>
              </a:rPr>
              <a:t>联想大数据科研实战平台</a:t>
            </a:r>
          </a:p>
        </p:txBody>
      </p:sp>
      <p:pic>
        <p:nvPicPr>
          <p:cNvPr id="7" name="图片 6">
            <a:extLst>
              <a:ext uri="{FF2B5EF4-FFF2-40B4-BE49-F238E27FC236}">
                <a16:creationId xmlns:a16="http://schemas.microsoft.com/office/drawing/2014/main" id="{A842AC50-D47B-4DC8-BE51-3905AC2BC8AC}"/>
              </a:ext>
            </a:extLst>
          </p:cNvPr>
          <p:cNvPicPr>
            <a:picLocks noChangeAspect="1"/>
          </p:cNvPicPr>
          <p:nvPr/>
        </p:nvPicPr>
        <p:blipFill>
          <a:blip r:embed="rId3"/>
          <a:stretch>
            <a:fillRect/>
          </a:stretch>
        </p:blipFill>
        <p:spPr>
          <a:xfrm>
            <a:off x="520775" y="1280738"/>
            <a:ext cx="11079684" cy="4786141"/>
          </a:xfrm>
          <a:prstGeom prst="rect">
            <a:avLst/>
          </a:prstGeom>
        </p:spPr>
      </p:pic>
    </p:spTree>
    <p:extLst>
      <p:ext uri="{BB962C8B-B14F-4D97-AF65-F5344CB8AC3E}">
        <p14:creationId xmlns:p14="http://schemas.microsoft.com/office/powerpoint/2010/main" val="20162305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6"/>
          <p:cNvSpPr/>
          <p:nvPr/>
        </p:nvSpPr>
        <p:spPr>
          <a:xfrm>
            <a:off x="128587" y="100012"/>
            <a:ext cx="3867617" cy="6615113"/>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6024" y="1726059"/>
            <a:ext cx="618329" cy="646113"/>
          </a:xfrm>
          <a:prstGeom prst="rect">
            <a:avLst/>
          </a:prstGeom>
          <a:noFill/>
          <a:ln w="9525">
            <a:noFill/>
            <a:miter lim="800000"/>
            <a:headEnd/>
            <a:tailEnd/>
          </a:ln>
        </p:spPr>
      </p:pic>
      <p:sp>
        <p:nvSpPr>
          <p:cNvPr id="29" name="TextBox 15"/>
          <p:cNvSpPr txBox="1"/>
          <p:nvPr/>
        </p:nvSpPr>
        <p:spPr>
          <a:xfrm>
            <a:off x="1489887" y="2586391"/>
            <a:ext cx="2375027" cy="584775"/>
          </a:xfrm>
          <a:prstGeom prst="rect">
            <a:avLst/>
          </a:prstGeom>
          <a:noFill/>
        </p:spPr>
        <p:txBody>
          <a:bodyPr wrap="square" rtlCol="0">
            <a:spAutoFit/>
          </a:bodyPr>
          <a:lstStyle/>
          <a:p>
            <a:pPr algn="ctr"/>
            <a:r>
              <a:rPr lang="en-US" altLang="zh-CN" sz="3200" dirty="0">
                <a:solidFill>
                  <a:schemeClr val="bg1"/>
                </a:solidFill>
                <a:latin typeface="Agency FB" panose="020B0503020202020204" pitchFamily="34" charset="0"/>
                <a:ea typeface="Adobe 宋体 Std L" pitchFamily="18" charset="-122"/>
              </a:rPr>
              <a:t>Contents Page</a:t>
            </a:r>
            <a:endParaRPr lang="zh-CN" altLang="en-US" sz="3200" dirty="0">
              <a:solidFill>
                <a:schemeClr val="bg1"/>
              </a:solidFill>
              <a:latin typeface="Agency FB" panose="020B0503020202020204" pitchFamily="34" charset="0"/>
              <a:ea typeface="Adobe 宋体 Std L" pitchFamily="18" charset="-122"/>
            </a:endParaRPr>
          </a:p>
        </p:txBody>
      </p:sp>
      <p:sp>
        <p:nvSpPr>
          <p:cNvPr id="35" name="文本框 52"/>
          <p:cNvSpPr txBox="1"/>
          <p:nvPr/>
        </p:nvSpPr>
        <p:spPr>
          <a:xfrm>
            <a:off x="1489887" y="1700808"/>
            <a:ext cx="2375027" cy="861774"/>
          </a:xfrm>
          <a:prstGeom prst="rect">
            <a:avLst/>
          </a:prstGeom>
          <a:noFill/>
        </p:spPr>
        <p:txBody>
          <a:bodyPr wrap="square" rtlCol="0">
            <a:spAutoFit/>
          </a:bodyPr>
          <a:lstStyle/>
          <a:p>
            <a:pPr algn="ctr"/>
            <a:r>
              <a:rPr lang="zh-CN" altLang="en-US" sz="5000" b="1" dirty="0">
                <a:solidFill>
                  <a:schemeClr val="bg1"/>
                </a:solidFill>
                <a:ea typeface="微软雅黑"/>
              </a:rPr>
              <a:t>目录页</a:t>
            </a:r>
          </a:p>
        </p:txBody>
      </p:sp>
      <p:sp>
        <p:nvSpPr>
          <p:cNvPr id="36" name="TextBox 10"/>
          <p:cNvSpPr txBox="1">
            <a:spLocks noChangeArrowheads="1"/>
          </p:cNvSpPr>
          <p:nvPr/>
        </p:nvSpPr>
        <p:spPr bwMode="auto">
          <a:xfrm>
            <a:off x="5688496" y="1372299"/>
            <a:ext cx="3753207" cy="3628026"/>
          </a:xfrm>
          <a:prstGeom prst="rect">
            <a:avLst/>
          </a:prstGeom>
          <a:noFill/>
          <a:ln w="9525">
            <a:noFill/>
            <a:miter lim="800000"/>
            <a:headEnd/>
            <a:tailEnd/>
          </a:ln>
        </p:spPr>
        <p:txBody>
          <a:bodyPr wrap="square" lIns="91422" tIns="45711" rIns="91422" bIns="45711">
            <a:spAutoFit/>
          </a:bodyPr>
          <a:lstStyle/>
          <a:p>
            <a:pPr>
              <a:lnSpc>
                <a:spcPct val="250000"/>
              </a:lnSpc>
            </a:pPr>
            <a:r>
              <a:rPr lang="zh-CN" altLang="en-US" sz="2400" b="1" dirty="0">
                <a:latin typeface="微软雅黑" pitchFamily="34" charset="-122"/>
                <a:ea typeface="微软雅黑" pitchFamily="34" charset="-122"/>
                <a:sym typeface="方正兰亭黑简体" pitchFamily="2" charset="-122"/>
              </a:rPr>
              <a:t>一</a:t>
            </a:r>
            <a:r>
              <a:rPr lang="en-US" altLang="zh-CN" sz="2400" b="1" dirty="0">
                <a:latin typeface="微软雅黑" pitchFamily="34" charset="-122"/>
                <a:ea typeface="微软雅黑" pitchFamily="34" charset="-122"/>
                <a:sym typeface="方正兰亭黑简体" pitchFamily="2" charset="-122"/>
              </a:rPr>
              <a:t> </a:t>
            </a:r>
            <a:r>
              <a:rPr lang="zh-CN" altLang="en-US" sz="2400" b="1" dirty="0">
                <a:latin typeface="微软雅黑" pitchFamily="34" charset="-122"/>
                <a:ea typeface="微软雅黑" pitchFamily="34" charset="-122"/>
                <a:sym typeface="方正兰亭黑简体" pitchFamily="2" charset="-122"/>
              </a:rPr>
              <a:t>行业背景</a:t>
            </a:r>
          </a:p>
          <a:p>
            <a:pPr>
              <a:lnSpc>
                <a:spcPct val="250000"/>
              </a:lnSpc>
            </a:pPr>
            <a:r>
              <a:rPr lang="zh-CN" altLang="en-US" sz="2400" b="1" dirty="0">
                <a:latin typeface="微软雅黑" pitchFamily="34" charset="-122"/>
                <a:ea typeface="微软雅黑" pitchFamily="34" charset="-122"/>
                <a:sym typeface="方正兰亭黑简体" pitchFamily="2" charset="-122"/>
              </a:rPr>
              <a:t>二 产品介绍</a:t>
            </a:r>
          </a:p>
          <a:p>
            <a:pPr>
              <a:lnSpc>
                <a:spcPct val="250000"/>
              </a:lnSpc>
            </a:pPr>
            <a:r>
              <a:rPr lang="zh-CN" altLang="en-US" sz="2400" b="1" dirty="0">
                <a:latin typeface="微软雅黑" pitchFamily="34" charset="-122"/>
                <a:ea typeface="微软雅黑" pitchFamily="34" charset="-122"/>
                <a:sym typeface="方正兰亭黑简体" pitchFamily="2" charset="-122"/>
              </a:rPr>
              <a:t>三 产品优势</a:t>
            </a:r>
          </a:p>
          <a:p>
            <a:pPr>
              <a:lnSpc>
                <a:spcPct val="250000"/>
              </a:lnSpc>
            </a:pPr>
            <a:r>
              <a:rPr lang="zh-CN" altLang="en-US" sz="2400" b="1" dirty="0">
                <a:latin typeface="微软雅黑" pitchFamily="34" charset="-122"/>
                <a:ea typeface="微软雅黑" pitchFamily="34" charset="-122"/>
                <a:sym typeface="方正兰亭黑简体" pitchFamily="2" charset="-122"/>
              </a:rPr>
              <a:t>四</a:t>
            </a:r>
            <a:r>
              <a:rPr lang="en-US" altLang="zh-CN" sz="2400" b="1" dirty="0">
                <a:latin typeface="微软雅黑" pitchFamily="34" charset="-122"/>
                <a:ea typeface="微软雅黑" pitchFamily="34" charset="-122"/>
                <a:sym typeface="方正兰亭黑简体" pitchFamily="2" charset="-122"/>
              </a:rPr>
              <a:t> </a:t>
            </a:r>
            <a:r>
              <a:rPr lang="zh-CN" altLang="en-US" sz="2400" b="1" dirty="0">
                <a:latin typeface="微软雅黑" pitchFamily="34" charset="-122"/>
                <a:ea typeface="微软雅黑" pitchFamily="34" charset="-122"/>
                <a:sym typeface="方正兰亭黑简体" pitchFamily="2" charset="-122"/>
              </a:rPr>
              <a:t>合作方式 </a:t>
            </a:r>
            <a:endParaRPr lang="en-US" altLang="zh-CN" sz="2400" b="1" dirty="0">
              <a:latin typeface="微软雅黑" pitchFamily="34" charset="-122"/>
              <a:ea typeface="微软雅黑" pitchFamily="34" charset="-122"/>
              <a:sym typeface="方正兰亭黑简体" pitchFamily="2" charset="-122"/>
            </a:endParaRPr>
          </a:p>
        </p:txBody>
      </p:sp>
    </p:spTree>
    <p:extLst>
      <p:ext uri="{BB962C8B-B14F-4D97-AF65-F5344CB8AC3E}">
        <p14:creationId xmlns:p14="http://schemas.microsoft.com/office/powerpoint/2010/main" val="21202793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2">
            <a:extLst>
              <a:ext uri="{FF2B5EF4-FFF2-40B4-BE49-F238E27FC236}">
                <a16:creationId xmlns:a16="http://schemas.microsoft.com/office/drawing/2014/main" id="{1167565D-9D37-4F00-A432-BDCAA527112E}"/>
              </a:ext>
            </a:extLst>
          </p:cNvPr>
          <p:cNvSpPr txBox="1">
            <a:spLocks/>
          </p:cNvSpPr>
          <p:nvPr/>
        </p:nvSpPr>
        <p:spPr>
          <a:xfrm>
            <a:off x="383241" y="594271"/>
            <a:ext cx="11076268" cy="521208"/>
          </a:xfrm>
          <a:prstGeom prst="rect">
            <a:avLst/>
          </a:prstGeom>
        </p:spPr>
        <p:txBody>
          <a:bodyPr vert="horz" lIns="116824" tIns="58412" rIns="116824" bIns="58412" rtlCol="0" anchor="ctr">
            <a:noAutofit/>
          </a:bodyPr>
          <a:lstStyle>
            <a:lvl1pPr algn="ctr" defTabSz="1325131" rtl="0" eaLnBrk="1" latinLnBrk="0" hangingPunct="1">
              <a:spcBef>
                <a:spcPct val="0"/>
              </a:spcBef>
              <a:buNone/>
              <a:defRPr sz="6352" kern="1200">
                <a:solidFill>
                  <a:schemeClr val="tx1"/>
                </a:solidFill>
                <a:latin typeface="+mj-lt"/>
                <a:ea typeface="+mj-ea"/>
                <a:cs typeface="+mj-cs"/>
              </a:defRPr>
            </a:lvl1pPr>
          </a:lstStyle>
          <a:p>
            <a:pPr algn="l"/>
            <a:r>
              <a:rPr lang="zh-CN" altLang="en-US" sz="2590" b="1" dirty="0">
                <a:latin typeface="微软雅黑" panose="020B0503020204020204" pitchFamily="34" charset="-122"/>
                <a:ea typeface="微软雅黑" panose="020B0503020204020204" pitchFamily="34" charset="-122"/>
              </a:rPr>
              <a:t>联想大数据科研实战平台功能</a:t>
            </a:r>
          </a:p>
        </p:txBody>
      </p:sp>
      <p:sp>
        <p:nvSpPr>
          <p:cNvPr id="9" name="圆角矩形 182">
            <a:extLst>
              <a:ext uri="{FF2B5EF4-FFF2-40B4-BE49-F238E27FC236}">
                <a16:creationId xmlns:a16="http://schemas.microsoft.com/office/drawing/2014/main" id="{E9E21FEB-FAB0-415B-9BAE-F9F9C28D43F6}"/>
              </a:ext>
            </a:extLst>
          </p:cNvPr>
          <p:cNvSpPr/>
          <p:nvPr/>
        </p:nvSpPr>
        <p:spPr>
          <a:xfrm>
            <a:off x="6992899" y="4439531"/>
            <a:ext cx="3453294" cy="1248861"/>
          </a:xfrm>
          <a:prstGeom prst="roundRect">
            <a:avLst/>
          </a:prstGeom>
          <a:solidFill>
            <a:sysClr val="window" lastClr="FFFFFF"/>
          </a:solidFill>
          <a:ln w="9525" cap="flat" cmpd="sng" algn="ctr">
            <a:solidFill>
              <a:srgbClr val="4BACC6"/>
            </a:solidFill>
            <a:prstDash val="solid"/>
          </a:ln>
          <a:effectLst/>
        </p:spPr>
        <p:txBody>
          <a:bodyPr rtlCol="0" anchor="ctr"/>
          <a:lstStyle/>
          <a:p>
            <a:pPr algn="ctr" defTabSz="914400">
              <a:defRPr/>
            </a:pPr>
            <a:endParaRPr lang="zh-CN" altLang="en-US" sz="1800" kern="0">
              <a:solidFill>
                <a:sysClr val="windowText" lastClr="000000"/>
              </a:solidFill>
              <a:latin typeface="Calibri" panose="020F0502020204030204"/>
              <a:ea typeface="宋体" panose="02010600030101010101" pitchFamily="2" charset="-122"/>
              <a:cs typeface="Arial" panose="020B0604020202020204"/>
              <a:sym typeface="Arial" panose="020B0604020202020204"/>
            </a:endParaRPr>
          </a:p>
        </p:txBody>
      </p:sp>
      <p:sp>
        <p:nvSpPr>
          <p:cNvPr id="10" name="圆角矩形 183">
            <a:extLst>
              <a:ext uri="{FF2B5EF4-FFF2-40B4-BE49-F238E27FC236}">
                <a16:creationId xmlns:a16="http://schemas.microsoft.com/office/drawing/2014/main" id="{91B8A999-37CA-4382-9706-5160CD4AAAF2}"/>
              </a:ext>
            </a:extLst>
          </p:cNvPr>
          <p:cNvSpPr/>
          <p:nvPr/>
        </p:nvSpPr>
        <p:spPr>
          <a:xfrm>
            <a:off x="1072967" y="4439531"/>
            <a:ext cx="3453294" cy="1248861"/>
          </a:xfrm>
          <a:prstGeom prst="roundRect">
            <a:avLst/>
          </a:prstGeom>
          <a:solidFill>
            <a:sysClr val="window" lastClr="FFFFFF"/>
          </a:solidFill>
          <a:ln w="9525" cap="flat" cmpd="sng" algn="ctr">
            <a:solidFill>
              <a:srgbClr val="4BACC6"/>
            </a:solidFill>
            <a:prstDash val="solid"/>
          </a:ln>
          <a:effectLst/>
        </p:spPr>
        <p:txBody>
          <a:bodyPr rtlCol="0" anchor="ctr"/>
          <a:lstStyle/>
          <a:p>
            <a:pPr algn="ctr" defTabSz="914400">
              <a:defRPr/>
            </a:pPr>
            <a:endParaRPr lang="zh-CN" altLang="en-US" sz="1800" kern="0">
              <a:solidFill>
                <a:sysClr val="windowText" lastClr="000000"/>
              </a:solidFill>
              <a:latin typeface="Calibri" panose="020F0502020204030204"/>
              <a:ea typeface="宋体" panose="02010600030101010101" pitchFamily="2" charset="-122"/>
              <a:cs typeface="Arial" panose="020B0604020202020204"/>
              <a:sym typeface="Arial" panose="020B0604020202020204"/>
            </a:endParaRPr>
          </a:p>
        </p:txBody>
      </p:sp>
      <p:sp>
        <p:nvSpPr>
          <p:cNvPr id="11" name="圆角矩形 184">
            <a:extLst>
              <a:ext uri="{FF2B5EF4-FFF2-40B4-BE49-F238E27FC236}">
                <a16:creationId xmlns:a16="http://schemas.microsoft.com/office/drawing/2014/main" id="{9D312077-1E1F-49FC-BDF4-EC250743BB83}"/>
              </a:ext>
            </a:extLst>
          </p:cNvPr>
          <p:cNvSpPr/>
          <p:nvPr/>
        </p:nvSpPr>
        <p:spPr>
          <a:xfrm>
            <a:off x="1072968" y="1557543"/>
            <a:ext cx="3371073" cy="1248861"/>
          </a:xfrm>
          <a:prstGeom prst="roundRect">
            <a:avLst/>
          </a:prstGeom>
          <a:solidFill>
            <a:sysClr val="window" lastClr="FFFFFF"/>
          </a:solidFill>
          <a:ln w="9525" cap="flat" cmpd="sng" algn="ctr">
            <a:solidFill>
              <a:srgbClr val="4BACC6"/>
            </a:solidFill>
            <a:prstDash val="solid"/>
          </a:ln>
          <a:effectLst/>
        </p:spPr>
        <p:txBody>
          <a:bodyPr rtlCol="0" anchor="ctr"/>
          <a:lstStyle/>
          <a:p>
            <a:pPr algn="ctr" defTabSz="914400">
              <a:defRPr/>
            </a:pPr>
            <a:endParaRPr lang="zh-CN" altLang="en-US" sz="1800" kern="0">
              <a:solidFill>
                <a:sysClr val="windowText" lastClr="000000"/>
              </a:solidFill>
              <a:latin typeface="Calibri" panose="020F0502020204030204"/>
              <a:ea typeface="宋体" panose="02010600030101010101" pitchFamily="2" charset="-122"/>
              <a:cs typeface="Arial" panose="020B0604020202020204"/>
              <a:sym typeface="Arial" panose="020B0604020202020204"/>
            </a:endParaRPr>
          </a:p>
        </p:txBody>
      </p:sp>
      <p:sp>
        <p:nvSpPr>
          <p:cNvPr id="12" name="圆角矩形 185">
            <a:extLst>
              <a:ext uri="{FF2B5EF4-FFF2-40B4-BE49-F238E27FC236}">
                <a16:creationId xmlns:a16="http://schemas.microsoft.com/office/drawing/2014/main" id="{CE07F4DA-100D-45AD-8ED3-A9A9574DB672}"/>
              </a:ext>
            </a:extLst>
          </p:cNvPr>
          <p:cNvSpPr/>
          <p:nvPr/>
        </p:nvSpPr>
        <p:spPr>
          <a:xfrm>
            <a:off x="1072966" y="2998538"/>
            <a:ext cx="2713302" cy="1248861"/>
          </a:xfrm>
          <a:prstGeom prst="roundRect">
            <a:avLst/>
          </a:prstGeom>
          <a:solidFill>
            <a:sysClr val="window" lastClr="FFFFFF"/>
          </a:solidFill>
          <a:ln w="9525" cap="flat" cmpd="sng" algn="ctr">
            <a:solidFill>
              <a:srgbClr val="4BACC6"/>
            </a:solidFill>
            <a:prstDash val="solid"/>
          </a:ln>
          <a:effectLst/>
        </p:spPr>
        <p:txBody>
          <a:bodyPr rtlCol="0" anchor="ctr"/>
          <a:lstStyle/>
          <a:p>
            <a:pPr algn="ctr" defTabSz="914400">
              <a:defRPr/>
            </a:pPr>
            <a:endParaRPr lang="zh-CN" altLang="en-US" sz="1800" kern="0">
              <a:solidFill>
                <a:sysClr val="windowText" lastClr="000000"/>
              </a:solidFill>
              <a:latin typeface="Calibri" panose="020F0502020204030204"/>
              <a:ea typeface="宋体" panose="02010600030101010101" pitchFamily="2" charset="-122"/>
              <a:cs typeface="Arial" panose="020B0604020202020204"/>
              <a:sym typeface="Arial" panose="020B0604020202020204"/>
            </a:endParaRPr>
          </a:p>
        </p:txBody>
      </p:sp>
      <p:sp>
        <p:nvSpPr>
          <p:cNvPr id="13" name="圆角矩形 186">
            <a:extLst>
              <a:ext uri="{FF2B5EF4-FFF2-40B4-BE49-F238E27FC236}">
                <a16:creationId xmlns:a16="http://schemas.microsoft.com/office/drawing/2014/main" id="{AE8CF6DD-FA1A-40E2-AB87-CA8FD88BA5A1}"/>
              </a:ext>
            </a:extLst>
          </p:cNvPr>
          <p:cNvSpPr/>
          <p:nvPr/>
        </p:nvSpPr>
        <p:spPr>
          <a:xfrm>
            <a:off x="6992899" y="1557543"/>
            <a:ext cx="3453294" cy="1248861"/>
          </a:xfrm>
          <a:prstGeom prst="roundRect">
            <a:avLst/>
          </a:prstGeom>
          <a:solidFill>
            <a:sysClr val="window" lastClr="FFFFFF"/>
          </a:solidFill>
          <a:ln w="9525" cap="flat" cmpd="sng" algn="ctr">
            <a:solidFill>
              <a:srgbClr val="4BACC6"/>
            </a:solidFill>
            <a:prstDash val="solid"/>
          </a:ln>
          <a:effectLst/>
        </p:spPr>
        <p:txBody>
          <a:bodyPr rtlCol="0" anchor="ctr"/>
          <a:lstStyle/>
          <a:p>
            <a:pPr algn="ctr" defTabSz="914400">
              <a:defRPr/>
            </a:pPr>
            <a:endParaRPr lang="zh-CN" altLang="en-US" sz="1800" kern="0">
              <a:solidFill>
                <a:sysClr val="windowText" lastClr="000000"/>
              </a:solidFill>
              <a:latin typeface="Calibri" panose="020F0502020204030204"/>
              <a:ea typeface="宋体" panose="02010600030101010101" pitchFamily="2" charset="-122"/>
              <a:cs typeface="Arial" panose="020B0604020202020204"/>
              <a:sym typeface="Arial" panose="020B0604020202020204"/>
            </a:endParaRPr>
          </a:p>
        </p:txBody>
      </p:sp>
      <p:sp>
        <p:nvSpPr>
          <p:cNvPr id="14" name="圆角矩形 187">
            <a:extLst>
              <a:ext uri="{FF2B5EF4-FFF2-40B4-BE49-F238E27FC236}">
                <a16:creationId xmlns:a16="http://schemas.microsoft.com/office/drawing/2014/main" id="{E1B5BDC2-3C89-4026-9664-76119326377A}"/>
              </a:ext>
            </a:extLst>
          </p:cNvPr>
          <p:cNvSpPr/>
          <p:nvPr/>
        </p:nvSpPr>
        <p:spPr>
          <a:xfrm>
            <a:off x="7732890" y="2998538"/>
            <a:ext cx="2713302" cy="1248861"/>
          </a:xfrm>
          <a:prstGeom prst="roundRect">
            <a:avLst/>
          </a:prstGeom>
          <a:solidFill>
            <a:sysClr val="window" lastClr="FFFFFF"/>
          </a:solidFill>
          <a:ln w="9525" cap="flat" cmpd="sng" algn="ctr">
            <a:solidFill>
              <a:srgbClr val="4BACC6"/>
            </a:solidFill>
            <a:prstDash val="solid"/>
          </a:ln>
          <a:effectLst/>
        </p:spPr>
        <p:txBody>
          <a:bodyPr rtlCol="0" anchor="ctr"/>
          <a:lstStyle/>
          <a:p>
            <a:pPr algn="ctr" defTabSz="914400">
              <a:defRPr/>
            </a:pPr>
            <a:endParaRPr lang="zh-CN" altLang="en-US" sz="1800" kern="0">
              <a:solidFill>
                <a:sysClr val="windowText" lastClr="000000"/>
              </a:solidFill>
              <a:latin typeface="Calibri" panose="020F0502020204030204"/>
              <a:ea typeface="宋体" panose="02010600030101010101" pitchFamily="2" charset="-122"/>
              <a:cs typeface="Arial" panose="020B0604020202020204"/>
              <a:sym typeface="Arial" panose="020B0604020202020204"/>
            </a:endParaRPr>
          </a:p>
        </p:txBody>
      </p:sp>
      <p:sp>
        <p:nvSpPr>
          <p:cNvPr id="15" name="椭圆 14">
            <a:extLst>
              <a:ext uri="{FF2B5EF4-FFF2-40B4-BE49-F238E27FC236}">
                <a16:creationId xmlns:a16="http://schemas.microsoft.com/office/drawing/2014/main" id="{F64C3654-0146-4C58-B4AF-ACFD43D7D6AC}"/>
              </a:ext>
            </a:extLst>
          </p:cNvPr>
          <p:cNvSpPr/>
          <p:nvPr/>
        </p:nvSpPr>
        <p:spPr>
          <a:xfrm>
            <a:off x="4197374" y="1461477"/>
            <a:ext cx="1397762" cy="1440993"/>
          </a:xfrm>
          <a:prstGeom prst="ellipse">
            <a:avLst/>
          </a:prstGeom>
          <a:solidFill>
            <a:srgbClr val="F79646">
              <a:lumMod val="75000"/>
            </a:srgbClr>
          </a:solidFill>
          <a:effectLst/>
        </p:spPr>
        <p:txBody>
          <a:bodyPr lIns="139697" tIns="116424" rIns="104776" bIns="139697" anchor="t" anchorCtr="0">
            <a:noAutofit/>
          </a:bodyPr>
          <a:lstStyle/>
          <a:p>
            <a:pPr defTabSz="697865" fontAlgn="base">
              <a:lnSpc>
                <a:spcPct val="90000"/>
              </a:lnSpc>
              <a:spcBef>
                <a:spcPct val="0"/>
              </a:spcBef>
              <a:spcAft>
                <a:spcPct val="0"/>
              </a:spcAft>
              <a:defRPr/>
            </a:pPr>
            <a:endParaRPr lang="zh-CN" altLang="en-US" sz="1800" kern="0" spc="-39" dirty="0">
              <a:ln w="3175">
                <a:noFill/>
              </a:ln>
              <a:solidFill>
                <a:srgbClr val="1F497D">
                  <a:alpha val="99000"/>
                </a:srgbClr>
              </a:solidFill>
              <a:latin typeface="Arial" panose="020B0604020202020204"/>
              <a:ea typeface="Segoe UI" panose="020B0502040204020203" pitchFamily="34" charset="0"/>
              <a:cs typeface="Segoe UI" panose="020B0502040204020203" pitchFamily="34" charset="0"/>
              <a:sym typeface="Arial" panose="020B0604020202020204"/>
            </a:endParaRPr>
          </a:p>
        </p:txBody>
      </p:sp>
      <p:sp>
        <p:nvSpPr>
          <p:cNvPr id="16" name="椭圆 15">
            <a:extLst>
              <a:ext uri="{FF2B5EF4-FFF2-40B4-BE49-F238E27FC236}">
                <a16:creationId xmlns:a16="http://schemas.microsoft.com/office/drawing/2014/main" id="{E9E68E52-B4B9-4E91-B8FD-4CAA692A1D47}"/>
              </a:ext>
            </a:extLst>
          </p:cNvPr>
          <p:cNvSpPr/>
          <p:nvPr/>
        </p:nvSpPr>
        <p:spPr>
          <a:xfrm>
            <a:off x="3457384" y="2902472"/>
            <a:ext cx="1397762" cy="1440993"/>
          </a:xfrm>
          <a:prstGeom prst="ellipse">
            <a:avLst/>
          </a:prstGeom>
          <a:solidFill>
            <a:srgbClr val="4F81BD"/>
          </a:solidFill>
          <a:effectLst/>
        </p:spPr>
        <p:txBody>
          <a:bodyPr lIns="139697" tIns="116424" rIns="104776" bIns="139697" anchor="t" anchorCtr="0">
            <a:noAutofit/>
          </a:bodyPr>
          <a:lstStyle/>
          <a:p>
            <a:pPr defTabSz="697865" fontAlgn="base">
              <a:lnSpc>
                <a:spcPct val="90000"/>
              </a:lnSpc>
              <a:spcBef>
                <a:spcPct val="0"/>
              </a:spcBef>
              <a:spcAft>
                <a:spcPct val="0"/>
              </a:spcAft>
              <a:defRPr/>
            </a:pPr>
            <a:endParaRPr lang="zh-CN" altLang="en-US" sz="1800" kern="0" spc="-39" dirty="0">
              <a:ln w="3175">
                <a:noFill/>
              </a:ln>
              <a:solidFill>
                <a:srgbClr val="1F497D">
                  <a:alpha val="99000"/>
                </a:srgbClr>
              </a:solidFill>
              <a:latin typeface="Arial" panose="020B0604020202020204"/>
              <a:ea typeface="Segoe UI" panose="020B0502040204020203" pitchFamily="34" charset="0"/>
              <a:cs typeface="Segoe UI" panose="020B0502040204020203" pitchFamily="34" charset="0"/>
              <a:sym typeface="Arial" panose="020B0604020202020204"/>
            </a:endParaRPr>
          </a:p>
        </p:txBody>
      </p:sp>
      <p:sp>
        <p:nvSpPr>
          <p:cNvPr id="17" name="椭圆 16">
            <a:extLst>
              <a:ext uri="{FF2B5EF4-FFF2-40B4-BE49-F238E27FC236}">
                <a16:creationId xmlns:a16="http://schemas.microsoft.com/office/drawing/2014/main" id="{8EFEA9D0-9F35-4466-A997-2F2748A1FE51}"/>
              </a:ext>
            </a:extLst>
          </p:cNvPr>
          <p:cNvSpPr/>
          <p:nvPr/>
        </p:nvSpPr>
        <p:spPr>
          <a:xfrm>
            <a:off x="4197374" y="4343466"/>
            <a:ext cx="1397762" cy="1440993"/>
          </a:xfrm>
          <a:prstGeom prst="ellipse">
            <a:avLst/>
          </a:prstGeom>
          <a:solidFill>
            <a:srgbClr val="9BBB59"/>
          </a:solidFill>
          <a:effectLst/>
        </p:spPr>
        <p:txBody>
          <a:bodyPr lIns="139697" tIns="116424" rIns="104776" bIns="139697" anchor="t" anchorCtr="0">
            <a:noAutofit/>
          </a:bodyPr>
          <a:lstStyle/>
          <a:p>
            <a:pPr defTabSz="697865" fontAlgn="base">
              <a:lnSpc>
                <a:spcPct val="90000"/>
              </a:lnSpc>
              <a:spcBef>
                <a:spcPct val="0"/>
              </a:spcBef>
              <a:spcAft>
                <a:spcPct val="0"/>
              </a:spcAft>
              <a:defRPr/>
            </a:pPr>
            <a:endParaRPr lang="zh-CN" altLang="en-US" sz="1800" kern="0" spc="-39" dirty="0">
              <a:ln w="3175">
                <a:noFill/>
              </a:ln>
              <a:solidFill>
                <a:srgbClr val="1F497D">
                  <a:alpha val="99000"/>
                </a:srgbClr>
              </a:solidFill>
              <a:latin typeface="Arial" panose="020B0604020202020204"/>
              <a:ea typeface="Segoe UI" panose="020B0502040204020203" pitchFamily="34" charset="0"/>
              <a:cs typeface="Segoe UI" panose="020B0502040204020203" pitchFamily="34" charset="0"/>
              <a:sym typeface="Arial" panose="020B0604020202020204"/>
            </a:endParaRPr>
          </a:p>
        </p:txBody>
      </p:sp>
      <p:sp>
        <p:nvSpPr>
          <p:cNvPr id="18" name="椭圆 17">
            <a:extLst>
              <a:ext uri="{FF2B5EF4-FFF2-40B4-BE49-F238E27FC236}">
                <a16:creationId xmlns:a16="http://schemas.microsoft.com/office/drawing/2014/main" id="{D80D2A8C-8172-4194-B083-D0C2DA3D83E5}"/>
              </a:ext>
            </a:extLst>
          </p:cNvPr>
          <p:cNvSpPr/>
          <p:nvPr/>
        </p:nvSpPr>
        <p:spPr>
          <a:xfrm>
            <a:off x="5924021" y="1461477"/>
            <a:ext cx="1397762" cy="1440993"/>
          </a:xfrm>
          <a:prstGeom prst="ellipse">
            <a:avLst/>
          </a:prstGeom>
          <a:solidFill>
            <a:srgbClr val="F79646">
              <a:lumMod val="75000"/>
            </a:srgbClr>
          </a:solidFill>
          <a:effectLst/>
        </p:spPr>
        <p:txBody>
          <a:bodyPr lIns="139697" tIns="116424" rIns="104776" bIns="139697" anchor="t" anchorCtr="0">
            <a:noAutofit/>
          </a:bodyPr>
          <a:lstStyle/>
          <a:p>
            <a:pPr defTabSz="697865" fontAlgn="base">
              <a:lnSpc>
                <a:spcPct val="90000"/>
              </a:lnSpc>
              <a:spcBef>
                <a:spcPct val="0"/>
              </a:spcBef>
              <a:spcAft>
                <a:spcPct val="0"/>
              </a:spcAft>
              <a:buSzPct val="90000"/>
              <a:defRPr/>
            </a:pPr>
            <a:endParaRPr lang="zh-CN" altLang="en-US" sz="1800" kern="0" spc="-39" dirty="0">
              <a:ln w="3175">
                <a:noFill/>
              </a:ln>
              <a:solidFill>
                <a:srgbClr val="1F497D">
                  <a:alpha val="99000"/>
                </a:srgbClr>
              </a:solidFill>
              <a:latin typeface="Arial" panose="020B0604020202020204"/>
              <a:ea typeface="Segoe UI" panose="020B0502040204020203" pitchFamily="34" charset="0"/>
              <a:cs typeface="Segoe UI" panose="020B0502040204020203" pitchFamily="34" charset="0"/>
              <a:sym typeface="Arial" panose="020B0604020202020204"/>
            </a:endParaRPr>
          </a:p>
        </p:txBody>
      </p:sp>
      <p:sp>
        <p:nvSpPr>
          <p:cNvPr id="19" name="椭圆 18">
            <a:extLst>
              <a:ext uri="{FF2B5EF4-FFF2-40B4-BE49-F238E27FC236}">
                <a16:creationId xmlns:a16="http://schemas.microsoft.com/office/drawing/2014/main" id="{7D967AD6-FD2F-4D76-90B7-28CB45D61B7B}"/>
              </a:ext>
            </a:extLst>
          </p:cNvPr>
          <p:cNvSpPr/>
          <p:nvPr/>
        </p:nvSpPr>
        <p:spPr>
          <a:xfrm>
            <a:off x="6664013" y="2902472"/>
            <a:ext cx="1397762" cy="1440993"/>
          </a:xfrm>
          <a:prstGeom prst="ellipse">
            <a:avLst/>
          </a:prstGeom>
          <a:solidFill>
            <a:srgbClr val="4F81BD"/>
          </a:solidFill>
          <a:effectLst/>
        </p:spPr>
        <p:txBody>
          <a:bodyPr lIns="139697" tIns="116424" rIns="104776" bIns="139697" anchor="t" anchorCtr="0">
            <a:noAutofit/>
          </a:bodyPr>
          <a:lstStyle/>
          <a:p>
            <a:pPr defTabSz="697865" fontAlgn="base">
              <a:lnSpc>
                <a:spcPct val="90000"/>
              </a:lnSpc>
              <a:spcBef>
                <a:spcPct val="0"/>
              </a:spcBef>
              <a:spcAft>
                <a:spcPct val="0"/>
              </a:spcAft>
              <a:defRPr/>
            </a:pPr>
            <a:endParaRPr lang="zh-CN" altLang="en-US" sz="1800" kern="0" spc="-39" dirty="0">
              <a:ln w="3175">
                <a:noFill/>
              </a:ln>
              <a:solidFill>
                <a:srgbClr val="1F497D">
                  <a:alpha val="99000"/>
                </a:srgbClr>
              </a:solidFill>
              <a:latin typeface="Arial" panose="020B0604020202020204"/>
              <a:ea typeface="Segoe UI" panose="020B0502040204020203" pitchFamily="34" charset="0"/>
              <a:cs typeface="Segoe UI" panose="020B0502040204020203" pitchFamily="34" charset="0"/>
              <a:sym typeface="Arial" panose="020B0604020202020204"/>
            </a:endParaRPr>
          </a:p>
        </p:txBody>
      </p:sp>
      <p:sp>
        <p:nvSpPr>
          <p:cNvPr id="20" name="椭圆 19">
            <a:extLst>
              <a:ext uri="{FF2B5EF4-FFF2-40B4-BE49-F238E27FC236}">
                <a16:creationId xmlns:a16="http://schemas.microsoft.com/office/drawing/2014/main" id="{F7A9269E-6DA6-4837-894E-80DB4F31695B}"/>
              </a:ext>
            </a:extLst>
          </p:cNvPr>
          <p:cNvSpPr/>
          <p:nvPr/>
        </p:nvSpPr>
        <p:spPr>
          <a:xfrm>
            <a:off x="5924021" y="4359308"/>
            <a:ext cx="1397762" cy="1440993"/>
          </a:xfrm>
          <a:prstGeom prst="ellipse">
            <a:avLst/>
          </a:prstGeom>
          <a:solidFill>
            <a:srgbClr val="9BBB59"/>
          </a:solidFill>
          <a:effectLst/>
        </p:spPr>
        <p:txBody>
          <a:bodyPr lIns="139697" tIns="116424" rIns="104776" bIns="139697" anchor="t" anchorCtr="0">
            <a:noAutofit/>
          </a:bodyPr>
          <a:lstStyle/>
          <a:p>
            <a:pPr defTabSz="697865" fontAlgn="base">
              <a:lnSpc>
                <a:spcPct val="90000"/>
              </a:lnSpc>
              <a:spcBef>
                <a:spcPct val="0"/>
              </a:spcBef>
              <a:spcAft>
                <a:spcPct val="0"/>
              </a:spcAft>
              <a:defRPr/>
            </a:pPr>
            <a:endParaRPr lang="zh-CN" altLang="en-US" sz="1800" kern="0" spc="-39" dirty="0">
              <a:ln w="3175">
                <a:noFill/>
              </a:ln>
              <a:solidFill>
                <a:srgbClr val="1F497D">
                  <a:alpha val="99000"/>
                </a:srgbClr>
              </a:solidFill>
              <a:latin typeface="Arial" panose="020B0604020202020204"/>
              <a:ea typeface="Segoe UI" panose="020B0502040204020203" pitchFamily="34" charset="0"/>
              <a:cs typeface="Segoe UI" panose="020B0502040204020203" pitchFamily="34" charset="0"/>
              <a:sym typeface="Arial" panose="020B0604020202020204"/>
            </a:endParaRPr>
          </a:p>
        </p:txBody>
      </p:sp>
      <p:sp>
        <p:nvSpPr>
          <p:cNvPr id="21" name="Rectangle 10">
            <a:extLst>
              <a:ext uri="{FF2B5EF4-FFF2-40B4-BE49-F238E27FC236}">
                <a16:creationId xmlns:a16="http://schemas.microsoft.com/office/drawing/2014/main" id="{89E45BAB-AF7C-43C6-8405-BB86BE0B6F30}"/>
              </a:ext>
            </a:extLst>
          </p:cNvPr>
          <p:cNvSpPr>
            <a:spLocks noChangeArrowheads="1"/>
          </p:cNvSpPr>
          <p:nvPr/>
        </p:nvSpPr>
        <p:spPr bwMode="gray">
          <a:xfrm>
            <a:off x="1389055" y="1590360"/>
            <a:ext cx="28366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b="1" dirty="0">
                <a:solidFill>
                  <a:srgbClr val="1F1F1F"/>
                </a:solidFill>
                <a:latin typeface="微软雅黑" panose="020B0503020204020204" charset="-122"/>
                <a:ea typeface="微软雅黑" panose="020B0503020204020204" charset="-122"/>
                <a:cs typeface="Arial" panose="020B0604020202020204" pitchFamily="34" charset="0"/>
                <a:sym typeface="Arial" panose="020B0604020202020204"/>
              </a:rPr>
              <a:t>数据采集转换套件</a:t>
            </a:r>
            <a:endParaRPr lang="zh-CN" altLang="en-US" sz="1600" b="1" dirty="0">
              <a:solidFill>
                <a:sysClr val="windowText" lastClr="000000"/>
              </a:solidFill>
              <a:latin typeface="微软雅黑" panose="020B0503020204020204" charset="-122"/>
              <a:ea typeface="微软雅黑" panose="020B0503020204020204" charset="-122"/>
              <a:sym typeface="Arial" panose="020B0604020202020204"/>
            </a:endParaRPr>
          </a:p>
        </p:txBody>
      </p:sp>
      <p:sp>
        <p:nvSpPr>
          <p:cNvPr id="22" name="矩形 21">
            <a:extLst>
              <a:ext uri="{FF2B5EF4-FFF2-40B4-BE49-F238E27FC236}">
                <a16:creationId xmlns:a16="http://schemas.microsoft.com/office/drawing/2014/main" id="{BFAF4046-A58D-4B6C-B001-EDFFCC0803B8}"/>
              </a:ext>
            </a:extLst>
          </p:cNvPr>
          <p:cNvSpPr/>
          <p:nvPr/>
        </p:nvSpPr>
        <p:spPr>
          <a:xfrm>
            <a:off x="1131544" y="3323600"/>
            <a:ext cx="2428511" cy="978729"/>
          </a:xfrm>
          <a:prstGeom prst="rect">
            <a:avLst/>
          </a:prstGeom>
        </p:spPr>
        <p:txBody>
          <a:bodyPr wrap="square">
            <a:spAutoFit/>
          </a:bodyPr>
          <a:lstStyle/>
          <a:p>
            <a:pPr marL="177800" indent="-177800" defTabSz="914400" hangingPunct="0">
              <a:lnSpc>
                <a:spcPct val="120000"/>
              </a:lnSpc>
              <a:buSzPct val="75000"/>
              <a:buFont typeface="Wingdings" panose="05000000000000000000" pitchFamily="2" charset="2"/>
              <a:buChar char="l"/>
              <a:defRPr/>
            </a:pPr>
            <a:r>
              <a:rPr lang="zh-CN" altLang="en-US" sz="1600" kern="0" dirty="0">
                <a:solidFill>
                  <a:srgbClr val="000000"/>
                </a:solidFill>
                <a:latin typeface="微软雅黑"/>
                <a:cs typeface="Arial" panose="020B0604020202020204"/>
                <a:sym typeface="Arial" panose="020B0604020202020204"/>
              </a:rPr>
              <a:t>整合平台基础和挖掘能力，提供灵活的数据服务。</a:t>
            </a:r>
          </a:p>
        </p:txBody>
      </p:sp>
      <p:sp>
        <p:nvSpPr>
          <p:cNvPr id="23" name="矩形 22">
            <a:extLst>
              <a:ext uri="{FF2B5EF4-FFF2-40B4-BE49-F238E27FC236}">
                <a16:creationId xmlns:a16="http://schemas.microsoft.com/office/drawing/2014/main" id="{E6FD0493-7609-4C37-BD85-AD6C4CD1BCF7}"/>
              </a:ext>
            </a:extLst>
          </p:cNvPr>
          <p:cNvSpPr/>
          <p:nvPr/>
        </p:nvSpPr>
        <p:spPr>
          <a:xfrm>
            <a:off x="1210804" y="1915866"/>
            <a:ext cx="2872132" cy="904863"/>
          </a:xfrm>
          <a:prstGeom prst="rect">
            <a:avLst/>
          </a:prstGeom>
        </p:spPr>
        <p:txBody>
          <a:bodyPr wrap="square">
            <a:spAutoFit/>
          </a:bodyPr>
          <a:lstStyle/>
          <a:p>
            <a:pPr marL="177800" indent="-177800" defTabSz="914400" hangingPunct="0">
              <a:lnSpc>
                <a:spcPct val="120000"/>
              </a:lnSpc>
              <a:buSzPct val="75000"/>
              <a:buFont typeface="Wingdings" panose="05000000000000000000" pitchFamily="2" charset="2"/>
              <a:buChar char="l"/>
              <a:defRPr/>
            </a:pPr>
            <a:r>
              <a:rPr lang="zh-CN" altLang="en-US" sz="1600" kern="0" dirty="0">
                <a:solidFill>
                  <a:srgbClr val="000000"/>
                </a:solidFill>
                <a:latin typeface="微软雅黑"/>
                <a:cs typeface="Arial" panose="020B0604020202020204"/>
                <a:sym typeface="Arial" panose="020B0604020202020204"/>
              </a:rPr>
              <a:t>全源数据整合能力，快速汇聚各类数据。</a:t>
            </a:r>
          </a:p>
          <a:p>
            <a:pPr marL="177800" indent="-177800" defTabSz="914400">
              <a:lnSpc>
                <a:spcPct val="120000"/>
              </a:lnSpc>
              <a:buSzPct val="75000"/>
              <a:defRPr/>
            </a:pPr>
            <a:endParaRPr lang="zh-CN" altLang="en-US" sz="1200" kern="0" dirty="0">
              <a:solidFill>
                <a:prstClr val="black"/>
              </a:solidFill>
              <a:latin typeface="微软雅黑" panose="020B0503020204020204" charset="-122"/>
              <a:ea typeface="微软雅黑" panose="020B0503020204020204" charset="-122"/>
              <a:cs typeface="Arial" panose="020B0604020202020204"/>
              <a:sym typeface="Arial" panose="020B0604020202020204"/>
            </a:endParaRPr>
          </a:p>
        </p:txBody>
      </p:sp>
      <p:sp>
        <p:nvSpPr>
          <p:cNvPr id="24" name="文本框 7">
            <a:extLst>
              <a:ext uri="{FF2B5EF4-FFF2-40B4-BE49-F238E27FC236}">
                <a16:creationId xmlns:a16="http://schemas.microsoft.com/office/drawing/2014/main" id="{FC530993-3ECA-463E-A592-EC41B77CB456}"/>
              </a:ext>
            </a:extLst>
          </p:cNvPr>
          <p:cNvSpPr txBox="1"/>
          <p:nvPr/>
        </p:nvSpPr>
        <p:spPr>
          <a:xfrm>
            <a:off x="1136653" y="4802879"/>
            <a:ext cx="3032548" cy="362792"/>
          </a:xfrm>
          <a:prstGeom prst="rect">
            <a:avLst/>
          </a:prstGeom>
          <a:noFill/>
        </p:spPr>
        <p:txBody>
          <a:bodyPr wrap="square" rtlCol="0">
            <a:spAutoFit/>
          </a:bodyPr>
          <a:lstStyle/>
          <a:p>
            <a:pPr marL="177800" indent="-177800" defTabSz="914400" hangingPunct="0">
              <a:lnSpc>
                <a:spcPct val="120000"/>
              </a:lnSpc>
              <a:buSzPct val="75000"/>
              <a:buFont typeface="Wingdings" panose="05000000000000000000" pitchFamily="2" charset="2"/>
              <a:buChar char="l"/>
              <a:defRPr/>
            </a:pPr>
            <a:r>
              <a:rPr lang="zh-CN" altLang="en-US" sz="1600" kern="0" dirty="0">
                <a:solidFill>
                  <a:srgbClr val="000000"/>
                </a:solidFill>
                <a:latin typeface="微软雅黑" panose="020B0503020204020204" charset="-122"/>
                <a:ea typeface="微软雅黑" panose="020B0503020204020204" charset="-122"/>
                <a:cs typeface="Arial" panose="020B0604020202020204"/>
                <a:sym typeface="Arial" panose="020B0604020202020204"/>
              </a:rPr>
              <a:t>一体化的数据资产管理体系。</a:t>
            </a:r>
            <a:endParaRPr lang="en-US" altLang="zh-CN" sz="1600" kern="0" dirty="0">
              <a:solidFill>
                <a:prstClr val="black"/>
              </a:solidFill>
              <a:latin typeface="微软雅黑" panose="020B0503020204020204" charset="-122"/>
              <a:ea typeface="微软雅黑" panose="020B0503020204020204" charset="-122"/>
              <a:cs typeface="Arial" panose="020B0604020202020204"/>
              <a:sym typeface="Arial" panose="020B0604020202020204"/>
            </a:endParaRPr>
          </a:p>
        </p:txBody>
      </p:sp>
      <p:sp>
        <p:nvSpPr>
          <p:cNvPr id="25" name="Rectangle 18">
            <a:extLst>
              <a:ext uri="{FF2B5EF4-FFF2-40B4-BE49-F238E27FC236}">
                <a16:creationId xmlns:a16="http://schemas.microsoft.com/office/drawing/2014/main" id="{88F7BAD5-4383-474E-B8CF-D42410026FDF}"/>
              </a:ext>
            </a:extLst>
          </p:cNvPr>
          <p:cNvSpPr>
            <a:spLocks noChangeArrowheads="1"/>
          </p:cNvSpPr>
          <p:nvPr/>
        </p:nvSpPr>
        <p:spPr bwMode="gray">
          <a:xfrm>
            <a:off x="7528347" y="3023542"/>
            <a:ext cx="28366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kern="0" dirty="0">
                <a:solidFill>
                  <a:srgbClr val="1F1F1F"/>
                </a:solidFill>
                <a:latin typeface="微软雅黑" panose="020B0503020204020204" charset="-122"/>
                <a:ea typeface="微软雅黑" panose="020B0503020204020204" charset="-122"/>
                <a:sym typeface="Arial" panose="020B0604020202020204"/>
              </a:rPr>
              <a:t>分析应用套件</a:t>
            </a:r>
            <a:endParaRPr lang="zh-CN" altLang="en-US" sz="1600" b="1" dirty="0">
              <a:solidFill>
                <a:sysClr val="windowText" lastClr="000000"/>
              </a:solidFill>
              <a:latin typeface="微软雅黑" panose="020B0503020204020204" charset="-122"/>
              <a:ea typeface="微软雅黑" panose="020B0503020204020204" charset="-122"/>
              <a:sym typeface="Arial" panose="020B0604020202020204"/>
            </a:endParaRPr>
          </a:p>
        </p:txBody>
      </p:sp>
      <p:sp>
        <p:nvSpPr>
          <p:cNvPr id="26" name="矩形 25">
            <a:extLst>
              <a:ext uri="{FF2B5EF4-FFF2-40B4-BE49-F238E27FC236}">
                <a16:creationId xmlns:a16="http://schemas.microsoft.com/office/drawing/2014/main" id="{88FC3D70-206D-4C82-A352-1BF90DC98806}"/>
              </a:ext>
            </a:extLst>
          </p:cNvPr>
          <p:cNvSpPr/>
          <p:nvPr/>
        </p:nvSpPr>
        <p:spPr>
          <a:xfrm>
            <a:off x="8086892" y="3355471"/>
            <a:ext cx="2265109" cy="683264"/>
          </a:xfrm>
          <a:prstGeom prst="rect">
            <a:avLst/>
          </a:prstGeom>
        </p:spPr>
        <p:txBody>
          <a:bodyPr wrap="square">
            <a:spAutoFit/>
          </a:bodyPr>
          <a:lstStyle/>
          <a:p>
            <a:pPr marL="177800" indent="-177800" defTabSz="914400" hangingPunct="0">
              <a:lnSpc>
                <a:spcPct val="120000"/>
              </a:lnSpc>
              <a:buSzPct val="75000"/>
              <a:buFont typeface="Wingdings" panose="05000000000000000000" pitchFamily="2" charset="2"/>
              <a:buChar char="l"/>
              <a:defRPr/>
            </a:pPr>
            <a:r>
              <a:rPr lang="zh-CN" altLang="en-US" sz="1600" kern="0" dirty="0">
                <a:solidFill>
                  <a:srgbClr val="000000"/>
                </a:solidFill>
                <a:latin typeface="微软雅黑"/>
                <a:cs typeface="Arial" panose="020B0604020202020204"/>
                <a:sym typeface="Arial" panose="020B0604020202020204"/>
              </a:rPr>
              <a:t>提供灵活多样的界面化分析展示。</a:t>
            </a:r>
          </a:p>
        </p:txBody>
      </p:sp>
      <p:sp>
        <p:nvSpPr>
          <p:cNvPr id="27" name="文本框 7">
            <a:extLst>
              <a:ext uri="{FF2B5EF4-FFF2-40B4-BE49-F238E27FC236}">
                <a16:creationId xmlns:a16="http://schemas.microsoft.com/office/drawing/2014/main" id="{40C65204-6CF9-4AC8-B734-869818C20261}"/>
              </a:ext>
            </a:extLst>
          </p:cNvPr>
          <p:cNvSpPr txBox="1"/>
          <p:nvPr/>
        </p:nvSpPr>
        <p:spPr>
          <a:xfrm>
            <a:off x="7535294" y="4796466"/>
            <a:ext cx="2687744" cy="904863"/>
          </a:xfrm>
          <a:prstGeom prst="rect">
            <a:avLst/>
          </a:prstGeom>
          <a:noFill/>
        </p:spPr>
        <p:txBody>
          <a:bodyPr wrap="square" rtlCol="0">
            <a:spAutoFit/>
          </a:bodyPr>
          <a:lstStyle/>
          <a:p>
            <a:pPr marL="177800" indent="-177800" defTabSz="914400" hangingPunct="0">
              <a:lnSpc>
                <a:spcPct val="120000"/>
              </a:lnSpc>
              <a:buSzPct val="75000"/>
              <a:buFont typeface="Wingdings" panose="05000000000000000000" pitchFamily="2" charset="2"/>
              <a:buChar char="l"/>
              <a:defRPr/>
            </a:pPr>
            <a:r>
              <a:rPr lang="zh-CN" altLang="en-US" sz="1600" kern="0" dirty="0">
                <a:solidFill>
                  <a:srgbClr val="000000"/>
                </a:solidFill>
                <a:latin typeface="微软雅黑"/>
                <a:cs typeface="Arial" panose="020B0604020202020204"/>
                <a:sym typeface="Arial" panose="020B0604020202020204"/>
              </a:rPr>
              <a:t>自动化智能运维，易用易管理。</a:t>
            </a:r>
          </a:p>
          <a:p>
            <a:pPr marL="177800" indent="-177800" defTabSz="914400">
              <a:lnSpc>
                <a:spcPct val="120000"/>
              </a:lnSpc>
              <a:buSzPct val="75000"/>
              <a:buFont typeface="Wingdings" panose="05000000000000000000" pitchFamily="2" charset="2"/>
              <a:buChar char="l"/>
              <a:defRPr/>
            </a:pPr>
            <a:endParaRPr lang="en-US" altLang="zh-CN" sz="1200" kern="0" dirty="0">
              <a:solidFill>
                <a:prstClr val="black"/>
              </a:solidFill>
              <a:latin typeface="微软雅黑" panose="020B0503020204020204" charset="-122"/>
              <a:ea typeface="微软雅黑" panose="020B0503020204020204" charset="-122"/>
              <a:cs typeface="Arial" panose="020B0604020202020204"/>
              <a:sym typeface="Arial" panose="020B0604020202020204"/>
            </a:endParaRPr>
          </a:p>
        </p:txBody>
      </p:sp>
      <p:sp>
        <p:nvSpPr>
          <p:cNvPr id="28" name="Rectangle 16">
            <a:extLst>
              <a:ext uri="{FF2B5EF4-FFF2-40B4-BE49-F238E27FC236}">
                <a16:creationId xmlns:a16="http://schemas.microsoft.com/office/drawing/2014/main" id="{6152BC4A-92E6-473C-8E94-6B640A9658C1}"/>
              </a:ext>
            </a:extLst>
          </p:cNvPr>
          <p:cNvSpPr>
            <a:spLocks noChangeArrowheads="1"/>
          </p:cNvSpPr>
          <p:nvPr/>
        </p:nvSpPr>
        <p:spPr bwMode="gray">
          <a:xfrm>
            <a:off x="6969516" y="4478081"/>
            <a:ext cx="283665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dirty="0">
                <a:solidFill>
                  <a:srgbClr val="1F1F1F"/>
                </a:solidFill>
                <a:latin typeface="微软雅黑" panose="020B0503020204020204" charset="-122"/>
                <a:ea typeface="微软雅黑" panose="020B0503020204020204" charset="-122"/>
                <a:cs typeface="Arial" panose="020B0604020202020204" pitchFamily="34" charset="0"/>
                <a:sym typeface="Arial" panose="020B0604020202020204"/>
              </a:rPr>
              <a:t>系统运维管理</a:t>
            </a:r>
            <a:endParaRPr lang="en-US" altLang="zh-CN" sz="1600" b="1" dirty="0">
              <a:solidFill>
                <a:sysClr val="windowText" lastClr="000000"/>
              </a:solidFill>
              <a:latin typeface="微软雅黑" panose="020B0503020204020204" charset="-122"/>
              <a:ea typeface="微软雅黑" panose="020B0503020204020204" charset="-122"/>
              <a:sym typeface="Arial" panose="020B0604020202020204"/>
            </a:endParaRPr>
          </a:p>
        </p:txBody>
      </p:sp>
      <p:sp>
        <p:nvSpPr>
          <p:cNvPr id="29" name="Rectangle 10">
            <a:extLst>
              <a:ext uri="{FF2B5EF4-FFF2-40B4-BE49-F238E27FC236}">
                <a16:creationId xmlns:a16="http://schemas.microsoft.com/office/drawing/2014/main" id="{AA728287-EB27-46EB-BFB5-5BBB1D4AAD2D}"/>
              </a:ext>
            </a:extLst>
          </p:cNvPr>
          <p:cNvSpPr>
            <a:spLocks noChangeArrowheads="1"/>
          </p:cNvSpPr>
          <p:nvPr/>
        </p:nvSpPr>
        <p:spPr bwMode="gray">
          <a:xfrm>
            <a:off x="7549877" y="1582549"/>
            <a:ext cx="28366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b="1" dirty="0">
                <a:solidFill>
                  <a:srgbClr val="1F1F1F"/>
                </a:solidFill>
                <a:latin typeface="微软雅黑" panose="020B0503020204020204" charset="-122"/>
                <a:ea typeface="微软雅黑" panose="020B0503020204020204" charset="-122"/>
                <a:cs typeface="Arial" panose="020B0604020202020204" pitchFamily="34" charset="0"/>
                <a:sym typeface="Arial" panose="020B0604020202020204"/>
              </a:rPr>
              <a:t>大数据计算与存储</a:t>
            </a:r>
            <a:endParaRPr lang="zh-CN" altLang="en-US" sz="1600" b="1" dirty="0">
              <a:solidFill>
                <a:sysClr val="windowText" lastClr="000000"/>
              </a:solidFill>
              <a:latin typeface="微软雅黑" panose="020B0503020204020204" charset="-122"/>
              <a:ea typeface="微软雅黑" panose="020B0503020204020204" charset="-122"/>
              <a:sym typeface="Arial" panose="020B0604020202020204"/>
            </a:endParaRPr>
          </a:p>
        </p:txBody>
      </p:sp>
      <p:sp>
        <p:nvSpPr>
          <p:cNvPr id="30" name="矩形 29">
            <a:extLst>
              <a:ext uri="{FF2B5EF4-FFF2-40B4-BE49-F238E27FC236}">
                <a16:creationId xmlns:a16="http://schemas.microsoft.com/office/drawing/2014/main" id="{51BA05F9-29B5-438B-891E-279C32E22120}"/>
              </a:ext>
            </a:extLst>
          </p:cNvPr>
          <p:cNvSpPr/>
          <p:nvPr/>
        </p:nvSpPr>
        <p:spPr>
          <a:xfrm>
            <a:off x="7402158" y="1885077"/>
            <a:ext cx="2872132" cy="683264"/>
          </a:xfrm>
          <a:prstGeom prst="rect">
            <a:avLst/>
          </a:prstGeom>
        </p:spPr>
        <p:txBody>
          <a:bodyPr wrap="square">
            <a:spAutoFit/>
          </a:bodyPr>
          <a:lstStyle/>
          <a:p>
            <a:pPr marL="177800" indent="-177800" defTabSz="914400" hangingPunct="0">
              <a:lnSpc>
                <a:spcPct val="120000"/>
              </a:lnSpc>
              <a:buSzPct val="75000"/>
              <a:buFont typeface="Wingdings" panose="05000000000000000000" pitchFamily="2" charset="2"/>
              <a:buChar char="l"/>
              <a:defRPr/>
            </a:pPr>
            <a:r>
              <a:rPr lang="zh-CN" altLang="en-US" sz="1600" kern="0" dirty="0">
                <a:solidFill>
                  <a:srgbClr val="000000"/>
                </a:solidFill>
                <a:latin typeface="微软雅黑"/>
                <a:cs typeface="Arial" panose="020B0604020202020204"/>
                <a:sym typeface="Arial" panose="020B0604020202020204"/>
              </a:rPr>
              <a:t>高性能数据存储和计算平台，快速处理与分析。</a:t>
            </a:r>
          </a:p>
        </p:txBody>
      </p:sp>
      <p:pic>
        <p:nvPicPr>
          <p:cNvPr id="31" name="图片 30" descr="1-02.png">
            <a:extLst>
              <a:ext uri="{FF2B5EF4-FFF2-40B4-BE49-F238E27FC236}">
                <a16:creationId xmlns:a16="http://schemas.microsoft.com/office/drawing/2014/main" id="{8170888D-5188-45BC-A58C-F58E9E875F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1360" y="1867695"/>
            <a:ext cx="832161" cy="602548"/>
          </a:xfrm>
          <a:prstGeom prst="rect">
            <a:avLst/>
          </a:prstGeom>
        </p:spPr>
      </p:pic>
      <p:pic>
        <p:nvPicPr>
          <p:cNvPr id="32" name="图片 31" descr="2-02.png">
            <a:extLst>
              <a:ext uri="{FF2B5EF4-FFF2-40B4-BE49-F238E27FC236}">
                <a16:creationId xmlns:a16="http://schemas.microsoft.com/office/drawing/2014/main" id="{955B35DA-3B9F-41ED-A535-367EE374CD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3452" y="1845930"/>
            <a:ext cx="1061621" cy="624317"/>
          </a:xfrm>
          <a:prstGeom prst="rect">
            <a:avLst/>
          </a:prstGeom>
        </p:spPr>
      </p:pic>
      <p:pic>
        <p:nvPicPr>
          <p:cNvPr id="33" name="图片 32" descr="3-02.png">
            <a:extLst>
              <a:ext uri="{FF2B5EF4-FFF2-40B4-BE49-F238E27FC236}">
                <a16:creationId xmlns:a16="http://schemas.microsoft.com/office/drawing/2014/main" id="{B83B5ECB-D0D9-4AA0-8E52-D28252EA8F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9557" y="3328032"/>
            <a:ext cx="818512" cy="592668"/>
          </a:xfrm>
          <a:prstGeom prst="rect">
            <a:avLst/>
          </a:prstGeom>
        </p:spPr>
      </p:pic>
      <p:pic>
        <p:nvPicPr>
          <p:cNvPr id="34" name="图片 33" descr="4-02.png">
            <a:extLst>
              <a:ext uri="{FF2B5EF4-FFF2-40B4-BE49-F238E27FC236}">
                <a16:creationId xmlns:a16="http://schemas.microsoft.com/office/drawing/2014/main" id="{9F8E4B97-DAF3-4141-8407-10158A88036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28329" y="3338704"/>
            <a:ext cx="925485" cy="545349"/>
          </a:xfrm>
          <a:prstGeom prst="rect">
            <a:avLst/>
          </a:prstGeom>
        </p:spPr>
      </p:pic>
      <p:pic>
        <p:nvPicPr>
          <p:cNvPr id="35" name="图片 34" descr="5-02.png">
            <a:extLst>
              <a:ext uri="{FF2B5EF4-FFF2-40B4-BE49-F238E27FC236}">
                <a16:creationId xmlns:a16="http://schemas.microsoft.com/office/drawing/2014/main" id="{4B1B8FAF-DC3F-47A5-A9E2-45EE60ACF5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83914" y="4752201"/>
            <a:ext cx="858710" cy="625018"/>
          </a:xfrm>
          <a:prstGeom prst="rect">
            <a:avLst/>
          </a:prstGeom>
        </p:spPr>
      </p:pic>
      <p:pic>
        <p:nvPicPr>
          <p:cNvPr id="36" name="图片 35" descr="6-02.png">
            <a:extLst>
              <a:ext uri="{FF2B5EF4-FFF2-40B4-BE49-F238E27FC236}">
                <a16:creationId xmlns:a16="http://schemas.microsoft.com/office/drawing/2014/main" id="{72D30093-A01A-4D66-843E-AE1A74C0A7D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19333" y="4777956"/>
            <a:ext cx="856558" cy="569262"/>
          </a:xfrm>
          <a:prstGeom prst="rect">
            <a:avLst/>
          </a:prstGeom>
        </p:spPr>
      </p:pic>
    </p:spTree>
    <p:extLst>
      <p:ext uri="{BB962C8B-B14F-4D97-AF65-F5344CB8AC3E}">
        <p14:creationId xmlns:p14="http://schemas.microsoft.com/office/powerpoint/2010/main" val="6593846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2">
            <a:extLst>
              <a:ext uri="{FF2B5EF4-FFF2-40B4-BE49-F238E27FC236}">
                <a16:creationId xmlns:a16="http://schemas.microsoft.com/office/drawing/2014/main" id="{8B477371-EB45-4CBB-8ED6-307090A844C8}"/>
              </a:ext>
            </a:extLst>
          </p:cNvPr>
          <p:cNvSpPr>
            <a:spLocks noGrp="1"/>
          </p:cNvSpPr>
          <p:nvPr>
            <p:ph type="title"/>
          </p:nvPr>
        </p:nvSpPr>
        <p:spPr>
          <a:xfrm>
            <a:off x="376759" y="666279"/>
            <a:ext cx="6768752" cy="432048"/>
          </a:xfrm>
        </p:spPr>
        <p:txBody>
          <a:bodyPr>
            <a:noAutofit/>
          </a:bodyPr>
          <a:lstStyle/>
          <a:p>
            <a:pPr algn="l"/>
            <a:r>
              <a:rPr lang="zh-CN" altLang="en-US" sz="2590" b="1" dirty="0">
                <a:latin typeface="微软雅黑" panose="020B0503020204020204" pitchFamily="34" charset="-122"/>
                <a:ea typeface="微软雅黑" panose="020B0503020204020204" pitchFamily="34" charset="-122"/>
              </a:rPr>
              <a:t>大数据实战平台优势</a:t>
            </a:r>
          </a:p>
        </p:txBody>
      </p:sp>
      <p:sp>
        <p:nvSpPr>
          <p:cNvPr id="4" name="矩形 3">
            <a:extLst>
              <a:ext uri="{FF2B5EF4-FFF2-40B4-BE49-F238E27FC236}">
                <a16:creationId xmlns:a16="http://schemas.microsoft.com/office/drawing/2014/main" id="{9D514B74-73FA-48C1-89E2-A0735B7693C7}"/>
              </a:ext>
            </a:extLst>
          </p:cNvPr>
          <p:cNvSpPr/>
          <p:nvPr/>
        </p:nvSpPr>
        <p:spPr>
          <a:xfrm>
            <a:off x="592783" y="1314351"/>
            <a:ext cx="11028005" cy="5125313"/>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218987" rtl="0" eaLnBrk="1" fontAlgn="auto" latinLnBrk="0" hangingPunct="1">
              <a:lnSpc>
                <a:spcPct val="15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2" name="矩形 1">
            <a:extLst>
              <a:ext uri="{FF2B5EF4-FFF2-40B4-BE49-F238E27FC236}">
                <a16:creationId xmlns:a16="http://schemas.microsoft.com/office/drawing/2014/main" id="{C299659E-9825-482C-B041-0D800E5B1135}"/>
              </a:ext>
            </a:extLst>
          </p:cNvPr>
          <p:cNvSpPr/>
          <p:nvPr/>
        </p:nvSpPr>
        <p:spPr>
          <a:xfrm>
            <a:off x="592782" y="1570061"/>
            <a:ext cx="11028005" cy="4613892"/>
          </a:xfrm>
          <a:prstGeom prst="rect">
            <a:avLst/>
          </a:prstGeom>
        </p:spPr>
        <p:txBody>
          <a:bodyPr wrap="square">
            <a:spAutoFit/>
          </a:bodyPr>
          <a:lstStyle/>
          <a:p>
            <a:pPr>
              <a:lnSpc>
                <a:spcPct val="150000"/>
              </a:lnSpc>
            </a:pPr>
            <a:r>
              <a:rPr lang="zh-CN" altLang="en-US" sz="1800" dirty="0">
                <a:latin typeface="微软雅黑" panose="020B0503020204020204" pitchFamily="34" charset="-122"/>
                <a:ea typeface="微软雅黑" panose="020B0503020204020204" pitchFamily="34" charset="-122"/>
              </a:rPr>
              <a:t>大数据实战平台特点：</a:t>
            </a:r>
            <a:endParaRPr lang="en-US" altLang="zh-CN" sz="1800" dirty="0">
              <a:latin typeface="微软雅黑" panose="020B0503020204020204" pitchFamily="34" charset="-122"/>
              <a:ea typeface="微软雅黑" panose="020B0503020204020204" pitchFamily="34" charset="-122"/>
            </a:endParaRPr>
          </a:p>
          <a:p>
            <a:pPr lvl="1">
              <a:lnSpc>
                <a:spcPct val="150000"/>
              </a:lnSpc>
            </a:pPr>
            <a:r>
              <a:rPr lang="zh-CN" altLang="en-US" sz="1800" b="1" dirty="0">
                <a:latin typeface="微软雅黑" panose="020B0503020204020204" pitchFamily="34" charset="-122"/>
                <a:ea typeface="微软雅黑" panose="020B0503020204020204" pitchFamily="34" charset="-122"/>
              </a:rPr>
              <a:t>全数据整合能力：</a:t>
            </a:r>
            <a:r>
              <a:rPr lang="zh-CN" altLang="en-US" sz="1800" dirty="0">
                <a:latin typeface="微软雅黑" panose="020B0503020204020204" pitchFamily="34" charset="-122"/>
                <a:ea typeface="微软雅黑" panose="020B0503020204020204" pitchFamily="34" charset="-122"/>
              </a:rPr>
              <a:t>突破传统架构和性能瓶颈，提供五十多种数据接入适配能力，全图形化配置。</a:t>
            </a:r>
            <a:endParaRPr lang="en-US" altLang="zh-CN" sz="1800" dirty="0">
              <a:latin typeface="微软雅黑" panose="020B0503020204020204" pitchFamily="34" charset="-122"/>
              <a:ea typeface="微软雅黑" panose="020B0503020204020204" pitchFamily="34" charset="-122"/>
            </a:endParaRPr>
          </a:p>
          <a:p>
            <a:pPr lvl="1">
              <a:lnSpc>
                <a:spcPct val="150000"/>
              </a:lnSpc>
            </a:pPr>
            <a:r>
              <a:rPr lang="zh-CN" altLang="en-US" sz="1800" b="1" dirty="0">
                <a:latin typeface="微软雅黑" panose="020B0503020204020204" pitchFamily="34" charset="-122"/>
                <a:ea typeface="微软雅黑" panose="020B0503020204020204" pitchFamily="34" charset="-122"/>
              </a:rPr>
              <a:t>完整</a:t>
            </a:r>
            <a:r>
              <a:rPr lang="en-US" altLang="zh-CN" sz="1800" b="1" dirty="0">
                <a:latin typeface="微软雅黑" panose="020B0503020204020204" pitchFamily="34" charset="-122"/>
                <a:ea typeface="微软雅黑" panose="020B0503020204020204" pitchFamily="34" charset="-122"/>
              </a:rPr>
              <a:t>SQL</a:t>
            </a:r>
            <a:r>
              <a:rPr lang="zh-CN" altLang="en-US" sz="1800" b="1" dirty="0">
                <a:latin typeface="微软雅黑" panose="020B0503020204020204" pitchFamily="34" charset="-122"/>
                <a:ea typeface="微软雅黑" panose="020B0503020204020204" pitchFamily="34" charset="-122"/>
              </a:rPr>
              <a:t>兼容能力</a:t>
            </a:r>
            <a:r>
              <a:rPr lang="zh-CN" altLang="zh-CN" sz="1800" b="1"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全面支持</a:t>
            </a:r>
            <a:r>
              <a:rPr lang="en-US" altLang="zh-CN" sz="1800" dirty="0">
                <a:latin typeface="微软雅黑" panose="020B0503020204020204" pitchFamily="34" charset="-122"/>
                <a:ea typeface="微软雅黑" panose="020B0503020204020204" pitchFamily="34" charset="-122"/>
              </a:rPr>
              <a:t>SQL 99/2003</a:t>
            </a:r>
            <a:r>
              <a:rPr lang="zh-CN" altLang="en-US" sz="1800" dirty="0">
                <a:latin typeface="微软雅黑" panose="020B0503020204020204" pitchFamily="34" charset="-122"/>
                <a:ea typeface="微软雅黑" panose="020B0503020204020204" pitchFamily="34" charset="-122"/>
              </a:rPr>
              <a:t>语法和存储过 程，支持数据的增删改查处理能力，保证传统企业数据处理流程的无缝迁移。</a:t>
            </a:r>
            <a:endParaRPr lang="en-US" altLang="zh-CN" sz="1800" dirty="0">
              <a:latin typeface="微软雅黑" panose="020B0503020204020204" pitchFamily="34" charset="-122"/>
              <a:ea typeface="微软雅黑" panose="020B0503020204020204" pitchFamily="34" charset="-122"/>
            </a:endParaRPr>
          </a:p>
          <a:p>
            <a:pPr lvl="1">
              <a:lnSpc>
                <a:spcPct val="150000"/>
              </a:lnSpc>
            </a:pPr>
            <a:r>
              <a:rPr lang="zh-CN" altLang="en-US" sz="1800" b="1" dirty="0">
                <a:latin typeface="微软雅黑" panose="020B0503020204020204" pitchFamily="34" charset="-122"/>
                <a:ea typeface="微软雅黑" panose="020B0503020204020204" pitchFamily="34" charset="-122"/>
              </a:rPr>
              <a:t>海量数据实时处理能力：</a:t>
            </a:r>
            <a:r>
              <a:rPr lang="zh-CN" altLang="en-US" sz="1800" dirty="0">
                <a:latin typeface="微软雅黑" panose="020B0503020204020204" pitchFamily="34" charset="-122"/>
                <a:ea typeface="微软雅黑" panose="020B0503020204020204" pitchFamily="34" charset="-122"/>
              </a:rPr>
              <a:t>深度优化实时计算引擎，可支持物联网百万传感器的实时采集需求，实现</a:t>
            </a:r>
            <a:r>
              <a:rPr lang="en-US" altLang="zh-CN" sz="1800" dirty="0">
                <a:latin typeface="微软雅黑" panose="020B0503020204020204" pitchFamily="34" charset="-122"/>
                <a:ea typeface="微软雅黑" panose="020B0503020204020204" pitchFamily="34" charset="-122"/>
              </a:rPr>
              <a:t>500MB/s</a:t>
            </a:r>
            <a:r>
              <a:rPr lang="zh-CN" altLang="en-US" sz="1800" dirty="0">
                <a:latin typeface="微软雅黑" panose="020B0503020204020204" pitchFamily="34" charset="-122"/>
                <a:ea typeface="微软雅黑" panose="020B0503020204020204" pitchFamily="34" charset="-122"/>
              </a:rPr>
              <a:t>的传感器数据的 实时预警分析能力，支持分钟粒度的突发事件预警 。</a:t>
            </a:r>
          </a:p>
          <a:p>
            <a:pPr lvl="1">
              <a:lnSpc>
                <a:spcPct val="150000"/>
              </a:lnSpc>
            </a:pPr>
            <a:r>
              <a:rPr lang="zh-CN" altLang="en-US" sz="1800" b="1" dirty="0">
                <a:latin typeface="微软雅黑" panose="020B0503020204020204" pitchFamily="34" charset="-122"/>
                <a:ea typeface="微软雅黑" panose="020B0503020204020204" pitchFamily="34" charset="-122"/>
              </a:rPr>
              <a:t>一站式图形化的数据开发套件：</a:t>
            </a:r>
            <a:r>
              <a:rPr lang="zh-CN" altLang="en-US" sz="1800" dirty="0">
                <a:latin typeface="微软雅黑" panose="020B0503020204020204" pitchFamily="34" charset="-122"/>
                <a:ea typeface="微软雅黑" panose="020B0503020204020204" pitchFamily="34" charset="-122"/>
              </a:rPr>
              <a:t>提供强大的开发组件环境，提供丰富的图形化管理和开发界面，支持运行、调试、日志跟踪、结果预 览等功能，极大地方便业务人员的使用。</a:t>
            </a:r>
            <a:endParaRPr lang="en-US" altLang="zh-CN" sz="1800" dirty="0">
              <a:latin typeface="微软雅黑" panose="020B0503020204020204" pitchFamily="34" charset="-122"/>
              <a:ea typeface="微软雅黑" panose="020B0503020204020204" pitchFamily="34" charset="-122"/>
            </a:endParaRPr>
          </a:p>
          <a:p>
            <a:pPr lvl="1">
              <a:lnSpc>
                <a:spcPct val="150000"/>
              </a:lnSpc>
            </a:pPr>
            <a:r>
              <a:rPr lang="zh-CN" altLang="en-US" sz="1800" b="1" dirty="0">
                <a:latin typeface="微软雅黑" panose="020B0503020204020204" pitchFamily="34" charset="-122"/>
                <a:ea typeface="微软雅黑" panose="020B0503020204020204" pitchFamily="34" charset="-122"/>
              </a:rPr>
              <a:t>最高标准数据安全保障：</a:t>
            </a:r>
            <a:r>
              <a:rPr lang="zh-CN" altLang="en-US" sz="1800" dirty="0">
                <a:latin typeface="微软雅黑" panose="020B0503020204020204" pitchFamily="34" charset="-122"/>
                <a:ea typeface="微软雅黑" panose="020B0503020204020204" pitchFamily="34" charset="-122"/>
              </a:rPr>
              <a:t>平台支持细粒度的数据访问控制，并扩展了多租户管理及资源隔离。</a:t>
            </a:r>
            <a:endParaRPr lang="en-US" altLang="zh-CN" sz="1800" dirty="0">
              <a:latin typeface="微软雅黑" panose="020B0503020204020204" pitchFamily="34" charset="-122"/>
              <a:ea typeface="微软雅黑" panose="020B0503020204020204" pitchFamily="34" charset="-122"/>
            </a:endParaRPr>
          </a:p>
          <a:p>
            <a:pPr lvl="1">
              <a:lnSpc>
                <a:spcPct val="150000"/>
              </a:lnSpc>
            </a:pPr>
            <a:r>
              <a:rPr lang="zh-CN" altLang="en-US" sz="1800" b="1" dirty="0">
                <a:latin typeface="微软雅黑" panose="020B0503020204020204" pitchFamily="34" charset="-122"/>
                <a:ea typeface="微软雅黑" panose="020B0503020204020204" pitchFamily="34" charset="-122"/>
              </a:rPr>
              <a:t>全球实践验证的一流可靠性：</a:t>
            </a:r>
            <a:r>
              <a:rPr lang="zh-CN" altLang="en-US" sz="1800" dirty="0">
                <a:latin typeface="微软雅黑" panose="020B0503020204020204" pitchFamily="34" charset="-122"/>
                <a:ea typeface="微软雅黑" panose="020B0503020204020204" pitchFamily="34" charset="-122"/>
              </a:rPr>
              <a:t>是国内最大的制造企业数据集群，系统经受了</a:t>
            </a:r>
            <a:r>
              <a:rPr lang="en-US" altLang="zh-CN" sz="1800" dirty="0">
                <a:latin typeface="微软雅黑" panose="020B0503020204020204" pitchFamily="34" charset="-122"/>
                <a:ea typeface="微软雅黑" panose="020B0503020204020204" pitchFamily="34" charset="-122"/>
              </a:rPr>
              <a:t>9PB</a:t>
            </a:r>
            <a:r>
              <a:rPr lang="zh-CN" altLang="en-US" sz="1800" dirty="0">
                <a:latin typeface="微软雅黑" panose="020B0503020204020204" pitchFamily="34" charset="-122"/>
                <a:ea typeface="微软雅黑" panose="020B0503020204020204" pitchFamily="34" charset="-122"/>
              </a:rPr>
              <a:t>级复杂业务的实战锤炼，实现</a:t>
            </a:r>
            <a:r>
              <a:rPr lang="en-US" altLang="zh-CN" sz="1800" dirty="0">
                <a:latin typeface="微软雅黑" panose="020B0503020204020204" pitchFamily="34" charset="-122"/>
                <a:ea typeface="微软雅黑" panose="020B0503020204020204" pitchFamily="34" charset="-122"/>
              </a:rPr>
              <a:t>99.9%</a:t>
            </a:r>
            <a:r>
              <a:rPr lang="zh-CN" altLang="en-US" sz="1800" dirty="0">
                <a:latin typeface="微软雅黑" panose="020B0503020204020204" pitchFamily="34" charset="-122"/>
                <a:ea typeface="微软雅黑" panose="020B0503020204020204" pitchFamily="34" charset="-122"/>
              </a:rPr>
              <a:t>的全球高可用性。</a:t>
            </a:r>
          </a:p>
        </p:txBody>
      </p:sp>
    </p:spTree>
    <p:extLst>
      <p:ext uri="{BB962C8B-B14F-4D97-AF65-F5344CB8AC3E}">
        <p14:creationId xmlns:p14="http://schemas.microsoft.com/office/powerpoint/2010/main" val="27518583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4"/>
          <p:cNvSpPr txBox="1">
            <a:spLocks/>
          </p:cNvSpPr>
          <p:nvPr/>
        </p:nvSpPr>
        <p:spPr>
          <a:xfrm>
            <a:off x="664791" y="538421"/>
            <a:ext cx="8905285"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行业数据</a:t>
            </a:r>
            <a:endParaRPr lang="en-US" altLang="zh-CN" sz="2590" dirty="0">
              <a:solidFill>
                <a:schemeClr val="tx1"/>
              </a:solidFill>
              <a:latin typeface="Microsoft YaHei" charset="0"/>
              <a:ea typeface="Microsoft YaHei" charset="0"/>
              <a:cs typeface="Microsoft YaHei" charset="0"/>
            </a:endParaRPr>
          </a:p>
        </p:txBody>
      </p:sp>
      <p:cxnSp>
        <p:nvCxnSpPr>
          <p:cNvPr id="13" name="直接连接符 37"/>
          <p:cNvCxnSpPr/>
          <p:nvPr/>
        </p:nvCxnSpPr>
        <p:spPr>
          <a:xfrm flipV="1">
            <a:off x="1282755" y="3977696"/>
            <a:ext cx="9632449" cy="8311"/>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15" name="组合 38"/>
          <p:cNvGrpSpPr/>
          <p:nvPr/>
        </p:nvGrpSpPr>
        <p:grpSpPr>
          <a:xfrm>
            <a:off x="491084" y="1594072"/>
            <a:ext cx="1336161" cy="2079706"/>
            <a:chOff x="1143208" y="1459291"/>
            <a:chExt cx="1327942" cy="1960859"/>
          </a:xfrm>
          <a:solidFill>
            <a:schemeClr val="bg1">
              <a:lumMod val="85000"/>
            </a:schemeClr>
          </a:solidFill>
        </p:grpSpPr>
        <p:sp>
          <p:nvSpPr>
            <p:cNvPr id="16" name="Freeform 5"/>
            <p:cNvSpPr/>
            <p:nvPr/>
          </p:nvSpPr>
          <p:spPr bwMode="auto">
            <a:xfrm>
              <a:off x="1143208" y="1459291"/>
              <a:ext cx="1327942" cy="1960859"/>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7" name="Oval 6"/>
            <p:cNvSpPr>
              <a:spLocks noChangeArrowheads="1"/>
            </p:cNvSpPr>
            <p:nvPr/>
          </p:nvSpPr>
          <p:spPr bwMode="auto">
            <a:xfrm rot="10800000">
              <a:off x="1250864" y="1574169"/>
              <a:ext cx="1112630" cy="1110672"/>
            </a:xfrm>
            <a:prstGeom prst="ellipse">
              <a:avLst/>
            </a:prstGeom>
            <a:solidFill>
              <a:srgbClr val="E2231A"/>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8" name="文本框 17"/>
            <p:cNvSpPr txBox="1"/>
            <p:nvPr/>
          </p:nvSpPr>
          <p:spPr>
            <a:xfrm>
              <a:off x="1358547" y="1965272"/>
              <a:ext cx="897258" cy="290189"/>
            </a:xfrm>
            <a:prstGeom prst="rect">
              <a:avLst/>
            </a:prstGeom>
            <a:noFill/>
          </p:spPr>
          <p:txBody>
            <a:bodyPr wrap="none" rtlCol="0" anchor="ctr">
              <a:spAutoFit/>
            </a:bodyPr>
            <a:lstStyle/>
            <a:p>
              <a:pPr algn="ctr"/>
              <a:r>
                <a:rPr lang="zh-CN" altLang="en-US" sz="1400" b="1" dirty="0">
                  <a:solidFill>
                    <a:schemeClr val="bg1"/>
                  </a:solidFill>
                  <a:latin typeface="微软雅黑" panose="020B0503020204020204" pitchFamily="34" charset="-122"/>
                  <a:ea typeface="微软雅黑" panose="020B0503020204020204" pitchFamily="34" charset="-122"/>
                </a:rPr>
                <a:t>地区房产</a:t>
              </a:r>
              <a:endParaRPr lang="en-US" altLang="zh-CN" sz="1400" b="1" dirty="0">
                <a:solidFill>
                  <a:schemeClr val="bg1"/>
                </a:solidFill>
                <a:latin typeface="微软雅黑" panose="020B0503020204020204" pitchFamily="34" charset="-122"/>
                <a:ea typeface="微软雅黑" panose="020B0503020204020204" pitchFamily="34" charset="-122"/>
              </a:endParaRPr>
            </a:p>
          </p:txBody>
        </p:sp>
      </p:grpSp>
      <p:grpSp>
        <p:nvGrpSpPr>
          <p:cNvPr id="19" name="组合 71"/>
          <p:cNvGrpSpPr/>
          <p:nvPr/>
        </p:nvGrpSpPr>
        <p:grpSpPr>
          <a:xfrm>
            <a:off x="2233662" y="1918756"/>
            <a:ext cx="1238172" cy="1828303"/>
            <a:chOff x="5487773" y="1459291"/>
            <a:chExt cx="1327942" cy="1960859"/>
          </a:xfrm>
          <a:solidFill>
            <a:schemeClr val="bg1">
              <a:lumMod val="65000"/>
            </a:schemeClr>
          </a:solidFill>
        </p:grpSpPr>
        <p:sp>
          <p:nvSpPr>
            <p:cNvPr id="20" name="Freeform 5"/>
            <p:cNvSpPr/>
            <p:nvPr/>
          </p:nvSpPr>
          <p:spPr bwMode="auto">
            <a:xfrm>
              <a:off x="5487773" y="1459291"/>
              <a:ext cx="1327942" cy="1960859"/>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21" name="Oval 6"/>
            <p:cNvSpPr>
              <a:spLocks noChangeArrowheads="1"/>
            </p:cNvSpPr>
            <p:nvPr/>
          </p:nvSpPr>
          <p:spPr bwMode="auto">
            <a:xfrm rot="10800000">
              <a:off x="5602027" y="1574169"/>
              <a:ext cx="1112630" cy="1110672"/>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22" name="文本框 21"/>
            <p:cNvSpPr txBox="1"/>
            <p:nvPr/>
          </p:nvSpPr>
          <p:spPr>
            <a:xfrm>
              <a:off x="5622666" y="1906852"/>
              <a:ext cx="1078297" cy="363100"/>
            </a:xfrm>
            <a:prstGeom prst="rect">
              <a:avLst/>
            </a:prstGeom>
            <a:noFill/>
          </p:spPr>
          <p:txBody>
            <a:bodyPr wrap="none" rtlCol="0" anchor="ctr">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法律咨询</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23" name="组合 76"/>
          <p:cNvGrpSpPr/>
          <p:nvPr/>
        </p:nvGrpSpPr>
        <p:grpSpPr>
          <a:xfrm>
            <a:off x="3912756" y="1785517"/>
            <a:ext cx="1395816" cy="2061083"/>
            <a:chOff x="9832338" y="1459291"/>
            <a:chExt cx="1327942" cy="1960859"/>
          </a:xfrm>
          <a:solidFill>
            <a:schemeClr val="bg1">
              <a:lumMod val="75000"/>
            </a:schemeClr>
          </a:solidFill>
        </p:grpSpPr>
        <p:sp>
          <p:nvSpPr>
            <p:cNvPr id="24" name="Freeform 5"/>
            <p:cNvSpPr/>
            <p:nvPr/>
          </p:nvSpPr>
          <p:spPr bwMode="auto">
            <a:xfrm>
              <a:off x="9832338" y="1459291"/>
              <a:ext cx="1327942" cy="1960859"/>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25" name="Oval 6"/>
            <p:cNvSpPr>
              <a:spLocks noChangeArrowheads="1"/>
            </p:cNvSpPr>
            <p:nvPr/>
          </p:nvSpPr>
          <p:spPr bwMode="auto">
            <a:xfrm rot="10800000">
              <a:off x="9941048" y="1574169"/>
              <a:ext cx="1112630" cy="1110672"/>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26" name="文本框 25"/>
            <p:cNvSpPr txBox="1"/>
            <p:nvPr/>
          </p:nvSpPr>
          <p:spPr>
            <a:xfrm>
              <a:off x="10110371" y="1789142"/>
              <a:ext cx="761307" cy="556339"/>
            </a:xfrm>
            <a:prstGeom prst="rect">
              <a:avLst/>
            </a:prstGeom>
            <a:noFill/>
          </p:spPr>
          <p:txBody>
            <a:bodyPr wrap="none" rtlCol="0" anchor="ctr">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股票基</a:t>
              </a:r>
              <a:endParaRPr lang="en-US" altLang="zh-CN" sz="1600" b="1" dirty="0">
                <a:solidFill>
                  <a:schemeClr val="bg1"/>
                </a:solidFill>
                <a:latin typeface="微软雅黑" panose="020B0503020204020204" pitchFamily="34" charset="-122"/>
                <a:ea typeface="微软雅黑" panose="020B0503020204020204" pitchFamily="34" charset="-122"/>
              </a:endParaRPr>
            </a:p>
            <a:p>
              <a:pPr algn="ctr"/>
              <a:r>
                <a:rPr lang="zh-CN" altLang="en-US" sz="1600" b="1" dirty="0">
                  <a:solidFill>
                    <a:schemeClr val="bg1"/>
                  </a:solidFill>
                  <a:latin typeface="微软雅黑" panose="020B0503020204020204" pitchFamily="34" charset="-122"/>
                  <a:ea typeface="微软雅黑" panose="020B0503020204020204" pitchFamily="34" charset="-122"/>
                </a:rPr>
                <a:t>金交易</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27" name="组合 80"/>
          <p:cNvGrpSpPr/>
          <p:nvPr/>
        </p:nvGrpSpPr>
        <p:grpSpPr>
          <a:xfrm>
            <a:off x="1349796" y="4280728"/>
            <a:ext cx="1301528" cy="1921856"/>
            <a:chOff x="3070134" y="3899545"/>
            <a:chExt cx="1761984" cy="2601772"/>
          </a:xfrm>
          <a:solidFill>
            <a:schemeClr val="bg1">
              <a:lumMod val="65000"/>
            </a:schemeClr>
          </a:solidFill>
        </p:grpSpPr>
        <p:sp>
          <p:nvSpPr>
            <p:cNvPr id="28" name="Freeform 5"/>
            <p:cNvSpPr/>
            <p:nvPr/>
          </p:nvSpPr>
          <p:spPr bwMode="auto">
            <a:xfrm rot="10800000">
              <a:off x="3070134" y="3899545"/>
              <a:ext cx="1761984" cy="2601772"/>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29" name="Oval 6"/>
            <p:cNvSpPr>
              <a:spLocks noChangeArrowheads="1"/>
            </p:cNvSpPr>
            <p:nvPr/>
          </p:nvSpPr>
          <p:spPr bwMode="auto">
            <a:xfrm rot="10800000">
              <a:off x="3233987" y="4927519"/>
              <a:ext cx="1429314" cy="1426799"/>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30" name="文本框 29"/>
            <p:cNvSpPr txBox="1"/>
            <p:nvPr/>
          </p:nvSpPr>
          <p:spPr>
            <a:xfrm>
              <a:off x="3290424" y="5402957"/>
              <a:ext cx="1361096" cy="458328"/>
            </a:xfrm>
            <a:prstGeom prst="rect">
              <a:avLst/>
            </a:prstGeom>
            <a:noFill/>
          </p:spPr>
          <p:txBody>
            <a:bodyPr wrap="none" rtlCol="0" anchor="ctr">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汽车数据</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31" name="组合 84"/>
          <p:cNvGrpSpPr/>
          <p:nvPr/>
        </p:nvGrpSpPr>
        <p:grpSpPr>
          <a:xfrm>
            <a:off x="2939356" y="4186360"/>
            <a:ext cx="1517362" cy="2240559"/>
            <a:chOff x="7457376" y="3899545"/>
            <a:chExt cx="1761984" cy="2601772"/>
          </a:xfrm>
          <a:solidFill>
            <a:schemeClr val="bg1">
              <a:lumMod val="65000"/>
            </a:schemeClr>
          </a:solidFill>
        </p:grpSpPr>
        <p:sp>
          <p:nvSpPr>
            <p:cNvPr id="32" name="Freeform 5"/>
            <p:cNvSpPr/>
            <p:nvPr/>
          </p:nvSpPr>
          <p:spPr bwMode="auto">
            <a:xfrm rot="10800000">
              <a:off x="7457376" y="3899545"/>
              <a:ext cx="1761984" cy="2601772"/>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33" name="Oval 6"/>
            <p:cNvSpPr>
              <a:spLocks noChangeArrowheads="1"/>
            </p:cNvSpPr>
            <p:nvPr/>
          </p:nvSpPr>
          <p:spPr bwMode="auto">
            <a:xfrm rot="10800000">
              <a:off x="7623711" y="4927519"/>
              <a:ext cx="1429314" cy="1426799"/>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34" name="文本框 33"/>
            <p:cNvSpPr txBox="1"/>
            <p:nvPr/>
          </p:nvSpPr>
          <p:spPr>
            <a:xfrm>
              <a:off x="7766910" y="5393026"/>
              <a:ext cx="1167489" cy="393134"/>
            </a:xfrm>
            <a:prstGeom prst="rect">
              <a:avLst/>
            </a:prstGeom>
            <a:noFill/>
          </p:spPr>
          <p:txBody>
            <a:bodyPr wrap="none" rtlCol="0" anchor="ctr">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疾病问答</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35" name="组合 88"/>
          <p:cNvGrpSpPr/>
          <p:nvPr/>
        </p:nvGrpSpPr>
        <p:grpSpPr>
          <a:xfrm>
            <a:off x="4822807" y="4186341"/>
            <a:ext cx="1301528" cy="1921856"/>
            <a:chOff x="3070134" y="3899545"/>
            <a:chExt cx="1761984" cy="2601772"/>
          </a:xfrm>
          <a:solidFill>
            <a:schemeClr val="bg1">
              <a:lumMod val="65000"/>
            </a:schemeClr>
          </a:solidFill>
        </p:grpSpPr>
        <p:sp>
          <p:nvSpPr>
            <p:cNvPr id="36" name="Freeform 5"/>
            <p:cNvSpPr/>
            <p:nvPr/>
          </p:nvSpPr>
          <p:spPr bwMode="auto">
            <a:xfrm rot="10800000">
              <a:off x="3070134" y="3899545"/>
              <a:ext cx="1761984" cy="2601772"/>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37" name="Oval 6"/>
            <p:cNvSpPr>
              <a:spLocks noChangeArrowheads="1"/>
            </p:cNvSpPr>
            <p:nvPr/>
          </p:nvSpPr>
          <p:spPr bwMode="auto">
            <a:xfrm rot="10800000">
              <a:off x="3233987" y="4927519"/>
              <a:ext cx="1429314" cy="1426799"/>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38" name="文本框 37"/>
            <p:cNvSpPr txBox="1"/>
            <p:nvPr/>
          </p:nvSpPr>
          <p:spPr>
            <a:xfrm>
              <a:off x="3193799" y="5434215"/>
              <a:ext cx="1558522" cy="458328"/>
            </a:xfrm>
            <a:prstGeom prst="rect">
              <a:avLst/>
            </a:prstGeom>
            <a:noFill/>
          </p:spPr>
          <p:txBody>
            <a:bodyPr wrap="square" rtlCol="0" anchor="ctr">
              <a:spAutoFit/>
            </a:bodyPr>
            <a:lstStyle/>
            <a:p>
              <a:pPr algn="ctr"/>
              <a:r>
                <a:rPr lang="zh-CN" altLang="en-US" sz="1600" b="1">
                  <a:solidFill>
                    <a:schemeClr val="bg1"/>
                  </a:solidFill>
                  <a:latin typeface="微软雅黑" panose="020B0503020204020204" pitchFamily="34" charset="-122"/>
                  <a:ea typeface="微软雅黑" panose="020B0503020204020204" pitchFamily="34" charset="-122"/>
                </a:rPr>
                <a:t>天气气象</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39" name="组合 92"/>
          <p:cNvGrpSpPr/>
          <p:nvPr/>
        </p:nvGrpSpPr>
        <p:grpSpPr>
          <a:xfrm>
            <a:off x="5750007" y="2080326"/>
            <a:ext cx="1238172" cy="1828303"/>
            <a:chOff x="5487773" y="1459291"/>
            <a:chExt cx="1327942" cy="1960859"/>
          </a:xfrm>
        </p:grpSpPr>
        <p:sp>
          <p:nvSpPr>
            <p:cNvPr id="40" name="Freeform 5"/>
            <p:cNvSpPr/>
            <p:nvPr/>
          </p:nvSpPr>
          <p:spPr bwMode="auto">
            <a:xfrm>
              <a:off x="5487773" y="1459291"/>
              <a:ext cx="1327942" cy="1960859"/>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solidFill>
              <a:schemeClr val="bg1">
                <a:lumMod val="65000"/>
              </a:schemeClr>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41" name="Oval 6"/>
            <p:cNvSpPr>
              <a:spLocks noChangeArrowheads="1"/>
            </p:cNvSpPr>
            <p:nvPr/>
          </p:nvSpPr>
          <p:spPr bwMode="auto">
            <a:xfrm rot="10800000">
              <a:off x="5602027" y="1574169"/>
              <a:ext cx="1112630" cy="1110672"/>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42" name="文本框 41"/>
            <p:cNvSpPr txBox="1"/>
            <p:nvPr/>
          </p:nvSpPr>
          <p:spPr>
            <a:xfrm>
              <a:off x="5622666" y="1875217"/>
              <a:ext cx="1078297" cy="363100"/>
            </a:xfrm>
            <a:prstGeom prst="rect">
              <a:avLst/>
            </a:prstGeom>
            <a:noFill/>
          </p:spPr>
          <p:txBody>
            <a:bodyPr wrap="none" rtlCol="0" anchor="ctr">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电商评价</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43" name="组合 96"/>
          <p:cNvGrpSpPr/>
          <p:nvPr/>
        </p:nvGrpSpPr>
        <p:grpSpPr>
          <a:xfrm>
            <a:off x="6488013" y="4146097"/>
            <a:ext cx="1469913" cy="2170495"/>
            <a:chOff x="7457376" y="3899545"/>
            <a:chExt cx="1761984" cy="2601772"/>
          </a:xfrm>
          <a:solidFill>
            <a:schemeClr val="bg1">
              <a:lumMod val="65000"/>
            </a:schemeClr>
          </a:solidFill>
        </p:grpSpPr>
        <p:sp>
          <p:nvSpPr>
            <p:cNvPr id="45" name="Freeform 5"/>
            <p:cNvSpPr/>
            <p:nvPr/>
          </p:nvSpPr>
          <p:spPr bwMode="auto">
            <a:xfrm rot="10800000">
              <a:off x="7457376" y="3899545"/>
              <a:ext cx="1761984" cy="2601772"/>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47" name="Oval 6"/>
            <p:cNvSpPr>
              <a:spLocks noChangeArrowheads="1"/>
            </p:cNvSpPr>
            <p:nvPr/>
          </p:nvSpPr>
          <p:spPr bwMode="auto">
            <a:xfrm rot="10800000">
              <a:off x="7623711" y="4927519"/>
              <a:ext cx="1429314" cy="1426799"/>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48" name="文本框 47"/>
            <p:cNvSpPr txBox="1"/>
            <p:nvPr/>
          </p:nvSpPr>
          <p:spPr>
            <a:xfrm>
              <a:off x="7683390" y="5394730"/>
              <a:ext cx="1205176" cy="405825"/>
            </a:xfrm>
            <a:prstGeom prst="rect">
              <a:avLst/>
            </a:prstGeom>
            <a:noFill/>
          </p:spPr>
          <p:txBody>
            <a:bodyPr wrap="none" rtlCol="0" anchor="ctr">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全球影评</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49" name="组合 100"/>
          <p:cNvGrpSpPr/>
          <p:nvPr/>
        </p:nvGrpSpPr>
        <p:grpSpPr>
          <a:xfrm>
            <a:off x="7383657" y="1942340"/>
            <a:ext cx="1415467" cy="2090099"/>
            <a:chOff x="9832338" y="1459291"/>
            <a:chExt cx="1327942" cy="1960859"/>
          </a:xfrm>
        </p:grpSpPr>
        <p:sp>
          <p:nvSpPr>
            <p:cNvPr id="50" name="Freeform 5"/>
            <p:cNvSpPr/>
            <p:nvPr/>
          </p:nvSpPr>
          <p:spPr bwMode="auto">
            <a:xfrm>
              <a:off x="9832338" y="1459291"/>
              <a:ext cx="1327942" cy="1960859"/>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solidFill>
              <a:schemeClr val="bg1">
                <a:lumMod val="65000"/>
              </a:schemeClr>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51" name="Oval 6"/>
            <p:cNvSpPr>
              <a:spLocks noChangeArrowheads="1"/>
            </p:cNvSpPr>
            <p:nvPr/>
          </p:nvSpPr>
          <p:spPr bwMode="auto">
            <a:xfrm rot="10800000">
              <a:off x="9941048" y="1574169"/>
              <a:ext cx="1112630" cy="1110672"/>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52" name="文本框 51"/>
            <p:cNvSpPr txBox="1"/>
            <p:nvPr/>
          </p:nvSpPr>
          <p:spPr>
            <a:xfrm>
              <a:off x="9987771" y="1897958"/>
              <a:ext cx="943234" cy="317620"/>
            </a:xfrm>
            <a:prstGeom prst="rect">
              <a:avLst/>
            </a:prstGeom>
            <a:noFill/>
          </p:spPr>
          <p:txBody>
            <a:bodyPr wrap="none" rtlCol="0" anchor="ctr">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全球书评</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53" name="组合 104"/>
          <p:cNvGrpSpPr/>
          <p:nvPr/>
        </p:nvGrpSpPr>
        <p:grpSpPr>
          <a:xfrm>
            <a:off x="8342530" y="4235921"/>
            <a:ext cx="1301528" cy="1921856"/>
            <a:chOff x="3070134" y="3899545"/>
            <a:chExt cx="1761984" cy="2601772"/>
          </a:xfrm>
          <a:solidFill>
            <a:schemeClr val="bg1">
              <a:lumMod val="65000"/>
            </a:schemeClr>
          </a:solidFill>
        </p:grpSpPr>
        <p:sp>
          <p:nvSpPr>
            <p:cNvPr id="54" name="Freeform 5"/>
            <p:cNvSpPr/>
            <p:nvPr/>
          </p:nvSpPr>
          <p:spPr bwMode="auto">
            <a:xfrm rot="10800000">
              <a:off x="3070134" y="3899545"/>
              <a:ext cx="1761984" cy="2601772"/>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55" name="Oval 6"/>
            <p:cNvSpPr>
              <a:spLocks noChangeArrowheads="1"/>
            </p:cNvSpPr>
            <p:nvPr/>
          </p:nvSpPr>
          <p:spPr bwMode="auto">
            <a:xfrm rot="10800000">
              <a:off x="3233987" y="4927519"/>
              <a:ext cx="1429314" cy="1426799"/>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56" name="文本框 55"/>
            <p:cNvSpPr txBox="1"/>
            <p:nvPr/>
          </p:nvSpPr>
          <p:spPr>
            <a:xfrm>
              <a:off x="3282350" y="5248275"/>
              <a:ext cx="1361096" cy="791657"/>
            </a:xfrm>
            <a:prstGeom prst="rect">
              <a:avLst/>
            </a:prstGeom>
            <a:noFill/>
          </p:spPr>
          <p:txBody>
            <a:bodyPr wrap="none" rtlCol="0" anchor="ctr">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农业生鲜</a:t>
              </a:r>
              <a:endParaRPr lang="en-US" altLang="zh-CN" sz="1600" b="1" dirty="0">
                <a:solidFill>
                  <a:schemeClr val="bg1"/>
                </a:solidFill>
                <a:latin typeface="微软雅黑" panose="020B0503020204020204" pitchFamily="34" charset="-122"/>
                <a:ea typeface="微软雅黑" panose="020B0503020204020204" pitchFamily="34" charset="-122"/>
              </a:endParaRPr>
            </a:p>
            <a:p>
              <a:pPr algn="ctr"/>
              <a:r>
                <a:rPr lang="zh-CN" altLang="en-US" sz="1600" b="1" dirty="0">
                  <a:solidFill>
                    <a:schemeClr val="bg1"/>
                  </a:solidFill>
                  <a:latin typeface="微软雅黑" panose="020B0503020204020204" pitchFamily="34" charset="-122"/>
                  <a:ea typeface="微软雅黑" panose="020B0503020204020204" pitchFamily="34" charset="-122"/>
                </a:rPr>
                <a:t>食品价格</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57" name="组合 108"/>
          <p:cNvGrpSpPr/>
          <p:nvPr/>
        </p:nvGrpSpPr>
        <p:grpSpPr>
          <a:xfrm>
            <a:off x="9238577" y="1942340"/>
            <a:ext cx="1238172" cy="1828303"/>
            <a:chOff x="5487773" y="1459291"/>
            <a:chExt cx="1327942" cy="1960859"/>
          </a:xfrm>
          <a:solidFill>
            <a:schemeClr val="bg1">
              <a:lumMod val="65000"/>
            </a:schemeClr>
          </a:solidFill>
        </p:grpSpPr>
        <p:sp>
          <p:nvSpPr>
            <p:cNvPr id="58" name="Freeform 5"/>
            <p:cNvSpPr/>
            <p:nvPr/>
          </p:nvSpPr>
          <p:spPr bwMode="auto">
            <a:xfrm>
              <a:off x="5487773" y="1459291"/>
              <a:ext cx="1327942" cy="1960859"/>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59" name="Oval 6"/>
            <p:cNvSpPr>
              <a:spLocks noChangeArrowheads="1"/>
            </p:cNvSpPr>
            <p:nvPr/>
          </p:nvSpPr>
          <p:spPr bwMode="auto">
            <a:xfrm rot="10800000">
              <a:off x="5602027" y="1574169"/>
              <a:ext cx="1112630" cy="1110672"/>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60" name="文本框 59"/>
            <p:cNvSpPr txBox="1"/>
            <p:nvPr/>
          </p:nvSpPr>
          <p:spPr>
            <a:xfrm>
              <a:off x="5611620" y="1811472"/>
              <a:ext cx="1078297" cy="627172"/>
            </a:xfrm>
            <a:prstGeom prst="rect">
              <a:avLst/>
            </a:prstGeom>
            <a:noFill/>
          </p:spPr>
          <p:txBody>
            <a:bodyPr wrap="none" rtlCol="0" anchor="ctr">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搜索引擎</a:t>
              </a:r>
              <a:endParaRPr lang="en-US" altLang="zh-CN" sz="1600" b="1" dirty="0">
                <a:solidFill>
                  <a:schemeClr val="bg1"/>
                </a:solidFill>
                <a:latin typeface="微软雅黑" panose="020B0503020204020204" pitchFamily="34" charset="-122"/>
                <a:ea typeface="微软雅黑" panose="020B0503020204020204" pitchFamily="34" charset="-122"/>
              </a:endParaRPr>
            </a:p>
            <a:p>
              <a:pPr algn="ctr"/>
              <a:r>
                <a:rPr lang="zh-CN" altLang="en-US" sz="1600" b="1" dirty="0">
                  <a:solidFill>
                    <a:schemeClr val="bg1"/>
                  </a:solidFill>
                  <a:latin typeface="微软雅黑" panose="020B0503020204020204" pitchFamily="34" charset="-122"/>
                  <a:ea typeface="微软雅黑" panose="020B0503020204020204" pitchFamily="34" charset="-122"/>
                </a:rPr>
                <a:t>访问日志</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grpSp>
      <p:grpSp>
        <p:nvGrpSpPr>
          <p:cNvPr id="61" name="组合 112"/>
          <p:cNvGrpSpPr/>
          <p:nvPr/>
        </p:nvGrpSpPr>
        <p:grpSpPr>
          <a:xfrm>
            <a:off x="9973109" y="4197266"/>
            <a:ext cx="1485635" cy="2193710"/>
            <a:chOff x="7457376" y="3899545"/>
            <a:chExt cx="1761984" cy="2601772"/>
          </a:xfrm>
          <a:solidFill>
            <a:schemeClr val="bg1">
              <a:lumMod val="65000"/>
            </a:schemeClr>
          </a:solidFill>
        </p:grpSpPr>
        <p:sp>
          <p:nvSpPr>
            <p:cNvPr id="62" name="Freeform 5"/>
            <p:cNvSpPr/>
            <p:nvPr/>
          </p:nvSpPr>
          <p:spPr bwMode="auto">
            <a:xfrm rot="10800000">
              <a:off x="7457376" y="3899545"/>
              <a:ext cx="1761984" cy="2601772"/>
            </a:xfrm>
            <a:custGeom>
              <a:avLst/>
              <a:gdLst>
                <a:gd name="T0" fmla="*/ 502 w 502"/>
                <a:gd name="T1" fmla="*/ 251 h 743"/>
                <a:gd name="T2" fmla="*/ 251 w 502"/>
                <a:gd name="T3" fmla="*/ 0 h 743"/>
                <a:gd name="T4" fmla="*/ 0 w 502"/>
                <a:gd name="T5" fmla="*/ 251 h 743"/>
                <a:gd name="T6" fmla="*/ 70 w 502"/>
                <a:gd name="T7" fmla="*/ 425 h 743"/>
                <a:gd name="T8" fmla="*/ 70 w 502"/>
                <a:gd name="T9" fmla="*/ 429 h 743"/>
                <a:gd name="T10" fmla="*/ 245 w 502"/>
                <a:gd name="T11" fmla="*/ 743 h 743"/>
                <a:gd name="T12" fmla="*/ 248 w 502"/>
                <a:gd name="T13" fmla="*/ 743 h 743"/>
                <a:gd name="T14" fmla="*/ 254 w 502"/>
                <a:gd name="T15" fmla="*/ 743 h 743"/>
                <a:gd name="T16" fmla="*/ 259 w 502"/>
                <a:gd name="T17" fmla="*/ 743 h 743"/>
                <a:gd name="T18" fmla="*/ 433 w 502"/>
                <a:gd name="T19" fmla="*/ 429 h 743"/>
                <a:gd name="T20" fmla="*/ 432 w 502"/>
                <a:gd name="T21" fmla="*/ 427 h 743"/>
                <a:gd name="T22" fmla="*/ 502 w 502"/>
                <a:gd name="T23" fmla="*/ 25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2" h="743">
                  <a:moveTo>
                    <a:pt x="502" y="251"/>
                  </a:moveTo>
                  <a:cubicBezTo>
                    <a:pt x="502" y="112"/>
                    <a:pt x="390" y="0"/>
                    <a:pt x="251" y="0"/>
                  </a:cubicBezTo>
                  <a:cubicBezTo>
                    <a:pt x="112" y="0"/>
                    <a:pt x="0" y="112"/>
                    <a:pt x="0" y="251"/>
                  </a:cubicBezTo>
                  <a:cubicBezTo>
                    <a:pt x="0" y="319"/>
                    <a:pt x="27" y="380"/>
                    <a:pt x="70" y="425"/>
                  </a:cubicBezTo>
                  <a:cubicBezTo>
                    <a:pt x="70" y="429"/>
                    <a:pt x="70" y="429"/>
                    <a:pt x="70" y="429"/>
                  </a:cubicBezTo>
                  <a:cubicBezTo>
                    <a:pt x="70" y="429"/>
                    <a:pt x="217" y="572"/>
                    <a:pt x="245" y="743"/>
                  </a:cubicBezTo>
                  <a:cubicBezTo>
                    <a:pt x="248" y="743"/>
                    <a:pt x="248" y="743"/>
                    <a:pt x="248" y="743"/>
                  </a:cubicBezTo>
                  <a:cubicBezTo>
                    <a:pt x="254" y="743"/>
                    <a:pt x="254" y="743"/>
                    <a:pt x="254" y="743"/>
                  </a:cubicBezTo>
                  <a:cubicBezTo>
                    <a:pt x="259" y="743"/>
                    <a:pt x="259" y="743"/>
                    <a:pt x="259" y="743"/>
                  </a:cubicBezTo>
                  <a:cubicBezTo>
                    <a:pt x="287" y="572"/>
                    <a:pt x="433" y="429"/>
                    <a:pt x="433" y="429"/>
                  </a:cubicBezTo>
                  <a:cubicBezTo>
                    <a:pt x="432" y="427"/>
                    <a:pt x="432" y="427"/>
                    <a:pt x="432" y="427"/>
                  </a:cubicBezTo>
                  <a:cubicBezTo>
                    <a:pt x="475" y="382"/>
                    <a:pt x="502" y="319"/>
                    <a:pt x="502" y="251"/>
                  </a:cubicBezTo>
                  <a:close/>
                </a:path>
              </a:pathLst>
            </a:custGeom>
            <a:grp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63" name="Oval 6"/>
            <p:cNvSpPr>
              <a:spLocks noChangeArrowheads="1"/>
            </p:cNvSpPr>
            <p:nvPr/>
          </p:nvSpPr>
          <p:spPr bwMode="auto">
            <a:xfrm rot="10800000">
              <a:off x="7623711" y="4927519"/>
              <a:ext cx="1429314" cy="1426799"/>
            </a:xfrm>
            <a:prstGeom prst="ellipse">
              <a:avLst/>
            </a:prstGeom>
            <a:solidFill>
              <a:srgbClr val="E2231A"/>
            </a:solidFill>
            <a:ln>
              <a:noFill/>
            </a:ln>
          </p:spPr>
          <p:txBody>
            <a:bodyPr vert="horz" wrap="square" lIns="91440" tIns="45720" rIns="91440" bIns="45720" numCol="1" anchor="t" anchorCtr="0" compatLnSpc="1"/>
            <a:lstStyle/>
            <a:p>
              <a:endParaRPr lang="zh-CN" altLang="en-US" sz="1600">
                <a:latin typeface="微软雅黑" panose="020B0503020204020204" pitchFamily="34" charset="-122"/>
                <a:ea typeface="微软雅黑" panose="020B0503020204020204" pitchFamily="34" charset="-122"/>
              </a:endParaRPr>
            </a:p>
          </p:txBody>
        </p:sp>
        <p:sp>
          <p:nvSpPr>
            <p:cNvPr id="64" name="文本框 63"/>
            <p:cNvSpPr txBox="1"/>
            <p:nvPr/>
          </p:nvSpPr>
          <p:spPr>
            <a:xfrm>
              <a:off x="7868585" y="5373975"/>
              <a:ext cx="939566" cy="401530"/>
            </a:xfrm>
            <a:prstGeom prst="rect">
              <a:avLst/>
            </a:prstGeom>
            <a:noFill/>
          </p:spPr>
          <p:txBody>
            <a:bodyPr wrap="none" rtlCol="0" anchor="ctr">
              <a:spAutoFit/>
            </a:bodyPr>
            <a:lstStyle/>
            <a:p>
              <a:pPr algn="ctr"/>
              <a:r>
                <a:rPr lang="zh-CN" altLang="en-US" sz="1600" b="1" dirty="0">
                  <a:latin typeface="微软雅黑" panose="020B0503020204020204" pitchFamily="34" charset="-122"/>
                  <a:ea typeface="微软雅黑" panose="020B0503020204020204" pitchFamily="34" charset="-122"/>
                </a:rPr>
                <a:t>更多</a:t>
              </a:r>
              <a:r>
                <a:rPr lang="en-US" altLang="zh-CN" sz="1600" b="1" dirty="0">
                  <a:latin typeface="微软雅黑" panose="020B0503020204020204" pitchFamily="34" charset="-122"/>
                  <a:ea typeface="微软雅黑" panose="020B0503020204020204" pitchFamily="34" charset="-122"/>
                </a:rPr>
                <a:t>…</a:t>
              </a:r>
            </a:p>
          </p:txBody>
        </p:sp>
      </p:grpSp>
      <p:sp>
        <p:nvSpPr>
          <p:cNvPr id="65" name="椭圆 64"/>
          <p:cNvSpPr/>
          <p:nvPr/>
        </p:nvSpPr>
        <p:spPr>
          <a:xfrm>
            <a:off x="860724" y="3774991"/>
            <a:ext cx="422031" cy="422031"/>
          </a:xfrm>
          <a:prstGeom prst="ellipse">
            <a:avLst/>
          </a:prstGeom>
          <a:solidFill>
            <a:srgbClr val="E2231A"/>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sp>
        <p:nvSpPr>
          <p:cNvPr id="66" name="椭圆 65"/>
          <p:cNvSpPr/>
          <p:nvPr/>
        </p:nvSpPr>
        <p:spPr>
          <a:xfrm>
            <a:off x="2613542" y="3774991"/>
            <a:ext cx="422031" cy="422031"/>
          </a:xfrm>
          <a:prstGeom prst="ellipse">
            <a:avLst/>
          </a:prstGeom>
          <a:solidFill>
            <a:srgbClr val="E26714"/>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grpSp>
        <p:nvGrpSpPr>
          <p:cNvPr id="67" name="组合 118"/>
          <p:cNvGrpSpPr/>
          <p:nvPr/>
        </p:nvGrpSpPr>
        <p:grpSpPr>
          <a:xfrm>
            <a:off x="3489951" y="3774991"/>
            <a:ext cx="422031" cy="422031"/>
            <a:chOff x="8103116" y="3451165"/>
            <a:chExt cx="422031" cy="422031"/>
          </a:xfrm>
        </p:grpSpPr>
        <p:sp>
          <p:nvSpPr>
            <p:cNvPr id="68" name="椭圆 67"/>
            <p:cNvSpPr/>
            <p:nvPr/>
          </p:nvSpPr>
          <p:spPr>
            <a:xfrm>
              <a:off x="8103116" y="3451165"/>
              <a:ext cx="422031" cy="422031"/>
            </a:xfrm>
            <a:prstGeom prst="ellipse">
              <a:avLst/>
            </a:prstGeom>
            <a:solidFill>
              <a:schemeClr val="tx1">
                <a:lumMod val="50000"/>
              </a:schemeClr>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sp>
          <p:nvSpPr>
            <p:cNvPr id="69" name="文本框 68"/>
            <p:cNvSpPr txBox="1"/>
            <p:nvPr/>
          </p:nvSpPr>
          <p:spPr>
            <a:xfrm>
              <a:off x="8127221" y="3493779"/>
              <a:ext cx="373820"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04</a:t>
              </a:r>
              <a:endParaRPr lang="zh-CN" altLang="en-US" dirty="0">
                <a:solidFill>
                  <a:schemeClr val="bg1"/>
                </a:solidFill>
                <a:latin typeface="Agency FB" panose="020B0503020202020204" pitchFamily="34" charset="0"/>
              </a:endParaRPr>
            </a:p>
          </p:txBody>
        </p:sp>
      </p:grpSp>
      <p:grpSp>
        <p:nvGrpSpPr>
          <p:cNvPr id="70" name="组合 121"/>
          <p:cNvGrpSpPr/>
          <p:nvPr/>
        </p:nvGrpSpPr>
        <p:grpSpPr>
          <a:xfrm>
            <a:off x="1737133" y="3774991"/>
            <a:ext cx="422031" cy="422031"/>
            <a:chOff x="1623485" y="3424815"/>
            <a:chExt cx="422031" cy="422031"/>
          </a:xfrm>
        </p:grpSpPr>
        <p:sp>
          <p:nvSpPr>
            <p:cNvPr id="71" name="椭圆 70"/>
            <p:cNvSpPr/>
            <p:nvPr/>
          </p:nvSpPr>
          <p:spPr>
            <a:xfrm>
              <a:off x="1623485" y="3424815"/>
              <a:ext cx="422031" cy="422031"/>
            </a:xfrm>
            <a:prstGeom prst="ellipse">
              <a:avLst/>
            </a:prstGeom>
            <a:solidFill>
              <a:schemeClr val="tx1">
                <a:lumMod val="50000"/>
              </a:schemeClr>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sp>
          <p:nvSpPr>
            <p:cNvPr id="72" name="文本框 71"/>
            <p:cNvSpPr txBox="1"/>
            <p:nvPr/>
          </p:nvSpPr>
          <p:spPr>
            <a:xfrm>
              <a:off x="1646788" y="3466833"/>
              <a:ext cx="375424"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02</a:t>
              </a:r>
              <a:endParaRPr lang="zh-CN" altLang="en-US" dirty="0">
                <a:solidFill>
                  <a:schemeClr val="bg1"/>
                </a:solidFill>
                <a:latin typeface="Agency FB" panose="020B0503020202020204" pitchFamily="34" charset="0"/>
              </a:endParaRPr>
            </a:p>
          </p:txBody>
        </p:sp>
      </p:grpSp>
      <p:sp>
        <p:nvSpPr>
          <p:cNvPr id="73" name="椭圆 72"/>
          <p:cNvSpPr/>
          <p:nvPr/>
        </p:nvSpPr>
        <p:spPr>
          <a:xfrm>
            <a:off x="4366360" y="3774991"/>
            <a:ext cx="422031" cy="422031"/>
          </a:xfrm>
          <a:prstGeom prst="ellipse">
            <a:avLst/>
          </a:prstGeom>
          <a:solidFill>
            <a:srgbClr val="E26714"/>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grpSp>
        <p:nvGrpSpPr>
          <p:cNvPr id="74" name="组合 125"/>
          <p:cNvGrpSpPr/>
          <p:nvPr/>
        </p:nvGrpSpPr>
        <p:grpSpPr>
          <a:xfrm>
            <a:off x="5242769" y="3774991"/>
            <a:ext cx="422031" cy="422031"/>
            <a:chOff x="5253130" y="3475740"/>
            <a:chExt cx="422031" cy="422031"/>
          </a:xfrm>
        </p:grpSpPr>
        <p:sp>
          <p:nvSpPr>
            <p:cNvPr id="75" name="椭圆 74"/>
            <p:cNvSpPr/>
            <p:nvPr/>
          </p:nvSpPr>
          <p:spPr>
            <a:xfrm>
              <a:off x="5253130" y="3475740"/>
              <a:ext cx="422031" cy="422031"/>
            </a:xfrm>
            <a:prstGeom prst="ellipse">
              <a:avLst/>
            </a:prstGeom>
            <a:solidFill>
              <a:srgbClr val="7F7F7F"/>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sp>
          <p:nvSpPr>
            <p:cNvPr id="76" name="文本框 75"/>
            <p:cNvSpPr txBox="1"/>
            <p:nvPr/>
          </p:nvSpPr>
          <p:spPr>
            <a:xfrm>
              <a:off x="5274029" y="3502088"/>
              <a:ext cx="383438"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06</a:t>
              </a:r>
              <a:endParaRPr lang="zh-CN" altLang="en-US" dirty="0">
                <a:solidFill>
                  <a:schemeClr val="bg1"/>
                </a:solidFill>
                <a:latin typeface="Agency FB" panose="020B0503020202020204" pitchFamily="34" charset="0"/>
              </a:endParaRPr>
            </a:p>
          </p:txBody>
        </p:sp>
      </p:grpSp>
      <p:sp>
        <p:nvSpPr>
          <p:cNvPr id="77" name="椭圆 76"/>
          <p:cNvSpPr/>
          <p:nvPr/>
        </p:nvSpPr>
        <p:spPr>
          <a:xfrm>
            <a:off x="6119178" y="3774991"/>
            <a:ext cx="422031" cy="422031"/>
          </a:xfrm>
          <a:prstGeom prst="ellipse">
            <a:avLst/>
          </a:prstGeom>
          <a:solidFill>
            <a:srgbClr val="E26714"/>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grpSp>
        <p:nvGrpSpPr>
          <p:cNvPr id="79" name="组合 129"/>
          <p:cNvGrpSpPr/>
          <p:nvPr/>
        </p:nvGrpSpPr>
        <p:grpSpPr>
          <a:xfrm>
            <a:off x="6995587" y="3774991"/>
            <a:ext cx="422031" cy="422031"/>
            <a:chOff x="7005948" y="3475740"/>
            <a:chExt cx="422031" cy="422031"/>
          </a:xfrm>
        </p:grpSpPr>
        <p:sp>
          <p:nvSpPr>
            <p:cNvPr id="80" name="椭圆 79"/>
            <p:cNvSpPr/>
            <p:nvPr/>
          </p:nvSpPr>
          <p:spPr>
            <a:xfrm>
              <a:off x="7005948" y="3475740"/>
              <a:ext cx="422031" cy="422031"/>
            </a:xfrm>
            <a:prstGeom prst="ellipse">
              <a:avLst/>
            </a:prstGeom>
            <a:solidFill>
              <a:srgbClr val="7F7F7F"/>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sp>
          <p:nvSpPr>
            <p:cNvPr id="81" name="文本框 80"/>
            <p:cNvSpPr txBox="1"/>
            <p:nvPr/>
          </p:nvSpPr>
          <p:spPr>
            <a:xfrm>
              <a:off x="7026847" y="3502088"/>
              <a:ext cx="385042"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08</a:t>
              </a:r>
              <a:endParaRPr lang="zh-CN" altLang="en-US" dirty="0">
                <a:solidFill>
                  <a:schemeClr val="bg1"/>
                </a:solidFill>
                <a:latin typeface="Agency FB" panose="020B0503020202020204" pitchFamily="34" charset="0"/>
              </a:endParaRPr>
            </a:p>
          </p:txBody>
        </p:sp>
      </p:grpSp>
      <p:sp>
        <p:nvSpPr>
          <p:cNvPr id="82" name="椭圆 81"/>
          <p:cNvSpPr/>
          <p:nvPr/>
        </p:nvSpPr>
        <p:spPr>
          <a:xfrm>
            <a:off x="7871996" y="3774991"/>
            <a:ext cx="422031" cy="422031"/>
          </a:xfrm>
          <a:prstGeom prst="ellipse">
            <a:avLst/>
          </a:prstGeom>
          <a:solidFill>
            <a:srgbClr val="E26714"/>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grpSp>
        <p:nvGrpSpPr>
          <p:cNvPr id="83" name="组合 133"/>
          <p:cNvGrpSpPr/>
          <p:nvPr/>
        </p:nvGrpSpPr>
        <p:grpSpPr>
          <a:xfrm>
            <a:off x="8748405" y="3774991"/>
            <a:ext cx="422031" cy="422031"/>
            <a:chOff x="8758766" y="3475740"/>
            <a:chExt cx="422031" cy="422031"/>
          </a:xfrm>
        </p:grpSpPr>
        <p:sp>
          <p:nvSpPr>
            <p:cNvPr id="84" name="椭圆 83"/>
            <p:cNvSpPr/>
            <p:nvPr/>
          </p:nvSpPr>
          <p:spPr>
            <a:xfrm>
              <a:off x="8758766" y="3475740"/>
              <a:ext cx="422031" cy="422031"/>
            </a:xfrm>
            <a:prstGeom prst="ellipse">
              <a:avLst/>
            </a:prstGeom>
            <a:solidFill>
              <a:srgbClr val="7F7F7F"/>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sp>
          <p:nvSpPr>
            <p:cNvPr id="85" name="文本框 84"/>
            <p:cNvSpPr txBox="1"/>
            <p:nvPr/>
          </p:nvSpPr>
          <p:spPr>
            <a:xfrm>
              <a:off x="8809161" y="3502088"/>
              <a:ext cx="332142"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10</a:t>
              </a:r>
              <a:endParaRPr lang="zh-CN" altLang="en-US" dirty="0">
                <a:solidFill>
                  <a:schemeClr val="bg1"/>
                </a:solidFill>
                <a:latin typeface="Agency FB" panose="020B0503020202020204" pitchFamily="34" charset="0"/>
              </a:endParaRPr>
            </a:p>
          </p:txBody>
        </p:sp>
      </p:grpSp>
      <p:grpSp>
        <p:nvGrpSpPr>
          <p:cNvPr id="86" name="组合 136"/>
          <p:cNvGrpSpPr/>
          <p:nvPr/>
        </p:nvGrpSpPr>
        <p:grpSpPr>
          <a:xfrm>
            <a:off x="9624814" y="3762623"/>
            <a:ext cx="422031" cy="434399"/>
            <a:chOff x="7551714" y="2226593"/>
            <a:chExt cx="422031" cy="434399"/>
          </a:xfrm>
        </p:grpSpPr>
        <p:sp>
          <p:nvSpPr>
            <p:cNvPr id="87" name="椭圆 86"/>
            <p:cNvSpPr/>
            <p:nvPr/>
          </p:nvSpPr>
          <p:spPr>
            <a:xfrm>
              <a:off x="7551714" y="2238961"/>
              <a:ext cx="422031" cy="422031"/>
            </a:xfrm>
            <a:prstGeom prst="ellipse">
              <a:avLst/>
            </a:prstGeom>
            <a:solidFill>
              <a:srgbClr val="E26714"/>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sp>
          <p:nvSpPr>
            <p:cNvPr id="88" name="文本框 87"/>
            <p:cNvSpPr txBox="1"/>
            <p:nvPr/>
          </p:nvSpPr>
          <p:spPr>
            <a:xfrm>
              <a:off x="7603083" y="2226593"/>
              <a:ext cx="277640"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11</a:t>
              </a:r>
              <a:endParaRPr lang="zh-CN" altLang="en-US" dirty="0">
                <a:solidFill>
                  <a:schemeClr val="bg1"/>
                </a:solidFill>
                <a:latin typeface="Agency FB" panose="020B0503020202020204" pitchFamily="34" charset="0"/>
              </a:endParaRPr>
            </a:p>
          </p:txBody>
        </p:sp>
      </p:grpSp>
      <p:grpSp>
        <p:nvGrpSpPr>
          <p:cNvPr id="89" name="组合 139"/>
          <p:cNvGrpSpPr/>
          <p:nvPr/>
        </p:nvGrpSpPr>
        <p:grpSpPr>
          <a:xfrm>
            <a:off x="10501218" y="3774991"/>
            <a:ext cx="422031" cy="422031"/>
            <a:chOff x="10511579" y="3475740"/>
            <a:chExt cx="422031" cy="422031"/>
          </a:xfrm>
        </p:grpSpPr>
        <p:sp>
          <p:nvSpPr>
            <p:cNvPr id="90" name="椭圆 89"/>
            <p:cNvSpPr/>
            <p:nvPr/>
          </p:nvSpPr>
          <p:spPr>
            <a:xfrm>
              <a:off x="10511579" y="3475740"/>
              <a:ext cx="422031" cy="422031"/>
            </a:xfrm>
            <a:prstGeom prst="ellipse">
              <a:avLst/>
            </a:prstGeom>
            <a:solidFill>
              <a:srgbClr val="7F7F7F"/>
            </a:solid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p>
          </p:txBody>
        </p:sp>
        <p:sp>
          <p:nvSpPr>
            <p:cNvPr id="91" name="文本框 90"/>
            <p:cNvSpPr txBox="1"/>
            <p:nvPr/>
          </p:nvSpPr>
          <p:spPr>
            <a:xfrm>
              <a:off x="10552142" y="3502088"/>
              <a:ext cx="320922"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12</a:t>
              </a:r>
              <a:endParaRPr lang="zh-CN" altLang="en-US" dirty="0">
                <a:solidFill>
                  <a:schemeClr val="bg1"/>
                </a:solidFill>
                <a:latin typeface="Agency FB" panose="020B0503020202020204" pitchFamily="34" charset="0"/>
              </a:endParaRPr>
            </a:p>
          </p:txBody>
        </p:sp>
      </p:grpSp>
      <p:sp>
        <p:nvSpPr>
          <p:cNvPr id="92" name="文本框 91"/>
          <p:cNvSpPr txBox="1"/>
          <p:nvPr/>
        </p:nvSpPr>
        <p:spPr>
          <a:xfrm>
            <a:off x="7892895" y="3801339"/>
            <a:ext cx="383438"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09</a:t>
            </a:r>
            <a:endParaRPr lang="zh-CN" altLang="en-US" dirty="0">
              <a:solidFill>
                <a:schemeClr val="bg1"/>
              </a:solidFill>
              <a:latin typeface="Agency FB" panose="020B0503020202020204" pitchFamily="34" charset="0"/>
            </a:endParaRPr>
          </a:p>
        </p:txBody>
      </p:sp>
      <p:sp>
        <p:nvSpPr>
          <p:cNvPr id="93" name="文本框 92"/>
          <p:cNvSpPr txBox="1"/>
          <p:nvPr/>
        </p:nvSpPr>
        <p:spPr>
          <a:xfrm>
            <a:off x="6140077" y="3801339"/>
            <a:ext cx="369012"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07</a:t>
            </a:r>
            <a:endParaRPr lang="zh-CN" altLang="en-US" dirty="0">
              <a:solidFill>
                <a:schemeClr val="bg1"/>
              </a:solidFill>
              <a:latin typeface="Agency FB" panose="020B0503020202020204" pitchFamily="34" charset="0"/>
            </a:endParaRPr>
          </a:p>
        </p:txBody>
      </p:sp>
      <p:sp>
        <p:nvSpPr>
          <p:cNvPr id="94" name="文本框 93"/>
          <p:cNvSpPr txBox="1"/>
          <p:nvPr/>
        </p:nvSpPr>
        <p:spPr>
          <a:xfrm>
            <a:off x="4387259" y="3801339"/>
            <a:ext cx="380232"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05</a:t>
            </a:r>
            <a:endParaRPr lang="zh-CN" altLang="en-US" dirty="0">
              <a:solidFill>
                <a:schemeClr val="bg1"/>
              </a:solidFill>
              <a:latin typeface="Agency FB" panose="020B0503020202020204" pitchFamily="34" charset="0"/>
            </a:endParaRPr>
          </a:p>
        </p:txBody>
      </p:sp>
      <p:sp>
        <p:nvSpPr>
          <p:cNvPr id="95" name="文本框 94"/>
          <p:cNvSpPr txBox="1"/>
          <p:nvPr/>
        </p:nvSpPr>
        <p:spPr>
          <a:xfrm>
            <a:off x="2632838" y="3817605"/>
            <a:ext cx="383438" cy="369332"/>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03</a:t>
            </a:r>
            <a:endParaRPr lang="zh-CN" altLang="en-US" dirty="0">
              <a:solidFill>
                <a:schemeClr val="bg1"/>
              </a:solidFill>
              <a:latin typeface="Agency FB" panose="020B0503020202020204" pitchFamily="34" charset="0"/>
            </a:endParaRPr>
          </a:p>
        </p:txBody>
      </p:sp>
      <p:sp>
        <p:nvSpPr>
          <p:cNvPr id="96" name="文本框 95"/>
          <p:cNvSpPr txBox="1"/>
          <p:nvPr/>
        </p:nvSpPr>
        <p:spPr>
          <a:xfrm>
            <a:off x="897365" y="3762623"/>
            <a:ext cx="479618" cy="446276"/>
          </a:xfrm>
          <a:prstGeom prst="rect">
            <a:avLst/>
          </a:prstGeom>
          <a:noFill/>
        </p:spPr>
        <p:txBody>
          <a:bodyPr wrap="none" rtlCol="0">
            <a:spAutoFit/>
          </a:bodyPr>
          <a:lstStyle/>
          <a:p>
            <a:r>
              <a:rPr lang="en-US" altLang="zh-CN" dirty="0">
                <a:solidFill>
                  <a:schemeClr val="bg1"/>
                </a:solidFill>
                <a:latin typeface="Agency FB" panose="020B0503020202020204" pitchFamily="34" charset="0"/>
              </a:rPr>
              <a:t>01</a:t>
            </a:r>
            <a:endParaRPr lang="zh-CN" altLang="en-US" dirty="0">
              <a:solidFill>
                <a:schemeClr val="bg1"/>
              </a:solidFill>
              <a:latin typeface="Agency FB" panose="020B0503020202020204" pitchFamily="34" charset="0"/>
            </a:endParaRPr>
          </a:p>
        </p:txBody>
      </p:sp>
    </p:spTree>
    <p:extLst>
      <p:ext uri="{BB962C8B-B14F-4D97-AF65-F5344CB8AC3E}">
        <p14:creationId xmlns:p14="http://schemas.microsoft.com/office/powerpoint/2010/main" val="337739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2"/>
          <p:cNvSpPr>
            <a:spLocks noGrp="1" noChangeArrowheads="1"/>
          </p:cNvSpPr>
          <p:nvPr>
            <p:ph type="title" idx="4294967295"/>
          </p:nvPr>
        </p:nvSpPr>
        <p:spPr>
          <a:xfrm>
            <a:off x="658581" y="565954"/>
            <a:ext cx="11527490" cy="532373"/>
          </a:xfrm>
          <a:noFill/>
        </p:spPr>
        <p:txBody>
          <a:bodyPr vert="horz" wrap="square" lIns="132508" tIns="66254" rIns="132508" bIns="66254" rtlCol="0" anchor="ctr">
            <a:spAutoFit/>
          </a:bodyPr>
          <a:lstStyle/>
          <a:p>
            <a:pPr algn="l" defTabSz="1168237"/>
            <a:r>
              <a:rPr lang="zh-CN" altLang="en-US" sz="2590" b="1" dirty="0">
                <a:latin typeface="Microsoft YaHei" charset="0"/>
                <a:ea typeface="Microsoft YaHei" charset="0"/>
                <a:cs typeface="Microsoft YaHei" charset="0"/>
                <a:sym typeface="微软雅黑" charset="-122"/>
              </a:rPr>
              <a:t>案例</a:t>
            </a:r>
            <a:endParaRPr lang="en-US" altLang="zh-CN" sz="2590" b="1" dirty="0">
              <a:latin typeface="Microsoft YaHei" charset="0"/>
              <a:ea typeface="Microsoft YaHei" charset="0"/>
              <a:cs typeface="Microsoft YaHei" charset="0"/>
              <a:sym typeface="微软雅黑" charset="-122"/>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9207" y="2682503"/>
            <a:ext cx="3697733" cy="3333906"/>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7599" y="2682503"/>
            <a:ext cx="3469359" cy="3240360"/>
          </a:xfrm>
          <a:prstGeom prst="rect">
            <a:avLst/>
          </a:prstGeom>
        </p:spPr>
      </p:pic>
      <p:sp>
        <p:nvSpPr>
          <p:cNvPr id="6" name="Rectangle 5"/>
          <p:cNvSpPr>
            <a:spLocks noChangeArrowheads="1"/>
          </p:cNvSpPr>
          <p:nvPr/>
        </p:nvSpPr>
        <p:spPr bwMode="auto">
          <a:xfrm>
            <a:off x="658581" y="1534072"/>
            <a:ext cx="10151110" cy="1078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indent="0">
              <a:lnSpc>
                <a:spcPct val="150000"/>
              </a:lnSpc>
              <a:spcBef>
                <a:spcPct val="0"/>
              </a:spcBef>
              <a:buFontTx/>
              <a:buNone/>
            </a:pPr>
            <a:r>
              <a:rPr lang="zh-CN" altLang="en-US" sz="1554" b="1" dirty="0">
                <a:latin typeface="Microsoft YaHei" charset="0"/>
                <a:ea typeface="Microsoft YaHei" charset="0"/>
                <a:cs typeface="Microsoft YaHei" charset="0"/>
              </a:rPr>
              <a:t>北京信息科技大学计算机学院案例：一个班的学生利用平台进行为期</a:t>
            </a:r>
            <a:r>
              <a:rPr lang="en-US" altLang="zh-CN" sz="1554" b="1" dirty="0">
                <a:latin typeface="Microsoft YaHei" charset="0"/>
                <a:ea typeface="Microsoft YaHei" charset="0"/>
                <a:cs typeface="Microsoft YaHei" charset="0"/>
              </a:rPr>
              <a:t>4</a:t>
            </a:r>
            <a:r>
              <a:rPr lang="zh-CN" altLang="en-US" sz="1554" b="1" dirty="0">
                <a:latin typeface="Microsoft YaHei" charset="0"/>
                <a:ea typeface="Microsoft YaHei" charset="0"/>
                <a:cs typeface="Microsoft YaHei" charset="0"/>
              </a:rPr>
              <a:t>个月的实训，同学们可以在平台上学习教学视频、答题练习、完成老师布置的实验任务，最得非常好的学习效果。</a:t>
            </a:r>
          </a:p>
          <a:p>
            <a:pPr>
              <a:lnSpc>
                <a:spcPct val="100000"/>
              </a:lnSpc>
              <a:spcBef>
                <a:spcPct val="0"/>
              </a:spcBef>
              <a:buFontTx/>
              <a:buNone/>
            </a:pPr>
            <a:endParaRPr lang="zh-CN" altLang="en-US" sz="1748" dirty="0">
              <a:latin typeface="Microsoft YaHei" charset="0"/>
              <a:ea typeface="Microsoft YaHei" charset="0"/>
              <a:cs typeface="Microsoft YaHei" charset="0"/>
            </a:endParaRPr>
          </a:p>
        </p:txBody>
      </p:sp>
      <p:pic>
        <p:nvPicPr>
          <p:cNvPr id="7" name="图片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799" y="2682503"/>
            <a:ext cx="3672405" cy="3337052"/>
          </a:xfrm>
          <a:prstGeom prst="rect">
            <a:avLst/>
          </a:prstGeom>
        </p:spPr>
      </p:pic>
    </p:spTree>
    <p:extLst>
      <p:ext uri="{BB962C8B-B14F-4D97-AF65-F5344CB8AC3E}">
        <p14:creationId xmlns:p14="http://schemas.microsoft.com/office/powerpoint/2010/main" val="452867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2"/>
          <p:cNvSpPr>
            <a:spLocks noGrp="1" noChangeArrowheads="1"/>
          </p:cNvSpPr>
          <p:nvPr>
            <p:ph type="title" idx="4294967295"/>
          </p:nvPr>
        </p:nvSpPr>
        <p:spPr>
          <a:xfrm>
            <a:off x="664791" y="592573"/>
            <a:ext cx="10529534" cy="505754"/>
          </a:xfrm>
        </p:spPr>
        <p:txBody>
          <a:bodyPr>
            <a:noAutofit/>
          </a:bodyPr>
          <a:lstStyle/>
          <a:p>
            <a:pPr algn="l" eaLnBrk="1" hangingPunct="1"/>
            <a:r>
              <a:rPr lang="zh-CN" altLang="en-US" sz="2590" b="1" dirty="0">
                <a:latin typeface="Microsoft YaHei" charset="0"/>
                <a:ea typeface="Microsoft YaHei" charset="0"/>
                <a:cs typeface="Microsoft YaHei" charset="0"/>
                <a:sym typeface="微软雅黑" charset="-122"/>
              </a:rPr>
              <a:t>案例</a:t>
            </a:r>
            <a:endParaRPr lang="en-US" altLang="zh-CN" sz="2590" b="1" dirty="0">
              <a:latin typeface="Microsoft YaHei" charset="0"/>
              <a:ea typeface="Microsoft YaHei" charset="0"/>
              <a:cs typeface="Microsoft YaHei" charset="0"/>
              <a:sym typeface="微软雅黑" charset="-122"/>
            </a:endParaRPr>
          </a:p>
        </p:txBody>
      </p:sp>
      <p:sp>
        <p:nvSpPr>
          <p:cNvPr id="3" name="Rectangle 5"/>
          <p:cNvSpPr>
            <a:spLocks noChangeArrowheads="1"/>
          </p:cNvSpPr>
          <p:nvPr/>
        </p:nvSpPr>
        <p:spPr bwMode="auto">
          <a:xfrm>
            <a:off x="736599" y="1099128"/>
            <a:ext cx="1015332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indent="12700">
              <a:lnSpc>
                <a:spcPct val="150000"/>
              </a:lnSpc>
              <a:spcBef>
                <a:spcPct val="0"/>
              </a:spcBef>
              <a:buFontTx/>
              <a:buNone/>
            </a:pPr>
            <a:r>
              <a:rPr lang="zh-CN" altLang="en-US" sz="1600" b="1" dirty="0">
                <a:latin typeface="Microsoft YaHei" charset="0"/>
                <a:ea typeface="Microsoft YaHei" charset="0"/>
                <a:cs typeface="Microsoft YaHei" charset="0"/>
              </a:rPr>
              <a:t>山西</a:t>
            </a:r>
            <a:r>
              <a:rPr lang="zh-CN" altLang="en-US" sz="1600" b="1" dirty="0">
                <a:latin typeface="+mn-ea"/>
                <a:cs typeface="Microsoft YaHei" charset="0"/>
                <a:sym typeface="微软雅黑" charset="-122"/>
              </a:rPr>
              <a:t>中北大学</a:t>
            </a:r>
            <a:r>
              <a:rPr lang="zh-CN" altLang="en-US" sz="1600" b="1" dirty="0">
                <a:latin typeface="Microsoft YaHei" charset="0"/>
                <a:ea typeface="Microsoft YaHei" charset="0"/>
                <a:cs typeface="Microsoft YaHei" charset="0"/>
              </a:rPr>
              <a:t>软件学院“大数据实训基地”案例：支持</a:t>
            </a:r>
            <a:r>
              <a:rPr lang="en-US" altLang="zh-CN" sz="1600" b="1" dirty="0">
                <a:latin typeface="Microsoft YaHei" charset="0"/>
                <a:ea typeface="Microsoft YaHei" charset="0"/>
                <a:cs typeface="Microsoft YaHei" charset="0"/>
              </a:rPr>
              <a:t>120</a:t>
            </a:r>
            <a:r>
              <a:rPr lang="zh-CN" altLang="en-US" sz="1600" b="1" dirty="0">
                <a:latin typeface="Microsoft YaHei" charset="0"/>
                <a:ea typeface="Microsoft YaHei" charset="0"/>
                <a:cs typeface="Microsoft YaHei" charset="0"/>
              </a:rPr>
              <a:t>名学生同时登录平台学习教学视频、答题练习、完成老师布置的实验任务；老师及学生可以应用实战平台进行科研、毕业项目设计。</a:t>
            </a:r>
          </a:p>
          <a:p>
            <a:pPr>
              <a:lnSpc>
                <a:spcPct val="100000"/>
              </a:lnSpc>
              <a:spcBef>
                <a:spcPct val="0"/>
              </a:spcBef>
              <a:buFontTx/>
              <a:buNone/>
            </a:pPr>
            <a:endParaRPr lang="zh-CN" altLang="en-US" sz="1600" b="1" dirty="0">
              <a:latin typeface="Microsoft YaHei" charset="0"/>
              <a:ea typeface="Microsoft YaHei" charset="0"/>
              <a:cs typeface="Microsoft YaHei" charset="0"/>
            </a:endParaRPr>
          </a:p>
        </p:txBody>
      </p:sp>
      <p:pic>
        <p:nvPicPr>
          <p:cNvPr id="4" name="图片 9" descr="实训室"/>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3466" y="1865595"/>
            <a:ext cx="8970860" cy="4955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9499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2"/>
          <p:cNvSpPr>
            <a:spLocks noGrp="1" noChangeArrowheads="1"/>
          </p:cNvSpPr>
          <p:nvPr>
            <p:ph type="title" idx="4294967295"/>
          </p:nvPr>
        </p:nvSpPr>
        <p:spPr>
          <a:xfrm>
            <a:off x="664791" y="592573"/>
            <a:ext cx="10529534" cy="505754"/>
          </a:xfrm>
        </p:spPr>
        <p:txBody>
          <a:bodyPr>
            <a:noAutofit/>
          </a:bodyPr>
          <a:lstStyle/>
          <a:p>
            <a:pPr algn="l" eaLnBrk="1" hangingPunct="1"/>
            <a:r>
              <a:rPr lang="zh-CN" altLang="en-US" sz="2590" b="1" dirty="0">
                <a:latin typeface="Microsoft YaHei" charset="0"/>
                <a:ea typeface="Microsoft YaHei" charset="0"/>
                <a:cs typeface="Microsoft YaHei" charset="0"/>
                <a:sym typeface="微软雅黑" charset="-122"/>
              </a:rPr>
              <a:t>案例</a:t>
            </a:r>
            <a:endParaRPr lang="en-US" altLang="zh-CN" sz="2590" b="1" dirty="0">
              <a:latin typeface="Microsoft YaHei" charset="0"/>
              <a:ea typeface="Microsoft YaHei" charset="0"/>
              <a:cs typeface="Microsoft YaHei" charset="0"/>
              <a:sym typeface="微软雅黑" charset="-122"/>
            </a:endParaRPr>
          </a:p>
        </p:txBody>
      </p:sp>
      <p:sp>
        <p:nvSpPr>
          <p:cNvPr id="5" name="Rectangle 5">
            <a:extLst>
              <a:ext uri="{FF2B5EF4-FFF2-40B4-BE49-F238E27FC236}">
                <a16:creationId xmlns:a16="http://schemas.microsoft.com/office/drawing/2014/main" id="{DF4ECB3E-A10E-4E19-8D70-676DB6DAEDA2}"/>
              </a:ext>
            </a:extLst>
          </p:cNvPr>
          <p:cNvSpPr>
            <a:spLocks noChangeArrowheads="1"/>
          </p:cNvSpPr>
          <p:nvPr/>
        </p:nvSpPr>
        <p:spPr bwMode="auto">
          <a:xfrm>
            <a:off x="692682" y="1242343"/>
            <a:ext cx="10153327"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266700">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fontAlgn="base"/>
            <a:r>
              <a:rPr lang="zh-CN" altLang="en-US" sz="2000" b="1" dirty="0">
                <a:latin typeface="Microsoft YaHei" charset="0"/>
                <a:ea typeface="Microsoft YaHei" charset="0"/>
                <a:cs typeface="Microsoft YaHei" charset="0"/>
              </a:rPr>
              <a:t>齐鲁工业大学“大数据实训项目”：为学校提供</a:t>
            </a:r>
            <a:r>
              <a:rPr lang="zh-CN" altLang="zh-CN" sz="2000" b="1" dirty="0"/>
              <a:t>主流的技术路线和大数据平台，满足学生</a:t>
            </a:r>
            <a:r>
              <a:rPr lang="zh-CN" altLang="en-US" sz="2000" b="1" dirty="0"/>
              <a:t>教学</a:t>
            </a:r>
            <a:r>
              <a:rPr lang="zh-CN" altLang="zh-CN" sz="2000" b="1" dirty="0"/>
              <a:t>实训和教师科研</a:t>
            </a:r>
            <a:r>
              <a:rPr lang="zh-CN" altLang="en-US" sz="2000" b="1" dirty="0"/>
              <a:t>实战</a:t>
            </a:r>
            <a:r>
              <a:rPr lang="zh-CN" altLang="zh-CN" sz="2000" b="1" dirty="0"/>
              <a:t>的需求，提供丰富的工业数据集真实模拟实战训练。</a:t>
            </a:r>
          </a:p>
          <a:p>
            <a:pPr>
              <a:lnSpc>
                <a:spcPct val="100000"/>
              </a:lnSpc>
              <a:spcBef>
                <a:spcPct val="0"/>
              </a:spcBef>
              <a:buFontTx/>
              <a:buNone/>
            </a:pPr>
            <a:endParaRPr lang="zh-CN" altLang="en-US" sz="1600" b="1" dirty="0">
              <a:latin typeface="Microsoft YaHei" charset="0"/>
              <a:ea typeface="Microsoft YaHei" charset="0"/>
              <a:cs typeface="Microsoft YaHei" charset="0"/>
            </a:endParaRPr>
          </a:p>
        </p:txBody>
      </p:sp>
      <p:pic>
        <p:nvPicPr>
          <p:cNvPr id="6" name="图片 5">
            <a:extLst>
              <a:ext uri="{FF2B5EF4-FFF2-40B4-BE49-F238E27FC236}">
                <a16:creationId xmlns:a16="http://schemas.microsoft.com/office/drawing/2014/main" id="{AA71F8B5-0BAB-4273-9CFD-FF89E91669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116183"/>
            <a:ext cx="5181600" cy="3429000"/>
          </a:xfrm>
          <a:prstGeom prst="rect">
            <a:avLst/>
          </a:prstGeom>
        </p:spPr>
      </p:pic>
      <p:pic>
        <p:nvPicPr>
          <p:cNvPr id="7" name="图片 6">
            <a:extLst>
              <a:ext uri="{FF2B5EF4-FFF2-40B4-BE49-F238E27FC236}">
                <a16:creationId xmlns:a16="http://schemas.microsoft.com/office/drawing/2014/main" id="{9C84376E-E03E-451F-822C-5A19030D43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3151" y="2116183"/>
            <a:ext cx="4676775" cy="3429000"/>
          </a:xfrm>
          <a:prstGeom prst="rect">
            <a:avLst/>
          </a:prstGeom>
        </p:spPr>
      </p:pic>
    </p:spTree>
    <p:extLst>
      <p:ext uri="{BB962C8B-B14F-4D97-AF65-F5344CB8AC3E}">
        <p14:creationId xmlns:p14="http://schemas.microsoft.com/office/powerpoint/2010/main" val="1536901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3185" y="3546599"/>
            <a:ext cx="618329" cy="646113"/>
          </a:xfrm>
          <a:prstGeom prst="rect">
            <a:avLst/>
          </a:prstGeom>
          <a:noFill/>
          <a:ln w="9525">
            <a:noFill/>
            <a:miter lim="800000"/>
            <a:headEnd/>
            <a:tailEnd/>
          </a:ln>
        </p:spPr>
      </p:pic>
      <p:sp>
        <p:nvSpPr>
          <p:cNvPr id="36" name="TextBox 10"/>
          <p:cNvSpPr txBox="1">
            <a:spLocks noChangeArrowheads="1"/>
          </p:cNvSpPr>
          <p:nvPr/>
        </p:nvSpPr>
        <p:spPr bwMode="auto">
          <a:xfrm>
            <a:off x="5688496" y="1372299"/>
            <a:ext cx="3753207" cy="3628026"/>
          </a:xfrm>
          <a:prstGeom prst="rect">
            <a:avLst/>
          </a:prstGeom>
          <a:noFill/>
          <a:ln w="9525">
            <a:noFill/>
            <a:miter lim="800000"/>
            <a:headEnd/>
            <a:tailEnd/>
          </a:ln>
        </p:spPr>
        <p:txBody>
          <a:bodyPr wrap="square" lIns="91422" tIns="45711" rIns="91422" bIns="45711">
            <a:spAutoFit/>
          </a:bodyPr>
          <a:lstStyle/>
          <a:p>
            <a:pPr>
              <a:lnSpc>
                <a:spcPct val="250000"/>
              </a:lnSpc>
            </a:pPr>
            <a:r>
              <a:rPr lang="zh-CN" altLang="en-US" sz="2400" b="1" dirty="0">
                <a:latin typeface="微软雅黑" pitchFamily="34" charset="-122"/>
                <a:ea typeface="微软雅黑" pitchFamily="34" charset="-122"/>
                <a:sym typeface="方正兰亭黑简体" pitchFamily="2" charset="-122"/>
              </a:rPr>
              <a:t>一</a:t>
            </a:r>
            <a:r>
              <a:rPr lang="en-US" altLang="zh-CN" sz="2400" b="1" dirty="0">
                <a:latin typeface="微软雅黑" pitchFamily="34" charset="-122"/>
                <a:ea typeface="微软雅黑" pitchFamily="34" charset="-122"/>
                <a:sym typeface="方正兰亭黑简体" pitchFamily="2" charset="-122"/>
              </a:rPr>
              <a:t> </a:t>
            </a:r>
            <a:r>
              <a:rPr lang="zh-CN" altLang="en-US" sz="2400" b="1" dirty="0">
                <a:latin typeface="微软雅黑" pitchFamily="34" charset="-122"/>
                <a:ea typeface="微软雅黑" pitchFamily="34" charset="-122"/>
                <a:sym typeface="方正兰亭黑简体" pitchFamily="2" charset="-122"/>
              </a:rPr>
              <a:t>行业背景</a:t>
            </a:r>
          </a:p>
          <a:p>
            <a:pPr>
              <a:lnSpc>
                <a:spcPct val="250000"/>
              </a:lnSpc>
            </a:pPr>
            <a:r>
              <a:rPr lang="zh-CN" altLang="en-US" sz="2400" b="1" dirty="0">
                <a:latin typeface="微软雅黑" pitchFamily="34" charset="-122"/>
                <a:ea typeface="微软雅黑" pitchFamily="34" charset="-122"/>
                <a:sym typeface="方正兰亭黑简体" pitchFamily="2" charset="-122"/>
              </a:rPr>
              <a:t>二 产品介绍</a:t>
            </a:r>
          </a:p>
          <a:p>
            <a:pPr>
              <a:lnSpc>
                <a:spcPct val="250000"/>
              </a:lnSpc>
            </a:pPr>
            <a:r>
              <a:rPr lang="zh-CN" altLang="en-US" sz="2400" b="1" dirty="0">
                <a:latin typeface="微软雅黑" pitchFamily="34" charset="-122"/>
                <a:ea typeface="微软雅黑" pitchFamily="34" charset="-122"/>
                <a:sym typeface="方正兰亭黑简体" pitchFamily="2" charset="-122"/>
              </a:rPr>
              <a:t>三 产品优势</a:t>
            </a:r>
          </a:p>
          <a:p>
            <a:pPr>
              <a:lnSpc>
                <a:spcPct val="250000"/>
              </a:lnSpc>
            </a:pPr>
            <a:r>
              <a:rPr lang="zh-CN" altLang="en-US" sz="2400" b="1" dirty="0">
                <a:latin typeface="微软雅黑" pitchFamily="34" charset="-122"/>
                <a:ea typeface="微软雅黑" pitchFamily="34" charset="-122"/>
                <a:sym typeface="方正兰亭黑简体" pitchFamily="2" charset="-122"/>
              </a:rPr>
              <a:t>四</a:t>
            </a:r>
            <a:r>
              <a:rPr lang="en-US" altLang="zh-CN" sz="2400" b="1" dirty="0">
                <a:latin typeface="微软雅黑" pitchFamily="34" charset="-122"/>
                <a:ea typeface="微软雅黑" pitchFamily="34" charset="-122"/>
                <a:sym typeface="方正兰亭黑简体" pitchFamily="2" charset="-122"/>
              </a:rPr>
              <a:t> </a:t>
            </a:r>
            <a:r>
              <a:rPr lang="zh-CN" altLang="en-US" sz="2400" b="1" dirty="0">
                <a:latin typeface="微软雅黑" pitchFamily="34" charset="-122"/>
                <a:ea typeface="微软雅黑" pitchFamily="34" charset="-122"/>
                <a:sym typeface="方正兰亭黑简体" pitchFamily="2" charset="-122"/>
              </a:rPr>
              <a:t>合作方式 </a:t>
            </a:r>
            <a:endParaRPr lang="en-US" altLang="zh-CN" sz="2400" b="1" dirty="0">
              <a:latin typeface="微软雅黑" pitchFamily="34" charset="-122"/>
              <a:ea typeface="微软雅黑" pitchFamily="34" charset="-122"/>
              <a:sym typeface="方正兰亭黑简体" pitchFamily="2" charset="-122"/>
            </a:endParaRPr>
          </a:p>
        </p:txBody>
      </p:sp>
      <p:sp>
        <p:nvSpPr>
          <p:cNvPr id="7" name="Rectangle 6"/>
          <p:cNvSpPr/>
          <p:nvPr/>
        </p:nvSpPr>
        <p:spPr>
          <a:xfrm>
            <a:off x="128587" y="100012"/>
            <a:ext cx="3867617" cy="6615113"/>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15"/>
          <p:cNvSpPr txBox="1"/>
          <p:nvPr/>
        </p:nvSpPr>
        <p:spPr>
          <a:xfrm>
            <a:off x="1489887" y="2586391"/>
            <a:ext cx="2375027" cy="584775"/>
          </a:xfrm>
          <a:prstGeom prst="rect">
            <a:avLst/>
          </a:prstGeom>
          <a:noFill/>
        </p:spPr>
        <p:txBody>
          <a:bodyPr wrap="square" rtlCol="0">
            <a:spAutoFit/>
          </a:bodyPr>
          <a:lstStyle/>
          <a:p>
            <a:pPr algn="ctr"/>
            <a:r>
              <a:rPr lang="en-US" altLang="zh-CN" sz="3200" dirty="0">
                <a:solidFill>
                  <a:schemeClr val="bg1"/>
                </a:solidFill>
                <a:latin typeface="Agency FB" panose="020B0503020202020204" pitchFamily="34" charset="0"/>
                <a:ea typeface="Adobe 宋体 Std L" pitchFamily="18" charset="-122"/>
              </a:rPr>
              <a:t>Contents Page</a:t>
            </a:r>
            <a:endParaRPr lang="zh-CN" altLang="en-US" sz="3200" dirty="0">
              <a:solidFill>
                <a:schemeClr val="bg1"/>
              </a:solidFill>
              <a:latin typeface="Agency FB" panose="020B0503020202020204" pitchFamily="34" charset="0"/>
              <a:ea typeface="Adobe 宋体 Std L" pitchFamily="18" charset="-122"/>
            </a:endParaRPr>
          </a:p>
        </p:txBody>
      </p:sp>
      <p:sp>
        <p:nvSpPr>
          <p:cNvPr id="9" name="文本框 52"/>
          <p:cNvSpPr txBox="1"/>
          <p:nvPr/>
        </p:nvSpPr>
        <p:spPr>
          <a:xfrm>
            <a:off x="1489887" y="1700808"/>
            <a:ext cx="2375027" cy="861774"/>
          </a:xfrm>
          <a:prstGeom prst="rect">
            <a:avLst/>
          </a:prstGeom>
          <a:noFill/>
        </p:spPr>
        <p:txBody>
          <a:bodyPr wrap="square" rtlCol="0">
            <a:spAutoFit/>
          </a:bodyPr>
          <a:lstStyle/>
          <a:p>
            <a:pPr algn="ctr"/>
            <a:r>
              <a:rPr lang="zh-CN" altLang="en-US" sz="5000" b="1" dirty="0">
                <a:solidFill>
                  <a:schemeClr val="bg1"/>
                </a:solidFill>
                <a:ea typeface="微软雅黑"/>
              </a:rPr>
              <a:t>目录页</a:t>
            </a:r>
          </a:p>
        </p:txBody>
      </p:sp>
    </p:spTree>
    <p:extLst>
      <p:ext uri="{BB962C8B-B14F-4D97-AF65-F5344CB8AC3E}">
        <p14:creationId xmlns:p14="http://schemas.microsoft.com/office/powerpoint/2010/main" val="2131323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64791" y="538421"/>
            <a:ext cx="7632848" cy="532373"/>
          </a:xfrm>
          <a:prstGeom prst="rect">
            <a:avLst/>
          </a:prstGeom>
          <a:noFill/>
        </p:spPr>
        <p:txBody>
          <a:bodyPr vert="horz" wrap="square" lIns="132508" tIns="66254" rIns="132508" bIns="66254" rtlCol="0" anchor="ctr">
            <a:spAutoFit/>
          </a:bodyPr>
          <a:lstStyle>
            <a:defPPr>
              <a:defRPr lang="zh-CN"/>
            </a:defPPr>
            <a:lvl1pPr>
              <a:spcBef>
                <a:spcPct val="0"/>
              </a:spcBef>
              <a:buNone/>
              <a:defRPr sz="2800" b="1">
                <a:solidFill>
                  <a:schemeClr val="bg1"/>
                </a:solidFill>
                <a:latin typeface="仿宋" panose="02010609060101010101" pitchFamily="49" charset="-122"/>
                <a:ea typeface="仿宋" panose="02010609060101010101" pitchFamily="49" charset="-122"/>
                <a:cs typeface="Arial" panose="020B0604020202020204" pitchFamily="34" charset="0"/>
              </a:defRPr>
            </a:lvl1pPr>
          </a:lstStyle>
          <a:p>
            <a:r>
              <a:rPr lang="zh-CN" altLang="en-US" sz="2590" dirty="0">
                <a:solidFill>
                  <a:schemeClr val="tx1"/>
                </a:solidFill>
                <a:latin typeface="Microsoft YaHei" charset="0"/>
                <a:ea typeface="Microsoft YaHei" charset="0"/>
                <a:cs typeface="Microsoft YaHei" charset="0"/>
              </a:rPr>
              <a:t>特点及优势 </a:t>
            </a:r>
          </a:p>
        </p:txBody>
      </p:sp>
      <p:grpSp>
        <p:nvGrpSpPr>
          <p:cNvPr id="6" name="组合 4"/>
          <p:cNvGrpSpPr/>
          <p:nvPr/>
        </p:nvGrpSpPr>
        <p:grpSpPr>
          <a:xfrm>
            <a:off x="3034539" y="1579115"/>
            <a:ext cx="5156437" cy="3958239"/>
            <a:chOff x="2857053" y="1942025"/>
            <a:chExt cx="4546097" cy="3489724"/>
          </a:xfrm>
        </p:grpSpPr>
        <p:grpSp>
          <p:nvGrpSpPr>
            <p:cNvPr id="8" name="组合 5"/>
            <p:cNvGrpSpPr/>
            <p:nvPr/>
          </p:nvGrpSpPr>
          <p:grpSpPr>
            <a:xfrm>
              <a:off x="2917933" y="2187567"/>
              <a:ext cx="4372624" cy="2928958"/>
              <a:chOff x="2917933" y="2090242"/>
              <a:chExt cx="4372624" cy="3213808"/>
            </a:xfrm>
          </p:grpSpPr>
          <p:sp>
            <p:nvSpPr>
              <p:cNvPr id="17" name="椭圆 16"/>
              <p:cNvSpPr/>
              <p:nvPr/>
            </p:nvSpPr>
            <p:spPr>
              <a:xfrm>
                <a:off x="4456982" y="2090242"/>
                <a:ext cx="1304196" cy="1479204"/>
              </a:xfrm>
              <a:prstGeom prst="ellipse">
                <a:avLst/>
              </a:prstGeom>
              <a:solidFill>
                <a:srgbClr val="E2231A"/>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2609"/>
              </a:p>
            </p:txBody>
          </p:sp>
          <p:sp>
            <p:nvSpPr>
              <p:cNvPr id="18" name="椭圆 17"/>
              <p:cNvSpPr/>
              <p:nvPr/>
            </p:nvSpPr>
            <p:spPr>
              <a:xfrm>
                <a:off x="4559941" y="2207024"/>
                <a:ext cx="1098272" cy="1245645"/>
              </a:xfrm>
              <a:prstGeom prst="ellipse">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2609"/>
              </a:p>
            </p:txBody>
          </p:sp>
          <p:sp>
            <p:nvSpPr>
              <p:cNvPr id="19" name="椭圆 18"/>
              <p:cNvSpPr/>
              <p:nvPr/>
            </p:nvSpPr>
            <p:spPr>
              <a:xfrm>
                <a:off x="2917933" y="2090242"/>
                <a:ext cx="1304196" cy="1479204"/>
              </a:xfrm>
              <a:prstGeom prst="ellipse">
                <a:avLst/>
              </a:prstGeom>
              <a:solidFill>
                <a:srgbClr val="E2231A"/>
              </a:solidFill>
              <a:ln w="9525">
                <a:solidFill>
                  <a:srgbClr val="E2231A"/>
                </a:solidFill>
              </a:ln>
              <a:effectLst/>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2609"/>
              </a:p>
            </p:txBody>
          </p:sp>
          <p:sp>
            <p:nvSpPr>
              <p:cNvPr id="20" name="椭圆 19"/>
              <p:cNvSpPr/>
              <p:nvPr/>
            </p:nvSpPr>
            <p:spPr>
              <a:xfrm>
                <a:off x="3020892" y="2207024"/>
                <a:ext cx="1098272" cy="1245645"/>
              </a:xfrm>
              <a:prstGeom prst="ellipse">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2609"/>
              </a:p>
            </p:txBody>
          </p:sp>
          <p:sp>
            <p:nvSpPr>
              <p:cNvPr id="21" name="椭圆 20"/>
              <p:cNvSpPr/>
              <p:nvPr/>
            </p:nvSpPr>
            <p:spPr>
              <a:xfrm>
                <a:off x="5986361" y="3824846"/>
                <a:ext cx="1304196" cy="1479204"/>
              </a:xfrm>
              <a:prstGeom prst="ellipse">
                <a:avLst/>
              </a:prstGeom>
              <a:solidFill>
                <a:srgbClr val="E2231A"/>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2609"/>
              </a:p>
            </p:txBody>
          </p:sp>
          <p:sp>
            <p:nvSpPr>
              <p:cNvPr id="22" name="椭圆 21"/>
              <p:cNvSpPr/>
              <p:nvPr/>
            </p:nvSpPr>
            <p:spPr>
              <a:xfrm>
                <a:off x="6089320" y="3941626"/>
                <a:ext cx="1098272" cy="1245645"/>
              </a:xfrm>
              <a:prstGeom prst="ellipse">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2609"/>
              </a:p>
            </p:txBody>
          </p:sp>
          <p:sp>
            <p:nvSpPr>
              <p:cNvPr id="23" name="椭圆 22"/>
              <p:cNvSpPr/>
              <p:nvPr/>
            </p:nvSpPr>
            <p:spPr>
              <a:xfrm>
                <a:off x="4447314" y="3824846"/>
                <a:ext cx="1304196" cy="1479204"/>
              </a:xfrm>
              <a:prstGeom prst="ellipse">
                <a:avLst/>
              </a:prstGeom>
              <a:solidFill>
                <a:srgbClr val="E2231A"/>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2609"/>
              </a:p>
            </p:txBody>
          </p:sp>
          <p:sp>
            <p:nvSpPr>
              <p:cNvPr id="24" name="椭圆 23"/>
              <p:cNvSpPr/>
              <p:nvPr/>
            </p:nvSpPr>
            <p:spPr>
              <a:xfrm>
                <a:off x="4559941" y="3941626"/>
                <a:ext cx="1098272" cy="1245645"/>
              </a:xfrm>
              <a:prstGeom prst="ellipse">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132508" tIns="66254" rIns="132508" bIns="66254" rtlCol="0" anchor="ctr"/>
              <a:lstStyle/>
              <a:p>
                <a:pPr algn="ctr"/>
                <a:endParaRPr lang="zh-CN" altLang="en-US" sz="2609"/>
              </a:p>
            </p:txBody>
          </p:sp>
        </p:grpSp>
        <p:sp>
          <p:nvSpPr>
            <p:cNvPr id="9" name="弧形 20"/>
            <p:cNvSpPr/>
            <p:nvPr/>
          </p:nvSpPr>
          <p:spPr>
            <a:xfrm>
              <a:off x="4380689" y="1962539"/>
              <a:ext cx="1529380" cy="1734604"/>
            </a:xfrm>
            <a:prstGeom prst="arc">
              <a:avLst>
                <a:gd name="adj1" fmla="val 5535460"/>
                <a:gd name="adj2" fmla="val 10863976"/>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lIns="132508" tIns="66254" rIns="132508" bIns="66254" rtlCol="0" anchor="ctr"/>
            <a:lstStyle/>
            <a:p>
              <a:pPr algn="ctr"/>
              <a:endParaRPr lang="zh-CN" altLang="en-US" sz="2609"/>
            </a:p>
          </p:txBody>
        </p:sp>
        <p:sp>
          <p:nvSpPr>
            <p:cNvPr id="10" name="TextBox 22"/>
            <p:cNvSpPr txBox="1"/>
            <p:nvPr/>
          </p:nvSpPr>
          <p:spPr>
            <a:xfrm>
              <a:off x="4456984" y="2603089"/>
              <a:ext cx="1304196" cy="443581"/>
            </a:xfrm>
            <a:prstGeom prst="rect">
              <a:avLst/>
            </a:prstGeom>
            <a:noFill/>
          </p:spPr>
          <p:txBody>
            <a:bodyPr wrap="square" lIns="132508" tIns="66254" rIns="132508" bIns="66254" rtlCol="0" anchor="ctr">
              <a:spAutoFit/>
            </a:bodyPr>
            <a:lstStyle/>
            <a:p>
              <a:pPr algn="ctr"/>
              <a:r>
                <a:rPr lang="zh-CN" altLang="en-US" sz="2400" b="1" dirty="0">
                  <a:latin typeface="微软雅黑"/>
                  <a:ea typeface="微软雅黑"/>
                  <a:cs typeface="微软雅黑"/>
                </a:rPr>
                <a:t>优势二</a:t>
              </a:r>
            </a:p>
          </p:txBody>
        </p:sp>
        <p:sp>
          <p:nvSpPr>
            <p:cNvPr id="11" name="弧形 24"/>
            <p:cNvSpPr/>
            <p:nvPr/>
          </p:nvSpPr>
          <p:spPr>
            <a:xfrm>
              <a:off x="2857053" y="1942025"/>
              <a:ext cx="1529380" cy="1734604"/>
            </a:xfrm>
            <a:prstGeom prst="arc">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lIns="132508" tIns="66254" rIns="132508" bIns="66254" rtlCol="0" anchor="ctr"/>
            <a:lstStyle/>
            <a:p>
              <a:pPr algn="ctr"/>
              <a:endParaRPr lang="zh-CN" altLang="en-US" sz="2609"/>
            </a:p>
          </p:txBody>
        </p:sp>
        <p:sp>
          <p:nvSpPr>
            <p:cNvPr id="12" name="TextBox 26"/>
            <p:cNvSpPr txBox="1"/>
            <p:nvPr/>
          </p:nvSpPr>
          <p:spPr>
            <a:xfrm>
              <a:off x="2917934" y="2603089"/>
              <a:ext cx="1304196" cy="443581"/>
            </a:xfrm>
            <a:prstGeom prst="rect">
              <a:avLst/>
            </a:prstGeom>
            <a:noFill/>
          </p:spPr>
          <p:txBody>
            <a:bodyPr wrap="square" lIns="132508" tIns="66254" rIns="132508" bIns="66254" rtlCol="0" anchor="ctr">
              <a:spAutoFit/>
            </a:bodyPr>
            <a:lstStyle/>
            <a:p>
              <a:pPr algn="ctr"/>
              <a:r>
                <a:rPr lang="zh-CN" altLang="en-US" sz="2400" b="1" dirty="0">
                  <a:latin typeface="微软雅黑"/>
                  <a:ea typeface="微软雅黑"/>
                  <a:cs typeface="微软雅黑"/>
                </a:rPr>
                <a:t>优势一</a:t>
              </a:r>
            </a:p>
          </p:txBody>
        </p:sp>
        <p:sp>
          <p:nvSpPr>
            <p:cNvPr id="13" name="弧形 28"/>
            <p:cNvSpPr/>
            <p:nvPr/>
          </p:nvSpPr>
          <p:spPr>
            <a:xfrm>
              <a:off x="5873770" y="3697145"/>
              <a:ext cx="1529380" cy="1734604"/>
            </a:xfrm>
            <a:prstGeom prst="arc">
              <a:avLst>
                <a:gd name="adj1" fmla="val 5535460"/>
                <a:gd name="adj2" fmla="val 10863976"/>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lIns="132508" tIns="66254" rIns="132508" bIns="66254" rtlCol="0" anchor="ctr"/>
            <a:lstStyle/>
            <a:p>
              <a:pPr algn="ctr"/>
              <a:endParaRPr lang="zh-CN" altLang="en-US" sz="2609"/>
            </a:p>
          </p:txBody>
        </p:sp>
        <p:sp>
          <p:nvSpPr>
            <p:cNvPr id="14" name="TextBox 30"/>
            <p:cNvSpPr txBox="1"/>
            <p:nvPr/>
          </p:nvSpPr>
          <p:spPr>
            <a:xfrm>
              <a:off x="5986362" y="4211877"/>
              <a:ext cx="1304196" cy="443581"/>
            </a:xfrm>
            <a:prstGeom prst="rect">
              <a:avLst/>
            </a:prstGeom>
            <a:noFill/>
          </p:spPr>
          <p:txBody>
            <a:bodyPr wrap="square" lIns="132508" tIns="66254" rIns="132508" bIns="66254" rtlCol="0" anchor="ctr">
              <a:spAutoFit/>
            </a:bodyPr>
            <a:lstStyle/>
            <a:p>
              <a:pPr algn="ctr"/>
              <a:r>
                <a:rPr lang="zh-CN" altLang="en-US" sz="2400" b="1" dirty="0">
                  <a:latin typeface="微软雅黑"/>
                  <a:ea typeface="微软雅黑"/>
                  <a:cs typeface="微软雅黑"/>
                </a:rPr>
                <a:t>优势四</a:t>
              </a:r>
            </a:p>
          </p:txBody>
        </p:sp>
        <p:sp>
          <p:nvSpPr>
            <p:cNvPr id="15" name="弧形 32"/>
            <p:cNvSpPr/>
            <p:nvPr/>
          </p:nvSpPr>
          <p:spPr>
            <a:xfrm>
              <a:off x="4334722" y="3697145"/>
              <a:ext cx="1529380" cy="1734604"/>
            </a:xfrm>
            <a:prstGeom prst="arc">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lIns="132508" tIns="66254" rIns="132508" bIns="66254" rtlCol="0" anchor="ctr"/>
            <a:lstStyle/>
            <a:p>
              <a:pPr algn="ctr"/>
              <a:endParaRPr lang="zh-CN" altLang="en-US" sz="2609"/>
            </a:p>
          </p:txBody>
        </p:sp>
        <p:sp>
          <p:nvSpPr>
            <p:cNvPr id="16" name="TextBox 34"/>
            <p:cNvSpPr txBox="1"/>
            <p:nvPr/>
          </p:nvSpPr>
          <p:spPr>
            <a:xfrm>
              <a:off x="4447315" y="4211877"/>
              <a:ext cx="1304196" cy="443581"/>
            </a:xfrm>
            <a:prstGeom prst="rect">
              <a:avLst/>
            </a:prstGeom>
            <a:noFill/>
          </p:spPr>
          <p:txBody>
            <a:bodyPr wrap="square" lIns="132508" tIns="66254" rIns="132508" bIns="66254" rtlCol="0" anchor="ctr">
              <a:spAutoFit/>
            </a:bodyPr>
            <a:lstStyle/>
            <a:p>
              <a:pPr algn="ctr"/>
              <a:r>
                <a:rPr lang="zh-CN" altLang="en-US" sz="2400" b="1" dirty="0">
                  <a:latin typeface="微软雅黑"/>
                  <a:ea typeface="微软雅黑"/>
                  <a:cs typeface="微软雅黑"/>
                </a:rPr>
                <a:t>优势三</a:t>
              </a:r>
            </a:p>
          </p:txBody>
        </p:sp>
      </p:grpSp>
      <p:sp>
        <p:nvSpPr>
          <p:cNvPr id="25" name="TextBox 38"/>
          <p:cNvSpPr txBox="1"/>
          <p:nvPr/>
        </p:nvSpPr>
        <p:spPr>
          <a:xfrm>
            <a:off x="8055239" y="3952772"/>
            <a:ext cx="1652763" cy="448055"/>
          </a:xfrm>
          <a:prstGeom prst="rect">
            <a:avLst/>
          </a:prstGeom>
          <a:noFill/>
        </p:spPr>
        <p:txBody>
          <a:bodyPr wrap="square" lIns="132508" tIns="66254" rIns="132508" bIns="66254" rtlCol="0" anchor="ctr">
            <a:spAutoFit/>
          </a:bodyPr>
          <a:lstStyle/>
          <a:p>
            <a:r>
              <a:rPr lang="zh-CN" altLang="en-US" sz="2042" b="1" dirty="0">
                <a:solidFill>
                  <a:schemeClr val="tx1">
                    <a:lumMod val="95000"/>
                    <a:lumOff val="5000"/>
                  </a:schemeClr>
                </a:solidFill>
                <a:latin typeface="微软雅黑"/>
                <a:ea typeface="微软雅黑"/>
                <a:cs typeface="微软雅黑"/>
              </a:rPr>
              <a:t>资源优势</a:t>
            </a:r>
          </a:p>
        </p:txBody>
      </p:sp>
      <p:sp>
        <p:nvSpPr>
          <p:cNvPr id="26" name="Rectangle 42"/>
          <p:cNvSpPr/>
          <p:nvPr/>
        </p:nvSpPr>
        <p:spPr>
          <a:xfrm>
            <a:off x="348059" y="4523428"/>
            <a:ext cx="4350141" cy="1071327"/>
          </a:xfrm>
          <a:prstGeom prst="rect">
            <a:avLst/>
          </a:prstGeom>
          <a:noFill/>
          <a:ln w="12700" cap="flat" cmpd="sng" algn="ctr">
            <a:noFill/>
            <a:prstDash val="solid"/>
          </a:ln>
          <a:effectLst/>
        </p:spPr>
        <p:txBody>
          <a:bodyPr lIns="132508" tIns="0" rIns="132508" bIns="0" rtlCol="0" anchor="t"/>
          <a:lstStyle/>
          <a:p>
            <a:pPr algn="r">
              <a:defRPr/>
            </a:pPr>
            <a:r>
              <a:rPr lang="zh-CN" altLang="en-US" sz="1475" kern="0" dirty="0">
                <a:solidFill>
                  <a:schemeClr val="tx1">
                    <a:lumMod val="65000"/>
                    <a:lumOff val="35000"/>
                  </a:schemeClr>
                </a:solidFill>
                <a:latin typeface="微软雅黑"/>
                <a:ea typeface="微软雅黑"/>
                <a:cs typeface="微软雅黑"/>
              </a:rPr>
              <a:t>提供云解答专区，在浏览器中实现桌面分享、共享的功能，助教可以</a:t>
            </a:r>
            <a:r>
              <a:rPr lang="zh-CN" altLang="en-US" sz="2000" b="1" kern="0" dirty="0">
                <a:solidFill>
                  <a:srgbClr val="E2231A"/>
                </a:solidFill>
                <a:latin typeface="微软雅黑"/>
                <a:ea typeface="微软雅黑"/>
                <a:cs typeface="微软雅黑"/>
              </a:rPr>
              <a:t>远程协助、陪练</a:t>
            </a:r>
            <a:r>
              <a:rPr lang="zh-CN" altLang="en-US" sz="1475" kern="0" dirty="0">
                <a:solidFill>
                  <a:schemeClr val="tx1">
                    <a:lumMod val="65000"/>
                    <a:lumOff val="35000"/>
                  </a:schemeClr>
                </a:solidFill>
                <a:latin typeface="微软雅黑"/>
                <a:ea typeface="微软雅黑"/>
                <a:cs typeface="微软雅黑"/>
              </a:rPr>
              <a:t>。</a:t>
            </a:r>
            <a:endParaRPr lang="en-US" altLang="zh-CN" sz="1475" kern="0" dirty="0">
              <a:solidFill>
                <a:schemeClr val="tx1">
                  <a:lumMod val="65000"/>
                  <a:lumOff val="35000"/>
                </a:schemeClr>
              </a:solidFill>
              <a:latin typeface="微软雅黑"/>
              <a:ea typeface="微软雅黑"/>
              <a:cs typeface="微软雅黑"/>
            </a:endParaRPr>
          </a:p>
          <a:p>
            <a:pPr algn="r">
              <a:defRPr/>
            </a:pPr>
            <a:r>
              <a:rPr lang="zh-CN" altLang="en-US" sz="1475" kern="0" dirty="0">
                <a:solidFill>
                  <a:schemeClr val="tx1">
                    <a:lumMod val="65000"/>
                    <a:lumOff val="35000"/>
                  </a:schemeClr>
                </a:solidFill>
                <a:latin typeface="微软雅黑"/>
                <a:ea typeface="微软雅黑"/>
                <a:cs typeface="微软雅黑"/>
              </a:rPr>
              <a:t>解决</a:t>
            </a:r>
            <a:r>
              <a:rPr lang="en-US" altLang="zh-CN" sz="1475" kern="0" dirty="0">
                <a:solidFill>
                  <a:schemeClr val="tx1">
                    <a:lumMod val="65000"/>
                    <a:lumOff val="35000"/>
                  </a:schemeClr>
                </a:solidFill>
                <a:latin typeface="微软雅黑"/>
                <a:ea typeface="微软雅黑"/>
                <a:cs typeface="微软雅黑"/>
              </a:rPr>
              <a:t>IT</a:t>
            </a:r>
            <a:r>
              <a:rPr lang="zh-CN" altLang="en-US" sz="1475" kern="0" dirty="0">
                <a:solidFill>
                  <a:schemeClr val="tx1">
                    <a:lumMod val="65000"/>
                    <a:lumOff val="35000"/>
                  </a:schemeClr>
                </a:solidFill>
                <a:latin typeface="微软雅黑"/>
                <a:ea typeface="微软雅黑"/>
                <a:cs typeface="微软雅黑"/>
              </a:rPr>
              <a:t>远程教育的交互问题。</a:t>
            </a:r>
            <a:endParaRPr lang="en-US" sz="1475" kern="0" dirty="0">
              <a:solidFill>
                <a:schemeClr val="tx1">
                  <a:lumMod val="65000"/>
                  <a:lumOff val="35000"/>
                </a:schemeClr>
              </a:solidFill>
              <a:latin typeface="微软雅黑"/>
              <a:ea typeface="微软雅黑"/>
              <a:cs typeface="微软雅黑"/>
            </a:endParaRPr>
          </a:p>
        </p:txBody>
      </p:sp>
      <p:sp>
        <p:nvSpPr>
          <p:cNvPr id="27" name="TextBox 40"/>
          <p:cNvSpPr txBox="1"/>
          <p:nvPr/>
        </p:nvSpPr>
        <p:spPr>
          <a:xfrm>
            <a:off x="1860415" y="4082800"/>
            <a:ext cx="2740575" cy="448055"/>
          </a:xfrm>
          <a:prstGeom prst="rect">
            <a:avLst/>
          </a:prstGeom>
          <a:noFill/>
        </p:spPr>
        <p:txBody>
          <a:bodyPr wrap="square" lIns="132508" tIns="66254" rIns="132508" bIns="66254" rtlCol="0" anchor="ctr">
            <a:spAutoFit/>
          </a:bodyPr>
          <a:lstStyle/>
          <a:p>
            <a:pPr algn="r"/>
            <a:r>
              <a:rPr lang="zh-CN" altLang="en-US" sz="2042" b="1" dirty="0">
                <a:solidFill>
                  <a:schemeClr val="tx1">
                    <a:lumMod val="95000"/>
                    <a:lumOff val="5000"/>
                  </a:schemeClr>
                </a:solidFill>
                <a:latin typeface="微软雅黑"/>
                <a:ea typeface="微软雅黑"/>
                <a:cs typeface="微软雅黑"/>
              </a:rPr>
              <a:t>远程“手把手”</a:t>
            </a:r>
          </a:p>
        </p:txBody>
      </p:sp>
      <p:sp>
        <p:nvSpPr>
          <p:cNvPr id="28" name="Rectangle 42"/>
          <p:cNvSpPr/>
          <p:nvPr/>
        </p:nvSpPr>
        <p:spPr>
          <a:xfrm>
            <a:off x="88727" y="2443517"/>
            <a:ext cx="3044230" cy="815050"/>
          </a:xfrm>
          <a:prstGeom prst="rect">
            <a:avLst/>
          </a:prstGeom>
          <a:noFill/>
          <a:ln w="12700" cap="flat" cmpd="sng" algn="ctr">
            <a:noFill/>
            <a:prstDash val="solid"/>
          </a:ln>
          <a:effectLst/>
        </p:spPr>
        <p:txBody>
          <a:bodyPr lIns="132508" tIns="0" rIns="132508" bIns="0" rtlCol="0" anchor="t"/>
          <a:lstStyle/>
          <a:p>
            <a:pPr algn="r">
              <a:defRPr/>
            </a:pPr>
            <a:r>
              <a:rPr lang="zh-CN" altLang="en-US" sz="1475" kern="0" dirty="0">
                <a:solidFill>
                  <a:schemeClr val="tx1">
                    <a:lumMod val="65000"/>
                    <a:lumOff val="35000"/>
                  </a:schemeClr>
                </a:solidFill>
                <a:latin typeface="微软雅黑"/>
                <a:ea typeface="微软雅黑"/>
                <a:cs typeface="微软雅黑"/>
              </a:rPr>
              <a:t>基于</a:t>
            </a:r>
            <a:r>
              <a:rPr lang="en-US" altLang="zh-CN" sz="1475" kern="0" dirty="0">
                <a:solidFill>
                  <a:schemeClr val="tx1">
                    <a:lumMod val="65000"/>
                    <a:lumOff val="35000"/>
                  </a:schemeClr>
                </a:solidFill>
                <a:latin typeface="微软雅黑"/>
                <a:ea typeface="微软雅黑"/>
                <a:cs typeface="微软雅黑"/>
              </a:rPr>
              <a:t>B/S</a:t>
            </a:r>
            <a:r>
              <a:rPr lang="zh-CN" altLang="en-US" sz="1475" kern="0" dirty="0">
                <a:solidFill>
                  <a:schemeClr val="tx1">
                    <a:lumMod val="65000"/>
                    <a:lumOff val="35000"/>
                  </a:schemeClr>
                </a:solidFill>
                <a:latin typeface="微软雅黑"/>
                <a:ea typeface="微软雅黑"/>
                <a:cs typeface="微软雅黑"/>
              </a:rPr>
              <a:t>架构与</a:t>
            </a:r>
            <a:r>
              <a:rPr lang="en-US" altLang="zh-CN" sz="1475" kern="0" dirty="0">
                <a:solidFill>
                  <a:schemeClr val="tx1">
                    <a:lumMod val="65000"/>
                    <a:lumOff val="35000"/>
                  </a:schemeClr>
                </a:solidFill>
                <a:latin typeface="微软雅黑"/>
                <a:ea typeface="微软雅黑"/>
                <a:cs typeface="微软雅黑"/>
              </a:rPr>
              <a:t>Docker</a:t>
            </a:r>
            <a:r>
              <a:rPr lang="zh-CN" altLang="en-US" sz="1475" kern="0" dirty="0">
                <a:solidFill>
                  <a:schemeClr val="tx1">
                    <a:lumMod val="65000"/>
                    <a:lumOff val="35000"/>
                  </a:schemeClr>
                </a:solidFill>
                <a:latin typeface="微软雅黑"/>
                <a:ea typeface="微软雅黑"/>
                <a:cs typeface="微软雅黑"/>
              </a:rPr>
              <a:t>容器技术，学生可以在任何地方学习、实验</a:t>
            </a:r>
            <a:r>
              <a:rPr lang="en-US" altLang="zh-CN" sz="1475" kern="0" dirty="0">
                <a:solidFill>
                  <a:schemeClr val="tx1">
                    <a:lumMod val="65000"/>
                    <a:lumOff val="35000"/>
                  </a:schemeClr>
                </a:solidFill>
                <a:latin typeface="微软雅黑"/>
                <a:ea typeface="微软雅黑"/>
                <a:cs typeface="微软雅黑"/>
              </a:rPr>
              <a:t>+</a:t>
            </a:r>
            <a:r>
              <a:rPr lang="zh-CN" altLang="en-US" sz="1475" kern="0" dirty="0">
                <a:solidFill>
                  <a:schemeClr val="tx1">
                    <a:lumMod val="65000"/>
                    <a:lumOff val="35000"/>
                  </a:schemeClr>
                </a:solidFill>
                <a:latin typeface="微软雅黑"/>
                <a:ea typeface="微软雅黑"/>
                <a:cs typeface="微软雅黑"/>
              </a:rPr>
              <a:t>实战</a:t>
            </a:r>
            <a:r>
              <a:rPr lang="en-US" altLang="zh-CN" sz="1475" kern="0" dirty="0">
                <a:solidFill>
                  <a:schemeClr val="tx1">
                    <a:lumMod val="65000"/>
                    <a:lumOff val="35000"/>
                  </a:schemeClr>
                </a:solidFill>
                <a:latin typeface="微软雅黑"/>
                <a:ea typeface="微软雅黑"/>
                <a:cs typeface="微软雅黑"/>
              </a:rPr>
              <a:t>=</a:t>
            </a:r>
            <a:r>
              <a:rPr lang="zh-CN" altLang="en-US" sz="1475" kern="0" dirty="0">
                <a:solidFill>
                  <a:schemeClr val="tx1">
                    <a:lumMod val="65000"/>
                    <a:lumOff val="35000"/>
                  </a:schemeClr>
                </a:solidFill>
                <a:latin typeface="微软雅黑"/>
                <a:ea typeface="微软雅黑"/>
                <a:cs typeface="微软雅黑"/>
              </a:rPr>
              <a:t>能力提升，以及评价与考核，获取专业证书。</a:t>
            </a:r>
            <a:endParaRPr lang="en-US" altLang="zh-CN" sz="1475" kern="0" dirty="0">
              <a:solidFill>
                <a:schemeClr val="tx1">
                  <a:lumMod val="65000"/>
                  <a:lumOff val="35000"/>
                </a:schemeClr>
              </a:solidFill>
              <a:latin typeface="微软雅黑"/>
              <a:ea typeface="微软雅黑"/>
              <a:cs typeface="微软雅黑"/>
            </a:endParaRPr>
          </a:p>
        </p:txBody>
      </p:sp>
      <p:sp>
        <p:nvSpPr>
          <p:cNvPr id="29" name="TextBox 42"/>
          <p:cNvSpPr txBox="1"/>
          <p:nvPr/>
        </p:nvSpPr>
        <p:spPr>
          <a:xfrm>
            <a:off x="384043" y="1874297"/>
            <a:ext cx="2591839" cy="448055"/>
          </a:xfrm>
          <a:prstGeom prst="rect">
            <a:avLst/>
          </a:prstGeom>
          <a:noFill/>
        </p:spPr>
        <p:txBody>
          <a:bodyPr wrap="square" lIns="132508" tIns="66254" rIns="132508" bIns="66254" rtlCol="0" anchor="ctr">
            <a:spAutoFit/>
          </a:bodyPr>
          <a:lstStyle/>
          <a:p>
            <a:pPr algn="r"/>
            <a:r>
              <a:rPr lang="zh-CN" altLang="en-US" sz="2042" b="1" dirty="0">
                <a:solidFill>
                  <a:schemeClr val="tx1">
                    <a:lumMod val="95000"/>
                    <a:lumOff val="5000"/>
                  </a:schemeClr>
                </a:solidFill>
                <a:latin typeface="微软雅黑"/>
                <a:ea typeface="微软雅黑"/>
                <a:cs typeface="微软雅黑"/>
              </a:rPr>
              <a:t>一站式解决方案</a:t>
            </a:r>
          </a:p>
        </p:txBody>
      </p:sp>
      <p:sp>
        <p:nvSpPr>
          <p:cNvPr id="30" name="Rectangle 42"/>
          <p:cNvSpPr/>
          <p:nvPr/>
        </p:nvSpPr>
        <p:spPr>
          <a:xfrm>
            <a:off x="6517050" y="2459959"/>
            <a:ext cx="4948941" cy="971354"/>
          </a:xfrm>
          <a:prstGeom prst="rect">
            <a:avLst/>
          </a:prstGeom>
          <a:noFill/>
          <a:ln w="12700" cap="flat" cmpd="sng" algn="ctr">
            <a:noFill/>
            <a:prstDash val="solid"/>
          </a:ln>
          <a:effectLst/>
        </p:spPr>
        <p:txBody>
          <a:bodyPr lIns="132508" tIns="0" rIns="132508" bIns="0" rtlCol="0" anchor="t"/>
          <a:lstStyle/>
          <a:p>
            <a:pPr>
              <a:defRPr/>
            </a:pPr>
            <a:r>
              <a:rPr lang="zh-CN" altLang="en-US" sz="1600" kern="0" dirty="0">
                <a:solidFill>
                  <a:schemeClr val="tx1">
                    <a:lumMod val="65000"/>
                    <a:lumOff val="35000"/>
                  </a:schemeClr>
                </a:solidFill>
                <a:latin typeface="微软雅黑"/>
                <a:ea typeface="微软雅黑"/>
                <a:cs typeface="微软雅黑"/>
              </a:rPr>
              <a:t>基于大数据、</a:t>
            </a:r>
            <a:r>
              <a:rPr lang="en-US" altLang="zh-CN" sz="1600" kern="0" dirty="0">
                <a:solidFill>
                  <a:schemeClr val="tx1">
                    <a:lumMod val="65000"/>
                    <a:lumOff val="35000"/>
                  </a:schemeClr>
                </a:solidFill>
                <a:latin typeface="微软雅黑"/>
                <a:ea typeface="微软雅黑"/>
                <a:cs typeface="微软雅黑"/>
              </a:rPr>
              <a:t>AI</a:t>
            </a:r>
            <a:r>
              <a:rPr lang="zh-CN" altLang="en-US" sz="1600" kern="0" dirty="0">
                <a:solidFill>
                  <a:schemeClr val="tx1">
                    <a:lumMod val="65000"/>
                    <a:lumOff val="35000"/>
                  </a:schemeClr>
                </a:solidFill>
                <a:latin typeface="微软雅黑"/>
                <a:ea typeface="微软雅黑"/>
                <a:cs typeface="微软雅黑"/>
              </a:rPr>
              <a:t>的学习推荐引擎，把课程设计成以“问题”和“任务”组成的知识体系，促使学生去思考、去完成任务、去解决问题，使学生真正掌握所学知识。</a:t>
            </a:r>
            <a:r>
              <a:rPr lang="zh-CN" altLang="en-US" sz="2000" b="1" kern="0" dirty="0">
                <a:solidFill>
                  <a:srgbClr val="E2231A"/>
                </a:solidFill>
                <a:latin typeface="微软雅黑"/>
                <a:ea typeface="微软雅黑"/>
                <a:cs typeface="微软雅黑"/>
              </a:rPr>
              <a:t>实现标准化、无讲师的创新！</a:t>
            </a:r>
            <a:endParaRPr lang="en-US" sz="2000" b="1" kern="0" dirty="0">
              <a:solidFill>
                <a:srgbClr val="E2231A"/>
              </a:solidFill>
              <a:latin typeface="微软雅黑"/>
              <a:ea typeface="微软雅黑"/>
              <a:cs typeface="微软雅黑"/>
            </a:endParaRPr>
          </a:p>
        </p:txBody>
      </p:sp>
      <p:sp>
        <p:nvSpPr>
          <p:cNvPr id="31" name="TextBox 36"/>
          <p:cNvSpPr txBox="1"/>
          <p:nvPr/>
        </p:nvSpPr>
        <p:spPr>
          <a:xfrm>
            <a:off x="6497439" y="2018378"/>
            <a:ext cx="3888432" cy="448055"/>
          </a:xfrm>
          <a:prstGeom prst="rect">
            <a:avLst/>
          </a:prstGeom>
          <a:noFill/>
        </p:spPr>
        <p:txBody>
          <a:bodyPr wrap="square" lIns="132508" tIns="66254" rIns="132508" bIns="66254" rtlCol="0" anchor="ctr">
            <a:spAutoFit/>
          </a:bodyPr>
          <a:lstStyle/>
          <a:p>
            <a:r>
              <a:rPr lang="zh-CN" altLang="en-US" sz="2042" b="1" dirty="0">
                <a:solidFill>
                  <a:schemeClr val="tx1">
                    <a:lumMod val="95000"/>
                    <a:lumOff val="5000"/>
                  </a:schemeClr>
                </a:solidFill>
                <a:latin typeface="微软雅黑"/>
                <a:ea typeface="微软雅黑"/>
                <a:cs typeface="微软雅黑"/>
              </a:rPr>
              <a:t>智能的</a:t>
            </a:r>
            <a:r>
              <a:rPr lang="en-US" altLang="zh-CN" sz="2042" b="1" dirty="0">
                <a:solidFill>
                  <a:schemeClr val="tx1">
                    <a:lumMod val="95000"/>
                    <a:lumOff val="5000"/>
                  </a:schemeClr>
                </a:solidFill>
                <a:latin typeface="微软雅黑"/>
                <a:ea typeface="微软雅黑"/>
                <a:cs typeface="微软雅黑"/>
              </a:rPr>
              <a:t>“</a:t>
            </a:r>
            <a:r>
              <a:rPr lang="zh-CN" altLang="en-US" sz="2042" b="1" dirty="0">
                <a:solidFill>
                  <a:schemeClr val="tx1">
                    <a:lumMod val="95000"/>
                    <a:lumOff val="5000"/>
                  </a:schemeClr>
                </a:solidFill>
                <a:latin typeface="微软雅黑"/>
                <a:ea typeface="微软雅黑"/>
                <a:cs typeface="微软雅黑"/>
              </a:rPr>
              <a:t>任务驱动”引擎</a:t>
            </a:r>
          </a:p>
        </p:txBody>
      </p:sp>
      <p:sp>
        <p:nvSpPr>
          <p:cNvPr id="32" name="Rectangle 42"/>
          <p:cNvSpPr/>
          <p:nvPr/>
        </p:nvSpPr>
        <p:spPr>
          <a:xfrm>
            <a:off x="8055239" y="4475740"/>
            <a:ext cx="3626776" cy="1260851"/>
          </a:xfrm>
          <a:prstGeom prst="rect">
            <a:avLst/>
          </a:prstGeom>
          <a:noFill/>
          <a:ln w="12700" cap="flat" cmpd="sng" algn="ctr">
            <a:noFill/>
            <a:prstDash val="solid"/>
          </a:ln>
          <a:effectLst/>
        </p:spPr>
        <p:txBody>
          <a:bodyPr lIns="132508" tIns="0" rIns="132508" bIns="0" rtlCol="0" anchor="t"/>
          <a:lstStyle/>
          <a:p>
            <a:pPr>
              <a:defRPr/>
            </a:pPr>
            <a:r>
              <a:rPr lang="zh-CN" altLang="en-US" sz="1475" kern="0" dirty="0">
                <a:solidFill>
                  <a:schemeClr val="tx1">
                    <a:lumMod val="65000"/>
                    <a:lumOff val="35000"/>
                  </a:schemeClr>
                </a:solidFill>
                <a:latin typeface="微软雅黑"/>
                <a:ea typeface="微软雅黑"/>
                <a:cs typeface="微软雅黑"/>
              </a:rPr>
              <a:t>依托“全国高校大数据教育联盟”，建立全国最大的大数据教育流量池；</a:t>
            </a:r>
            <a:endParaRPr lang="en-US" altLang="zh-CN" sz="1475" kern="0" dirty="0">
              <a:solidFill>
                <a:schemeClr val="tx1">
                  <a:lumMod val="65000"/>
                  <a:lumOff val="35000"/>
                </a:schemeClr>
              </a:solidFill>
              <a:latin typeface="微软雅黑"/>
              <a:ea typeface="微软雅黑"/>
              <a:cs typeface="微软雅黑"/>
            </a:endParaRPr>
          </a:p>
          <a:p>
            <a:r>
              <a:rPr lang="en-US" altLang="zh-CN" sz="1475" kern="0" dirty="0">
                <a:solidFill>
                  <a:schemeClr val="tx1">
                    <a:lumMod val="65000"/>
                    <a:lumOff val="35000"/>
                  </a:schemeClr>
                </a:solidFill>
                <a:latin typeface="微软雅黑"/>
                <a:ea typeface="微软雅黑"/>
                <a:cs typeface="微软雅黑"/>
              </a:rPr>
              <a:t>2000</a:t>
            </a:r>
            <a:r>
              <a:rPr lang="zh-CN" altLang="en-US" sz="1475" kern="0" dirty="0">
                <a:solidFill>
                  <a:schemeClr val="tx1">
                    <a:lumMod val="65000"/>
                    <a:lumOff val="35000"/>
                  </a:schemeClr>
                </a:solidFill>
                <a:latin typeface="微软雅黑"/>
                <a:ea typeface="微软雅黑"/>
                <a:cs typeface="微软雅黑"/>
              </a:rPr>
              <a:t>多个</a:t>
            </a:r>
            <a:r>
              <a:rPr lang="en-US" altLang="zh-CN" sz="1475" kern="0" dirty="0">
                <a:solidFill>
                  <a:schemeClr val="tx1">
                    <a:lumMod val="65000"/>
                    <a:lumOff val="35000"/>
                  </a:schemeClr>
                </a:solidFill>
                <a:latin typeface="微软雅黑"/>
                <a:ea typeface="微软雅黑"/>
                <a:cs typeface="微软雅黑"/>
              </a:rPr>
              <a:t>CIO</a:t>
            </a:r>
            <a:r>
              <a:rPr lang="zh-CN" altLang="en-US" sz="1475" kern="0" dirty="0">
                <a:solidFill>
                  <a:schemeClr val="tx1">
                    <a:lumMod val="65000"/>
                    <a:lumOff val="35000"/>
                  </a:schemeClr>
                </a:solidFill>
                <a:latin typeface="微软雅黑"/>
                <a:ea typeface="微软雅黑"/>
                <a:cs typeface="微软雅黑"/>
              </a:rPr>
              <a:t>企业、中关村大数据产业联盟</a:t>
            </a:r>
            <a:r>
              <a:rPr lang="en-US" altLang="zh-CN" sz="1475" kern="0" dirty="0">
                <a:solidFill>
                  <a:schemeClr val="tx1">
                    <a:lumMod val="65000"/>
                    <a:lumOff val="35000"/>
                  </a:schemeClr>
                </a:solidFill>
                <a:latin typeface="微软雅黑"/>
                <a:ea typeface="微软雅黑"/>
                <a:cs typeface="微软雅黑"/>
              </a:rPr>
              <a:t>600</a:t>
            </a:r>
            <a:r>
              <a:rPr lang="zh-CN" altLang="en-US" sz="1475" kern="0" dirty="0">
                <a:solidFill>
                  <a:schemeClr val="tx1">
                    <a:lumMod val="65000"/>
                    <a:lumOff val="35000"/>
                  </a:schemeClr>
                </a:solidFill>
                <a:latin typeface="微软雅黑"/>
                <a:ea typeface="微软雅黑"/>
                <a:cs typeface="微软雅黑"/>
              </a:rPr>
              <a:t>家企业、</a:t>
            </a:r>
            <a:r>
              <a:rPr lang="en-US" altLang="zh-CN" sz="1475" kern="0" dirty="0">
                <a:solidFill>
                  <a:schemeClr val="tx1">
                    <a:lumMod val="65000"/>
                    <a:lumOff val="35000"/>
                  </a:schemeClr>
                </a:solidFill>
                <a:latin typeface="微软雅黑"/>
                <a:ea typeface="微软雅黑"/>
                <a:cs typeface="微软雅黑"/>
              </a:rPr>
              <a:t>iTechClub500</a:t>
            </a:r>
            <a:r>
              <a:rPr lang="zh-CN" altLang="en-US" sz="1475" kern="0" dirty="0">
                <a:solidFill>
                  <a:schemeClr val="tx1">
                    <a:lumMod val="65000"/>
                    <a:lumOff val="35000"/>
                  </a:schemeClr>
                </a:solidFill>
                <a:latin typeface="微软雅黑"/>
                <a:ea typeface="微软雅黑"/>
                <a:cs typeface="微软雅黑"/>
              </a:rPr>
              <a:t>互联网公司；</a:t>
            </a:r>
            <a:endParaRPr lang="en-US" altLang="zh-CN" sz="1475" kern="0" dirty="0">
              <a:solidFill>
                <a:schemeClr val="tx1">
                  <a:lumMod val="65000"/>
                  <a:lumOff val="35000"/>
                </a:schemeClr>
              </a:solidFill>
              <a:latin typeface="微软雅黑"/>
              <a:ea typeface="微软雅黑"/>
              <a:cs typeface="微软雅黑"/>
            </a:endParaRPr>
          </a:p>
        </p:txBody>
      </p:sp>
    </p:spTree>
    <p:extLst>
      <p:ext uri="{BB962C8B-B14F-4D97-AF65-F5344CB8AC3E}">
        <p14:creationId xmlns:p14="http://schemas.microsoft.com/office/powerpoint/2010/main" val="2040031784"/>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6024" y="4410695"/>
            <a:ext cx="618329" cy="646113"/>
          </a:xfrm>
          <a:prstGeom prst="rect">
            <a:avLst/>
          </a:prstGeom>
          <a:noFill/>
          <a:ln w="9525">
            <a:noFill/>
            <a:miter lim="800000"/>
            <a:headEnd/>
            <a:tailEnd/>
          </a:ln>
        </p:spPr>
      </p:pic>
      <p:sp>
        <p:nvSpPr>
          <p:cNvPr id="36" name="TextBox 10"/>
          <p:cNvSpPr txBox="1">
            <a:spLocks noChangeArrowheads="1"/>
          </p:cNvSpPr>
          <p:nvPr/>
        </p:nvSpPr>
        <p:spPr bwMode="auto">
          <a:xfrm>
            <a:off x="5688496" y="1372299"/>
            <a:ext cx="3753207" cy="3628026"/>
          </a:xfrm>
          <a:prstGeom prst="rect">
            <a:avLst/>
          </a:prstGeom>
          <a:noFill/>
          <a:ln w="9525">
            <a:noFill/>
            <a:miter lim="800000"/>
            <a:headEnd/>
            <a:tailEnd/>
          </a:ln>
        </p:spPr>
        <p:txBody>
          <a:bodyPr wrap="square" lIns="91422" tIns="45711" rIns="91422" bIns="45711">
            <a:spAutoFit/>
          </a:bodyPr>
          <a:lstStyle/>
          <a:p>
            <a:pPr>
              <a:lnSpc>
                <a:spcPct val="250000"/>
              </a:lnSpc>
            </a:pPr>
            <a:r>
              <a:rPr lang="zh-CN" altLang="en-US" sz="2400" b="1" dirty="0">
                <a:latin typeface="微软雅黑" pitchFamily="34" charset="-122"/>
                <a:ea typeface="微软雅黑" pitchFamily="34" charset="-122"/>
                <a:sym typeface="方正兰亭黑简体" pitchFamily="2" charset="-122"/>
              </a:rPr>
              <a:t>一</a:t>
            </a:r>
            <a:r>
              <a:rPr lang="en-US" altLang="zh-CN" sz="2400" b="1" dirty="0">
                <a:latin typeface="微软雅黑" pitchFamily="34" charset="-122"/>
                <a:ea typeface="微软雅黑" pitchFamily="34" charset="-122"/>
                <a:sym typeface="方正兰亭黑简体" pitchFamily="2" charset="-122"/>
              </a:rPr>
              <a:t> </a:t>
            </a:r>
            <a:r>
              <a:rPr lang="zh-CN" altLang="en-US" sz="2400" b="1" dirty="0">
                <a:latin typeface="微软雅黑" pitchFamily="34" charset="-122"/>
                <a:ea typeface="微软雅黑" pitchFamily="34" charset="-122"/>
                <a:sym typeface="方正兰亭黑简体" pitchFamily="2" charset="-122"/>
              </a:rPr>
              <a:t>行业背景</a:t>
            </a:r>
          </a:p>
          <a:p>
            <a:pPr>
              <a:lnSpc>
                <a:spcPct val="250000"/>
              </a:lnSpc>
            </a:pPr>
            <a:r>
              <a:rPr lang="zh-CN" altLang="en-US" sz="2400" b="1" dirty="0">
                <a:latin typeface="微软雅黑" pitchFamily="34" charset="-122"/>
                <a:ea typeface="微软雅黑" pitchFamily="34" charset="-122"/>
                <a:sym typeface="方正兰亭黑简体" pitchFamily="2" charset="-122"/>
              </a:rPr>
              <a:t>二 产品介绍</a:t>
            </a:r>
          </a:p>
          <a:p>
            <a:pPr>
              <a:lnSpc>
                <a:spcPct val="250000"/>
              </a:lnSpc>
            </a:pPr>
            <a:r>
              <a:rPr lang="zh-CN" altLang="en-US" sz="2400" b="1" dirty="0">
                <a:latin typeface="微软雅黑" pitchFamily="34" charset="-122"/>
                <a:ea typeface="微软雅黑" pitchFamily="34" charset="-122"/>
                <a:sym typeface="方正兰亭黑简体" pitchFamily="2" charset="-122"/>
              </a:rPr>
              <a:t>三 产品优势</a:t>
            </a:r>
          </a:p>
          <a:p>
            <a:pPr>
              <a:lnSpc>
                <a:spcPct val="250000"/>
              </a:lnSpc>
            </a:pPr>
            <a:r>
              <a:rPr lang="zh-CN" altLang="en-US" sz="2400" b="1" dirty="0">
                <a:latin typeface="微软雅黑" pitchFamily="34" charset="-122"/>
                <a:ea typeface="微软雅黑" pitchFamily="34" charset="-122"/>
                <a:sym typeface="方正兰亭黑简体" pitchFamily="2" charset="-122"/>
              </a:rPr>
              <a:t>四</a:t>
            </a:r>
            <a:r>
              <a:rPr lang="en-US" altLang="zh-CN" sz="2400" b="1" dirty="0">
                <a:latin typeface="微软雅黑" pitchFamily="34" charset="-122"/>
                <a:ea typeface="微软雅黑" pitchFamily="34" charset="-122"/>
                <a:sym typeface="方正兰亭黑简体" pitchFamily="2" charset="-122"/>
              </a:rPr>
              <a:t> </a:t>
            </a:r>
            <a:r>
              <a:rPr lang="zh-CN" altLang="en-US" sz="2400" b="1" dirty="0">
                <a:latin typeface="微软雅黑" pitchFamily="34" charset="-122"/>
                <a:ea typeface="微软雅黑" pitchFamily="34" charset="-122"/>
                <a:sym typeface="方正兰亭黑简体" pitchFamily="2" charset="-122"/>
              </a:rPr>
              <a:t>合作方式 </a:t>
            </a:r>
            <a:endParaRPr lang="en-US" altLang="zh-CN" sz="2400" b="1" dirty="0">
              <a:latin typeface="微软雅黑" pitchFamily="34" charset="-122"/>
              <a:ea typeface="微软雅黑" pitchFamily="34" charset="-122"/>
              <a:sym typeface="方正兰亭黑简体" pitchFamily="2" charset="-122"/>
            </a:endParaRPr>
          </a:p>
        </p:txBody>
      </p:sp>
      <p:sp>
        <p:nvSpPr>
          <p:cNvPr id="6" name="Rectangle 6"/>
          <p:cNvSpPr/>
          <p:nvPr/>
        </p:nvSpPr>
        <p:spPr>
          <a:xfrm>
            <a:off x="128587" y="100012"/>
            <a:ext cx="3867617" cy="6615113"/>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TextBox 15"/>
          <p:cNvSpPr txBox="1"/>
          <p:nvPr/>
        </p:nvSpPr>
        <p:spPr>
          <a:xfrm>
            <a:off x="1489887" y="2586391"/>
            <a:ext cx="2375027" cy="584775"/>
          </a:xfrm>
          <a:prstGeom prst="rect">
            <a:avLst/>
          </a:prstGeom>
          <a:noFill/>
        </p:spPr>
        <p:txBody>
          <a:bodyPr wrap="square" rtlCol="0">
            <a:spAutoFit/>
          </a:bodyPr>
          <a:lstStyle/>
          <a:p>
            <a:pPr algn="ctr"/>
            <a:r>
              <a:rPr lang="en-US" altLang="zh-CN" sz="3200" dirty="0">
                <a:solidFill>
                  <a:schemeClr val="bg1"/>
                </a:solidFill>
                <a:latin typeface="Agency FB" panose="020B0503020202020204" pitchFamily="34" charset="0"/>
                <a:ea typeface="Adobe 宋体 Std L" pitchFamily="18" charset="-122"/>
              </a:rPr>
              <a:t>Contents Page</a:t>
            </a:r>
            <a:endParaRPr lang="zh-CN" altLang="en-US" sz="3200" dirty="0">
              <a:solidFill>
                <a:schemeClr val="bg1"/>
              </a:solidFill>
              <a:latin typeface="Agency FB" panose="020B0503020202020204" pitchFamily="34" charset="0"/>
              <a:ea typeface="Adobe 宋体 Std L" pitchFamily="18" charset="-122"/>
            </a:endParaRPr>
          </a:p>
        </p:txBody>
      </p:sp>
      <p:sp>
        <p:nvSpPr>
          <p:cNvPr id="8" name="文本框 52"/>
          <p:cNvSpPr txBox="1"/>
          <p:nvPr/>
        </p:nvSpPr>
        <p:spPr>
          <a:xfrm>
            <a:off x="1489887" y="1700808"/>
            <a:ext cx="2375027" cy="861774"/>
          </a:xfrm>
          <a:prstGeom prst="rect">
            <a:avLst/>
          </a:prstGeom>
          <a:noFill/>
        </p:spPr>
        <p:txBody>
          <a:bodyPr wrap="square" rtlCol="0">
            <a:spAutoFit/>
          </a:bodyPr>
          <a:lstStyle/>
          <a:p>
            <a:pPr algn="ctr"/>
            <a:r>
              <a:rPr lang="zh-CN" altLang="en-US" sz="5000" b="1" dirty="0">
                <a:solidFill>
                  <a:schemeClr val="bg1"/>
                </a:solidFill>
                <a:ea typeface="微软雅黑"/>
              </a:rPr>
              <a:t>目录页</a:t>
            </a:r>
          </a:p>
        </p:txBody>
      </p:sp>
    </p:spTree>
    <p:extLst>
      <p:ext uri="{BB962C8B-B14F-4D97-AF65-F5344CB8AC3E}">
        <p14:creationId xmlns:p14="http://schemas.microsoft.com/office/powerpoint/2010/main" val="9742553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线连接符 2"/>
          <p:cNvCxnSpPr/>
          <p:nvPr/>
        </p:nvCxnSpPr>
        <p:spPr>
          <a:xfrm>
            <a:off x="-6553865" y="4566244"/>
            <a:ext cx="17507615" cy="107356"/>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4" name="直线连接符 3"/>
          <p:cNvCxnSpPr/>
          <p:nvPr/>
        </p:nvCxnSpPr>
        <p:spPr>
          <a:xfrm>
            <a:off x="3574172" y="-1052338"/>
            <a:ext cx="58591" cy="7531789"/>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2" name="直线连接符 11"/>
          <p:cNvCxnSpPr/>
          <p:nvPr/>
        </p:nvCxnSpPr>
        <p:spPr>
          <a:xfrm>
            <a:off x="-6534808" y="2210175"/>
            <a:ext cx="17507615" cy="107356"/>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19" name="标题 3">
            <a:extLst>
              <a:ext uri="{FF2B5EF4-FFF2-40B4-BE49-F238E27FC236}">
                <a16:creationId xmlns:a16="http://schemas.microsoft.com/office/drawing/2014/main" id="{D07F4922-77CD-45E6-8E60-D26FCAB23C52}"/>
              </a:ext>
            </a:extLst>
          </p:cNvPr>
          <p:cNvSpPr txBox="1">
            <a:spLocks/>
          </p:cNvSpPr>
          <p:nvPr/>
        </p:nvSpPr>
        <p:spPr>
          <a:xfrm>
            <a:off x="304751" y="592949"/>
            <a:ext cx="11703168" cy="503126"/>
          </a:xfrm>
          <a:prstGeom prst="rect">
            <a:avLst/>
          </a:prstGeom>
          <a:noFill/>
        </p:spPr>
        <p:txBody>
          <a:bodyPr wrap="square" lIns="132500" tIns="66250" rIns="132500" bIns="66250" rtlCol="0">
            <a:spAutoFit/>
          </a:bodyPr>
          <a:lstStyle>
            <a:defPPr>
              <a:defRPr lang="zh-CN"/>
            </a:defPPr>
            <a:lvl1pPr>
              <a:defRPr sz="2800">
                <a:solidFill>
                  <a:schemeClr val="bg1"/>
                </a:solidFill>
                <a:latin typeface="微软雅黑" panose="020B0503020204020204" pitchFamily="34" charset="-122"/>
                <a:ea typeface="微软雅黑" panose="020B0503020204020204" pitchFamily="34" charset="-122"/>
                <a:cs typeface="Arial" panose="020B0604020202020204" pitchFamily="34" charset="0"/>
              </a:defRPr>
            </a:lvl1pPr>
          </a:lstStyle>
          <a:p>
            <a:r>
              <a:rPr lang="zh-CN" altLang="en-US" sz="2400" b="1" dirty="0">
                <a:solidFill>
                  <a:schemeClr val="tx1"/>
                </a:solidFill>
              </a:rPr>
              <a:t>与中国电子技术标准化研究院成立工业大数据产业应用联盟</a:t>
            </a:r>
            <a:endParaRPr lang="zh-CN" altLang="en-US" sz="2400" b="1" dirty="0">
              <a:solidFill>
                <a:schemeClr val="tx1"/>
              </a:solidFill>
              <a:latin typeface="+mn-ea"/>
              <a:ea typeface="+mn-ea"/>
            </a:endParaRPr>
          </a:p>
        </p:txBody>
      </p:sp>
      <p:sp>
        <p:nvSpPr>
          <p:cNvPr id="21" name="矩形 20">
            <a:extLst>
              <a:ext uri="{FF2B5EF4-FFF2-40B4-BE49-F238E27FC236}">
                <a16:creationId xmlns:a16="http://schemas.microsoft.com/office/drawing/2014/main" id="{185EFE51-9629-43D1-BE29-EBE38D22FE6B}"/>
              </a:ext>
            </a:extLst>
          </p:cNvPr>
          <p:cNvSpPr/>
          <p:nvPr/>
        </p:nvSpPr>
        <p:spPr>
          <a:xfrm>
            <a:off x="384015" y="1272495"/>
            <a:ext cx="11387408" cy="1156855"/>
          </a:xfrm>
          <a:prstGeom prst="rect">
            <a:avLst/>
          </a:prstGeom>
        </p:spPr>
        <p:txBody>
          <a:bodyPr wrap="square">
            <a:spAutoFit/>
          </a:bodyPr>
          <a:lstStyle/>
          <a:p>
            <a:pPr>
              <a:lnSpc>
                <a:spcPct val="150000"/>
              </a:lnSpc>
            </a:pPr>
            <a:r>
              <a:rPr lang="en-US" altLang="zh-CN" sz="1600" dirty="0">
                <a:latin typeface="微软雅黑" panose="020B0503020204020204" pitchFamily="34" charset="-122"/>
                <a:ea typeface="微软雅黑" panose="020B0503020204020204" pitchFamily="34" charset="-122"/>
              </a:rPr>
              <a:t>2017</a:t>
            </a:r>
            <a:r>
              <a:rPr lang="zh-CN" altLang="en-US" sz="1600" dirty="0">
                <a:latin typeface="微软雅黑" panose="020B0503020204020204" pitchFamily="34" charset="-122"/>
                <a:ea typeface="微软雅黑" panose="020B0503020204020204" pitchFamily="34" charset="-122"/>
              </a:rPr>
              <a:t>年</a:t>
            </a:r>
            <a:r>
              <a:rPr lang="en-US" altLang="zh-CN" sz="1600" dirty="0">
                <a:latin typeface="微软雅黑" panose="020B0503020204020204" pitchFamily="34" charset="-122"/>
                <a:ea typeface="微软雅黑" panose="020B0503020204020204" pitchFamily="34" charset="-122"/>
              </a:rPr>
              <a:t>12</a:t>
            </a:r>
            <a:r>
              <a:rPr lang="zh-CN" altLang="en-US" sz="1600" dirty="0">
                <a:latin typeface="微软雅黑" panose="020B0503020204020204" pitchFamily="34" charset="-122"/>
                <a:ea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rPr>
              <a:t>08</a:t>
            </a:r>
            <a:r>
              <a:rPr lang="zh-CN" altLang="en-US" sz="1600" dirty="0">
                <a:latin typeface="微软雅黑" panose="020B0503020204020204" pitchFamily="34" charset="-122"/>
                <a:ea typeface="微软雅黑" panose="020B0503020204020204" pitchFamily="34" charset="-122"/>
              </a:rPr>
              <a:t>日，联想集团与中国电子技术标准化研究院共同在北京饭店举办了工业大数据产业应用联盟成立大会。本次大会得到了工信部领导的重视与指导，在全体联盟成员企业的倾力参与的同时，也得到了来自业界的广泛传播与一致好评。当天，来自电视广播、大众、财经、</a:t>
            </a:r>
            <a:r>
              <a:rPr lang="en-US" altLang="zh-CN" sz="1600" dirty="0">
                <a:latin typeface="微软雅黑" panose="020B0503020204020204" pitchFamily="34" charset="-122"/>
                <a:ea typeface="微软雅黑" panose="020B0503020204020204" pitchFamily="34" charset="-122"/>
              </a:rPr>
              <a:t>IT</a:t>
            </a:r>
            <a:r>
              <a:rPr lang="zh-CN" altLang="en-US" sz="1600" dirty="0">
                <a:latin typeface="微软雅黑" panose="020B0503020204020204" pitchFamily="34" charset="-122"/>
                <a:ea typeface="微软雅黑" panose="020B0503020204020204" pitchFamily="34" charset="-122"/>
              </a:rPr>
              <a:t>、垂直行业及自媒体的重点媒体共计</a:t>
            </a:r>
            <a:r>
              <a:rPr lang="en-US" altLang="zh-CN" sz="1600" b="1" dirty="0">
                <a:solidFill>
                  <a:srgbClr val="FF0000"/>
                </a:solidFill>
                <a:latin typeface="微软雅黑" panose="020B0503020204020204" pitchFamily="34" charset="-122"/>
                <a:ea typeface="微软雅黑" panose="020B0503020204020204" pitchFamily="34" charset="-122"/>
              </a:rPr>
              <a:t>51</a:t>
            </a:r>
            <a:r>
              <a:rPr lang="zh-CN" altLang="en-US" sz="1600" dirty="0">
                <a:latin typeface="微软雅黑" panose="020B0503020204020204" pitchFamily="34" charset="-122"/>
                <a:ea typeface="微软雅黑" panose="020B0503020204020204" pitchFamily="34" charset="-122"/>
              </a:rPr>
              <a:t>家参与并见证了联盟成立大会。</a:t>
            </a:r>
          </a:p>
        </p:txBody>
      </p:sp>
      <p:pic>
        <p:nvPicPr>
          <p:cNvPr id="22" name="图片 21" descr="C:\Users\meng\Desktop\联盟成立.jpg">
            <a:extLst>
              <a:ext uri="{FF2B5EF4-FFF2-40B4-BE49-F238E27FC236}">
                <a16:creationId xmlns:a16="http://schemas.microsoft.com/office/drawing/2014/main" id="{D622168D-1D8C-4D7E-A2DB-B15BCF78A48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48" y="2835280"/>
            <a:ext cx="2915433" cy="1761085"/>
          </a:xfrm>
          <a:prstGeom prst="rect">
            <a:avLst/>
          </a:prstGeom>
          <a:noFill/>
          <a:ln>
            <a:noFill/>
          </a:ln>
        </p:spPr>
      </p:pic>
      <p:pic>
        <p:nvPicPr>
          <p:cNvPr id="23" name="图片 22">
            <a:extLst>
              <a:ext uri="{FF2B5EF4-FFF2-40B4-BE49-F238E27FC236}">
                <a16:creationId xmlns:a16="http://schemas.microsoft.com/office/drawing/2014/main" id="{E1F1C69D-FEA9-4C4F-98B3-DB327B00D2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4181" y="2835280"/>
            <a:ext cx="2674448" cy="1776000"/>
          </a:xfrm>
          <a:prstGeom prst="rect">
            <a:avLst/>
          </a:prstGeom>
        </p:spPr>
      </p:pic>
      <p:pic>
        <p:nvPicPr>
          <p:cNvPr id="24" name="图片 23">
            <a:extLst>
              <a:ext uri="{FF2B5EF4-FFF2-40B4-BE49-F238E27FC236}">
                <a16:creationId xmlns:a16="http://schemas.microsoft.com/office/drawing/2014/main" id="{F2218BB2-9013-4657-88AF-D268220262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9998" y="2827823"/>
            <a:ext cx="2674447" cy="1776000"/>
          </a:xfrm>
          <a:prstGeom prst="rect">
            <a:avLst/>
          </a:prstGeom>
        </p:spPr>
      </p:pic>
      <p:pic>
        <p:nvPicPr>
          <p:cNvPr id="25" name="图片 24" descr="C:\Users\meng\Desktop\授牌.jpg">
            <a:extLst>
              <a:ext uri="{FF2B5EF4-FFF2-40B4-BE49-F238E27FC236}">
                <a16:creationId xmlns:a16="http://schemas.microsoft.com/office/drawing/2014/main" id="{5FB29D0A-7C95-47AC-865D-3B257726D13D}"/>
              </a:ext>
            </a:extLst>
          </p:cNvPr>
          <p:cNvPicPr/>
          <p:nvPr/>
        </p:nvPicPr>
        <p:blipFill rotWithShape="1">
          <a:blip r:embed="rId6" cstate="print">
            <a:extLst>
              <a:ext uri="{28A0092B-C50C-407E-A947-70E740481C1C}">
                <a14:useLocalDpi xmlns:a14="http://schemas.microsoft.com/office/drawing/2010/main" val="0"/>
              </a:ext>
            </a:extLst>
          </a:blip>
          <a:srcRect l="7642" r="4174" b="3741"/>
          <a:stretch/>
        </p:blipFill>
        <p:spPr bwMode="auto">
          <a:xfrm>
            <a:off x="8534445" y="2827823"/>
            <a:ext cx="3040768" cy="1768543"/>
          </a:xfrm>
          <a:prstGeom prst="rect">
            <a:avLst/>
          </a:prstGeom>
          <a:noFill/>
          <a:ln>
            <a:noFill/>
          </a:ln>
        </p:spPr>
      </p:pic>
      <p:pic>
        <p:nvPicPr>
          <p:cNvPr id="26" name="图片 25">
            <a:extLst>
              <a:ext uri="{FF2B5EF4-FFF2-40B4-BE49-F238E27FC236}">
                <a16:creationId xmlns:a16="http://schemas.microsoft.com/office/drawing/2014/main" id="{CE31D4C7-BA4D-4583-A9F4-6D0214292007}"/>
              </a:ext>
            </a:extLst>
          </p:cNvPr>
          <p:cNvPicPr>
            <a:picLocks noChangeAspect="1"/>
          </p:cNvPicPr>
          <p:nvPr/>
        </p:nvPicPr>
        <p:blipFill>
          <a:blip r:embed="rId7"/>
          <a:stretch>
            <a:fillRect/>
          </a:stretch>
        </p:blipFill>
        <p:spPr>
          <a:xfrm>
            <a:off x="1232029" y="5127681"/>
            <a:ext cx="2108172" cy="329673"/>
          </a:xfrm>
          <a:prstGeom prst="rect">
            <a:avLst/>
          </a:prstGeom>
        </p:spPr>
      </p:pic>
      <p:pic>
        <p:nvPicPr>
          <p:cNvPr id="27" name="图片 26">
            <a:extLst>
              <a:ext uri="{FF2B5EF4-FFF2-40B4-BE49-F238E27FC236}">
                <a16:creationId xmlns:a16="http://schemas.microsoft.com/office/drawing/2014/main" id="{F0181B82-5013-4C2B-B911-7B9718DB82DC}"/>
              </a:ext>
            </a:extLst>
          </p:cNvPr>
          <p:cNvPicPr>
            <a:picLocks noChangeAspect="1"/>
          </p:cNvPicPr>
          <p:nvPr/>
        </p:nvPicPr>
        <p:blipFill>
          <a:blip r:embed="rId8"/>
          <a:stretch>
            <a:fillRect/>
          </a:stretch>
        </p:blipFill>
        <p:spPr>
          <a:xfrm>
            <a:off x="5470427" y="5170287"/>
            <a:ext cx="1214584" cy="364375"/>
          </a:xfrm>
          <a:prstGeom prst="rect">
            <a:avLst/>
          </a:prstGeom>
        </p:spPr>
      </p:pic>
      <p:pic>
        <p:nvPicPr>
          <p:cNvPr id="29" name="图片 28">
            <a:extLst>
              <a:ext uri="{FF2B5EF4-FFF2-40B4-BE49-F238E27FC236}">
                <a16:creationId xmlns:a16="http://schemas.microsoft.com/office/drawing/2014/main" id="{5D2CCD32-FFCB-48B4-922B-0ED96A9E7A88}"/>
              </a:ext>
            </a:extLst>
          </p:cNvPr>
          <p:cNvPicPr>
            <a:picLocks noChangeAspect="1"/>
          </p:cNvPicPr>
          <p:nvPr/>
        </p:nvPicPr>
        <p:blipFill>
          <a:blip r:embed="rId9"/>
          <a:stretch>
            <a:fillRect/>
          </a:stretch>
        </p:blipFill>
        <p:spPr>
          <a:xfrm>
            <a:off x="9621348" y="5102174"/>
            <a:ext cx="1385537" cy="454953"/>
          </a:xfrm>
          <a:prstGeom prst="rect">
            <a:avLst/>
          </a:prstGeom>
        </p:spPr>
      </p:pic>
      <p:pic>
        <p:nvPicPr>
          <p:cNvPr id="30" name="图片 29">
            <a:extLst>
              <a:ext uri="{FF2B5EF4-FFF2-40B4-BE49-F238E27FC236}">
                <a16:creationId xmlns:a16="http://schemas.microsoft.com/office/drawing/2014/main" id="{1C983A5E-768E-4ACF-81F3-6B1688FD7202}"/>
              </a:ext>
            </a:extLst>
          </p:cNvPr>
          <p:cNvPicPr>
            <a:picLocks noChangeAspect="1"/>
          </p:cNvPicPr>
          <p:nvPr/>
        </p:nvPicPr>
        <p:blipFill>
          <a:blip r:embed="rId10"/>
          <a:stretch>
            <a:fillRect/>
          </a:stretch>
        </p:blipFill>
        <p:spPr>
          <a:xfrm>
            <a:off x="1417518" y="5735769"/>
            <a:ext cx="1370745" cy="390403"/>
          </a:xfrm>
          <a:prstGeom prst="rect">
            <a:avLst/>
          </a:prstGeom>
        </p:spPr>
      </p:pic>
      <p:pic>
        <p:nvPicPr>
          <p:cNvPr id="31" name="图片 30">
            <a:extLst>
              <a:ext uri="{FF2B5EF4-FFF2-40B4-BE49-F238E27FC236}">
                <a16:creationId xmlns:a16="http://schemas.microsoft.com/office/drawing/2014/main" id="{2D425795-1769-46E9-8A7D-8A27B7D6514A}"/>
              </a:ext>
            </a:extLst>
          </p:cNvPr>
          <p:cNvPicPr>
            <a:picLocks noChangeAspect="1"/>
          </p:cNvPicPr>
          <p:nvPr/>
        </p:nvPicPr>
        <p:blipFill>
          <a:blip r:embed="rId11"/>
          <a:stretch>
            <a:fillRect/>
          </a:stretch>
        </p:blipFill>
        <p:spPr>
          <a:xfrm>
            <a:off x="3567196" y="5627341"/>
            <a:ext cx="1084451" cy="598617"/>
          </a:xfrm>
          <a:prstGeom prst="rect">
            <a:avLst/>
          </a:prstGeom>
        </p:spPr>
      </p:pic>
      <p:pic>
        <p:nvPicPr>
          <p:cNvPr id="32" name="图片 31">
            <a:extLst>
              <a:ext uri="{FF2B5EF4-FFF2-40B4-BE49-F238E27FC236}">
                <a16:creationId xmlns:a16="http://schemas.microsoft.com/office/drawing/2014/main" id="{AF4C9C7B-8491-498F-BEC2-F6BCC3B91B6A}"/>
              </a:ext>
            </a:extLst>
          </p:cNvPr>
          <p:cNvPicPr>
            <a:picLocks noChangeAspect="1"/>
          </p:cNvPicPr>
          <p:nvPr/>
        </p:nvPicPr>
        <p:blipFill>
          <a:blip r:embed="rId12"/>
          <a:stretch>
            <a:fillRect/>
          </a:stretch>
        </p:blipFill>
        <p:spPr>
          <a:xfrm>
            <a:off x="3986507" y="5077546"/>
            <a:ext cx="902263" cy="503185"/>
          </a:xfrm>
          <a:prstGeom prst="rect">
            <a:avLst/>
          </a:prstGeom>
        </p:spPr>
      </p:pic>
      <p:pic>
        <p:nvPicPr>
          <p:cNvPr id="33" name="图片 32">
            <a:extLst>
              <a:ext uri="{FF2B5EF4-FFF2-40B4-BE49-F238E27FC236}">
                <a16:creationId xmlns:a16="http://schemas.microsoft.com/office/drawing/2014/main" id="{6AF0CA0D-61A7-410C-8DD0-16CF4BCC8FEB}"/>
              </a:ext>
            </a:extLst>
          </p:cNvPr>
          <p:cNvPicPr>
            <a:picLocks noChangeAspect="1"/>
          </p:cNvPicPr>
          <p:nvPr/>
        </p:nvPicPr>
        <p:blipFill>
          <a:blip r:embed="rId13"/>
          <a:stretch>
            <a:fillRect/>
          </a:stretch>
        </p:blipFill>
        <p:spPr>
          <a:xfrm>
            <a:off x="5297954" y="5588685"/>
            <a:ext cx="1474265" cy="562131"/>
          </a:xfrm>
          <a:prstGeom prst="rect">
            <a:avLst/>
          </a:prstGeom>
        </p:spPr>
      </p:pic>
      <p:pic>
        <p:nvPicPr>
          <p:cNvPr id="34" name="图片 33">
            <a:extLst>
              <a:ext uri="{FF2B5EF4-FFF2-40B4-BE49-F238E27FC236}">
                <a16:creationId xmlns:a16="http://schemas.microsoft.com/office/drawing/2014/main" id="{48A268BC-307B-49B7-97FA-B70B3DCFD008}"/>
              </a:ext>
            </a:extLst>
          </p:cNvPr>
          <p:cNvPicPr>
            <a:picLocks noChangeAspect="1"/>
          </p:cNvPicPr>
          <p:nvPr/>
        </p:nvPicPr>
        <p:blipFill>
          <a:blip r:embed="rId14"/>
          <a:stretch>
            <a:fillRect/>
          </a:stretch>
        </p:blipFill>
        <p:spPr>
          <a:xfrm>
            <a:off x="7493452" y="5639727"/>
            <a:ext cx="1040993" cy="486445"/>
          </a:xfrm>
          <a:prstGeom prst="rect">
            <a:avLst/>
          </a:prstGeom>
        </p:spPr>
      </p:pic>
      <p:pic>
        <p:nvPicPr>
          <p:cNvPr id="35" name="图片 34">
            <a:extLst>
              <a:ext uri="{FF2B5EF4-FFF2-40B4-BE49-F238E27FC236}">
                <a16:creationId xmlns:a16="http://schemas.microsoft.com/office/drawing/2014/main" id="{A0076D09-0E86-4161-9E85-D737E6D9CE1A}"/>
              </a:ext>
            </a:extLst>
          </p:cNvPr>
          <p:cNvPicPr>
            <a:picLocks noChangeAspect="1"/>
          </p:cNvPicPr>
          <p:nvPr/>
        </p:nvPicPr>
        <p:blipFill>
          <a:blip r:embed="rId15"/>
          <a:stretch>
            <a:fillRect/>
          </a:stretch>
        </p:blipFill>
        <p:spPr>
          <a:xfrm>
            <a:off x="7471924" y="5092119"/>
            <a:ext cx="1310016" cy="459807"/>
          </a:xfrm>
          <a:prstGeom prst="rect">
            <a:avLst/>
          </a:prstGeom>
        </p:spPr>
      </p:pic>
      <p:pic>
        <p:nvPicPr>
          <p:cNvPr id="36" name="图片 35">
            <a:extLst>
              <a:ext uri="{FF2B5EF4-FFF2-40B4-BE49-F238E27FC236}">
                <a16:creationId xmlns:a16="http://schemas.microsoft.com/office/drawing/2014/main" id="{9D36F1C2-6595-419A-824D-7F099E80521C}"/>
              </a:ext>
            </a:extLst>
          </p:cNvPr>
          <p:cNvPicPr>
            <a:picLocks noChangeAspect="1"/>
          </p:cNvPicPr>
          <p:nvPr/>
        </p:nvPicPr>
        <p:blipFill>
          <a:blip r:embed="rId16"/>
          <a:stretch>
            <a:fillRect/>
          </a:stretch>
        </p:blipFill>
        <p:spPr>
          <a:xfrm>
            <a:off x="9551521" y="5608473"/>
            <a:ext cx="1161252" cy="516112"/>
          </a:xfrm>
          <a:prstGeom prst="rect">
            <a:avLst/>
          </a:prstGeom>
        </p:spPr>
      </p:pic>
    </p:spTree>
    <p:extLst>
      <p:ext uri="{BB962C8B-B14F-4D97-AF65-F5344CB8AC3E}">
        <p14:creationId xmlns:p14="http://schemas.microsoft.com/office/powerpoint/2010/main" val="98669560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5"/>
          <p:cNvSpPr txBox="1">
            <a:spLocks noChangeArrowheads="1"/>
          </p:cNvSpPr>
          <p:nvPr/>
        </p:nvSpPr>
        <p:spPr bwMode="auto">
          <a:xfrm>
            <a:off x="499305" y="594271"/>
            <a:ext cx="3261830" cy="536289"/>
          </a:xfrm>
          <a:prstGeom prst="rect">
            <a:avLst/>
          </a:prstGeom>
          <a:noFill/>
          <a:ln>
            <a:noFill/>
          </a:ln>
          <a:extLst/>
        </p:spPr>
        <p:txBody>
          <a:bodyPr wrap="none" lIns="136386" tIns="68193" rIns="136386" bIns="68193">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zh-CN" altLang="en-US" sz="2590" b="1" dirty="0">
                <a:ea typeface="微软雅黑" panose="020B0503020204020204" pitchFamily="34" charset="-122"/>
                <a:sym typeface="宋体" panose="02010600030101010101" pitchFamily="2" charset="-122"/>
              </a:rPr>
              <a:t>我们面临的时代机遇</a:t>
            </a:r>
            <a:endParaRPr lang="en-US" altLang="zh-CN" sz="2590" dirty="0"/>
          </a:p>
        </p:txBody>
      </p: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767" y="1898480"/>
            <a:ext cx="3360868" cy="3243156"/>
          </a:xfrm>
          <a:prstGeom prst="rect">
            <a:avLst/>
          </a:prstGeom>
          <a:effectLst>
            <a:outerShdw blurRad="63500" sx="102000" sy="102000" algn="ctr" rotWithShape="0">
              <a:prstClr val="black">
                <a:alpha val="40000"/>
              </a:prstClr>
            </a:outerShdw>
          </a:effectLst>
        </p:spPr>
      </p:pic>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7159" y="1898474"/>
            <a:ext cx="3723004" cy="3243157"/>
          </a:xfrm>
          <a:prstGeom prst="rect">
            <a:avLst/>
          </a:prstGeom>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88142" y="1898476"/>
            <a:ext cx="3583839" cy="3243157"/>
          </a:xfrm>
          <a:prstGeom prst="rect">
            <a:avLst/>
          </a:prstGeom>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5940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线连接符 1"/>
          <p:cNvCxnSpPr/>
          <p:nvPr/>
        </p:nvCxnSpPr>
        <p:spPr>
          <a:xfrm>
            <a:off x="-6553865" y="4566244"/>
            <a:ext cx="17507615" cy="107356"/>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3" name="直线连接符 2"/>
          <p:cNvCxnSpPr/>
          <p:nvPr/>
        </p:nvCxnSpPr>
        <p:spPr>
          <a:xfrm>
            <a:off x="3574172" y="-1052338"/>
            <a:ext cx="58591" cy="7531789"/>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7" name="直线连接符 6"/>
          <p:cNvCxnSpPr/>
          <p:nvPr/>
        </p:nvCxnSpPr>
        <p:spPr>
          <a:xfrm>
            <a:off x="-6534808" y="2330234"/>
            <a:ext cx="17507615" cy="107356"/>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10" name="TextBox 2">
            <a:extLst>
              <a:ext uri="{FF2B5EF4-FFF2-40B4-BE49-F238E27FC236}">
                <a16:creationId xmlns:a16="http://schemas.microsoft.com/office/drawing/2014/main" id="{B0DF2379-AB90-4523-BB75-CC6576DC0A9E}"/>
              </a:ext>
            </a:extLst>
          </p:cNvPr>
          <p:cNvSpPr txBox="1"/>
          <p:nvPr/>
        </p:nvSpPr>
        <p:spPr>
          <a:xfrm>
            <a:off x="309342" y="20219"/>
            <a:ext cx="6569135" cy="514017"/>
          </a:xfrm>
          <a:prstGeom prst="rect">
            <a:avLst/>
          </a:prstGeom>
          <a:noFill/>
        </p:spPr>
        <p:txBody>
          <a:bodyPr wrap="square" lIns="132501" tIns="66250" rIns="132501" bIns="66250" rtlCol="0">
            <a:spAutoFit/>
          </a:bodyPr>
          <a:lstStyle>
            <a:defPPr>
              <a:defRPr lang="zh-CN"/>
            </a:defPPr>
            <a:lvl1pPr>
              <a:defRPr sz="2800">
                <a:solidFill>
                  <a:schemeClr val="bg1"/>
                </a:solidFill>
                <a:latin typeface="微软雅黑" panose="020B0503020204020204" pitchFamily="34" charset="-122"/>
                <a:ea typeface="微软雅黑" panose="020B0503020204020204" pitchFamily="34" charset="-122"/>
                <a:cs typeface="Arial" panose="020B0604020202020204" pitchFamily="34" charset="0"/>
              </a:defRPr>
            </a:lvl1pPr>
          </a:lstStyle>
          <a:p>
            <a:pPr defTabSz="1218508"/>
            <a:r>
              <a:rPr lang="zh-CN" altLang="en-US" sz="2400" dirty="0">
                <a:solidFill>
                  <a:prstClr val="white"/>
                </a:solidFill>
              </a:rPr>
              <a:t>合作发起成立“全国高校大数据教育联盟”</a:t>
            </a:r>
            <a:endParaRPr lang="zh-CN" altLang="en-US" sz="2500" dirty="0">
              <a:solidFill>
                <a:prstClr val="white"/>
              </a:solidFill>
            </a:endParaRPr>
          </a:p>
        </p:txBody>
      </p:sp>
      <p:sp>
        <p:nvSpPr>
          <p:cNvPr id="11" name="矩形 10">
            <a:extLst>
              <a:ext uri="{FF2B5EF4-FFF2-40B4-BE49-F238E27FC236}">
                <a16:creationId xmlns:a16="http://schemas.microsoft.com/office/drawing/2014/main" id="{24A450EC-1E6E-49B5-AD3A-FEA67128B2C8}"/>
              </a:ext>
            </a:extLst>
          </p:cNvPr>
          <p:cNvSpPr/>
          <p:nvPr/>
        </p:nvSpPr>
        <p:spPr>
          <a:xfrm>
            <a:off x="534338" y="1136703"/>
            <a:ext cx="11205369" cy="1526187"/>
          </a:xfrm>
          <a:prstGeom prst="rect">
            <a:avLst/>
          </a:prstGeom>
        </p:spPr>
        <p:txBody>
          <a:bodyPr wrap="square">
            <a:spAutoFit/>
          </a:bodyPr>
          <a:lstStyle/>
          <a:p>
            <a:pPr defTabSz="1218508">
              <a:lnSpc>
                <a:spcPct val="150000"/>
              </a:lnSpc>
            </a:pPr>
            <a:r>
              <a:rPr kumimoji="1" lang="en-US" altLang="zh-CN" sz="1600" dirty="0">
                <a:solidFill>
                  <a:srgbClr val="6F7170">
                    <a:lumMod val="75000"/>
                  </a:srgbClr>
                </a:solidFill>
                <a:latin typeface="微软雅黑" panose="020B0503020204020204" pitchFamily="34" charset="-122"/>
              </a:rPr>
              <a:t>2016</a:t>
            </a:r>
            <a:r>
              <a:rPr kumimoji="1" lang="zh-CN" altLang="en-US" sz="1600" dirty="0">
                <a:solidFill>
                  <a:srgbClr val="6F7170">
                    <a:lumMod val="75000"/>
                  </a:srgbClr>
                </a:solidFill>
                <a:latin typeface="微软雅黑" panose="020B0503020204020204" pitchFamily="34" charset="-122"/>
              </a:rPr>
              <a:t>年</a:t>
            </a:r>
            <a:r>
              <a:rPr kumimoji="1" lang="en-US" altLang="zh-CN" sz="1600" dirty="0">
                <a:solidFill>
                  <a:srgbClr val="6F7170">
                    <a:lumMod val="75000"/>
                  </a:srgbClr>
                </a:solidFill>
                <a:latin typeface="微软雅黑" panose="020B0503020204020204" pitchFamily="34" charset="-122"/>
              </a:rPr>
              <a:t>7</a:t>
            </a:r>
            <a:r>
              <a:rPr kumimoji="1" lang="zh-CN" altLang="en-US" sz="1600" dirty="0">
                <a:solidFill>
                  <a:srgbClr val="6F7170">
                    <a:lumMod val="75000"/>
                  </a:srgbClr>
                </a:solidFill>
                <a:latin typeface="微软雅黑" panose="020B0503020204020204" pitchFamily="34" charset="-122"/>
              </a:rPr>
              <a:t>月</a:t>
            </a:r>
            <a:r>
              <a:rPr kumimoji="1" lang="en-US" altLang="zh-CN" sz="1600" dirty="0">
                <a:solidFill>
                  <a:srgbClr val="6F7170">
                    <a:lumMod val="75000"/>
                  </a:srgbClr>
                </a:solidFill>
                <a:latin typeface="微软雅黑" panose="020B0503020204020204" pitchFamily="34" charset="-122"/>
              </a:rPr>
              <a:t>17</a:t>
            </a:r>
            <a:r>
              <a:rPr kumimoji="1" lang="zh-CN" altLang="en-US" sz="1600" dirty="0">
                <a:solidFill>
                  <a:srgbClr val="6F7170">
                    <a:lumMod val="75000"/>
                  </a:srgbClr>
                </a:solidFill>
                <a:latin typeface="微软雅黑" panose="020B0503020204020204" pitchFamily="34" charset="-122"/>
              </a:rPr>
              <a:t>日，发起并运营“全国高校大数据教育联盟”，原工信部副部长杨学山任名誉理事长，中科院院士陈国良   任理事长，目前有</a:t>
            </a:r>
            <a:r>
              <a:rPr kumimoji="1" lang="en-US" altLang="zh-CN" sz="1600" b="1" dirty="0">
                <a:solidFill>
                  <a:srgbClr val="6F7170">
                    <a:lumMod val="75000"/>
                  </a:srgbClr>
                </a:solidFill>
                <a:latin typeface="微软雅黑" panose="020B0503020204020204" pitchFamily="34" charset="-122"/>
              </a:rPr>
              <a:t>613</a:t>
            </a:r>
            <a:r>
              <a:rPr kumimoji="1" lang="zh-CN" altLang="en-US" sz="1600" b="1" dirty="0">
                <a:solidFill>
                  <a:srgbClr val="6F7170">
                    <a:lumMod val="75000"/>
                  </a:srgbClr>
                </a:solidFill>
                <a:latin typeface="微软雅黑" panose="020B0503020204020204" pitchFamily="34" charset="-122"/>
              </a:rPr>
              <a:t>所</a:t>
            </a:r>
            <a:r>
              <a:rPr kumimoji="1" lang="zh-CN" altLang="en-US" sz="1600" dirty="0">
                <a:solidFill>
                  <a:srgbClr val="6F7170">
                    <a:lumMod val="75000"/>
                  </a:srgbClr>
                </a:solidFill>
                <a:latin typeface="微软雅黑" panose="020B0503020204020204" pitchFamily="34" charset="-122"/>
              </a:rPr>
              <a:t>高校加入联盟。</a:t>
            </a:r>
            <a:endParaRPr kumimoji="1" lang="en-US" altLang="zh-CN" sz="1600" dirty="0">
              <a:solidFill>
                <a:srgbClr val="6F7170">
                  <a:lumMod val="75000"/>
                </a:srgbClr>
              </a:solidFill>
              <a:latin typeface="微软雅黑" panose="020B0503020204020204" pitchFamily="34" charset="-122"/>
            </a:endParaRPr>
          </a:p>
          <a:p>
            <a:pPr defTabSz="1218508">
              <a:lnSpc>
                <a:spcPct val="150000"/>
              </a:lnSpc>
            </a:pPr>
            <a:r>
              <a:rPr kumimoji="1" lang="en-US" altLang="zh-CN" sz="1600" dirty="0">
                <a:solidFill>
                  <a:srgbClr val="6F7170">
                    <a:lumMod val="75000"/>
                  </a:srgbClr>
                </a:solidFill>
                <a:latin typeface="微软雅黑" panose="020B0503020204020204" pitchFamily="34" charset="-122"/>
              </a:rPr>
              <a:t>10</a:t>
            </a:r>
            <a:r>
              <a:rPr kumimoji="1" lang="zh-CN" altLang="en-US" sz="1600" dirty="0">
                <a:solidFill>
                  <a:srgbClr val="6F7170">
                    <a:lumMod val="75000"/>
                  </a:srgbClr>
                </a:solidFill>
                <a:latin typeface="微软雅黑" panose="020B0503020204020204" pitchFamily="34" charset="-122"/>
              </a:rPr>
              <a:t>场线下活动，专业教师培训班，覆盖</a:t>
            </a:r>
            <a:r>
              <a:rPr kumimoji="1" lang="en-US" altLang="zh-CN" sz="1600" dirty="0">
                <a:solidFill>
                  <a:srgbClr val="6F7170">
                    <a:lumMod val="75000"/>
                  </a:srgbClr>
                </a:solidFill>
                <a:latin typeface="微软雅黑" panose="020B0503020204020204" pitchFamily="34" charset="-122"/>
              </a:rPr>
              <a:t>376</a:t>
            </a:r>
            <a:r>
              <a:rPr kumimoji="1" lang="zh-CN" altLang="en-US" sz="1600" dirty="0">
                <a:solidFill>
                  <a:srgbClr val="6F7170">
                    <a:lumMod val="75000"/>
                  </a:srgbClr>
                </a:solidFill>
                <a:latin typeface="微软雅黑" panose="020B0503020204020204" pitchFamily="34" charset="-122"/>
              </a:rPr>
              <a:t>所高校，</a:t>
            </a:r>
            <a:r>
              <a:rPr kumimoji="1" lang="en-US" altLang="zh-CN" sz="1600" dirty="0">
                <a:solidFill>
                  <a:srgbClr val="6F7170">
                    <a:lumMod val="75000"/>
                  </a:srgbClr>
                </a:solidFill>
                <a:latin typeface="微软雅黑" panose="020B0503020204020204" pitchFamily="34" charset="-122"/>
              </a:rPr>
              <a:t>1150</a:t>
            </a:r>
            <a:r>
              <a:rPr kumimoji="1" lang="zh-CN" altLang="en-US" sz="1600" dirty="0">
                <a:solidFill>
                  <a:srgbClr val="6F7170">
                    <a:lumMod val="75000"/>
                  </a:srgbClr>
                </a:solidFill>
                <a:latin typeface="微软雅黑" panose="020B0503020204020204" pitchFamily="34" charset="-122"/>
              </a:rPr>
              <a:t>名教师，</a:t>
            </a:r>
            <a:r>
              <a:rPr kumimoji="1" lang="en-US" altLang="zh-CN" sz="1600" dirty="0">
                <a:solidFill>
                  <a:srgbClr val="6F7170">
                    <a:lumMod val="75000"/>
                  </a:srgbClr>
                </a:solidFill>
                <a:latin typeface="微软雅黑" panose="020B0503020204020204" pitchFamily="34" charset="-122"/>
              </a:rPr>
              <a:t>3510</a:t>
            </a:r>
            <a:r>
              <a:rPr kumimoji="1" lang="zh-CN" altLang="en-US" sz="1600" dirty="0">
                <a:solidFill>
                  <a:srgbClr val="6F7170">
                    <a:lumMod val="75000"/>
                  </a:srgbClr>
                </a:solidFill>
                <a:latin typeface="微软雅黑" panose="020B0503020204020204" pitchFamily="34" charset="-122"/>
              </a:rPr>
              <a:t>名学生。</a:t>
            </a:r>
          </a:p>
          <a:p>
            <a:pPr defTabSz="1218508">
              <a:lnSpc>
                <a:spcPct val="150000"/>
              </a:lnSpc>
            </a:pPr>
            <a:endParaRPr kumimoji="1" lang="en-US" altLang="zh-CN" sz="1600" dirty="0">
              <a:solidFill>
                <a:srgbClr val="6F7170">
                  <a:lumMod val="75000"/>
                </a:srgbClr>
              </a:solidFill>
              <a:latin typeface="微软雅黑" panose="020B0503020204020204" pitchFamily="34" charset="-122"/>
            </a:endParaRPr>
          </a:p>
        </p:txBody>
      </p:sp>
      <p:pic>
        <p:nvPicPr>
          <p:cNvPr id="12" name="Picture 2" descr="857712073834241216.jpg">
            <a:extLst>
              <a:ext uri="{FF2B5EF4-FFF2-40B4-BE49-F238E27FC236}">
                <a16:creationId xmlns:a16="http://schemas.microsoft.com/office/drawing/2014/main" id="{6B7FF3B6-3AE3-479F-A6AC-6BCED5EA601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939" y="4458888"/>
            <a:ext cx="2743340" cy="189574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DSC_0056.jpg">
            <a:extLst>
              <a:ext uri="{FF2B5EF4-FFF2-40B4-BE49-F238E27FC236}">
                <a16:creationId xmlns:a16="http://schemas.microsoft.com/office/drawing/2014/main" id="{0BFF636C-F5F7-4B9B-9C15-6B65290FD1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73306" y="4434011"/>
            <a:ext cx="2824287" cy="198663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全国高校大数据教育联盟“数据科学与数据可视化”研修班圆满成功">
            <a:extLst>
              <a:ext uri="{FF2B5EF4-FFF2-40B4-BE49-F238E27FC236}">
                <a16:creationId xmlns:a16="http://schemas.microsoft.com/office/drawing/2014/main" id="{5274BDE6-4299-46B6-B830-9FC36DC4961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80883" y="4463943"/>
            <a:ext cx="2824287" cy="1975674"/>
          </a:xfrm>
          <a:prstGeom prst="rect">
            <a:avLst/>
          </a:prstGeom>
          <a:noFill/>
          <a:extLst>
            <a:ext uri="{909E8E84-426E-40DD-AFC4-6F175D3DCCD1}">
              <a14:hiddenFill xmlns:a14="http://schemas.microsoft.com/office/drawing/2010/main">
                <a:solidFill>
                  <a:srgbClr val="FFFFFF"/>
                </a:solidFill>
              </a14:hiddenFill>
            </a:ext>
          </a:extLst>
        </p:spPr>
      </p:pic>
      <p:pic>
        <p:nvPicPr>
          <p:cNvPr id="16" name="图片 15">
            <a:extLst>
              <a:ext uri="{FF2B5EF4-FFF2-40B4-BE49-F238E27FC236}">
                <a16:creationId xmlns:a16="http://schemas.microsoft.com/office/drawing/2014/main" id="{90092D4E-EF13-46B7-8383-F81B19A377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1939" y="2422612"/>
            <a:ext cx="2713916" cy="1913176"/>
          </a:xfrm>
          <a:prstGeom prst="rect">
            <a:avLst/>
          </a:prstGeom>
        </p:spPr>
      </p:pic>
      <p:pic>
        <p:nvPicPr>
          <p:cNvPr id="17" name="Picture 4" descr="\">
            <a:extLst>
              <a:ext uri="{FF2B5EF4-FFF2-40B4-BE49-F238E27FC236}">
                <a16:creationId xmlns:a16="http://schemas.microsoft.com/office/drawing/2014/main" id="{D68A9F53-F0CF-40F6-B7CE-B151B033B19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80883" y="2435377"/>
            <a:ext cx="2964117" cy="1976077"/>
          </a:xfrm>
          <a:prstGeom prst="rect">
            <a:avLst/>
          </a:prstGeom>
          <a:noFill/>
          <a:extLst>
            <a:ext uri="{909E8E84-426E-40DD-AFC4-6F175D3DCCD1}">
              <a14:hiddenFill xmlns:a14="http://schemas.microsoft.com/office/drawing/2010/main">
                <a:solidFill>
                  <a:srgbClr val="FFFFFF"/>
                </a:solidFill>
              </a14:hiddenFill>
            </a:ext>
          </a:extLst>
        </p:spPr>
      </p:pic>
      <p:pic>
        <p:nvPicPr>
          <p:cNvPr id="22" name="图片 21">
            <a:extLst>
              <a:ext uri="{FF2B5EF4-FFF2-40B4-BE49-F238E27FC236}">
                <a16:creationId xmlns:a16="http://schemas.microsoft.com/office/drawing/2014/main" id="{C5D08DE5-40A8-4D0F-8719-D6397373C84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96711" y="2422612"/>
            <a:ext cx="2920225" cy="1946815"/>
          </a:xfrm>
          <a:prstGeom prst="rect">
            <a:avLst/>
          </a:prstGeom>
        </p:spPr>
      </p:pic>
      <p:sp>
        <p:nvSpPr>
          <p:cNvPr id="23" name="TextBox 2">
            <a:extLst>
              <a:ext uri="{FF2B5EF4-FFF2-40B4-BE49-F238E27FC236}">
                <a16:creationId xmlns:a16="http://schemas.microsoft.com/office/drawing/2014/main" id="{6F028DF1-8C1E-49C5-96B9-2B2498424B78}"/>
              </a:ext>
            </a:extLst>
          </p:cNvPr>
          <p:cNvSpPr txBox="1"/>
          <p:nvPr/>
        </p:nvSpPr>
        <p:spPr>
          <a:xfrm>
            <a:off x="461742" y="172619"/>
            <a:ext cx="6569135" cy="514017"/>
          </a:xfrm>
          <a:prstGeom prst="rect">
            <a:avLst/>
          </a:prstGeom>
          <a:noFill/>
        </p:spPr>
        <p:txBody>
          <a:bodyPr wrap="square" lIns="132501" tIns="66250" rIns="132501" bIns="66250" rtlCol="0">
            <a:spAutoFit/>
          </a:bodyPr>
          <a:lstStyle>
            <a:defPPr>
              <a:defRPr lang="zh-CN"/>
            </a:defPPr>
            <a:lvl1pPr>
              <a:defRPr sz="2800">
                <a:solidFill>
                  <a:schemeClr val="bg1"/>
                </a:solidFill>
                <a:latin typeface="微软雅黑" panose="020B0503020204020204" pitchFamily="34" charset="-122"/>
                <a:ea typeface="微软雅黑" panose="020B0503020204020204" pitchFamily="34" charset="-122"/>
                <a:cs typeface="Arial" panose="020B0604020202020204" pitchFamily="34" charset="0"/>
              </a:defRPr>
            </a:lvl1pPr>
          </a:lstStyle>
          <a:p>
            <a:pPr defTabSz="1218508"/>
            <a:r>
              <a:rPr lang="zh-CN" altLang="en-US" sz="2400" dirty="0">
                <a:solidFill>
                  <a:prstClr val="white"/>
                </a:solidFill>
              </a:rPr>
              <a:t>合作发起成立“全国高校大数据教育联盟”</a:t>
            </a:r>
            <a:endParaRPr lang="zh-CN" altLang="en-US" sz="2500" dirty="0">
              <a:solidFill>
                <a:prstClr val="white"/>
              </a:solidFill>
            </a:endParaRPr>
          </a:p>
        </p:txBody>
      </p:sp>
      <p:sp>
        <p:nvSpPr>
          <p:cNvPr id="25" name="TextBox 2">
            <a:extLst>
              <a:ext uri="{FF2B5EF4-FFF2-40B4-BE49-F238E27FC236}">
                <a16:creationId xmlns:a16="http://schemas.microsoft.com/office/drawing/2014/main" id="{E17C285B-E8D6-4968-9014-7C998264A2D1}"/>
              </a:ext>
            </a:extLst>
          </p:cNvPr>
          <p:cNvSpPr txBox="1"/>
          <p:nvPr/>
        </p:nvSpPr>
        <p:spPr>
          <a:xfrm>
            <a:off x="499727" y="601346"/>
            <a:ext cx="6493164" cy="503126"/>
          </a:xfrm>
          <a:prstGeom prst="rect">
            <a:avLst/>
          </a:prstGeom>
          <a:noFill/>
        </p:spPr>
        <p:txBody>
          <a:bodyPr wrap="square" lIns="132501" tIns="66250" rIns="132501" bIns="66250" rtlCol="0">
            <a:spAutoFit/>
          </a:bodyPr>
          <a:lstStyle>
            <a:defPPr>
              <a:defRPr lang="zh-CN"/>
            </a:defPPr>
            <a:lvl1pPr>
              <a:defRPr sz="2800">
                <a:solidFill>
                  <a:schemeClr val="bg1"/>
                </a:solidFill>
                <a:latin typeface="微软雅黑" panose="020B0503020204020204" pitchFamily="34" charset="-122"/>
                <a:ea typeface="微软雅黑" panose="020B0503020204020204" pitchFamily="34" charset="-122"/>
                <a:cs typeface="Arial" panose="020B0604020202020204" pitchFamily="34" charset="0"/>
              </a:defRPr>
            </a:lvl1pPr>
          </a:lstStyle>
          <a:p>
            <a:pPr defTabSz="1218508"/>
            <a:r>
              <a:rPr lang="zh-CN" altLang="en-US" sz="2400" b="1" dirty="0">
                <a:solidFill>
                  <a:schemeClr val="tx1"/>
                </a:solidFill>
              </a:rPr>
              <a:t>合作发起成立“全国高校大数据教育联盟”</a:t>
            </a:r>
            <a:endParaRPr lang="zh-CN" altLang="en-US" sz="2500" b="1" dirty="0">
              <a:solidFill>
                <a:schemeClr val="tx1"/>
              </a:solidFill>
            </a:endParaRPr>
          </a:p>
        </p:txBody>
      </p:sp>
    </p:spTree>
    <p:extLst>
      <p:ext uri="{BB962C8B-B14F-4D97-AF65-F5344CB8AC3E}">
        <p14:creationId xmlns:p14="http://schemas.microsoft.com/office/powerpoint/2010/main" val="1142671966"/>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线连接符 2"/>
          <p:cNvCxnSpPr/>
          <p:nvPr/>
        </p:nvCxnSpPr>
        <p:spPr>
          <a:xfrm>
            <a:off x="-6553865" y="4566244"/>
            <a:ext cx="17507615" cy="107356"/>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4" name="直线连接符 3"/>
          <p:cNvCxnSpPr/>
          <p:nvPr/>
        </p:nvCxnSpPr>
        <p:spPr>
          <a:xfrm>
            <a:off x="3574172" y="-1052338"/>
            <a:ext cx="58591" cy="7531789"/>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5989991" y="2329086"/>
            <a:ext cx="5548008" cy="7346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defRPr/>
            </a:pPr>
            <a:r>
              <a:rPr kumimoji="1" lang="zh-CN" altLang="en-US" sz="2400" dirty="0">
                <a:solidFill>
                  <a:srgbClr val="262626"/>
                </a:solidFill>
                <a:latin typeface="Microsoft YaHei" charset="0"/>
                <a:ea typeface="Microsoft YaHei" charset="0"/>
                <a:cs typeface="Microsoft YaHei" charset="0"/>
              </a:rPr>
              <a:t>超过</a:t>
            </a:r>
            <a:r>
              <a:rPr kumimoji="1" lang="en-US" altLang="zh-CN" sz="4000" b="1" dirty="0">
                <a:solidFill>
                  <a:srgbClr val="E2231A"/>
                </a:solidFill>
                <a:latin typeface="Microsoft YaHei" charset="0"/>
                <a:ea typeface="Microsoft YaHei" charset="0"/>
                <a:cs typeface="Microsoft YaHei" charset="0"/>
              </a:rPr>
              <a:t>1200</a:t>
            </a:r>
            <a:r>
              <a:rPr kumimoji="1" lang="zh-CN" altLang="en-US" sz="4000" b="1" dirty="0">
                <a:solidFill>
                  <a:srgbClr val="E2231A"/>
                </a:solidFill>
                <a:latin typeface="Microsoft YaHei" charset="0"/>
                <a:ea typeface="Microsoft YaHei" charset="0"/>
                <a:cs typeface="Microsoft YaHei" charset="0"/>
              </a:rPr>
              <a:t>家</a:t>
            </a:r>
            <a:r>
              <a:rPr kumimoji="1" lang="zh-CN" altLang="en-US" sz="2400" dirty="0">
                <a:solidFill>
                  <a:srgbClr val="262626"/>
                </a:solidFill>
                <a:latin typeface="Microsoft YaHei" charset="0"/>
                <a:ea typeface="Microsoft YaHei" charset="0"/>
                <a:cs typeface="Microsoft YaHei" charset="0"/>
              </a:rPr>
              <a:t>的企业提供就业推荐</a:t>
            </a:r>
            <a:endParaRPr kumimoji="1" lang="en-US" altLang="zh-CN" sz="2400" dirty="0">
              <a:solidFill>
                <a:srgbClr val="262626"/>
              </a:solidFill>
              <a:latin typeface="Microsoft YaHei" charset="0"/>
              <a:ea typeface="Microsoft YaHei" charset="0"/>
              <a:cs typeface="Microsoft YaHei" charset="0"/>
            </a:endParaRPr>
          </a:p>
        </p:txBody>
      </p:sp>
      <p:sp>
        <p:nvSpPr>
          <p:cNvPr id="6" name="矩形 5"/>
          <p:cNvSpPr/>
          <p:nvPr/>
        </p:nvSpPr>
        <p:spPr>
          <a:xfrm>
            <a:off x="5961692" y="3203014"/>
            <a:ext cx="4821103" cy="90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defRPr/>
            </a:pPr>
            <a:r>
              <a:rPr kumimoji="1" lang="zh-CN" altLang="en-US" sz="2400" dirty="0">
                <a:solidFill>
                  <a:srgbClr val="262626"/>
                </a:solidFill>
                <a:latin typeface="Microsoft YaHei" charset="0"/>
                <a:ea typeface="Microsoft YaHei" charset="0"/>
                <a:cs typeface="Microsoft YaHei" charset="0"/>
              </a:rPr>
              <a:t>超过</a:t>
            </a:r>
            <a:r>
              <a:rPr kumimoji="1" lang="en-US" altLang="zh-CN" sz="4000" b="1" dirty="0">
                <a:solidFill>
                  <a:srgbClr val="E2231A"/>
                </a:solidFill>
                <a:latin typeface="Microsoft YaHei" charset="0"/>
                <a:ea typeface="Microsoft YaHei" charset="0"/>
                <a:cs typeface="Microsoft YaHei" charset="0"/>
              </a:rPr>
              <a:t>500</a:t>
            </a:r>
            <a:r>
              <a:rPr kumimoji="1" lang="zh-CN" altLang="en-US" sz="4000" b="1" dirty="0">
                <a:solidFill>
                  <a:srgbClr val="E2231A"/>
                </a:solidFill>
                <a:latin typeface="Microsoft YaHei" charset="0"/>
                <a:ea typeface="Microsoft YaHei" charset="0"/>
                <a:cs typeface="Microsoft YaHei" charset="0"/>
              </a:rPr>
              <a:t>所</a:t>
            </a:r>
            <a:r>
              <a:rPr kumimoji="1" lang="zh-CN" altLang="en-US" sz="2400" dirty="0">
                <a:solidFill>
                  <a:srgbClr val="262626"/>
                </a:solidFill>
                <a:latin typeface="Microsoft YaHei" charset="0"/>
                <a:ea typeface="Microsoft YaHei" charset="0"/>
                <a:cs typeface="Microsoft YaHei" charset="0"/>
              </a:rPr>
              <a:t>已经开展</a:t>
            </a:r>
            <a:endParaRPr kumimoji="1" lang="en-US" altLang="zh-CN" sz="2400" dirty="0">
              <a:solidFill>
                <a:srgbClr val="262626"/>
              </a:solidFill>
              <a:latin typeface="Microsoft YaHei" charset="0"/>
              <a:ea typeface="Microsoft YaHei" charset="0"/>
              <a:cs typeface="Microsoft YaHei" charset="0"/>
            </a:endParaRPr>
          </a:p>
          <a:p>
            <a:pPr>
              <a:lnSpc>
                <a:spcPct val="100000"/>
              </a:lnSpc>
              <a:spcBef>
                <a:spcPct val="0"/>
              </a:spcBef>
              <a:buFontTx/>
              <a:buNone/>
              <a:defRPr/>
            </a:pPr>
            <a:r>
              <a:rPr kumimoji="1" lang="zh-CN" altLang="en-US" sz="2400" dirty="0">
                <a:solidFill>
                  <a:srgbClr val="262626"/>
                </a:solidFill>
                <a:latin typeface="Microsoft YaHei" charset="0"/>
                <a:ea typeface="Microsoft YaHei" charset="0"/>
                <a:cs typeface="Microsoft YaHei" charset="0"/>
              </a:rPr>
              <a:t>或即将开展大数据课程的学校</a:t>
            </a:r>
          </a:p>
        </p:txBody>
      </p:sp>
      <p:cxnSp>
        <p:nvCxnSpPr>
          <p:cNvPr id="12" name="直线连接符 11"/>
          <p:cNvCxnSpPr/>
          <p:nvPr/>
        </p:nvCxnSpPr>
        <p:spPr>
          <a:xfrm>
            <a:off x="-6534808" y="2210175"/>
            <a:ext cx="17507615" cy="107356"/>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14" name="圆角矩形 13"/>
          <p:cNvSpPr>
            <a:spLocks noChangeArrowheads="1"/>
          </p:cNvSpPr>
          <p:nvPr/>
        </p:nvSpPr>
        <p:spPr bwMode="auto">
          <a:xfrm>
            <a:off x="1384871" y="2051034"/>
            <a:ext cx="2186905" cy="3619481"/>
          </a:xfrm>
          <a:prstGeom prst="roundRect">
            <a:avLst>
              <a:gd name="adj" fmla="val 16667"/>
            </a:avLst>
          </a:prstGeom>
          <a:solidFill>
            <a:srgbClr val="E2231A"/>
          </a:solidFill>
          <a:ln>
            <a:noFill/>
          </a:ln>
          <a:effectLst>
            <a:outerShdw blurRad="50800" dist="38100" dir="2700000" algn="tl" rotWithShape="0">
              <a:srgbClr val="000000">
                <a:alpha val="39998"/>
              </a:srgbClr>
            </a:outerShdw>
          </a:effectLst>
          <a:extLst/>
        </p:spPr>
        <p:txBody>
          <a:bodyPr anchor="ctr"/>
          <a:lstStyle/>
          <a:p>
            <a:pPr algn="ctr">
              <a:defRPr/>
            </a:pPr>
            <a:endParaRPr lang="zh-CN" altLang="en-US">
              <a:solidFill>
                <a:schemeClr val="lt1"/>
              </a:solidFill>
              <a:latin typeface="+mn-lt"/>
              <a:ea typeface="+mn-ea"/>
            </a:endParaRPr>
          </a:p>
        </p:txBody>
      </p:sp>
      <p:sp>
        <p:nvSpPr>
          <p:cNvPr id="15" name="六边形 14"/>
          <p:cNvSpPr/>
          <p:nvPr/>
        </p:nvSpPr>
        <p:spPr>
          <a:xfrm>
            <a:off x="1699902" y="2394300"/>
            <a:ext cx="1556654" cy="1198275"/>
          </a:xfrm>
          <a:prstGeom prst="hexagon">
            <a:avLst/>
          </a:prstGeom>
          <a:solidFill>
            <a:schemeClr val="bg1">
              <a:lumMod val="9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6" name="六边形 15"/>
          <p:cNvSpPr/>
          <p:nvPr/>
        </p:nvSpPr>
        <p:spPr>
          <a:xfrm>
            <a:off x="1685051" y="4011464"/>
            <a:ext cx="1556654" cy="1250296"/>
          </a:xfrm>
          <a:prstGeom prst="hexagon">
            <a:avLst/>
          </a:prstGeom>
          <a:solidFill>
            <a:schemeClr val="bg1">
              <a:lumMod val="95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7" name="矩形 16"/>
          <p:cNvSpPr/>
          <p:nvPr/>
        </p:nvSpPr>
        <p:spPr>
          <a:xfrm>
            <a:off x="1939028" y="2639888"/>
            <a:ext cx="1090112" cy="6883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kumimoji="1" lang="zh-CN" altLang="en-US" sz="2400" dirty="0">
                <a:solidFill>
                  <a:schemeClr val="tx1">
                    <a:lumMod val="85000"/>
                    <a:lumOff val="15000"/>
                  </a:schemeClr>
                </a:solidFill>
                <a:latin typeface="Microsoft YaHei" charset="0"/>
                <a:ea typeface="Microsoft YaHei" charset="0"/>
                <a:cs typeface="Microsoft YaHei" charset="0"/>
              </a:rPr>
              <a:t>师资</a:t>
            </a:r>
            <a:endParaRPr kumimoji="1" lang="en-US" altLang="zh-CN" sz="2400" dirty="0">
              <a:solidFill>
                <a:schemeClr val="tx1">
                  <a:lumMod val="85000"/>
                  <a:lumOff val="15000"/>
                </a:schemeClr>
              </a:solidFill>
              <a:latin typeface="Microsoft YaHei" charset="0"/>
              <a:ea typeface="Microsoft YaHei" charset="0"/>
              <a:cs typeface="Microsoft YaHei" charset="0"/>
            </a:endParaRPr>
          </a:p>
          <a:p>
            <a:pPr algn="ctr">
              <a:defRPr/>
            </a:pPr>
            <a:r>
              <a:rPr kumimoji="1" lang="zh-CN" altLang="en-US" sz="2400" dirty="0">
                <a:solidFill>
                  <a:schemeClr val="tx1">
                    <a:lumMod val="85000"/>
                    <a:lumOff val="15000"/>
                  </a:schemeClr>
                </a:solidFill>
                <a:latin typeface="Microsoft YaHei" charset="0"/>
                <a:ea typeface="Microsoft YaHei" charset="0"/>
                <a:cs typeface="Microsoft YaHei" charset="0"/>
              </a:rPr>
              <a:t>培养</a:t>
            </a:r>
          </a:p>
        </p:txBody>
      </p:sp>
      <p:sp>
        <p:nvSpPr>
          <p:cNvPr id="18" name="矩形 17"/>
          <p:cNvSpPr/>
          <p:nvPr/>
        </p:nvSpPr>
        <p:spPr>
          <a:xfrm>
            <a:off x="1855686" y="4292440"/>
            <a:ext cx="1090114" cy="6883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gn="ctr">
              <a:lnSpc>
                <a:spcPct val="100000"/>
              </a:lnSpc>
              <a:spcBef>
                <a:spcPct val="0"/>
              </a:spcBef>
              <a:buFontTx/>
              <a:buNone/>
              <a:defRPr/>
            </a:pPr>
            <a:r>
              <a:rPr kumimoji="1" lang="zh-CN" altLang="en-US" sz="2400" dirty="0">
                <a:solidFill>
                  <a:srgbClr val="262626"/>
                </a:solidFill>
                <a:latin typeface="Microsoft YaHei" charset="0"/>
                <a:ea typeface="Microsoft YaHei" charset="0"/>
                <a:cs typeface="Microsoft YaHei" charset="0"/>
              </a:rPr>
              <a:t>培养方案</a:t>
            </a:r>
          </a:p>
        </p:txBody>
      </p:sp>
      <p:pic>
        <p:nvPicPr>
          <p:cNvPr id="28" name="图片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5948" y="2991241"/>
            <a:ext cx="1547395" cy="1543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664791" y="594271"/>
            <a:ext cx="9793601" cy="490904"/>
          </a:xfrm>
          <a:prstGeom prst="rect">
            <a:avLst/>
          </a:prstGeom>
        </p:spPr>
        <p:txBody>
          <a:bodyPr wrap="square">
            <a:spAutoFit/>
          </a:bodyPr>
          <a:lstStyle/>
          <a:p>
            <a:r>
              <a:rPr lang="zh-CN" altLang="en-US" sz="2590" b="1" dirty="0">
                <a:latin typeface="Microsoft YaHei" charset="0"/>
                <a:ea typeface="Microsoft YaHei" charset="0"/>
                <a:cs typeface="Microsoft YaHei" charset="0"/>
              </a:rPr>
              <a:t>联盟还能提供哪些服务</a:t>
            </a:r>
          </a:p>
        </p:txBody>
      </p:sp>
      <p:sp>
        <p:nvSpPr>
          <p:cNvPr id="20" name="矩形 19"/>
          <p:cNvSpPr/>
          <p:nvPr/>
        </p:nvSpPr>
        <p:spPr>
          <a:xfrm>
            <a:off x="6052139" y="4369629"/>
            <a:ext cx="4821103" cy="905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nSpc>
                <a:spcPct val="100000"/>
              </a:lnSpc>
              <a:spcBef>
                <a:spcPct val="0"/>
              </a:spcBef>
              <a:buFontTx/>
              <a:buNone/>
              <a:defRPr/>
            </a:pPr>
            <a:r>
              <a:rPr kumimoji="1" lang="zh-CN" altLang="en-US" sz="2400" dirty="0">
                <a:solidFill>
                  <a:srgbClr val="262626"/>
                </a:solidFill>
                <a:latin typeface="Microsoft YaHei" charset="0"/>
                <a:ea typeface="Microsoft YaHei" charset="0"/>
                <a:cs typeface="Microsoft YaHei" charset="0"/>
              </a:rPr>
              <a:t>和集成商共同组织研讨会</a:t>
            </a:r>
          </a:p>
        </p:txBody>
      </p:sp>
    </p:spTree>
    <p:extLst>
      <p:ext uri="{BB962C8B-B14F-4D97-AF65-F5344CB8AC3E}">
        <p14:creationId xmlns:p14="http://schemas.microsoft.com/office/powerpoint/2010/main" val="224098344"/>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线连接符 2"/>
          <p:cNvCxnSpPr/>
          <p:nvPr/>
        </p:nvCxnSpPr>
        <p:spPr>
          <a:xfrm>
            <a:off x="-6553865" y="4566244"/>
            <a:ext cx="17507615" cy="107356"/>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4" name="直线连接符 3"/>
          <p:cNvCxnSpPr/>
          <p:nvPr/>
        </p:nvCxnSpPr>
        <p:spPr>
          <a:xfrm>
            <a:off x="3574172" y="-1052338"/>
            <a:ext cx="58591" cy="7531789"/>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28" name="标题 3">
            <a:extLst>
              <a:ext uri="{FF2B5EF4-FFF2-40B4-BE49-F238E27FC236}">
                <a16:creationId xmlns:a16="http://schemas.microsoft.com/office/drawing/2014/main" id="{5BEF0D26-77A4-42F0-9B3A-87C1D0910836}"/>
              </a:ext>
            </a:extLst>
          </p:cNvPr>
          <p:cNvSpPr txBox="1">
            <a:spLocks/>
          </p:cNvSpPr>
          <p:nvPr/>
        </p:nvSpPr>
        <p:spPr>
          <a:xfrm>
            <a:off x="448767" y="594271"/>
            <a:ext cx="8278210" cy="532365"/>
          </a:xfrm>
          <a:prstGeom prst="rect">
            <a:avLst/>
          </a:prstGeom>
          <a:noFill/>
        </p:spPr>
        <p:txBody>
          <a:bodyPr wrap="square" lIns="132500" tIns="66250" rIns="132500" bIns="66250" rtlCol="0">
            <a:spAutoFit/>
          </a:bodyPr>
          <a:lstStyle>
            <a:defPPr>
              <a:defRPr lang="zh-CN"/>
            </a:defPPr>
            <a:lvl1pPr>
              <a:defRPr sz="2800">
                <a:solidFill>
                  <a:schemeClr val="bg1"/>
                </a:solidFill>
                <a:latin typeface="微软雅黑" panose="020B0503020204020204" pitchFamily="34" charset="-122"/>
                <a:ea typeface="微软雅黑" panose="020B0503020204020204" pitchFamily="34" charset="-122"/>
                <a:cs typeface="Arial" panose="020B0604020202020204" pitchFamily="34" charset="0"/>
              </a:defRPr>
            </a:lvl1pPr>
          </a:lstStyle>
          <a:p>
            <a:r>
              <a:rPr lang="zh-CN" altLang="en-US" sz="2590" b="1" dirty="0">
                <a:solidFill>
                  <a:schemeClr val="tx1"/>
                </a:solidFill>
              </a:rPr>
              <a:t>具有工信部认证资格：大数据分析员</a:t>
            </a:r>
            <a:r>
              <a:rPr lang="en-US" altLang="zh-CN" sz="2590" b="1" dirty="0">
                <a:solidFill>
                  <a:schemeClr val="tx1"/>
                </a:solidFill>
              </a:rPr>
              <a:t>/</a:t>
            </a:r>
            <a:r>
              <a:rPr lang="zh-CN" altLang="en-US" sz="2590" b="1" dirty="0">
                <a:solidFill>
                  <a:schemeClr val="tx1"/>
                </a:solidFill>
              </a:rPr>
              <a:t>分析师认证培训</a:t>
            </a:r>
          </a:p>
        </p:txBody>
      </p:sp>
      <p:pic>
        <p:nvPicPr>
          <p:cNvPr id="37" name="图片 36">
            <a:extLst>
              <a:ext uri="{FF2B5EF4-FFF2-40B4-BE49-F238E27FC236}">
                <a16:creationId xmlns:a16="http://schemas.microsoft.com/office/drawing/2014/main" id="{337FB92B-8D6E-4762-95E7-2D99B10A75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363" y="1242343"/>
            <a:ext cx="7172427" cy="4935948"/>
          </a:xfrm>
          <a:prstGeom prst="rect">
            <a:avLst/>
          </a:prstGeom>
        </p:spPr>
      </p:pic>
      <p:pic>
        <p:nvPicPr>
          <p:cNvPr id="38" name="图片 37">
            <a:extLst>
              <a:ext uri="{FF2B5EF4-FFF2-40B4-BE49-F238E27FC236}">
                <a16:creationId xmlns:a16="http://schemas.microsoft.com/office/drawing/2014/main" id="{8F9F53C2-3BE3-425F-B058-219051EE0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7059" y="1442381"/>
            <a:ext cx="3457590" cy="2300902"/>
          </a:xfrm>
          <a:prstGeom prst="rect">
            <a:avLst/>
          </a:prstGeom>
        </p:spPr>
      </p:pic>
      <p:pic>
        <p:nvPicPr>
          <p:cNvPr id="39" name="图片 38">
            <a:extLst>
              <a:ext uri="{FF2B5EF4-FFF2-40B4-BE49-F238E27FC236}">
                <a16:creationId xmlns:a16="http://schemas.microsoft.com/office/drawing/2014/main" id="{58D2BE2C-BCA6-4140-AC43-17CD76581F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55500" y="3825685"/>
            <a:ext cx="3414346" cy="2352607"/>
          </a:xfrm>
          <a:prstGeom prst="rect">
            <a:avLst/>
          </a:prstGeom>
        </p:spPr>
      </p:pic>
    </p:spTree>
    <p:extLst>
      <p:ext uri="{BB962C8B-B14F-4D97-AF65-F5344CB8AC3E}">
        <p14:creationId xmlns:p14="http://schemas.microsoft.com/office/powerpoint/2010/main" val="2721210817"/>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3"/>
          <p:cNvGrpSpPr/>
          <p:nvPr/>
        </p:nvGrpSpPr>
        <p:grpSpPr bwMode="gray">
          <a:xfrm>
            <a:off x="1828172" y="1519963"/>
            <a:ext cx="8535661" cy="4341742"/>
            <a:chOff x="1828170" y="1258957"/>
            <a:chExt cx="8535661" cy="4341742"/>
          </a:xfrm>
          <a:solidFill>
            <a:schemeClr val="bg1">
              <a:lumMod val="85000"/>
            </a:schemeClr>
          </a:solidFill>
        </p:grpSpPr>
        <p:sp>
          <p:nvSpPr>
            <p:cNvPr id="29" name="Freeform 9"/>
            <p:cNvSpPr/>
            <p:nvPr userDrawn="1"/>
          </p:nvSpPr>
          <p:spPr bwMode="gray">
            <a:xfrm>
              <a:off x="5610226" y="4994274"/>
              <a:ext cx="974725" cy="606425"/>
            </a:xfrm>
            <a:custGeom>
              <a:avLst/>
              <a:gdLst>
                <a:gd name="T0" fmla="*/ 122 w 257"/>
                <a:gd name="T1" fmla="*/ 155 h 159"/>
                <a:gd name="T2" fmla="*/ 4 w 257"/>
                <a:gd name="T3" fmla="*/ 12 h 159"/>
                <a:gd name="T4" fmla="*/ 10 w 257"/>
                <a:gd name="T5" fmla="*/ 0 h 159"/>
                <a:gd name="T6" fmla="*/ 247 w 257"/>
                <a:gd name="T7" fmla="*/ 0 h 159"/>
                <a:gd name="T8" fmla="*/ 253 w 257"/>
                <a:gd name="T9" fmla="*/ 12 h 159"/>
                <a:gd name="T10" fmla="*/ 134 w 257"/>
                <a:gd name="T11" fmla="*/ 155 h 159"/>
                <a:gd name="T12" fmla="*/ 122 w 257"/>
                <a:gd name="T13" fmla="*/ 155 h 159"/>
              </a:gdLst>
              <a:ahLst/>
              <a:cxnLst>
                <a:cxn ang="0">
                  <a:pos x="T0" y="T1"/>
                </a:cxn>
                <a:cxn ang="0">
                  <a:pos x="T2" y="T3"/>
                </a:cxn>
                <a:cxn ang="0">
                  <a:pos x="T4" y="T5"/>
                </a:cxn>
                <a:cxn ang="0">
                  <a:pos x="T6" y="T7"/>
                </a:cxn>
                <a:cxn ang="0">
                  <a:pos x="T8" y="T9"/>
                </a:cxn>
                <a:cxn ang="0">
                  <a:pos x="T10" y="T11"/>
                </a:cxn>
                <a:cxn ang="0">
                  <a:pos x="T12" y="T13"/>
                </a:cxn>
              </a:cxnLst>
              <a:rect l="0" t="0" r="r" b="b"/>
              <a:pathLst>
                <a:path w="257" h="159">
                  <a:moveTo>
                    <a:pt x="122" y="155"/>
                  </a:moveTo>
                  <a:cubicBezTo>
                    <a:pt x="4" y="12"/>
                    <a:pt x="4" y="12"/>
                    <a:pt x="4" y="12"/>
                  </a:cubicBezTo>
                  <a:cubicBezTo>
                    <a:pt x="0" y="7"/>
                    <a:pt x="3" y="0"/>
                    <a:pt x="10" y="0"/>
                  </a:cubicBezTo>
                  <a:cubicBezTo>
                    <a:pt x="247" y="0"/>
                    <a:pt x="247" y="0"/>
                    <a:pt x="247" y="0"/>
                  </a:cubicBezTo>
                  <a:cubicBezTo>
                    <a:pt x="253" y="0"/>
                    <a:pt x="257" y="7"/>
                    <a:pt x="253" y="12"/>
                  </a:cubicBezTo>
                  <a:cubicBezTo>
                    <a:pt x="134" y="155"/>
                    <a:pt x="134" y="155"/>
                    <a:pt x="134" y="155"/>
                  </a:cubicBezTo>
                  <a:cubicBezTo>
                    <a:pt x="131" y="159"/>
                    <a:pt x="125" y="159"/>
                    <a:pt x="122" y="155"/>
                  </a:cubicBezTo>
                  <a:close/>
                </a:path>
              </a:pathLst>
            </a:custGeom>
            <a:grpFill/>
            <a:ln>
              <a:noFill/>
            </a:ln>
          </p:spPr>
          <p:txBody>
            <a:bodyPr vert="horz" wrap="square" lIns="91440" tIns="45720" rIns="91440" bIns="45720" numCol="1" anchor="t" anchorCtr="0" compatLnSpc="1"/>
            <a:lstStyle/>
            <a:p>
              <a:endParaRPr lang="en-US"/>
            </a:p>
          </p:txBody>
        </p:sp>
        <p:sp>
          <p:nvSpPr>
            <p:cNvPr id="35" name="Rounded Rectangle 7"/>
            <p:cNvSpPr/>
            <p:nvPr userDrawn="1"/>
          </p:nvSpPr>
          <p:spPr bwMode="gray">
            <a:xfrm>
              <a:off x="1828170" y="1258957"/>
              <a:ext cx="8535661" cy="3893151"/>
            </a:xfrm>
            <a:prstGeom prst="roundRect">
              <a:avLst>
                <a:gd name="adj" fmla="val 543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grpSp>
        <p:nvGrpSpPr>
          <p:cNvPr id="36" name="Group 8"/>
          <p:cNvGrpSpPr/>
          <p:nvPr/>
        </p:nvGrpSpPr>
        <p:grpSpPr bwMode="gray">
          <a:xfrm>
            <a:off x="5853433" y="1260545"/>
            <a:ext cx="485134" cy="485134"/>
            <a:chOff x="5853433" y="734066"/>
            <a:chExt cx="485134" cy="485134"/>
          </a:xfrm>
        </p:grpSpPr>
        <p:sp>
          <p:nvSpPr>
            <p:cNvPr id="37" name="Oval 9"/>
            <p:cNvSpPr/>
            <p:nvPr userDrawn="1"/>
          </p:nvSpPr>
          <p:spPr bwMode="gray">
            <a:xfrm>
              <a:off x="5886450" y="767634"/>
              <a:ext cx="419098" cy="4190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sp>
          <p:nvSpPr>
            <p:cNvPr id="38" name="Freeform 9"/>
            <p:cNvSpPr>
              <a:spLocks noEditPoints="1"/>
            </p:cNvSpPr>
            <p:nvPr userDrawn="1"/>
          </p:nvSpPr>
          <p:spPr bwMode="gray">
            <a:xfrm>
              <a:off x="5853433" y="734066"/>
              <a:ext cx="485134" cy="485134"/>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206 w 412"/>
                <a:gd name="T11" fmla="*/ 376 h 412"/>
                <a:gd name="T12" fmla="*/ 36 w 412"/>
                <a:gd name="T13" fmla="*/ 206 h 412"/>
                <a:gd name="T14" fmla="*/ 206 w 412"/>
                <a:gd name="T15" fmla="*/ 36 h 412"/>
                <a:gd name="T16" fmla="*/ 376 w 412"/>
                <a:gd name="T17" fmla="*/ 206 h 412"/>
                <a:gd name="T18" fmla="*/ 206 w 412"/>
                <a:gd name="T19" fmla="*/ 376 h 412"/>
                <a:gd name="T20" fmla="*/ 189 w 412"/>
                <a:gd name="T21" fmla="*/ 262 h 412"/>
                <a:gd name="T22" fmla="*/ 125 w 412"/>
                <a:gd name="T23" fmla="*/ 262 h 412"/>
                <a:gd name="T24" fmla="*/ 125 w 412"/>
                <a:gd name="T25" fmla="*/ 216 h 412"/>
                <a:gd name="T26" fmla="*/ 130 w 412"/>
                <a:gd name="T27" fmla="*/ 172 h 412"/>
                <a:gd name="T28" fmla="*/ 148 w 412"/>
                <a:gd name="T29" fmla="*/ 143 h 412"/>
                <a:gd name="T30" fmla="*/ 182 w 412"/>
                <a:gd name="T31" fmla="*/ 123 h 412"/>
                <a:gd name="T32" fmla="*/ 194 w 412"/>
                <a:gd name="T33" fmla="*/ 150 h 412"/>
                <a:gd name="T34" fmla="*/ 167 w 412"/>
                <a:gd name="T35" fmla="*/ 167 h 412"/>
                <a:gd name="T36" fmla="*/ 158 w 412"/>
                <a:gd name="T37" fmla="*/ 198 h 412"/>
                <a:gd name="T38" fmla="*/ 189 w 412"/>
                <a:gd name="T39" fmla="*/ 198 h 412"/>
                <a:gd name="T40" fmla="*/ 189 w 412"/>
                <a:gd name="T41" fmla="*/ 262 h 412"/>
                <a:gd name="T42" fmla="*/ 278 w 412"/>
                <a:gd name="T43" fmla="*/ 262 h 412"/>
                <a:gd name="T44" fmla="*/ 214 w 412"/>
                <a:gd name="T45" fmla="*/ 262 h 412"/>
                <a:gd name="T46" fmla="*/ 214 w 412"/>
                <a:gd name="T47" fmla="*/ 216 h 412"/>
                <a:gd name="T48" fmla="*/ 219 w 412"/>
                <a:gd name="T49" fmla="*/ 172 h 412"/>
                <a:gd name="T50" fmla="*/ 237 w 412"/>
                <a:gd name="T51" fmla="*/ 143 h 412"/>
                <a:gd name="T52" fmla="*/ 270 w 412"/>
                <a:gd name="T53" fmla="*/ 123 h 412"/>
                <a:gd name="T54" fmla="*/ 283 w 412"/>
                <a:gd name="T55" fmla="*/ 150 h 412"/>
                <a:gd name="T56" fmla="*/ 255 w 412"/>
                <a:gd name="T57" fmla="*/ 167 h 412"/>
                <a:gd name="T58" fmla="*/ 247 w 412"/>
                <a:gd name="T59" fmla="*/ 198 h 412"/>
                <a:gd name="T60" fmla="*/ 278 w 412"/>
                <a:gd name="T61" fmla="*/ 198 h 412"/>
                <a:gd name="T62" fmla="*/ 278 w 412"/>
                <a:gd name="T63" fmla="*/ 26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2" h="412">
                  <a:moveTo>
                    <a:pt x="206" y="0"/>
                  </a:moveTo>
                  <a:cubicBezTo>
                    <a:pt x="92" y="0"/>
                    <a:pt x="0" y="93"/>
                    <a:pt x="0" y="206"/>
                  </a:cubicBezTo>
                  <a:cubicBezTo>
                    <a:pt x="0" y="320"/>
                    <a:pt x="92" y="412"/>
                    <a:pt x="206" y="412"/>
                  </a:cubicBezTo>
                  <a:cubicBezTo>
                    <a:pt x="320" y="412"/>
                    <a:pt x="412" y="320"/>
                    <a:pt x="412" y="206"/>
                  </a:cubicBezTo>
                  <a:cubicBezTo>
                    <a:pt x="412" y="93"/>
                    <a:pt x="320" y="0"/>
                    <a:pt x="206" y="0"/>
                  </a:cubicBezTo>
                  <a:close/>
                  <a:moveTo>
                    <a:pt x="206" y="376"/>
                  </a:moveTo>
                  <a:cubicBezTo>
                    <a:pt x="112" y="376"/>
                    <a:pt x="36" y="300"/>
                    <a:pt x="36" y="206"/>
                  </a:cubicBezTo>
                  <a:cubicBezTo>
                    <a:pt x="36" y="112"/>
                    <a:pt x="112" y="36"/>
                    <a:pt x="206" y="36"/>
                  </a:cubicBezTo>
                  <a:cubicBezTo>
                    <a:pt x="300" y="36"/>
                    <a:pt x="376" y="112"/>
                    <a:pt x="376" y="206"/>
                  </a:cubicBezTo>
                  <a:cubicBezTo>
                    <a:pt x="376" y="300"/>
                    <a:pt x="300" y="376"/>
                    <a:pt x="206" y="376"/>
                  </a:cubicBezTo>
                  <a:close/>
                  <a:moveTo>
                    <a:pt x="189" y="262"/>
                  </a:moveTo>
                  <a:cubicBezTo>
                    <a:pt x="125" y="262"/>
                    <a:pt x="125" y="262"/>
                    <a:pt x="125" y="262"/>
                  </a:cubicBezTo>
                  <a:cubicBezTo>
                    <a:pt x="125" y="216"/>
                    <a:pt x="125" y="216"/>
                    <a:pt x="125" y="216"/>
                  </a:cubicBezTo>
                  <a:cubicBezTo>
                    <a:pt x="125" y="197"/>
                    <a:pt x="127" y="183"/>
                    <a:pt x="130" y="172"/>
                  </a:cubicBezTo>
                  <a:cubicBezTo>
                    <a:pt x="133" y="161"/>
                    <a:pt x="139" y="152"/>
                    <a:pt x="148" y="143"/>
                  </a:cubicBezTo>
                  <a:cubicBezTo>
                    <a:pt x="157" y="135"/>
                    <a:pt x="168" y="128"/>
                    <a:pt x="182" y="123"/>
                  </a:cubicBezTo>
                  <a:cubicBezTo>
                    <a:pt x="194" y="150"/>
                    <a:pt x="194" y="150"/>
                    <a:pt x="194" y="150"/>
                  </a:cubicBezTo>
                  <a:cubicBezTo>
                    <a:pt x="182" y="154"/>
                    <a:pt x="172" y="160"/>
                    <a:pt x="167" y="167"/>
                  </a:cubicBezTo>
                  <a:cubicBezTo>
                    <a:pt x="161" y="175"/>
                    <a:pt x="158" y="185"/>
                    <a:pt x="158" y="198"/>
                  </a:cubicBezTo>
                  <a:cubicBezTo>
                    <a:pt x="189" y="198"/>
                    <a:pt x="189" y="198"/>
                    <a:pt x="189" y="198"/>
                  </a:cubicBezTo>
                  <a:lnTo>
                    <a:pt x="189" y="262"/>
                  </a:lnTo>
                  <a:close/>
                  <a:moveTo>
                    <a:pt x="278" y="262"/>
                  </a:moveTo>
                  <a:cubicBezTo>
                    <a:pt x="214" y="262"/>
                    <a:pt x="214" y="262"/>
                    <a:pt x="214" y="262"/>
                  </a:cubicBezTo>
                  <a:cubicBezTo>
                    <a:pt x="214" y="216"/>
                    <a:pt x="214" y="216"/>
                    <a:pt x="214" y="216"/>
                  </a:cubicBezTo>
                  <a:cubicBezTo>
                    <a:pt x="214" y="197"/>
                    <a:pt x="215" y="182"/>
                    <a:pt x="219" y="172"/>
                  </a:cubicBezTo>
                  <a:cubicBezTo>
                    <a:pt x="222" y="161"/>
                    <a:pt x="228" y="152"/>
                    <a:pt x="237" y="143"/>
                  </a:cubicBezTo>
                  <a:cubicBezTo>
                    <a:pt x="246" y="135"/>
                    <a:pt x="257" y="128"/>
                    <a:pt x="270" y="123"/>
                  </a:cubicBezTo>
                  <a:cubicBezTo>
                    <a:pt x="283" y="150"/>
                    <a:pt x="283" y="150"/>
                    <a:pt x="283" y="150"/>
                  </a:cubicBezTo>
                  <a:cubicBezTo>
                    <a:pt x="270" y="154"/>
                    <a:pt x="261" y="160"/>
                    <a:pt x="255" y="167"/>
                  </a:cubicBezTo>
                  <a:cubicBezTo>
                    <a:pt x="250" y="175"/>
                    <a:pt x="247" y="185"/>
                    <a:pt x="247" y="198"/>
                  </a:cubicBezTo>
                  <a:cubicBezTo>
                    <a:pt x="278" y="198"/>
                    <a:pt x="278" y="198"/>
                    <a:pt x="278" y="198"/>
                  </a:cubicBezTo>
                  <a:lnTo>
                    <a:pt x="278" y="262"/>
                  </a:lnTo>
                  <a:close/>
                </a:path>
              </a:pathLst>
            </a:custGeom>
            <a:solidFill>
              <a:schemeClr val="bg1"/>
            </a:solidFill>
            <a:ln>
              <a:noFill/>
            </a:ln>
          </p:spPr>
          <p:txBody>
            <a:bodyPr vert="horz" wrap="square" lIns="91440" tIns="45720" rIns="91440" bIns="45720" numCol="1" anchor="t" anchorCtr="0" compatLnSpc="1"/>
            <a:lstStyle/>
            <a:p>
              <a:endParaRPr lang="en-US"/>
            </a:p>
          </p:txBody>
        </p:sp>
      </p:grpSp>
      <p:cxnSp>
        <p:nvCxnSpPr>
          <p:cNvPr id="39" name="Straight Connector 11"/>
          <p:cNvCxnSpPr/>
          <p:nvPr/>
        </p:nvCxnSpPr>
        <p:spPr>
          <a:xfrm>
            <a:off x="2795849" y="4437853"/>
            <a:ext cx="660030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0" name="Group 12"/>
          <p:cNvGrpSpPr/>
          <p:nvPr/>
        </p:nvGrpSpPr>
        <p:grpSpPr>
          <a:xfrm>
            <a:off x="3619913" y="4738254"/>
            <a:ext cx="4952177" cy="283924"/>
            <a:chOff x="587076" y="4891945"/>
            <a:chExt cx="6379553" cy="365760"/>
          </a:xfrm>
        </p:grpSpPr>
        <p:pic>
          <p:nvPicPr>
            <p:cNvPr id="41" name="Picture 2" descr="C:\Users\kathyp\Documents\00_Brand-Resources\Multimode Elements\Multimode Icons\PNG\Multimode-Icon_HAN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87076" y="4917112"/>
              <a:ext cx="311886" cy="311886"/>
            </a:xfrm>
            <a:prstGeom prst="rect">
              <a:avLst/>
            </a:prstGeom>
            <a:noFill/>
          </p:spPr>
        </p:pic>
        <p:pic>
          <p:nvPicPr>
            <p:cNvPr id="42" name="Picture 3" descr="C:\Users\kathyp\Documents\00_Brand-Resources\Multimode Elements\Multimode Icons\PNG\Multimode-Icon_HOLD.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300860" y="4917112"/>
              <a:ext cx="311886" cy="311886"/>
            </a:xfrm>
            <a:prstGeom prst="rect">
              <a:avLst/>
            </a:prstGeom>
            <a:noFill/>
          </p:spPr>
        </p:pic>
        <p:pic>
          <p:nvPicPr>
            <p:cNvPr id="43" name="Picture 4" descr="C:\Users\kathyp\Documents\00_Brand-Resources\Multimode Elements\Multimode Icons\PNG\Multimode-Icon_LAPTOP.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658247" y="4917112"/>
              <a:ext cx="311886" cy="311886"/>
            </a:xfrm>
            <a:prstGeom prst="rect">
              <a:avLst/>
            </a:prstGeom>
            <a:noFill/>
          </p:spPr>
        </p:pic>
        <p:pic>
          <p:nvPicPr>
            <p:cNvPr id="44" name="Picture 5" descr="C:\Users\kathyp\Documents\00_Brand-Resources\Multimode Elements\Multimode Icons\PNG\Multimode-Icon_STAND.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728428" y="4917112"/>
              <a:ext cx="311886" cy="311886"/>
            </a:xfrm>
            <a:prstGeom prst="rect">
              <a:avLst/>
            </a:prstGeom>
            <a:noFill/>
          </p:spPr>
        </p:pic>
        <p:pic>
          <p:nvPicPr>
            <p:cNvPr id="45" name="Picture 6" descr="C:\Users\kathyp\Documents\00_Brand-Resources\Multimode Elements\Multimode Icons\PNG\Multimode-Icon_STAND-Tablet.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3442212" y="4917112"/>
              <a:ext cx="311886" cy="311886"/>
            </a:xfrm>
            <a:prstGeom prst="rect">
              <a:avLst/>
            </a:prstGeom>
            <a:noFill/>
          </p:spPr>
        </p:pic>
        <p:pic>
          <p:nvPicPr>
            <p:cNvPr id="46" name="Picture 7" descr="C:\Users\kathyp\Documents\00_Brand-Resources\Multimode Elements\Multimode Icons\PNG\Multimode-Icon_TABLE.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799599" y="4917112"/>
              <a:ext cx="311886" cy="311886"/>
            </a:xfrm>
            <a:prstGeom prst="rect">
              <a:avLst/>
            </a:prstGeom>
            <a:noFill/>
          </p:spPr>
        </p:pic>
        <p:pic>
          <p:nvPicPr>
            <p:cNvPr id="47" name="Picture 8" descr="C:\Users\kathyp\Documents\00_Brand-Resources\Multimode Elements\Multimode Icons\PNG\Multimode-Icon_TABLET.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156986" y="4917112"/>
              <a:ext cx="311886" cy="311886"/>
            </a:xfrm>
            <a:prstGeom prst="rect">
              <a:avLst/>
            </a:prstGeom>
            <a:noFill/>
          </p:spPr>
        </p:pic>
        <p:pic>
          <p:nvPicPr>
            <p:cNvPr id="48" name="Picture 9" descr="C:\Users\kathyp\Documents\00_Brand-Resources\Multimode Elements\Multimode Icons\PNG\Multimode-Icon_TENT.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583564" y="4917112"/>
              <a:ext cx="311886" cy="311886"/>
            </a:xfrm>
            <a:prstGeom prst="rect">
              <a:avLst/>
            </a:prstGeom>
            <a:noFill/>
          </p:spPr>
        </p:pic>
        <p:pic>
          <p:nvPicPr>
            <p:cNvPr id="49" name="Picture 10" descr="C:\Users\kathyp\Documents\00_Brand-Resources\Multimode Elements\Multimode Icons\PNG\Multimode-Icon_TILT.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6297348" y="4917112"/>
              <a:ext cx="311886" cy="311886"/>
            </a:xfrm>
            <a:prstGeom prst="rect">
              <a:avLst/>
            </a:prstGeom>
            <a:noFill/>
          </p:spPr>
        </p:pic>
        <p:pic>
          <p:nvPicPr>
            <p:cNvPr id="50" name="Picture 11" descr="C:\Users\kathyp\Documents\00_Brand-Resources\Multimode Elements\Multimode Icons\PNG\Multimode-Icon_TV.pn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6654743" y="4917112"/>
              <a:ext cx="311886" cy="311886"/>
            </a:xfrm>
            <a:prstGeom prst="rect">
              <a:avLst/>
            </a:prstGeom>
            <a:noFill/>
          </p:spPr>
        </p:pic>
        <p:grpSp>
          <p:nvGrpSpPr>
            <p:cNvPr id="51" name="Group 175"/>
            <p:cNvGrpSpPr/>
            <p:nvPr userDrawn="1"/>
          </p:nvGrpSpPr>
          <p:grpSpPr>
            <a:xfrm>
              <a:off x="2015634" y="4917112"/>
              <a:ext cx="310896" cy="310896"/>
              <a:chOff x="2024598" y="5468108"/>
              <a:chExt cx="310896" cy="310896"/>
            </a:xfrm>
          </p:grpSpPr>
          <p:sp>
            <p:nvSpPr>
              <p:cNvPr id="73" name="Oval 45"/>
              <p:cNvSpPr/>
              <p:nvPr userDrawn="1"/>
            </p:nvSpPr>
            <p:spPr>
              <a:xfrm>
                <a:off x="2024598" y="5468108"/>
                <a:ext cx="310896" cy="3108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74" name="Picture 4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118814" y="5509256"/>
                <a:ext cx="122464" cy="228600"/>
              </a:xfrm>
              <a:prstGeom prst="rect">
                <a:avLst/>
              </a:prstGeom>
            </p:spPr>
          </p:pic>
        </p:grpSp>
        <p:grpSp>
          <p:nvGrpSpPr>
            <p:cNvPr id="52" name="Group 178"/>
            <p:cNvGrpSpPr/>
            <p:nvPr userDrawn="1"/>
          </p:nvGrpSpPr>
          <p:grpSpPr>
            <a:xfrm>
              <a:off x="3085815" y="4917112"/>
              <a:ext cx="310896" cy="310896"/>
              <a:chOff x="3094779" y="5468108"/>
              <a:chExt cx="310896" cy="310896"/>
            </a:xfrm>
          </p:grpSpPr>
          <p:sp>
            <p:nvSpPr>
              <p:cNvPr id="71" name="Oval 43"/>
              <p:cNvSpPr/>
              <p:nvPr userDrawn="1"/>
            </p:nvSpPr>
            <p:spPr>
              <a:xfrm>
                <a:off x="3094779" y="5468108"/>
                <a:ext cx="310896" cy="3108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72" name="Picture 9" descr="C:\Users\yhwang\Desktop\WW Design\Multimode Icons\twitter-01.png"/>
              <p:cNvPicPr>
                <a:picLocks noChangeAspect="1" noChangeArrowheads="1"/>
              </p:cNvPicPr>
              <p:nvPr userDrawn="1"/>
            </p:nvPicPr>
            <p:blipFill>
              <a:blip r:embed="rId14" cstate="screen">
                <a:extLst>
                  <a:ext uri="{28A0092B-C50C-407E-A947-70E740481C1C}">
                    <a14:useLocalDpi xmlns:a14="http://schemas.microsoft.com/office/drawing/2010/main" val="0"/>
                  </a:ext>
                </a:extLst>
              </a:blip>
              <a:srcRect/>
              <a:stretch>
                <a:fillRect/>
              </a:stretch>
            </p:blipFill>
            <p:spPr bwMode="auto">
              <a:xfrm>
                <a:off x="3094779" y="5468108"/>
                <a:ext cx="310896" cy="310896"/>
              </a:xfrm>
              <a:prstGeom prst="rect">
                <a:avLst/>
              </a:prstGeom>
              <a:noFill/>
            </p:spPr>
          </p:pic>
        </p:grpSp>
        <p:grpSp>
          <p:nvGrpSpPr>
            <p:cNvPr id="53" name="Group 181"/>
            <p:cNvGrpSpPr/>
            <p:nvPr userDrawn="1"/>
          </p:nvGrpSpPr>
          <p:grpSpPr>
            <a:xfrm>
              <a:off x="944463" y="4917112"/>
              <a:ext cx="310896" cy="310896"/>
              <a:chOff x="953427" y="5468108"/>
              <a:chExt cx="310896" cy="310896"/>
            </a:xfrm>
          </p:grpSpPr>
          <p:sp>
            <p:nvSpPr>
              <p:cNvPr id="69" name="Oval 41"/>
              <p:cNvSpPr/>
              <p:nvPr userDrawn="1"/>
            </p:nvSpPr>
            <p:spPr>
              <a:xfrm>
                <a:off x="953427" y="5468108"/>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70" name="Picture 5" descr="C:\Users\yhwang\Desktop\WW Design\Multimode Icons\globe-01.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980859" y="5495540"/>
                <a:ext cx="256032" cy="256032"/>
              </a:xfrm>
              <a:prstGeom prst="rect">
                <a:avLst/>
              </a:prstGeom>
              <a:noFill/>
            </p:spPr>
          </p:pic>
        </p:grpSp>
        <p:grpSp>
          <p:nvGrpSpPr>
            <p:cNvPr id="54" name="Group 255"/>
            <p:cNvGrpSpPr/>
            <p:nvPr userDrawn="1"/>
          </p:nvGrpSpPr>
          <p:grpSpPr>
            <a:xfrm>
              <a:off x="2346864" y="4891945"/>
              <a:ext cx="365760" cy="365760"/>
              <a:chOff x="2355828" y="5442941"/>
              <a:chExt cx="365760" cy="365760"/>
            </a:xfrm>
          </p:grpSpPr>
          <p:sp>
            <p:nvSpPr>
              <p:cNvPr id="67" name="Oval 39"/>
              <p:cNvSpPr/>
              <p:nvPr userDrawn="1"/>
            </p:nvSpPr>
            <p:spPr>
              <a:xfrm>
                <a:off x="2380995" y="5468108"/>
                <a:ext cx="310896" cy="3108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68" name="Picture 2" descr="C:\Users\yhwang\Desktop\WW Design\Multimode Icons\chain-01.png"/>
              <p:cNvPicPr>
                <a:picLocks noChangeAspect="1" noChangeArrowheads="1"/>
              </p:cNvPicPr>
              <p:nvPr userDrawn="1"/>
            </p:nvPicPr>
            <p:blipFill>
              <a:blip r:embed="rId16" cstate="screen">
                <a:extLst>
                  <a:ext uri="{28A0092B-C50C-407E-A947-70E740481C1C}">
                    <a14:useLocalDpi xmlns:a14="http://schemas.microsoft.com/office/drawing/2010/main" val="0"/>
                  </a:ext>
                </a:extLst>
              </a:blip>
              <a:srcRect/>
              <a:stretch>
                <a:fillRect/>
              </a:stretch>
            </p:blipFill>
            <p:spPr bwMode="auto">
              <a:xfrm>
                <a:off x="2355828" y="5442941"/>
                <a:ext cx="365760" cy="365760"/>
              </a:xfrm>
              <a:prstGeom prst="rect">
                <a:avLst/>
              </a:prstGeom>
              <a:noFill/>
            </p:spPr>
          </p:pic>
        </p:grpSp>
        <p:grpSp>
          <p:nvGrpSpPr>
            <p:cNvPr id="55" name="Group 258"/>
            <p:cNvGrpSpPr/>
            <p:nvPr userDrawn="1"/>
          </p:nvGrpSpPr>
          <p:grpSpPr>
            <a:xfrm>
              <a:off x="5227167" y="4917112"/>
              <a:ext cx="310896" cy="310896"/>
              <a:chOff x="5236131" y="5468108"/>
              <a:chExt cx="310896" cy="310896"/>
            </a:xfrm>
          </p:grpSpPr>
          <p:sp>
            <p:nvSpPr>
              <p:cNvPr id="65" name="Oval 37"/>
              <p:cNvSpPr/>
              <p:nvPr userDrawn="1"/>
            </p:nvSpPr>
            <p:spPr>
              <a:xfrm>
                <a:off x="5236131" y="5468108"/>
                <a:ext cx="310896" cy="3108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66" name="Picture 38" descr="C:\Users\yhwang\Desktop\WW Design\Multimode Icons\facebook-01.png"/>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5236131" y="5468108"/>
                <a:ext cx="310896" cy="310896"/>
              </a:xfrm>
              <a:prstGeom prst="rect">
                <a:avLst/>
              </a:prstGeom>
              <a:noFill/>
            </p:spPr>
          </p:pic>
        </p:grpSp>
        <p:grpSp>
          <p:nvGrpSpPr>
            <p:cNvPr id="56" name="Group 261"/>
            <p:cNvGrpSpPr/>
            <p:nvPr userDrawn="1"/>
          </p:nvGrpSpPr>
          <p:grpSpPr>
            <a:xfrm>
              <a:off x="4514373" y="4917112"/>
              <a:ext cx="310896" cy="310896"/>
              <a:chOff x="4523337" y="5468108"/>
              <a:chExt cx="310896" cy="310896"/>
            </a:xfrm>
          </p:grpSpPr>
          <p:sp>
            <p:nvSpPr>
              <p:cNvPr id="63" name="Oval 35"/>
              <p:cNvSpPr/>
              <p:nvPr userDrawn="1"/>
            </p:nvSpPr>
            <p:spPr>
              <a:xfrm>
                <a:off x="4523337" y="5468108"/>
                <a:ext cx="310896" cy="3108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64" name="Picture 7" descr="C:\Users\yhwang\Desktop\WW Design\Multimode Icons\server-01.png"/>
              <p:cNvPicPr>
                <a:picLocks noChangeAspect="1" noChangeArrowheads="1"/>
              </p:cNvPicPr>
              <p:nvPr userDrawn="1"/>
            </p:nvPicPr>
            <p:blipFill>
              <a:blip r:embed="rId18" cstate="screen">
                <a:extLst>
                  <a:ext uri="{28A0092B-C50C-407E-A947-70E740481C1C}">
                    <a14:useLocalDpi xmlns:a14="http://schemas.microsoft.com/office/drawing/2010/main" val="0"/>
                  </a:ext>
                </a:extLst>
              </a:blip>
              <a:srcRect/>
              <a:stretch>
                <a:fillRect/>
              </a:stretch>
            </p:blipFill>
            <p:spPr bwMode="auto">
              <a:xfrm>
                <a:off x="4523337" y="5468108"/>
                <a:ext cx="310896" cy="310896"/>
              </a:xfrm>
              <a:prstGeom prst="rect">
                <a:avLst/>
              </a:prstGeom>
              <a:noFill/>
            </p:spPr>
          </p:pic>
        </p:grpSp>
        <p:grpSp>
          <p:nvGrpSpPr>
            <p:cNvPr id="57" name="Group 264"/>
            <p:cNvGrpSpPr/>
            <p:nvPr userDrawn="1"/>
          </p:nvGrpSpPr>
          <p:grpSpPr>
            <a:xfrm>
              <a:off x="4870770" y="4917112"/>
              <a:ext cx="310896" cy="310896"/>
              <a:chOff x="4879734" y="5468108"/>
              <a:chExt cx="310896" cy="310896"/>
            </a:xfrm>
          </p:grpSpPr>
          <p:sp>
            <p:nvSpPr>
              <p:cNvPr id="61" name="Oval 33"/>
              <p:cNvSpPr/>
              <p:nvPr userDrawn="1"/>
            </p:nvSpPr>
            <p:spPr>
              <a:xfrm>
                <a:off x="4879734" y="5468108"/>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62" name="Picture 6" descr="C:\Users\yhwang\Desktop\WW Design\Multimode Icons\network-01.png"/>
              <p:cNvPicPr>
                <a:picLocks noChangeAspect="1" noChangeArrowheads="1"/>
              </p:cNvPicPr>
              <p:nvPr userDrawn="1"/>
            </p:nvPicPr>
            <p:blipFill>
              <a:blip r:embed="rId19" cstate="screen">
                <a:extLst>
                  <a:ext uri="{28A0092B-C50C-407E-A947-70E740481C1C}">
                    <a14:useLocalDpi xmlns:a14="http://schemas.microsoft.com/office/drawing/2010/main" val="0"/>
                  </a:ext>
                </a:extLst>
              </a:blip>
              <a:srcRect/>
              <a:stretch>
                <a:fillRect/>
              </a:stretch>
            </p:blipFill>
            <p:spPr bwMode="auto">
              <a:xfrm>
                <a:off x="4879734" y="5468108"/>
                <a:ext cx="310896" cy="310896"/>
              </a:xfrm>
              <a:prstGeom prst="rect">
                <a:avLst/>
              </a:prstGeom>
              <a:noFill/>
            </p:spPr>
          </p:pic>
        </p:grpSp>
        <p:grpSp>
          <p:nvGrpSpPr>
            <p:cNvPr id="58" name="Group 267"/>
            <p:cNvGrpSpPr/>
            <p:nvPr userDrawn="1"/>
          </p:nvGrpSpPr>
          <p:grpSpPr>
            <a:xfrm>
              <a:off x="5940951" y="4917112"/>
              <a:ext cx="310896" cy="310896"/>
              <a:chOff x="5949915" y="5468108"/>
              <a:chExt cx="310896" cy="310896"/>
            </a:xfrm>
          </p:grpSpPr>
          <p:sp>
            <p:nvSpPr>
              <p:cNvPr id="59" name="Oval 31"/>
              <p:cNvSpPr/>
              <p:nvPr userDrawn="1"/>
            </p:nvSpPr>
            <p:spPr>
              <a:xfrm>
                <a:off x="5949915" y="5468108"/>
                <a:ext cx="310896" cy="3108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dirty="0"/>
              </a:p>
            </p:txBody>
          </p:sp>
          <p:pic>
            <p:nvPicPr>
              <p:cNvPr id="60" name="Picture 8" descr="C:\Users\yhwang\Desktop\WW Design\Multimode Icons\think_light-01.png"/>
              <p:cNvPicPr>
                <a:picLocks noChangeAspect="1" noChangeArrowheads="1"/>
              </p:cNvPicPr>
              <p:nvPr userDrawn="1"/>
            </p:nvPicPr>
            <p:blipFill>
              <a:blip r:embed="rId20" cstate="screen">
                <a:extLst>
                  <a:ext uri="{28A0092B-C50C-407E-A947-70E740481C1C}">
                    <a14:useLocalDpi xmlns:a14="http://schemas.microsoft.com/office/drawing/2010/main" val="0"/>
                  </a:ext>
                </a:extLst>
              </a:blip>
              <a:srcRect/>
              <a:stretch>
                <a:fillRect/>
              </a:stretch>
            </p:blipFill>
            <p:spPr bwMode="auto">
              <a:xfrm>
                <a:off x="5949915" y="5468108"/>
                <a:ext cx="310896" cy="310896"/>
              </a:xfrm>
              <a:prstGeom prst="rect">
                <a:avLst/>
              </a:prstGeom>
              <a:noFill/>
            </p:spPr>
          </p:pic>
        </p:grpSp>
      </p:grpSp>
      <p:pic>
        <p:nvPicPr>
          <p:cNvPr id="75" name="Picture 4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610188" y="2009776"/>
            <a:ext cx="6971627" cy="2231536"/>
          </a:xfrm>
          <a:prstGeom prst="rect">
            <a:avLst/>
          </a:prstGeom>
        </p:spPr>
      </p:pic>
    </p:spTree>
    <p:extLst>
      <p:ext uri="{BB962C8B-B14F-4D97-AF65-F5344CB8AC3E}">
        <p14:creationId xmlns:p14="http://schemas.microsoft.com/office/powerpoint/2010/main" val="1794292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5"/>
          <p:cNvSpPr txBox="1">
            <a:spLocks noChangeArrowheads="1"/>
          </p:cNvSpPr>
          <p:nvPr/>
        </p:nvSpPr>
        <p:spPr bwMode="auto">
          <a:xfrm>
            <a:off x="499305" y="594271"/>
            <a:ext cx="3261831" cy="536289"/>
          </a:xfrm>
          <a:prstGeom prst="rect">
            <a:avLst/>
          </a:prstGeom>
          <a:noFill/>
          <a:ln>
            <a:noFill/>
          </a:ln>
          <a:extLst/>
        </p:spPr>
        <p:txBody>
          <a:bodyPr wrap="none" lIns="136386" tIns="68193" rIns="136386" bIns="68193">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buNone/>
            </a:pPr>
            <a:r>
              <a:rPr lang="zh-CN" altLang="en-US" sz="2590" b="1" dirty="0">
                <a:latin typeface="微软雅黑" panose="020B0503020204020204" pitchFamily="34" charset="-122"/>
                <a:ea typeface="微软雅黑" panose="020B0503020204020204" pitchFamily="34" charset="-122"/>
              </a:rPr>
              <a:t>大数据人才培养加速</a:t>
            </a:r>
          </a:p>
        </p:txBody>
      </p:sp>
      <p:sp>
        <p:nvSpPr>
          <p:cNvPr id="6" name="矩形 5">
            <a:extLst>
              <a:ext uri="{FF2B5EF4-FFF2-40B4-BE49-F238E27FC236}">
                <a16:creationId xmlns:a16="http://schemas.microsoft.com/office/drawing/2014/main" id="{18F7DB6B-74DF-4B61-AFA1-BECCBDBC2383}"/>
              </a:ext>
            </a:extLst>
          </p:cNvPr>
          <p:cNvSpPr/>
          <p:nvPr/>
        </p:nvSpPr>
        <p:spPr>
          <a:xfrm>
            <a:off x="808807" y="1182449"/>
            <a:ext cx="7056784" cy="2148125"/>
          </a:xfrm>
          <a:prstGeom prst="rect">
            <a:avLst/>
          </a:prstGeom>
          <a:ln>
            <a:solidFill>
              <a:schemeClr val="tx1"/>
            </a:solidFill>
          </a:ln>
        </p:spPr>
        <p:txBody>
          <a:bodyPr wrap="square">
            <a:spAutoFit/>
          </a:bodyPr>
          <a:lstStyle/>
          <a:p>
            <a:pPr>
              <a:lnSpc>
                <a:spcPct val="150000"/>
              </a:lnSpc>
            </a:pPr>
            <a:r>
              <a:rPr lang="en-US" altLang="zh-CN" sz="1800" b="0" dirty="0">
                <a:solidFill>
                  <a:srgbClr val="333333"/>
                </a:solidFill>
                <a:latin typeface="微软雅黑" panose="020B0503020204020204" pitchFamily="34" charset="-122"/>
                <a:ea typeface="微软雅黑" panose="020B0503020204020204" pitchFamily="34" charset="-122"/>
              </a:rPr>
              <a:t>2016</a:t>
            </a:r>
            <a:r>
              <a:rPr lang="zh-CN" altLang="en-US" sz="1800" b="0" dirty="0">
                <a:solidFill>
                  <a:srgbClr val="333333"/>
                </a:solidFill>
                <a:latin typeface="微软雅黑" panose="020B0503020204020204" pitchFamily="34" charset="-122"/>
                <a:ea typeface="微软雅黑" panose="020B0503020204020204" pitchFamily="34" charset="-122"/>
              </a:rPr>
              <a:t>年</a:t>
            </a:r>
            <a:r>
              <a:rPr lang="en-US" altLang="zh-CN" sz="1800" b="0" dirty="0">
                <a:solidFill>
                  <a:srgbClr val="333333"/>
                </a:solidFill>
                <a:latin typeface="微软雅黑" panose="020B0503020204020204" pitchFamily="34" charset="-122"/>
                <a:ea typeface="微软雅黑" panose="020B0503020204020204" pitchFamily="34" charset="-122"/>
              </a:rPr>
              <a:t>2</a:t>
            </a:r>
            <a:r>
              <a:rPr lang="zh-CN" altLang="en-US" sz="1800" b="0" dirty="0">
                <a:solidFill>
                  <a:srgbClr val="333333"/>
                </a:solidFill>
                <a:latin typeface="微软雅黑" panose="020B0503020204020204" pitchFamily="34" charset="-122"/>
                <a:ea typeface="微软雅黑" panose="020B0503020204020204" pitchFamily="34" charset="-122"/>
              </a:rPr>
              <a:t>月，教育部公布新增“数据科学与大数据技术”专业，北京大学、对外经济贸易大学、中南大学成为首家获批高校。</a:t>
            </a:r>
            <a:r>
              <a:rPr lang="en-US" altLang="zh-CN" sz="1800" b="0" dirty="0">
                <a:solidFill>
                  <a:srgbClr val="333333"/>
                </a:solidFill>
                <a:latin typeface="微软雅黑" panose="020B0503020204020204" pitchFamily="34" charset="-122"/>
                <a:ea typeface="微软雅黑" panose="020B0503020204020204" pitchFamily="34" charset="-122"/>
              </a:rPr>
              <a:t>2017</a:t>
            </a:r>
            <a:r>
              <a:rPr lang="zh-CN" altLang="en-US" sz="1800" b="0" dirty="0">
                <a:solidFill>
                  <a:srgbClr val="333333"/>
                </a:solidFill>
                <a:latin typeface="微软雅黑" panose="020B0503020204020204" pitchFamily="34" charset="-122"/>
                <a:ea typeface="微软雅黑" panose="020B0503020204020204" pitchFamily="34" charset="-122"/>
              </a:rPr>
              <a:t>年</a:t>
            </a:r>
            <a:r>
              <a:rPr lang="en-US" altLang="zh-CN" sz="1800" b="0" dirty="0">
                <a:solidFill>
                  <a:srgbClr val="333333"/>
                </a:solidFill>
                <a:latin typeface="微软雅黑" panose="020B0503020204020204" pitchFamily="34" charset="-122"/>
                <a:ea typeface="微软雅黑" panose="020B0503020204020204" pitchFamily="34" charset="-122"/>
              </a:rPr>
              <a:t>3</a:t>
            </a:r>
            <a:r>
              <a:rPr lang="zh-CN" altLang="en-US" sz="1800" b="0" dirty="0">
                <a:solidFill>
                  <a:srgbClr val="333333"/>
                </a:solidFill>
                <a:latin typeface="微软雅黑" panose="020B0503020204020204" pitchFamily="34" charset="-122"/>
                <a:ea typeface="微软雅黑" panose="020B0503020204020204" pitchFamily="34" charset="-122"/>
              </a:rPr>
              <a:t>月，上海工程技术大学、北京信息科技大学、中北大学等</a:t>
            </a:r>
            <a:r>
              <a:rPr lang="en-US" altLang="zh-CN" sz="1800" b="0" dirty="0">
                <a:solidFill>
                  <a:srgbClr val="333333"/>
                </a:solidFill>
                <a:latin typeface="微软雅黑" panose="020B0503020204020204" pitchFamily="34" charset="-122"/>
                <a:ea typeface="微软雅黑" panose="020B0503020204020204" pitchFamily="34" charset="-122"/>
              </a:rPr>
              <a:t>32</a:t>
            </a:r>
            <a:r>
              <a:rPr lang="zh-CN" altLang="en-US" sz="1800" b="0" dirty="0">
                <a:solidFill>
                  <a:srgbClr val="333333"/>
                </a:solidFill>
                <a:latin typeface="微软雅黑" panose="020B0503020204020204" pitchFamily="34" charset="-122"/>
                <a:ea typeface="微软雅黑" panose="020B0503020204020204" pitchFamily="34" charset="-122"/>
              </a:rPr>
              <a:t>所高校获批，</a:t>
            </a:r>
            <a:r>
              <a:rPr lang="en-US" altLang="zh-CN" sz="1800" b="0" dirty="0">
                <a:solidFill>
                  <a:srgbClr val="333333"/>
                </a:solidFill>
                <a:latin typeface="微软雅黑" panose="020B0503020204020204" pitchFamily="34" charset="-122"/>
                <a:ea typeface="微软雅黑" panose="020B0503020204020204" pitchFamily="34" charset="-122"/>
              </a:rPr>
              <a:t>2018</a:t>
            </a:r>
            <a:r>
              <a:rPr lang="zh-CN" altLang="en-US" sz="1800" b="0" dirty="0">
                <a:solidFill>
                  <a:srgbClr val="333333"/>
                </a:solidFill>
                <a:latin typeface="微软雅黑" panose="020B0503020204020204" pitchFamily="34" charset="-122"/>
                <a:ea typeface="微软雅黑" panose="020B0503020204020204" pitchFamily="34" charset="-122"/>
              </a:rPr>
              <a:t>年</a:t>
            </a:r>
            <a:r>
              <a:rPr lang="en-US" altLang="zh-CN" sz="1800" b="0" dirty="0">
                <a:solidFill>
                  <a:srgbClr val="333333"/>
                </a:solidFill>
                <a:latin typeface="微软雅黑" panose="020B0503020204020204" pitchFamily="34" charset="-122"/>
                <a:ea typeface="微软雅黑" panose="020B0503020204020204" pitchFamily="34" charset="-122"/>
              </a:rPr>
              <a:t>3</a:t>
            </a:r>
            <a:r>
              <a:rPr lang="zh-CN" altLang="en-US" sz="1800" b="0" dirty="0">
                <a:solidFill>
                  <a:srgbClr val="333333"/>
                </a:solidFill>
                <a:latin typeface="微软雅黑" panose="020B0503020204020204" pitchFamily="34" charset="-122"/>
                <a:ea typeface="微软雅黑" panose="020B0503020204020204" pitchFamily="34" charset="-122"/>
              </a:rPr>
              <a:t>月，中国农业大学、中国石油大学、齐鲁工业大学等</a:t>
            </a:r>
            <a:r>
              <a:rPr lang="en-US" altLang="zh-CN" sz="1800" b="0" dirty="0">
                <a:solidFill>
                  <a:srgbClr val="333333"/>
                </a:solidFill>
                <a:latin typeface="微软雅黑" panose="020B0503020204020204" pitchFamily="34" charset="-122"/>
                <a:ea typeface="微软雅黑" panose="020B0503020204020204" pitchFamily="34" charset="-122"/>
              </a:rPr>
              <a:t>248</a:t>
            </a:r>
            <a:r>
              <a:rPr lang="zh-CN" altLang="en-US" sz="1800" b="0" dirty="0">
                <a:solidFill>
                  <a:srgbClr val="333333"/>
                </a:solidFill>
                <a:latin typeface="微软雅黑" panose="020B0503020204020204" pitchFamily="34" charset="-122"/>
                <a:ea typeface="微软雅黑" panose="020B0503020204020204" pitchFamily="34" charset="-122"/>
              </a:rPr>
              <a:t>所高校获批。</a:t>
            </a:r>
            <a:endParaRPr lang="zh-CN" altLang="en-US" sz="1800"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D40F1CC1-8E69-4C02-AAE3-748AF01C7B94}"/>
              </a:ext>
            </a:extLst>
          </p:cNvPr>
          <p:cNvPicPr>
            <a:picLocks noChangeAspect="1"/>
          </p:cNvPicPr>
          <p:nvPr/>
        </p:nvPicPr>
        <p:blipFill rotWithShape="1">
          <a:blip r:embed="rId3"/>
          <a:srcRect b="3887"/>
          <a:stretch/>
        </p:blipFill>
        <p:spPr>
          <a:xfrm>
            <a:off x="8058207" y="378247"/>
            <a:ext cx="3655257" cy="6159713"/>
          </a:xfrm>
          <a:prstGeom prst="rect">
            <a:avLst/>
          </a:prstGeom>
        </p:spPr>
      </p:pic>
      <p:pic>
        <p:nvPicPr>
          <p:cNvPr id="11" name="图片 10">
            <a:extLst>
              <a:ext uri="{FF2B5EF4-FFF2-40B4-BE49-F238E27FC236}">
                <a16:creationId xmlns:a16="http://schemas.microsoft.com/office/drawing/2014/main" id="{030CDCFA-A759-468C-A750-ABF586FF87D9}"/>
              </a:ext>
            </a:extLst>
          </p:cNvPr>
          <p:cNvPicPr>
            <a:picLocks noChangeAspect="1"/>
          </p:cNvPicPr>
          <p:nvPr/>
        </p:nvPicPr>
        <p:blipFill rotWithShape="1">
          <a:blip r:embed="rId4"/>
          <a:srcRect l="4509" t="4760" r="7441" b="13167"/>
          <a:stretch/>
        </p:blipFill>
        <p:spPr>
          <a:xfrm>
            <a:off x="1960935" y="3382463"/>
            <a:ext cx="4822823" cy="3167600"/>
          </a:xfrm>
          <a:prstGeom prst="rect">
            <a:avLst/>
          </a:prstGeom>
        </p:spPr>
      </p:pic>
    </p:spTree>
    <p:extLst>
      <p:ext uri="{BB962C8B-B14F-4D97-AF65-F5344CB8AC3E}">
        <p14:creationId xmlns:p14="http://schemas.microsoft.com/office/powerpoint/2010/main" val="4107503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5"/>
          <p:cNvSpPr txBox="1">
            <a:spLocks noChangeArrowheads="1"/>
          </p:cNvSpPr>
          <p:nvPr/>
        </p:nvSpPr>
        <p:spPr bwMode="auto">
          <a:xfrm>
            <a:off x="561783" y="633699"/>
            <a:ext cx="5252760" cy="536289"/>
          </a:xfrm>
          <a:prstGeom prst="rect">
            <a:avLst/>
          </a:prstGeom>
          <a:noFill/>
          <a:ln>
            <a:noFill/>
          </a:ln>
          <a:extLst/>
        </p:spPr>
        <p:txBody>
          <a:bodyPr wrap="none" lIns="136386" tIns="68193" rIns="136386" bIns="68193">
            <a:spAutoFit/>
          </a:bodyPr>
          <a:lstStyle>
            <a:defPPr>
              <a:defRPr lang="zh-CN"/>
            </a:defPPr>
            <a:lvl1pPr algn="ctr">
              <a:spcBef>
                <a:spcPct val="0"/>
              </a:spcBef>
              <a:buFontTx/>
              <a:buNone/>
              <a:defRPr sz="2000" b="1">
                <a:solidFill>
                  <a:prstClr val="white"/>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ea typeface="宋体" panose="02010600030101010101" pitchFamily="2" charset="-122"/>
              </a:defRPr>
            </a:lvl9pPr>
          </a:lstStyle>
          <a:p>
            <a:r>
              <a:rPr lang="zh-CN" altLang="en-US" sz="2590" dirty="0">
                <a:solidFill>
                  <a:schemeClr val="tx1"/>
                </a:solidFill>
              </a:rPr>
              <a:t>国民经济各行各业无不由数据驱动</a:t>
            </a:r>
          </a:p>
        </p:txBody>
      </p:sp>
      <p:pic>
        <p:nvPicPr>
          <p:cNvPr id="13" name="Picture 2" descr="C:\Users\chunchunyichihuo\Desktop\88嗖.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454" y="1376396"/>
            <a:ext cx="10392441" cy="5120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210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58725" y="1116746"/>
            <a:ext cx="11305257" cy="923330"/>
          </a:xfrm>
          <a:prstGeom prst="rect">
            <a:avLst/>
          </a:prstGeom>
          <a:noFill/>
        </p:spPr>
        <p:txBody>
          <a:bodyPr wrap="square" rtlCol="0">
            <a:spAutoFit/>
          </a:bodyPr>
          <a:lstStyle/>
          <a:p>
            <a:r>
              <a:rPr lang="zh-CN" altLang="en-US" sz="5400" dirty="0">
                <a:latin typeface="Microsoft YaHei" charset="0"/>
                <a:ea typeface="Microsoft YaHei" charset="0"/>
                <a:cs typeface="Microsoft YaHei" charset="0"/>
              </a:rPr>
              <a:t>人才的匮乏，阻碍了大数据应用落地</a:t>
            </a:r>
          </a:p>
        </p:txBody>
      </p:sp>
      <p:sp>
        <p:nvSpPr>
          <p:cNvPr id="6" name="矩形 5"/>
          <p:cNvSpPr>
            <a:spLocks noChangeArrowheads="1"/>
          </p:cNvSpPr>
          <p:nvPr/>
        </p:nvSpPr>
        <p:spPr bwMode="auto">
          <a:xfrm>
            <a:off x="1194773" y="3612311"/>
            <a:ext cx="10072773" cy="1168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50000"/>
              </a:lnSpc>
              <a:spcBef>
                <a:spcPct val="0"/>
              </a:spcBef>
              <a:buNone/>
            </a:pPr>
            <a:r>
              <a:rPr lang="zh-CN" altLang="en-US" sz="2331" b="1" dirty="0">
                <a:solidFill>
                  <a:srgbClr val="595959"/>
                </a:solidFill>
                <a:latin typeface="+mn-ea"/>
                <a:ea typeface="+mn-ea"/>
              </a:rPr>
              <a:t>痛点一：</a:t>
            </a:r>
            <a:r>
              <a:rPr lang="zh-CN" altLang="en-US" sz="2000" dirty="0">
                <a:latin typeface="微软雅黑" panose="020B0503020204020204" pitchFamily="34" charset="-122"/>
                <a:ea typeface="微软雅黑" panose="020B0503020204020204" pitchFamily="34" charset="-122"/>
              </a:rPr>
              <a:t>大数据学习的门槛高，</a:t>
            </a:r>
            <a:r>
              <a:rPr lang="zh-CN" altLang="en-US" sz="2000" dirty="0">
                <a:solidFill>
                  <a:srgbClr val="FF0000"/>
                </a:solidFill>
                <a:latin typeface="微软雅黑" panose="020B0503020204020204" pitchFamily="34" charset="-122"/>
                <a:ea typeface="微软雅黑" panose="020B0503020204020204" pitchFamily="34" charset="-122"/>
              </a:rPr>
              <a:t>开发、操作环境安装困难</a:t>
            </a:r>
            <a:r>
              <a:rPr lang="zh-CN" altLang="en-US" sz="2000" dirty="0">
                <a:latin typeface="微软雅黑" panose="020B0503020204020204" pitchFamily="34" charset="-122"/>
                <a:ea typeface="微软雅黑" panose="020B0503020204020204" pitchFamily="34" charset="-122"/>
              </a:rPr>
              <a:t>，这成了很多人迈不过去的坎</a:t>
            </a:r>
          </a:p>
          <a:p>
            <a:pPr eaLnBrk="1" hangingPunct="1">
              <a:lnSpc>
                <a:spcPct val="150000"/>
              </a:lnSpc>
              <a:spcBef>
                <a:spcPct val="0"/>
              </a:spcBef>
              <a:buFontTx/>
              <a:buNone/>
            </a:pPr>
            <a:endParaRPr lang="zh-CN" altLang="en-US" sz="2331" dirty="0">
              <a:solidFill>
                <a:srgbClr val="FF0000"/>
              </a:solidFill>
              <a:latin typeface="+mn-ea"/>
              <a:ea typeface="+mn-ea"/>
            </a:endParaRPr>
          </a:p>
        </p:txBody>
      </p:sp>
      <p:sp>
        <p:nvSpPr>
          <p:cNvPr id="9" name="矩形 4"/>
          <p:cNvSpPr>
            <a:spLocks noChangeArrowheads="1"/>
          </p:cNvSpPr>
          <p:nvPr/>
        </p:nvSpPr>
        <p:spPr bwMode="auto">
          <a:xfrm>
            <a:off x="1194773" y="4960332"/>
            <a:ext cx="10258863" cy="1092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50000"/>
              </a:lnSpc>
              <a:spcBef>
                <a:spcPct val="0"/>
              </a:spcBef>
              <a:buNone/>
            </a:pPr>
            <a:r>
              <a:rPr lang="zh-CN" altLang="en-US" sz="2331" b="1" dirty="0">
                <a:solidFill>
                  <a:srgbClr val="595959"/>
                </a:solidFill>
                <a:latin typeface="+mn-ea"/>
                <a:ea typeface="+mn-ea"/>
              </a:rPr>
              <a:t>痛点二：</a:t>
            </a:r>
            <a:r>
              <a:rPr lang="zh-CN" altLang="en-US" sz="2000" dirty="0">
                <a:latin typeface="微软雅黑" panose="020B0503020204020204" pitchFamily="34" charset="-122"/>
                <a:ea typeface="微软雅黑" panose="020B0503020204020204" pitchFamily="34" charset="-122"/>
              </a:rPr>
              <a:t>大数据的学习以及项目的应用，面临一个很现实的问题：</a:t>
            </a:r>
            <a:r>
              <a:rPr lang="zh-CN" altLang="en-US" sz="2000" dirty="0">
                <a:solidFill>
                  <a:srgbClr val="FF0000"/>
                </a:solidFill>
                <a:latin typeface="微软雅黑" panose="020B0503020204020204" pitchFamily="34" charset="-122"/>
                <a:ea typeface="微软雅黑" panose="020B0503020204020204" pitchFamily="34" charset="-122"/>
              </a:rPr>
              <a:t>想要的数据找不到，有了数据而不会用</a:t>
            </a:r>
          </a:p>
        </p:txBody>
      </p:sp>
      <p:sp>
        <p:nvSpPr>
          <p:cNvPr id="10" name="矩形 9"/>
          <p:cNvSpPr>
            <a:spLocks noChangeArrowheads="1"/>
          </p:cNvSpPr>
          <p:nvPr/>
        </p:nvSpPr>
        <p:spPr bwMode="auto">
          <a:xfrm>
            <a:off x="1194773" y="2385112"/>
            <a:ext cx="10892399" cy="555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spcBef>
                <a:spcPct val="0"/>
              </a:spcBef>
              <a:buFont typeface="Wingdings" panose="05000000000000000000" pitchFamily="2" charset="2"/>
              <a:buNone/>
            </a:pPr>
            <a:r>
              <a:rPr lang="zh-CN" altLang="en-US" sz="2331" b="1" dirty="0">
                <a:solidFill>
                  <a:srgbClr val="595959"/>
                </a:solidFill>
                <a:latin typeface="+mn-ea"/>
                <a:ea typeface="+mn-ea"/>
              </a:rPr>
              <a:t>现状：</a:t>
            </a:r>
            <a:r>
              <a:rPr lang="zh-CN" altLang="en-US" sz="2000" dirty="0">
                <a:latin typeface="微软雅黑" panose="020B0503020204020204" pitchFamily="34" charset="-122"/>
                <a:ea typeface="微软雅黑" panose="020B0503020204020204" pitchFamily="34" charset="-122"/>
              </a:rPr>
              <a:t>当前中国大数据人才缺口为</a:t>
            </a:r>
            <a:r>
              <a:rPr lang="en-US" altLang="zh-CN" sz="2000" dirty="0">
                <a:solidFill>
                  <a:srgbClr val="FF0000"/>
                </a:solidFill>
                <a:latin typeface="微软雅黑" panose="020B0503020204020204" pitchFamily="34" charset="-122"/>
                <a:ea typeface="微软雅黑" panose="020B0503020204020204" pitchFamily="34" charset="-122"/>
              </a:rPr>
              <a:t>1000</a:t>
            </a:r>
            <a:r>
              <a:rPr lang="zh-CN" altLang="en-US" sz="2000" dirty="0">
                <a:solidFill>
                  <a:srgbClr val="FF0000"/>
                </a:solidFill>
                <a:latin typeface="微软雅黑" panose="020B0503020204020204" pitchFamily="34" charset="-122"/>
                <a:ea typeface="微软雅黑" panose="020B0503020204020204" pitchFamily="34" charset="-122"/>
              </a:rPr>
              <a:t>万</a:t>
            </a:r>
            <a:r>
              <a:rPr lang="zh-CN" altLang="en-US" sz="2000" dirty="0">
                <a:latin typeface="微软雅黑" panose="020B0503020204020204" pitchFamily="34" charset="-122"/>
                <a:ea typeface="微软雅黑" panose="020B0503020204020204" pitchFamily="34" charset="-122"/>
              </a:rPr>
              <a:t>，技术岗位缺口超过</a:t>
            </a:r>
            <a:r>
              <a:rPr lang="en-US" altLang="zh-CN" sz="2000" dirty="0">
                <a:solidFill>
                  <a:srgbClr val="FF0000"/>
                </a:solidFill>
                <a:latin typeface="微软雅黑" panose="020B0503020204020204" pitchFamily="34" charset="-122"/>
                <a:ea typeface="微软雅黑" panose="020B0503020204020204" pitchFamily="34" charset="-122"/>
              </a:rPr>
              <a:t>150</a:t>
            </a:r>
            <a:r>
              <a:rPr lang="zh-CN" altLang="en-US" sz="2000" dirty="0">
                <a:solidFill>
                  <a:srgbClr val="FF0000"/>
                </a:solidFill>
                <a:latin typeface="微软雅黑" panose="020B0503020204020204" pitchFamily="34" charset="-122"/>
                <a:ea typeface="微软雅黑" panose="020B0503020204020204" pitchFamily="34" charset="-122"/>
              </a:rPr>
              <a:t>万</a:t>
            </a:r>
          </a:p>
        </p:txBody>
      </p:sp>
      <p:sp>
        <p:nvSpPr>
          <p:cNvPr id="11" name="Title 4"/>
          <p:cNvSpPr>
            <a:spLocks noGrp="1"/>
          </p:cNvSpPr>
          <p:nvPr>
            <p:ph type="title" idx="4294967295"/>
          </p:nvPr>
        </p:nvSpPr>
        <p:spPr>
          <a:xfrm>
            <a:off x="664791" y="592080"/>
            <a:ext cx="10382221" cy="506247"/>
          </a:xfrm>
          <a:prstGeom prst="rect">
            <a:avLst/>
          </a:prstGeom>
        </p:spPr>
        <p:txBody>
          <a:bodyPr>
            <a:noAutofit/>
          </a:bodyPr>
          <a:lstStyle/>
          <a:p>
            <a:pPr algn="l"/>
            <a:r>
              <a:rPr lang="zh-CN" altLang="en-US" sz="2590" b="1" dirty="0">
                <a:latin typeface="Microsoft YaHei" charset="0"/>
                <a:ea typeface="Microsoft YaHei" charset="0"/>
                <a:cs typeface="Microsoft YaHei" charset="0"/>
              </a:rPr>
              <a:t>现状与痛点</a:t>
            </a:r>
            <a:endParaRPr lang="en-US" sz="2590" b="1" dirty="0">
              <a:latin typeface="Microsoft YaHei" charset="0"/>
              <a:ea typeface="Microsoft YaHei" charset="0"/>
              <a:cs typeface="Microsoft YaHei" charset="0"/>
            </a:endParaRPr>
          </a:p>
        </p:txBody>
      </p:sp>
    </p:spTree>
    <p:extLst>
      <p:ext uri="{BB962C8B-B14F-4D97-AF65-F5344CB8AC3E}">
        <p14:creationId xmlns:p14="http://schemas.microsoft.com/office/powerpoint/2010/main" val="738647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92783" y="592080"/>
            <a:ext cx="10382221" cy="506247"/>
          </a:xfrm>
          <a:prstGeom prst="rect">
            <a:avLst/>
          </a:prstGeom>
        </p:spPr>
        <p:txBody>
          <a:bodyPr vert="horz" lIns="116824" tIns="58412" rIns="116824" bIns="58412" rtlCol="0" anchor="ctr">
            <a:noAutofit/>
          </a:bodyPr>
          <a:lstStyle/>
          <a:p>
            <a:pPr algn="l"/>
            <a:r>
              <a:rPr lang="zh-CN" altLang="en-US" sz="2590" b="1" dirty="0">
                <a:latin typeface="Microsoft YaHei" charset="0"/>
                <a:ea typeface="Microsoft YaHei" charset="0"/>
                <a:cs typeface="Microsoft YaHei" charset="0"/>
                <a:sym typeface="宋体" panose="02010600030101010101" pitchFamily="2" charset="-122"/>
              </a:rPr>
              <a:t>新工科的要求</a:t>
            </a:r>
            <a:r>
              <a:rPr lang="en-US" altLang="zh-CN" sz="2590" b="1" dirty="0">
                <a:latin typeface="Microsoft YaHei" charset="0"/>
                <a:ea typeface="Microsoft YaHei" charset="0"/>
                <a:cs typeface="Microsoft YaHei" charset="0"/>
                <a:sym typeface="宋体" panose="02010600030101010101" pitchFamily="2" charset="-122"/>
              </a:rPr>
              <a:t>…</a:t>
            </a:r>
            <a:endParaRPr lang="en-US" altLang="zh-CN" sz="2590" b="1" dirty="0">
              <a:latin typeface="Microsoft YaHei" charset="0"/>
              <a:ea typeface="Microsoft YaHei" charset="0"/>
              <a:cs typeface="Microsoft YaHei" charset="0"/>
            </a:endParaRPr>
          </a:p>
        </p:txBody>
      </p:sp>
      <p:sp>
        <p:nvSpPr>
          <p:cNvPr id="6" name="矩形 5"/>
          <p:cNvSpPr/>
          <p:nvPr/>
        </p:nvSpPr>
        <p:spPr>
          <a:xfrm>
            <a:off x="435335" y="1089926"/>
            <a:ext cx="3576612" cy="400105"/>
          </a:xfrm>
          <a:prstGeom prst="rect">
            <a:avLst/>
          </a:prstGeom>
        </p:spPr>
        <p:txBody>
          <a:bodyPr wrap="none" lIns="91436" tIns="45718" rIns="91436" bIns="45718">
            <a:spAutoFit/>
          </a:bodyPr>
          <a:lstStyle/>
          <a:p>
            <a:pPr eaLnBrk="0" hangingPunct="0">
              <a:buFontTx/>
              <a:buNone/>
            </a:pPr>
            <a:r>
              <a:rPr lang="en-US" altLang="zh-CN" sz="2000" b="1" dirty="0">
                <a:solidFill>
                  <a:schemeClr val="accent5">
                    <a:lumMod val="25000"/>
                  </a:schemeClr>
                </a:solidFill>
                <a:ea typeface="微软雅黑" pitchFamily="34" charset="-122"/>
              </a:rPr>
              <a:t>《</a:t>
            </a:r>
            <a:r>
              <a:rPr lang="zh-CN" altLang="en-US" sz="2000" b="1" dirty="0">
                <a:solidFill>
                  <a:schemeClr val="accent5">
                    <a:lumMod val="25000"/>
                  </a:schemeClr>
                </a:solidFill>
                <a:ea typeface="微软雅黑" pitchFamily="34" charset="-122"/>
              </a:rPr>
              <a:t>“新工科” 建设复旦共识</a:t>
            </a:r>
            <a:r>
              <a:rPr lang="en-US" altLang="zh-CN" sz="2000" b="1" dirty="0">
                <a:solidFill>
                  <a:schemeClr val="accent5">
                    <a:lumMod val="25000"/>
                  </a:schemeClr>
                </a:solidFill>
                <a:ea typeface="微软雅黑" pitchFamily="34" charset="-122"/>
              </a:rPr>
              <a:t>》</a:t>
            </a:r>
            <a:endParaRPr lang="zh-CN" altLang="en-US" sz="2000" b="1" dirty="0">
              <a:solidFill>
                <a:schemeClr val="accent5">
                  <a:lumMod val="25000"/>
                </a:schemeClr>
              </a:solidFill>
              <a:ea typeface="微软雅黑" pitchFamily="34" charset="-122"/>
            </a:endParaRPr>
          </a:p>
        </p:txBody>
      </p:sp>
      <p:sp>
        <p:nvSpPr>
          <p:cNvPr id="7" name="矩形 6"/>
          <p:cNvSpPr/>
          <p:nvPr/>
        </p:nvSpPr>
        <p:spPr>
          <a:xfrm>
            <a:off x="1103445" y="1316766"/>
            <a:ext cx="9793088" cy="2585319"/>
          </a:xfrm>
          <a:prstGeom prst="rect">
            <a:avLst/>
          </a:prstGeom>
        </p:spPr>
        <p:txBody>
          <a:bodyPr wrap="square" lIns="91436" tIns="45718" rIns="91436" bIns="45718">
            <a:spAutoFit/>
          </a:bodyPr>
          <a:lstStyle/>
          <a:p>
            <a:pPr eaLnBrk="0" hangingPunct="0">
              <a:lnSpc>
                <a:spcPct val="150000"/>
              </a:lnSpc>
              <a:buFontTx/>
              <a:buNone/>
            </a:pPr>
            <a:r>
              <a:rPr lang="en-US" altLang="zh-CN" sz="1800" dirty="0">
                <a:solidFill>
                  <a:prstClr val="black"/>
                </a:solidFill>
                <a:latin typeface="微软雅黑"/>
                <a:ea typeface="微软雅黑"/>
              </a:rPr>
              <a:t>…… </a:t>
            </a:r>
          </a:p>
          <a:p>
            <a:pPr eaLnBrk="0" hangingPunct="0">
              <a:lnSpc>
                <a:spcPct val="150000"/>
              </a:lnSpc>
              <a:buFontTx/>
              <a:buNone/>
            </a:pPr>
            <a:r>
              <a:rPr lang="en-US" altLang="zh-CN" sz="1800" b="1" dirty="0">
                <a:solidFill>
                  <a:prstClr val="black"/>
                </a:solidFill>
                <a:latin typeface="微软雅黑"/>
                <a:ea typeface="微软雅黑"/>
              </a:rPr>
              <a:t>8</a:t>
            </a:r>
            <a:r>
              <a:rPr lang="zh-CN" altLang="zh-CN" sz="1800" b="1" dirty="0">
                <a:solidFill>
                  <a:prstClr val="black"/>
                </a:solidFill>
                <a:latin typeface="微软雅黑"/>
                <a:ea typeface="微软雅黑"/>
              </a:rPr>
              <a:t>．新工科建设需要社会力量积极参与</a:t>
            </a:r>
            <a:r>
              <a:rPr lang="zh-CN" altLang="zh-CN" sz="1800" dirty="0">
                <a:solidFill>
                  <a:prstClr val="black"/>
                </a:solidFill>
                <a:latin typeface="微软雅黑"/>
                <a:ea typeface="微软雅黑"/>
              </a:rPr>
              <a:t>。打造共商、共建、共享的工程教育责任共同体，深入推进产学合作、产教融合、科教协同，通过校企联合制定</a:t>
            </a:r>
            <a:r>
              <a:rPr lang="zh-CN" altLang="zh-CN" sz="1800" b="1" dirty="0">
                <a:solidFill>
                  <a:srgbClr val="FF0000"/>
                </a:solidFill>
                <a:latin typeface="微软雅黑"/>
                <a:ea typeface="微软雅黑"/>
              </a:rPr>
              <a:t>培养目标</a:t>
            </a:r>
            <a:r>
              <a:rPr lang="zh-CN" altLang="zh-CN" sz="1800" dirty="0">
                <a:solidFill>
                  <a:prstClr val="black"/>
                </a:solidFill>
                <a:latin typeface="微软雅黑"/>
                <a:ea typeface="微软雅黑"/>
              </a:rPr>
              <a:t>和</a:t>
            </a:r>
            <a:r>
              <a:rPr lang="zh-CN" altLang="zh-CN" sz="1800" b="1" dirty="0">
                <a:solidFill>
                  <a:srgbClr val="FF0000"/>
                </a:solidFill>
                <a:latin typeface="微软雅黑"/>
                <a:ea typeface="微软雅黑"/>
              </a:rPr>
              <a:t>培养方案</a:t>
            </a:r>
            <a:r>
              <a:rPr lang="zh-CN" altLang="zh-CN" sz="1800" dirty="0">
                <a:solidFill>
                  <a:prstClr val="black"/>
                </a:solidFill>
                <a:latin typeface="微软雅黑"/>
                <a:ea typeface="微软雅黑"/>
              </a:rPr>
              <a:t>、共同建设</a:t>
            </a:r>
            <a:r>
              <a:rPr lang="zh-CN" altLang="zh-CN" sz="1800" b="1" dirty="0">
                <a:solidFill>
                  <a:srgbClr val="FF0000"/>
                </a:solidFill>
                <a:latin typeface="微软雅黑"/>
                <a:ea typeface="微软雅黑"/>
              </a:rPr>
              <a:t>课程</a:t>
            </a:r>
            <a:r>
              <a:rPr lang="zh-CN" altLang="zh-CN" sz="1800" dirty="0">
                <a:solidFill>
                  <a:prstClr val="black"/>
                </a:solidFill>
                <a:latin typeface="微软雅黑"/>
                <a:ea typeface="微软雅黑"/>
              </a:rPr>
              <a:t>与开发</a:t>
            </a:r>
            <a:r>
              <a:rPr lang="zh-CN" altLang="zh-CN" sz="1800" b="1" dirty="0">
                <a:solidFill>
                  <a:srgbClr val="FF0000"/>
                </a:solidFill>
                <a:latin typeface="微软雅黑"/>
                <a:ea typeface="微软雅黑"/>
              </a:rPr>
              <a:t>教程</a:t>
            </a:r>
            <a:r>
              <a:rPr lang="zh-CN" altLang="zh-CN" sz="1800" dirty="0">
                <a:solidFill>
                  <a:prstClr val="black"/>
                </a:solidFill>
                <a:latin typeface="微软雅黑"/>
                <a:ea typeface="微软雅黑"/>
              </a:rPr>
              <a:t>、共建</a:t>
            </a:r>
            <a:r>
              <a:rPr lang="zh-CN" altLang="zh-CN" sz="1800" b="1" dirty="0">
                <a:solidFill>
                  <a:srgbClr val="FF0000"/>
                </a:solidFill>
                <a:latin typeface="微软雅黑"/>
                <a:ea typeface="微软雅黑"/>
              </a:rPr>
              <a:t>实验室</a:t>
            </a:r>
            <a:r>
              <a:rPr lang="zh-CN" altLang="zh-CN" sz="1800" dirty="0">
                <a:solidFill>
                  <a:prstClr val="black"/>
                </a:solidFill>
                <a:latin typeface="微软雅黑"/>
                <a:ea typeface="微软雅黑"/>
              </a:rPr>
              <a:t>和</a:t>
            </a:r>
            <a:r>
              <a:rPr lang="zh-CN" altLang="zh-CN" sz="1800" b="1" dirty="0">
                <a:solidFill>
                  <a:srgbClr val="FF0000"/>
                </a:solidFill>
                <a:latin typeface="微软雅黑"/>
                <a:ea typeface="微软雅黑"/>
              </a:rPr>
              <a:t>实训实习基地</a:t>
            </a:r>
            <a:r>
              <a:rPr lang="zh-CN" altLang="zh-CN" sz="1800" dirty="0">
                <a:solidFill>
                  <a:prstClr val="black"/>
                </a:solidFill>
                <a:latin typeface="微软雅黑"/>
                <a:ea typeface="微软雅黑"/>
              </a:rPr>
              <a:t>、合作培养培训师资、合作开展研究等，鼓励行业企业参与到教育教学各个环节中，促进</a:t>
            </a:r>
            <a:r>
              <a:rPr lang="zh-CN" altLang="zh-CN" sz="1800" b="1" dirty="0">
                <a:solidFill>
                  <a:srgbClr val="FF0000"/>
                </a:solidFill>
                <a:latin typeface="微软雅黑"/>
                <a:ea typeface="微软雅黑"/>
              </a:rPr>
              <a:t>人才培养与产业需求</a:t>
            </a:r>
            <a:r>
              <a:rPr lang="zh-CN" altLang="zh-CN" sz="1800" dirty="0">
                <a:solidFill>
                  <a:prstClr val="black"/>
                </a:solidFill>
                <a:latin typeface="微软雅黑"/>
                <a:ea typeface="微软雅黑"/>
              </a:rPr>
              <a:t>紧密结合。</a:t>
            </a:r>
            <a:endParaRPr lang="en-US" altLang="zh-CN" sz="1800" dirty="0">
              <a:solidFill>
                <a:prstClr val="black"/>
              </a:solidFill>
              <a:latin typeface="微软雅黑"/>
              <a:ea typeface="微软雅黑"/>
            </a:endParaRPr>
          </a:p>
          <a:p>
            <a:pPr eaLnBrk="0" hangingPunct="0">
              <a:lnSpc>
                <a:spcPct val="150000"/>
              </a:lnSpc>
              <a:buFontTx/>
              <a:buNone/>
            </a:pPr>
            <a:r>
              <a:rPr lang="en-US" altLang="zh-CN" sz="1800" dirty="0">
                <a:solidFill>
                  <a:prstClr val="black"/>
                </a:solidFill>
                <a:latin typeface="微软雅黑"/>
                <a:ea typeface="微软雅黑"/>
              </a:rPr>
              <a:t>……</a:t>
            </a:r>
            <a:endParaRPr lang="zh-CN" altLang="en-US" sz="1800" dirty="0">
              <a:solidFill>
                <a:prstClr val="black"/>
              </a:solidFill>
              <a:latin typeface="微软雅黑"/>
              <a:ea typeface="微软雅黑"/>
            </a:endParaRPr>
          </a:p>
        </p:txBody>
      </p:sp>
      <p:sp>
        <p:nvSpPr>
          <p:cNvPr id="8" name="矩形 7"/>
          <p:cNvSpPr/>
          <p:nvPr/>
        </p:nvSpPr>
        <p:spPr>
          <a:xfrm>
            <a:off x="399391" y="3794954"/>
            <a:ext cx="11097747" cy="400105"/>
          </a:xfrm>
          <a:prstGeom prst="rect">
            <a:avLst/>
          </a:prstGeom>
        </p:spPr>
        <p:txBody>
          <a:bodyPr wrap="square" lIns="91436" tIns="45718" rIns="91436" bIns="45718">
            <a:spAutoFit/>
          </a:bodyPr>
          <a:lstStyle/>
          <a:p>
            <a:pPr eaLnBrk="0" hangingPunct="0"/>
            <a:r>
              <a:rPr lang="en-US" altLang="zh-CN" sz="2000" b="1" dirty="0">
                <a:solidFill>
                  <a:schemeClr val="accent5">
                    <a:lumMod val="25000"/>
                  </a:schemeClr>
                </a:solidFill>
                <a:ea typeface="微软雅黑" pitchFamily="34" charset="-122"/>
              </a:rPr>
              <a:t>《</a:t>
            </a:r>
            <a:r>
              <a:rPr lang="zh-CN" altLang="zh-CN" sz="2000" b="1" dirty="0">
                <a:solidFill>
                  <a:schemeClr val="accent5">
                    <a:lumMod val="25000"/>
                  </a:schemeClr>
                </a:solidFill>
                <a:ea typeface="微软雅黑" pitchFamily="34" charset="-122"/>
              </a:rPr>
              <a:t>教育部高等教育司关于开展新工科研究与实践的通知</a:t>
            </a:r>
            <a:r>
              <a:rPr lang="en-US" altLang="zh-CN" sz="2000" b="1" dirty="0">
                <a:solidFill>
                  <a:schemeClr val="accent5">
                    <a:lumMod val="25000"/>
                  </a:schemeClr>
                </a:solidFill>
                <a:ea typeface="微软雅黑" pitchFamily="34" charset="-122"/>
              </a:rPr>
              <a:t>》</a:t>
            </a:r>
            <a:endParaRPr lang="zh-CN" altLang="en-US" sz="2000" b="1" dirty="0">
              <a:solidFill>
                <a:schemeClr val="accent5">
                  <a:lumMod val="25000"/>
                </a:schemeClr>
              </a:solidFill>
              <a:ea typeface="微软雅黑" pitchFamily="34" charset="-122"/>
            </a:endParaRPr>
          </a:p>
        </p:txBody>
      </p:sp>
      <p:sp>
        <p:nvSpPr>
          <p:cNvPr id="9" name="矩形 8"/>
          <p:cNvSpPr/>
          <p:nvPr/>
        </p:nvSpPr>
        <p:spPr>
          <a:xfrm>
            <a:off x="1124806" y="3902085"/>
            <a:ext cx="10081120" cy="2631486"/>
          </a:xfrm>
          <a:prstGeom prst="rect">
            <a:avLst/>
          </a:prstGeom>
        </p:spPr>
        <p:txBody>
          <a:bodyPr wrap="square" lIns="91436" tIns="45718" rIns="91436" bIns="45718">
            <a:spAutoFit/>
          </a:bodyPr>
          <a:lstStyle/>
          <a:p>
            <a:pPr eaLnBrk="0" hangingPunct="0">
              <a:lnSpc>
                <a:spcPct val="150000"/>
              </a:lnSpc>
              <a:buFontTx/>
              <a:buNone/>
            </a:pPr>
            <a:r>
              <a:rPr lang="en-US" altLang="zh-CN" sz="1800" dirty="0">
                <a:solidFill>
                  <a:prstClr val="black"/>
                </a:solidFill>
                <a:latin typeface="微软雅黑"/>
                <a:ea typeface="微软雅黑"/>
              </a:rPr>
              <a:t>…… </a:t>
            </a:r>
          </a:p>
          <a:p>
            <a:pPr eaLnBrk="0" hangingPunct="0">
              <a:lnSpc>
                <a:spcPct val="150000"/>
              </a:lnSpc>
              <a:buFontTx/>
              <a:buNone/>
            </a:pPr>
            <a:r>
              <a:rPr lang="zh-CN" altLang="en-US" sz="1800" dirty="0">
                <a:solidFill>
                  <a:prstClr val="black"/>
                </a:solidFill>
                <a:latin typeface="微软雅黑"/>
                <a:ea typeface="微软雅黑"/>
              </a:rPr>
              <a:t>一、主要内容</a:t>
            </a:r>
            <a:endParaRPr lang="en-US" altLang="zh-CN" sz="1800" dirty="0">
              <a:solidFill>
                <a:prstClr val="black"/>
              </a:solidFill>
              <a:latin typeface="微软雅黑"/>
              <a:ea typeface="微软雅黑"/>
            </a:endParaRPr>
          </a:p>
          <a:p>
            <a:pPr eaLnBrk="0" hangingPunct="0">
              <a:lnSpc>
                <a:spcPct val="150000"/>
              </a:lnSpc>
              <a:buFontTx/>
              <a:buNone/>
            </a:pPr>
            <a:r>
              <a:rPr lang="en-US" altLang="zh-CN" sz="1800" dirty="0">
                <a:solidFill>
                  <a:prstClr val="black"/>
                </a:solidFill>
                <a:latin typeface="微软雅黑"/>
                <a:ea typeface="微软雅黑"/>
              </a:rPr>
              <a:t>……</a:t>
            </a:r>
          </a:p>
          <a:p>
            <a:pPr eaLnBrk="0" hangingPunct="0">
              <a:lnSpc>
                <a:spcPct val="150000"/>
              </a:lnSpc>
              <a:buFontTx/>
              <a:buNone/>
            </a:pPr>
            <a:r>
              <a:rPr lang="en-US" altLang="zh-CN" sz="1800" dirty="0">
                <a:solidFill>
                  <a:prstClr val="black"/>
                </a:solidFill>
                <a:latin typeface="微软雅黑"/>
                <a:ea typeface="微软雅黑"/>
              </a:rPr>
              <a:t>3. </a:t>
            </a:r>
            <a:r>
              <a:rPr lang="zh-CN" altLang="zh-CN" sz="1800" dirty="0">
                <a:solidFill>
                  <a:prstClr val="black"/>
                </a:solidFill>
                <a:latin typeface="微软雅黑"/>
                <a:ea typeface="微软雅黑"/>
              </a:rPr>
              <a:t>人才培养的新模式：在总结卓越工程师教育培养计划、</a:t>
            </a:r>
            <a:r>
              <a:rPr lang="en-US" altLang="zh-CN" sz="1800" dirty="0">
                <a:solidFill>
                  <a:prstClr val="black"/>
                </a:solidFill>
                <a:latin typeface="微软雅黑"/>
                <a:ea typeface="微软雅黑"/>
              </a:rPr>
              <a:t>CDIO</a:t>
            </a:r>
            <a:r>
              <a:rPr lang="zh-CN" altLang="zh-CN" sz="1800" dirty="0">
                <a:solidFill>
                  <a:prstClr val="black"/>
                </a:solidFill>
                <a:latin typeface="微软雅黑"/>
                <a:ea typeface="微软雅黑"/>
              </a:rPr>
              <a:t>等工程教育人才培养模式改革经验的基础上，开展深化</a:t>
            </a:r>
            <a:r>
              <a:rPr lang="zh-CN" altLang="zh-CN" sz="1800" b="1" dirty="0">
                <a:solidFill>
                  <a:srgbClr val="FF0000"/>
                </a:solidFill>
                <a:latin typeface="微软雅黑"/>
                <a:ea typeface="微软雅黑"/>
              </a:rPr>
              <a:t>产教融合、校企合作</a:t>
            </a:r>
            <a:r>
              <a:rPr lang="zh-CN" altLang="zh-CN" sz="1800" dirty="0">
                <a:solidFill>
                  <a:prstClr val="black"/>
                </a:solidFill>
                <a:latin typeface="微软雅黑"/>
                <a:ea typeface="微软雅黑"/>
              </a:rPr>
              <a:t>的体制机制和人才培养模式改革研究和实践。</a:t>
            </a:r>
            <a:endParaRPr lang="en-US" altLang="zh-CN" sz="1800" dirty="0">
              <a:solidFill>
                <a:prstClr val="black"/>
              </a:solidFill>
              <a:latin typeface="微软雅黑"/>
              <a:ea typeface="微软雅黑"/>
            </a:endParaRPr>
          </a:p>
          <a:p>
            <a:pPr eaLnBrk="0" hangingPunct="0">
              <a:lnSpc>
                <a:spcPct val="150000"/>
              </a:lnSpc>
              <a:buFontTx/>
              <a:buNone/>
            </a:pPr>
            <a:r>
              <a:rPr lang="zh-CN" altLang="zh-CN" sz="1800" dirty="0">
                <a:solidFill>
                  <a:prstClr val="black"/>
                </a:solidFill>
                <a:latin typeface="微软雅黑"/>
                <a:ea typeface="微软雅黑"/>
              </a:rPr>
              <a:t> </a:t>
            </a:r>
            <a:r>
              <a:rPr lang="en-US" altLang="zh-CN" sz="1800" dirty="0">
                <a:solidFill>
                  <a:prstClr val="black"/>
                </a:solidFill>
                <a:latin typeface="微软雅黑"/>
                <a:ea typeface="微软雅黑"/>
              </a:rPr>
              <a:t>……</a:t>
            </a:r>
            <a:endParaRPr lang="zh-CN" altLang="en-US" sz="1800" dirty="0">
              <a:solidFill>
                <a:prstClr val="black"/>
              </a:solidFill>
              <a:latin typeface="微软雅黑"/>
              <a:ea typeface="微软雅黑"/>
            </a:endParaRPr>
          </a:p>
        </p:txBody>
      </p:sp>
    </p:spTree>
    <p:extLst>
      <p:ext uri="{BB962C8B-B14F-4D97-AF65-F5344CB8AC3E}">
        <p14:creationId xmlns:p14="http://schemas.microsoft.com/office/powerpoint/2010/main" val="2640404983"/>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3"/>
          <p:cNvSpPr txBox="1">
            <a:spLocks/>
          </p:cNvSpPr>
          <p:nvPr/>
        </p:nvSpPr>
        <p:spPr>
          <a:xfrm>
            <a:off x="664791" y="2034431"/>
            <a:ext cx="10297143" cy="2349793"/>
          </a:xfrm>
          <a:prstGeom prst="rect">
            <a:avLst/>
          </a:prstGeom>
          <a:noFill/>
        </p:spPr>
        <p:txBody>
          <a:bodyPr wrap="square" lIns="132508" tIns="66254" rIns="132508" bIns="66254" rtlCol="0">
            <a:spAutoFit/>
          </a:bodyPr>
          <a:lstStyle>
            <a:defPPr>
              <a:defRPr lang="zh-CN"/>
            </a:defPPr>
            <a:lvl1pPr>
              <a:defRPr sz="2800">
                <a:solidFill>
                  <a:schemeClr val="bg1"/>
                </a:solidFill>
                <a:latin typeface="微软雅黑" panose="020B0503020204020204" pitchFamily="34" charset="-122"/>
                <a:ea typeface="微软雅黑" panose="020B0503020204020204" pitchFamily="34" charset="-122"/>
                <a:cs typeface="Arial" panose="020B0604020202020204" pitchFamily="34" charset="0"/>
              </a:defRPr>
            </a:lvl1pPr>
          </a:lstStyle>
          <a:p>
            <a:pPr algn="ctr">
              <a:lnSpc>
                <a:spcPct val="200000"/>
              </a:lnSpc>
            </a:pPr>
            <a:r>
              <a:rPr lang="zh-CN" altLang="en-US" sz="3600" b="1" dirty="0">
                <a:solidFill>
                  <a:schemeClr val="tx1"/>
                </a:solidFill>
                <a:latin typeface="+mn-ea"/>
                <a:sym typeface="宋体" panose="02010600030101010101" pitchFamily="2" charset="-122"/>
              </a:rPr>
              <a:t>作为中国大数据人才培养的主战场，高校需要一套全新的实践教学解决方案</a:t>
            </a:r>
            <a:endParaRPr lang="zh-CN" altLang="en-US" sz="3600" b="1" dirty="0">
              <a:solidFill>
                <a:schemeClr val="tx1"/>
              </a:solidFill>
              <a:latin typeface="+mn-ea"/>
              <a:ea typeface="+mn-ea"/>
            </a:endParaRPr>
          </a:p>
        </p:txBody>
      </p:sp>
      <p:sp>
        <p:nvSpPr>
          <p:cNvPr id="11" name="Title 4"/>
          <p:cNvSpPr txBox="1">
            <a:spLocks/>
          </p:cNvSpPr>
          <p:nvPr/>
        </p:nvSpPr>
        <p:spPr>
          <a:xfrm>
            <a:off x="664791" y="592080"/>
            <a:ext cx="2520280" cy="506247"/>
          </a:xfrm>
          <a:prstGeom prst="rect">
            <a:avLst/>
          </a:prstGeom>
        </p:spPr>
        <p:txBody>
          <a:bodyPr vert="horz" lIns="116824" tIns="58412" rIns="116824" bIns="58412" rtlCol="0" anchor="ctr">
            <a:noAutofit/>
          </a:bodyPr>
          <a:lstStyle>
            <a:lvl1pPr algn="ctr" defTabSz="1325131" rtl="0" eaLnBrk="1" latinLnBrk="0" hangingPunct="1">
              <a:spcBef>
                <a:spcPct val="0"/>
              </a:spcBef>
              <a:buNone/>
              <a:defRPr sz="6352" kern="1200">
                <a:solidFill>
                  <a:schemeClr val="tx1"/>
                </a:solidFill>
                <a:latin typeface="+mj-lt"/>
                <a:ea typeface="+mj-ea"/>
                <a:cs typeface="+mj-cs"/>
              </a:defRPr>
            </a:lvl1pPr>
          </a:lstStyle>
          <a:p>
            <a:pPr algn="l"/>
            <a:r>
              <a:rPr lang="zh-CN" altLang="en-US" sz="2590" b="1" dirty="0">
                <a:latin typeface="Microsoft YaHei" charset="0"/>
                <a:ea typeface="Microsoft YaHei" charset="0"/>
                <a:cs typeface="Microsoft YaHei" charset="0"/>
                <a:sym typeface="宋体" panose="02010600030101010101" pitchFamily="2" charset="-122"/>
              </a:rPr>
              <a:t>结论 </a:t>
            </a:r>
            <a:endParaRPr lang="en-US" altLang="zh-CN" sz="2590" b="1" dirty="0">
              <a:latin typeface="Microsoft YaHei" charset="0"/>
              <a:ea typeface="Microsoft YaHei" charset="0"/>
              <a:cs typeface="Microsoft YaHei" charset="0"/>
            </a:endParaRPr>
          </a:p>
        </p:txBody>
      </p:sp>
    </p:spTree>
    <p:extLst>
      <p:ext uri="{BB962C8B-B14F-4D97-AF65-F5344CB8AC3E}">
        <p14:creationId xmlns:p14="http://schemas.microsoft.com/office/powerpoint/2010/main" val="119891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20201</TotalTime>
  <Words>3150</Words>
  <Application>Microsoft Office PowerPoint</Application>
  <PresentationFormat>自定义</PresentationFormat>
  <Paragraphs>473</Paragraphs>
  <Slides>43</Slides>
  <Notes>41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43</vt:i4>
      </vt:variant>
    </vt:vector>
  </HeadingPairs>
  <TitlesOfParts>
    <vt:vector size="57" baseType="lpstr">
      <vt:lpstr>Adobe 宋体 Std L</vt:lpstr>
      <vt:lpstr>STHeiti Light</vt:lpstr>
      <vt:lpstr>方正兰亭黑简体</vt:lpstr>
      <vt:lpstr>黑体</vt:lpstr>
      <vt:lpstr>STKaiti</vt:lpstr>
      <vt:lpstr>宋体</vt:lpstr>
      <vt:lpstr>微软雅黑</vt:lpstr>
      <vt:lpstr>微软雅黑</vt:lpstr>
      <vt:lpstr>Agency FB</vt:lpstr>
      <vt:lpstr>Arial</vt:lpstr>
      <vt:lpstr>Calibri</vt:lpstr>
      <vt:lpstr>Segoe UI</vt:lpstr>
      <vt:lpstr>Wingdings</vt:lpstr>
      <vt:lpstr>Office 主题​​</vt:lpstr>
      <vt:lpstr>致天下之治者在人才、成天下之才者在教化</vt:lpstr>
      <vt:lpstr>PowerPoint 演示文稿</vt:lpstr>
      <vt:lpstr>PowerPoint 演示文稿</vt:lpstr>
      <vt:lpstr>PowerPoint 演示文稿</vt:lpstr>
      <vt:lpstr>PowerPoint 演示文稿</vt:lpstr>
      <vt:lpstr>PowerPoint 演示文稿</vt:lpstr>
      <vt:lpstr>现状与痛点</vt:lpstr>
      <vt:lpstr>新工科的要求…</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联想大数据科研实战平台</vt:lpstr>
      <vt:lpstr>PowerPoint 演示文稿</vt:lpstr>
      <vt:lpstr>大数据实战平台优势</vt:lpstr>
      <vt:lpstr>PowerPoint 演示文稿</vt:lpstr>
      <vt:lpstr>案例</vt:lpstr>
      <vt:lpstr>案例</vt:lpstr>
      <vt:lpstr>案例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用户</dc:creator>
  <cp:lastModifiedBy>Ji Ji2 Yang</cp:lastModifiedBy>
  <cp:revision>1884</cp:revision>
  <cp:lastPrinted>2016-04-20T11:00:21Z</cp:lastPrinted>
  <dcterms:created xsi:type="dcterms:W3CDTF">2015-01-27T00:22:38Z</dcterms:created>
  <dcterms:modified xsi:type="dcterms:W3CDTF">2018-06-11T12:25:31Z</dcterms:modified>
</cp:coreProperties>
</file>