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3"/>
  </p:notesMasterIdLst>
  <p:sldIdLst>
    <p:sldId id="257" r:id="rId2"/>
    <p:sldId id="301" r:id="rId3"/>
    <p:sldId id="342" r:id="rId4"/>
    <p:sldId id="336" r:id="rId5"/>
    <p:sldId id="364" r:id="rId6"/>
    <p:sldId id="337" r:id="rId7"/>
    <p:sldId id="341" r:id="rId8"/>
    <p:sldId id="256" r:id="rId9"/>
    <p:sldId id="350" r:id="rId10"/>
    <p:sldId id="345" r:id="rId11"/>
    <p:sldId id="347" r:id="rId12"/>
    <p:sldId id="348" r:id="rId13"/>
    <p:sldId id="349" r:id="rId14"/>
    <p:sldId id="353" r:id="rId15"/>
    <p:sldId id="351" r:id="rId16"/>
    <p:sldId id="346" r:id="rId17"/>
    <p:sldId id="355" r:id="rId18"/>
    <p:sldId id="354" r:id="rId19"/>
    <p:sldId id="358" r:id="rId20"/>
    <p:sldId id="363" r:id="rId21"/>
    <p:sldId id="294"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85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76" autoAdjust="0"/>
  </p:normalViewPr>
  <p:slideViewPr>
    <p:cSldViewPr snapToGrid="0">
      <p:cViewPr varScale="1">
        <p:scale>
          <a:sx n="64" d="100"/>
          <a:sy n="64" d="100"/>
        </p:scale>
        <p:origin x="384"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7113E-7DF5-4F20-A330-51A26A3A983E}" type="datetimeFigureOut">
              <a:rPr lang="zh-CN" altLang="en-US" smtClean="0"/>
              <a:t>2018/7/6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B00F2-790A-4450-8A1A-089174621E29}" type="slidenum">
              <a:rPr lang="zh-CN" altLang="en-US" smtClean="0"/>
              <a:t>‹#›</a:t>
            </a:fld>
            <a:endParaRPr lang="zh-CN" altLang="en-US"/>
          </a:p>
        </p:txBody>
      </p:sp>
    </p:spTree>
    <p:extLst>
      <p:ext uri="{BB962C8B-B14F-4D97-AF65-F5344CB8AC3E}">
        <p14:creationId xmlns:p14="http://schemas.microsoft.com/office/powerpoint/2010/main" val="89827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a:t>
            </a:fld>
            <a:endParaRPr lang="zh-CN" altLang="en-US"/>
          </a:p>
        </p:txBody>
      </p:sp>
    </p:spTree>
    <p:extLst>
      <p:ext uri="{BB962C8B-B14F-4D97-AF65-F5344CB8AC3E}">
        <p14:creationId xmlns:p14="http://schemas.microsoft.com/office/powerpoint/2010/main" val="3286024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12</a:t>
            </a:fld>
            <a:endParaRPr lang="zh-CN" altLang="en-US"/>
          </a:p>
        </p:txBody>
      </p:sp>
    </p:spTree>
    <p:extLst>
      <p:ext uri="{BB962C8B-B14F-4D97-AF65-F5344CB8AC3E}">
        <p14:creationId xmlns:p14="http://schemas.microsoft.com/office/powerpoint/2010/main" val="16382604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13</a:t>
            </a:fld>
            <a:endParaRPr lang="zh-CN" altLang="en-US"/>
          </a:p>
        </p:txBody>
      </p:sp>
    </p:spTree>
    <p:extLst>
      <p:ext uri="{BB962C8B-B14F-4D97-AF65-F5344CB8AC3E}">
        <p14:creationId xmlns:p14="http://schemas.microsoft.com/office/powerpoint/2010/main" val="3243723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14</a:t>
            </a:fld>
            <a:endParaRPr lang="zh-CN" altLang="en-US"/>
          </a:p>
        </p:txBody>
      </p:sp>
    </p:spTree>
    <p:extLst>
      <p:ext uri="{BB962C8B-B14F-4D97-AF65-F5344CB8AC3E}">
        <p14:creationId xmlns:p14="http://schemas.microsoft.com/office/powerpoint/2010/main" val="8539454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15</a:t>
            </a:fld>
            <a:endParaRPr lang="zh-CN" altLang="en-US"/>
          </a:p>
        </p:txBody>
      </p:sp>
    </p:spTree>
    <p:extLst>
      <p:ext uri="{BB962C8B-B14F-4D97-AF65-F5344CB8AC3E}">
        <p14:creationId xmlns:p14="http://schemas.microsoft.com/office/powerpoint/2010/main" val="2408975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16</a:t>
            </a:fld>
            <a:endParaRPr lang="zh-CN" altLang="en-US"/>
          </a:p>
        </p:txBody>
      </p:sp>
    </p:spTree>
    <p:extLst>
      <p:ext uri="{BB962C8B-B14F-4D97-AF65-F5344CB8AC3E}">
        <p14:creationId xmlns:p14="http://schemas.microsoft.com/office/powerpoint/2010/main" val="819402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18</a:t>
            </a:fld>
            <a:endParaRPr lang="zh-CN" altLang="en-US"/>
          </a:p>
        </p:txBody>
      </p:sp>
    </p:spTree>
    <p:extLst>
      <p:ext uri="{BB962C8B-B14F-4D97-AF65-F5344CB8AC3E}">
        <p14:creationId xmlns:p14="http://schemas.microsoft.com/office/powerpoint/2010/main" val="36193817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19</a:t>
            </a:fld>
            <a:endParaRPr lang="zh-CN" altLang="en-US"/>
          </a:p>
        </p:txBody>
      </p:sp>
    </p:spTree>
    <p:extLst>
      <p:ext uri="{BB962C8B-B14F-4D97-AF65-F5344CB8AC3E}">
        <p14:creationId xmlns:p14="http://schemas.microsoft.com/office/powerpoint/2010/main" val="10891716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20</a:t>
            </a:fld>
            <a:endParaRPr lang="zh-CN" altLang="en-US"/>
          </a:p>
        </p:txBody>
      </p:sp>
    </p:spTree>
    <p:extLst>
      <p:ext uri="{BB962C8B-B14F-4D97-AF65-F5344CB8AC3E}">
        <p14:creationId xmlns:p14="http://schemas.microsoft.com/office/powerpoint/2010/main" val="2338481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21</a:t>
            </a:fld>
            <a:endParaRPr lang="zh-CN" altLang="en-US" sz="1200" dirty="0"/>
          </a:p>
        </p:txBody>
      </p:sp>
    </p:spTree>
    <p:extLst>
      <p:ext uri="{BB962C8B-B14F-4D97-AF65-F5344CB8AC3E}">
        <p14:creationId xmlns:p14="http://schemas.microsoft.com/office/powerpoint/2010/main" val="1019340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3</a:t>
            </a:fld>
            <a:endParaRPr lang="zh-CN" altLang="en-US"/>
          </a:p>
        </p:txBody>
      </p:sp>
    </p:spTree>
    <p:extLst>
      <p:ext uri="{BB962C8B-B14F-4D97-AF65-F5344CB8AC3E}">
        <p14:creationId xmlns:p14="http://schemas.microsoft.com/office/powerpoint/2010/main" val="2484928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5</a:t>
            </a:fld>
            <a:endParaRPr lang="zh-CN" altLang="en-US" sz="1200" dirty="0"/>
          </a:p>
        </p:txBody>
      </p:sp>
    </p:spTree>
    <p:extLst>
      <p:ext uri="{BB962C8B-B14F-4D97-AF65-F5344CB8AC3E}">
        <p14:creationId xmlns:p14="http://schemas.microsoft.com/office/powerpoint/2010/main" val="11314952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6</a:t>
            </a:fld>
            <a:endParaRPr lang="zh-CN" altLang="en-US"/>
          </a:p>
        </p:txBody>
      </p:sp>
    </p:spTree>
    <p:extLst>
      <p:ext uri="{BB962C8B-B14F-4D97-AF65-F5344CB8AC3E}">
        <p14:creationId xmlns:p14="http://schemas.microsoft.com/office/powerpoint/2010/main" val="724311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7</a:t>
            </a:fld>
            <a:endParaRPr lang="zh-CN" altLang="en-US"/>
          </a:p>
        </p:txBody>
      </p:sp>
    </p:spTree>
    <p:extLst>
      <p:ext uri="{BB962C8B-B14F-4D97-AF65-F5344CB8AC3E}">
        <p14:creationId xmlns:p14="http://schemas.microsoft.com/office/powerpoint/2010/main" val="1639530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8</a:t>
            </a:fld>
            <a:endParaRPr lang="zh-CN" altLang="en-US"/>
          </a:p>
        </p:txBody>
      </p:sp>
    </p:spTree>
    <p:extLst>
      <p:ext uri="{BB962C8B-B14F-4D97-AF65-F5344CB8AC3E}">
        <p14:creationId xmlns:p14="http://schemas.microsoft.com/office/powerpoint/2010/main" val="41841786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9</a:t>
            </a:fld>
            <a:endParaRPr lang="zh-CN" altLang="en-US"/>
          </a:p>
        </p:txBody>
      </p:sp>
    </p:spTree>
    <p:extLst>
      <p:ext uri="{BB962C8B-B14F-4D97-AF65-F5344CB8AC3E}">
        <p14:creationId xmlns:p14="http://schemas.microsoft.com/office/powerpoint/2010/main" val="1305582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10</a:t>
            </a:fld>
            <a:endParaRPr lang="zh-CN" altLang="en-US"/>
          </a:p>
        </p:txBody>
      </p:sp>
    </p:spTree>
    <p:extLst>
      <p:ext uri="{BB962C8B-B14F-4D97-AF65-F5344CB8AC3E}">
        <p14:creationId xmlns:p14="http://schemas.microsoft.com/office/powerpoint/2010/main" val="2726329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11</a:t>
            </a:fld>
            <a:endParaRPr lang="zh-CN" altLang="en-US"/>
          </a:p>
        </p:txBody>
      </p:sp>
    </p:spTree>
    <p:extLst>
      <p:ext uri="{BB962C8B-B14F-4D97-AF65-F5344CB8AC3E}">
        <p14:creationId xmlns:p14="http://schemas.microsoft.com/office/powerpoint/2010/main" val="2917443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2018/7/6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3052025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2018/7/6</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7544861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7" name="矩形 6"/>
          <p:cNvSpPr/>
          <p:nvPr userDrawn="1"/>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椭圆 7"/>
          <p:cNvSpPr/>
          <p:nvPr userDrawn="1"/>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椭圆 9"/>
          <p:cNvSpPr/>
          <p:nvPr userDrawn="1"/>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extLst>
      <p:ext uri="{BB962C8B-B14F-4D97-AF65-F5344CB8AC3E}">
        <p14:creationId xmlns:p14="http://schemas.microsoft.com/office/powerpoint/2010/main" val="137313312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
        <p:nvSpPr>
          <p:cNvPr id="4" name="矩形 30"/>
          <p:cNvSpPr/>
          <p:nvPr userDrawn="1"/>
        </p:nvSpPr>
        <p:spPr>
          <a:xfrm>
            <a:off x="11768981" y="6246496"/>
            <a:ext cx="431913" cy="288291"/>
          </a:xfrm>
          <a:prstGeom prst="rect">
            <a:avLst/>
          </a:prstGeom>
          <a:solidFill>
            <a:srgbClr val="343E48"/>
          </a:solidFill>
          <a:ln w="12700">
            <a:miter lim="400000"/>
          </a:ln>
        </p:spPr>
        <p:txBody>
          <a:bodyPr lIns="45719" rIns="45719" anchor="ctr"/>
          <a:lstStyle/>
          <a:p>
            <a:pPr algn="ctr">
              <a:defRPr b="1" i="1">
                <a:solidFill>
                  <a:srgbClr val="FFFFFF"/>
                </a:solidFill>
              </a:defRPr>
            </a:pPr>
            <a:endParaRPr sz="1800" dirty="0">
              <a:solidFill>
                <a:schemeClr val="bg1"/>
              </a:solidFill>
            </a:endParaRPr>
          </a:p>
        </p:txBody>
      </p:sp>
    </p:spTree>
    <p:extLst>
      <p:ext uri="{BB962C8B-B14F-4D97-AF65-F5344CB8AC3E}">
        <p14:creationId xmlns:p14="http://schemas.microsoft.com/office/powerpoint/2010/main" val="245739945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6"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pPr lvl="0" algn="ctr"/>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pPr algn="ctr"/>
              <a:t>‹#›</a:t>
            </a:fld>
            <a:endParaRPr lang="en-US"/>
          </a:p>
        </p:txBody>
      </p:sp>
      <p:pic>
        <p:nvPicPr>
          <p:cNvPr id="9" name="图片 3" descr="矢量智能对象3">
            <a:extLst>
              <a:ext uri="{FF2B5EF4-FFF2-40B4-BE49-F238E27FC236}">
                <a16:creationId xmlns:a16="http://schemas.microsoft.com/office/drawing/2014/main" id="{01222C13-4A02-451E-865D-F2D87F2E18BC}"/>
              </a:ext>
            </a:extLst>
          </p:cNvPr>
          <p:cNvPicPr>
            <a:picLocks noChangeAspect="1"/>
          </p:cNvPicPr>
          <p:nvPr userDrawn="1"/>
        </p:nvPicPr>
        <p:blipFill>
          <a:blip r:embed="rId7"/>
          <a:stretch>
            <a:fillRect/>
          </a:stretch>
        </p:blipFill>
        <p:spPr>
          <a:xfrm>
            <a:off x="11758930" y="5086200"/>
            <a:ext cx="433070" cy="1301750"/>
          </a:xfrm>
          <a:prstGeom prst="rect">
            <a:avLst/>
          </a:prstGeom>
        </p:spPr>
      </p:pic>
    </p:spTree>
    <p:extLst>
      <p:ext uri="{BB962C8B-B14F-4D97-AF65-F5344CB8AC3E}">
        <p14:creationId xmlns:p14="http://schemas.microsoft.com/office/powerpoint/2010/main" val="116402333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69913" indent="-228600" algn="l" defTabSz="914400" rtl="0" eaLnBrk="1" latinLnBrk="0" hangingPunct="1">
        <a:lnSpc>
          <a:spcPct val="90000"/>
        </a:lnSpc>
        <a:spcBef>
          <a:spcPts val="500"/>
        </a:spcBef>
        <a:buClrTx/>
        <a:buFont typeface="Arial" panose="020B0604020202020204" pitchFamily="34" charset="0"/>
        <a:buChar char="‒"/>
        <a:tabLst/>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06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8888" indent="-112713"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8888" indent="-112713"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4152">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jpe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2.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11.em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descr="封面"/>
          <p:cNvPicPr>
            <a:picLocks noChangeAspect="1"/>
          </p:cNvPicPr>
          <p:nvPr/>
        </p:nvPicPr>
        <p:blipFill>
          <a:blip r:embed="rId3"/>
          <a:stretch>
            <a:fillRect/>
          </a:stretch>
        </p:blipFill>
        <p:spPr>
          <a:xfrm>
            <a:off x="1588" y="-6090"/>
            <a:ext cx="12188190" cy="6869546"/>
          </a:xfrm>
          <a:prstGeom prst="rect">
            <a:avLst/>
          </a:prstGeom>
        </p:spPr>
      </p:pic>
      <p:pic>
        <p:nvPicPr>
          <p:cNvPr id="14" name="图片 13" descr="背景"/>
          <p:cNvPicPr>
            <a:picLocks noChangeAspect="1"/>
          </p:cNvPicPr>
          <p:nvPr/>
        </p:nvPicPr>
        <p:blipFill>
          <a:blip r:embed="rId4"/>
          <a:stretch>
            <a:fillRect/>
          </a:stretch>
        </p:blipFill>
        <p:spPr>
          <a:xfrm>
            <a:off x="1588" y="21404"/>
            <a:ext cx="12189460" cy="6870180"/>
          </a:xfrm>
          <a:prstGeom prst="rect">
            <a:avLst/>
          </a:prstGeom>
        </p:spPr>
      </p:pic>
      <p:pic>
        <p:nvPicPr>
          <p:cNvPr id="7" name="图片 6" descr="联想logo"/>
          <p:cNvPicPr>
            <a:picLocks noChangeAspect="1"/>
          </p:cNvPicPr>
          <p:nvPr/>
        </p:nvPicPr>
        <p:blipFill>
          <a:blip r:embed="rId5"/>
          <a:stretch>
            <a:fillRect/>
          </a:stretch>
        </p:blipFill>
        <p:spPr>
          <a:xfrm>
            <a:off x="11492729" y="2323753"/>
            <a:ext cx="697048" cy="2091780"/>
          </a:xfrm>
          <a:prstGeom prst="rect">
            <a:avLst/>
          </a:prstGeom>
        </p:spPr>
      </p:pic>
      <p:pic>
        <p:nvPicPr>
          <p:cNvPr id="10" name="图片 9" descr="人头"/>
          <p:cNvPicPr>
            <a:picLocks noChangeAspect="1"/>
          </p:cNvPicPr>
          <p:nvPr/>
        </p:nvPicPr>
        <p:blipFill>
          <a:blip r:embed="rId6"/>
          <a:stretch>
            <a:fillRect/>
          </a:stretch>
        </p:blipFill>
        <p:spPr>
          <a:xfrm>
            <a:off x="668800" y="1492755"/>
            <a:ext cx="4348617" cy="5371336"/>
          </a:xfrm>
          <a:prstGeom prst="rect">
            <a:avLst/>
          </a:prstGeom>
        </p:spPr>
      </p:pic>
      <p:pic>
        <p:nvPicPr>
          <p:cNvPr id="12" name="图片 11" descr="矢量智能对象 拷贝"/>
          <p:cNvPicPr>
            <a:picLocks noChangeAspect="1"/>
          </p:cNvPicPr>
          <p:nvPr/>
        </p:nvPicPr>
        <p:blipFill>
          <a:blip r:embed="rId7"/>
          <a:stretch>
            <a:fillRect/>
          </a:stretch>
        </p:blipFill>
        <p:spPr>
          <a:xfrm>
            <a:off x="889088" y="-5455"/>
            <a:ext cx="4269263" cy="1048747"/>
          </a:xfrm>
          <a:prstGeom prst="rect">
            <a:avLst/>
          </a:prstGeom>
        </p:spPr>
      </p:pic>
      <p:pic>
        <p:nvPicPr>
          <p:cNvPr id="13" name="图片 12" descr="形状 1"/>
          <p:cNvPicPr>
            <a:picLocks noChangeAspect="1"/>
          </p:cNvPicPr>
          <p:nvPr/>
        </p:nvPicPr>
        <p:blipFill>
          <a:blip r:embed="rId8"/>
          <a:stretch>
            <a:fillRect/>
          </a:stretch>
        </p:blipFill>
        <p:spPr>
          <a:xfrm>
            <a:off x="4162904" y="3630193"/>
            <a:ext cx="6835295" cy="3209089"/>
          </a:xfrm>
          <a:prstGeom prst="rect">
            <a:avLst/>
          </a:prstGeom>
        </p:spPr>
      </p:pic>
      <p:sp>
        <p:nvSpPr>
          <p:cNvPr id="15" name="文本框 14"/>
          <p:cNvSpPr txBox="1"/>
          <p:nvPr/>
        </p:nvSpPr>
        <p:spPr>
          <a:xfrm>
            <a:off x="8244916" y="2148540"/>
            <a:ext cx="2920231" cy="461417"/>
          </a:xfrm>
          <a:prstGeom prst="rect">
            <a:avLst/>
          </a:prstGeom>
          <a:noFill/>
        </p:spPr>
        <p:txBody>
          <a:bodyPr wrap="none" rtlCol="0">
            <a:spAutoFit/>
          </a:bodyPr>
          <a:lstStyle/>
          <a:p>
            <a:pPr algn="l"/>
            <a:r>
              <a:rPr lang="zh-CN" altLang="en-US" sz="2399" b="1" dirty="0">
                <a:solidFill>
                  <a:srgbClr val="333D48"/>
                </a:solidFill>
                <a:cs typeface="+mn-ea"/>
                <a:sym typeface="+mn-lt"/>
              </a:rPr>
              <a:t>因为专注   所以专业</a:t>
            </a:r>
          </a:p>
        </p:txBody>
      </p:sp>
      <p:sp>
        <p:nvSpPr>
          <p:cNvPr id="16" name="文本框 15"/>
          <p:cNvSpPr txBox="1"/>
          <p:nvPr/>
        </p:nvSpPr>
        <p:spPr>
          <a:xfrm>
            <a:off x="4751384" y="2870006"/>
            <a:ext cx="9151608" cy="707886"/>
          </a:xfrm>
          <a:prstGeom prst="rect">
            <a:avLst/>
          </a:prstGeom>
          <a:noFill/>
        </p:spPr>
        <p:txBody>
          <a:bodyPr wrap="square" rtlCol="0">
            <a:spAutoFit/>
          </a:bodyPr>
          <a:lstStyle/>
          <a:p>
            <a:r>
              <a:rPr lang="zh-CN" altLang="en-US" sz="4000" b="1" dirty="0" smtClean="0">
                <a:solidFill>
                  <a:srgbClr val="333D48"/>
                </a:solidFill>
                <a:cs typeface="+mn-ea"/>
                <a:sym typeface="+mn-lt"/>
              </a:rPr>
              <a:t>联想商用智能</a:t>
            </a:r>
            <a:r>
              <a:rPr lang="zh-CN" altLang="en-US" sz="4000" b="1" dirty="0">
                <a:solidFill>
                  <a:srgbClr val="333D48"/>
                </a:solidFill>
                <a:cs typeface="+mn-ea"/>
                <a:sym typeface="+mn-lt"/>
              </a:rPr>
              <a:t>黑板解决方案</a:t>
            </a:r>
          </a:p>
        </p:txBody>
      </p:sp>
    </p:spTree>
    <p:extLst>
      <p:ext uri="{BB962C8B-B14F-4D97-AF65-F5344CB8AC3E}">
        <p14:creationId xmlns:p14="http://schemas.microsoft.com/office/powerpoint/2010/main" val="4014704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Freeform 4"/>
          <p:cNvSpPr/>
          <p:nvPr/>
        </p:nvSpPr>
        <p:spPr>
          <a:xfrm flipV="1">
            <a:off x="1416455" y="3130904"/>
            <a:ext cx="3142853" cy="2874913"/>
          </a:xfrm>
          <a:custGeom>
            <a:avLst/>
            <a:gdLst>
              <a:gd name="txL" fmla="*/ 0 w 933"/>
              <a:gd name="txT" fmla="*/ 0 h 1182"/>
              <a:gd name="txR" fmla="*/ 933 w 933"/>
              <a:gd name="txB" fmla="*/ 1182 h 1182"/>
            </a:gdLst>
            <a:ahLst/>
            <a:cxnLst>
              <a:cxn ang="0">
                <a:pos x="350561801" y="2147483646"/>
              </a:cxn>
              <a:cxn ang="0">
                <a:pos x="380270106" y="856853125"/>
              </a:cxn>
              <a:cxn ang="0">
                <a:pos x="784308926" y="529232813"/>
              </a:cxn>
              <a:cxn ang="0">
                <a:pos x="2139022150" y="509071563"/>
              </a:cxn>
              <a:cxn ang="0">
                <a:pos x="2139022150" y="806450000"/>
              </a:cxn>
              <a:cxn ang="0">
                <a:pos x="2147483646" y="385583113"/>
              </a:cxn>
              <a:cxn ang="0">
                <a:pos x="2115255160" y="0"/>
              </a:cxn>
              <a:cxn ang="0">
                <a:pos x="2121196477" y="231854375"/>
              </a:cxn>
              <a:cxn ang="0">
                <a:pos x="695182285" y="236894688"/>
              </a:cxn>
              <a:cxn ang="0">
                <a:pos x="0" y="751006563"/>
              </a:cxn>
              <a:cxn ang="0">
                <a:pos x="0" y="2147483646"/>
              </a:cxn>
              <a:cxn ang="0">
                <a:pos x="350561801" y="2147483646"/>
              </a:cxn>
            </a:cxnLst>
            <a:rect l="txL" t="txT" r="txR" b="txB"/>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FFFFFF">
              <a:lumMod val="75000"/>
            </a:srgbClr>
          </a:solidFill>
          <a:ln w="9525">
            <a:noFill/>
          </a:ln>
        </p:spPr>
        <p:txBody>
          <a:bodyPr lIns="121917" tIns="60958" rIns="121917" bIns="60958"/>
          <a:lstStyle/>
          <a:p>
            <a:pPr marL="0" marR="0" lvl="0" indent="0" defTabSz="913765" eaLnBrk="1" fontAlgn="auto" latinLnBrk="0" hangingPunct="1">
              <a:lnSpc>
                <a:spcPct val="100000"/>
              </a:lnSpc>
              <a:spcBef>
                <a:spcPts val="0"/>
              </a:spcBef>
              <a:spcAft>
                <a:spcPts val="0"/>
              </a:spcAft>
              <a:buClrTx/>
              <a:buSzTx/>
              <a:buFontTx/>
              <a:buNone/>
              <a:tabLst/>
              <a:defRPr/>
            </a:pPr>
            <a:endParaRPr kumimoji="0" lang="zh-CN" altLang="en-US" sz="7800" b="0" i="0" u="none" strike="noStrike" kern="0" cap="none" spc="0" normalizeH="0" baseline="0" noProof="0" smtClean="0">
              <a:ln>
                <a:noFill/>
              </a:ln>
              <a:solidFill>
                <a:srgbClr val="000000"/>
              </a:solidFill>
              <a:effectLst/>
              <a:uLnTx/>
              <a:uFillTx/>
              <a:cs typeface="+mn-ea"/>
              <a:sym typeface="+mn-lt"/>
            </a:endParaRPr>
          </a:p>
        </p:txBody>
      </p:sp>
      <p:sp>
        <p:nvSpPr>
          <p:cNvPr id="87" name="Freeform 5"/>
          <p:cNvSpPr/>
          <p:nvPr/>
        </p:nvSpPr>
        <p:spPr>
          <a:xfrm rot="-5400000">
            <a:off x="2621898" y="2209941"/>
            <a:ext cx="938953" cy="2780032"/>
          </a:xfrm>
          <a:custGeom>
            <a:avLst/>
            <a:gdLst>
              <a:gd name="txL" fmla="*/ 0 w 142"/>
              <a:gd name="txT" fmla="*/ 0 h 604"/>
              <a:gd name="txR" fmla="*/ 142 w 142"/>
              <a:gd name="txB" fmla="*/ 604 h 604"/>
            </a:gdLst>
            <a:ahLst/>
            <a:cxnLst>
              <a:cxn ang="0">
                <a:pos x="418973069" y="10030256"/>
              </a:cxn>
              <a:cxn ang="0">
                <a:pos x="509563751" y="2147483646"/>
              </a:cxn>
              <a:cxn ang="0">
                <a:pos x="0" y="2147483646"/>
              </a:cxn>
              <a:cxn ang="0">
                <a:pos x="815299310" y="2147483646"/>
              </a:cxn>
              <a:cxn ang="0">
                <a:pos x="1607951790" y="2147483646"/>
              </a:cxn>
              <a:cxn ang="0">
                <a:pos x="1132361648" y="2147483646"/>
              </a:cxn>
              <a:cxn ang="0">
                <a:pos x="1121038234" y="0"/>
              </a:cxn>
              <a:cxn ang="0">
                <a:pos x="418973069" y="10030256"/>
              </a:cxn>
            </a:cxnLst>
            <a:rect l="txL" t="txT" r="txR" b="txB"/>
            <a:pathLst>
              <a:path w="142" h="604">
                <a:moveTo>
                  <a:pt x="37" y="1"/>
                </a:moveTo>
                <a:lnTo>
                  <a:pt x="45" y="472"/>
                </a:lnTo>
                <a:lnTo>
                  <a:pt x="0" y="474"/>
                </a:lnTo>
                <a:lnTo>
                  <a:pt x="72" y="604"/>
                </a:lnTo>
                <a:lnTo>
                  <a:pt x="142" y="474"/>
                </a:lnTo>
                <a:lnTo>
                  <a:pt x="100" y="474"/>
                </a:lnTo>
                <a:lnTo>
                  <a:pt x="99" y="0"/>
                </a:lnTo>
                <a:lnTo>
                  <a:pt x="37" y="1"/>
                </a:lnTo>
                <a:close/>
              </a:path>
            </a:pathLst>
          </a:custGeom>
          <a:solidFill>
            <a:srgbClr val="FFFFFF">
              <a:lumMod val="75000"/>
            </a:srgbClr>
          </a:solidFill>
          <a:ln w="9525">
            <a:noFill/>
          </a:ln>
        </p:spPr>
        <p:txBody>
          <a:bodyPr lIns="121917" tIns="60958" rIns="121917" bIns="60958"/>
          <a:lstStyle/>
          <a:p>
            <a:pPr marL="0" marR="0" lvl="0" indent="0" defTabSz="913765" eaLnBrk="1" fontAlgn="auto" latinLnBrk="0" hangingPunct="1">
              <a:lnSpc>
                <a:spcPct val="100000"/>
              </a:lnSpc>
              <a:spcBef>
                <a:spcPts val="0"/>
              </a:spcBef>
              <a:spcAft>
                <a:spcPts val="0"/>
              </a:spcAft>
              <a:buClrTx/>
              <a:buSzTx/>
              <a:buFontTx/>
              <a:buNone/>
              <a:tabLst/>
              <a:defRPr/>
            </a:pPr>
            <a:endParaRPr kumimoji="0" lang="zh-CN" altLang="en-US" sz="7800" b="0" i="0" u="none" strike="noStrike" kern="0" cap="none" spc="0" normalizeH="0" baseline="0" noProof="0" smtClean="0">
              <a:ln>
                <a:noFill/>
              </a:ln>
              <a:solidFill>
                <a:srgbClr val="000000"/>
              </a:solidFill>
              <a:effectLst/>
              <a:uLnTx/>
              <a:uFillTx/>
              <a:cs typeface="+mn-ea"/>
              <a:sym typeface="+mn-lt"/>
            </a:endParaRPr>
          </a:p>
        </p:txBody>
      </p:sp>
      <p:sp>
        <p:nvSpPr>
          <p:cNvPr id="88" name="Freeform 6"/>
          <p:cNvSpPr/>
          <p:nvPr/>
        </p:nvSpPr>
        <p:spPr bwMode="gray">
          <a:xfrm>
            <a:off x="1416455" y="1194098"/>
            <a:ext cx="3064936" cy="3118753"/>
          </a:xfrm>
          <a:custGeom>
            <a:avLst/>
            <a:gdLst>
              <a:gd name="T0" fmla="*/ 203588 w 933"/>
              <a:gd name="T1" fmla="*/ 1657350 h 1182"/>
              <a:gd name="T2" fmla="*/ 220841 w 933"/>
              <a:gd name="T3" fmla="*/ 539750 h 1182"/>
              <a:gd name="T4" fmla="*/ 455485 w 933"/>
              <a:gd name="T5" fmla="*/ 333375 h 1182"/>
              <a:gd name="T6" fmla="*/ 1242232 w 933"/>
              <a:gd name="T7" fmla="*/ 320675 h 1182"/>
              <a:gd name="T8" fmla="*/ 1242232 w 933"/>
              <a:gd name="T9" fmla="*/ 508000 h 1182"/>
              <a:gd name="T10" fmla="*/ 1609725 w 933"/>
              <a:gd name="T11" fmla="*/ 242887 h 1182"/>
              <a:gd name="T12" fmla="*/ 1228429 w 933"/>
              <a:gd name="T13" fmla="*/ 0 h 1182"/>
              <a:gd name="T14" fmla="*/ 1231880 w 933"/>
              <a:gd name="T15" fmla="*/ 146050 h 1182"/>
              <a:gd name="T16" fmla="*/ 403725 w 933"/>
              <a:gd name="T17" fmla="*/ 149225 h 1182"/>
              <a:gd name="T18" fmla="*/ 0 w 933"/>
              <a:gd name="T19" fmla="*/ 473075 h 1182"/>
              <a:gd name="T20" fmla="*/ 0 w 933"/>
              <a:gd name="T21" fmla="*/ 1679575 h 1182"/>
              <a:gd name="T22" fmla="*/ 203588 w 933"/>
              <a:gd name="T23" fmla="*/ 1657350 h 11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3"/>
              <a:gd name="T37" fmla="*/ 0 h 1182"/>
              <a:gd name="T38" fmla="*/ 933 w 933"/>
              <a:gd name="T39" fmla="*/ 1182 h 118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3" h="1182">
                <a:moveTo>
                  <a:pt x="118" y="1044"/>
                </a:moveTo>
                <a:lnTo>
                  <a:pt x="128" y="340"/>
                </a:lnTo>
                <a:cubicBezTo>
                  <a:pt x="134" y="214"/>
                  <a:pt x="182" y="212"/>
                  <a:pt x="264" y="210"/>
                </a:cubicBezTo>
                <a:lnTo>
                  <a:pt x="720" y="202"/>
                </a:lnTo>
                <a:lnTo>
                  <a:pt x="720" y="320"/>
                </a:lnTo>
                <a:lnTo>
                  <a:pt x="933" y="153"/>
                </a:lnTo>
                <a:lnTo>
                  <a:pt x="712" y="0"/>
                </a:lnTo>
                <a:lnTo>
                  <a:pt x="714" y="92"/>
                </a:lnTo>
                <a:cubicBezTo>
                  <a:pt x="714" y="92"/>
                  <a:pt x="406" y="94"/>
                  <a:pt x="234" y="94"/>
                </a:cubicBezTo>
                <a:cubicBezTo>
                  <a:pt x="60" y="96"/>
                  <a:pt x="2" y="156"/>
                  <a:pt x="0" y="298"/>
                </a:cubicBezTo>
                <a:lnTo>
                  <a:pt x="0" y="1058"/>
                </a:lnTo>
                <a:cubicBezTo>
                  <a:pt x="20" y="1182"/>
                  <a:pt x="93" y="1170"/>
                  <a:pt x="118" y="1044"/>
                </a:cubicBezTo>
                <a:close/>
              </a:path>
            </a:pathLst>
          </a:custGeom>
          <a:solidFill>
            <a:srgbClr val="FFFFFF">
              <a:lumMod val="75000"/>
            </a:srgbClr>
          </a:solidFill>
          <a:ln>
            <a:noFill/>
          </a:ln>
        </p:spPr>
        <p:txBody>
          <a:bodyPr wrap="none" lIns="121917" tIns="60958" rIns="121917" bIns="60958" anchor="ctr"/>
          <a:lstStyle/>
          <a:p>
            <a:pPr marL="0" marR="0" lvl="0" indent="0" algn="r" defTabSz="1218565" eaLnBrk="1" fontAlgn="base" latinLnBrk="0" hangingPunct="1">
              <a:lnSpc>
                <a:spcPct val="100000"/>
              </a:lnSpc>
              <a:spcBef>
                <a:spcPct val="0"/>
              </a:spcBef>
              <a:spcAft>
                <a:spcPct val="0"/>
              </a:spcAft>
              <a:buClrTx/>
              <a:buSzTx/>
              <a:buFontTx/>
              <a:buNone/>
              <a:tabLst/>
              <a:defRPr/>
            </a:pPr>
            <a:endParaRPr kumimoji="0" lang="zh-CN" altLang="en-US" sz="7800" b="1" i="0" u="none" strike="noStrike" kern="0" cap="none" spc="0" normalizeH="0" baseline="0" noProof="0">
              <a:ln>
                <a:noFill/>
              </a:ln>
              <a:solidFill>
                <a:srgbClr val="000000"/>
              </a:solidFill>
              <a:effectLst/>
              <a:uLnTx/>
              <a:uFillTx/>
              <a:cs typeface="+mn-ea"/>
              <a:sym typeface="+mn-lt"/>
            </a:endParaRPr>
          </a:p>
        </p:txBody>
      </p:sp>
      <p:sp>
        <p:nvSpPr>
          <p:cNvPr id="89" name="AutoShape 7"/>
          <p:cNvSpPr/>
          <p:nvPr/>
        </p:nvSpPr>
        <p:spPr>
          <a:xfrm>
            <a:off x="4763992" y="3140969"/>
            <a:ext cx="6631704" cy="1196793"/>
          </a:xfrm>
          <a:prstGeom prst="roundRect">
            <a:avLst>
              <a:gd name="adj" fmla="val 11505"/>
            </a:avLst>
          </a:prstGeom>
          <a:solidFill>
            <a:srgbClr val="38B6AD"/>
          </a:solidFill>
          <a:ln w="12700" cap="flat" cmpd="sng" algn="ctr">
            <a:solidFill>
              <a:srgbClr val="38B6AD">
                <a:shade val="50000"/>
              </a:srgbClr>
            </a:solidFill>
            <a:prstDash val="solid"/>
            <a:miter lim="800000"/>
          </a:ln>
          <a:effectLst/>
        </p:spPr>
        <p:txBody>
          <a:bodyPr wrap="none"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smtClean="0">
              <a:ln>
                <a:noFill/>
              </a:ln>
              <a:solidFill>
                <a:srgbClr val="FFFFFF"/>
              </a:solidFill>
              <a:effectLst/>
              <a:uLnTx/>
              <a:uFillTx/>
              <a:cs typeface="+mn-ea"/>
              <a:sym typeface="+mn-lt"/>
            </a:endParaRPr>
          </a:p>
        </p:txBody>
      </p:sp>
      <p:sp>
        <p:nvSpPr>
          <p:cNvPr id="90" name="AutoShape 9"/>
          <p:cNvSpPr/>
          <p:nvPr/>
        </p:nvSpPr>
        <p:spPr>
          <a:xfrm>
            <a:off x="4763993" y="5163063"/>
            <a:ext cx="6609449" cy="1108496"/>
          </a:xfrm>
          <a:prstGeom prst="roundRect">
            <a:avLst>
              <a:gd name="adj" fmla="val 11505"/>
            </a:avLst>
          </a:prstGeom>
          <a:solidFill>
            <a:srgbClr val="38B6AD"/>
          </a:solidFill>
          <a:ln w="12700" cap="flat" cmpd="sng" algn="ctr">
            <a:solidFill>
              <a:srgbClr val="38B6AD">
                <a:shade val="50000"/>
              </a:srgbClr>
            </a:solidFill>
            <a:prstDash val="solid"/>
            <a:miter lim="800000"/>
          </a:ln>
          <a:effectLst/>
        </p:spPr>
        <p:txBody>
          <a:bodyPr wrap="none"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zh-CN" sz="1865" b="1" i="0" u="none" strike="noStrike" kern="0" cap="none" spc="0" normalizeH="0" baseline="0" noProof="0" dirty="0" smtClean="0">
                <a:ln>
                  <a:noFill/>
                </a:ln>
                <a:solidFill>
                  <a:srgbClr val="FFFFFF"/>
                </a:solidFill>
                <a:effectLst/>
                <a:uLnTx/>
                <a:uFillTx/>
                <a:cs typeface="+mn-ea"/>
                <a:sym typeface="+mn-lt"/>
              </a:rPr>
              <a:t>黑板表面铺设一层</a:t>
            </a:r>
            <a:r>
              <a:rPr kumimoji="0" lang="zh-CN" altLang="en-US" sz="1865" b="1" i="0" u="none" strike="noStrike" kern="0" cap="none" spc="0" normalizeH="0" baseline="0" noProof="0" dirty="0" smtClean="0">
                <a:ln>
                  <a:noFill/>
                </a:ln>
                <a:solidFill>
                  <a:srgbClr val="FFFFFF"/>
                </a:solidFill>
                <a:effectLst/>
                <a:uLnTx/>
                <a:uFillTx/>
                <a:cs typeface="+mn-ea"/>
                <a:sym typeface="+mn-lt"/>
              </a:rPr>
              <a:t>，</a:t>
            </a:r>
            <a:r>
              <a:rPr kumimoji="0" lang="zh-CN" altLang="zh-CN" sz="1865" b="1" i="0" u="none" strike="noStrike" kern="0" cap="none" spc="0" normalizeH="0" baseline="0" noProof="0" dirty="0" smtClean="0">
                <a:ln>
                  <a:noFill/>
                </a:ln>
                <a:solidFill>
                  <a:srgbClr val="FFFFFF"/>
                </a:solidFill>
                <a:effectLst/>
                <a:uLnTx/>
                <a:uFillTx/>
                <a:cs typeface="+mn-ea"/>
                <a:sym typeface="+mn-lt"/>
              </a:rPr>
              <a:t>智能光电玻璃，十分坚固。</a:t>
            </a:r>
            <a:endParaRPr kumimoji="0" lang="en-US" altLang="zh-CN" sz="1865" b="1" i="0" u="none" strike="noStrike" kern="0" cap="none" spc="0" normalizeH="0" baseline="0" noProof="0" dirty="0" smtClean="0">
              <a:ln>
                <a:noFill/>
              </a:ln>
              <a:solidFill>
                <a:srgbClr val="FFFFFF"/>
              </a:solidFill>
              <a:effectLst/>
              <a:uLnTx/>
              <a:uFillTx/>
              <a:cs typeface="+mn-ea"/>
              <a:sym typeface="+mn-lt"/>
            </a:endParaRPr>
          </a:p>
        </p:txBody>
      </p:sp>
      <p:sp>
        <p:nvSpPr>
          <p:cNvPr id="91" name="AutoShape 11"/>
          <p:cNvSpPr/>
          <p:nvPr/>
        </p:nvSpPr>
        <p:spPr>
          <a:xfrm>
            <a:off x="4741755" y="1119203"/>
            <a:ext cx="6631687" cy="1157669"/>
          </a:xfrm>
          <a:prstGeom prst="roundRect">
            <a:avLst>
              <a:gd name="adj" fmla="val 11505"/>
            </a:avLst>
          </a:prstGeom>
          <a:solidFill>
            <a:srgbClr val="38B6AD"/>
          </a:solidFill>
          <a:ln w="12700" cap="flat" cmpd="sng" algn="ctr">
            <a:solidFill>
              <a:srgbClr val="38B6AD">
                <a:shade val="50000"/>
              </a:srgbClr>
            </a:solidFill>
            <a:prstDash val="solid"/>
            <a:miter lim="800000"/>
          </a:ln>
          <a:effectLst/>
        </p:spPr>
        <p:txBody>
          <a:bodyPr wrap="none"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3200" b="0" i="0" u="none" strike="noStrike" kern="0" cap="none" spc="0" normalizeH="0" baseline="0" noProof="0" dirty="0" smtClean="0">
              <a:ln>
                <a:noFill/>
              </a:ln>
              <a:solidFill>
                <a:srgbClr val="FFFFFF"/>
              </a:solidFill>
              <a:effectLst/>
              <a:uLnTx/>
              <a:uFillTx/>
              <a:cs typeface="+mn-ea"/>
              <a:sym typeface="+mn-lt"/>
            </a:endParaRPr>
          </a:p>
        </p:txBody>
      </p:sp>
      <p:sp>
        <p:nvSpPr>
          <p:cNvPr id="92" name="Text Box 20"/>
          <p:cNvSpPr txBox="1"/>
          <p:nvPr/>
        </p:nvSpPr>
        <p:spPr>
          <a:xfrm>
            <a:off x="5054945" y="1261748"/>
            <a:ext cx="6631688" cy="697110"/>
          </a:xfrm>
          <a:prstGeom prst="rect">
            <a:avLst/>
          </a:prstGeom>
          <a:noFill/>
          <a:ln w="9525">
            <a:noFill/>
          </a:ln>
        </p:spPr>
        <p:txBody>
          <a:bodyPr wrap="square" lIns="121917" tIns="60958" rIns="121917" bIns="60958">
            <a:spAutoFit/>
          </a:bodyPr>
          <a:lstStyle/>
          <a:p>
            <a:pPr algn="just" defTabSz="913765"/>
            <a:r>
              <a:rPr lang="zh-CN" altLang="en-US" sz="1865" b="1" dirty="0" smtClean="0">
                <a:solidFill>
                  <a:srgbClr val="FFFFFF"/>
                </a:solidFill>
                <a:cs typeface="+mn-ea"/>
                <a:sym typeface="+mn-lt"/>
              </a:rPr>
              <a:t>采用圆角设计，这样不但美观而且对老</a:t>
            </a:r>
          </a:p>
          <a:p>
            <a:pPr algn="just" defTabSz="913765"/>
            <a:r>
              <a:rPr lang="zh-CN" altLang="en-US" sz="1865" b="1" dirty="0" smtClean="0">
                <a:solidFill>
                  <a:srgbClr val="FFFFFF"/>
                </a:solidFill>
                <a:cs typeface="+mn-ea"/>
                <a:sym typeface="+mn-lt"/>
              </a:rPr>
              <a:t>师和学生的安全能够起到一定的保护作用。</a:t>
            </a:r>
          </a:p>
        </p:txBody>
      </p:sp>
      <p:sp>
        <p:nvSpPr>
          <p:cNvPr id="93" name="Text Box 20"/>
          <p:cNvSpPr txBox="1"/>
          <p:nvPr/>
        </p:nvSpPr>
        <p:spPr>
          <a:xfrm>
            <a:off x="4986247" y="3363933"/>
            <a:ext cx="5822543" cy="1112608"/>
          </a:xfrm>
          <a:prstGeom prst="rect">
            <a:avLst/>
          </a:prstGeom>
          <a:noFill/>
          <a:ln w="9525">
            <a:noFill/>
          </a:ln>
        </p:spPr>
        <p:txBody>
          <a:bodyPr wrap="square" lIns="121917" tIns="60958" rIns="121917" bIns="60958">
            <a:spAutoFit/>
          </a:bodyPr>
          <a:lstStyle/>
          <a:p>
            <a:pPr algn="just" defTabSz="913765"/>
            <a:r>
              <a:rPr lang="zh-CN" altLang="en-US" sz="1865" b="1" dirty="0" smtClean="0">
                <a:solidFill>
                  <a:srgbClr val="FFFFFF"/>
                </a:solidFill>
                <a:cs typeface="+mn-ea"/>
                <a:sym typeface="+mn-lt"/>
              </a:rPr>
              <a:t>屏幕表面采用高光过滤技术，</a:t>
            </a:r>
          </a:p>
          <a:p>
            <a:pPr algn="just" defTabSz="913765"/>
            <a:r>
              <a:rPr lang="zh-CN" altLang="en-US" sz="1865" b="1" dirty="0" smtClean="0">
                <a:solidFill>
                  <a:srgbClr val="FFFFFF"/>
                </a:solidFill>
                <a:cs typeface="+mn-ea"/>
                <a:sym typeface="+mn-lt"/>
              </a:rPr>
              <a:t>将有害光源进行过滤，能够保护视力。</a:t>
            </a:r>
          </a:p>
          <a:p>
            <a:pPr algn="just" defTabSz="913765"/>
            <a:endParaRPr lang="zh-CN" altLang="en-US" sz="2700" b="1" dirty="0">
              <a:solidFill>
                <a:srgbClr val="FFFFFF"/>
              </a:solidFill>
              <a:cs typeface="+mn-ea"/>
              <a:sym typeface="+mn-lt"/>
            </a:endParaRPr>
          </a:p>
        </p:txBody>
      </p:sp>
      <p:pic>
        <p:nvPicPr>
          <p:cNvPr id="94" name="图片 93" descr="office6\wpsassist\cache\A000220150318K47PPIC"/>
          <p:cNvPicPr>
            <a:picLocks noChangeAspect="1"/>
          </p:cNvPicPr>
          <p:nvPr/>
        </p:nvPicPr>
        <p:blipFill>
          <a:blip r:embed="rId3">
            <a:duotone>
              <a:srgbClr val="38B6AD">
                <a:shade val="45000"/>
                <a:satMod val="135000"/>
              </a:srgbClr>
              <a:prstClr val="white"/>
            </a:duotone>
          </a:blip>
          <a:stretch>
            <a:fillRect/>
          </a:stretch>
        </p:blipFill>
        <p:spPr>
          <a:xfrm>
            <a:off x="976216" y="2753474"/>
            <a:ext cx="1307211" cy="2004092"/>
          </a:xfrm>
          <a:prstGeom prst="rect">
            <a:avLst/>
          </a:prstGeom>
          <a:solidFill>
            <a:srgbClr val="FFFFFF"/>
          </a:solidFill>
        </p:spPr>
      </p:pic>
      <p:sp>
        <p:nvSpPr>
          <p:cNvPr id="95" name="文本框 94"/>
          <p:cNvSpPr txBox="1"/>
          <p:nvPr/>
        </p:nvSpPr>
        <p:spPr>
          <a:xfrm>
            <a:off x="1260495" y="2729170"/>
            <a:ext cx="738658" cy="1552207"/>
          </a:xfrm>
          <a:prstGeom prst="rect">
            <a:avLst/>
          </a:prstGeom>
          <a:noFill/>
        </p:spPr>
        <p:txBody>
          <a:bodyPr vert="eaVert" wrap="square" lIns="121917" tIns="60958" rIns="121917" bIns="60958" rtlCol="0">
            <a:spAutoFit/>
          </a:bodyPr>
          <a:lstStyle/>
          <a:p>
            <a:pPr algn="ctr" defTabSz="913765"/>
            <a:r>
              <a:rPr lang="zh-CN" altLang="zh-CN" sz="3200" b="1" dirty="0">
                <a:solidFill>
                  <a:srgbClr val="38B6AD">
                    <a:lumMod val="75000"/>
                  </a:srgbClr>
                </a:solidFill>
                <a:cs typeface="+mn-ea"/>
                <a:sym typeface="+mn-lt"/>
              </a:rPr>
              <a:t>安全性</a:t>
            </a:r>
          </a:p>
        </p:txBody>
      </p:sp>
    </p:spTree>
    <p:extLst>
      <p:ext uri="{BB962C8B-B14F-4D97-AF65-F5344CB8AC3E}">
        <p14:creationId xmlns:p14="http://schemas.microsoft.com/office/powerpoint/2010/main" val="3199682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barn(inVertical)">
                                      <p:cBhvr>
                                        <p:cTn id="7" dur="500"/>
                                        <p:tgtEl>
                                          <p:spTgt spid="9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9"/>
                                        </p:tgtEl>
                                        <p:attrNameLst>
                                          <p:attrName>style.visibility</p:attrName>
                                        </p:attrNameLst>
                                      </p:cBhvr>
                                      <p:to>
                                        <p:strVal val="visible"/>
                                      </p:to>
                                    </p:set>
                                    <p:animEffect transition="in" filter="barn(inVertical)">
                                      <p:cBhvr>
                                        <p:cTn id="12" dur="500"/>
                                        <p:tgtEl>
                                          <p:spTgt spid="8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90"/>
                                        </p:tgtEl>
                                        <p:attrNameLst>
                                          <p:attrName>style.visibility</p:attrName>
                                        </p:attrNameLst>
                                      </p:cBhvr>
                                      <p:to>
                                        <p:strVal val="visible"/>
                                      </p:to>
                                    </p:set>
                                    <p:animEffect transition="in" filter="barn(inVertical)">
                                      <p:cBhvr>
                                        <p:cTn id="17" dur="500"/>
                                        <p:tgtEl>
                                          <p:spTgt spid="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723360" y="2726884"/>
            <a:ext cx="4423600" cy="1845116"/>
          </a:xfrm>
          <a:prstGeom prst="rect">
            <a:avLst/>
          </a:prstGeom>
        </p:spPr>
        <p:txBody>
          <a:bodyPr wrap="square" lIns="121917" tIns="60958" rIns="121917" bIns="60958">
            <a:spAutoFit/>
          </a:bodyPr>
          <a:lstStyle/>
          <a:p>
            <a:pPr algn="just" defTabSz="913765">
              <a:lnSpc>
                <a:spcPct val="150000"/>
              </a:lnSpc>
            </a:pPr>
            <a:r>
              <a:rPr lang="zh-CN" altLang="en-US" sz="1865" dirty="0">
                <a:solidFill>
                  <a:srgbClr val="000000"/>
                </a:solidFill>
                <a:cs typeface="+mn-ea"/>
                <a:sym typeface="+mn-lt"/>
              </a:rPr>
              <a:t>采用圆角设计</a:t>
            </a:r>
            <a:r>
              <a:rPr lang="zh-CN" altLang="en-US" sz="1865" dirty="0" smtClean="0">
                <a:solidFill>
                  <a:srgbClr val="000000"/>
                </a:solidFill>
                <a:cs typeface="+mn-ea"/>
                <a:sym typeface="+mn-lt"/>
              </a:rPr>
              <a:t>，符合现代审美及人体工程学设计：</a:t>
            </a:r>
            <a:endParaRPr lang="en-US" altLang="zh-CN" sz="1865" dirty="0" smtClean="0">
              <a:solidFill>
                <a:srgbClr val="000000"/>
              </a:solidFill>
              <a:cs typeface="+mn-ea"/>
              <a:sym typeface="+mn-lt"/>
            </a:endParaRPr>
          </a:p>
          <a:p>
            <a:pPr algn="just" defTabSz="913765">
              <a:lnSpc>
                <a:spcPct val="150000"/>
              </a:lnSpc>
            </a:pPr>
            <a:r>
              <a:rPr lang="zh-CN" altLang="en-US" sz="1865" dirty="0" smtClean="0">
                <a:solidFill>
                  <a:srgbClr val="000000"/>
                </a:solidFill>
                <a:cs typeface="+mn-ea"/>
                <a:sym typeface="+mn-lt"/>
              </a:rPr>
              <a:t>对老师</a:t>
            </a:r>
            <a:r>
              <a:rPr lang="zh-CN" altLang="en-US" sz="1865" dirty="0">
                <a:solidFill>
                  <a:srgbClr val="000000"/>
                </a:solidFill>
                <a:cs typeface="+mn-ea"/>
                <a:sym typeface="+mn-lt"/>
              </a:rPr>
              <a:t>和</a:t>
            </a:r>
            <a:r>
              <a:rPr lang="zh-CN" altLang="en-US" sz="1865" dirty="0" smtClean="0">
                <a:solidFill>
                  <a:srgbClr val="000000"/>
                </a:solidFill>
                <a:cs typeface="+mn-ea"/>
                <a:sym typeface="+mn-lt"/>
              </a:rPr>
              <a:t>学生在日常使用中避免机械误伤的能够</a:t>
            </a:r>
            <a:r>
              <a:rPr lang="zh-CN" altLang="en-US" sz="1865" dirty="0">
                <a:solidFill>
                  <a:srgbClr val="000000"/>
                </a:solidFill>
                <a:cs typeface="+mn-ea"/>
                <a:sym typeface="+mn-lt"/>
              </a:rPr>
              <a:t>起</a:t>
            </a:r>
            <a:r>
              <a:rPr lang="zh-CN" altLang="en-US" sz="1865" dirty="0" smtClean="0">
                <a:solidFill>
                  <a:srgbClr val="000000"/>
                </a:solidFill>
                <a:cs typeface="+mn-ea"/>
                <a:sym typeface="+mn-lt"/>
              </a:rPr>
              <a:t>到保护</a:t>
            </a:r>
            <a:r>
              <a:rPr lang="zh-CN" altLang="en-US" sz="1865" dirty="0">
                <a:solidFill>
                  <a:srgbClr val="000000"/>
                </a:solidFill>
                <a:cs typeface="+mn-ea"/>
                <a:sym typeface="+mn-lt"/>
              </a:rPr>
              <a:t>作用。</a:t>
            </a:r>
          </a:p>
        </p:txBody>
      </p:sp>
      <p:pic>
        <p:nvPicPr>
          <p:cNvPr id="10" name="图片 9" descr="微信图片_20180515220033"/>
          <p:cNvPicPr>
            <a:picLocks noChangeAspect="1"/>
          </p:cNvPicPr>
          <p:nvPr/>
        </p:nvPicPr>
        <p:blipFill rotWithShape="1">
          <a:blip r:embed="rId3"/>
          <a:srcRect t="7496" r="14479"/>
          <a:stretch/>
        </p:blipFill>
        <p:spPr>
          <a:xfrm>
            <a:off x="1421130" y="1054100"/>
            <a:ext cx="3938270" cy="5202555"/>
          </a:xfrm>
          <a:prstGeom prst="rect">
            <a:avLst/>
          </a:prstGeom>
        </p:spPr>
      </p:pic>
      <p:sp>
        <p:nvSpPr>
          <p:cNvPr id="9" name="椭圆 8"/>
          <p:cNvSpPr/>
          <p:nvPr/>
        </p:nvSpPr>
        <p:spPr>
          <a:xfrm>
            <a:off x="2591435" y="4572000"/>
            <a:ext cx="2604135" cy="1567815"/>
          </a:xfrm>
          <a:prstGeom prst="ellipse">
            <a:avLst/>
          </a:prstGeom>
          <a:noFill/>
          <a:ln w="12700" cap="flat" cmpd="sng" algn="ctr">
            <a:solidFill>
              <a:srgbClr val="FF0000"/>
            </a:solidFill>
            <a:prstDash val="solid"/>
            <a:miter lim="800000"/>
          </a:ln>
          <a:effectLst/>
        </p:spPr>
        <p:txBody>
          <a:bodyPr lIns="121917" tIns="60958" rIns="121917" bIns="60958"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smtClean="0">
              <a:ln>
                <a:noFill/>
              </a:ln>
              <a:solidFill>
                <a:srgbClr val="000000"/>
              </a:solidFill>
              <a:effectLst/>
              <a:uLnTx/>
              <a:uFillTx/>
              <a:cs typeface="+mn-ea"/>
              <a:sym typeface="+mn-lt"/>
            </a:endParaRPr>
          </a:p>
        </p:txBody>
      </p:sp>
      <p:sp>
        <p:nvSpPr>
          <p:cNvPr id="2" name="矩形 1"/>
          <p:cNvSpPr/>
          <p:nvPr/>
        </p:nvSpPr>
        <p:spPr>
          <a:xfrm>
            <a:off x="701002" y="141369"/>
            <a:ext cx="2698175" cy="523220"/>
          </a:xfrm>
          <a:prstGeom prst="rect">
            <a:avLst/>
          </a:prstGeom>
        </p:spPr>
        <p:txBody>
          <a:bodyPr wrap="none">
            <a:spAutoFit/>
          </a:bodyPr>
          <a:lstStyle/>
          <a:p>
            <a:pPr defTabSz="913765"/>
            <a:r>
              <a:rPr lang="zh-CN" altLang="en-US" sz="2800" b="1" dirty="0">
                <a:solidFill>
                  <a:srgbClr val="000000"/>
                </a:solidFill>
                <a:cs typeface="+mn-ea"/>
                <a:sym typeface="+mn-lt"/>
              </a:rPr>
              <a:t>安全无锐角设计</a:t>
            </a:r>
            <a:endParaRPr lang="zh-CN" altLang="en-US" sz="2800" dirty="0">
              <a:solidFill>
                <a:srgbClr val="000000"/>
              </a:solidFill>
              <a:cs typeface="+mn-ea"/>
              <a:sym typeface="+mn-lt"/>
            </a:endParaRPr>
          </a:p>
        </p:txBody>
      </p:sp>
    </p:spTree>
    <p:extLst>
      <p:ext uri="{BB962C8B-B14F-4D97-AF65-F5344CB8AC3E}">
        <p14:creationId xmlns:p14="http://schemas.microsoft.com/office/powerpoint/2010/main" val="271832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H_Picture_1"/>
          <p:cNvSpPr/>
          <p:nvPr/>
        </p:nvSpPr>
        <p:spPr>
          <a:xfrm>
            <a:off x="2255574" y="2084851"/>
            <a:ext cx="7665740" cy="4241347"/>
          </a:xfrm>
          <a:custGeom>
            <a:avLst/>
            <a:gdLst>
              <a:gd name="connsiteX0" fmla="*/ 1595120 w 6380480"/>
              <a:gd name="connsiteY0" fmla="*/ 0 h 2986559"/>
              <a:gd name="connsiteX1" fmla="*/ 3190240 w 6380480"/>
              <a:gd name="connsiteY1" fmla="*/ 130510 h 2986559"/>
              <a:gd name="connsiteX2" fmla="*/ 4785360 w 6380480"/>
              <a:gd name="connsiteY2" fmla="*/ 0 h 2986559"/>
              <a:gd name="connsiteX3" fmla="*/ 6380480 w 6380480"/>
              <a:gd name="connsiteY3" fmla="*/ 130510 h 2986559"/>
              <a:gd name="connsiteX4" fmla="*/ 6380480 w 6380480"/>
              <a:gd name="connsiteY4" fmla="*/ 2815652 h 2986559"/>
              <a:gd name="connsiteX5" fmla="*/ 4785360 w 6380480"/>
              <a:gd name="connsiteY5" fmla="*/ 2986559 h 2986559"/>
              <a:gd name="connsiteX6" fmla="*/ 3190240 w 6380480"/>
              <a:gd name="connsiteY6" fmla="*/ 2815652 h 2986559"/>
              <a:gd name="connsiteX7" fmla="*/ 1595120 w 6380480"/>
              <a:gd name="connsiteY7" fmla="*/ 2986559 h 2986559"/>
              <a:gd name="connsiteX8" fmla="*/ 0 w 6380480"/>
              <a:gd name="connsiteY8" fmla="*/ 2815652 h 2986559"/>
              <a:gd name="connsiteX9" fmla="*/ 0 w 6380480"/>
              <a:gd name="connsiteY9" fmla="*/ 130510 h 2986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0480" h="2986559">
                <a:moveTo>
                  <a:pt x="1595120" y="0"/>
                </a:moveTo>
                <a:lnTo>
                  <a:pt x="3190240" y="130510"/>
                </a:lnTo>
                <a:lnTo>
                  <a:pt x="4785360" y="0"/>
                </a:lnTo>
                <a:lnTo>
                  <a:pt x="6380480" y="130510"/>
                </a:lnTo>
                <a:lnTo>
                  <a:pt x="6380480" y="2815652"/>
                </a:lnTo>
                <a:lnTo>
                  <a:pt x="4785360" y="2986559"/>
                </a:lnTo>
                <a:lnTo>
                  <a:pt x="3190240" y="2815652"/>
                </a:lnTo>
                <a:lnTo>
                  <a:pt x="1595120" y="2986559"/>
                </a:lnTo>
                <a:lnTo>
                  <a:pt x="0" y="2815652"/>
                </a:lnTo>
                <a:lnTo>
                  <a:pt x="0" y="130510"/>
                </a:lnTo>
                <a:close/>
              </a:path>
            </a:pathLst>
          </a:custGeom>
          <a:blipFill dpi="0" rotWithShape="1">
            <a:blip r:embed="rId3" cstate="print">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outerShdw blurRad="76200" dir="13500000" sy="23000" kx="1200000" algn="br" rotWithShape="0">
              <a:prstClr val="black">
                <a:alpha val="20000"/>
              </a:prstClr>
            </a:outerShdw>
          </a:effectLst>
        </p:spPr>
        <p:txBody>
          <a:bodyPr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srgbClr val="00B0F0"/>
              </a:solidFill>
              <a:effectLst/>
              <a:uLnTx/>
              <a:uFillTx/>
              <a:cs typeface="+mn-ea"/>
              <a:sym typeface="+mn-lt"/>
            </a:endParaRPr>
          </a:p>
        </p:txBody>
      </p:sp>
      <p:sp>
        <p:nvSpPr>
          <p:cNvPr id="8" name="MH_Other_1"/>
          <p:cNvSpPr/>
          <p:nvPr/>
        </p:nvSpPr>
        <p:spPr>
          <a:xfrm flipH="1">
            <a:off x="3753658" y="2084851"/>
            <a:ext cx="1917388" cy="4241347"/>
          </a:xfrm>
          <a:custGeom>
            <a:avLst/>
            <a:gdLst>
              <a:gd name="connsiteX0" fmla="*/ 1595120 w 1595120"/>
              <a:gd name="connsiteY0" fmla="*/ 0 h 2986559"/>
              <a:gd name="connsiteX1" fmla="*/ 1595120 w 1595120"/>
              <a:gd name="connsiteY1" fmla="*/ 2986559 h 2986559"/>
              <a:gd name="connsiteX2" fmla="*/ 0 w 1595120"/>
              <a:gd name="connsiteY2" fmla="*/ 2815652 h 2986559"/>
              <a:gd name="connsiteX3" fmla="*/ 0 w 1595120"/>
              <a:gd name="connsiteY3" fmla="*/ 130510 h 2986559"/>
            </a:gdLst>
            <a:ahLst/>
            <a:cxnLst>
              <a:cxn ang="0">
                <a:pos x="connsiteX0" y="connsiteY0"/>
              </a:cxn>
              <a:cxn ang="0">
                <a:pos x="connsiteX1" y="connsiteY1"/>
              </a:cxn>
              <a:cxn ang="0">
                <a:pos x="connsiteX2" y="connsiteY2"/>
              </a:cxn>
              <a:cxn ang="0">
                <a:pos x="connsiteX3" y="connsiteY3"/>
              </a:cxn>
            </a:cxnLst>
            <a:rect l="l" t="t" r="r" b="b"/>
            <a:pathLst>
              <a:path w="1595120" h="2986559">
                <a:moveTo>
                  <a:pt x="1595120" y="0"/>
                </a:moveTo>
                <a:lnTo>
                  <a:pt x="1595120" y="2986559"/>
                </a:lnTo>
                <a:lnTo>
                  <a:pt x="0" y="2815652"/>
                </a:lnTo>
                <a:lnTo>
                  <a:pt x="0" y="130510"/>
                </a:lnTo>
                <a:close/>
              </a:path>
            </a:pathLst>
          </a:custGeom>
          <a:solidFill>
            <a:srgbClr val="000000">
              <a:alpha val="15000"/>
            </a:srgbClr>
          </a:solidFill>
          <a:ln w="12700" cap="flat" cmpd="sng" algn="ctr">
            <a:noFill/>
            <a:prstDash val="solid"/>
            <a:miter lim="800000"/>
          </a:ln>
          <a:effectLst/>
        </p:spPr>
        <p:txBody>
          <a:bodyPr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srgbClr val="FFFFFF"/>
              </a:solidFill>
              <a:effectLst/>
              <a:uLnTx/>
              <a:uFillTx/>
              <a:cs typeface="+mn-ea"/>
              <a:sym typeface="+mn-lt"/>
            </a:endParaRPr>
          </a:p>
        </p:txBody>
      </p:sp>
      <p:sp>
        <p:nvSpPr>
          <p:cNvPr id="9" name="MH_Other_2"/>
          <p:cNvSpPr/>
          <p:nvPr/>
        </p:nvSpPr>
        <p:spPr>
          <a:xfrm flipH="1">
            <a:off x="8025091" y="2101784"/>
            <a:ext cx="1917388" cy="4241347"/>
          </a:xfrm>
          <a:custGeom>
            <a:avLst/>
            <a:gdLst>
              <a:gd name="connsiteX0" fmla="*/ 1595120 w 1595120"/>
              <a:gd name="connsiteY0" fmla="*/ 0 h 2986559"/>
              <a:gd name="connsiteX1" fmla="*/ 1595120 w 1595120"/>
              <a:gd name="connsiteY1" fmla="*/ 2986559 h 2986559"/>
              <a:gd name="connsiteX2" fmla="*/ 0 w 1595120"/>
              <a:gd name="connsiteY2" fmla="*/ 2815652 h 2986559"/>
              <a:gd name="connsiteX3" fmla="*/ 0 w 1595120"/>
              <a:gd name="connsiteY3" fmla="*/ 130510 h 2986559"/>
            </a:gdLst>
            <a:ahLst/>
            <a:cxnLst>
              <a:cxn ang="0">
                <a:pos x="connsiteX0" y="connsiteY0"/>
              </a:cxn>
              <a:cxn ang="0">
                <a:pos x="connsiteX1" y="connsiteY1"/>
              </a:cxn>
              <a:cxn ang="0">
                <a:pos x="connsiteX2" y="connsiteY2"/>
              </a:cxn>
              <a:cxn ang="0">
                <a:pos x="connsiteX3" y="connsiteY3"/>
              </a:cxn>
            </a:cxnLst>
            <a:rect l="l" t="t" r="r" b="b"/>
            <a:pathLst>
              <a:path w="1595120" h="2986559">
                <a:moveTo>
                  <a:pt x="1595120" y="0"/>
                </a:moveTo>
                <a:lnTo>
                  <a:pt x="1595120" y="2986559"/>
                </a:lnTo>
                <a:lnTo>
                  <a:pt x="0" y="2815652"/>
                </a:lnTo>
                <a:lnTo>
                  <a:pt x="0" y="130510"/>
                </a:lnTo>
                <a:close/>
              </a:path>
            </a:pathLst>
          </a:custGeom>
          <a:solidFill>
            <a:srgbClr val="000000">
              <a:alpha val="15000"/>
            </a:srgbClr>
          </a:solidFill>
          <a:ln w="12700" cap="flat" cmpd="sng" algn="ctr">
            <a:noFill/>
            <a:prstDash val="solid"/>
            <a:miter lim="800000"/>
          </a:ln>
          <a:effectLst/>
        </p:spPr>
        <p:txBody>
          <a:bodyPr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a:ln>
                <a:noFill/>
              </a:ln>
              <a:solidFill>
                <a:srgbClr val="FFFFFF"/>
              </a:solidFill>
              <a:effectLst/>
              <a:uLnTx/>
              <a:uFillTx/>
              <a:cs typeface="+mn-ea"/>
              <a:sym typeface="+mn-lt"/>
            </a:endParaRPr>
          </a:p>
        </p:txBody>
      </p:sp>
      <p:sp>
        <p:nvSpPr>
          <p:cNvPr id="10" name="MH_Text_1"/>
          <p:cNvSpPr>
            <a:spLocks noChangeArrowheads="1"/>
          </p:cNvSpPr>
          <p:nvPr/>
        </p:nvSpPr>
        <p:spPr bwMode="auto">
          <a:xfrm>
            <a:off x="1569999" y="1253984"/>
            <a:ext cx="10626759" cy="8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lgn="just" defTabSz="913765">
              <a:lnSpc>
                <a:spcPct val="120000"/>
              </a:lnSpc>
            </a:pPr>
            <a:r>
              <a:rPr lang="zh-CN" altLang="en-US" sz="1900" dirty="0">
                <a:solidFill>
                  <a:srgbClr val="303030"/>
                </a:solidFill>
                <a:cs typeface="+mn-ea"/>
                <a:sym typeface="+mn-lt"/>
              </a:rPr>
              <a:t>采用进口原材电子玻璃材质，纳米级表面处理工艺防眩光，高透过率，高品质，永不磨损</a:t>
            </a:r>
          </a:p>
        </p:txBody>
      </p:sp>
      <p:sp>
        <p:nvSpPr>
          <p:cNvPr id="13" name="文本框 12"/>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黑板表面安全无害材质</a:t>
            </a:r>
          </a:p>
        </p:txBody>
      </p:sp>
    </p:spTree>
    <p:extLst>
      <p:ext uri="{BB962C8B-B14F-4D97-AF65-F5344CB8AC3E}">
        <p14:creationId xmlns:p14="http://schemas.microsoft.com/office/powerpoint/2010/main" val="2481297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超高强度玻璃</a:t>
            </a:r>
            <a:endParaRPr lang="en-US" altLang="zh-CN" dirty="0">
              <a:sym typeface="+mn-lt"/>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2273" y="3417807"/>
            <a:ext cx="5457620" cy="3069912"/>
          </a:xfrm>
          <a:prstGeom prst="rect">
            <a:avLst/>
          </a:prstGeom>
        </p:spPr>
      </p:pic>
      <p:sp>
        <p:nvSpPr>
          <p:cNvPr id="10" name="矩形 9"/>
          <p:cNvSpPr/>
          <p:nvPr/>
        </p:nvSpPr>
        <p:spPr>
          <a:xfrm>
            <a:off x="7350430" y="3394814"/>
            <a:ext cx="4384370" cy="3031595"/>
          </a:xfrm>
          <a:prstGeom prst="rect">
            <a:avLst/>
          </a:prstGeom>
        </p:spPr>
        <p:txBody>
          <a:bodyPr wrap="square" lIns="121917" tIns="60958" rIns="121917" bIns="60958">
            <a:spAutoFit/>
          </a:bodyPr>
          <a:lstStyle/>
          <a:p>
            <a:pPr marL="381000" indent="-381000" defTabSz="913765">
              <a:lnSpc>
                <a:spcPct val="150000"/>
              </a:lnSpc>
              <a:buFont typeface="Arial" panose="020B0604020202020204" pitchFamily="34" charset="0"/>
              <a:buChar char="•"/>
            </a:pPr>
            <a:r>
              <a:rPr lang="en-US" altLang="zh-CN" dirty="0">
                <a:solidFill>
                  <a:srgbClr val="000000"/>
                </a:solidFill>
                <a:cs typeface="+mn-ea"/>
                <a:sym typeface="+mn-lt"/>
              </a:rPr>
              <a:t>4mm</a:t>
            </a:r>
            <a:r>
              <a:rPr lang="zh-CN" altLang="en-US" dirty="0">
                <a:solidFill>
                  <a:srgbClr val="000000"/>
                </a:solidFill>
                <a:cs typeface="+mn-ea"/>
                <a:sym typeface="+mn-lt"/>
              </a:rPr>
              <a:t>厚度钢化玻璃，表面可</a:t>
            </a:r>
            <a:r>
              <a:rPr lang="zh-CN" altLang="en-US" dirty="0" smtClean="0">
                <a:solidFill>
                  <a:srgbClr val="000000"/>
                </a:solidFill>
                <a:cs typeface="+mn-ea"/>
                <a:sym typeface="+mn-lt"/>
              </a:rPr>
              <a:t>承受</a:t>
            </a:r>
            <a:r>
              <a:rPr lang="en-US" altLang="zh-CN" dirty="0" smtClean="0">
                <a:solidFill>
                  <a:srgbClr val="000000"/>
                </a:solidFill>
                <a:cs typeface="+mn-ea"/>
                <a:sym typeface="+mn-lt"/>
              </a:rPr>
              <a:t>100MPa</a:t>
            </a:r>
            <a:r>
              <a:rPr lang="zh-CN" altLang="en-US" dirty="0">
                <a:solidFill>
                  <a:srgbClr val="000000"/>
                </a:solidFill>
                <a:cs typeface="+mn-ea"/>
                <a:sym typeface="+mn-lt"/>
              </a:rPr>
              <a:t>的外应力冲击，整机具有防爆功能，玻璃裂而不</a:t>
            </a:r>
            <a:r>
              <a:rPr lang="zh-CN" altLang="en-US" dirty="0" smtClean="0">
                <a:solidFill>
                  <a:srgbClr val="000000"/>
                </a:solidFill>
                <a:cs typeface="+mn-ea"/>
                <a:sym typeface="+mn-lt"/>
              </a:rPr>
              <a:t>碎（</a:t>
            </a:r>
            <a:r>
              <a:rPr lang="en-US" altLang="zh-CN" dirty="0">
                <a:solidFill>
                  <a:srgbClr val="000000"/>
                </a:solidFill>
                <a:cs typeface="+mn-ea"/>
                <a:sym typeface="+mn-lt"/>
              </a:rPr>
              <a:t>1MPa</a:t>
            </a:r>
            <a:r>
              <a:rPr lang="zh-CN" altLang="en-US" dirty="0">
                <a:solidFill>
                  <a:srgbClr val="000000"/>
                </a:solidFill>
                <a:cs typeface="+mn-ea"/>
                <a:sym typeface="+mn-lt"/>
              </a:rPr>
              <a:t>约等于</a:t>
            </a:r>
            <a:r>
              <a:rPr lang="en-US" altLang="zh-CN" dirty="0">
                <a:solidFill>
                  <a:srgbClr val="000000"/>
                </a:solidFill>
                <a:cs typeface="+mn-ea"/>
                <a:sym typeface="+mn-lt"/>
              </a:rPr>
              <a:t>10</a:t>
            </a:r>
            <a:r>
              <a:rPr lang="zh-CN" altLang="en-US" dirty="0">
                <a:solidFill>
                  <a:srgbClr val="000000"/>
                </a:solidFill>
                <a:cs typeface="+mn-ea"/>
                <a:sym typeface="+mn-lt"/>
              </a:rPr>
              <a:t>公斤压力，即</a:t>
            </a:r>
            <a:r>
              <a:rPr lang="en-US" altLang="zh-CN" dirty="0">
                <a:solidFill>
                  <a:srgbClr val="000000"/>
                </a:solidFill>
                <a:cs typeface="+mn-ea"/>
                <a:sym typeface="+mn-lt"/>
              </a:rPr>
              <a:t>1Mpa= =10.2</a:t>
            </a:r>
            <a:r>
              <a:rPr lang="zh-CN" altLang="en-US" dirty="0">
                <a:solidFill>
                  <a:srgbClr val="000000"/>
                </a:solidFill>
                <a:cs typeface="+mn-ea"/>
                <a:sym typeface="+mn-lt"/>
              </a:rPr>
              <a:t>公斤力</a:t>
            </a:r>
            <a:r>
              <a:rPr lang="en-US" altLang="zh-CN" dirty="0">
                <a:solidFill>
                  <a:srgbClr val="000000"/>
                </a:solidFill>
                <a:cs typeface="+mn-ea"/>
                <a:sym typeface="+mn-lt"/>
              </a:rPr>
              <a:t>/cm^2</a:t>
            </a:r>
            <a:r>
              <a:rPr lang="zh-CN" altLang="en-US" dirty="0">
                <a:solidFill>
                  <a:srgbClr val="000000"/>
                </a:solidFill>
                <a:cs typeface="+mn-ea"/>
                <a:sym typeface="+mn-lt"/>
              </a:rPr>
              <a:t> ，更形象的说是把一个</a:t>
            </a:r>
            <a:r>
              <a:rPr lang="en-US" altLang="zh-CN" dirty="0">
                <a:solidFill>
                  <a:srgbClr val="000000"/>
                </a:solidFill>
                <a:cs typeface="+mn-ea"/>
                <a:sym typeface="+mn-lt"/>
              </a:rPr>
              <a:t>100</a:t>
            </a:r>
            <a:r>
              <a:rPr lang="zh-CN" altLang="en-US" dirty="0">
                <a:solidFill>
                  <a:srgbClr val="000000"/>
                </a:solidFill>
                <a:cs typeface="+mn-ea"/>
                <a:sym typeface="+mn-lt"/>
              </a:rPr>
              <a:t>吨的东西压在</a:t>
            </a:r>
            <a:r>
              <a:rPr lang="en-US" altLang="zh-CN" dirty="0">
                <a:solidFill>
                  <a:srgbClr val="000000"/>
                </a:solidFill>
                <a:cs typeface="+mn-ea"/>
                <a:sym typeface="+mn-lt"/>
              </a:rPr>
              <a:t>1</a:t>
            </a:r>
            <a:r>
              <a:rPr lang="zh-CN" altLang="en-US" dirty="0">
                <a:solidFill>
                  <a:srgbClr val="000000"/>
                </a:solidFill>
                <a:cs typeface="+mn-ea"/>
                <a:sym typeface="+mn-lt"/>
              </a:rPr>
              <a:t>平方米大小的水平面上，那么它承受的压力是</a:t>
            </a:r>
            <a:r>
              <a:rPr lang="en-US" altLang="zh-CN" dirty="0">
                <a:solidFill>
                  <a:srgbClr val="000000"/>
                </a:solidFill>
                <a:cs typeface="+mn-ea"/>
                <a:sym typeface="+mn-lt"/>
              </a:rPr>
              <a:t>1MPa</a:t>
            </a:r>
            <a:r>
              <a:rPr lang="zh-CN" altLang="en-US" dirty="0">
                <a:solidFill>
                  <a:srgbClr val="000000"/>
                </a:solidFill>
                <a:cs typeface="+mn-ea"/>
                <a:sym typeface="+mn-lt"/>
              </a:rPr>
              <a:t>。 ）</a:t>
            </a:r>
          </a:p>
        </p:txBody>
      </p:sp>
      <p:sp>
        <p:nvSpPr>
          <p:cNvPr id="11" name="矩形 10"/>
          <p:cNvSpPr/>
          <p:nvPr/>
        </p:nvSpPr>
        <p:spPr>
          <a:xfrm>
            <a:off x="7350430" y="1393769"/>
            <a:ext cx="4231969" cy="1363446"/>
          </a:xfrm>
          <a:prstGeom prst="rect">
            <a:avLst/>
          </a:prstGeom>
        </p:spPr>
        <p:txBody>
          <a:bodyPr wrap="square" lIns="121917" tIns="60958" rIns="121917" bIns="60958">
            <a:spAutoFit/>
          </a:bodyPr>
          <a:lstStyle/>
          <a:p>
            <a:pPr marL="381000" indent="-381000" defTabSz="913765">
              <a:lnSpc>
                <a:spcPct val="150000"/>
              </a:lnSpc>
              <a:buFont typeface="Arial" panose="020B0604020202020204" pitchFamily="34" charset="0"/>
              <a:buChar char="•"/>
            </a:pPr>
            <a:r>
              <a:rPr lang="zh-CN" altLang="zh-CN" dirty="0">
                <a:solidFill>
                  <a:srgbClr val="000000"/>
                </a:solidFill>
                <a:cs typeface="+mn-ea"/>
                <a:sym typeface="+mn-lt"/>
              </a:rPr>
              <a:t>表面采用纳米技术将光滑的玻璃表面做成表面为 300 纳米至 400 纳米的微颗粒</a:t>
            </a:r>
          </a:p>
        </p:txBody>
      </p:sp>
      <p:cxnSp>
        <p:nvCxnSpPr>
          <p:cNvPr id="12" name="直接箭头连接符 11"/>
          <p:cNvCxnSpPr/>
          <p:nvPr/>
        </p:nvCxnSpPr>
        <p:spPr>
          <a:xfrm flipH="1">
            <a:off x="6729679" y="1885825"/>
            <a:ext cx="839552" cy="0"/>
          </a:xfrm>
          <a:prstGeom prst="straightConnector1">
            <a:avLst/>
          </a:prstGeom>
          <a:noFill/>
          <a:ln w="19050" cap="flat" cmpd="sng" algn="ctr">
            <a:solidFill>
              <a:srgbClr val="63B671"/>
            </a:solidFill>
            <a:prstDash val="solid"/>
            <a:miter lim="800000"/>
            <a:tailEnd type="triangle"/>
          </a:ln>
          <a:effectLst/>
        </p:spPr>
      </p:cxnSp>
      <p:pic>
        <p:nvPicPr>
          <p:cNvPr id="1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1918" y="1033337"/>
            <a:ext cx="5324475"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24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zh-CN" dirty="0">
                <a:sym typeface="+mn-lt"/>
              </a:rPr>
              <a:t>创新性</a:t>
            </a:r>
          </a:p>
        </p:txBody>
      </p:sp>
      <p:pic>
        <p:nvPicPr>
          <p:cNvPr id="17" name="Picture 4" descr="https://timgsa.baidu.com/timg?image&amp;quality=80&amp;size=b9999_10000&amp;sec=1495790636506&amp;di=117db0adbbc15ce861ad61ae6ca3d3f8&amp;imgtype=0&amp;src=http%3A%2F%2Fimg.taopic.com%2Fuploads%2Fallimg%2F140901%2F240421-140Z10Q32857.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3996990" y="1872503"/>
            <a:ext cx="5309417" cy="399776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grpSp>
        <p:nvGrpSpPr>
          <p:cNvPr id="18" name="Group 6"/>
          <p:cNvGrpSpPr/>
          <p:nvPr/>
        </p:nvGrpSpPr>
        <p:grpSpPr>
          <a:xfrm>
            <a:off x="7008137" y="4882691"/>
            <a:ext cx="922868" cy="922868"/>
            <a:chOff x="3882408" y="3628838"/>
            <a:chExt cx="519113" cy="519113"/>
          </a:xfrm>
        </p:grpSpPr>
        <p:sp>
          <p:nvSpPr>
            <p:cNvPr id="19" name="Oval 51"/>
            <p:cNvSpPr/>
            <p:nvPr/>
          </p:nvSpPr>
          <p:spPr bwMode="auto">
            <a:xfrm>
              <a:off x="3882408" y="3628838"/>
              <a:ext cx="519113" cy="519113"/>
            </a:xfrm>
            <a:prstGeom prst="ellipse">
              <a:avLst/>
            </a:prstGeom>
            <a:solidFill>
              <a:srgbClr val="38B6AD"/>
            </a:solidFill>
            <a:ln>
              <a:noFill/>
            </a:ln>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sp>
          <p:nvSpPr>
            <p:cNvPr id="20" name="Freeform 6"/>
            <p:cNvSpPr>
              <a:spLocks noEditPoints="1"/>
            </p:cNvSpPr>
            <p:nvPr/>
          </p:nvSpPr>
          <p:spPr bwMode="auto">
            <a:xfrm>
              <a:off x="4014295" y="3748869"/>
              <a:ext cx="268831" cy="276236"/>
            </a:xfrm>
            <a:custGeom>
              <a:avLst/>
              <a:gdLst>
                <a:gd name="T0" fmla="*/ 13 w 154"/>
                <a:gd name="T1" fmla="*/ 28 h 158"/>
                <a:gd name="T2" fmla="*/ 34 w 154"/>
                <a:gd name="T3" fmla="*/ 28 h 158"/>
                <a:gd name="T4" fmla="*/ 43 w 154"/>
                <a:gd name="T5" fmla="*/ 73 h 158"/>
                <a:gd name="T6" fmla="*/ 13 w 154"/>
                <a:gd name="T7" fmla="*/ 28 h 158"/>
                <a:gd name="T8" fmla="*/ 77 w 154"/>
                <a:gd name="T9" fmla="*/ 11 h 158"/>
                <a:gd name="T10" fmla="*/ 110 w 154"/>
                <a:gd name="T11" fmla="*/ 24 h 158"/>
                <a:gd name="T12" fmla="*/ 77 w 154"/>
                <a:gd name="T13" fmla="*/ 37 h 158"/>
                <a:gd name="T14" fmla="*/ 45 w 154"/>
                <a:gd name="T15" fmla="*/ 24 h 158"/>
                <a:gd name="T16" fmla="*/ 77 w 154"/>
                <a:gd name="T17" fmla="*/ 11 h 158"/>
                <a:gd name="T18" fmla="*/ 111 w 154"/>
                <a:gd name="T19" fmla="*/ 73 h 158"/>
                <a:gd name="T20" fmla="*/ 121 w 154"/>
                <a:gd name="T21" fmla="*/ 28 h 158"/>
                <a:gd name="T22" fmla="*/ 142 w 154"/>
                <a:gd name="T23" fmla="*/ 28 h 158"/>
                <a:gd name="T24" fmla="*/ 111 w 154"/>
                <a:gd name="T25" fmla="*/ 73 h 158"/>
                <a:gd name="T26" fmla="*/ 87 w 154"/>
                <a:gd name="T27" fmla="*/ 116 h 158"/>
                <a:gd name="T28" fmla="*/ 112 w 154"/>
                <a:gd name="T29" fmla="*/ 87 h 158"/>
                <a:gd name="T30" fmla="*/ 154 w 154"/>
                <a:gd name="T31" fmla="*/ 22 h 158"/>
                <a:gd name="T32" fmla="*/ 148 w 154"/>
                <a:gd name="T33" fmla="*/ 16 h 158"/>
                <a:gd name="T34" fmla="*/ 119 w 154"/>
                <a:gd name="T35" fmla="*/ 16 h 158"/>
                <a:gd name="T36" fmla="*/ 77 w 154"/>
                <a:gd name="T37" fmla="*/ 0 h 158"/>
                <a:gd name="T38" fmla="*/ 36 w 154"/>
                <a:gd name="T39" fmla="*/ 16 h 158"/>
                <a:gd name="T40" fmla="*/ 6 w 154"/>
                <a:gd name="T41" fmla="*/ 16 h 158"/>
                <a:gd name="T42" fmla="*/ 0 w 154"/>
                <a:gd name="T43" fmla="*/ 22 h 158"/>
                <a:gd name="T44" fmla="*/ 42 w 154"/>
                <a:gd name="T45" fmla="*/ 87 h 158"/>
                <a:gd name="T46" fmla="*/ 67 w 154"/>
                <a:gd name="T47" fmla="*/ 116 h 158"/>
                <a:gd name="T48" fmla="*/ 67 w 154"/>
                <a:gd name="T49" fmla="*/ 128 h 158"/>
                <a:gd name="T50" fmla="*/ 39 w 154"/>
                <a:gd name="T51" fmla="*/ 143 h 158"/>
                <a:gd name="T52" fmla="*/ 77 w 154"/>
                <a:gd name="T53" fmla="*/ 158 h 158"/>
                <a:gd name="T54" fmla="*/ 115 w 154"/>
                <a:gd name="T55" fmla="*/ 143 h 158"/>
                <a:gd name="T56" fmla="*/ 87 w 154"/>
                <a:gd name="T57" fmla="*/ 128 h 158"/>
                <a:gd name="T58" fmla="*/ 87 w 154"/>
                <a:gd name="T59" fmla="*/ 11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54" h="158">
                  <a:moveTo>
                    <a:pt x="13" y="28"/>
                  </a:moveTo>
                  <a:cubicBezTo>
                    <a:pt x="34" y="28"/>
                    <a:pt x="34" y="28"/>
                    <a:pt x="34" y="28"/>
                  </a:cubicBezTo>
                  <a:cubicBezTo>
                    <a:pt x="35" y="49"/>
                    <a:pt x="39" y="63"/>
                    <a:pt x="43" y="73"/>
                  </a:cubicBezTo>
                  <a:cubicBezTo>
                    <a:pt x="28" y="63"/>
                    <a:pt x="15" y="51"/>
                    <a:pt x="13" y="28"/>
                  </a:cubicBezTo>
                  <a:close/>
                  <a:moveTo>
                    <a:pt x="77" y="11"/>
                  </a:moveTo>
                  <a:cubicBezTo>
                    <a:pt x="101" y="11"/>
                    <a:pt x="110" y="20"/>
                    <a:pt x="110" y="24"/>
                  </a:cubicBezTo>
                  <a:cubicBezTo>
                    <a:pt x="110" y="27"/>
                    <a:pt x="101" y="37"/>
                    <a:pt x="77" y="37"/>
                  </a:cubicBezTo>
                  <a:cubicBezTo>
                    <a:pt x="54" y="37"/>
                    <a:pt x="45" y="27"/>
                    <a:pt x="45" y="24"/>
                  </a:cubicBezTo>
                  <a:cubicBezTo>
                    <a:pt x="45" y="20"/>
                    <a:pt x="54" y="11"/>
                    <a:pt x="77" y="11"/>
                  </a:cubicBezTo>
                  <a:close/>
                  <a:moveTo>
                    <a:pt x="111" y="73"/>
                  </a:moveTo>
                  <a:cubicBezTo>
                    <a:pt x="116" y="63"/>
                    <a:pt x="120" y="49"/>
                    <a:pt x="121" y="28"/>
                  </a:cubicBezTo>
                  <a:cubicBezTo>
                    <a:pt x="142" y="28"/>
                    <a:pt x="142" y="28"/>
                    <a:pt x="142" y="28"/>
                  </a:cubicBezTo>
                  <a:cubicBezTo>
                    <a:pt x="140" y="51"/>
                    <a:pt x="126" y="63"/>
                    <a:pt x="111" y="73"/>
                  </a:cubicBezTo>
                  <a:close/>
                  <a:moveTo>
                    <a:pt x="87" y="116"/>
                  </a:moveTo>
                  <a:cubicBezTo>
                    <a:pt x="87" y="104"/>
                    <a:pt x="97" y="97"/>
                    <a:pt x="112" y="87"/>
                  </a:cubicBezTo>
                  <a:cubicBezTo>
                    <a:pt x="131" y="74"/>
                    <a:pt x="154" y="59"/>
                    <a:pt x="154" y="22"/>
                  </a:cubicBezTo>
                  <a:cubicBezTo>
                    <a:pt x="154" y="19"/>
                    <a:pt x="152" y="16"/>
                    <a:pt x="148" y="16"/>
                  </a:cubicBezTo>
                  <a:cubicBezTo>
                    <a:pt x="119" y="16"/>
                    <a:pt x="119" y="16"/>
                    <a:pt x="119" y="16"/>
                  </a:cubicBezTo>
                  <a:cubicBezTo>
                    <a:pt x="115" y="8"/>
                    <a:pt x="102" y="0"/>
                    <a:pt x="77" y="0"/>
                  </a:cubicBezTo>
                  <a:cubicBezTo>
                    <a:pt x="52" y="0"/>
                    <a:pt x="40" y="8"/>
                    <a:pt x="36" y="16"/>
                  </a:cubicBezTo>
                  <a:cubicBezTo>
                    <a:pt x="6" y="16"/>
                    <a:pt x="6" y="16"/>
                    <a:pt x="6" y="16"/>
                  </a:cubicBezTo>
                  <a:cubicBezTo>
                    <a:pt x="3" y="16"/>
                    <a:pt x="0" y="19"/>
                    <a:pt x="0" y="22"/>
                  </a:cubicBezTo>
                  <a:cubicBezTo>
                    <a:pt x="0" y="59"/>
                    <a:pt x="24" y="74"/>
                    <a:pt x="42" y="87"/>
                  </a:cubicBezTo>
                  <a:cubicBezTo>
                    <a:pt x="58" y="97"/>
                    <a:pt x="67" y="104"/>
                    <a:pt x="67" y="116"/>
                  </a:cubicBezTo>
                  <a:cubicBezTo>
                    <a:pt x="67" y="128"/>
                    <a:pt x="67" y="128"/>
                    <a:pt x="67" y="128"/>
                  </a:cubicBezTo>
                  <a:cubicBezTo>
                    <a:pt x="51" y="129"/>
                    <a:pt x="39" y="135"/>
                    <a:pt x="39" y="143"/>
                  </a:cubicBezTo>
                  <a:cubicBezTo>
                    <a:pt x="39" y="151"/>
                    <a:pt x="56" y="158"/>
                    <a:pt x="77" y="158"/>
                  </a:cubicBezTo>
                  <a:cubicBezTo>
                    <a:pt x="98" y="158"/>
                    <a:pt x="115" y="151"/>
                    <a:pt x="115" y="143"/>
                  </a:cubicBezTo>
                  <a:cubicBezTo>
                    <a:pt x="115" y="135"/>
                    <a:pt x="104" y="129"/>
                    <a:pt x="87" y="128"/>
                  </a:cubicBezTo>
                  <a:cubicBezTo>
                    <a:pt x="87" y="116"/>
                    <a:pt x="87" y="116"/>
                    <a:pt x="87" y="116"/>
                  </a:cubicBezTo>
                  <a:close/>
                </a:path>
              </a:pathLst>
            </a:custGeom>
            <a:solidFill>
              <a:srgbClr val="FFFFFF"/>
            </a:solidFill>
            <a:ln>
              <a:solidFill>
                <a:srgbClr val="FFFFFF"/>
              </a:solidFill>
            </a:ln>
            <a:effectLst/>
          </p:spPr>
          <p:txBody>
            <a:bodyPr vert="horz" wrap="square" lIns="121920" tIns="60960" rIns="121920" bIns="60960"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grpSp>
      <p:grpSp>
        <p:nvGrpSpPr>
          <p:cNvPr id="21" name="Group 5"/>
          <p:cNvGrpSpPr/>
          <p:nvPr/>
        </p:nvGrpSpPr>
        <p:grpSpPr>
          <a:xfrm>
            <a:off x="4036870" y="2746366"/>
            <a:ext cx="922868" cy="922868"/>
            <a:chOff x="1104536" y="3628838"/>
            <a:chExt cx="519113" cy="519113"/>
          </a:xfrm>
        </p:grpSpPr>
        <p:sp>
          <p:nvSpPr>
            <p:cNvPr id="22" name="Oval 51"/>
            <p:cNvSpPr/>
            <p:nvPr/>
          </p:nvSpPr>
          <p:spPr bwMode="auto">
            <a:xfrm>
              <a:off x="1104536" y="3628838"/>
              <a:ext cx="519113" cy="519113"/>
            </a:xfrm>
            <a:prstGeom prst="ellipse">
              <a:avLst/>
            </a:prstGeom>
            <a:solidFill>
              <a:srgbClr val="38B6AD"/>
            </a:solidFill>
            <a:ln>
              <a:noFill/>
            </a:ln>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sp>
          <p:nvSpPr>
            <p:cNvPr id="23" name="Freeform 8"/>
            <p:cNvSpPr>
              <a:spLocks noEditPoints="1"/>
            </p:cNvSpPr>
            <p:nvPr/>
          </p:nvSpPr>
          <p:spPr bwMode="auto">
            <a:xfrm>
              <a:off x="1237821" y="3770666"/>
              <a:ext cx="241429" cy="242169"/>
            </a:xfrm>
            <a:custGeom>
              <a:avLst/>
              <a:gdLst>
                <a:gd name="T0" fmla="*/ 18 w 138"/>
                <a:gd name="T1" fmla="*/ 69 h 138"/>
                <a:gd name="T2" fmla="*/ 0 w 138"/>
                <a:gd name="T3" fmla="*/ 69 h 138"/>
                <a:gd name="T4" fmla="*/ 0 w 138"/>
                <a:gd name="T5" fmla="*/ 121 h 138"/>
                <a:gd name="T6" fmla="*/ 18 w 138"/>
                <a:gd name="T7" fmla="*/ 138 h 138"/>
                <a:gd name="T8" fmla="*/ 69 w 138"/>
                <a:gd name="T9" fmla="*/ 138 h 138"/>
                <a:gd name="T10" fmla="*/ 69 w 138"/>
                <a:gd name="T11" fmla="*/ 121 h 138"/>
                <a:gd name="T12" fmla="*/ 18 w 138"/>
                <a:gd name="T13" fmla="*/ 121 h 138"/>
                <a:gd name="T14" fmla="*/ 18 w 138"/>
                <a:gd name="T15" fmla="*/ 69 h 138"/>
                <a:gd name="T16" fmla="*/ 121 w 138"/>
                <a:gd name="T17" fmla="*/ 86 h 138"/>
                <a:gd name="T18" fmla="*/ 52 w 138"/>
                <a:gd name="T19" fmla="*/ 86 h 138"/>
                <a:gd name="T20" fmla="*/ 52 w 138"/>
                <a:gd name="T21" fmla="*/ 18 h 138"/>
                <a:gd name="T22" fmla="*/ 121 w 138"/>
                <a:gd name="T23" fmla="*/ 18 h 138"/>
                <a:gd name="T24" fmla="*/ 121 w 138"/>
                <a:gd name="T25" fmla="*/ 86 h 138"/>
                <a:gd name="T26" fmla="*/ 121 w 138"/>
                <a:gd name="T27" fmla="*/ 0 h 138"/>
                <a:gd name="T28" fmla="*/ 52 w 138"/>
                <a:gd name="T29" fmla="*/ 0 h 138"/>
                <a:gd name="T30" fmla="*/ 35 w 138"/>
                <a:gd name="T31" fmla="*/ 17 h 138"/>
                <a:gd name="T32" fmla="*/ 35 w 138"/>
                <a:gd name="T33" fmla="*/ 86 h 138"/>
                <a:gd name="T34" fmla="*/ 52 w 138"/>
                <a:gd name="T35" fmla="*/ 103 h 138"/>
                <a:gd name="T36" fmla="*/ 121 w 138"/>
                <a:gd name="T37" fmla="*/ 103 h 138"/>
                <a:gd name="T38" fmla="*/ 138 w 138"/>
                <a:gd name="T39" fmla="*/ 86 h 138"/>
                <a:gd name="T40" fmla="*/ 138 w 138"/>
                <a:gd name="T41" fmla="*/ 18 h 138"/>
                <a:gd name="T42" fmla="*/ 121 w 138"/>
                <a:gd name="T43" fmla="*/ 0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38" h="138">
                  <a:moveTo>
                    <a:pt x="18" y="69"/>
                  </a:moveTo>
                  <a:cubicBezTo>
                    <a:pt x="0" y="69"/>
                    <a:pt x="0" y="69"/>
                    <a:pt x="0" y="69"/>
                  </a:cubicBezTo>
                  <a:cubicBezTo>
                    <a:pt x="0" y="121"/>
                    <a:pt x="0" y="121"/>
                    <a:pt x="0" y="121"/>
                  </a:cubicBezTo>
                  <a:cubicBezTo>
                    <a:pt x="0" y="130"/>
                    <a:pt x="8" y="138"/>
                    <a:pt x="18" y="138"/>
                  </a:cubicBezTo>
                  <a:cubicBezTo>
                    <a:pt x="69" y="138"/>
                    <a:pt x="69" y="138"/>
                    <a:pt x="69" y="138"/>
                  </a:cubicBezTo>
                  <a:cubicBezTo>
                    <a:pt x="69" y="121"/>
                    <a:pt x="69" y="121"/>
                    <a:pt x="69" y="121"/>
                  </a:cubicBezTo>
                  <a:cubicBezTo>
                    <a:pt x="18" y="121"/>
                    <a:pt x="18" y="121"/>
                    <a:pt x="18" y="121"/>
                  </a:cubicBezTo>
                  <a:cubicBezTo>
                    <a:pt x="18" y="69"/>
                    <a:pt x="18" y="69"/>
                    <a:pt x="18" y="69"/>
                  </a:cubicBezTo>
                  <a:close/>
                  <a:moveTo>
                    <a:pt x="121" y="86"/>
                  </a:moveTo>
                  <a:cubicBezTo>
                    <a:pt x="52" y="86"/>
                    <a:pt x="52" y="86"/>
                    <a:pt x="52" y="86"/>
                  </a:cubicBezTo>
                  <a:cubicBezTo>
                    <a:pt x="52" y="18"/>
                    <a:pt x="52" y="18"/>
                    <a:pt x="52" y="18"/>
                  </a:cubicBezTo>
                  <a:cubicBezTo>
                    <a:pt x="121" y="18"/>
                    <a:pt x="121" y="18"/>
                    <a:pt x="121" y="18"/>
                  </a:cubicBezTo>
                  <a:cubicBezTo>
                    <a:pt x="121" y="86"/>
                    <a:pt x="121" y="86"/>
                    <a:pt x="121" y="86"/>
                  </a:cubicBezTo>
                  <a:close/>
                  <a:moveTo>
                    <a:pt x="121" y="0"/>
                  </a:moveTo>
                  <a:cubicBezTo>
                    <a:pt x="52" y="0"/>
                    <a:pt x="52" y="0"/>
                    <a:pt x="52" y="0"/>
                  </a:cubicBezTo>
                  <a:cubicBezTo>
                    <a:pt x="42" y="0"/>
                    <a:pt x="35" y="8"/>
                    <a:pt x="35" y="17"/>
                  </a:cubicBezTo>
                  <a:cubicBezTo>
                    <a:pt x="35" y="86"/>
                    <a:pt x="35" y="86"/>
                    <a:pt x="35" y="86"/>
                  </a:cubicBezTo>
                  <a:cubicBezTo>
                    <a:pt x="35" y="96"/>
                    <a:pt x="42" y="103"/>
                    <a:pt x="52" y="103"/>
                  </a:cubicBezTo>
                  <a:cubicBezTo>
                    <a:pt x="121" y="103"/>
                    <a:pt x="121" y="103"/>
                    <a:pt x="121" y="103"/>
                  </a:cubicBezTo>
                  <a:cubicBezTo>
                    <a:pt x="130" y="103"/>
                    <a:pt x="138" y="96"/>
                    <a:pt x="138" y="86"/>
                  </a:cubicBezTo>
                  <a:cubicBezTo>
                    <a:pt x="138" y="18"/>
                    <a:pt x="138" y="18"/>
                    <a:pt x="138" y="18"/>
                  </a:cubicBezTo>
                  <a:cubicBezTo>
                    <a:pt x="138" y="8"/>
                    <a:pt x="130" y="0"/>
                    <a:pt x="121" y="0"/>
                  </a:cubicBezTo>
                  <a:close/>
                </a:path>
              </a:pathLst>
            </a:custGeom>
            <a:solidFill>
              <a:srgbClr val="FFFFFF"/>
            </a:solidFill>
            <a:ln>
              <a:noFill/>
            </a:ln>
          </p:spPr>
          <p:txBody>
            <a:bodyPr vert="horz" wrap="square" lIns="121920" tIns="60960" rIns="121920" bIns="60960"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grpSp>
      <p:grpSp>
        <p:nvGrpSpPr>
          <p:cNvPr id="24" name="Group 1"/>
          <p:cNvGrpSpPr/>
          <p:nvPr/>
        </p:nvGrpSpPr>
        <p:grpSpPr>
          <a:xfrm>
            <a:off x="875330" y="1013174"/>
            <a:ext cx="871995" cy="922868"/>
            <a:chOff x="1104536" y="2286727"/>
            <a:chExt cx="519113" cy="519113"/>
          </a:xfrm>
        </p:grpSpPr>
        <p:sp>
          <p:nvSpPr>
            <p:cNvPr id="25" name="Oval 51"/>
            <p:cNvSpPr/>
            <p:nvPr/>
          </p:nvSpPr>
          <p:spPr bwMode="auto">
            <a:xfrm>
              <a:off x="1104536" y="2286727"/>
              <a:ext cx="519113" cy="519113"/>
            </a:xfrm>
            <a:prstGeom prst="ellipse">
              <a:avLst/>
            </a:prstGeom>
            <a:solidFill>
              <a:srgbClr val="38B6AD"/>
            </a:solidFill>
            <a:ln>
              <a:noFill/>
            </a:ln>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sp>
          <p:nvSpPr>
            <p:cNvPr id="26" name="Freeform 9"/>
            <p:cNvSpPr>
              <a:spLocks noEditPoints="1"/>
            </p:cNvSpPr>
            <p:nvPr/>
          </p:nvSpPr>
          <p:spPr bwMode="auto">
            <a:xfrm>
              <a:off x="1215337" y="2432230"/>
              <a:ext cx="278458" cy="224396"/>
            </a:xfrm>
            <a:custGeom>
              <a:avLst/>
              <a:gdLst>
                <a:gd name="T0" fmla="*/ 54 w 159"/>
                <a:gd name="T1" fmla="*/ 126 h 128"/>
                <a:gd name="T2" fmla="*/ 57 w 159"/>
                <a:gd name="T3" fmla="*/ 127 h 128"/>
                <a:gd name="T4" fmla="*/ 81 w 159"/>
                <a:gd name="T5" fmla="*/ 105 h 128"/>
                <a:gd name="T6" fmla="*/ 54 w 159"/>
                <a:gd name="T7" fmla="*/ 91 h 128"/>
                <a:gd name="T8" fmla="*/ 54 w 159"/>
                <a:gd name="T9" fmla="*/ 126 h 128"/>
                <a:gd name="T10" fmla="*/ 154 w 159"/>
                <a:gd name="T11" fmla="*/ 1 h 128"/>
                <a:gd name="T12" fmla="*/ 3 w 159"/>
                <a:gd name="T13" fmla="*/ 54 h 128"/>
                <a:gd name="T14" fmla="*/ 2 w 159"/>
                <a:gd name="T15" fmla="*/ 58 h 128"/>
                <a:gd name="T16" fmla="*/ 35 w 159"/>
                <a:gd name="T17" fmla="*/ 71 h 128"/>
                <a:gd name="T18" fmla="*/ 35 w 159"/>
                <a:gd name="T19" fmla="*/ 71 h 128"/>
                <a:gd name="T20" fmla="*/ 54 w 159"/>
                <a:gd name="T21" fmla="*/ 79 h 128"/>
                <a:gd name="T22" fmla="*/ 148 w 159"/>
                <a:gd name="T23" fmla="*/ 10 h 128"/>
                <a:gd name="T24" fmla="*/ 150 w 159"/>
                <a:gd name="T25" fmla="*/ 12 h 128"/>
                <a:gd name="T26" fmla="*/ 83 w 159"/>
                <a:gd name="T27" fmla="*/ 85 h 128"/>
                <a:gd name="T28" fmla="*/ 83 w 159"/>
                <a:gd name="T29" fmla="*/ 85 h 128"/>
                <a:gd name="T30" fmla="*/ 79 w 159"/>
                <a:gd name="T31" fmla="*/ 89 h 128"/>
                <a:gd name="T32" fmla="*/ 84 w 159"/>
                <a:gd name="T33" fmla="*/ 92 h 128"/>
                <a:gd name="T34" fmla="*/ 84 w 159"/>
                <a:gd name="T35" fmla="*/ 92 h 128"/>
                <a:gd name="T36" fmla="*/ 127 w 159"/>
                <a:gd name="T37" fmla="*/ 115 h 128"/>
                <a:gd name="T38" fmla="*/ 133 w 159"/>
                <a:gd name="T39" fmla="*/ 112 h 128"/>
                <a:gd name="T40" fmla="*/ 158 w 159"/>
                <a:gd name="T41" fmla="*/ 5 h 128"/>
                <a:gd name="T42" fmla="*/ 154 w 159"/>
                <a:gd name="T43" fmla="*/ 1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59" h="128">
                  <a:moveTo>
                    <a:pt x="54" y="126"/>
                  </a:moveTo>
                  <a:cubicBezTo>
                    <a:pt x="54" y="128"/>
                    <a:pt x="55" y="128"/>
                    <a:pt x="57" y="127"/>
                  </a:cubicBezTo>
                  <a:cubicBezTo>
                    <a:pt x="59" y="125"/>
                    <a:pt x="81" y="105"/>
                    <a:pt x="81" y="105"/>
                  </a:cubicBezTo>
                  <a:cubicBezTo>
                    <a:pt x="54" y="91"/>
                    <a:pt x="54" y="91"/>
                    <a:pt x="54" y="91"/>
                  </a:cubicBezTo>
                  <a:cubicBezTo>
                    <a:pt x="54" y="126"/>
                    <a:pt x="54" y="126"/>
                    <a:pt x="54" y="126"/>
                  </a:cubicBezTo>
                  <a:close/>
                  <a:moveTo>
                    <a:pt x="154" y="1"/>
                  </a:moveTo>
                  <a:cubicBezTo>
                    <a:pt x="151" y="2"/>
                    <a:pt x="5" y="53"/>
                    <a:pt x="3" y="54"/>
                  </a:cubicBezTo>
                  <a:cubicBezTo>
                    <a:pt x="0" y="55"/>
                    <a:pt x="0" y="57"/>
                    <a:pt x="2" y="58"/>
                  </a:cubicBezTo>
                  <a:cubicBezTo>
                    <a:pt x="6" y="60"/>
                    <a:pt x="35" y="71"/>
                    <a:pt x="35" y="71"/>
                  </a:cubicBezTo>
                  <a:cubicBezTo>
                    <a:pt x="35" y="71"/>
                    <a:pt x="35" y="71"/>
                    <a:pt x="35" y="71"/>
                  </a:cubicBezTo>
                  <a:cubicBezTo>
                    <a:pt x="54" y="79"/>
                    <a:pt x="54" y="79"/>
                    <a:pt x="54" y="79"/>
                  </a:cubicBezTo>
                  <a:cubicBezTo>
                    <a:pt x="54" y="79"/>
                    <a:pt x="147" y="11"/>
                    <a:pt x="148" y="10"/>
                  </a:cubicBezTo>
                  <a:cubicBezTo>
                    <a:pt x="150" y="9"/>
                    <a:pt x="151" y="11"/>
                    <a:pt x="150" y="12"/>
                  </a:cubicBezTo>
                  <a:cubicBezTo>
                    <a:pt x="149" y="13"/>
                    <a:pt x="83" y="85"/>
                    <a:pt x="83" y="85"/>
                  </a:cubicBezTo>
                  <a:cubicBezTo>
                    <a:pt x="83" y="85"/>
                    <a:pt x="83" y="85"/>
                    <a:pt x="83" y="85"/>
                  </a:cubicBezTo>
                  <a:cubicBezTo>
                    <a:pt x="79" y="89"/>
                    <a:pt x="79" y="89"/>
                    <a:pt x="79" y="89"/>
                  </a:cubicBezTo>
                  <a:cubicBezTo>
                    <a:pt x="84" y="92"/>
                    <a:pt x="84" y="92"/>
                    <a:pt x="84" y="92"/>
                  </a:cubicBezTo>
                  <a:cubicBezTo>
                    <a:pt x="84" y="92"/>
                    <a:pt x="84" y="92"/>
                    <a:pt x="84" y="92"/>
                  </a:cubicBezTo>
                  <a:cubicBezTo>
                    <a:pt x="84" y="92"/>
                    <a:pt x="124" y="113"/>
                    <a:pt x="127" y="115"/>
                  </a:cubicBezTo>
                  <a:cubicBezTo>
                    <a:pt x="129" y="116"/>
                    <a:pt x="132" y="115"/>
                    <a:pt x="133" y="112"/>
                  </a:cubicBezTo>
                  <a:cubicBezTo>
                    <a:pt x="134" y="108"/>
                    <a:pt x="158" y="7"/>
                    <a:pt x="158" y="5"/>
                  </a:cubicBezTo>
                  <a:cubicBezTo>
                    <a:pt x="159" y="2"/>
                    <a:pt x="157" y="0"/>
                    <a:pt x="154" y="1"/>
                  </a:cubicBezTo>
                  <a:close/>
                </a:path>
              </a:pathLst>
            </a:custGeom>
            <a:solidFill>
              <a:srgbClr val="FFFFFF"/>
            </a:solidFill>
            <a:ln>
              <a:noFill/>
            </a:ln>
          </p:spPr>
          <p:txBody>
            <a:bodyPr vert="horz" wrap="square" lIns="121920" tIns="60960" rIns="121920" bIns="60960"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smtClean="0">
                <a:ln>
                  <a:noFill/>
                </a:ln>
                <a:solidFill>
                  <a:srgbClr val="000000"/>
                </a:solidFill>
                <a:effectLst/>
                <a:uLnTx/>
                <a:uFillTx/>
                <a:cs typeface="+mn-ea"/>
                <a:sym typeface="+mn-lt"/>
              </a:endParaRPr>
            </a:p>
          </p:txBody>
        </p:sp>
      </p:grpSp>
      <p:sp>
        <p:nvSpPr>
          <p:cNvPr id="28" name="文本框 27"/>
          <p:cNvSpPr txBox="1"/>
          <p:nvPr/>
        </p:nvSpPr>
        <p:spPr>
          <a:xfrm>
            <a:off x="1765650" y="1079502"/>
            <a:ext cx="2909792" cy="984112"/>
          </a:xfrm>
          <a:prstGeom prst="rect">
            <a:avLst/>
          </a:prstGeom>
          <a:noFill/>
        </p:spPr>
        <p:txBody>
          <a:bodyPr wrap="square" lIns="121917" tIns="60958" rIns="121917" bIns="60958" rtlCol="0">
            <a:spAutoFit/>
          </a:bodyPr>
          <a:lstStyle/>
          <a:p>
            <a:pPr algn="just" defTabSz="913765"/>
            <a:r>
              <a:rPr lang="en-US" altLang="zh-CN" sz="1865" b="1" dirty="0">
                <a:solidFill>
                  <a:srgbClr val="000000"/>
                </a:solidFill>
                <a:cs typeface="+mn-ea"/>
                <a:sym typeface="+mn-lt"/>
              </a:rPr>
              <a:t> </a:t>
            </a:r>
            <a:r>
              <a:rPr lang="en-US" altLang="zh-CN" sz="1865" b="1" dirty="0" smtClean="0">
                <a:solidFill>
                  <a:srgbClr val="000000"/>
                </a:solidFill>
                <a:cs typeface="+mn-ea"/>
                <a:sym typeface="+mn-lt"/>
              </a:rPr>
              <a:t>  </a:t>
            </a:r>
            <a:r>
              <a:rPr lang="zh-CN" altLang="en-US" sz="1865" dirty="0" smtClean="0">
                <a:solidFill>
                  <a:srgbClr val="000000"/>
                </a:solidFill>
                <a:cs typeface="+mn-ea"/>
                <a:sym typeface="+mn-lt"/>
              </a:rPr>
              <a:t>黑板屏幕采用的  是LED背光液晶屏，</a:t>
            </a:r>
            <a:r>
              <a:rPr lang="en-US" altLang="zh-CN" sz="1865" dirty="0" smtClean="0">
                <a:solidFill>
                  <a:srgbClr val="000000"/>
                </a:solidFill>
                <a:cs typeface="+mn-ea"/>
                <a:sym typeface="+mn-lt"/>
              </a:rPr>
              <a:t>1080P</a:t>
            </a:r>
            <a:r>
              <a:rPr lang="zh-CN" altLang="zh-CN" sz="1865" dirty="0" smtClean="0">
                <a:solidFill>
                  <a:srgbClr val="000000"/>
                </a:solidFill>
                <a:cs typeface="+mn-ea"/>
                <a:sym typeface="+mn-lt"/>
              </a:rPr>
              <a:t>高清显示。</a:t>
            </a:r>
          </a:p>
        </p:txBody>
      </p:sp>
      <p:sp>
        <p:nvSpPr>
          <p:cNvPr id="29" name="文本框 28"/>
          <p:cNvSpPr txBox="1"/>
          <p:nvPr/>
        </p:nvSpPr>
        <p:spPr>
          <a:xfrm>
            <a:off x="4956047" y="3162460"/>
            <a:ext cx="2919307" cy="697110"/>
          </a:xfrm>
          <a:prstGeom prst="rect">
            <a:avLst/>
          </a:prstGeom>
          <a:noFill/>
        </p:spPr>
        <p:txBody>
          <a:bodyPr wrap="square" lIns="121917" tIns="60958" rIns="121917" bIns="60958" rtlCol="0">
            <a:spAutoFit/>
          </a:bodyPr>
          <a:lstStyle/>
          <a:p>
            <a:pPr algn="just" defTabSz="913765"/>
            <a:r>
              <a:rPr lang="en-US" altLang="zh-CN" sz="1865" b="1" dirty="0" smtClean="0">
                <a:solidFill>
                  <a:srgbClr val="000000"/>
                </a:solidFill>
                <a:cs typeface="+mn-ea"/>
                <a:sym typeface="+mn-lt"/>
              </a:rPr>
              <a:t>   </a:t>
            </a:r>
            <a:r>
              <a:rPr lang="zh-CN" altLang="en-US" sz="1865" dirty="0" smtClean="0">
                <a:solidFill>
                  <a:srgbClr val="000000"/>
                </a:solidFill>
                <a:cs typeface="+mn-ea"/>
                <a:sym typeface="+mn-lt"/>
              </a:rPr>
              <a:t>黑板屏幕表面采用纳米电容触控技术</a:t>
            </a:r>
            <a:r>
              <a:rPr lang="zh-CN" altLang="en-US" sz="1865" dirty="0">
                <a:solidFill>
                  <a:srgbClr val="000000"/>
                </a:solidFill>
                <a:cs typeface="+mn-ea"/>
                <a:sym typeface="+mn-lt"/>
              </a:rPr>
              <a:t>。</a:t>
            </a:r>
            <a:endParaRPr lang="zh-CN" altLang="en-US" sz="1865" dirty="0" smtClean="0">
              <a:solidFill>
                <a:srgbClr val="000000"/>
              </a:solidFill>
              <a:cs typeface="+mn-ea"/>
              <a:sym typeface="+mn-lt"/>
            </a:endParaRPr>
          </a:p>
        </p:txBody>
      </p:sp>
      <p:sp>
        <p:nvSpPr>
          <p:cNvPr id="30" name="文本框 29"/>
          <p:cNvSpPr txBox="1"/>
          <p:nvPr/>
        </p:nvSpPr>
        <p:spPr>
          <a:xfrm>
            <a:off x="7971736" y="4917629"/>
            <a:ext cx="3274907" cy="984112"/>
          </a:xfrm>
          <a:prstGeom prst="rect">
            <a:avLst/>
          </a:prstGeom>
          <a:noFill/>
        </p:spPr>
        <p:txBody>
          <a:bodyPr wrap="square" lIns="121917" tIns="60958" rIns="121917" bIns="60958" rtlCol="0">
            <a:spAutoFit/>
          </a:bodyPr>
          <a:lstStyle/>
          <a:p>
            <a:pPr algn="just" defTabSz="913765"/>
            <a:r>
              <a:rPr lang="en-US" altLang="zh-CN" sz="1865" b="1" dirty="0" smtClean="0">
                <a:solidFill>
                  <a:srgbClr val="000000"/>
                </a:solidFill>
                <a:cs typeface="+mn-ea"/>
                <a:sym typeface="+mn-lt"/>
              </a:rPr>
              <a:t>    </a:t>
            </a:r>
            <a:r>
              <a:rPr lang="zh-CN" altLang="en-US" sz="1865" dirty="0" smtClean="0">
                <a:solidFill>
                  <a:srgbClr val="000000"/>
                </a:solidFill>
                <a:cs typeface="+mn-ea"/>
                <a:sym typeface="+mn-lt"/>
              </a:rPr>
              <a:t>黑板表面由三块平面板拼接而成，并且智能一键就可以切换到多媒体功能。</a:t>
            </a:r>
          </a:p>
        </p:txBody>
      </p:sp>
    </p:spTree>
    <p:extLst>
      <p:ext uri="{BB962C8B-B14F-4D97-AF65-F5344CB8AC3E}">
        <p14:creationId xmlns:p14="http://schemas.microsoft.com/office/powerpoint/2010/main" val="109080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circle(in)">
                                      <p:cBhvr>
                                        <p:cTn id="10" dur="2000"/>
                                        <p:tgtEl>
                                          <p:spTgt spid="28"/>
                                        </p:tgtEl>
                                      </p:cBhvr>
                                    </p:animEffect>
                                  </p:childTnLst>
                                </p:cTn>
                              </p:par>
                              <p:par>
                                <p:cTn id="11" presetID="6" presetClass="entr" presetSubtype="16"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circle(in)">
                                      <p:cBhvr>
                                        <p:cTn id="13" dur="2000"/>
                                        <p:tgtEl>
                                          <p:spTgt spid="21"/>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circle(in)">
                                      <p:cBhvr>
                                        <p:cTn id="16" dur="2000"/>
                                        <p:tgtEl>
                                          <p:spTgt spid="29"/>
                                        </p:tgtEl>
                                      </p:cBhvr>
                                    </p:animEffect>
                                  </p:childTnLst>
                                </p:cTn>
                              </p:par>
                              <p:par>
                                <p:cTn id="17" presetID="6" presetClass="entr" presetSubtype="16"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circle(in)">
                                      <p:cBhvr>
                                        <p:cTn id="22"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MH_Other_3"/>
          <p:cNvSpPr/>
          <p:nvPr/>
        </p:nvSpPr>
        <p:spPr>
          <a:xfrm>
            <a:off x="8667752" y="2935818"/>
            <a:ext cx="309033" cy="311149"/>
          </a:xfrm>
          <a:prstGeom prst="mathPlus">
            <a:avLst>
              <a:gd name="adj1" fmla="val 8515"/>
            </a:avLst>
          </a:prstGeom>
          <a:solidFill>
            <a:srgbClr val="72CC36"/>
          </a:solidFill>
          <a:ln w="12700" cap="flat" cmpd="sng" algn="ctr">
            <a:noFill/>
            <a:prstDash val="solid"/>
            <a:miter lim="800000"/>
          </a:ln>
          <a:effectLst/>
        </p:spPr>
        <p:txBody>
          <a:bodyPr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srgbClr val="FFFFFF"/>
              </a:solidFill>
              <a:effectLst/>
              <a:uLnTx/>
              <a:uFillTx/>
              <a:cs typeface="+mn-ea"/>
              <a:sym typeface="+mn-lt"/>
            </a:endParaRPr>
          </a:p>
        </p:txBody>
      </p:sp>
      <p:sp>
        <p:nvSpPr>
          <p:cNvPr id="21" name="TextBox 3"/>
          <p:cNvSpPr>
            <a:spLocks noChangeArrowheads="1"/>
          </p:cNvSpPr>
          <p:nvPr/>
        </p:nvSpPr>
        <p:spPr bwMode="auto">
          <a:xfrm>
            <a:off x="1824968" y="5318507"/>
            <a:ext cx="5465233" cy="43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defRPr>
                <a:solidFill>
                  <a:schemeClr val="tx1"/>
                </a:solidFill>
                <a:latin typeface="Calibri" panose="020F0502020204030204" pitchFamily="34" charset="0"/>
                <a:ea typeface="幼圆" panose="02010509060101010101" pitchFamily="49" charset="-122"/>
              </a:defRPr>
            </a:lvl1pPr>
            <a:lvl2pPr>
              <a:defRPr>
                <a:solidFill>
                  <a:schemeClr val="tx1"/>
                </a:solidFill>
                <a:latin typeface="Calibri" panose="020F0502020204030204" pitchFamily="34" charset="0"/>
                <a:ea typeface="幼圆" panose="02010509060101010101" pitchFamily="49" charset="-122"/>
              </a:defRPr>
            </a:lvl2pPr>
            <a:lvl3pPr>
              <a:defRPr>
                <a:solidFill>
                  <a:schemeClr val="tx1"/>
                </a:solidFill>
                <a:latin typeface="Calibri" panose="020F0502020204030204" pitchFamily="34" charset="0"/>
                <a:ea typeface="幼圆" panose="02010509060101010101" pitchFamily="49" charset="-122"/>
              </a:defRPr>
            </a:lvl3pPr>
            <a:lvl4pPr>
              <a:defRPr>
                <a:solidFill>
                  <a:schemeClr val="tx1"/>
                </a:solidFill>
                <a:latin typeface="Calibri" panose="020F0502020204030204" pitchFamily="34" charset="0"/>
                <a:ea typeface="幼圆" panose="02010509060101010101" pitchFamily="49" charset="-122"/>
              </a:defRPr>
            </a:lvl4pPr>
            <a:lvl5pPr>
              <a:defRPr>
                <a:solidFill>
                  <a:schemeClr val="tx1"/>
                </a:solidFill>
                <a:latin typeface="Calibri" panose="020F0502020204030204" pitchFamily="34" charset="0"/>
                <a:ea typeface="幼圆" panose="02010509060101010101" pitchFamily="49"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9pPr>
          </a:lstStyle>
          <a:p>
            <a:pPr defTabSz="913765">
              <a:buFont typeface="Arial" panose="020B0604020202020204" pitchFamily="34" charset="0"/>
              <a:buChar char="•"/>
            </a:pPr>
            <a:r>
              <a:rPr lang="zh-CN" altLang="en-US" sz="2000" b="1" dirty="0">
                <a:solidFill>
                  <a:srgbClr val="3F3F3F"/>
                </a:solidFill>
                <a:latin typeface="+mn-lt"/>
                <a:ea typeface="+mn-ea"/>
                <a:cs typeface="+mn-ea"/>
                <a:sym typeface="+mn-lt"/>
              </a:rPr>
              <a:t>工业级，</a:t>
            </a:r>
            <a:r>
              <a:rPr lang="en-US" altLang="zh-CN" sz="2000" b="1" dirty="0">
                <a:solidFill>
                  <a:srgbClr val="3F3F3F"/>
                </a:solidFill>
                <a:latin typeface="+mn-lt"/>
                <a:ea typeface="+mn-ea"/>
                <a:cs typeface="+mn-ea"/>
                <a:sym typeface="+mn-lt"/>
              </a:rPr>
              <a:t>A+</a:t>
            </a:r>
            <a:r>
              <a:rPr lang="zh-CN" altLang="en-US" sz="2000" b="1" dirty="0">
                <a:solidFill>
                  <a:srgbClr val="3F3F3F"/>
                </a:solidFill>
                <a:latin typeface="+mn-lt"/>
                <a:ea typeface="+mn-ea"/>
                <a:cs typeface="+mn-ea"/>
                <a:sym typeface="+mn-lt"/>
              </a:rPr>
              <a:t>面板</a:t>
            </a:r>
            <a:endParaRPr lang="en-US" altLang="en-US" sz="2000" b="1" dirty="0">
              <a:solidFill>
                <a:srgbClr val="3F3F3F"/>
              </a:solidFill>
              <a:latin typeface="+mn-lt"/>
              <a:ea typeface="+mn-ea"/>
              <a:cs typeface="+mn-ea"/>
              <a:sym typeface="+mn-lt"/>
            </a:endParaRPr>
          </a:p>
        </p:txBody>
      </p:sp>
      <p:grpSp>
        <p:nvGrpSpPr>
          <p:cNvPr id="22" name="Group 5"/>
          <p:cNvGrpSpPr/>
          <p:nvPr/>
        </p:nvGrpSpPr>
        <p:grpSpPr bwMode="auto">
          <a:xfrm>
            <a:off x="528591" y="1866529"/>
            <a:ext cx="2592917" cy="3575049"/>
            <a:chOff x="0" y="0"/>
            <a:chExt cx="1944688" cy="2681281"/>
          </a:xfrm>
        </p:grpSpPr>
        <p:sp>
          <p:nvSpPr>
            <p:cNvPr id="23" name="椭圆​​ 2"/>
            <p:cNvSpPr>
              <a:spLocks noChangeArrowheads="1"/>
            </p:cNvSpPr>
            <p:nvPr/>
          </p:nvSpPr>
          <p:spPr bwMode="auto">
            <a:xfrm>
              <a:off x="0" y="0"/>
              <a:ext cx="1944688" cy="2447925"/>
            </a:xfrm>
            <a:custGeom>
              <a:avLst/>
              <a:gdLst>
                <a:gd name="T0" fmla="*/ 972066 w 1944132"/>
                <a:gd name="T1" fmla="*/ 0 h 2448272"/>
                <a:gd name="T2" fmla="*/ 1944132 w 1944132"/>
                <a:gd name="T3" fmla="*/ 972066 h 2448272"/>
                <a:gd name="T4" fmla="*/ 1100480 w 1944132"/>
                <a:gd name="T5" fmla="*/ 1934684 h 2448272"/>
                <a:gd name="T6" fmla="*/ 972066 w 1944132"/>
                <a:gd name="T7" fmla="*/ 2448272 h 2448272"/>
                <a:gd name="T8" fmla="*/ 843652 w 1944132"/>
                <a:gd name="T9" fmla="*/ 1934684 h 2448272"/>
                <a:gd name="T10" fmla="*/ 0 w 1944132"/>
                <a:gd name="T11" fmla="*/ 972066 h 2448272"/>
                <a:gd name="T12" fmla="*/ 972066 w 1944132"/>
                <a:gd name="T13" fmla="*/ 0 h 2448272"/>
              </a:gdLst>
              <a:ahLst/>
              <a:cxnLst>
                <a:cxn ang="0">
                  <a:pos x="T0" y="T1"/>
                </a:cxn>
                <a:cxn ang="0">
                  <a:pos x="T2" y="T3"/>
                </a:cxn>
                <a:cxn ang="0">
                  <a:pos x="T4" y="T5"/>
                </a:cxn>
                <a:cxn ang="0">
                  <a:pos x="T6" y="T7"/>
                </a:cxn>
                <a:cxn ang="0">
                  <a:pos x="T8" y="T9"/>
                </a:cxn>
                <a:cxn ang="0">
                  <a:pos x="T10" y="T11"/>
                </a:cxn>
                <a:cxn ang="0">
                  <a:pos x="T12" y="T13"/>
                </a:cxn>
              </a:cxnLst>
              <a:rect l="0" t="0" r="r" b="b"/>
              <a:pathLst>
                <a:path w="1944132" h="2448272">
                  <a:moveTo>
                    <a:pt x="972066" y="0"/>
                  </a:moveTo>
                  <a:cubicBezTo>
                    <a:pt x="1508923" y="0"/>
                    <a:pt x="1944132" y="435209"/>
                    <a:pt x="1944132" y="972066"/>
                  </a:cubicBezTo>
                  <a:cubicBezTo>
                    <a:pt x="1944132" y="1465344"/>
                    <a:pt x="1576711" y="1872807"/>
                    <a:pt x="1100480" y="1934684"/>
                  </a:cubicBezTo>
                  <a:lnTo>
                    <a:pt x="972066" y="2448272"/>
                  </a:lnTo>
                  <a:lnTo>
                    <a:pt x="843652" y="1934684"/>
                  </a:lnTo>
                  <a:cubicBezTo>
                    <a:pt x="367421" y="1872807"/>
                    <a:pt x="0" y="1465344"/>
                    <a:pt x="0" y="972066"/>
                  </a:cubicBezTo>
                  <a:cubicBezTo>
                    <a:pt x="0" y="435209"/>
                    <a:pt x="435209" y="0"/>
                    <a:pt x="972066" y="0"/>
                  </a:cubicBezTo>
                  <a:close/>
                </a:path>
              </a:pathLst>
            </a:custGeom>
            <a:solidFill>
              <a:srgbClr val="0F7083"/>
            </a:solidFill>
            <a:ln>
              <a:noFill/>
            </a:ln>
            <a:extLst>
              <a:ext uri="{91240B29-F687-4F45-9708-019B960494DF}">
                <a14:hiddenLine xmlns:a14="http://schemas.microsoft.com/office/drawing/2010/main" w="9525">
                  <a:solidFill>
                    <a:srgbClr val="000000"/>
                  </a:solidFill>
                  <a:round/>
                </a14:hiddenLine>
              </a:ext>
            </a:extLst>
          </p:spPr>
          <p:txBody>
            <a:bodyPr/>
            <a:lstStyle/>
            <a:p>
              <a:pPr defTabSz="913765"/>
              <a:endParaRPr lang="zh-CN" altLang="en-US" sz="2000">
                <a:solidFill>
                  <a:srgbClr val="000000"/>
                </a:solidFill>
                <a:cs typeface="+mn-ea"/>
                <a:sym typeface="+mn-lt"/>
              </a:endParaRPr>
            </a:p>
          </p:txBody>
        </p:sp>
        <p:sp>
          <p:nvSpPr>
            <p:cNvPr id="24" name="椭圆​​ 6"/>
            <p:cNvSpPr>
              <a:spLocks noChangeArrowheads="1"/>
            </p:cNvSpPr>
            <p:nvPr/>
          </p:nvSpPr>
          <p:spPr bwMode="auto">
            <a:xfrm>
              <a:off x="216198" y="2530160"/>
              <a:ext cx="1512168" cy="151121"/>
            </a:xfrm>
            <a:prstGeom prst="ellipse">
              <a:avLst/>
            </a:prstGeom>
            <a:gradFill rotWithShape="1">
              <a:gsLst>
                <a:gs pos="0">
                  <a:srgbClr val="7F7F7F"/>
                </a:gs>
                <a:gs pos="79999">
                  <a:srgbClr val="FFFFFF"/>
                </a:gs>
                <a:gs pos="100000">
                  <a:srgbClr val="FFFFFF"/>
                </a:gs>
                <a:gs pos="100000">
                  <a:srgbClr val="FFFFFF"/>
                </a:gs>
                <a:gs pos="100000">
                  <a:srgbClr val="FFFFFF"/>
                </a:gs>
                <a:gs pos="100000">
                  <a:srgbClr val="FFFFFF"/>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913765"/>
              <a:endParaRPr lang="zh-CN" altLang="en-US" sz="2000" b="1">
                <a:solidFill>
                  <a:srgbClr val="FFFFFF"/>
                </a:solidFill>
                <a:cs typeface="+mn-ea"/>
                <a:sym typeface="+mn-lt"/>
              </a:endParaRPr>
            </a:p>
          </p:txBody>
        </p:sp>
        <p:sp>
          <p:nvSpPr>
            <p:cNvPr id="25" name="矩形​​ 16"/>
            <p:cNvSpPr>
              <a:spLocks noChangeArrowheads="1"/>
            </p:cNvSpPr>
            <p:nvPr/>
          </p:nvSpPr>
          <p:spPr bwMode="auto">
            <a:xfrm>
              <a:off x="621573" y="407352"/>
              <a:ext cx="678311" cy="1177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913765"/>
              <a:r>
                <a:rPr lang="en-US" altLang="zh-CN" sz="9600" b="1" dirty="0">
                  <a:solidFill>
                    <a:srgbClr val="FFFFFF"/>
                  </a:solidFill>
                  <a:cs typeface="+mn-ea"/>
                  <a:sym typeface="+mn-lt"/>
                </a:rPr>
                <a:t>+</a:t>
              </a:r>
              <a:endParaRPr lang="zh-CN" altLang="en-US" sz="9600" dirty="0">
                <a:solidFill>
                  <a:srgbClr val="000000"/>
                </a:solidFill>
                <a:cs typeface="+mn-ea"/>
                <a:sym typeface="+mn-lt"/>
              </a:endParaRPr>
            </a:p>
          </p:txBody>
        </p:sp>
      </p:grpSp>
      <p:grpSp>
        <p:nvGrpSpPr>
          <p:cNvPr id="26" name="Group 9"/>
          <p:cNvGrpSpPr/>
          <p:nvPr/>
        </p:nvGrpSpPr>
        <p:grpSpPr bwMode="auto">
          <a:xfrm>
            <a:off x="4861244" y="1682080"/>
            <a:ext cx="1919816" cy="2595033"/>
            <a:chOff x="0" y="0"/>
            <a:chExt cx="1439862" cy="1946260"/>
          </a:xfrm>
        </p:grpSpPr>
        <p:sp>
          <p:nvSpPr>
            <p:cNvPr id="27" name="椭圆​​ 2"/>
            <p:cNvSpPr>
              <a:spLocks noChangeArrowheads="1"/>
            </p:cNvSpPr>
            <p:nvPr/>
          </p:nvSpPr>
          <p:spPr bwMode="auto">
            <a:xfrm>
              <a:off x="0" y="0"/>
              <a:ext cx="1439862" cy="1812925"/>
            </a:xfrm>
            <a:custGeom>
              <a:avLst/>
              <a:gdLst>
                <a:gd name="T0" fmla="*/ 972066 w 1944132"/>
                <a:gd name="T1" fmla="*/ 0 h 2448272"/>
                <a:gd name="T2" fmla="*/ 1944132 w 1944132"/>
                <a:gd name="T3" fmla="*/ 972066 h 2448272"/>
                <a:gd name="T4" fmla="*/ 1100480 w 1944132"/>
                <a:gd name="T5" fmla="*/ 1934684 h 2448272"/>
                <a:gd name="T6" fmla="*/ 972066 w 1944132"/>
                <a:gd name="T7" fmla="*/ 2448272 h 2448272"/>
                <a:gd name="T8" fmla="*/ 843652 w 1944132"/>
                <a:gd name="T9" fmla="*/ 1934684 h 2448272"/>
                <a:gd name="T10" fmla="*/ 0 w 1944132"/>
                <a:gd name="T11" fmla="*/ 972066 h 2448272"/>
                <a:gd name="T12" fmla="*/ 972066 w 1944132"/>
                <a:gd name="T13" fmla="*/ 0 h 2448272"/>
              </a:gdLst>
              <a:ahLst/>
              <a:cxnLst>
                <a:cxn ang="0">
                  <a:pos x="T0" y="T1"/>
                </a:cxn>
                <a:cxn ang="0">
                  <a:pos x="T2" y="T3"/>
                </a:cxn>
                <a:cxn ang="0">
                  <a:pos x="T4" y="T5"/>
                </a:cxn>
                <a:cxn ang="0">
                  <a:pos x="T6" y="T7"/>
                </a:cxn>
                <a:cxn ang="0">
                  <a:pos x="T8" y="T9"/>
                </a:cxn>
                <a:cxn ang="0">
                  <a:pos x="T10" y="T11"/>
                </a:cxn>
                <a:cxn ang="0">
                  <a:pos x="T12" y="T13"/>
                </a:cxn>
              </a:cxnLst>
              <a:rect l="0" t="0" r="r" b="b"/>
              <a:pathLst>
                <a:path w="1944132" h="2448272">
                  <a:moveTo>
                    <a:pt x="972066" y="0"/>
                  </a:moveTo>
                  <a:cubicBezTo>
                    <a:pt x="1508923" y="0"/>
                    <a:pt x="1944132" y="435209"/>
                    <a:pt x="1944132" y="972066"/>
                  </a:cubicBezTo>
                  <a:cubicBezTo>
                    <a:pt x="1944132" y="1465344"/>
                    <a:pt x="1576711" y="1872807"/>
                    <a:pt x="1100480" y="1934684"/>
                  </a:cubicBezTo>
                  <a:lnTo>
                    <a:pt x="972066" y="2448272"/>
                  </a:lnTo>
                  <a:lnTo>
                    <a:pt x="843652" y="1934684"/>
                  </a:lnTo>
                  <a:cubicBezTo>
                    <a:pt x="367421" y="1872807"/>
                    <a:pt x="0" y="1465344"/>
                    <a:pt x="0" y="972066"/>
                  </a:cubicBezTo>
                  <a:cubicBezTo>
                    <a:pt x="0" y="435209"/>
                    <a:pt x="435209" y="0"/>
                    <a:pt x="972066" y="0"/>
                  </a:cubicBezTo>
                  <a:close/>
                </a:path>
              </a:pathLst>
            </a:custGeom>
            <a:solidFill>
              <a:srgbClr val="24AEA1"/>
            </a:solidFill>
            <a:ln>
              <a:noFill/>
            </a:ln>
            <a:extLst>
              <a:ext uri="{91240B29-F687-4F45-9708-019B960494DF}">
                <a14:hiddenLine xmlns:a14="http://schemas.microsoft.com/office/drawing/2010/main" w="9525">
                  <a:solidFill>
                    <a:srgbClr val="000000"/>
                  </a:solidFill>
                  <a:round/>
                </a14:hiddenLine>
              </a:ext>
            </a:extLst>
          </p:spPr>
          <p:txBody>
            <a:bodyPr/>
            <a:lstStyle/>
            <a:p>
              <a:pPr defTabSz="913765"/>
              <a:endParaRPr lang="zh-CN" altLang="en-US" sz="2000">
                <a:solidFill>
                  <a:srgbClr val="000000"/>
                </a:solidFill>
                <a:cs typeface="+mn-ea"/>
                <a:sym typeface="+mn-lt"/>
              </a:endParaRPr>
            </a:p>
          </p:txBody>
        </p:sp>
        <p:sp>
          <p:nvSpPr>
            <p:cNvPr id="28" name="椭圆​​ 9"/>
            <p:cNvSpPr>
              <a:spLocks noChangeArrowheads="1"/>
            </p:cNvSpPr>
            <p:nvPr/>
          </p:nvSpPr>
          <p:spPr bwMode="auto">
            <a:xfrm>
              <a:off x="127074" y="1851416"/>
              <a:ext cx="1116000" cy="94844"/>
            </a:xfrm>
            <a:prstGeom prst="ellipse">
              <a:avLst/>
            </a:prstGeom>
            <a:gradFill rotWithShape="1">
              <a:gsLst>
                <a:gs pos="0">
                  <a:srgbClr val="7F7F7F"/>
                </a:gs>
                <a:gs pos="100000">
                  <a:srgbClr val="FFFFFF">
                    <a:alpha val="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913765"/>
              <a:endParaRPr lang="zh-CN" altLang="en-US" sz="2000" b="1">
                <a:solidFill>
                  <a:srgbClr val="FFFFFF"/>
                </a:solidFill>
                <a:cs typeface="+mn-ea"/>
                <a:sym typeface="+mn-lt"/>
              </a:endParaRPr>
            </a:p>
          </p:txBody>
        </p:sp>
        <p:sp>
          <p:nvSpPr>
            <p:cNvPr id="29" name="矩形​​ 17"/>
            <p:cNvSpPr>
              <a:spLocks noChangeArrowheads="1"/>
            </p:cNvSpPr>
            <p:nvPr/>
          </p:nvSpPr>
          <p:spPr bwMode="auto">
            <a:xfrm>
              <a:off x="465534" y="303313"/>
              <a:ext cx="508793" cy="830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913765"/>
              <a:r>
                <a:rPr lang="en-US" altLang="zh-CN" sz="6600" b="1" dirty="0">
                  <a:solidFill>
                    <a:srgbClr val="FFFFFF"/>
                  </a:solidFill>
                  <a:cs typeface="+mn-ea"/>
                  <a:sym typeface="+mn-lt"/>
                </a:rPr>
                <a:t>+</a:t>
              </a:r>
              <a:endParaRPr lang="zh-CN" altLang="en-US" sz="6600" dirty="0">
                <a:solidFill>
                  <a:srgbClr val="000000"/>
                </a:solidFill>
                <a:cs typeface="+mn-ea"/>
                <a:sym typeface="+mn-lt"/>
              </a:endParaRPr>
            </a:p>
          </p:txBody>
        </p:sp>
      </p:grpSp>
      <p:grpSp>
        <p:nvGrpSpPr>
          <p:cNvPr id="30" name="Group 13"/>
          <p:cNvGrpSpPr/>
          <p:nvPr/>
        </p:nvGrpSpPr>
        <p:grpSpPr bwMode="auto">
          <a:xfrm>
            <a:off x="8147050" y="1384745"/>
            <a:ext cx="1350433" cy="1809751"/>
            <a:chOff x="0" y="0"/>
            <a:chExt cx="1012825" cy="1357676"/>
          </a:xfrm>
        </p:grpSpPr>
        <p:sp>
          <p:nvSpPr>
            <p:cNvPr id="31" name="椭圆​​ 2"/>
            <p:cNvSpPr>
              <a:spLocks noChangeArrowheads="1"/>
            </p:cNvSpPr>
            <p:nvPr/>
          </p:nvSpPr>
          <p:spPr bwMode="auto">
            <a:xfrm>
              <a:off x="0" y="0"/>
              <a:ext cx="1012825" cy="1274762"/>
            </a:xfrm>
            <a:custGeom>
              <a:avLst/>
              <a:gdLst>
                <a:gd name="T0" fmla="*/ 972066 w 1944132"/>
                <a:gd name="T1" fmla="*/ 0 h 2448272"/>
                <a:gd name="T2" fmla="*/ 1944132 w 1944132"/>
                <a:gd name="T3" fmla="*/ 972066 h 2448272"/>
                <a:gd name="T4" fmla="*/ 1100480 w 1944132"/>
                <a:gd name="T5" fmla="*/ 1934684 h 2448272"/>
                <a:gd name="T6" fmla="*/ 972066 w 1944132"/>
                <a:gd name="T7" fmla="*/ 2448272 h 2448272"/>
                <a:gd name="T8" fmla="*/ 843652 w 1944132"/>
                <a:gd name="T9" fmla="*/ 1934684 h 2448272"/>
                <a:gd name="T10" fmla="*/ 0 w 1944132"/>
                <a:gd name="T11" fmla="*/ 972066 h 2448272"/>
                <a:gd name="T12" fmla="*/ 972066 w 1944132"/>
                <a:gd name="T13" fmla="*/ 0 h 2448272"/>
              </a:gdLst>
              <a:ahLst/>
              <a:cxnLst>
                <a:cxn ang="0">
                  <a:pos x="T0" y="T1"/>
                </a:cxn>
                <a:cxn ang="0">
                  <a:pos x="T2" y="T3"/>
                </a:cxn>
                <a:cxn ang="0">
                  <a:pos x="T4" y="T5"/>
                </a:cxn>
                <a:cxn ang="0">
                  <a:pos x="T6" y="T7"/>
                </a:cxn>
                <a:cxn ang="0">
                  <a:pos x="T8" y="T9"/>
                </a:cxn>
                <a:cxn ang="0">
                  <a:pos x="T10" y="T11"/>
                </a:cxn>
                <a:cxn ang="0">
                  <a:pos x="T12" y="T13"/>
                </a:cxn>
              </a:cxnLst>
              <a:rect l="0" t="0" r="r" b="b"/>
              <a:pathLst>
                <a:path w="1944132" h="2448272">
                  <a:moveTo>
                    <a:pt x="972066" y="0"/>
                  </a:moveTo>
                  <a:cubicBezTo>
                    <a:pt x="1508923" y="0"/>
                    <a:pt x="1944132" y="435209"/>
                    <a:pt x="1944132" y="972066"/>
                  </a:cubicBezTo>
                  <a:cubicBezTo>
                    <a:pt x="1944132" y="1465344"/>
                    <a:pt x="1576711" y="1872807"/>
                    <a:pt x="1100480" y="1934684"/>
                  </a:cubicBezTo>
                  <a:lnTo>
                    <a:pt x="972066" y="2448272"/>
                  </a:lnTo>
                  <a:lnTo>
                    <a:pt x="843652" y="1934684"/>
                  </a:lnTo>
                  <a:cubicBezTo>
                    <a:pt x="367421" y="1872807"/>
                    <a:pt x="0" y="1465344"/>
                    <a:pt x="0" y="972066"/>
                  </a:cubicBezTo>
                  <a:cubicBezTo>
                    <a:pt x="0" y="435209"/>
                    <a:pt x="435209" y="0"/>
                    <a:pt x="972066" y="0"/>
                  </a:cubicBezTo>
                  <a:close/>
                </a:path>
              </a:pathLst>
            </a:custGeom>
            <a:solidFill>
              <a:srgbClr val="1852A8"/>
            </a:solidFill>
            <a:ln>
              <a:noFill/>
            </a:ln>
            <a:extLst>
              <a:ext uri="{91240B29-F687-4F45-9708-019B960494DF}">
                <a14:hiddenLine xmlns:a14="http://schemas.microsoft.com/office/drawing/2010/main" w="9525">
                  <a:solidFill>
                    <a:srgbClr val="000000"/>
                  </a:solidFill>
                  <a:round/>
                </a14:hiddenLine>
              </a:ext>
            </a:extLst>
          </p:spPr>
          <p:txBody>
            <a:bodyPr/>
            <a:lstStyle/>
            <a:p>
              <a:pPr defTabSz="913765"/>
              <a:endParaRPr lang="zh-CN" altLang="en-US" sz="2000">
                <a:solidFill>
                  <a:srgbClr val="000000"/>
                </a:solidFill>
                <a:cs typeface="+mn-ea"/>
                <a:sym typeface="+mn-lt"/>
              </a:endParaRPr>
            </a:p>
          </p:txBody>
        </p:sp>
        <p:sp>
          <p:nvSpPr>
            <p:cNvPr id="32" name="椭圆​​ 10"/>
            <p:cNvSpPr>
              <a:spLocks noChangeArrowheads="1"/>
            </p:cNvSpPr>
            <p:nvPr/>
          </p:nvSpPr>
          <p:spPr bwMode="auto">
            <a:xfrm>
              <a:off x="144145" y="1262832"/>
              <a:ext cx="720000" cy="94844"/>
            </a:xfrm>
            <a:prstGeom prst="ellipse">
              <a:avLst/>
            </a:prstGeom>
            <a:gradFill rotWithShape="1">
              <a:gsLst>
                <a:gs pos="0">
                  <a:srgbClr val="7F7F7F"/>
                </a:gs>
                <a:gs pos="100000">
                  <a:srgbClr val="FFFFFF">
                    <a:alpha val="0"/>
                  </a:srgbClr>
                </a:gs>
              </a:gsLst>
              <a:path path="rect">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anchor="ctr"/>
            <a:lstStyle/>
            <a:p>
              <a:pPr algn="ctr" defTabSz="913765"/>
              <a:endParaRPr lang="zh-CN" altLang="en-US" sz="2000" b="1">
                <a:solidFill>
                  <a:srgbClr val="FFFFFF"/>
                </a:solidFill>
                <a:cs typeface="+mn-ea"/>
                <a:sym typeface="+mn-lt"/>
              </a:endParaRPr>
            </a:p>
          </p:txBody>
        </p:sp>
        <p:sp>
          <p:nvSpPr>
            <p:cNvPr id="33" name="矩形​​ 18"/>
            <p:cNvSpPr>
              <a:spLocks noChangeArrowheads="1"/>
            </p:cNvSpPr>
            <p:nvPr/>
          </p:nvSpPr>
          <p:spPr bwMode="auto">
            <a:xfrm>
              <a:off x="323958" y="274127"/>
              <a:ext cx="363321" cy="531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defTabSz="913765"/>
              <a:r>
                <a:rPr lang="en-US" altLang="zh-CN" sz="4000" b="1" dirty="0" smtClean="0">
                  <a:solidFill>
                    <a:srgbClr val="FFFFFF"/>
                  </a:solidFill>
                  <a:cs typeface="+mn-ea"/>
                  <a:sym typeface="+mn-lt"/>
                </a:rPr>
                <a:t>+</a:t>
              </a:r>
              <a:endParaRPr lang="zh-CN" altLang="en-US" sz="4000" dirty="0">
                <a:solidFill>
                  <a:srgbClr val="000000"/>
                </a:solidFill>
                <a:cs typeface="+mn-ea"/>
                <a:sym typeface="+mn-lt"/>
              </a:endParaRPr>
            </a:p>
          </p:txBody>
        </p:sp>
      </p:grpSp>
      <p:sp>
        <p:nvSpPr>
          <p:cNvPr id="34" name="TextBox 3"/>
          <p:cNvSpPr>
            <a:spLocks noChangeArrowheads="1"/>
          </p:cNvSpPr>
          <p:nvPr/>
        </p:nvSpPr>
        <p:spPr bwMode="auto">
          <a:xfrm>
            <a:off x="7056968" y="3139981"/>
            <a:ext cx="5135033" cy="43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defRPr>
                <a:solidFill>
                  <a:schemeClr val="tx1"/>
                </a:solidFill>
                <a:latin typeface="Calibri" panose="020F0502020204030204" pitchFamily="34" charset="0"/>
                <a:ea typeface="幼圆" panose="02010509060101010101" pitchFamily="49" charset="-122"/>
              </a:defRPr>
            </a:lvl1pPr>
            <a:lvl2pPr>
              <a:defRPr>
                <a:solidFill>
                  <a:schemeClr val="tx1"/>
                </a:solidFill>
                <a:latin typeface="Calibri" panose="020F0502020204030204" pitchFamily="34" charset="0"/>
                <a:ea typeface="幼圆" panose="02010509060101010101" pitchFamily="49" charset="-122"/>
              </a:defRPr>
            </a:lvl2pPr>
            <a:lvl3pPr>
              <a:defRPr>
                <a:solidFill>
                  <a:schemeClr val="tx1"/>
                </a:solidFill>
                <a:latin typeface="Calibri" panose="020F0502020204030204" pitchFamily="34" charset="0"/>
                <a:ea typeface="幼圆" panose="02010509060101010101" pitchFamily="49" charset="-122"/>
              </a:defRPr>
            </a:lvl3pPr>
            <a:lvl4pPr>
              <a:defRPr>
                <a:solidFill>
                  <a:schemeClr val="tx1"/>
                </a:solidFill>
                <a:latin typeface="Calibri" panose="020F0502020204030204" pitchFamily="34" charset="0"/>
                <a:ea typeface="幼圆" panose="02010509060101010101" pitchFamily="49" charset="-122"/>
              </a:defRPr>
            </a:lvl4pPr>
            <a:lvl5pPr>
              <a:defRPr>
                <a:solidFill>
                  <a:schemeClr val="tx1"/>
                </a:solidFill>
                <a:latin typeface="Calibri" panose="020F0502020204030204" pitchFamily="34" charset="0"/>
                <a:ea typeface="幼圆" panose="02010509060101010101" pitchFamily="49"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9pPr>
          </a:lstStyle>
          <a:p>
            <a:pPr defTabSz="913765">
              <a:buFont typeface="Arial" panose="020B0604020202020204" pitchFamily="34" charset="0"/>
              <a:buChar char="•"/>
            </a:pPr>
            <a:r>
              <a:rPr lang="zh-CN" altLang="en-US" sz="2000" b="1" dirty="0">
                <a:solidFill>
                  <a:srgbClr val="3F3F3F"/>
                </a:solidFill>
                <a:latin typeface="+mn-lt"/>
                <a:ea typeface="+mn-ea"/>
                <a:cs typeface="+mn-ea"/>
                <a:sym typeface="+mn-lt"/>
              </a:rPr>
              <a:t>色彩艳丽，高对比度，高亮度</a:t>
            </a:r>
            <a:endParaRPr lang="en-US" altLang="en-US" sz="2000" b="1" dirty="0">
              <a:solidFill>
                <a:srgbClr val="3F3F3F"/>
              </a:solidFill>
              <a:latin typeface="+mn-lt"/>
              <a:ea typeface="+mn-ea"/>
              <a:cs typeface="+mn-ea"/>
              <a:sym typeface="+mn-lt"/>
            </a:endParaRPr>
          </a:p>
        </p:txBody>
      </p:sp>
      <p:sp>
        <p:nvSpPr>
          <p:cNvPr id="35" name="TextBox 3"/>
          <p:cNvSpPr>
            <a:spLocks noChangeArrowheads="1"/>
          </p:cNvSpPr>
          <p:nvPr/>
        </p:nvSpPr>
        <p:spPr bwMode="auto">
          <a:xfrm>
            <a:off x="3991553" y="4307567"/>
            <a:ext cx="6303433" cy="430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marL="342900" indent="-342900">
              <a:defRPr>
                <a:solidFill>
                  <a:schemeClr val="tx1"/>
                </a:solidFill>
                <a:latin typeface="Calibri" panose="020F0502020204030204" pitchFamily="34" charset="0"/>
                <a:ea typeface="幼圆" panose="02010509060101010101" pitchFamily="49" charset="-122"/>
              </a:defRPr>
            </a:lvl1pPr>
            <a:lvl2pPr>
              <a:defRPr>
                <a:solidFill>
                  <a:schemeClr val="tx1"/>
                </a:solidFill>
                <a:latin typeface="Calibri" panose="020F0502020204030204" pitchFamily="34" charset="0"/>
                <a:ea typeface="幼圆" panose="02010509060101010101" pitchFamily="49" charset="-122"/>
              </a:defRPr>
            </a:lvl2pPr>
            <a:lvl3pPr>
              <a:defRPr>
                <a:solidFill>
                  <a:schemeClr val="tx1"/>
                </a:solidFill>
                <a:latin typeface="Calibri" panose="020F0502020204030204" pitchFamily="34" charset="0"/>
                <a:ea typeface="幼圆" panose="02010509060101010101" pitchFamily="49" charset="-122"/>
              </a:defRPr>
            </a:lvl3pPr>
            <a:lvl4pPr>
              <a:defRPr>
                <a:solidFill>
                  <a:schemeClr val="tx1"/>
                </a:solidFill>
                <a:latin typeface="Calibri" panose="020F0502020204030204" pitchFamily="34" charset="0"/>
                <a:ea typeface="幼圆" panose="02010509060101010101" pitchFamily="49" charset="-122"/>
              </a:defRPr>
            </a:lvl4pPr>
            <a:lvl5pPr>
              <a:defRPr>
                <a:solidFill>
                  <a:schemeClr val="tx1"/>
                </a:solidFill>
                <a:latin typeface="Calibri" panose="020F0502020204030204" pitchFamily="34" charset="0"/>
                <a:ea typeface="幼圆" panose="02010509060101010101" pitchFamily="49" charset="-122"/>
              </a:defRPr>
            </a:lvl5pPr>
            <a:lvl6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6pPr>
            <a:lvl7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7pPr>
            <a:lvl8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8pPr>
            <a:lvl9pPr fontAlgn="base">
              <a:spcBef>
                <a:spcPct val="0"/>
              </a:spcBef>
              <a:spcAft>
                <a:spcPct val="0"/>
              </a:spcAft>
              <a:buFont typeface="Arial" panose="020B0604020202020204" pitchFamily="34" charset="0"/>
              <a:defRPr>
                <a:solidFill>
                  <a:schemeClr val="tx1"/>
                </a:solidFill>
                <a:latin typeface="Calibri" panose="020F0502020204030204" pitchFamily="34" charset="0"/>
                <a:ea typeface="幼圆" panose="02010509060101010101" pitchFamily="49" charset="-122"/>
              </a:defRPr>
            </a:lvl9pPr>
          </a:lstStyle>
          <a:p>
            <a:pPr defTabSz="913765">
              <a:buFont typeface="Arial" panose="020B0604020202020204" pitchFamily="34" charset="0"/>
              <a:buChar char="•"/>
            </a:pPr>
            <a:r>
              <a:rPr lang="en-US" altLang="zh-CN" sz="2000" b="1" dirty="0">
                <a:solidFill>
                  <a:srgbClr val="3F3F3F"/>
                </a:solidFill>
                <a:latin typeface="+mn-lt"/>
                <a:ea typeface="+mn-ea"/>
                <a:cs typeface="+mn-ea"/>
                <a:sym typeface="+mn-lt"/>
              </a:rPr>
              <a:t>1080P</a:t>
            </a:r>
            <a:r>
              <a:rPr lang="zh-CN" altLang="en-US" sz="2000" b="1" dirty="0">
                <a:solidFill>
                  <a:srgbClr val="3F3F3F"/>
                </a:solidFill>
                <a:latin typeface="+mn-lt"/>
                <a:ea typeface="+mn-ea"/>
                <a:cs typeface="+mn-ea"/>
                <a:sym typeface="+mn-lt"/>
              </a:rPr>
              <a:t>高清显示，最高支持</a:t>
            </a:r>
            <a:r>
              <a:rPr lang="en-US" altLang="zh-CN" sz="2000" b="1" dirty="0">
                <a:solidFill>
                  <a:srgbClr val="3F3F3F"/>
                </a:solidFill>
                <a:latin typeface="+mn-lt"/>
                <a:ea typeface="+mn-ea"/>
                <a:cs typeface="+mn-ea"/>
                <a:sym typeface="+mn-lt"/>
              </a:rPr>
              <a:t>4K-UHD</a:t>
            </a:r>
            <a:endParaRPr lang="en-US" altLang="en-US" sz="2000" b="1" dirty="0">
              <a:solidFill>
                <a:srgbClr val="3F3F3F"/>
              </a:solidFill>
              <a:latin typeface="+mn-lt"/>
              <a:ea typeface="+mn-ea"/>
              <a:cs typeface="+mn-ea"/>
              <a:sym typeface="+mn-lt"/>
            </a:endParaRPr>
          </a:p>
        </p:txBody>
      </p:sp>
    </p:spTree>
    <p:extLst>
      <p:ext uri="{BB962C8B-B14F-4D97-AF65-F5344CB8AC3E}">
        <p14:creationId xmlns:p14="http://schemas.microsoft.com/office/powerpoint/2010/main" val="27641420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电容膜触控</a:t>
            </a:r>
          </a:p>
        </p:txBody>
      </p:sp>
      <p:pic>
        <p:nvPicPr>
          <p:cNvPr id="6" name="图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462" y="1061270"/>
            <a:ext cx="6309419" cy="4625592"/>
          </a:xfrm>
          <a:prstGeom prst="rect">
            <a:avLst/>
          </a:prstGeom>
        </p:spPr>
      </p:pic>
      <p:sp>
        <p:nvSpPr>
          <p:cNvPr id="7" name="TextBox 5"/>
          <p:cNvSpPr txBox="1"/>
          <p:nvPr/>
        </p:nvSpPr>
        <p:spPr>
          <a:xfrm>
            <a:off x="7600572" y="2501430"/>
            <a:ext cx="3360373" cy="1722010"/>
          </a:xfrm>
          <a:prstGeom prst="rect">
            <a:avLst/>
          </a:prstGeom>
          <a:noFill/>
        </p:spPr>
        <p:txBody>
          <a:bodyPr wrap="square" lIns="0" tIns="0" rIns="0" bIns="0" rtlCol="0">
            <a:spAutoFit/>
          </a:bodyPr>
          <a:lstStyle/>
          <a:p>
            <a:pPr algn="ctr" defTabSz="913765">
              <a:lnSpc>
                <a:spcPct val="150000"/>
              </a:lnSpc>
              <a:defRPr/>
            </a:pPr>
            <a:r>
              <a:rPr lang="zh-CN" altLang="en-US" sz="1865" dirty="0" smtClean="0">
                <a:solidFill>
                  <a:srgbClr val="000000"/>
                </a:solidFill>
                <a:cs typeface="+mn-ea"/>
                <a:sym typeface="+mn-lt"/>
              </a:rPr>
              <a:t>纳米银材料</a:t>
            </a:r>
            <a:endParaRPr lang="en-US" altLang="zh-CN" sz="1865" dirty="0" smtClean="0">
              <a:solidFill>
                <a:srgbClr val="000000"/>
              </a:solidFill>
              <a:cs typeface="+mn-ea"/>
              <a:sym typeface="+mn-lt"/>
            </a:endParaRPr>
          </a:p>
          <a:p>
            <a:pPr algn="ctr" defTabSz="913765">
              <a:lnSpc>
                <a:spcPct val="150000"/>
              </a:lnSpc>
              <a:defRPr/>
            </a:pPr>
            <a:r>
              <a:rPr lang="zh-CN" altLang="en-US" sz="1865" dirty="0" smtClean="0">
                <a:solidFill>
                  <a:srgbClr val="000000"/>
                </a:solidFill>
                <a:cs typeface="+mn-ea"/>
                <a:sym typeface="+mn-lt"/>
              </a:rPr>
              <a:t>无金属网格</a:t>
            </a:r>
            <a:endParaRPr lang="en-US" altLang="zh-CN" sz="1865" dirty="0" smtClean="0">
              <a:solidFill>
                <a:srgbClr val="000000"/>
              </a:solidFill>
              <a:cs typeface="+mn-ea"/>
              <a:sym typeface="+mn-lt"/>
            </a:endParaRPr>
          </a:p>
          <a:p>
            <a:pPr algn="ctr" defTabSz="913765">
              <a:lnSpc>
                <a:spcPct val="150000"/>
              </a:lnSpc>
              <a:defRPr/>
            </a:pPr>
            <a:r>
              <a:rPr lang="zh-CN" altLang="en-US" sz="1865" dirty="0" smtClean="0">
                <a:solidFill>
                  <a:srgbClr val="000000"/>
                </a:solidFill>
                <a:cs typeface="+mn-ea"/>
                <a:sym typeface="+mn-lt"/>
              </a:rPr>
              <a:t>显示更清晰</a:t>
            </a:r>
            <a:endParaRPr lang="en-US" altLang="zh-CN" sz="1865" dirty="0" smtClean="0">
              <a:solidFill>
                <a:srgbClr val="000000"/>
              </a:solidFill>
              <a:cs typeface="+mn-ea"/>
              <a:sym typeface="+mn-lt"/>
            </a:endParaRPr>
          </a:p>
          <a:p>
            <a:pPr algn="ctr" defTabSz="913765">
              <a:lnSpc>
                <a:spcPct val="150000"/>
              </a:lnSpc>
              <a:defRPr/>
            </a:pPr>
            <a:r>
              <a:rPr lang="zh-CN" altLang="en-US" sz="1865" dirty="0" smtClean="0">
                <a:solidFill>
                  <a:srgbClr val="000000"/>
                </a:solidFill>
                <a:cs typeface="+mn-ea"/>
                <a:sym typeface="+mn-lt"/>
              </a:rPr>
              <a:t>触摸更灵敏</a:t>
            </a:r>
          </a:p>
        </p:txBody>
      </p:sp>
    </p:spTree>
    <p:extLst>
      <p:ext uri="{BB962C8B-B14F-4D97-AF65-F5344CB8AC3E}">
        <p14:creationId xmlns:p14="http://schemas.microsoft.com/office/powerpoint/2010/main" val="2800633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3591524"/>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4" name="MH_Number_1"/>
          <p:cNvSpPr/>
          <p:nvPr>
            <p:custDataLst>
              <p:tags r:id="rId5"/>
            </p:custDataLst>
          </p:nvPr>
        </p:nvSpPr>
        <p:spPr>
          <a:xfrm>
            <a:off x="3162823" y="2776252"/>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MH_Number_1"/>
          <p:cNvSpPr/>
          <p:nvPr>
            <p:custDataLst>
              <p:tags r:id="rId6"/>
            </p:custDataLst>
          </p:nvPr>
        </p:nvSpPr>
        <p:spPr>
          <a:xfrm>
            <a:off x="3162823" y="3655514"/>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4104567" y="47145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3162823" y="4658650"/>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4104567" y="28194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solidFill>
                  <a:sysClr val="windowText" lastClr="000000"/>
                </a:solidFill>
                <a:latin typeface="+mn-lt"/>
                <a:ea typeface="+mn-ea"/>
                <a:cs typeface="+mn-ea"/>
                <a:sym typeface="+mn-lt"/>
              </a:rPr>
              <a:t>需求和痛点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4104567" y="3792551"/>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smtClean="0">
                <a:solidFill>
                  <a:sysClr val="windowText" lastClr="000000"/>
                </a:solidFill>
                <a:latin typeface="+mn-lt"/>
                <a:ea typeface="+mn-ea"/>
                <a:cs typeface="+mn-ea"/>
                <a:sym typeface="+mn-lt"/>
              </a:rPr>
              <a:t>方案详细介绍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327285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nodePh="1">
                                  <p:stCondLst>
                                    <p:cond delay="0"/>
                                  </p:stCondLst>
                                  <p:endCondLst>
                                    <p:cond evt="begin" delay="0">
                                      <p:tn val="5"/>
                                    </p:cond>
                                  </p:endCondLst>
                                  <p:childTnLst>
                                    <p:set>
                                      <p:cBhvr rctx="PPT">
                                        <p:cTn id="6" dur="indefinite"/>
                                        <p:tgtEl>
                                          <p:spTgt spid="64"/>
                                        </p:tgtEl>
                                        <p:attrNameLst>
                                          <p:attrName>style.opacity</p:attrName>
                                        </p:attrNameLst>
                                      </p:cBhvr>
                                      <p:to>
                                        <p:strVal val="0.5"/>
                                      </p:to>
                                    </p:set>
                                    <p:animEffect filter="image" prLst="opacity: 0.5">
                                      <p:cBhvr rctx="IE">
                                        <p:cTn id="7" dur="indefinite"/>
                                        <p:tgtEl>
                                          <p:spTgt spid="64"/>
                                        </p:tgtEl>
                                      </p:cBhvr>
                                    </p:animEffect>
                                  </p:childTnLst>
                                </p:cTn>
                              </p:par>
                              <p:par>
                                <p:cTn id="8" presetID="9" presetClass="emph" presetSubtype="0" grpId="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par>
                                <p:cTn id="11" presetID="9" presetClass="emph" presetSubtype="0" grpId="0" nodeType="withEffect">
                                  <p:stCondLst>
                                    <p:cond delay="0"/>
                                  </p:stCondLst>
                                  <p:childTnLst>
                                    <p:set>
                                      <p:cBhvr rctx="PPT">
                                        <p:cTn id="12" dur="indefinite"/>
                                        <p:tgtEl>
                                          <p:spTgt spid="13"/>
                                        </p:tgtEl>
                                        <p:attrNameLst>
                                          <p:attrName>style.opacity</p:attrName>
                                        </p:attrNameLst>
                                      </p:cBhvr>
                                      <p:to>
                                        <p:strVal val="0.5"/>
                                      </p:to>
                                    </p:set>
                                    <p:animEffect filter="image" prLst="opacity: 0.5">
                                      <p:cBhvr rctx="IE">
                                        <p:cTn id="13"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a:xfrm>
            <a:off x="4007198" y="2532657"/>
            <a:ext cx="7270209" cy="1488352"/>
          </a:xfrm>
          <a:prstGeom prst="rect">
            <a:avLst/>
          </a:prstGeom>
        </p:spPr>
        <p:txBody>
          <a:bodyPr wrap="square" lIns="121917" tIns="60958" rIns="121917" bIns="60958">
            <a:spAutoFit/>
          </a:bodyPr>
          <a:lstStyle/>
          <a:p>
            <a:pPr defTabSz="913765">
              <a:lnSpc>
                <a:spcPct val="200000"/>
              </a:lnSpc>
            </a:pPr>
            <a:r>
              <a:rPr lang="zh-CN" altLang="en-US" sz="2400" b="1" dirty="0" smtClean="0">
                <a:solidFill>
                  <a:srgbClr val="000000"/>
                </a:solidFill>
                <a:cs typeface="+mn-ea"/>
                <a:sym typeface="+mn-lt"/>
              </a:rPr>
              <a:t>    为确保向客户提供最优质的产品，公司从研发、生产、资质到服务形成全流程的配套保障体系。</a:t>
            </a:r>
            <a:endParaRPr lang="zh-CN" altLang="en-US" sz="2400" dirty="0">
              <a:solidFill>
                <a:srgbClr val="000000"/>
              </a:solidFill>
              <a:cs typeface="+mn-ea"/>
              <a:sym typeface="+mn-lt"/>
            </a:endParaRPr>
          </a:p>
        </p:txBody>
      </p:sp>
      <p:sp>
        <p:nvSpPr>
          <p:cNvPr id="30" name="Freeform 33"/>
          <p:cNvSpPr/>
          <p:nvPr/>
        </p:nvSpPr>
        <p:spPr bwMode="auto">
          <a:xfrm rot="20192702" flipH="1">
            <a:off x="1908103" y="1558898"/>
            <a:ext cx="486636" cy="403617"/>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solidFill>
            <a:srgbClr val="FFFFFF">
              <a:lumMod val="6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1" name="Freeform 36"/>
          <p:cNvSpPr/>
          <p:nvPr/>
        </p:nvSpPr>
        <p:spPr bwMode="auto">
          <a:xfrm rot="1695130">
            <a:off x="3177580" y="2121333"/>
            <a:ext cx="230170" cy="295154"/>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solidFill>
            <a:srgbClr val="FFFFFF">
              <a:lumMod val="6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2" name="Freeform 30"/>
          <p:cNvSpPr/>
          <p:nvPr/>
        </p:nvSpPr>
        <p:spPr bwMode="auto">
          <a:xfrm rot="19798984">
            <a:off x="2397338" y="1790786"/>
            <a:ext cx="841229" cy="631824"/>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rgbClr val="FFFFFF">
              <a:lumMod val="50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3" name="Freeform 36"/>
          <p:cNvSpPr/>
          <p:nvPr/>
        </p:nvSpPr>
        <p:spPr bwMode="auto">
          <a:xfrm rot="20742510">
            <a:off x="2193154" y="2119604"/>
            <a:ext cx="230170" cy="295154"/>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solidFill>
            <a:srgbClr val="FFFFFF">
              <a:lumMod val="50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4" name="Freeform 30"/>
          <p:cNvSpPr/>
          <p:nvPr/>
        </p:nvSpPr>
        <p:spPr bwMode="auto">
          <a:xfrm rot="1801016" flipH="1">
            <a:off x="2128017" y="3085065"/>
            <a:ext cx="380539" cy="345010"/>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rgbClr val="FFFFFF">
              <a:lumMod val="50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5" name="Freeform 29"/>
          <p:cNvSpPr/>
          <p:nvPr/>
        </p:nvSpPr>
        <p:spPr bwMode="auto">
          <a:xfrm>
            <a:off x="2468803" y="2616283"/>
            <a:ext cx="862736" cy="586999"/>
          </a:xfrm>
          <a:custGeom>
            <a:avLst/>
            <a:gdLst>
              <a:gd name="T0" fmla="*/ 129 w 226"/>
              <a:gd name="T1" fmla="*/ 12 h 154"/>
              <a:gd name="T2" fmla="*/ 7 w 226"/>
              <a:gd name="T3" fmla="*/ 154 h 154"/>
              <a:gd name="T4" fmla="*/ 0 w 226"/>
              <a:gd name="T5" fmla="*/ 142 h 154"/>
              <a:gd name="T6" fmla="*/ 120 w 226"/>
              <a:gd name="T7" fmla="*/ 8 h 154"/>
              <a:gd name="T8" fmla="*/ 226 w 226"/>
              <a:gd name="T9" fmla="*/ 19 h 154"/>
              <a:gd name="T10" fmla="*/ 129 w 226"/>
              <a:gd name="T11" fmla="*/ 12 h 154"/>
            </a:gdLst>
            <a:ahLst/>
            <a:cxnLst>
              <a:cxn ang="0">
                <a:pos x="T0" y="T1"/>
              </a:cxn>
              <a:cxn ang="0">
                <a:pos x="T2" y="T3"/>
              </a:cxn>
              <a:cxn ang="0">
                <a:pos x="T4" y="T5"/>
              </a:cxn>
              <a:cxn ang="0">
                <a:pos x="T6" y="T7"/>
              </a:cxn>
              <a:cxn ang="0">
                <a:pos x="T8" y="T9"/>
              </a:cxn>
              <a:cxn ang="0">
                <a:pos x="T10" y="T11"/>
              </a:cxn>
            </a:cxnLst>
            <a:rect l="0" t="0" r="r" b="b"/>
            <a:pathLst>
              <a:path w="226" h="154">
                <a:moveTo>
                  <a:pt x="129" y="12"/>
                </a:moveTo>
                <a:cubicBezTo>
                  <a:pt x="55" y="28"/>
                  <a:pt x="4" y="90"/>
                  <a:pt x="7" y="154"/>
                </a:cubicBezTo>
                <a:cubicBezTo>
                  <a:pt x="4" y="151"/>
                  <a:pt x="3" y="145"/>
                  <a:pt x="0" y="142"/>
                </a:cubicBezTo>
                <a:cubicBezTo>
                  <a:pt x="0" y="80"/>
                  <a:pt x="48" y="24"/>
                  <a:pt x="120" y="8"/>
                </a:cubicBezTo>
                <a:cubicBezTo>
                  <a:pt x="157" y="0"/>
                  <a:pt x="195" y="5"/>
                  <a:pt x="226" y="19"/>
                </a:cubicBezTo>
                <a:cubicBezTo>
                  <a:pt x="197" y="8"/>
                  <a:pt x="163" y="5"/>
                  <a:pt x="129" y="12"/>
                </a:cubicBezTo>
                <a:close/>
              </a:path>
            </a:pathLst>
          </a:custGeom>
          <a:solidFill>
            <a:srgbClr val="595959"/>
          </a:solidFill>
          <a:ln>
            <a:noFill/>
          </a:ln>
        </p:spPr>
        <p:txBody>
          <a:bodyPr vert="horz" wrap="square" lIns="48583" tIns="24291" rIns="48583" bIns="24291" numCol="1" anchor="t" anchorCtr="0" compatLnSpc="1"/>
          <a:lstStyle/>
          <a:p>
            <a:pPr defTabSz="913765"/>
            <a:endParaRPr lang="id-ID" sz="1865">
              <a:solidFill>
                <a:srgbClr val="000000">
                  <a:lumMod val="65000"/>
                  <a:lumOff val="35000"/>
                </a:srgbClr>
              </a:solidFill>
              <a:cs typeface="+mn-ea"/>
              <a:sym typeface="+mn-lt"/>
            </a:endParaRPr>
          </a:p>
        </p:txBody>
      </p:sp>
      <p:sp>
        <p:nvSpPr>
          <p:cNvPr id="36" name="Freeform 31"/>
          <p:cNvSpPr/>
          <p:nvPr/>
        </p:nvSpPr>
        <p:spPr bwMode="auto">
          <a:xfrm>
            <a:off x="2024558" y="2063059"/>
            <a:ext cx="80479" cy="308777"/>
          </a:xfrm>
          <a:custGeom>
            <a:avLst/>
            <a:gdLst>
              <a:gd name="T0" fmla="*/ 12 w 21"/>
              <a:gd name="T1" fmla="*/ 80 h 81"/>
              <a:gd name="T2" fmla="*/ 3 w 21"/>
              <a:gd name="T3" fmla="*/ 81 h 81"/>
              <a:gd name="T4" fmla="*/ 3 w 21"/>
              <a:gd name="T5" fmla="*/ 32 h 81"/>
              <a:gd name="T6" fmla="*/ 5 w 21"/>
              <a:gd name="T7" fmla="*/ 0 h 81"/>
              <a:gd name="T8" fmla="*/ 14 w 21"/>
              <a:gd name="T9" fmla="*/ 28 h 81"/>
              <a:gd name="T10" fmla="*/ 12 w 21"/>
              <a:gd name="T11" fmla="*/ 80 h 81"/>
            </a:gdLst>
            <a:ahLst/>
            <a:cxnLst>
              <a:cxn ang="0">
                <a:pos x="T0" y="T1"/>
              </a:cxn>
              <a:cxn ang="0">
                <a:pos x="T2" y="T3"/>
              </a:cxn>
              <a:cxn ang="0">
                <a:pos x="T4" y="T5"/>
              </a:cxn>
              <a:cxn ang="0">
                <a:pos x="T6" y="T7"/>
              </a:cxn>
              <a:cxn ang="0">
                <a:pos x="T8" y="T9"/>
              </a:cxn>
              <a:cxn ang="0">
                <a:pos x="T10" y="T11"/>
              </a:cxn>
            </a:cxnLst>
            <a:rect l="0" t="0" r="r" b="b"/>
            <a:pathLst>
              <a:path w="21" h="81">
                <a:moveTo>
                  <a:pt x="12" y="80"/>
                </a:moveTo>
                <a:cubicBezTo>
                  <a:pt x="9" y="81"/>
                  <a:pt x="6" y="81"/>
                  <a:pt x="3" y="81"/>
                </a:cubicBezTo>
                <a:cubicBezTo>
                  <a:pt x="3" y="55"/>
                  <a:pt x="3" y="36"/>
                  <a:pt x="3" y="32"/>
                </a:cubicBezTo>
                <a:cubicBezTo>
                  <a:pt x="0" y="8"/>
                  <a:pt x="1" y="0"/>
                  <a:pt x="5" y="0"/>
                </a:cubicBezTo>
                <a:cubicBezTo>
                  <a:pt x="9" y="0"/>
                  <a:pt x="21" y="3"/>
                  <a:pt x="14" y="28"/>
                </a:cubicBezTo>
                <a:cubicBezTo>
                  <a:pt x="13" y="33"/>
                  <a:pt x="12" y="52"/>
                  <a:pt x="12" y="80"/>
                </a:cubicBez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7" name="Freeform 24"/>
          <p:cNvSpPr/>
          <p:nvPr/>
        </p:nvSpPr>
        <p:spPr bwMode="auto">
          <a:xfrm>
            <a:off x="1779901" y="3047285"/>
            <a:ext cx="114280" cy="1132182"/>
          </a:xfrm>
          <a:custGeom>
            <a:avLst/>
            <a:gdLst>
              <a:gd name="T0" fmla="*/ 21 w 30"/>
              <a:gd name="T1" fmla="*/ 297 h 297"/>
              <a:gd name="T2" fmla="*/ 29 w 30"/>
              <a:gd name="T3" fmla="*/ 290 h 297"/>
              <a:gd name="T4" fmla="*/ 29 w 30"/>
              <a:gd name="T5" fmla="*/ 13 h 297"/>
              <a:gd name="T6" fmla="*/ 21 w 30"/>
              <a:gd name="T7" fmla="*/ 2 h 297"/>
              <a:gd name="T8" fmla="*/ 22 w 30"/>
              <a:gd name="T9" fmla="*/ 7 h 297"/>
              <a:gd name="T10" fmla="*/ 14 w 30"/>
              <a:gd name="T11" fmla="*/ 290 h 297"/>
              <a:gd name="T12" fmla="*/ 21 w 30"/>
              <a:gd name="T13" fmla="*/ 297 h 297"/>
            </a:gdLst>
            <a:ahLst/>
            <a:cxnLst>
              <a:cxn ang="0">
                <a:pos x="T0" y="T1"/>
              </a:cxn>
              <a:cxn ang="0">
                <a:pos x="T2" y="T3"/>
              </a:cxn>
              <a:cxn ang="0">
                <a:pos x="T4" y="T5"/>
              </a:cxn>
              <a:cxn ang="0">
                <a:pos x="T6" y="T7"/>
              </a:cxn>
              <a:cxn ang="0">
                <a:pos x="T8" y="T9"/>
              </a:cxn>
              <a:cxn ang="0">
                <a:pos x="T10" y="T11"/>
              </a:cxn>
              <a:cxn ang="0">
                <a:pos x="T12" y="T13"/>
              </a:cxn>
            </a:cxnLst>
            <a:rect l="0" t="0" r="r" b="b"/>
            <a:pathLst>
              <a:path w="30" h="297">
                <a:moveTo>
                  <a:pt x="21" y="297"/>
                </a:moveTo>
                <a:cubicBezTo>
                  <a:pt x="25" y="297"/>
                  <a:pt x="29" y="294"/>
                  <a:pt x="29" y="290"/>
                </a:cubicBezTo>
                <a:cubicBezTo>
                  <a:pt x="29" y="13"/>
                  <a:pt x="29" y="13"/>
                  <a:pt x="29" y="13"/>
                </a:cubicBezTo>
                <a:cubicBezTo>
                  <a:pt x="29" y="9"/>
                  <a:pt x="25" y="2"/>
                  <a:pt x="21" y="2"/>
                </a:cubicBezTo>
                <a:cubicBezTo>
                  <a:pt x="17" y="2"/>
                  <a:pt x="0" y="0"/>
                  <a:pt x="22" y="7"/>
                </a:cubicBezTo>
                <a:cubicBezTo>
                  <a:pt x="30" y="9"/>
                  <a:pt x="14" y="290"/>
                  <a:pt x="14" y="290"/>
                </a:cubicBezTo>
                <a:cubicBezTo>
                  <a:pt x="14" y="294"/>
                  <a:pt x="17" y="297"/>
                  <a:pt x="21" y="297"/>
                </a:cubicBez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8" name="Freeform 25"/>
          <p:cNvSpPr/>
          <p:nvPr/>
        </p:nvSpPr>
        <p:spPr bwMode="auto">
          <a:xfrm>
            <a:off x="2632980" y="3264393"/>
            <a:ext cx="98184" cy="915073"/>
          </a:xfrm>
          <a:custGeom>
            <a:avLst/>
            <a:gdLst>
              <a:gd name="T0" fmla="*/ 8 w 26"/>
              <a:gd name="T1" fmla="*/ 240 h 240"/>
              <a:gd name="T2" fmla="*/ 16 w 26"/>
              <a:gd name="T3" fmla="*/ 233 h 240"/>
              <a:gd name="T4" fmla="*/ 17 w 26"/>
              <a:gd name="T5" fmla="*/ 34 h 240"/>
              <a:gd name="T6" fmla="*/ 12 w 26"/>
              <a:gd name="T7" fmla="*/ 33 h 240"/>
              <a:gd name="T8" fmla="*/ 1 w 26"/>
              <a:gd name="T9" fmla="*/ 233 h 240"/>
              <a:gd name="T10" fmla="*/ 8 w 26"/>
              <a:gd name="T11" fmla="*/ 240 h 240"/>
            </a:gdLst>
            <a:ahLst/>
            <a:cxnLst>
              <a:cxn ang="0">
                <a:pos x="T0" y="T1"/>
              </a:cxn>
              <a:cxn ang="0">
                <a:pos x="T2" y="T3"/>
              </a:cxn>
              <a:cxn ang="0">
                <a:pos x="T4" y="T5"/>
              </a:cxn>
              <a:cxn ang="0">
                <a:pos x="T6" y="T7"/>
              </a:cxn>
              <a:cxn ang="0">
                <a:pos x="T8" y="T9"/>
              </a:cxn>
              <a:cxn ang="0">
                <a:pos x="T10" y="T11"/>
              </a:cxn>
            </a:cxnLst>
            <a:rect l="0" t="0" r="r" b="b"/>
            <a:pathLst>
              <a:path w="26" h="240">
                <a:moveTo>
                  <a:pt x="8" y="240"/>
                </a:moveTo>
                <a:cubicBezTo>
                  <a:pt x="12" y="240"/>
                  <a:pt x="16" y="237"/>
                  <a:pt x="16" y="233"/>
                </a:cubicBezTo>
                <a:cubicBezTo>
                  <a:pt x="16" y="233"/>
                  <a:pt x="8" y="68"/>
                  <a:pt x="17" y="34"/>
                </a:cubicBezTo>
                <a:cubicBezTo>
                  <a:pt x="26" y="0"/>
                  <a:pt x="15" y="30"/>
                  <a:pt x="12" y="33"/>
                </a:cubicBezTo>
                <a:cubicBezTo>
                  <a:pt x="0" y="53"/>
                  <a:pt x="1" y="233"/>
                  <a:pt x="1" y="233"/>
                </a:cubicBezTo>
                <a:cubicBezTo>
                  <a:pt x="1" y="237"/>
                  <a:pt x="4" y="240"/>
                  <a:pt x="8" y="240"/>
                </a:cubicBez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39" name="Freeform 26"/>
          <p:cNvSpPr/>
          <p:nvPr/>
        </p:nvSpPr>
        <p:spPr bwMode="auto">
          <a:xfrm>
            <a:off x="2444658" y="3008689"/>
            <a:ext cx="77260" cy="1001917"/>
          </a:xfrm>
          <a:custGeom>
            <a:avLst/>
            <a:gdLst>
              <a:gd name="T0" fmla="*/ 9 w 20"/>
              <a:gd name="T1" fmla="*/ 263 h 263"/>
              <a:gd name="T2" fmla="*/ 17 w 20"/>
              <a:gd name="T3" fmla="*/ 256 h 263"/>
              <a:gd name="T4" fmla="*/ 17 w 20"/>
              <a:gd name="T5" fmla="*/ 19 h 263"/>
              <a:gd name="T6" fmla="*/ 9 w 20"/>
              <a:gd name="T7" fmla="*/ 12 h 263"/>
              <a:gd name="T8" fmla="*/ 2 w 20"/>
              <a:gd name="T9" fmla="*/ 256 h 263"/>
              <a:gd name="T10" fmla="*/ 9 w 20"/>
              <a:gd name="T11" fmla="*/ 263 h 263"/>
            </a:gdLst>
            <a:ahLst/>
            <a:cxnLst>
              <a:cxn ang="0">
                <a:pos x="T0" y="T1"/>
              </a:cxn>
              <a:cxn ang="0">
                <a:pos x="T2" y="T3"/>
              </a:cxn>
              <a:cxn ang="0">
                <a:pos x="T4" y="T5"/>
              </a:cxn>
              <a:cxn ang="0">
                <a:pos x="T6" y="T7"/>
              </a:cxn>
              <a:cxn ang="0">
                <a:pos x="T8" y="T9"/>
              </a:cxn>
              <a:cxn ang="0">
                <a:pos x="T10" y="T11"/>
              </a:cxn>
            </a:cxnLst>
            <a:rect l="0" t="0" r="r" b="b"/>
            <a:pathLst>
              <a:path w="20" h="263">
                <a:moveTo>
                  <a:pt x="9" y="263"/>
                </a:moveTo>
                <a:cubicBezTo>
                  <a:pt x="13" y="263"/>
                  <a:pt x="17" y="260"/>
                  <a:pt x="17" y="256"/>
                </a:cubicBezTo>
                <a:cubicBezTo>
                  <a:pt x="17" y="256"/>
                  <a:pt x="8" y="67"/>
                  <a:pt x="17" y="19"/>
                </a:cubicBezTo>
                <a:cubicBezTo>
                  <a:pt x="20" y="0"/>
                  <a:pt x="12" y="9"/>
                  <a:pt x="9" y="12"/>
                </a:cubicBezTo>
                <a:cubicBezTo>
                  <a:pt x="0" y="22"/>
                  <a:pt x="2" y="256"/>
                  <a:pt x="2" y="256"/>
                </a:cubicBezTo>
                <a:cubicBezTo>
                  <a:pt x="2" y="260"/>
                  <a:pt x="5" y="263"/>
                  <a:pt x="9" y="263"/>
                </a:cubicBez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0" name="Freeform 27"/>
          <p:cNvSpPr>
            <a:spLocks noEditPoints="1"/>
          </p:cNvSpPr>
          <p:nvPr/>
        </p:nvSpPr>
        <p:spPr bwMode="auto">
          <a:xfrm>
            <a:off x="1829798" y="3943060"/>
            <a:ext cx="864346" cy="742994"/>
          </a:xfrm>
          <a:custGeom>
            <a:avLst/>
            <a:gdLst>
              <a:gd name="T0" fmla="*/ 2 w 226"/>
              <a:gd name="T1" fmla="*/ 61 h 195"/>
              <a:gd name="T2" fmla="*/ 56 w 226"/>
              <a:gd name="T3" fmla="*/ 128 h 195"/>
              <a:gd name="T4" fmla="*/ 56 w 226"/>
              <a:gd name="T5" fmla="*/ 128 h 195"/>
              <a:gd name="T6" fmla="*/ 108 w 226"/>
              <a:gd name="T7" fmla="*/ 192 h 195"/>
              <a:gd name="T8" fmla="*/ 113 w 226"/>
              <a:gd name="T9" fmla="*/ 195 h 195"/>
              <a:gd name="T10" fmla="*/ 119 w 226"/>
              <a:gd name="T11" fmla="*/ 192 h 195"/>
              <a:gd name="T12" fmla="*/ 171 w 226"/>
              <a:gd name="T13" fmla="*/ 128 h 195"/>
              <a:gd name="T14" fmla="*/ 171 w 226"/>
              <a:gd name="T15" fmla="*/ 128 h 195"/>
              <a:gd name="T16" fmla="*/ 224 w 226"/>
              <a:gd name="T17" fmla="*/ 61 h 195"/>
              <a:gd name="T18" fmla="*/ 225 w 226"/>
              <a:gd name="T19" fmla="*/ 54 h 195"/>
              <a:gd name="T20" fmla="*/ 219 w 226"/>
              <a:gd name="T21" fmla="*/ 49 h 195"/>
              <a:gd name="T22" fmla="*/ 178 w 226"/>
              <a:gd name="T23" fmla="*/ 7 h 195"/>
              <a:gd name="T24" fmla="*/ 177 w 226"/>
              <a:gd name="T25" fmla="*/ 5 h 195"/>
              <a:gd name="T26" fmla="*/ 169 w 226"/>
              <a:gd name="T27" fmla="*/ 1 h 195"/>
              <a:gd name="T28" fmla="*/ 166 w 226"/>
              <a:gd name="T29" fmla="*/ 2 h 195"/>
              <a:gd name="T30" fmla="*/ 163 w 226"/>
              <a:gd name="T31" fmla="*/ 7 h 195"/>
              <a:gd name="T32" fmla="*/ 113 w 226"/>
              <a:gd name="T33" fmla="*/ 50 h 195"/>
              <a:gd name="T34" fmla="*/ 64 w 226"/>
              <a:gd name="T35" fmla="*/ 7 h 195"/>
              <a:gd name="T36" fmla="*/ 56 w 226"/>
              <a:gd name="T37" fmla="*/ 1 h 195"/>
              <a:gd name="T38" fmla="*/ 56 w 226"/>
              <a:gd name="T39" fmla="*/ 1 h 195"/>
              <a:gd name="T40" fmla="*/ 53 w 226"/>
              <a:gd name="T41" fmla="*/ 2 h 195"/>
              <a:gd name="T42" fmla="*/ 50 w 226"/>
              <a:gd name="T43" fmla="*/ 5 h 195"/>
              <a:gd name="T44" fmla="*/ 49 w 226"/>
              <a:gd name="T45" fmla="*/ 7 h 195"/>
              <a:gd name="T46" fmla="*/ 7 w 226"/>
              <a:gd name="T47" fmla="*/ 49 h 195"/>
              <a:gd name="T48" fmla="*/ 1 w 226"/>
              <a:gd name="T49" fmla="*/ 54 h 195"/>
              <a:gd name="T50" fmla="*/ 2 w 226"/>
              <a:gd name="T51" fmla="*/ 61 h 195"/>
              <a:gd name="T52" fmla="*/ 75 w 226"/>
              <a:gd name="T53" fmla="*/ 128 h 195"/>
              <a:gd name="T54" fmla="*/ 152 w 226"/>
              <a:gd name="T55" fmla="*/ 128 h 195"/>
              <a:gd name="T56" fmla="*/ 113 w 226"/>
              <a:gd name="T57" fmla="*/ 175 h 195"/>
              <a:gd name="T58" fmla="*/ 75 w 226"/>
              <a:gd name="T59" fmla="*/ 128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6" h="195">
                <a:moveTo>
                  <a:pt x="2" y="61"/>
                </a:moveTo>
                <a:cubicBezTo>
                  <a:pt x="56" y="128"/>
                  <a:pt x="56" y="128"/>
                  <a:pt x="56" y="128"/>
                </a:cubicBezTo>
                <a:cubicBezTo>
                  <a:pt x="56" y="128"/>
                  <a:pt x="56" y="128"/>
                  <a:pt x="56" y="128"/>
                </a:cubicBezTo>
                <a:cubicBezTo>
                  <a:pt x="108" y="192"/>
                  <a:pt x="108" y="192"/>
                  <a:pt x="108" y="192"/>
                </a:cubicBezTo>
                <a:cubicBezTo>
                  <a:pt x="109" y="194"/>
                  <a:pt x="111" y="195"/>
                  <a:pt x="113" y="195"/>
                </a:cubicBezTo>
                <a:cubicBezTo>
                  <a:pt x="116" y="195"/>
                  <a:pt x="118" y="194"/>
                  <a:pt x="119" y="192"/>
                </a:cubicBezTo>
                <a:cubicBezTo>
                  <a:pt x="171" y="128"/>
                  <a:pt x="171" y="128"/>
                  <a:pt x="171" y="128"/>
                </a:cubicBezTo>
                <a:cubicBezTo>
                  <a:pt x="171" y="128"/>
                  <a:pt x="171" y="128"/>
                  <a:pt x="171" y="128"/>
                </a:cubicBezTo>
                <a:cubicBezTo>
                  <a:pt x="224" y="61"/>
                  <a:pt x="224" y="61"/>
                  <a:pt x="224" y="61"/>
                </a:cubicBezTo>
                <a:cubicBezTo>
                  <a:pt x="226" y="59"/>
                  <a:pt x="226" y="56"/>
                  <a:pt x="225" y="54"/>
                </a:cubicBezTo>
                <a:cubicBezTo>
                  <a:pt x="224" y="51"/>
                  <a:pt x="222" y="50"/>
                  <a:pt x="219" y="49"/>
                </a:cubicBezTo>
                <a:cubicBezTo>
                  <a:pt x="198" y="46"/>
                  <a:pt x="180" y="29"/>
                  <a:pt x="178" y="7"/>
                </a:cubicBezTo>
                <a:cubicBezTo>
                  <a:pt x="178" y="6"/>
                  <a:pt x="177" y="5"/>
                  <a:pt x="177" y="5"/>
                </a:cubicBezTo>
                <a:cubicBezTo>
                  <a:pt x="175" y="2"/>
                  <a:pt x="172" y="0"/>
                  <a:pt x="169" y="1"/>
                </a:cubicBezTo>
                <a:cubicBezTo>
                  <a:pt x="168" y="1"/>
                  <a:pt x="167" y="1"/>
                  <a:pt x="166" y="2"/>
                </a:cubicBezTo>
                <a:cubicBezTo>
                  <a:pt x="164" y="3"/>
                  <a:pt x="163" y="5"/>
                  <a:pt x="163" y="7"/>
                </a:cubicBezTo>
                <a:cubicBezTo>
                  <a:pt x="160" y="31"/>
                  <a:pt x="138" y="50"/>
                  <a:pt x="113" y="50"/>
                </a:cubicBezTo>
                <a:cubicBezTo>
                  <a:pt x="88" y="50"/>
                  <a:pt x="67" y="31"/>
                  <a:pt x="64" y="7"/>
                </a:cubicBezTo>
                <a:cubicBezTo>
                  <a:pt x="63" y="3"/>
                  <a:pt x="60" y="1"/>
                  <a:pt x="56" y="1"/>
                </a:cubicBezTo>
                <a:cubicBezTo>
                  <a:pt x="56" y="1"/>
                  <a:pt x="56" y="1"/>
                  <a:pt x="56" y="1"/>
                </a:cubicBezTo>
                <a:cubicBezTo>
                  <a:pt x="55" y="1"/>
                  <a:pt x="54" y="1"/>
                  <a:pt x="53" y="2"/>
                </a:cubicBezTo>
                <a:cubicBezTo>
                  <a:pt x="51" y="2"/>
                  <a:pt x="50" y="3"/>
                  <a:pt x="50" y="5"/>
                </a:cubicBezTo>
                <a:cubicBezTo>
                  <a:pt x="49" y="5"/>
                  <a:pt x="49" y="6"/>
                  <a:pt x="49" y="7"/>
                </a:cubicBezTo>
                <a:cubicBezTo>
                  <a:pt x="46" y="29"/>
                  <a:pt x="29" y="46"/>
                  <a:pt x="7" y="49"/>
                </a:cubicBezTo>
                <a:cubicBezTo>
                  <a:pt x="4" y="50"/>
                  <a:pt x="2" y="51"/>
                  <a:pt x="1" y="54"/>
                </a:cubicBezTo>
                <a:cubicBezTo>
                  <a:pt x="0" y="56"/>
                  <a:pt x="1" y="59"/>
                  <a:pt x="2" y="61"/>
                </a:cubicBezTo>
                <a:close/>
                <a:moveTo>
                  <a:pt x="75" y="128"/>
                </a:moveTo>
                <a:cubicBezTo>
                  <a:pt x="101" y="123"/>
                  <a:pt x="126" y="123"/>
                  <a:pt x="152" y="128"/>
                </a:cubicBezTo>
                <a:cubicBezTo>
                  <a:pt x="113" y="175"/>
                  <a:pt x="113" y="175"/>
                  <a:pt x="113" y="175"/>
                </a:cubicBezTo>
                <a:lnTo>
                  <a:pt x="75" y="128"/>
                </a:ln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1" name="Freeform 28"/>
          <p:cNvSpPr/>
          <p:nvPr/>
        </p:nvSpPr>
        <p:spPr bwMode="auto">
          <a:xfrm>
            <a:off x="981599" y="2268403"/>
            <a:ext cx="962480" cy="885024"/>
          </a:xfrm>
          <a:custGeom>
            <a:avLst/>
            <a:gdLst>
              <a:gd name="T0" fmla="*/ 105 w 164"/>
              <a:gd name="T1" fmla="*/ 85 h 151"/>
              <a:gd name="T2" fmla="*/ 149 w 164"/>
              <a:gd name="T3" fmla="*/ 140 h 151"/>
              <a:gd name="T4" fmla="*/ 60 w 164"/>
              <a:gd name="T5" fmla="*/ 126 h 151"/>
              <a:gd name="T6" fmla="*/ 33 w 164"/>
              <a:gd name="T7" fmla="*/ 0 h 151"/>
              <a:gd name="T8" fmla="*/ 126 w 164"/>
              <a:gd name="T9" fmla="*/ 54 h 151"/>
              <a:gd name="T10" fmla="*/ 164 w 164"/>
              <a:gd name="T11" fmla="*/ 127 h 151"/>
              <a:gd name="T12" fmla="*/ 105 w 164"/>
              <a:gd name="T13" fmla="*/ 85 h 151"/>
            </a:gdLst>
            <a:ahLst/>
            <a:cxnLst>
              <a:cxn ang="0">
                <a:pos x="T0" y="T1"/>
              </a:cxn>
              <a:cxn ang="0">
                <a:pos x="T2" y="T3"/>
              </a:cxn>
              <a:cxn ang="0">
                <a:pos x="T4" y="T5"/>
              </a:cxn>
              <a:cxn ang="0">
                <a:pos x="T6" y="T7"/>
              </a:cxn>
              <a:cxn ang="0">
                <a:pos x="T8" y="T9"/>
              </a:cxn>
              <a:cxn ang="0">
                <a:pos x="T10" y="T11"/>
              </a:cxn>
              <a:cxn ang="0">
                <a:pos x="T12" y="T13"/>
              </a:cxn>
            </a:cxnLst>
            <a:rect l="0" t="0" r="r" b="b"/>
            <a:pathLst>
              <a:path w="164" h="151">
                <a:moveTo>
                  <a:pt x="105" y="85"/>
                </a:moveTo>
                <a:cubicBezTo>
                  <a:pt x="105" y="85"/>
                  <a:pt x="156" y="110"/>
                  <a:pt x="149" y="140"/>
                </a:cubicBezTo>
                <a:cubicBezTo>
                  <a:pt x="134" y="131"/>
                  <a:pt x="88" y="151"/>
                  <a:pt x="60" y="126"/>
                </a:cubicBezTo>
                <a:cubicBezTo>
                  <a:pt x="0" y="69"/>
                  <a:pt x="33" y="0"/>
                  <a:pt x="33" y="0"/>
                </a:cubicBezTo>
                <a:cubicBezTo>
                  <a:pt x="39" y="49"/>
                  <a:pt x="90" y="22"/>
                  <a:pt x="126" y="54"/>
                </a:cubicBezTo>
                <a:cubicBezTo>
                  <a:pt x="159" y="83"/>
                  <a:pt x="162" y="111"/>
                  <a:pt x="164" y="127"/>
                </a:cubicBezTo>
                <a:cubicBezTo>
                  <a:pt x="162" y="121"/>
                  <a:pt x="142" y="91"/>
                  <a:pt x="105" y="85"/>
                </a:cubicBezTo>
                <a:close/>
              </a:path>
            </a:pathLst>
          </a:custGeom>
          <a:solidFill>
            <a:srgbClr val="17ACD4"/>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2" name="Freeform 30"/>
          <p:cNvSpPr/>
          <p:nvPr/>
        </p:nvSpPr>
        <p:spPr bwMode="auto">
          <a:xfrm>
            <a:off x="2586302" y="2291425"/>
            <a:ext cx="939997" cy="706006"/>
          </a:xfrm>
          <a:custGeom>
            <a:avLst/>
            <a:gdLst>
              <a:gd name="T0" fmla="*/ 9 w 246"/>
              <a:gd name="T1" fmla="*/ 121 h 185"/>
              <a:gd name="T2" fmla="*/ 73 w 246"/>
              <a:gd name="T3" fmla="*/ 31 h 185"/>
              <a:gd name="T4" fmla="*/ 69 w 246"/>
              <a:gd name="T5" fmla="*/ 42 h 185"/>
              <a:gd name="T6" fmla="*/ 192 w 246"/>
              <a:gd name="T7" fmla="*/ 58 h 185"/>
              <a:gd name="T8" fmla="*/ 246 w 246"/>
              <a:gd name="T9" fmla="*/ 133 h 185"/>
              <a:gd name="T10" fmla="*/ 203 w 246"/>
              <a:gd name="T11" fmla="*/ 150 h 185"/>
              <a:gd name="T12" fmla="*/ 105 w 246"/>
              <a:gd name="T13" fmla="*/ 168 h 185"/>
              <a:gd name="T14" fmla="*/ 59 w 246"/>
              <a:gd name="T15" fmla="*/ 147 h 185"/>
              <a:gd name="T16" fmla="*/ 71 w 246"/>
              <a:gd name="T17" fmla="*/ 164 h 185"/>
              <a:gd name="T18" fmla="*/ 0 w 246"/>
              <a:gd name="T19" fmla="*/ 145 h 185"/>
              <a:gd name="T20" fmla="*/ 165 w 246"/>
              <a:gd name="T21" fmla="*/ 83 h 185"/>
              <a:gd name="T22" fmla="*/ 9 w 246"/>
              <a:gd name="T23" fmla="*/ 121 h 1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6" h="185">
                <a:moveTo>
                  <a:pt x="9" y="121"/>
                </a:moveTo>
                <a:cubicBezTo>
                  <a:pt x="9" y="121"/>
                  <a:pt x="14" y="59"/>
                  <a:pt x="73" y="31"/>
                </a:cubicBezTo>
                <a:cubicBezTo>
                  <a:pt x="69" y="42"/>
                  <a:pt x="69" y="42"/>
                  <a:pt x="69" y="42"/>
                </a:cubicBezTo>
                <a:cubicBezTo>
                  <a:pt x="69" y="42"/>
                  <a:pt x="124" y="0"/>
                  <a:pt x="192" y="58"/>
                </a:cubicBezTo>
                <a:cubicBezTo>
                  <a:pt x="241" y="99"/>
                  <a:pt x="246" y="133"/>
                  <a:pt x="246" y="133"/>
                </a:cubicBezTo>
                <a:cubicBezTo>
                  <a:pt x="246" y="133"/>
                  <a:pt x="230" y="116"/>
                  <a:pt x="203" y="150"/>
                </a:cubicBezTo>
                <a:cubicBezTo>
                  <a:pt x="187" y="169"/>
                  <a:pt x="142" y="185"/>
                  <a:pt x="105" y="168"/>
                </a:cubicBezTo>
                <a:cubicBezTo>
                  <a:pt x="68" y="151"/>
                  <a:pt x="59" y="147"/>
                  <a:pt x="59" y="147"/>
                </a:cubicBezTo>
                <a:cubicBezTo>
                  <a:pt x="71" y="164"/>
                  <a:pt x="71" y="164"/>
                  <a:pt x="71" y="164"/>
                </a:cubicBezTo>
                <a:cubicBezTo>
                  <a:pt x="71" y="164"/>
                  <a:pt x="17" y="124"/>
                  <a:pt x="0" y="145"/>
                </a:cubicBezTo>
                <a:cubicBezTo>
                  <a:pt x="0" y="145"/>
                  <a:pt x="79" y="49"/>
                  <a:pt x="165" y="83"/>
                </a:cubicBezTo>
                <a:cubicBezTo>
                  <a:pt x="165" y="83"/>
                  <a:pt x="91" y="41"/>
                  <a:pt x="9" y="121"/>
                </a:cubicBezTo>
                <a:close/>
              </a:path>
            </a:pathLst>
          </a:custGeom>
          <a:solidFill>
            <a:srgbClr val="17ACD4"/>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3" name="Freeform 32"/>
          <p:cNvSpPr/>
          <p:nvPr/>
        </p:nvSpPr>
        <p:spPr bwMode="auto">
          <a:xfrm>
            <a:off x="2016509" y="2867165"/>
            <a:ext cx="57945" cy="1143440"/>
          </a:xfrm>
          <a:custGeom>
            <a:avLst/>
            <a:gdLst>
              <a:gd name="T0" fmla="*/ 13 w 15"/>
              <a:gd name="T1" fmla="*/ 4 h 300"/>
              <a:gd name="T2" fmla="*/ 15 w 15"/>
              <a:gd name="T3" fmla="*/ 293 h 300"/>
              <a:gd name="T4" fmla="*/ 7 w 15"/>
              <a:gd name="T5" fmla="*/ 300 h 300"/>
              <a:gd name="T6" fmla="*/ 0 w 15"/>
              <a:gd name="T7" fmla="*/ 293 h 300"/>
              <a:gd name="T8" fmla="*/ 4 w 15"/>
              <a:gd name="T9" fmla="*/ 0 h 300"/>
              <a:gd name="T10" fmla="*/ 13 w 15"/>
              <a:gd name="T11" fmla="*/ 4 h 300"/>
            </a:gdLst>
            <a:ahLst/>
            <a:cxnLst>
              <a:cxn ang="0">
                <a:pos x="T0" y="T1"/>
              </a:cxn>
              <a:cxn ang="0">
                <a:pos x="T2" y="T3"/>
              </a:cxn>
              <a:cxn ang="0">
                <a:pos x="T4" y="T5"/>
              </a:cxn>
              <a:cxn ang="0">
                <a:pos x="T6" y="T7"/>
              </a:cxn>
              <a:cxn ang="0">
                <a:pos x="T8" y="T9"/>
              </a:cxn>
              <a:cxn ang="0">
                <a:pos x="T10" y="T11"/>
              </a:cxn>
            </a:cxnLst>
            <a:rect l="0" t="0" r="r" b="b"/>
            <a:pathLst>
              <a:path w="15" h="300">
                <a:moveTo>
                  <a:pt x="13" y="4"/>
                </a:moveTo>
                <a:cubicBezTo>
                  <a:pt x="13" y="137"/>
                  <a:pt x="15" y="293"/>
                  <a:pt x="15" y="293"/>
                </a:cubicBezTo>
                <a:cubicBezTo>
                  <a:pt x="15" y="297"/>
                  <a:pt x="11" y="300"/>
                  <a:pt x="7" y="300"/>
                </a:cubicBezTo>
                <a:cubicBezTo>
                  <a:pt x="3" y="300"/>
                  <a:pt x="0" y="297"/>
                  <a:pt x="0" y="293"/>
                </a:cubicBezTo>
                <a:cubicBezTo>
                  <a:pt x="0" y="293"/>
                  <a:pt x="3" y="134"/>
                  <a:pt x="4" y="0"/>
                </a:cubicBezTo>
                <a:cubicBezTo>
                  <a:pt x="7" y="2"/>
                  <a:pt x="10" y="3"/>
                  <a:pt x="13" y="4"/>
                </a:cubicBez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4" name="Freeform 33"/>
          <p:cNvSpPr/>
          <p:nvPr/>
        </p:nvSpPr>
        <p:spPr bwMode="auto">
          <a:xfrm>
            <a:off x="1996913" y="2532410"/>
            <a:ext cx="578121" cy="479495"/>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solidFill>
            <a:srgbClr val="17ACD4"/>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5" name="Freeform 34"/>
          <p:cNvSpPr/>
          <p:nvPr/>
        </p:nvSpPr>
        <p:spPr bwMode="auto">
          <a:xfrm>
            <a:off x="1570041" y="2110011"/>
            <a:ext cx="297772" cy="397229"/>
          </a:xfrm>
          <a:custGeom>
            <a:avLst/>
            <a:gdLst>
              <a:gd name="T0" fmla="*/ 23 w 78"/>
              <a:gd name="T1" fmla="*/ 85 h 104"/>
              <a:gd name="T2" fmla="*/ 18 w 78"/>
              <a:gd name="T3" fmla="*/ 31 h 104"/>
              <a:gd name="T4" fmla="*/ 45 w 78"/>
              <a:gd name="T5" fmla="*/ 0 h 104"/>
              <a:gd name="T6" fmla="*/ 57 w 78"/>
              <a:gd name="T7" fmla="*/ 17 h 104"/>
              <a:gd name="T8" fmla="*/ 75 w 78"/>
              <a:gd name="T9" fmla="*/ 57 h 104"/>
              <a:gd name="T10" fmla="*/ 70 w 78"/>
              <a:gd name="T11" fmla="*/ 79 h 104"/>
              <a:gd name="T12" fmla="*/ 76 w 78"/>
              <a:gd name="T13" fmla="*/ 72 h 104"/>
              <a:gd name="T14" fmla="*/ 73 w 78"/>
              <a:gd name="T15" fmla="*/ 104 h 104"/>
              <a:gd name="T16" fmla="*/ 62 w 78"/>
              <a:gd name="T17" fmla="*/ 95 h 104"/>
              <a:gd name="T18" fmla="*/ 33 w 78"/>
              <a:gd name="T19" fmla="*/ 30 h 104"/>
              <a:gd name="T20" fmla="*/ 57 w 78"/>
              <a:gd name="T21" fmla="*/ 104 h 104"/>
              <a:gd name="T22" fmla="*/ 19 w 78"/>
              <a:gd name="T23" fmla="*/ 85 h 104"/>
              <a:gd name="T24" fmla="*/ 23 w 78"/>
              <a:gd name="T25" fmla="*/ 85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104">
                <a:moveTo>
                  <a:pt x="23" y="85"/>
                </a:moveTo>
                <a:cubicBezTo>
                  <a:pt x="23" y="85"/>
                  <a:pt x="0" y="66"/>
                  <a:pt x="18" y="31"/>
                </a:cubicBezTo>
                <a:cubicBezTo>
                  <a:pt x="31" y="5"/>
                  <a:pt x="45" y="0"/>
                  <a:pt x="45" y="0"/>
                </a:cubicBezTo>
                <a:cubicBezTo>
                  <a:pt x="45" y="0"/>
                  <a:pt x="40" y="8"/>
                  <a:pt x="57" y="17"/>
                </a:cubicBezTo>
                <a:cubicBezTo>
                  <a:pt x="67" y="22"/>
                  <a:pt x="78" y="40"/>
                  <a:pt x="75" y="57"/>
                </a:cubicBezTo>
                <a:cubicBezTo>
                  <a:pt x="71" y="75"/>
                  <a:pt x="70" y="79"/>
                  <a:pt x="70" y="79"/>
                </a:cubicBezTo>
                <a:cubicBezTo>
                  <a:pt x="76" y="72"/>
                  <a:pt x="76" y="72"/>
                  <a:pt x="76" y="72"/>
                </a:cubicBezTo>
                <a:cubicBezTo>
                  <a:pt x="76" y="72"/>
                  <a:pt x="66" y="96"/>
                  <a:pt x="73" y="104"/>
                </a:cubicBezTo>
                <a:cubicBezTo>
                  <a:pt x="69" y="101"/>
                  <a:pt x="66" y="98"/>
                  <a:pt x="62" y="95"/>
                </a:cubicBezTo>
                <a:cubicBezTo>
                  <a:pt x="41" y="76"/>
                  <a:pt x="31" y="51"/>
                  <a:pt x="33" y="30"/>
                </a:cubicBezTo>
                <a:cubicBezTo>
                  <a:pt x="27" y="50"/>
                  <a:pt x="29" y="77"/>
                  <a:pt x="57" y="104"/>
                </a:cubicBezTo>
                <a:cubicBezTo>
                  <a:pt x="48" y="104"/>
                  <a:pt x="31" y="101"/>
                  <a:pt x="19" y="85"/>
                </a:cubicBezTo>
                <a:lnTo>
                  <a:pt x="23" y="85"/>
                </a:lnTo>
                <a:close/>
              </a:path>
            </a:pathLst>
          </a:custGeom>
          <a:solidFill>
            <a:srgbClr val="FFFFFF">
              <a:lumMod val="7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6" name="Freeform 35"/>
          <p:cNvSpPr/>
          <p:nvPr/>
        </p:nvSpPr>
        <p:spPr bwMode="auto">
          <a:xfrm>
            <a:off x="2644247" y="3142169"/>
            <a:ext cx="355717" cy="339334"/>
          </a:xfrm>
          <a:custGeom>
            <a:avLst/>
            <a:gdLst>
              <a:gd name="T0" fmla="*/ 9 w 93"/>
              <a:gd name="T1" fmla="*/ 37 h 89"/>
              <a:gd name="T2" fmla="*/ 52 w 93"/>
              <a:gd name="T3" fmla="*/ 3 h 89"/>
              <a:gd name="T4" fmla="*/ 93 w 93"/>
              <a:gd name="T5" fmla="*/ 9 h 89"/>
              <a:gd name="T6" fmla="*/ 85 w 93"/>
              <a:gd name="T7" fmla="*/ 28 h 89"/>
              <a:gd name="T8" fmla="*/ 60 w 93"/>
              <a:gd name="T9" fmla="*/ 65 h 89"/>
              <a:gd name="T10" fmla="*/ 40 w 93"/>
              <a:gd name="T11" fmla="*/ 73 h 89"/>
              <a:gd name="T12" fmla="*/ 49 w 93"/>
              <a:gd name="T13" fmla="*/ 74 h 89"/>
              <a:gd name="T14" fmla="*/ 21 w 93"/>
              <a:gd name="T15" fmla="*/ 89 h 89"/>
              <a:gd name="T16" fmla="*/ 22 w 93"/>
              <a:gd name="T17" fmla="*/ 74 h 89"/>
              <a:gd name="T18" fmla="*/ 60 w 93"/>
              <a:gd name="T19" fmla="*/ 15 h 89"/>
              <a:gd name="T20" fmla="*/ 12 w 93"/>
              <a:gd name="T21" fmla="*/ 76 h 89"/>
              <a:gd name="T22" fmla="*/ 7 w 93"/>
              <a:gd name="T23" fmla="*/ 33 h 89"/>
              <a:gd name="T24" fmla="*/ 9 w 93"/>
              <a:gd name="T25" fmla="*/ 3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9">
                <a:moveTo>
                  <a:pt x="9" y="37"/>
                </a:moveTo>
                <a:cubicBezTo>
                  <a:pt x="9" y="37"/>
                  <a:pt x="13" y="7"/>
                  <a:pt x="52" y="3"/>
                </a:cubicBezTo>
                <a:cubicBezTo>
                  <a:pt x="80" y="0"/>
                  <a:pt x="93" y="9"/>
                  <a:pt x="93" y="9"/>
                </a:cubicBezTo>
                <a:cubicBezTo>
                  <a:pt x="93" y="9"/>
                  <a:pt x="83" y="9"/>
                  <a:pt x="85" y="28"/>
                </a:cubicBezTo>
                <a:cubicBezTo>
                  <a:pt x="86" y="39"/>
                  <a:pt x="77" y="58"/>
                  <a:pt x="60" y="65"/>
                </a:cubicBezTo>
                <a:cubicBezTo>
                  <a:pt x="44" y="71"/>
                  <a:pt x="40" y="73"/>
                  <a:pt x="40" y="73"/>
                </a:cubicBezTo>
                <a:cubicBezTo>
                  <a:pt x="49" y="74"/>
                  <a:pt x="49" y="74"/>
                  <a:pt x="49" y="74"/>
                </a:cubicBezTo>
                <a:cubicBezTo>
                  <a:pt x="49" y="74"/>
                  <a:pt x="23" y="78"/>
                  <a:pt x="21" y="89"/>
                </a:cubicBezTo>
                <a:cubicBezTo>
                  <a:pt x="21" y="84"/>
                  <a:pt x="21" y="79"/>
                  <a:pt x="22" y="74"/>
                </a:cubicBezTo>
                <a:cubicBezTo>
                  <a:pt x="27" y="47"/>
                  <a:pt x="42" y="25"/>
                  <a:pt x="60" y="15"/>
                </a:cubicBezTo>
                <a:cubicBezTo>
                  <a:pt x="41" y="21"/>
                  <a:pt x="19" y="37"/>
                  <a:pt x="12" y="76"/>
                </a:cubicBezTo>
                <a:cubicBezTo>
                  <a:pt x="7" y="68"/>
                  <a:pt x="0" y="52"/>
                  <a:pt x="7" y="33"/>
                </a:cubicBezTo>
                <a:lnTo>
                  <a:pt x="9" y="37"/>
                </a:lnTo>
                <a:close/>
              </a:path>
            </a:pathLst>
          </a:custGeom>
          <a:solidFill>
            <a:srgbClr val="000000">
              <a:lumMod val="65000"/>
              <a:lumOff val="3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7" name="Freeform 36"/>
          <p:cNvSpPr/>
          <p:nvPr/>
        </p:nvSpPr>
        <p:spPr bwMode="auto">
          <a:xfrm>
            <a:off x="2449488" y="2146686"/>
            <a:ext cx="300992" cy="385971"/>
          </a:xfrm>
          <a:custGeom>
            <a:avLst/>
            <a:gdLst>
              <a:gd name="T0" fmla="*/ 4 w 79"/>
              <a:gd name="T1" fmla="*/ 55 h 101"/>
              <a:gd name="T2" fmla="*/ 37 w 79"/>
              <a:gd name="T3" fmla="*/ 10 h 101"/>
              <a:gd name="T4" fmla="*/ 77 w 79"/>
              <a:gd name="T5" fmla="*/ 5 h 101"/>
              <a:gd name="T6" fmla="*/ 75 w 79"/>
              <a:gd name="T7" fmla="*/ 25 h 101"/>
              <a:gd name="T8" fmla="*/ 61 w 79"/>
              <a:gd name="T9" fmla="*/ 67 h 101"/>
              <a:gd name="T10" fmla="*/ 43 w 79"/>
              <a:gd name="T11" fmla="*/ 81 h 101"/>
              <a:gd name="T12" fmla="*/ 52 w 79"/>
              <a:gd name="T13" fmla="*/ 80 h 101"/>
              <a:gd name="T14" fmla="*/ 30 w 79"/>
              <a:gd name="T15" fmla="*/ 101 h 101"/>
              <a:gd name="T16" fmla="*/ 27 w 79"/>
              <a:gd name="T17" fmla="*/ 87 h 101"/>
              <a:gd name="T18" fmla="*/ 48 w 79"/>
              <a:gd name="T19" fmla="*/ 20 h 101"/>
              <a:gd name="T20" fmla="*/ 18 w 79"/>
              <a:gd name="T21" fmla="*/ 91 h 101"/>
              <a:gd name="T22" fmla="*/ 1 w 79"/>
              <a:gd name="T23" fmla="*/ 51 h 101"/>
              <a:gd name="T24" fmla="*/ 4 w 79"/>
              <a:gd name="T25" fmla="*/ 55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9" h="101">
                <a:moveTo>
                  <a:pt x="4" y="55"/>
                </a:moveTo>
                <a:cubicBezTo>
                  <a:pt x="4" y="55"/>
                  <a:pt x="0" y="25"/>
                  <a:pt x="37" y="10"/>
                </a:cubicBezTo>
                <a:cubicBezTo>
                  <a:pt x="63" y="0"/>
                  <a:pt x="77" y="5"/>
                  <a:pt x="77" y="5"/>
                </a:cubicBezTo>
                <a:cubicBezTo>
                  <a:pt x="77" y="5"/>
                  <a:pt x="67" y="7"/>
                  <a:pt x="75" y="25"/>
                </a:cubicBezTo>
                <a:cubicBezTo>
                  <a:pt x="79" y="35"/>
                  <a:pt x="76" y="57"/>
                  <a:pt x="61" y="67"/>
                </a:cubicBezTo>
                <a:cubicBezTo>
                  <a:pt x="47" y="78"/>
                  <a:pt x="43" y="81"/>
                  <a:pt x="43" y="81"/>
                </a:cubicBezTo>
                <a:cubicBezTo>
                  <a:pt x="52" y="80"/>
                  <a:pt x="52" y="80"/>
                  <a:pt x="52" y="80"/>
                </a:cubicBezTo>
                <a:cubicBezTo>
                  <a:pt x="52" y="80"/>
                  <a:pt x="29" y="91"/>
                  <a:pt x="30" y="101"/>
                </a:cubicBezTo>
                <a:cubicBezTo>
                  <a:pt x="28" y="97"/>
                  <a:pt x="28" y="92"/>
                  <a:pt x="27" y="87"/>
                </a:cubicBezTo>
                <a:cubicBezTo>
                  <a:pt x="24" y="59"/>
                  <a:pt x="33" y="34"/>
                  <a:pt x="48" y="20"/>
                </a:cubicBezTo>
                <a:cubicBezTo>
                  <a:pt x="30" y="31"/>
                  <a:pt x="14" y="52"/>
                  <a:pt x="18" y="91"/>
                </a:cubicBezTo>
                <a:cubicBezTo>
                  <a:pt x="11" y="85"/>
                  <a:pt x="0" y="71"/>
                  <a:pt x="1" y="51"/>
                </a:cubicBezTo>
                <a:lnTo>
                  <a:pt x="4" y="55"/>
                </a:lnTo>
                <a:close/>
              </a:path>
            </a:pathLst>
          </a:custGeom>
          <a:solidFill>
            <a:srgbClr val="17ACD4"/>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8" name="Freeform 37"/>
          <p:cNvSpPr/>
          <p:nvPr/>
        </p:nvSpPr>
        <p:spPr bwMode="auto">
          <a:xfrm>
            <a:off x="1837847" y="1715684"/>
            <a:ext cx="423320" cy="553225"/>
          </a:xfrm>
          <a:custGeom>
            <a:avLst/>
            <a:gdLst>
              <a:gd name="T0" fmla="*/ 15 w 111"/>
              <a:gd name="T1" fmla="*/ 90 h 145"/>
              <a:gd name="T2" fmla="*/ 45 w 111"/>
              <a:gd name="T3" fmla="*/ 21 h 145"/>
              <a:gd name="T4" fmla="*/ 98 w 111"/>
              <a:gd name="T5" fmla="*/ 2 h 145"/>
              <a:gd name="T6" fmla="*/ 101 w 111"/>
              <a:gd name="T7" fmla="*/ 31 h 145"/>
              <a:gd name="T8" fmla="*/ 94 w 111"/>
              <a:gd name="T9" fmla="*/ 91 h 145"/>
              <a:gd name="T10" fmla="*/ 74 w 111"/>
              <a:gd name="T11" fmla="*/ 114 h 145"/>
              <a:gd name="T12" fmla="*/ 86 w 111"/>
              <a:gd name="T13" fmla="*/ 110 h 145"/>
              <a:gd name="T14" fmla="*/ 61 w 111"/>
              <a:gd name="T15" fmla="*/ 145 h 145"/>
              <a:gd name="T16" fmla="*/ 54 w 111"/>
              <a:gd name="T17" fmla="*/ 126 h 145"/>
              <a:gd name="T18" fmla="*/ 63 w 111"/>
              <a:gd name="T19" fmla="*/ 30 h 145"/>
              <a:gd name="T20" fmla="*/ 42 w 111"/>
              <a:gd name="T21" fmla="*/ 134 h 145"/>
              <a:gd name="T22" fmla="*/ 9 w 111"/>
              <a:gd name="T23" fmla="*/ 86 h 145"/>
              <a:gd name="T24" fmla="*/ 15 w 111"/>
              <a:gd name="T25" fmla="*/ 9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1" h="145">
                <a:moveTo>
                  <a:pt x="15" y="90"/>
                </a:moveTo>
                <a:cubicBezTo>
                  <a:pt x="15" y="90"/>
                  <a:pt x="0" y="50"/>
                  <a:pt x="45" y="21"/>
                </a:cubicBezTo>
                <a:cubicBezTo>
                  <a:pt x="78" y="0"/>
                  <a:pt x="98" y="2"/>
                  <a:pt x="98" y="2"/>
                </a:cubicBezTo>
                <a:cubicBezTo>
                  <a:pt x="98" y="2"/>
                  <a:pt x="86" y="9"/>
                  <a:pt x="101" y="31"/>
                </a:cubicBezTo>
                <a:cubicBezTo>
                  <a:pt x="109" y="43"/>
                  <a:pt x="111" y="72"/>
                  <a:pt x="94" y="91"/>
                </a:cubicBezTo>
                <a:cubicBezTo>
                  <a:pt x="78" y="109"/>
                  <a:pt x="74" y="114"/>
                  <a:pt x="74" y="114"/>
                </a:cubicBezTo>
                <a:cubicBezTo>
                  <a:pt x="86" y="110"/>
                  <a:pt x="86" y="110"/>
                  <a:pt x="86" y="110"/>
                </a:cubicBezTo>
                <a:cubicBezTo>
                  <a:pt x="86" y="110"/>
                  <a:pt x="58" y="131"/>
                  <a:pt x="61" y="145"/>
                </a:cubicBezTo>
                <a:cubicBezTo>
                  <a:pt x="59" y="139"/>
                  <a:pt x="56" y="133"/>
                  <a:pt x="54" y="126"/>
                </a:cubicBezTo>
                <a:cubicBezTo>
                  <a:pt x="42" y="90"/>
                  <a:pt x="47" y="53"/>
                  <a:pt x="63" y="30"/>
                </a:cubicBezTo>
                <a:cubicBezTo>
                  <a:pt x="43" y="50"/>
                  <a:pt x="27" y="84"/>
                  <a:pt x="42" y="134"/>
                </a:cubicBezTo>
                <a:cubicBezTo>
                  <a:pt x="32" y="128"/>
                  <a:pt x="14" y="113"/>
                  <a:pt x="9" y="86"/>
                </a:cubicBezTo>
                <a:lnTo>
                  <a:pt x="15" y="90"/>
                </a:lnTo>
                <a:close/>
              </a:path>
            </a:pathLst>
          </a:custGeom>
          <a:solidFill>
            <a:srgbClr val="17ACD4"/>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49" name="Freeform 33"/>
          <p:cNvSpPr/>
          <p:nvPr/>
        </p:nvSpPr>
        <p:spPr bwMode="auto">
          <a:xfrm>
            <a:off x="1119099" y="2031090"/>
            <a:ext cx="426110" cy="353416"/>
          </a:xfrm>
          <a:custGeom>
            <a:avLst/>
            <a:gdLst>
              <a:gd name="T0" fmla="*/ 167 w 196"/>
              <a:gd name="T1" fmla="*/ 142 h 163"/>
              <a:gd name="T2" fmla="*/ 170 w 196"/>
              <a:gd name="T3" fmla="*/ 48 h 163"/>
              <a:gd name="T4" fmla="*/ 167 w 196"/>
              <a:gd name="T5" fmla="*/ 57 h 163"/>
              <a:gd name="T6" fmla="*/ 75 w 196"/>
              <a:gd name="T7" fmla="*/ 3 h 163"/>
              <a:gd name="T8" fmla="*/ 0 w 196"/>
              <a:gd name="T9" fmla="*/ 26 h 163"/>
              <a:gd name="T10" fmla="*/ 20 w 196"/>
              <a:gd name="T11" fmla="*/ 60 h 163"/>
              <a:gd name="T12" fmla="*/ 77 w 196"/>
              <a:gd name="T13" fmla="*/ 124 h 163"/>
              <a:gd name="T14" fmla="*/ 119 w 196"/>
              <a:gd name="T15" fmla="*/ 134 h 163"/>
              <a:gd name="T16" fmla="*/ 102 w 196"/>
              <a:gd name="T17" fmla="*/ 139 h 163"/>
              <a:gd name="T18" fmla="*/ 161 w 196"/>
              <a:gd name="T19" fmla="*/ 163 h 163"/>
              <a:gd name="T20" fmla="*/ 81 w 196"/>
              <a:gd name="T21" fmla="*/ 35 h 163"/>
              <a:gd name="T22" fmla="*/ 167 w 196"/>
              <a:gd name="T23" fmla="*/ 142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6" h="163">
                <a:moveTo>
                  <a:pt x="167" y="142"/>
                </a:moveTo>
                <a:cubicBezTo>
                  <a:pt x="167" y="142"/>
                  <a:pt x="196" y="98"/>
                  <a:pt x="170" y="48"/>
                </a:cubicBezTo>
                <a:cubicBezTo>
                  <a:pt x="167" y="57"/>
                  <a:pt x="167" y="57"/>
                  <a:pt x="167" y="57"/>
                </a:cubicBezTo>
                <a:cubicBezTo>
                  <a:pt x="167" y="57"/>
                  <a:pt x="152" y="0"/>
                  <a:pt x="75" y="3"/>
                </a:cubicBezTo>
                <a:cubicBezTo>
                  <a:pt x="21" y="6"/>
                  <a:pt x="0" y="26"/>
                  <a:pt x="0" y="26"/>
                </a:cubicBezTo>
                <a:cubicBezTo>
                  <a:pt x="0" y="26"/>
                  <a:pt x="19" y="23"/>
                  <a:pt x="20" y="60"/>
                </a:cubicBezTo>
                <a:cubicBezTo>
                  <a:pt x="21" y="81"/>
                  <a:pt x="43" y="116"/>
                  <a:pt x="77" y="124"/>
                </a:cubicBezTo>
                <a:cubicBezTo>
                  <a:pt x="111" y="131"/>
                  <a:pt x="119" y="134"/>
                  <a:pt x="119" y="134"/>
                </a:cubicBezTo>
                <a:cubicBezTo>
                  <a:pt x="102" y="139"/>
                  <a:pt x="102" y="139"/>
                  <a:pt x="102" y="139"/>
                </a:cubicBezTo>
                <a:cubicBezTo>
                  <a:pt x="102" y="139"/>
                  <a:pt x="159" y="140"/>
                  <a:pt x="161" y="163"/>
                </a:cubicBezTo>
                <a:cubicBezTo>
                  <a:pt x="161" y="163"/>
                  <a:pt x="157" y="56"/>
                  <a:pt x="81" y="35"/>
                </a:cubicBezTo>
                <a:cubicBezTo>
                  <a:pt x="81" y="35"/>
                  <a:pt x="153" y="45"/>
                  <a:pt x="167" y="142"/>
                </a:cubicBezTo>
                <a:close/>
              </a:path>
            </a:pathLst>
          </a:custGeom>
          <a:solidFill>
            <a:srgbClr val="FFFFFF">
              <a:lumMod val="65000"/>
            </a:srgbClr>
          </a:solidFill>
          <a:ln>
            <a:noFill/>
          </a:ln>
        </p:spPr>
        <p:txBody>
          <a:bodyPr vert="horz" wrap="square" lIns="48583" tIns="24291" rIns="48583" bIns="24291"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smtClean="0">
              <a:ln>
                <a:noFill/>
              </a:ln>
              <a:solidFill>
                <a:srgbClr val="000000">
                  <a:lumMod val="65000"/>
                  <a:lumOff val="35000"/>
                </a:srgbClr>
              </a:solidFill>
              <a:effectLst/>
              <a:uLnTx/>
              <a:uFillTx/>
              <a:cs typeface="+mn-ea"/>
              <a:sym typeface="+mn-lt"/>
            </a:endParaRPr>
          </a:p>
        </p:txBody>
      </p:sp>
      <p:sp>
        <p:nvSpPr>
          <p:cNvPr id="50" name="TextBox 27"/>
          <p:cNvSpPr txBox="1"/>
          <p:nvPr/>
        </p:nvSpPr>
        <p:spPr>
          <a:xfrm>
            <a:off x="2001091" y="4168383"/>
            <a:ext cx="559780" cy="187556"/>
          </a:xfrm>
          <a:prstGeom prst="rect">
            <a:avLst/>
          </a:prstGeom>
          <a:noFill/>
        </p:spPr>
        <p:txBody>
          <a:bodyPr wrap="none" lIns="48583" tIns="24291" rIns="48583" bIns="24291" rtlCol="0">
            <a:spAutoFit/>
          </a:bodyPr>
          <a:lstStyle/>
          <a:p>
            <a:pPr defTabSz="913765"/>
            <a:r>
              <a:rPr lang="zh-CN" altLang="en-US" sz="900" b="1" dirty="0">
                <a:solidFill>
                  <a:srgbClr val="000000">
                    <a:lumMod val="65000"/>
                    <a:lumOff val="35000"/>
                  </a:srgbClr>
                </a:solidFill>
                <a:cs typeface="+mn-ea"/>
                <a:sym typeface="+mn-lt"/>
              </a:rPr>
              <a:t>添加文字</a:t>
            </a:r>
            <a:endParaRPr lang="en-US" sz="900" b="1" dirty="0">
              <a:solidFill>
                <a:srgbClr val="000000">
                  <a:lumMod val="65000"/>
                  <a:lumOff val="35000"/>
                </a:srgbClr>
              </a:solidFill>
              <a:cs typeface="+mn-ea"/>
              <a:sym typeface="+mn-lt"/>
            </a:endParaRPr>
          </a:p>
        </p:txBody>
      </p:sp>
    </p:spTree>
    <p:extLst>
      <p:ext uri="{BB962C8B-B14F-4D97-AF65-F5344CB8AC3E}">
        <p14:creationId xmlns:p14="http://schemas.microsoft.com/office/powerpoint/2010/main" val="38682860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产品研发优势</a:t>
            </a:r>
          </a:p>
        </p:txBody>
      </p:sp>
      <p:sp>
        <p:nvSpPr>
          <p:cNvPr id="17" name="矩形 16"/>
          <p:cNvSpPr/>
          <p:nvPr/>
        </p:nvSpPr>
        <p:spPr>
          <a:xfrm>
            <a:off x="1258392" y="1400076"/>
            <a:ext cx="9876405" cy="1092603"/>
          </a:xfrm>
          <a:prstGeom prst="rect">
            <a:avLst/>
          </a:prstGeom>
        </p:spPr>
        <p:txBody>
          <a:bodyPr wrap="square" lIns="121917" tIns="60958" rIns="121917" bIns="60958">
            <a:spAutoFit/>
          </a:bodyPr>
          <a:lstStyle/>
          <a:p>
            <a:pPr defTabSz="913765"/>
            <a:r>
              <a:rPr lang="zh-CN" altLang="en-US" sz="2100" dirty="0">
                <a:solidFill>
                  <a:srgbClr val="000000"/>
                </a:solidFill>
                <a:cs typeface="+mn-ea"/>
                <a:sym typeface="+mn-lt"/>
              </a:rPr>
              <a:t>配备黑板专用智能光电玻璃研发、生产、检测全套设备及专业研发人员。</a:t>
            </a:r>
            <a:endParaRPr lang="en-US" altLang="zh-CN" sz="2100" dirty="0">
              <a:solidFill>
                <a:srgbClr val="000000"/>
              </a:solidFill>
              <a:cs typeface="+mn-ea"/>
              <a:sym typeface="+mn-lt"/>
            </a:endParaRPr>
          </a:p>
          <a:p>
            <a:pPr defTabSz="913765"/>
            <a:endParaRPr lang="en-US" altLang="zh-CN" sz="2100" dirty="0">
              <a:solidFill>
                <a:srgbClr val="000000"/>
              </a:solidFill>
              <a:cs typeface="+mn-ea"/>
              <a:sym typeface="+mn-lt"/>
            </a:endParaRPr>
          </a:p>
          <a:p>
            <a:pPr defTabSz="913765"/>
            <a:r>
              <a:rPr lang="zh-CN" altLang="en-US" sz="2100" dirty="0" smtClean="0">
                <a:solidFill>
                  <a:srgbClr val="000000"/>
                </a:solidFill>
                <a:cs typeface="+mn-ea"/>
                <a:sym typeface="+mn-lt"/>
              </a:rPr>
              <a:t>建成</a:t>
            </a:r>
            <a:r>
              <a:rPr lang="zh-CN" altLang="en-US" sz="2100" dirty="0">
                <a:solidFill>
                  <a:srgbClr val="000000"/>
                </a:solidFill>
                <a:cs typeface="+mn-ea"/>
                <a:sym typeface="+mn-lt"/>
              </a:rPr>
              <a:t>行业首创全自动玻璃生产线，保证黑板原材供应。</a:t>
            </a:r>
          </a:p>
        </p:txBody>
      </p:sp>
      <p:sp>
        <p:nvSpPr>
          <p:cNvPr id="18" name="Rectangle 1"/>
          <p:cNvSpPr/>
          <p:nvPr/>
        </p:nvSpPr>
        <p:spPr bwMode="auto">
          <a:xfrm>
            <a:off x="1396963" y="3321050"/>
            <a:ext cx="9525067" cy="2762269"/>
          </a:xfrm>
          <a:prstGeom prst="rect">
            <a:avLst/>
          </a:prstGeom>
          <a:noFill/>
          <a:ln w="3175" cap="flat">
            <a:solidFill>
              <a:srgbClr val="C00000"/>
            </a:solidFill>
            <a:prstDash val="solid"/>
            <a:miter lim="800000"/>
            <a:headEnd type="none" w="med" len="med"/>
            <a:tailEnd type="none" w="med" len="med"/>
          </a:ln>
        </p:spPr>
        <p:txBody>
          <a:bodyPr lIns="0" tIns="0" rIns="0" bIns="0"/>
          <a:lstStyle/>
          <a:p>
            <a:pPr defTabSz="913765"/>
            <a:endParaRPr lang="en-US" sz="1865" dirty="0">
              <a:solidFill>
                <a:srgbClr val="000000">
                  <a:lumMod val="65000"/>
                  <a:lumOff val="35000"/>
                </a:srgbClr>
              </a:solidFill>
              <a:cs typeface="+mn-ea"/>
              <a:sym typeface="+mn-lt"/>
            </a:endParaRPr>
          </a:p>
        </p:txBody>
      </p:sp>
      <p:pic>
        <p:nvPicPr>
          <p:cNvPr id="19" name="Picture 4" descr="http://images.glass.cn/biz/201401/20140127161531_9646.jpg"/>
          <p:cNvPicPr>
            <a:picLocks noChangeAspect="1" noChangeArrowheads="1"/>
          </p:cNvPicPr>
          <p:nvPr/>
        </p:nvPicPr>
        <p:blipFill>
          <a:blip r:embed="rId3" cstate="print"/>
          <a:srcRect/>
          <a:stretch>
            <a:fillRect/>
          </a:stretch>
        </p:blipFill>
        <p:spPr bwMode="auto">
          <a:xfrm>
            <a:off x="1670280" y="3581054"/>
            <a:ext cx="3756477" cy="2347799"/>
          </a:xfrm>
          <a:prstGeom prst="rect">
            <a:avLst/>
          </a:prstGeom>
          <a:noFill/>
        </p:spPr>
      </p:pic>
      <p:pic>
        <p:nvPicPr>
          <p:cNvPr id="20" name="Picture 7"/>
          <p:cNvPicPr>
            <a:picLocks noChangeAspect="1" noChangeArrowheads="1"/>
          </p:cNvPicPr>
          <p:nvPr/>
        </p:nvPicPr>
        <p:blipFill>
          <a:blip r:embed="rId4" cstate="print"/>
          <a:srcRect/>
          <a:stretch>
            <a:fillRect/>
          </a:stretch>
        </p:blipFill>
        <p:spPr bwMode="auto">
          <a:xfrm>
            <a:off x="6045235" y="3563022"/>
            <a:ext cx="4540375" cy="2347799"/>
          </a:xfrm>
          <a:prstGeom prst="rect">
            <a:avLst/>
          </a:prstGeom>
          <a:noFill/>
          <a:ln w="9525">
            <a:noFill/>
            <a:miter lim="800000"/>
            <a:headEnd/>
            <a:tailEnd/>
          </a:ln>
          <a:effectLst/>
        </p:spPr>
      </p:pic>
    </p:spTree>
    <p:extLst>
      <p:ext uri="{BB962C8B-B14F-4D97-AF65-F5344CB8AC3E}">
        <p14:creationId xmlns:p14="http://schemas.microsoft.com/office/powerpoint/2010/main" val="169356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right)">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3591524"/>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4" name="MH_Number_1"/>
          <p:cNvSpPr/>
          <p:nvPr>
            <p:custDataLst>
              <p:tags r:id="rId5"/>
            </p:custDataLst>
          </p:nvPr>
        </p:nvSpPr>
        <p:spPr>
          <a:xfrm>
            <a:off x="3162823" y="2776252"/>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MH_Number_1"/>
          <p:cNvSpPr/>
          <p:nvPr>
            <p:custDataLst>
              <p:tags r:id="rId6"/>
            </p:custDataLst>
          </p:nvPr>
        </p:nvSpPr>
        <p:spPr>
          <a:xfrm>
            <a:off x="3162823" y="3655514"/>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4104567" y="47145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noProof="0"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3162823" y="4658650"/>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4104567" y="28194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noProof="0" dirty="0" smtClean="0">
                <a:solidFill>
                  <a:sysClr val="windowText" lastClr="000000"/>
                </a:solidFill>
                <a:latin typeface="+mn-lt"/>
                <a:ea typeface="+mn-ea"/>
                <a:cs typeface="+mn-ea"/>
                <a:sym typeface="+mn-lt"/>
              </a:rPr>
              <a:t>需求和痛点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4104567" y="3792551"/>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noProof="0" dirty="0" smtClean="0">
                <a:solidFill>
                  <a:sysClr val="windowText" lastClr="000000"/>
                </a:solidFill>
                <a:latin typeface="+mn-lt"/>
                <a:ea typeface="+mn-ea"/>
                <a:cs typeface="+mn-ea"/>
                <a:sym typeface="+mn-lt"/>
              </a:rPr>
              <a:t>方案详细介绍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100447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nodePh="1">
                                  <p:stCondLst>
                                    <p:cond delay="0"/>
                                  </p:stCondLst>
                                  <p:endCondLst>
                                    <p:cond evt="begin" delay="0">
                                      <p:tn val="5"/>
                                    </p:cond>
                                  </p:endCondLst>
                                  <p:childTnLst>
                                    <p:set>
                                      <p:cBhvr rctx="PPT">
                                        <p:cTn id="6" dur="indefinite"/>
                                        <p:tgtEl>
                                          <p:spTgt spid="64"/>
                                        </p:tgtEl>
                                        <p:attrNameLst>
                                          <p:attrName>style.opacity</p:attrName>
                                        </p:attrNameLst>
                                      </p:cBhvr>
                                      <p:to>
                                        <p:strVal val="0.5"/>
                                      </p:to>
                                    </p:set>
                                    <p:animEffect filter="image" prLst="opacity: 0.5">
                                      <p:cBhvr rctx="IE">
                                        <p:cTn id="7" dur="indefinite"/>
                                        <p:tgtEl>
                                          <p:spTgt spid="64"/>
                                        </p:tgtEl>
                                      </p:cBhvr>
                                    </p:animEffect>
                                  </p:childTnLst>
                                </p:cTn>
                              </p:par>
                              <p:par>
                                <p:cTn id="8" presetID="9" presetClass="emph" presetSubtype="0" grpId="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par>
                                <p:cTn id="11" presetID="9" presetClass="emph" presetSubtype="0" grpId="0" nodeType="withEffect">
                                  <p:stCondLst>
                                    <p:cond delay="0"/>
                                  </p:stCondLst>
                                  <p:childTnLst>
                                    <p:set>
                                      <p:cBhvr rctx="PPT">
                                        <p:cTn id="12" dur="indefinite"/>
                                        <p:tgtEl>
                                          <p:spTgt spid="13"/>
                                        </p:tgtEl>
                                        <p:attrNameLst>
                                          <p:attrName>style.opacity</p:attrName>
                                        </p:attrNameLst>
                                      </p:cBhvr>
                                      <p:to>
                                        <p:strVal val="0.5"/>
                                      </p:to>
                                    </p:set>
                                    <p:animEffect filter="image" prLst="opacity: 0.5">
                                      <p:cBhvr rctx="IE">
                                        <p:cTn id="13"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10" grpId="0"/>
      <p:bldP spid="1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文本框 25"/>
          <p:cNvSpPr txBox="1"/>
          <p:nvPr/>
        </p:nvSpPr>
        <p:spPr>
          <a:xfrm>
            <a:off x="692678"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制造优势</a:t>
            </a:r>
          </a:p>
        </p:txBody>
      </p:sp>
      <p:sp>
        <p:nvSpPr>
          <p:cNvPr id="8" name="矩形 7"/>
          <p:cNvSpPr/>
          <p:nvPr/>
        </p:nvSpPr>
        <p:spPr>
          <a:xfrm>
            <a:off x="1412729" y="2898921"/>
            <a:ext cx="3683924" cy="2059305"/>
          </a:xfrm>
          <a:prstGeom prst="rect">
            <a:avLst/>
          </a:prstGeom>
        </p:spPr>
        <p:txBody>
          <a:bodyPr wrap="square" lIns="121917" tIns="60958" rIns="121917" bIns="60958">
            <a:spAutoFit/>
          </a:bodyPr>
          <a:lstStyle/>
          <a:p>
            <a:pPr defTabSz="913765">
              <a:lnSpc>
                <a:spcPct val="150000"/>
              </a:lnSpc>
            </a:pPr>
            <a:r>
              <a:rPr lang="zh-CN" altLang="en-US" sz="2100" dirty="0" smtClean="0">
                <a:solidFill>
                  <a:srgbClr val="000000"/>
                </a:solidFill>
                <a:cs typeface="+mn-ea"/>
                <a:sym typeface="+mn-lt"/>
              </a:rPr>
              <a:t>设立</a:t>
            </a:r>
            <a:r>
              <a:rPr lang="zh-CN" altLang="en-US" sz="2100" dirty="0">
                <a:solidFill>
                  <a:srgbClr val="000000"/>
                </a:solidFill>
                <a:cs typeface="+mn-ea"/>
                <a:sym typeface="+mn-lt"/>
              </a:rPr>
              <a:t>独立</a:t>
            </a:r>
            <a:r>
              <a:rPr lang="en-US" altLang="zh-CN" sz="2100" dirty="0">
                <a:solidFill>
                  <a:srgbClr val="000000"/>
                </a:solidFill>
                <a:cs typeface="+mn-ea"/>
                <a:sym typeface="+mn-lt"/>
              </a:rPr>
              <a:t>CNC</a:t>
            </a:r>
            <a:r>
              <a:rPr lang="zh-CN" altLang="en-US" sz="2100" dirty="0">
                <a:solidFill>
                  <a:srgbClr val="000000"/>
                </a:solidFill>
                <a:cs typeface="+mn-ea"/>
                <a:sym typeface="+mn-lt"/>
              </a:rPr>
              <a:t>加工中心，</a:t>
            </a:r>
            <a:endParaRPr lang="en-US" altLang="zh-CN" sz="2100" dirty="0">
              <a:solidFill>
                <a:srgbClr val="000000"/>
              </a:solidFill>
              <a:cs typeface="+mn-ea"/>
              <a:sym typeface="+mn-lt"/>
            </a:endParaRPr>
          </a:p>
          <a:p>
            <a:pPr defTabSz="913765">
              <a:lnSpc>
                <a:spcPct val="150000"/>
              </a:lnSpc>
            </a:pPr>
            <a:r>
              <a:rPr lang="zh-CN" altLang="en-US" sz="2100" dirty="0">
                <a:solidFill>
                  <a:srgbClr val="000000"/>
                </a:solidFill>
                <a:cs typeface="+mn-ea"/>
                <a:sym typeface="+mn-lt"/>
              </a:rPr>
              <a:t>首次引进机器人智能工厂技术，其中焊接机器人承担黑板主体架构的制造。</a:t>
            </a:r>
          </a:p>
        </p:txBody>
      </p:sp>
      <p:pic>
        <p:nvPicPr>
          <p:cNvPr id="9" name="Picture 2"/>
          <p:cNvPicPr>
            <a:picLocks noChangeAspect="1" noChangeArrowheads="1"/>
          </p:cNvPicPr>
          <p:nvPr/>
        </p:nvPicPr>
        <p:blipFill>
          <a:blip r:embed="rId3" cstate="email"/>
          <a:srcRect/>
          <a:stretch>
            <a:fillRect/>
          </a:stretch>
        </p:blipFill>
        <p:spPr bwMode="auto">
          <a:xfrm>
            <a:off x="6407282" y="2190742"/>
            <a:ext cx="4808961" cy="3606721"/>
          </a:xfrm>
          <a:prstGeom prst="rect">
            <a:avLst/>
          </a:prstGeom>
          <a:noFill/>
          <a:ln w="9525">
            <a:noFill/>
            <a:miter lim="800000"/>
            <a:headEnd/>
            <a:tailEnd/>
          </a:ln>
          <a:effectLst/>
        </p:spPr>
      </p:pic>
    </p:spTree>
    <p:extLst>
      <p:ext uri="{BB962C8B-B14F-4D97-AF65-F5344CB8AC3E}">
        <p14:creationId xmlns:p14="http://schemas.microsoft.com/office/powerpoint/2010/main" val="28376694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4" name="图片 3" descr="矢量智能对象3"/>
          <p:cNvPicPr>
            <a:picLocks noChangeAspect="1"/>
          </p:cNvPicPr>
          <p:nvPr/>
        </p:nvPicPr>
        <p:blipFill>
          <a:blip r:embed="rId4"/>
          <a:stretch>
            <a:fillRect/>
          </a:stretch>
        </p:blipFill>
        <p:spPr>
          <a:xfrm>
            <a:off x="11764645" y="4944745"/>
            <a:ext cx="433070" cy="1301750"/>
          </a:xfrm>
          <a:prstGeom prst="rect">
            <a:avLst/>
          </a:prstGeom>
        </p:spPr>
      </p:pic>
      <p:sp>
        <p:nvSpPr>
          <p:cNvPr id="23" name="文本框 22"/>
          <p:cNvSpPr txBox="1"/>
          <p:nvPr/>
        </p:nvSpPr>
        <p:spPr>
          <a:xfrm>
            <a:off x="598844" y="6236989"/>
            <a:ext cx="3418205" cy="306705"/>
          </a:xfrm>
          <a:prstGeom prst="rect">
            <a:avLst/>
          </a:prstGeom>
          <a:noFill/>
        </p:spPr>
        <p:txBody>
          <a:bodyPr wrap="none" rtlCol="0">
            <a:spAutoFit/>
          </a:bodyPr>
          <a:lstStyle/>
          <a:p>
            <a:r>
              <a:rPr lang="en-US" altLang="zh-CN" sz="1400" dirty="0">
                <a:solidFill>
                  <a:srgbClr val="939598"/>
                </a:solidFill>
                <a:cs typeface="+mn-ea"/>
                <a:sym typeface="+mn-lt"/>
              </a:rPr>
              <a:t>2018 Lenovo Internal. All rights reserved.</a:t>
            </a:r>
            <a:endParaRPr lang="zh-CN" altLang="en-US" sz="1400" dirty="0">
              <a:solidFill>
                <a:srgbClr val="939598"/>
              </a:solidFill>
              <a:cs typeface="+mn-ea"/>
              <a:sym typeface="+mn-lt"/>
            </a:endParaRPr>
          </a:p>
        </p:txBody>
      </p:sp>
      <p:sp>
        <p:nvSpPr>
          <p:cNvPr id="31" name="矩形 30"/>
          <p:cNvSpPr/>
          <p:nvPr/>
        </p:nvSpPr>
        <p:spPr>
          <a:xfrm>
            <a:off x="11765915" y="6246495"/>
            <a:ext cx="431800" cy="288290"/>
          </a:xfrm>
          <a:prstGeom prst="rect">
            <a:avLst/>
          </a:prstGeom>
          <a:solidFill>
            <a:srgbClr val="343E48"/>
          </a:solidFill>
          <a:ln>
            <a:noFill/>
          </a:ln>
        </p:spPr>
        <p:txBody>
          <a:bodyPr anchor="ctr"/>
          <a:lstStyle/>
          <a:p>
            <a:pPr algn="ctr"/>
            <a:endParaRPr lang="zh-CN" altLang="en-US" b="1" i="1">
              <a:solidFill>
                <a:srgbClr val="FFFFFF"/>
              </a:solidFill>
              <a:cs typeface="+mn-ea"/>
              <a:sym typeface="+mn-lt"/>
            </a:endParaRPr>
          </a:p>
        </p:txBody>
      </p:sp>
      <p:sp>
        <p:nvSpPr>
          <p:cNvPr id="32" name="文本框 31"/>
          <p:cNvSpPr txBox="1"/>
          <p:nvPr/>
        </p:nvSpPr>
        <p:spPr>
          <a:xfrm>
            <a:off x="11774805" y="6216015"/>
            <a:ext cx="441146" cy="369332"/>
          </a:xfrm>
          <a:prstGeom prst="rect">
            <a:avLst/>
          </a:prstGeom>
          <a:noFill/>
        </p:spPr>
        <p:txBody>
          <a:bodyPr wrap="none" rtlCol="0">
            <a:spAutoFit/>
          </a:bodyPr>
          <a:lstStyle/>
          <a:p>
            <a:r>
              <a:rPr lang="en-US" altLang="zh-CN">
                <a:solidFill>
                  <a:schemeClr val="bg1"/>
                </a:solidFill>
                <a:cs typeface="+mn-ea"/>
                <a:sym typeface="+mn-lt"/>
              </a:rPr>
              <a:t>05</a:t>
            </a:r>
          </a:p>
        </p:txBody>
      </p:sp>
      <p:pic>
        <p:nvPicPr>
          <p:cNvPr id="25" name="图片 24"/>
          <p:cNvPicPr>
            <a:picLocks noChangeAspect="1"/>
          </p:cNvPicPr>
          <p:nvPr/>
        </p:nvPicPr>
        <p:blipFill>
          <a:blip r:embed="rId5"/>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685165" y="118864"/>
            <a:ext cx="2893741" cy="369332"/>
          </a:xfrm>
          <a:prstGeom prst="rect">
            <a:avLst/>
          </a:prstGeom>
          <a:noFill/>
        </p:spPr>
        <p:txBody>
          <a:bodyPr wrap="none" rtlCol="0">
            <a:spAutoFit/>
          </a:bodyPr>
          <a:lstStyle/>
          <a:p>
            <a:pPr algn="l"/>
            <a:r>
              <a:rPr lang="en-US" altLang="zh-CN" dirty="0">
                <a:solidFill>
                  <a:srgbClr val="ABB3C6"/>
                </a:solidFill>
                <a:cs typeface="+mn-ea"/>
                <a:sym typeface="+mn-lt"/>
              </a:rPr>
              <a:t>AI+</a:t>
            </a:r>
            <a:r>
              <a:rPr lang="zh-CN" altLang="en-US" dirty="0">
                <a:solidFill>
                  <a:srgbClr val="ABB3C6"/>
                </a:solidFill>
                <a:cs typeface="+mn-ea"/>
                <a:sym typeface="+mn-lt"/>
              </a:rPr>
              <a:t>课堂系统综合解决方案</a:t>
            </a:r>
          </a:p>
        </p:txBody>
      </p:sp>
      <p:sp>
        <p:nvSpPr>
          <p:cNvPr id="28" name="矩形 27"/>
          <p:cNvSpPr/>
          <p:nvPr/>
        </p:nvSpPr>
        <p:spPr>
          <a:xfrm>
            <a:off x="1014371" y="4183731"/>
            <a:ext cx="4572000" cy="2008242"/>
          </a:xfrm>
          <a:prstGeom prst="rect">
            <a:avLst/>
          </a:prstGeom>
          <a:ln>
            <a:noFill/>
          </a:ln>
        </p:spPr>
        <p:txBody>
          <a:bodyPr lIns="68580" tIns="34290" rIns="68580" bIns="34290">
            <a:spAutoFit/>
          </a:bodyPr>
          <a:lstStyle/>
          <a:p>
            <a:pPr algn="just">
              <a:lnSpc>
                <a:spcPct val="150000"/>
              </a:lnSpc>
            </a:pPr>
            <a:r>
              <a:rPr lang="en-US" altLang="zh-CN" b="1" kern="100" dirty="0">
                <a:solidFill>
                  <a:srgbClr val="FFFFFF"/>
                </a:solidFill>
                <a:cs typeface="+mn-ea"/>
                <a:sym typeface="+mn-lt"/>
              </a:rPr>
              <a:t>2</a:t>
            </a:r>
            <a:r>
              <a:rPr lang="zh-CN" altLang="en-US" b="1" kern="100" dirty="0">
                <a:solidFill>
                  <a:srgbClr val="FFFFFF"/>
                </a:solidFill>
                <a:cs typeface="+mn-ea"/>
                <a:sym typeface="+mn-lt"/>
              </a:rPr>
              <a:t>．</a:t>
            </a:r>
            <a:r>
              <a:rPr lang="en-US" altLang="zh-CN" b="1" kern="100" dirty="0">
                <a:solidFill>
                  <a:srgbClr val="FFFFFF"/>
                </a:solidFill>
                <a:cs typeface="+mn-ea"/>
                <a:sym typeface="+mn-lt"/>
              </a:rPr>
              <a:t>AI+</a:t>
            </a:r>
            <a:r>
              <a:rPr lang="zh-CN" altLang="en-US" b="1" kern="100" dirty="0">
                <a:solidFill>
                  <a:srgbClr val="FFFFFF"/>
                </a:solidFill>
                <a:cs typeface="+mn-ea"/>
                <a:sym typeface="+mn-lt"/>
              </a:rPr>
              <a:t>课堂：学生人脸实时比对、助力走班考勤管理</a:t>
            </a:r>
          </a:p>
          <a:p>
            <a:pPr algn="just">
              <a:lnSpc>
                <a:spcPct val="150000"/>
              </a:lnSpc>
            </a:pPr>
            <a:r>
              <a:rPr lang="zh-CN" altLang="en-US" sz="1200" kern="100" dirty="0">
                <a:solidFill>
                  <a:schemeClr val="bg1"/>
                </a:solidFill>
                <a:cs typeface="+mn-ea"/>
                <a:sym typeface="+mn-lt"/>
              </a:rPr>
              <a:t>       上课后，系统会不断抓拍学生图片，并进行实时比对分析，比对结果在平台统一展示。任课老师可以在平台上查询到学生每一节课的出勤状态。同时这些数据还可以用来评估学生在课堂中的参与度，甚至分析学生的学习态度、学习兴趣，为其学业发展提供建议。</a:t>
            </a:r>
            <a:endParaRPr lang="zh-CN" altLang="zh-CN" sz="1200" kern="100" dirty="0">
              <a:solidFill>
                <a:schemeClr val="bg1"/>
              </a:solidFill>
              <a:cs typeface="+mn-ea"/>
              <a:sym typeface="+mn-lt"/>
            </a:endParaRPr>
          </a:p>
        </p:txBody>
      </p:sp>
      <p:pic>
        <p:nvPicPr>
          <p:cNvPr id="2" name="图片 1" descr="封面"/>
          <p:cNvPicPr>
            <a:picLocks noChangeAspect="1"/>
          </p:cNvPicPr>
          <p:nvPr/>
        </p:nvPicPr>
        <p:blipFill>
          <a:blip r:embed="rId6"/>
          <a:stretch>
            <a:fillRect/>
          </a:stretch>
        </p:blipFill>
        <p:spPr>
          <a:xfrm>
            <a:off x="-6350" y="-14717"/>
            <a:ext cx="12202160" cy="6877050"/>
          </a:xfrm>
          <a:prstGeom prst="rect">
            <a:avLst/>
          </a:prstGeom>
        </p:spPr>
      </p:pic>
    </p:spTree>
    <p:extLst>
      <p:ext uri="{BB962C8B-B14F-4D97-AF65-F5344CB8AC3E}">
        <p14:creationId xmlns:p14="http://schemas.microsoft.com/office/powerpoint/2010/main" val="337805076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699" y="143114"/>
            <a:ext cx="4392183" cy="523220"/>
          </a:xfrm>
          <a:prstGeom prst="rect">
            <a:avLst/>
          </a:prstGeom>
          <a:noFill/>
        </p:spPr>
        <p:txBody>
          <a:bodyPr wrap="square" rtlCol="0">
            <a:spAutoFit/>
          </a:bodyPr>
          <a:lstStyle/>
          <a:p>
            <a:pPr defTabSz="913765"/>
            <a:r>
              <a:rPr lang="zh-CN" altLang="en-US" sz="2800" b="1" dirty="0" smtClean="0">
                <a:cs typeface="+mn-ea"/>
                <a:sym typeface="+mn-lt"/>
              </a:rPr>
              <a:t>需求和痛点</a:t>
            </a:r>
            <a:endParaRPr lang="zh-CN" altLang="en-US" sz="2800" b="1" dirty="0">
              <a:cs typeface="+mn-ea"/>
              <a:sym typeface="+mn-lt"/>
            </a:endParaRPr>
          </a:p>
        </p:txBody>
      </p:sp>
      <p:sp>
        <p:nvSpPr>
          <p:cNvPr id="12" name="标题 1"/>
          <p:cNvSpPr txBox="1"/>
          <p:nvPr/>
        </p:nvSpPr>
        <p:spPr>
          <a:xfrm>
            <a:off x="1183640" y="502920"/>
            <a:ext cx="4832985" cy="747395"/>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a:lstStyle>
          <a:p>
            <a:endParaRPr lang="zh-CN" altLang="en-US" kern="0" dirty="0" smtClean="0">
              <a:latin typeface="+mn-lt"/>
              <a:ea typeface="+mn-ea"/>
              <a:cs typeface="+mn-ea"/>
              <a:sym typeface="+mn-lt"/>
            </a:endParaRPr>
          </a:p>
        </p:txBody>
      </p:sp>
      <p:sp>
        <p:nvSpPr>
          <p:cNvPr id="13" name="闪电形 12"/>
          <p:cNvSpPr/>
          <p:nvPr/>
        </p:nvSpPr>
        <p:spPr>
          <a:xfrm>
            <a:off x="4184656" y="438013"/>
            <a:ext cx="2871451" cy="2031179"/>
          </a:xfrm>
          <a:prstGeom prst="lightningBolt">
            <a:avLst/>
          </a:prstGeom>
          <a:solidFill>
            <a:srgbClr val="FFFFFF">
              <a:lumMod val="85000"/>
            </a:srgbClr>
          </a:solidFill>
          <a:ln w="12700" cap="flat" cmpd="sng" algn="ctr">
            <a:solidFill>
              <a:srgbClr val="FFFFFF"/>
            </a:solidFill>
            <a:prstDash val="solid"/>
            <a:miter lim="800000"/>
          </a:ln>
          <a:effectLst/>
        </p:spPr>
        <p:txBody>
          <a:bodyPr lIns="121917" tIns="60958" rIns="121917" bIns="60958"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smtClean="0">
              <a:ln>
                <a:noFill/>
              </a:ln>
              <a:solidFill>
                <a:srgbClr val="FFFFFF"/>
              </a:solidFill>
              <a:effectLst/>
              <a:uLnTx/>
              <a:uFillTx/>
              <a:cs typeface="+mn-ea"/>
              <a:sym typeface="+mn-lt"/>
            </a:endParaRPr>
          </a:p>
        </p:txBody>
      </p:sp>
      <p:pic>
        <p:nvPicPr>
          <p:cNvPr id="14" name="图片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2873" y="1315222"/>
            <a:ext cx="4176272" cy="430526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5" name="圆角矩形 14"/>
          <p:cNvSpPr/>
          <p:nvPr/>
        </p:nvSpPr>
        <p:spPr>
          <a:xfrm>
            <a:off x="333624" y="1745214"/>
            <a:ext cx="4369435" cy="1080770"/>
          </a:xfrm>
          <a:prstGeom prst="roundRect">
            <a:avLst/>
          </a:prstGeom>
          <a:solidFill>
            <a:srgbClr val="38B6AD"/>
          </a:solidFill>
          <a:ln w="12700" cap="flat" cmpd="sng" algn="ctr">
            <a:solidFill>
              <a:srgbClr val="38B6AD">
                <a:shade val="50000"/>
              </a:srgbClr>
            </a:solidFill>
            <a:prstDash val="solid"/>
            <a:miter lim="800000"/>
          </a:ln>
          <a:effectLst/>
        </p:spPr>
        <p:txBody>
          <a:bodyPr lIns="121917" tIns="60958" rIns="121917" bIns="60958" rtlCol="0" anchor="ctr"/>
          <a:lstStyle/>
          <a:p>
            <a:pPr marL="0" marR="0" lvl="0" indent="0" defTabSz="913765" eaLnBrk="1" fontAlgn="auto" latinLnBrk="0" hangingPunct="1">
              <a:lnSpc>
                <a:spcPct val="100000"/>
              </a:lnSpc>
              <a:spcBef>
                <a:spcPts val="0"/>
              </a:spcBef>
              <a:spcAft>
                <a:spcPts val="0"/>
              </a:spcAft>
              <a:buClrTx/>
              <a:buSzTx/>
              <a:buFontTx/>
              <a:buNone/>
              <a:tabLst/>
              <a:defRPr/>
            </a:pPr>
            <a:r>
              <a:rPr kumimoji="0" lang="zh-CN" altLang="en-US" sz="2100" b="0" i="0" u="none" strike="noStrike" kern="0" cap="none" spc="0" normalizeH="0" baseline="0" noProof="0" dirty="0" smtClean="0">
                <a:ln>
                  <a:noFill/>
                </a:ln>
                <a:solidFill>
                  <a:srgbClr val="FFFFFF"/>
                </a:solidFill>
                <a:effectLst/>
                <a:uLnTx/>
                <a:uFillTx/>
                <a:cs typeface="+mn-ea"/>
                <a:sym typeface="+mn-lt"/>
              </a:rPr>
              <a:t>像传统黑板一样，一体设计无需推拉，但是可以使用无尘粉笔甚至水笔进行书写</a:t>
            </a:r>
            <a:endParaRPr kumimoji="0" lang="en-US" altLang="zh-CN" sz="2100" b="0" i="0" u="none" strike="noStrike" kern="0" cap="none" spc="0" normalizeH="0" baseline="0" noProof="0" dirty="0" smtClean="0">
              <a:ln>
                <a:noFill/>
              </a:ln>
              <a:solidFill>
                <a:srgbClr val="FFFFFF"/>
              </a:solidFill>
              <a:effectLst/>
              <a:uLnTx/>
              <a:uFillTx/>
              <a:cs typeface="+mn-ea"/>
              <a:sym typeface="+mn-lt"/>
            </a:endParaRPr>
          </a:p>
        </p:txBody>
      </p:sp>
      <p:sp>
        <p:nvSpPr>
          <p:cNvPr id="16" name="圆角矩形 15"/>
          <p:cNvSpPr/>
          <p:nvPr/>
        </p:nvSpPr>
        <p:spPr>
          <a:xfrm>
            <a:off x="705734" y="3069824"/>
            <a:ext cx="4419600" cy="1068705"/>
          </a:xfrm>
          <a:prstGeom prst="roundRect">
            <a:avLst/>
          </a:prstGeom>
          <a:solidFill>
            <a:srgbClr val="38B6AD"/>
          </a:solidFill>
          <a:ln w="12700" cap="flat" cmpd="sng" algn="ctr">
            <a:solidFill>
              <a:srgbClr val="38B6AD">
                <a:shade val="50000"/>
              </a:srgbClr>
            </a:solidFill>
            <a:prstDash val="solid"/>
            <a:miter lim="800000"/>
          </a:ln>
          <a:effectLst/>
        </p:spPr>
        <p:txBody>
          <a:bodyPr lIns="121917" tIns="60958" rIns="121917" bIns="60958" rtlCol="0" anchor="ctr"/>
          <a:lstStyle/>
          <a:p>
            <a:pPr marL="0" marR="0" lvl="0" indent="0" defTabSz="913765" eaLnBrk="1" fontAlgn="auto" latinLnBrk="0" hangingPunct="1">
              <a:lnSpc>
                <a:spcPct val="100000"/>
              </a:lnSpc>
              <a:spcBef>
                <a:spcPts val="0"/>
              </a:spcBef>
              <a:spcAft>
                <a:spcPts val="0"/>
              </a:spcAft>
              <a:buClrTx/>
              <a:buSzTx/>
              <a:buFontTx/>
              <a:buNone/>
              <a:tabLst/>
              <a:defRPr/>
            </a:pPr>
            <a:r>
              <a:rPr kumimoji="0" lang="zh-CN" altLang="en-US" sz="2100" b="0" i="0" u="none" strike="noStrike" kern="0" cap="none" spc="0" normalizeH="0" baseline="0" noProof="0" dirty="0" smtClean="0">
                <a:ln>
                  <a:noFill/>
                </a:ln>
                <a:solidFill>
                  <a:srgbClr val="FFFFFF"/>
                </a:solidFill>
                <a:effectLst/>
                <a:uLnTx/>
                <a:uFillTx/>
                <a:cs typeface="+mn-ea"/>
                <a:sym typeface="+mn-lt"/>
              </a:rPr>
              <a:t>像组合绿板一样，内置触摸一体机，进行信息化教学，有良好的人机交互界面</a:t>
            </a:r>
            <a:endParaRPr kumimoji="0" lang="en-US" altLang="zh-CN" sz="2100" b="0" i="0" u="none" strike="noStrike" kern="0" cap="none" spc="0" normalizeH="0" baseline="0" noProof="0" dirty="0" smtClean="0">
              <a:ln>
                <a:noFill/>
              </a:ln>
              <a:solidFill>
                <a:srgbClr val="FFFFFF"/>
              </a:solidFill>
              <a:effectLst/>
              <a:uLnTx/>
              <a:uFillTx/>
              <a:cs typeface="+mn-ea"/>
              <a:sym typeface="+mn-lt"/>
            </a:endParaRPr>
          </a:p>
        </p:txBody>
      </p:sp>
      <p:sp>
        <p:nvSpPr>
          <p:cNvPr id="17" name="圆角矩形 16"/>
          <p:cNvSpPr/>
          <p:nvPr/>
        </p:nvSpPr>
        <p:spPr>
          <a:xfrm>
            <a:off x="1130549" y="4327124"/>
            <a:ext cx="4542155" cy="1104265"/>
          </a:xfrm>
          <a:prstGeom prst="roundRect">
            <a:avLst/>
          </a:prstGeom>
          <a:solidFill>
            <a:srgbClr val="38B6AD"/>
          </a:solidFill>
          <a:ln w="12700" cap="flat" cmpd="sng" algn="ctr">
            <a:solidFill>
              <a:srgbClr val="38B6AD">
                <a:shade val="50000"/>
              </a:srgbClr>
            </a:solidFill>
            <a:prstDash val="solid"/>
            <a:miter lim="800000"/>
          </a:ln>
          <a:effectLst/>
        </p:spPr>
        <p:txBody>
          <a:bodyPr lIns="121917" tIns="60958" rIns="121917" bIns="60958" rtlCol="0" anchor="ctr"/>
          <a:lstStyle/>
          <a:p>
            <a:pPr marL="0" marR="0" lvl="0" indent="0" defTabSz="913765" eaLnBrk="1" fontAlgn="auto" latinLnBrk="0" hangingPunct="1">
              <a:lnSpc>
                <a:spcPct val="100000"/>
              </a:lnSpc>
              <a:spcBef>
                <a:spcPts val="0"/>
              </a:spcBef>
              <a:spcAft>
                <a:spcPts val="0"/>
              </a:spcAft>
              <a:buClrTx/>
              <a:buSzTx/>
              <a:buFontTx/>
              <a:buNone/>
              <a:tabLst/>
              <a:defRPr/>
            </a:pPr>
            <a:r>
              <a:rPr kumimoji="0" lang="zh-CN" altLang="en-US" sz="2100" b="0" i="0" u="none" strike="noStrike" kern="0" cap="none" spc="0" normalizeH="0" baseline="0" noProof="0" dirty="0" smtClean="0">
                <a:ln>
                  <a:noFill/>
                </a:ln>
                <a:solidFill>
                  <a:srgbClr val="FFFFFF"/>
                </a:solidFill>
                <a:effectLst/>
                <a:uLnTx/>
                <a:uFillTx/>
                <a:cs typeface="+mn-ea"/>
                <a:sym typeface="+mn-lt"/>
              </a:rPr>
              <a:t>像多媒体复合黑板一样，有强大的教学备课及讲课功能，丰富的电子白板工具功能</a:t>
            </a:r>
          </a:p>
        </p:txBody>
      </p:sp>
      <p:sp>
        <p:nvSpPr>
          <p:cNvPr id="18" name="闪电形 17"/>
          <p:cNvSpPr/>
          <p:nvPr/>
        </p:nvSpPr>
        <p:spPr>
          <a:xfrm>
            <a:off x="4609089" y="1076202"/>
            <a:ext cx="2208245" cy="1632181"/>
          </a:xfrm>
          <a:prstGeom prst="lightningBolt">
            <a:avLst/>
          </a:prstGeom>
          <a:solidFill>
            <a:srgbClr val="63B671"/>
          </a:solidFill>
          <a:ln w="12700" cap="flat" cmpd="sng" algn="ctr">
            <a:solidFill>
              <a:srgbClr val="63B671">
                <a:shade val="50000"/>
              </a:srgbClr>
            </a:solidFill>
            <a:prstDash val="solid"/>
            <a:miter lim="800000"/>
          </a:ln>
          <a:effectLst/>
        </p:spPr>
        <p:txBody>
          <a:bodyPr lIns="121917" tIns="60958" rIns="121917" bIns="60958"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smtClean="0">
              <a:ln>
                <a:noFill/>
              </a:ln>
              <a:solidFill>
                <a:srgbClr val="FFFFFF"/>
              </a:solidFill>
              <a:effectLst/>
              <a:uLnTx/>
              <a:uFillTx/>
              <a:cs typeface="+mn-ea"/>
              <a:sym typeface="+mn-lt"/>
            </a:endParaRPr>
          </a:p>
        </p:txBody>
      </p:sp>
    </p:spTree>
    <p:extLst>
      <p:ext uri="{BB962C8B-B14F-4D97-AF65-F5344CB8AC3E}">
        <p14:creationId xmlns:p14="http://schemas.microsoft.com/office/powerpoint/2010/main" val="17699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down)">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wipe(down)">
                                      <p:cBhvr>
                                        <p:cTn id="2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bldLvl="0" animBg="1"/>
      <p:bldP spid="16" grpId="0" bldLvl="0" animBg="1"/>
      <p:bldP spid="17" grpId="0" bldLvl="0" animBg="1"/>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3591524"/>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4" name="MH_Number_1"/>
          <p:cNvSpPr/>
          <p:nvPr>
            <p:custDataLst>
              <p:tags r:id="rId5"/>
            </p:custDataLst>
          </p:nvPr>
        </p:nvSpPr>
        <p:spPr>
          <a:xfrm>
            <a:off x="3162823" y="2776252"/>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25" name="MH_Number_1"/>
          <p:cNvSpPr/>
          <p:nvPr>
            <p:custDataLst>
              <p:tags r:id="rId6"/>
            </p:custDataLst>
          </p:nvPr>
        </p:nvSpPr>
        <p:spPr>
          <a:xfrm>
            <a:off x="3162823" y="3655514"/>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a:extLst>
              <a:ext uri="{FF2B5EF4-FFF2-40B4-BE49-F238E27FC236}">
                <a16:creationId xmlns:a16="http://schemas.microsoft.com/office/drawing/2014/main" id="{B872CCA3-EA8E-4651-A49D-D93419459494}"/>
              </a:ext>
            </a:extLst>
          </p:cNvPr>
          <p:cNvSpPr txBox="1">
            <a:spLocks noChangeArrowheads="1"/>
          </p:cNvSpPr>
          <p:nvPr>
            <p:custDataLst>
              <p:tags r:id="rId7"/>
            </p:custDataLst>
          </p:nvPr>
        </p:nvSpPr>
        <p:spPr bwMode="auto">
          <a:xfrm>
            <a:off x="4104567" y="47145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a:extLst>
              <a:ext uri="{FF2B5EF4-FFF2-40B4-BE49-F238E27FC236}">
                <a16:creationId xmlns:a16="http://schemas.microsoft.com/office/drawing/2014/main" id="{7F0C59F7-1922-4099-BAC2-4BE4B2291EF5}"/>
              </a:ext>
            </a:extLst>
          </p:cNvPr>
          <p:cNvSpPr/>
          <p:nvPr>
            <p:custDataLst>
              <p:tags r:id="rId8"/>
            </p:custDataLst>
          </p:nvPr>
        </p:nvSpPr>
        <p:spPr>
          <a:xfrm>
            <a:off x="3162823" y="4658650"/>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2" name="MH_Entry_2">
            <a:extLst>
              <a:ext uri="{FF2B5EF4-FFF2-40B4-BE49-F238E27FC236}">
                <a16:creationId xmlns:a16="http://schemas.microsoft.com/office/drawing/2014/main" id="{AECFFFDD-529C-4958-8FC2-986D2192907D}"/>
              </a:ext>
            </a:extLst>
          </p:cNvPr>
          <p:cNvSpPr txBox="1">
            <a:spLocks noChangeArrowheads="1"/>
          </p:cNvSpPr>
          <p:nvPr>
            <p:custDataLst>
              <p:tags r:id="rId9"/>
            </p:custDataLst>
          </p:nvPr>
        </p:nvSpPr>
        <p:spPr bwMode="auto">
          <a:xfrm>
            <a:off x="4104567" y="281949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dirty="0">
                <a:solidFill>
                  <a:sysClr val="windowText" lastClr="000000"/>
                </a:solidFill>
                <a:latin typeface="+mn-lt"/>
                <a:ea typeface="+mn-ea"/>
                <a:cs typeface="+mn-ea"/>
                <a:sym typeface="+mn-lt"/>
              </a:rPr>
              <a:t>需求</a:t>
            </a:r>
            <a:r>
              <a:rPr lang="zh-CN" altLang="en-US" sz="3200" b="1" noProof="0" dirty="0" smtClean="0">
                <a:solidFill>
                  <a:sysClr val="windowText" lastClr="000000"/>
                </a:solidFill>
                <a:latin typeface="+mn-lt"/>
                <a:ea typeface="+mn-ea"/>
                <a:cs typeface="+mn-ea"/>
                <a:sym typeface="+mn-lt"/>
              </a:rPr>
              <a:t>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3" name="MH_Entry_2">
            <a:extLst>
              <a:ext uri="{FF2B5EF4-FFF2-40B4-BE49-F238E27FC236}">
                <a16:creationId xmlns:a16="http://schemas.microsoft.com/office/drawing/2014/main" id="{5DB881F3-CA56-45C3-855F-044347E883AA}"/>
              </a:ext>
            </a:extLst>
          </p:cNvPr>
          <p:cNvSpPr txBox="1">
            <a:spLocks noChangeArrowheads="1"/>
          </p:cNvSpPr>
          <p:nvPr>
            <p:custDataLst>
              <p:tags r:id="rId10"/>
            </p:custDataLst>
          </p:nvPr>
        </p:nvSpPr>
        <p:spPr bwMode="auto">
          <a:xfrm>
            <a:off x="4104567" y="3792551"/>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tabLst/>
              <a:defRPr/>
            </a:pPr>
            <a:r>
              <a:rPr lang="zh-CN" altLang="en-US" sz="3200" b="1" noProof="0" dirty="0" smtClean="0">
                <a:solidFill>
                  <a:sysClr val="windowText" lastClr="000000"/>
                </a:solidFill>
                <a:latin typeface="+mn-lt"/>
                <a:ea typeface="+mn-ea"/>
                <a:cs typeface="+mn-ea"/>
                <a:sym typeface="+mn-lt"/>
              </a:rPr>
              <a:t>方案详细介绍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3683062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nodePh="1">
                                  <p:stCondLst>
                                    <p:cond delay="0"/>
                                  </p:stCondLst>
                                  <p:endCondLst>
                                    <p:cond evt="begin" delay="0">
                                      <p:tn val="5"/>
                                    </p:cond>
                                  </p:endCondLst>
                                  <p:childTnLst>
                                    <p:set>
                                      <p:cBhvr rctx="PPT">
                                        <p:cTn id="6" dur="indefinite"/>
                                        <p:tgtEl>
                                          <p:spTgt spid="64"/>
                                        </p:tgtEl>
                                        <p:attrNameLst>
                                          <p:attrName>style.opacity</p:attrName>
                                        </p:attrNameLst>
                                      </p:cBhvr>
                                      <p:to>
                                        <p:strVal val="0.5"/>
                                      </p:to>
                                    </p:set>
                                    <p:animEffect filter="image" prLst="opacity: 0.5">
                                      <p:cBhvr rctx="IE">
                                        <p:cTn id="7" dur="indefinite"/>
                                        <p:tgtEl>
                                          <p:spTgt spid="64"/>
                                        </p:tgtEl>
                                      </p:cBhvr>
                                    </p:animEffect>
                                  </p:childTnLst>
                                </p:cTn>
                              </p:par>
                              <p:par>
                                <p:cTn id="8" presetID="9" presetClass="emph" presetSubtype="0" grpId="0" nodeType="withEffect">
                                  <p:stCondLst>
                                    <p:cond delay="0"/>
                                  </p:stCondLst>
                                  <p:childTnLst>
                                    <p:set>
                                      <p:cBhvr rctx="PPT">
                                        <p:cTn id="9" dur="indefinite"/>
                                        <p:tgtEl>
                                          <p:spTgt spid="10"/>
                                        </p:tgtEl>
                                        <p:attrNameLst>
                                          <p:attrName>style.opacity</p:attrName>
                                        </p:attrNameLst>
                                      </p:cBhvr>
                                      <p:to>
                                        <p:strVal val="0.5"/>
                                      </p:to>
                                    </p:set>
                                    <p:animEffect filter="image" prLst="opacity: 0.5">
                                      <p:cBhvr rctx="IE">
                                        <p:cTn id="10" dur="indefinite"/>
                                        <p:tgtEl>
                                          <p:spTgt spid="10"/>
                                        </p:tgtEl>
                                      </p:cBhvr>
                                    </p:animEffect>
                                  </p:childTnLst>
                                </p:cTn>
                              </p:par>
                              <p:par>
                                <p:cTn id="11" presetID="9" presetClass="emph" presetSubtype="0" grpId="0" nodeType="withEffect">
                                  <p:stCondLst>
                                    <p:cond delay="0"/>
                                  </p:stCondLst>
                                  <p:childTnLst>
                                    <p:set>
                                      <p:cBhvr rctx="PPT">
                                        <p:cTn id="12" dur="indefinite"/>
                                        <p:tgtEl>
                                          <p:spTgt spid="13"/>
                                        </p:tgtEl>
                                        <p:attrNameLst>
                                          <p:attrName>style.opacity</p:attrName>
                                        </p:attrNameLst>
                                      </p:cBhvr>
                                      <p:to>
                                        <p:strVal val="0.5"/>
                                      </p:to>
                                    </p:set>
                                    <p:animEffect filter="image" prLst="opacity: 0.5">
                                      <p:cBhvr rctx="IE">
                                        <p:cTn id="13"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P spid="10"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25" name="图片 24"/>
          <p:cNvPicPr>
            <a:picLocks noChangeAspect="1"/>
          </p:cNvPicPr>
          <p:nvPr/>
        </p:nvPicPr>
        <p:blipFill>
          <a:blip r:embed="rId4"/>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0" name="文本框 29"/>
          <p:cNvSpPr txBox="1"/>
          <p:nvPr/>
        </p:nvSpPr>
        <p:spPr>
          <a:xfrm>
            <a:off x="668760" y="58381"/>
            <a:ext cx="4493538" cy="523220"/>
          </a:xfrm>
          <a:prstGeom prst="rect">
            <a:avLst/>
          </a:prstGeom>
          <a:noFill/>
        </p:spPr>
        <p:txBody>
          <a:bodyPr wrap="none" rtlCol="0">
            <a:spAutoFit/>
          </a:bodyPr>
          <a:lstStyle/>
          <a:p>
            <a:r>
              <a:rPr lang="zh-CN" altLang="en-US" sz="2800" b="1" dirty="0">
                <a:cs typeface="+mn-ea"/>
                <a:sym typeface="+mn-lt"/>
              </a:rPr>
              <a:t>联想商用智能黑板解决方案</a:t>
            </a:r>
            <a:endParaRPr lang="zh-CN" altLang="en-US" sz="2800" b="1" dirty="0">
              <a:solidFill>
                <a:srgbClr val="343E48"/>
              </a:solidFill>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文本框 30">
            <a:extLst>
              <a:ext uri="{FF2B5EF4-FFF2-40B4-BE49-F238E27FC236}">
                <a16:creationId xmlns:a16="http://schemas.microsoft.com/office/drawing/2014/main" id="{F424945B-7886-401B-B716-12266445B70D}"/>
              </a:ext>
            </a:extLst>
          </p:cNvPr>
          <p:cNvSpPr txBox="1"/>
          <p:nvPr/>
        </p:nvSpPr>
        <p:spPr>
          <a:xfrm>
            <a:off x="210936" y="2726333"/>
            <a:ext cx="1384988" cy="2094710"/>
          </a:xfrm>
          <a:prstGeom prst="rect">
            <a:avLst/>
          </a:prstGeom>
          <a:noFill/>
        </p:spPr>
        <p:txBody>
          <a:bodyPr vert="eaVert" wrap="square" lIns="121917" tIns="60958" rIns="121917" bIns="60958" rtlCol="0">
            <a:spAutoFit/>
          </a:bodyPr>
          <a:lstStyle/>
          <a:p>
            <a:r>
              <a:rPr lang="zh-CN" altLang="en-US" sz="3700" dirty="0">
                <a:solidFill>
                  <a:schemeClr val="bg1"/>
                </a:solidFill>
                <a:cs typeface="+mn-ea"/>
                <a:sym typeface="+mn-lt"/>
              </a:rPr>
              <a:t>普通黑板 可书写</a:t>
            </a:r>
          </a:p>
        </p:txBody>
      </p:sp>
      <p:sp>
        <p:nvSpPr>
          <p:cNvPr id="27" name="文本框 33">
            <a:extLst>
              <a:ext uri="{FF2B5EF4-FFF2-40B4-BE49-F238E27FC236}">
                <a16:creationId xmlns:a16="http://schemas.microsoft.com/office/drawing/2014/main" id="{1CF11646-C744-43FB-95ED-74BB3022D342}"/>
              </a:ext>
            </a:extLst>
          </p:cNvPr>
          <p:cNvSpPr txBox="1"/>
          <p:nvPr/>
        </p:nvSpPr>
        <p:spPr>
          <a:xfrm>
            <a:off x="3062774" y="2343741"/>
            <a:ext cx="3121063" cy="492438"/>
          </a:xfrm>
          <a:prstGeom prst="rect">
            <a:avLst/>
          </a:prstGeom>
          <a:noFill/>
        </p:spPr>
        <p:txBody>
          <a:bodyPr wrap="square" lIns="121917" tIns="60958" rIns="121917" bIns="60958" rtlCol="0">
            <a:spAutoFit/>
          </a:bodyPr>
          <a:lstStyle/>
          <a:p>
            <a:r>
              <a:rPr lang="zh-CN" altLang="en-US" sz="2400" dirty="0">
                <a:solidFill>
                  <a:schemeClr val="bg1"/>
                </a:solidFill>
                <a:cs typeface="+mn-ea"/>
                <a:sym typeface="+mn-lt"/>
              </a:rPr>
              <a:t>触摸、显示、书写</a:t>
            </a:r>
          </a:p>
        </p:txBody>
      </p:sp>
      <p:sp>
        <p:nvSpPr>
          <p:cNvPr id="28" name="矩形 8">
            <a:extLst>
              <a:ext uri="{FF2B5EF4-FFF2-40B4-BE49-F238E27FC236}">
                <a16:creationId xmlns:a16="http://schemas.microsoft.com/office/drawing/2014/main" id="{3E10F935-3A30-4F68-8DBE-5366C784AF62}"/>
              </a:ext>
            </a:extLst>
          </p:cNvPr>
          <p:cNvSpPr/>
          <p:nvPr/>
        </p:nvSpPr>
        <p:spPr>
          <a:xfrm>
            <a:off x="6183837" y="1103931"/>
            <a:ext cx="5409318" cy="533951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150000"/>
              </a:lnSpc>
            </a:pPr>
            <a:r>
              <a:rPr lang="zh-CN" altLang="en-US" sz="1600" b="1" dirty="0">
                <a:solidFill>
                  <a:schemeClr val="tx1"/>
                </a:solidFill>
                <a:cs typeface="+mn-ea"/>
                <a:sym typeface="+mn-lt"/>
              </a:rPr>
              <a:t>是什么</a:t>
            </a:r>
            <a:r>
              <a:rPr lang="en-US" altLang="zh-CN" sz="1600" b="1" dirty="0">
                <a:solidFill>
                  <a:schemeClr val="tx1"/>
                </a:solidFill>
                <a:cs typeface="+mn-ea"/>
                <a:sym typeface="+mn-lt"/>
              </a:rPr>
              <a:t>What is:</a:t>
            </a:r>
          </a:p>
          <a:p>
            <a:pPr>
              <a:lnSpc>
                <a:spcPct val="150000"/>
              </a:lnSpc>
            </a:pPr>
            <a:r>
              <a:rPr lang="zh-CN" altLang="en-US" sz="1600" dirty="0">
                <a:solidFill>
                  <a:schemeClr val="tx1"/>
                </a:solidFill>
                <a:cs typeface="+mn-ea"/>
                <a:sym typeface="+mn-lt"/>
              </a:rPr>
              <a:t>联想智能黑板</a:t>
            </a:r>
            <a:r>
              <a:rPr lang="zh-CN" altLang="zh-CN" sz="1600" dirty="0">
                <a:solidFill>
                  <a:schemeClr val="tx1"/>
                </a:solidFill>
                <a:cs typeface="+mn-ea"/>
                <a:sym typeface="+mn-lt"/>
              </a:rPr>
              <a:t>采用全球领先的电容触控技术将传统的手写黑板和多媒体设备相结合，在粉笔板书和多媒体应用之间轻松切换，同一块面积既可以像普通黑板一样，用粉笔正常书写，也可以像大</a:t>
            </a:r>
            <a:r>
              <a:rPr lang="en-US" altLang="zh-CN" sz="1600" dirty="0">
                <a:solidFill>
                  <a:schemeClr val="tx1"/>
                </a:solidFill>
                <a:cs typeface="+mn-ea"/>
                <a:sym typeface="+mn-lt"/>
              </a:rPr>
              <a:t> Pad </a:t>
            </a:r>
            <a:r>
              <a:rPr lang="zh-CN" altLang="zh-CN" sz="1600" dirty="0">
                <a:solidFill>
                  <a:schemeClr val="tx1"/>
                </a:solidFill>
                <a:cs typeface="+mn-ea"/>
                <a:sym typeface="+mn-lt"/>
              </a:rPr>
              <a:t>的一样，用手触控观看</a:t>
            </a:r>
            <a:r>
              <a:rPr lang="en-US" altLang="zh-CN" sz="1600" dirty="0">
                <a:solidFill>
                  <a:schemeClr val="tx1"/>
                </a:solidFill>
                <a:cs typeface="+mn-ea"/>
                <a:sym typeface="+mn-lt"/>
              </a:rPr>
              <a:t> PPT</a:t>
            </a:r>
            <a:r>
              <a:rPr lang="zh-CN" altLang="zh-CN" sz="1600" dirty="0">
                <a:solidFill>
                  <a:schemeClr val="tx1"/>
                </a:solidFill>
                <a:cs typeface="+mn-ea"/>
                <a:sym typeface="+mn-lt"/>
              </a:rPr>
              <a:t>视频、图片、动画等各种丰富的多媒体应用，真正做到传统和现代的结合</a:t>
            </a:r>
            <a:endParaRPr lang="en-US" altLang="zh-CN" sz="1600" dirty="0">
              <a:solidFill>
                <a:schemeClr val="tx1"/>
              </a:solidFill>
              <a:cs typeface="+mn-ea"/>
              <a:sym typeface="+mn-lt"/>
            </a:endParaRPr>
          </a:p>
          <a:p>
            <a:pPr>
              <a:lnSpc>
                <a:spcPct val="150000"/>
              </a:lnSpc>
            </a:pPr>
            <a:endParaRPr lang="en-US" altLang="zh-CN" sz="1600" dirty="0">
              <a:solidFill>
                <a:schemeClr val="tx1"/>
              </a:solidFill>
              <a:cs typeface="+mn-ea"/>
              <a:sym typeface="+mn-lt"/>
            </a:endParaRPr>
          </a:p>
          <a:p>
            <a:pPr>
              <a:lnSpc>
                <a:spcPct val="150000"/>
              </a:lnSpc>
            </a:pPr>
            <a:r>
              <a:rPr lang="zh-CN" altLang="en-US" sz="1600" b="1" dirty="0">
                <a:solidFill>
                  <a:schemeClr val="tx1"/>
                </a:solidFill>
                <a:cs typeface="+mn-ea"/>
                <a:sym typeface="+mn-lt"/>
              </a:rPr>
              <a:t>主要组件</a:t>
            </a:r>
            <a:r>
              <a:rPr lang="en-US" altLang="zh-CN" sz="1600" b="1" dirty="0">
                <a:solidFill>
                  <a:schemeClr val="tx1"/>
                </a:solidFill>
                <a:cs typeface="+mn-ea"/>
                <a:sym typeface="+mn-lt"/>
              </a:rPr>
              <a:t>Key Features:</a:t>
            </a:r>
          </a:p>
          <a:p>
            <a:pPr marL="285750" indent="-285750">
              <a:lnSpc>
                <a:spcPct val="150000"/>
              </a:lnSpc>
              <a:buFontTx/>
              <a:buChar char="-"/>
            </a:pPr>
            <a:r>
              <a:rPr lang="zh-CN" altLang="en-US" sz="1600" dirty="0">
                <a:solidFill>
                  <a:schemeClr val="tx1"/>
                </a:solidFill>
                <a:cs typeface="+mn-ea"/>
                <a:sym typeface="+mn-lt"/>
              </a:rPr>
              <a:t>智能黑板</a:t>
            </a:r>
            <a:endParaRPr lang="en-US" altLang="zh-CN" sz="1600" dirty="0">
              <a:solidFill>
                <a:schemeClr val="tx1"/>
              </a:solidFill>
              <a:cs typeface="+mn-ea"/>
              <a:sym typeface="+mn-lt"/>
            </a:endParaRPr>
          </a:p>
          <a:p>
            <a:pPr marL="285750" indent="-285750">
              <a:lnSpc>
                <a:spcPct val="150000"/>
              </a:lnSpc>
              <a:buFontTx/>
              <a:buChar char="-"/>
            </a:pPr>
            <a:r>
              <a:rPr lang="zh-CN" altLang="en-US" sz="1600" dirty="0">
                <a:solidFill>
                  <a:schemeClr val="tx1"/>
                </a:solidFill>
                <a:cs typeface="+mn-ea"/>
                <a:sym typeface="+mn-lt"/>
              </a:rPr>
              <a:t>智能黑板管理系统</a:t>
            </a:r>
            <a:endParaRPr lang="en-US" altLang="zh-CN" sz="1600" dirty="0">
              <a:solidFill>
                <a:schemeClr val="tx1"/>
              </a:solidFill>
              <a:cs typeface="+mn-ea"/>
              <a:sym typeface="+mn-lt"/>
            </a:endParaRPr>
          </a:p>
          <a:p>
            <a:pPr marL="285750" indent="-285750">
              <a:lnSpc>
                <a:spcPct val="150000"/>
              </a:lnSpc>
              <a:buFontTx/>
              <a:buChar char="-"/>
            </a:pPr>
            <a:r>
              <a:rPr lang="zh-CN" altLang="en-US" sz="1600" dirty="0">
                <a:solidFill>
                  <a:schemeClr val="tx1"/>
                </a:solidFill>
                <a:cs typeface="+mn-ea"/>
                <a:sym typeface="+mn-lt"/>
              </a:rPr>
              <a:t>管理</a:t>
            </a:r>
            <a:r>
              <a:rPr lang="en-US" altLang="zh-CN" sz="1600" dirty="0">
                <a:solidFill>
                  <a:schemeClr val="tx1"/>
                </a:solidFill>
                <a:cs typeface="+mn-ea"/>
                <a:sym typeface="+mn-lt"/>
              </a:rPr>
              <a:t>PC</a:t>
            </a:r>
            <a:r>
              <a:rPr lang="zh-CN" altLang="en-US" sz="1600" dirty="0">
                <a:solidFill>
                  <a:schemeClr val="tx1"/>
                </a:solidFill>
                <a:cs typeface="+mn-ea"/>
                <a:sym typeface="+mn-lt"/>
              </a:rPr>
              <a:t>（可选）</a:t>
            </a:r>
            <a:endParaRPr lang="en-US" altLang="zh-CN" sz="1600" dirty="0">
              <a:solidFill>
                <a:schemeClr val="tx1"/>
              </a:solidFill>
              <a:cs typeface="+mn-ea"/>
              <a:sym typeface="+mn-lt"/>
            </a:endParaRPr>
          </a:p>
        </p:txBody>
      </p:sp>
      <p:pic>
        <p:nvPicPr>
          <p:cNvPr id="2050" name="图片 25">
            <a:extLst>
              <a:ext uri="{FF2B5EF4-FFF2-40B4-BE49-F238E27FC236}">
                <a16:creationId xmlns:a16="http://schemas.microsoft.com/office/drawing/2014/main" id="{24C71F98-91F5-4BF8-97F9-0297D9021E2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742" y="2019114"/>
            <a:ext cx="5808346" cy="32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64549"/>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699" y="143114"/>
            <a:ext cx="4392183" cy="523220"/>
          </a:xfrm>
          <a:prstGeom prst="rect">
            <a:avLst/>
          </a:prstGeom>
          <a:noFill/>
        </p:spPr>
        <p:txBody>
          <a:bodyPr wrap="square" rtlCol="0">
            <a:spAutoFit/>
          </a:bodyPr>
          <a:lstStyle/>
          <a:p>
            <a:pPr defTabSz="913765"/>
            <a:r>
              <a:rPr lang="zh-CN" altLang="en-US" sz="2800" b="1" dirty="0">
                <a:cs typeface="+mn-ea"/>
                <a:sym typeface="+mn-lt"/>
              </a:rPr>
              <a:t>什么是智慧互动</a:t>
            </a:r>
            <a:r>
              <a:rPr lang="zh-CN" altLang="en-US" sz="2800" b="1" dirty="0" smtClean="0">
                <a:cs typeface="+mn-ea"/>
                <a:sym typeface="+mn-lt"/>
              </a:rPr>
              <a:t>黑板</a:t>
            </a:r>
            <a:endParaRPr lang="zh-CN" altLang="en-US" sz="2800" b="1" dirty="0">
              <a:cs typeface="+mn-ea"/>
              <a:sym typeface="+mn-lt"/>
            </a:endParaRPr>
          </a:p>
        </p:txBody>
      </p:sp>
      <p:sp>
        <p:nvSpPr>
          <p:cNvPr id="12" name="标题 1"/>
          <p:cNvSpPr txBox="1"/>
          <p:nvPr/>
        </p:nvSpPr>
        <p:spPr>
          <a:xfrm>
            <a:off x="1183640" y="502920"/>
            <a:ext cx="4832985" cy="747395"/>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a:lstStyle>
          <a:p>
            <a:endParaRPr lang="zh-CN" altLang="en-US" kern="0" dirty="0" smtClean="0">
              <a:latin typeface="+mn-lt"/>
              <a:ea typeface="+mn-ea"/>
              <a:cs typeface="+mn-ea"/>
              <a:sym typeface="+mn-lt"/>
            </a:endParaRPr>
          </a:p>
        </p:txBody>
      </p:sp>
      <p:sp>
        <p:nvSpPr>
          <p:cNvPr id="21" name="矩形 20"/>
          <p:cNvSpPr/>
          <p:nvPr/>
        </p:nvSpPr>
        <p:spPr>
          <a:xfrm>
            <a:off x="1205172" y="2159221"/>
            <a:ext cx="1208017" cy="410108"/>
          </a:xfrm>
          <a:prstGeom prst="rect">
            <a:avLst/>
          </a:prstGeom>
        </p:spPr>
        <p:txBody>
          <a:bodyPr wrap="none" lIns="121917" tIns="60958" rIns="121917" bIns="60958">
            <a:spAutoFit/>
          </a:bodyPr>
          <a:lstStyle/>
          <a:p>
            <a:pPr defTabSz="913765"/>
            <a:r>
              <a:rPr lang="zh-CN" altLang="en-US" sz="1865" b="1" dirty="0">
                <a:solidFill>
                  <a:srgbClr val="FFFFFF"/>
                </a:solidFill>
                <a:cs typeface="+mn-ea"/>
                <a:sym typeface="+mn-lt"/>
              </a:rPr>
              <a:t>普通</a:t>
            </a:r>
            <a:r>
              <a:rPr lang="zh-CN" altLang="en-US" sz="1865" b="1" dirty="0" smtClean="0">
                <a:solidFill>
                  <a:srgbClr val="FFFFFF"/>
                </a:solidFill>
                <a:cs typeface="+mn-ea"/>
                <a:sym typeface="+mn-lt"/>
              </a:rPr>
              <a:t>黑板</a:t>
            </a:r>
            <a:endParaRPr lang="zh-CN" altLang="en-US" sz="1865" b="1" dirty="0">
              <a:solidFill>
                <a:srgbClr val="FFFFFF"/>
              </a:solidFill>
              <a:cs typeface="+mn-ea"/>
              <a:sym typeface="+mn-lt"/>
            </a:endParaRPr>
          </a:p>
        </p:txBody>
      </p:sp>
      <p:sp>
        <p:nvSpPr>
          <p:cNvPr id="22" name="矩形 21"/>
          <p:cNvSpPr/>
          <p:nvPr/>
        </p:nvSpPr>
        <p:spPr>
          <a:xfrm>
            <a:off x="8744008" y="2216109"/>
            <a:ext cx="1208017" cy="410108"/>
          </a:xfrm>
          <a:prstGeom prst="rect">
            <a:avLst/>
          </a:prstGeom>
        </p:spPr>
        <p:txBody>
          <a:bodyPr wrap="none" lIns="121917" tIns="60958" rIns="121917" bIns="60958">
            <a:spAutoFit/>
          </a:bodyPr>
          <a:lstStyle/>
          <a:p>
            <a:pPr defTabSz="913765"/>
            <a:r>
              <a:rPr lang="zh-CN" altLang="en-US" sz="1865" b="1" dirty="0" smtClean="0">
                <a:solidFill>
                  <a:srgbClr val="FFFFFF"/>
                </a:solidFill>
                <a:cs typeface="+mn-ea"/>
                <a:sym typeface="+mn-lt"/>
              </a:rPr>
              <a:t>普通黑板</a:t>
            </a:r>
            <a:endParaRPr lang="zh-CN" altLang="en-US" sz="1865" b="1" dirty="0">
              <a:solidFill>
                <a:srgbClr val="FFFFFF"/>
              </a:solidFill>
              <a:cs typeface="+mn-ea"/>
              <a:sym typeface="+mn-lt"/>
            </a:endParaRPr>
          </a:p>
        </p:txBody>
      </p:sp>
      <p:sp>
        <p:nvSpPr>
          <p:cNvPr id="23" name="矩形 22"/>
          <p:cNvSpPr/>
          <p:nvPr/>
        </p:nvSpPr>
        <p:spPr>
          <a:xfrm>
            <a:off x="9684543" y="4505265"/>
            <a:ext cx="967567" cy="410108"/>
          </a:xfrm>
          <a:prstGeom prst="rect">
            <a:avLst/>
          </a:prstGeom>
        </p:spPr>
        <p:txBody>
          <a:bodyPr wrap="none" lIns="121917" tIns="60958" rIns="121917" bIns="60958">
            <a:spAutoFit/>
          </a:bodyPr>
          <a:lstStyle/>
          <a:p>
            <a:pPr defTabSz="913765"/>
            <a:r>
              <a:rPr lang="zh-CN" altLang="en-US" sz="1865" b="1" dirty="0" smtClean="0">
                <a:solidFill>
                  <a:srgbClr val="FFFFFF"/>
                </a:solidFill>
                <a:cs typeface="+mn-ea"/>
                <a:sym typeface="+mn-lt"/>
              </a:rPr>
              <a:t>圆弧角</a:t>
            </a:r>
            <a:endParaRPr lang="zh-CN" altLang="en-US" sz="1865" b="1" dirty="0">
              <a:solidFill>
                <a:srgbClr val="FFFFFF"/>
              </a:solidFill>
              <a:cs typeface="+mn-ea"/>
              <a:sym typeface="+mn-lt"/>
            </a:endParaRPr>
          </a:p>
        </p:txBody>
      </p:sp>
      <p:pic>
        <p:nvPicPr>
          <p:cNvPr id="24" name="图片 23"/>
          <p:cNvPicPr>
            <a:picLocks noChangeAspect="1"/>
          </p:cNvPicPr>
          <p:nvPr/>
        </p:nvPicPr>
        <p:blipFill>
          <a:blip r:embed="rId3"/>
          <a:stretch>
            <a:fillRect/>
          </a:stretch>
        </p:blipFill>
        <p:spPr>
          <a:xfrm>
            <a:off x="1007436" y="1805012"/>
            <a:ext cx="10090929" cy="3491461"/>
          </a:xfrm>
          <a:prstGeom prst="rect">
            <a:avLst/>
          </a:prstGeom>
        </p:spPr>
      </p:pic>
      <p:sp>
        <p:nvSpPr>
          <p:cNvPr id="25" name="文本框 30"/>
          <p:cNvSpPr txBox="1"/>
          <p:nvPr/>
        </p:nvSpPr>
        <p:spPr>
          <a:xfrm>
            <a:off x="1480171" y="2405443"/>
            <a:ext cx="1384988" cy="2270652"/>
          </a:xfrm>
          <a:prstGeom prst="rect">
            <a:avLst/>
          </a:prstGeom>
          <a:noFill/>
        </p:spPr>
        <p:txBody>
          <a:bodyPr vert="eaVert" wrap="square" lIns="121917" tIns="60958" rIns="121917" bIns="60958" rtlCol="0">
            <a:spAutoFit/>
          </a:bodyPr>
          <a:lstStyle/>
          <a:p>
            <a:pPr defTabSz="913765"/>
            <a:r>
              <a:rPr lang="zh-CN" altLang="en-US" sz="3700" dirty="0">
                <a:solidFill>
                  <a:srgbClr val="FFFFFF"/>
                </a:solidFill>
                <a:cs typeface="+mn-ea"/>
                <a:sym typeface="+mn-lt"/>
              </a:rPr>
              <a:t>普通黑板 可书写</a:t>
            </a:r>
          </a:p>
        </p:txBody>
      </p:sp>
      <p:sp>
        <p:nvSpPr>
          <p:cNvPr id="26" name="文本框 31"/>
          <p:cNvSpPr txBox="1"/>
          <p:nvPr/>
        </p:nvSpPr>
        <p:spPr>
          <a:xfrm>
            <a:off x="9107079" y="2405443"/>
            <a:ext cx="1384988" cy="2270652"/>
          </a:xfrm>
          <a:prstGeom prst="rect">
            <a:avLst/>
          </a:prstGeom>
          <a:noFill/>
        </p:spPr>
        <p:txBody>
          <a:bodyPr vert="eaVert" wrap="square" lIns="121917" tIns="60958" rIns="121917" bIns="60958" rtlCol="0">
            <a:spAutoFit/>
          </a:bodyPr>
          <a:lstStyle/>
          <a:p>
            <a:pPr defTabSz="913765"/>
            <a:r>
              <a:rPr lang="zh-CN" altLang="en-US" sz="3700" dirty="0">
                <a:solidFill>
                  <a:srgbClr val="FFFFFF"/>
                </a:solidFill>
                <a:cs typeface="+mn-ea"/>
                <a:sym typeface="+mn-lt"/>
              </a:rPr>
              <a:t>普通黑板 可书写</a:t>
            </a:r>
          </a:p>
        </p:txBody>
      </p:sp>
      <p:sp>
        <p:nvSpPr>
          <p:cNvPr id="27" name="文本框 33"/>
          <p:cNvSpPr txBox="1"/>
          <p:nvPr/>
        </p:nvSpPr>
        <p:spPr>
          <a:xfrm>
            <a:off x="4564733" y="1894616"/>
            <a:ext cx="3179092" cy="538605"/>
          </a:xfrm>
          <a:prstGeom prst="rect">
            <a:avLst/>
          </a:prstGeom>
          <a:noFill/>
        </p:spPr>
        <p:txBody>
          <a:bodyPr wrap="square" lIns="121917" tIns="60958" rIns="121917" bIns="60958" rtlCol="0">
            <a:spAutoFit/>
          </a:bodyPr>
          <a:lstStyle/>
          <a:p>
            <a:pPr defTabSz="913765"/>
            <a:r>
              <a:rPr lang="zh-CN" altLang="en-US" sz="2700" dirty="0">
                <a:solidFill>
                  <a:srgbClr val="FFFFFF"/>
                </a:solidFill>
                <a:cs typeface="+mn-ea"/>
                <a:sym typeface="+mn-lt"/>
              </a:rPr>
              <a:t>触摸、显示、书写</a:t>
            </a:r>
          </a:p>
        </p:txBody>
      </p:sp>
      <p:sp>
        <p:nvSpPr>
          <p:cNvPr id="28" name="矩形 27"/>
          <p:cNvSpPr/>
          <p:nvPr/>
        </p:nvSpPr>
        <p:spPr>
          <a:xfrm>
            <a:off x="2167532" y="5520041"/>
            <a:ext cx="8344536" cy="410108"/>
          </a:xfrm>
          <a:prstGeom prst="rect">
            <a:avLst/>
          </a:prstGeom>
        </p:spPr>
        <p:txBody>
          <a:bodyPr wrap="square" lIns="121917" tIns="60958" rIns="121917" bIns="60958">
            <a:spAutoFit/>
          </a:bodyPr>
          <a:lstStyle/>
          <a:p>
            <a:pPr algn="ctr" defTabSz="913765"/>
            <a:r>
              <a:rPr lang="zh-CN" altLang="en-US" sz="1865" dirty="0">
                <a:solidFill>
                  <a:srgbClr val="000000"/>
                </a:solidFill>
                <a:cs typeface="+mn-ea"/>
                <a:sym typeface="+mn-lt"/>
              </a:rPr>
              <a:t>多合一合成模块</a:t>
            </a:r>
            <a:r>
              <a:rPr lang="en-US" altLang="zh-CN" sz="1865" dirty="0">
                <a:solidFill>
                  <a:srgbClr val="000000"/>
                </a:solidFill>
                <a:cs typeface="+mn-ea"/>
                <a:sym typeface="+mn-lt"/>
              </a:rPr>
              <a:t>=</a:t>
            </a:r>
            <a:r>
              <a:rPr lang="zh-CN" altLang="en-US" sz="1865" dirty="0">
                <a:solidFill>
                  <a:srgbClr val="000000"/>
                </a:solidFill>
                <a:cs typeface="+mn-ea"/>
                <a:sym typeface="+mn-lt"/>
              </a:rPr>
              <a:t>电子白板</a:t>
            </a:r>
            <a:r>
              <a:rPr lang="en-US" altLang="zh-CN" sz="1865" dirty="0">
                <a:solidFill>
                  <a:srgbClr val="000000"/>
                </a:solidFill>
                <a:cs typeface="+mn-ea"/>
                <a:sym typeface="+mn-lt"/>
              </a:rPr>
              <a:t>+</a:t>
            </a:r>
            <a:r>
              <a:rPr lang="zh-CN" altLang="en-US" sz="1865" dirty="0">
                <a:solidFill>
                  <a:srgbClr val="000000"/>
                </a:solidFill>
                <a:cs typeface="+mn-ea"/>
                <a:sym typeface="+mn-lt"/>
              </a:rPr>
              <a:t>普通黑板书写</a:t>
            </a:r>
            <a:r>
              <a:rPr lang="en-US" altLang="zh-CN" sz="1865" dirty="0">
                <a:solidFill>
                  <a:srgbClr val="000000"/>
                </a:solidFill>
                <a:cs typeface="+mn-ea"/>
                <a:sym typeface="+mn-lt"/>
              </a:rPr>
              <a:t>+PC</a:t>
            </a:r>
            <a:r>
              <a:rPr lang="zh-CN" altLang="en-US" sz="1865" dirty="0">
                <a:solidFill>
                  <a:srgbClr val="000000"/>
                </a:solidFill>
                <a:cs typeface="+mn-ea"/>
                <a:sym typeface="+mn-lt"/>
              </a:rPr>
              <a:t>电脑</a:t>
            </a:r>
            <a:r>
              <a:rPr lang="en-US" altLang="zh-CN" sz="1865" dirty="0">
                <a:solidFill>
                  <a:srgbClr val="000000"/>
                </a:solidFill>
                <a:cs typeface="+mn-ea"/>
                <a:sym typeface="+mn-lt"/>
              </a:rPr>
              <a:t>+</a:t>
            </a:r>
            <a:r>
              <a:rPr lang="zh-CN" altLang="en-US" sz="1865" dirty="0">
                <a:solidFill>
                  <a:srgbClr val="000000"/>
                </a:solidFill>
                <a:cs typeface="+mn-ea"/>
                <a:sym typeface="+mn-lt"/>
              </a:rPr>
              <a:t>触摸互动</a:t>
            </a:r>
          </a:p>
        </p:txBody>
      </p:sp>
    </p:spTree>
    <p:extLst>
      <p:ext uri="{BB962C8B-B14F-4D97-AF65-F5344CB8AC3E}">
        <p14:creationId xmlns:p14="http://schemas.microsoft.com/office/powerpoint/2010/main" val="1045719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barn(inVertical)">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fade">
                                      <p:cBhvr>
                                        <p:cTn id="20" dur="1000"/>
                                        <p:tgtEl>
                                          <p:spTgt spid="28"/>
                                        </p:tgtEl>
                                      </p:cBhvr>
                                    </p:animEffect>
                                    <p:anim calcmode="lin" valueType="num">
                                      <p:cBhvr>
                                        <p:cTn id="21" dur="1000" fill="hold"/>
                                        <p:tgtEl>
                                          <p:spTgt spid="28"/>
                                        </p:tgtEl>
                                        <p:attrNameLst>
                                          <p:attrName>ppt_x</p:attrName>
                                        </p:attrNameLst>
                                      </p:cBhvr>
                                      <p:tavLst>
                                        <p:tav tm="0">
                                          <p:val>
                                            <p:strVal val="#ppt_x"/>
                                          </p:val>
                                        </p:tav>
                                        <p:tav tm="100000">
                                          <p:val>
                                            <p:strVal val="#ppt_x"/>
                                          </p:val>
                                        </p:tav>
                                      </p:tavLst>
                                    </p:anim>
                                    <p:anim calcmode="lin" valueType="num">
                                      <p:cBhvr>
                                        <p:cTn id="22"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699" y="143114"/>
            <a:ext cx="4392183" cy="523220"/>
          </a:xfrm>
          <a:prstGeom prst="rect">
            <a:avLst/>
          </a:prstGeom>
          <a:noFill/>
        </p:spPr>
        <p:txBody>
          <a:bodyPr wrap="square" rtlCol="0">
            <a:spAutoFit/>
          </a:bodyPr>
          <a:lstStyle>
            <a:defPPr>
              <a:defRPr lang="zh-CN"/>
            </a:defPPr>
            <a:lvl1pPr defTabSz="913765">
              <a:defRPr sz="2800" b="1">
                <a:cs typeface="+mn-ea"/>
              </a:defRPr>
            </a:lvl1pPr>
          </a:lstStyle>
          <a:p>
            <a:r>
              <a:rPr lang="zh-CN" altLang="en-US" dirty="0">
                <a:sym typeface="+mn-lt"/>
              </a:rPr>
              <a:t>智慧黑板基本属性</a:t>
            </a:r>
          </a:p>
        </p:txBody>
      </p:sp>
      <p:sp>
        <p:nvSpPr>
          <p:cNvPr id="12" name="标题 1"/>
          <p:cNvSpPr txBox="1"/>
          <p:nvPr/>
        </p:nvSpPr>
        <p:spPr>
          <a:xfrm>
            <a:off x="1183640" y="502920"/>
            <a:ext cx="4832985" cy="747395"/>
          </a:xfrm>
          <a:prstGeom prst="rect">
            <a:avLst/>
          </a:prstGeom>
        </p:spPr>
        <p:txBody>
          <a:bodyPr vert="horz" lIns="91440" tIns="45720" rIns="91440" bIns="45720" rtlCol="0" anchor="ctr">
            <a:normAutofit fontScale="95000"/>
          </a:bodyPr>
          <a:lstStyle>
            <a:lvl1pPr algn="l" defTabSz="914400" rtl="0" eaLnBrk="1" latinLnBrk="0" hangingPunct="1">
              <a:lnSpc>
                <a:spcPct val="90000"/>
              </a:lnSpc>
              <a:spcBef>
                <a:spcPct val="0"/>
              </a:spcBef>
              <a:buNone/>
              <a:defRPr sz="4400" kern="1200">
                <a:solidFill>
                  <a:schemeClr val="tx1"/>
                </a:solidFill>
                <a:latin typeface="微软雅黑" panose="020B0503020204020204" pitchFamily="34" charset="-122"/>
                <a:ea typeface="微软雅黑" panose="020B0503020204020204" pitchFamily="34" charset="-122"/>
                <a:cs typeface="+mj-cs"/>
              </a:defRPr>
            </a:lvl1pPr>
          </a:lstStyle>
          <a:p>
            <a:endParaRPr lang="zh-CN" altLang="en-US" kern="0" dirty="0" smtClean="0">
              <a:latin typeface="+mn-lt"/>
              <a:ea typeface="+mn-ea"/>
              <a:cs typeface="+mn-ea"/>
              <a:sym typeface="+mn-lt"/>
            </a:endParaRPr>
          </a:p>
        </p:txBody>
      </p:sp>
      <p:grpSp>
        <p:nvGrpSpPr>
          <p:cNvPr id="40" name="Group 5"/>
          <p:cNvGrpSpPr/>
          <p:nvPr/>
        </p:nvGrpSpPr>
        <p:grpSpPr bwMode="auto">
          <a:xfrm>
            <a:off x="1955979" y="3703565"/>
            <a:ext cx="1269412" cy="1271501"/>
            <a:chOff x="0" y="0"/>
            <a:chExt cx="1080120" cy="1080120"/>
          </a:xfrm>
        </p:grpSpPr>
        <p:grpSp>
          <p:nvGrpSpPr>
            <p:cNvPr id="41" name="Group 6"/>
            <p:cNvGrpSpPr/>
            <p:nvPr/>
          </p:nvGrpSpPr>
          <p:grpSpPr bwMode="auto">
            <a:xfrm>
              <a:off x="0" y="0"/>
              <a:ext cx="1080120" cy="1080120"/>
              <a:chOff x="0" y="0"/>
              <a:chExt cx="1080120" cy="1080120"/>
            </a:xfrm>
          </p:grpSpPr>
          <p:sp>
            <p:nvSpPr>
              <p:cNvPr id="43" name="椭圆 6"/>
              <p:cNvSpPr>
                <a:spLocks noChangeArrowheads="1"/>
              </p:cNvSpPr>
              <p:nvPr/>
            </p:nvSpPr>
            <p:spPr bwMode="auto">
              <a:xfrm>
                <a:off x="0" y="0"/>
                <a:ext cx="1080120" cy="1080120"/>
              </a:xfrm>
              <a:prstGeom prst="ellipse">
                <a:avLst/>
              </a:prstGeom>
              <a:solidFill>
                <a:srgbClr val="FFFFFF">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44" name="椭圆 5"/>
              <p:cNvSpPr>
                <a:spLocks noChangeArrowheads="1"/>
              </p:cNvSpPr>
              <p:nvPr/>
            </p:nvSpPr>
            <p:spPr bwMode="auto">
              <a:xfrm>
                <a:off x="72008" y="72008"/>
                <a:ext cx="936104" cy="936104"/>
              </a:xfrm>
              <a:prstGeom prst="ellipse">
                <a:avLst/>
              </a:prstGeom>
              <a:solidFill>
                <a:srgbClr val="ECC01B"/>
              </a:solidFill>
              <a:ln w="19050">
                <a:solidFill>
                  <a:srgbClr val="000000">
                    <a:lumMod val="65000"/>
                    <a:lumOff val="35000"/>
                  </a:srgbClr>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grpSp>
        <p:sp>
          <p:nvSpPr>
            <p:cNvPr id="42" name="文本框 10"/>
            <p:cNvSpPr>
              <a:spLocks noChangeArrowheads="1"/>
            </p:cNvSpPr>
            <p:nvPr/>
          </p:nvSpPr>
          <p:spPr bwMode="auto">
            <a:xfrm>
              <a:off x="260600" y="379245"/>
              <a:ext cx="559761" cy="32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1865" b="1" i="0" u="none" strike="noStrike" kern="0" cap="none" spc="0" normalizeH="0" baseline="0" noProof="0" dirty="0">
                  <a:ln>
                    <a:noFill/>
                  </a:ln>
                  <a:solidFill>
                    <a:srgbClr val="FFFFFF">
                      <a:lumMod val="95000"/>
                    </a:srgbClr>
                  </a:solidFill>
                  <a:effectLst/>
                  <a:uLnTx/>
                  <a:uFillTx/>
                  <a:latin typeface="+mn-lt"/>
                  <a:ea typeface="+mn-ea"/>
                  <a:cs typeface="+mn-ea"/>
                  <a:sym typeface="+mn-lt"/>
                </a:rPr>
                <a:t>尺寸</a:t>
              </a:r>
            </a:p>
          </p:txBody>
        </p:sp>
      </p:grpSp>
      <p:grpSp>
        <p:nvGrpSpPr>
          <p:cNvPr id="45" name="Group 11"/>
          <p:cNvGrpSpPr/>
          <p:nvPr/>
        </p:nvGrpSpPr>
        <p:grpSpPr bwMode="auto">
          <a:xfrm>
            <a:off x="3266440" y="2011680"/>
            <a:ext cx="1741805" cy="1741805"/>
            <a:chOff x="0" y="0"/>
            <a:chExt cx="1080120" cy="1080120"/>
          </a:xfrm>
        </p:grpSpPr>
        <p:sp>
          <p:nvSpPr>
            <p:cNvPr id="46" name="椭圆 27"/>
            <p:cNvSpPr>
              <a:spLocks noChangeArrowheads="1"/>
            </p:cNvSpPr>
            <p:nvPr/>
          </p:nvSpPr>
          <p:spPr bwMode="auto">
            <a:xfrm>
              <a:off x="0" y="0"/>
              <a:ext cx="1080120" cy="1080120"/>
            </a:xfrm>
            <a:prstGeom prst="ellipse">
              <a:avLst/>
            </a:prstGeom>
            <a:solidFill>
              <a:srgbClr val="FFFFFF">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47" name="椭圆 28"/>
            <p:cNvSpPr>
              <a:spLocks noChangeArrowheads="1"/>
            </p:cNvSpPr>
            <p:nvPr/>
          </p:nvSpPr>
          <p:spPr bwMode="auto">
            <a:xfrm>
              <a:off x="72008" y="72008"/>
              <a:ext cx="936104" cy="936104"/>
            </a:xfrm>
            <a:prstGeom prst="ellipse">
              <a:avLst/>
            </a:prstGeom>
            <a:solidFill>
              <a:srgbClr val="38B6AD"/>
            </a:solidFill>
            <a:ln w="19050">
              <a:solidFill>
                <a:srgbClr val="000000">
                  <a:lumMod val="65000"/>
                  <a:lumOff val="35000"/>
                </a:srgbClr>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grpSp>
      <p:grpSp>
        <p:nvGrpSpPr>
          <p:cNvPr id="48" name="Group 15"/>
          <p:cNvGrpSpPr/>
          <p:nvPr/>
        </p:nvGrpSpPr>
        <p:grpSpPr bwMode="auto">
          <a:xfrm>
            <a:off x="5571937" y="3703565"/>
            <a:ext cx="1596926" cy="1560903"/>
            <a:chOff x="0" y="0"/>
            <a:chExt cx="1105240" cy="1080120"/>
          </a:xfrm>
        </p:grpSpPr>
        <p:grpSp>
          <p:nvGrpSpPr>
            <p:cNvPr id="49" name="Group 16"/>
            <p:cNvGrpSpPr/>
            <p:nvPr/>
          </p:nvGrpSpPr>
          <p:grpSpPr bwMode="auto">
            <a:xfrm>
              <a:off x="0" y="0"/>
              <a:ext cx="1080120" cy="1080120"/>
              <a:chOff x="0" y="0"/>
              <a:chExt cx="1080120" cy="1080120"/>
            </a:xfrm>
          </p:grpSpPr>
          <p:sp>
            <p:nvSpPr>
              <p:cNvPr id="51" name="椭圆 32"/>
              <p:cNvSpPr>
                <a:spLocks noChangeArrowheads="1"/>
              </p:cNvSpPr>
              <p:nvPr/>
            </p:nvSpPr>
            <p:spPr bwMode="auto">
              <a:xfrm>
                <a:off x="0" y="0"/>
                <a:ext cx="1080120" cy="1080120"/>
              </a:xfrm>
              <a:prstGeom prst="ellipse">
                <a:avLst/>
              </a:prstGeom>
              <a:solidFill>
                <a:srgbClr val="FFFFFF">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52" name="椭圆 33"/>
              <p:cNvSpPr>
                <a:spLocks noChangeArrowheads="1"/>
              </p:cNvSpPr>
              <p:nvPr/>
            </p:nvSpPr>
            <p:spPr bwMode="auto">
              <a:xfrm>
                <a:off x="72008" y="75523"/>
                <a:ext cx="936104" cy="936104"/>
              </a:xfrm>
              <a:prstGeom prst="ellipse">
                <a:avLst/>
              </a:prstGeom>
              <a:solidFill>
                <a:srgbClr val="17ACD4"/>
              </a:solidFill>
              <a:ln w="19050">
                <a:solidFill>
                  <a:srgbClr val="000000">
                    <a:lumMod val="65000"/>
                    <a:lumOff val="35000"/>
                  </a:srgbClr>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grpSp>
        <p:sp>
          <p:nvSpPr>
            <p:cNvPr id="50" name="文本框 31"/>
            <p:cNvSpPr>
              <a:spLocks noChangeArrowheads="1"/>
            </p:cNvSpPr>
            <p:nvPr/>
          </p:nvSpPr>
          <p:spPr bwMode="auto">
            <a:xfrm>
              <a:off x="29377" y="412576"/>
              <a:ext cx="1075863" cy="254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1800" b="1" i="0" u="none" strike="noStrike" kern="0" cap="none" spc="0" normalizeH="0" baseline="0" noProof="0" dirty="0">
                  <a:ln>
                    <a:noFill/>
                  </a:ln>
                  <a:solidFill>
                    <a:srgbClr val="FFFFFF"/>
                  </a:solidFill>
                  <a:effectLst/>
                  <a:uLnTx/>
                  <a:uFillTx/>
                  <a:latin typeface="+mn-lt"/>
                  <a:ea typeface="+mn-ea"/>
                  <a:cs typeface="+mn-ea"/>
                  <a:sym typeface="+mn-lt"/>
                </a:rPr>
                <a:t>显示触控技术</a:t>
              </a:r>
            </a:p>
          </p:txBody>
        </p:sp>
      </p:grpSp>
      <p:grpSp>
        <p:nvGrpSpPr>
          <p:cNvPr id="53" name="Group 21"/>
          <p:cNvGrpSpPr/>
          <p:nvPr/>
        </p:nvGrpSpPr>
        <p:grpSpPr bwMode="auto">
          <a:xfrm>
            <a:off x="7414260" y="1282700"/>
            <a:ext cx="2286635" cy="2287270"/>
            <a:chOff x="0" y="0"/>
            <a:chExt cx="1080120" cy="1080120"/>
          </a:xfrm>
        </p:grpSpPr>
        <p:sp>
          <p:nvSpPr>
            <p:cNvPr id="54" name="椭圆 38"/>
            <p:cNvSpPr>
              <a:spLocks noChangeArrowheads="1"/>
            </p:cNvSpPr>
            <p:nvPr/>
          </p:nvSpPr>
          <p:spPr bwMode="auto">
            <a:xfrm>
              <a:off x="0" y="0"/>
              <a:ext cx="1080120" cy="1080120"/>
            </a:xfrm>
            <a:prstGeom prst="ellipse">
              <a:avLst/>
            </a:prstGeom>
            <a:solidFill>
              <a:srgbClr val="FFFFFF">
                <a:lumMod val="75000"/>
              </a:srgbClr>
            </a:solidFill>
            <a:ln>
              <a:noFill/>
            </a:ln>
            <a:extLst>
              <a:ext uri="{91240B29-F687-4F45-9708-019B960494DF}">
                <a14:hiddenLine xmlns:a14="http://schemas.microsoft.com/office/drawing/2010/main" w="9525">
                  <a:solidFill>
                    <a:srgbClr val="000000"/>
                  </a:solidFill>
                  <a:round/>
                </a14:hiddenLine>
              </a:ext>
            </a:extLst>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55" name="椭圆 39"/>
            <p:cNvSpPr>
              <a:spLocks noChangeArrowheads="1"/>
            </p:cNvSpPr>
            <p:nvPr/>
          </p:nvSpPr>
          <p:spPr bwMode="auto">
            <a:xfrm>
              <a:off x="72008" y="72008"/>
              <a:ext cx="936104" cy="936104"/>
            </a:xfrm>
            <a:prstGeom prst="ellipse">
              <a:avLst/>
            </a:prstGeom>
            <a:solidFill>
              <a:srgbClr val="DA351C"/>
            </a:solidFill>
            <a:ln w="19050">
              <a:solidFill>
                <a:srgbClr val="000000">
                  <a:lumMod val="65000"/>
                  <a:lumOff val="35000"/>
                </a:srgbClr>
              </a:solidFill>
              <a:miter lim="800000"/>
            </a:ln>
          </p:spPr>
          <p:txBody>
            <a:bodyPr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grpSp>
      <p:cxnSp>
        <p:nvCxnSpPr>
          <p:cNvPr id="56" name="直接连接符 13"/>
          <p:cNvCxnSpPr>
            <a:cxnSpLocks noChangeShapeType="1"/>
            <a:stCxn id="43" idx="7"/>
            <a:endCxn id="46" idx="3"/>
          </p:cNvCxnSpPr>
          <p:nvPr/>
        </p:nvCxnSpPr>
        <p:spPr bwMode="auto">
          <a:xfrm flipV="1">
            <a:off x="3039490" y="3498863"/>
            <a:ext cx="482037" cy="390907"/>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cxnSp>
        <p:nvCxnSpPr>
          <p:cNvPr id="57" name="直接连接符 17"/>
          <p:cNvCxnSpPr>
            <a:cxnSpLocks noChangeShapeType="1"/>
            <a:endCxn id="51" idx="1"/>
          </p:cNvCxnSpPr>
          <p:nvPr/>
        </p:nvCxnSpPr>
        <p:spPr bwMode="auto">
          <a:xfrm>
            <a:off x="4892055" y="3277865"/>
            <a:ext cx="908431" cy="654289"/>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cxnSp>
        <p:nvCxnSpPr>
          <p:cNvPr id="58" name="直接连接符 20"/>
          <p:cNvCxnSpPr>
            <a:cxnSpLocks noChangeShapeType="1"/>
            <a:stCxn id="51" idx="7"/>
            <a:endCxn id="54" idx="3"/>
          </p:cNvCxnSpPr>
          <p:nvPr/>
        </p:nvCxnSpPr>
        <p:spPr bwMode="auto">
          <a:xfrm flipV="1">
            <a:off x="6904224" y="3234717"/>
            <a:ext cx="844550" cy="697230"/>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cxnSp>
        <p:nvCxnSpPr>
          <p:cNvPr id="59" name="直接连接符 23"/>
          <p:cNvCxnSpPr>
            <a:cxnSpLocks noChangeShapeType="1"/>
            <a:stCxn id="66" idx="5"/>
            <a:endCxn id="43" idx="1"/>
          </p:cNvCxnSpPr>
          <p:nvPr/>
        </p:nvCxnSpPr>
        <p:spPr bwMode="auto">
          <a:xfrm>
            <a:off x="1544973" y="3791048"/>
            <a:ext cx="596900" cy="98425"/>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cxnSp>
        <p:nvCxnSpPr>
          <p:cNvPr id="60" name="直接连接符 43"/>
          <p:cNvCxnSpPr>
            <a:cxnSpLocks noChangeShapeType="1"/>
            <a:stCxn id="67" idx="7"/>
            <a:endCxn id="51" idx="3"/>
          </p:cNvCxnSpPr>
          <p:nvPr/>
        </p:nvCxnSpPr>
        <p:spPr bwMode="auto">
          <a:xfrm flipV="1">
            <a:off x="5397823" y="5035763"/>
            <a:ext cx="402590" cy="370840"/>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cxnSp>
        <p:nvCxnSpPr>
          <p:cNvPr id="61" name="直接连接符 72"/>
          <p:cNvCxnSpPr>
            <a:cxnSpLocks noChangeShapeType="1"/>
            <a:stCxn id="54" idx="6"/>
            <a:endCxn id="68" idx="1"/>
          </p:cNvCxnSpPr>
          <p:nvPr/>
        </p:nvCxnSpPr>
        <p:spPr bwMode="auto">
          <a:xfrm>
            <a:off x="9700930" y="2426171"/>
            <a:ext cx="624840" cy="396875"/>
          </a:xfrm>
          <a:prstGeom prst="line">
            <a:avLst/>
          </a:prstGeom>
          <a:noFill/>
          <a:ln w="28575">
            <a:solidFill>
              <a:srgbClr val="FFFFFF">
                <a:lumMod val="65000"/>
              </a:srgbClr>
            </a:solidFill>
            <a:miter lim="800000"/>
          </a:ln>
          <a:extLst>
            <a:ext uri="{909E8E84-426E-40DD-AFC4-6F175D3DCCD1}">
              <a14:hiddenFill xmlns:a14="http://schemas.microsoft.com/office/drawing/2010/main">
                <a:noFill/>
              </a14:hiddenFill>
            </a:ext>
          </a:extLst>
        </p:spPr>
      </p:cxnSp>
      <p:sp>
        <p:nvSpPr>
          <p:cNvPr id="62" name="矩形 76"/>
          <p:cNvSpPr>
            <a:spLocks noChangeArrowheads="1"/>
          </p:cNvSpPr>
          <p:nvPr/>
        </p:nvSpPr>
        <p:spPr bwMode="auto">
          <a:xfrm>
            <a:off x="1628194" y="4986268"/>
            <a:ext cx="1821980" cy="5958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主流推广</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70</a:t>
            </a: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75</a:t>
            </a: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86</a:t>
            </a: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英寸产品体系</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 </a:t>
            </a:r>
            <a:endPar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endParaRPr>
          </a:p>
        </p:txBody>
      </p:sp>
      <p:sp>
        <p:nvSpPr>
          <p:cNvPr id="63" name="矩形 80"/>
          <p:cNvSpPr>
            <a:spLocks noChangeArrowheads="1"/>
          </p:cNvSpPr>
          <p:nvPr/>
        </p:nvSpPr>
        <p:spPr bwMode="auto">
          <a:xfrm>
            <a:off x="3209290" y="3789680"/>
            <a:ext cx="2074545" cy="33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双系统，行业的引领者</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 </a:t>
            </a:r>
            <a:endPar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endParaRPr>
          </a:p>
        </p:txBody>
      </p:sp>
      <p:sp>
        <p:nvSpPr>
          <p:cNvPr id="64" name="矩形 81"/>
          <p:cNvSpPr>
            <a:spLocks noChangeArrowheads="1"/>
          </p:cNvSpPr>
          <p:nvPr/>
        </p:nvSpPr>
        <p:spPr bwMode="auto">
          <a:xfrm>
            <a:off x="5481320" y="5311140"/>
            <a:ext cx="1781810" cy="1083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亮度、色彩、清晰度行业最优，多点电容触控，已开发量子广色域智能黑板产品</a:t>
            </a:r>
          </a:p>
        </p:txBody>
      </p:sp>
      <p:sp>
        <p:nvSpPr>
          <p:cNvPr id="65" name="矩形 82"/>
          <p:cNvSpPr>
            <a:spLocks noChangeArrowheads="1"/>
          </p:cNvSpPr>
          <p:nvPr/>
        </p:nvSpPr>
        <p:spPr bwMode="auto">
          <a:xfrm>
            <a:off x="7508203" y="3569806"/>
            <a:ext cx="2097741" cy="83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云黑板软件应用，云桌面产品初步研发成功，准备开始销售前的准备</a:t>
            </a:r>
          </a:p>
        </p:txBody>
      </p:sp>
      <p:sp>
        <p:nvSpPr>
          <p:cNvPr id="66" name="椭圆 56"/>
          <p:cNvSpPr>
            <a:spLocks noChangeArrowheads="1"/>
          </p:cNvSpPr>
          <p:nvPr/>
        </p:nvSpPr>
        <p:spPr bwMode="auto">
          <a:xfrm rot="21019161">
            <a:off x="765175" y="3169920"/>
            <a:ext cx="863600" cy="792480"/>
          </a:xfrm>
          <a:prstGeom prst="ellipse">
            <a:avLst/>
          </a:prstGeom>
          <a:solidFill>
            <a:srgbClr val="FFFFFF">
              <a:lumMod val="75000"/>
            </a:srgbClr>
          </a:solidFill>
          <a:ln>
            <a:noFill/>
          </a:ln>
        </p:spPr>
        <p:txBody>
          <a:bodyPr lIns="107527" tIns="53764" rIns="107527" bIns="53764"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1" i="0" u="none" strike="noStrike" kern="0" cap="none" spc="0" normalizeH="0" baseline="0" noProof="0">
              <a:ln>
                <a:noFill/>
              </a:ln>
              <a:solidFill>
                <a:srgbClr val="FFFFFF"/>
              </a:solidFill>
              <a:effectLst/>
              <a:uLnTx/>
              <a:uFillTx/>
              <a:latin typeface="+mn-lt"/>
              <a:ea typeface="+mn-ea"/>
              <a:cs typeface="+mn-ea"/>
              <a:sym typeface="+mn-lt"/>
            </a:endParaRPr>
          </a:p>
        </p:txBody>
      </p:sp>
      <p:sp>
        <p:nvSpPr>
          <p:cNvPr id="67" name="椭圆 58"/>
          <p:cNvSpPr>
            <a:spLocks noChangeArrowheads="1"/>
          </p:cNvSpPr>
          <p:nvPr/>
        </p:nvSpPr>
        <p:spPr bwMode="auto">
          <a:xfrm>
            <a:off x="4837581" y="5310081"/>
            <a:ext cx="657108" cy="659091"/>
          </a:xfrm>
          <a:prstGeom prst="ellipse">
            <a:avLst/>
          </a:prstGeom>
          <a:solidFill>
            <a:srgbClr val="FFFFFF">
              <a:lumMod val="75000"/>
            </a:srgbClr>
          </a:solidFill>
          <a:ln>
            <a:noFill/>
          </a:ln>
        </p:spPr>
        <p:txBody>
          <a:bodyPr lIns="107527" tIns="53764" rIns="107527" bIns="53764"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68" name="椭圆 70"/>
          <p:cNvSpPr>
            <a:spLocks noChangeArrowheads="1"/>
          </p:cNvSpPr>
          <p:nvPr/>
        </p:nvSpPr>
        <p:spPr bwMode="auto">
          <a:xfrm>
            <a:off x="10133330" y="2657475"/>
            <a:ext cx="1313180" cy="1131570"/>
          </a:xfrm>
          <a:prstGeom prst="ellipse">
            <a:avLst/>
          </a:prstGeom>
          <a:solidFill>
            <a:srgbClr val="FFFFFF">
              <a:lumMod val="75000"/>
            </a:srgbClr>
          </a:solidFill>
          <a:ln>
            <a:noFill/>
          </a:ln>
        </p:spPr>
        <p:txBody>
          <a:bodyPr lIns="107527" tIns="53764" rIns="107527" bIns="53764" anchor="ct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zh-CN" altLang="zh-CN" sz="2135" b="0" i="0" u="none" strike="noStrike" kern="0" cap="none" spc="0" normalizeH="0" baseline="0" noProof="0">
              <a:ln>
                <a:noFill/>
              </a:ln>
              <a:solidFill>
                <a:srgbClr val="FFFFFF"/>
              </a:solidFill>
              <a:effectLst/>
              <a:uLnTx/>
              <a:uFillTx/>
              <a:latin typeface="+mn-lt"/>
              <a:ea typeface="+mn-ea"/>
              <a:cs typeface="+mn-ea"/>
              <a:sym typeface="+mn-lt"/>
            </a:endParaRPr>
          </a:p>
        </p:txBody>
      </p:sp>
      <p:sp>
        <p:nvSpPr>
          <p:cNvPr id="69" name="矩形 76"/>
          <p:cNvSpPr>
            <a:spLocks noChangeArrowheads="1"/>
          </p:cNvSpPr>
          <p:nvPr/>
        </p:nvSpPr>
        <p:spPr bwMode="auto">
          <a:xfrm>
            <a:off x="222885" y="4029710"/>
            <a:ext cx="1466215" cy="83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支持多种粉笔书写，普通粉笔进一步升级优化</a:t>
            </a:r>
            <a:r>
              <a:rPr kumimoji="0" lang="en-US" altLang="zh-CN"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 </a:t>
            </a:r>
            <a:endPar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endParaRPr>
          </a:p>
        </p:txBody>
      </p:sp>
      <p:sp>
        <p:nvSpPr>
          <p:cNvPr id="70" name="文本框 10"/>
          <p:cNvSpPr>
            <a:spLocks noChangeArrowheads="1"/>
          </p:cNvSpPr>
          <p:nvPr/>
        </p:nvSpPr>
        <p:spPr bwMode="auto">
          <a:xfrm>
            <a:off x="3333494" y="2657757"/>
            <a:ext cx="1607820"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1865" b="1" i="0" u="none" strike="noStrike" kern="0" cap="none" spc="0" normalizeH="0" baseline="0" noProof="0" dirty="0">
                <a:ln>
                  <a:noFill/>
                </a:ln>
                <a:solidFill>
                  <a:srgbClr val="FFFFFF">
                    <a:lumMod val="95000"/>
                  </a:srgbClr>
                </a:solidFill>
                <a:effectLst/>
                <a:uLnTx/>
                <a:uFillTx/>
                <a:latin typeface="+mn-lt"/>
                <a:ea typeface="+mn-ea"/>
                <a:cs typeface="+mn-ea"/>
                <a:sym typeface="+mn-lt"/>
              </a:rPr>
              <a:t>核心系统架构</a:t>
            </a:r>
          </a:p>
        </p:txBody>
      </p:sp>
      <p:sp>
        <p:nvSpPr>
          <p:cNvPr id="71" name="文本框 31"/>
          <p:cNvSpPr>
            <a:spLocks noChangeArrowheads="1"/>
          </p:cNvSpPr>
          <p:nvPr/>
        </p:nvSpPr>
        <p:spPr bwMode="auto">
          <a:xfrm>
            <a:off x="7922606" y="2216351"/>
            <a:ext cx="1270000" cy="420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135" b="1" i="0" u="none" strike="noStrike" kern="0" cap="none" spc="0" normalizeH="0" baseline="0" noProof="0" dirty="0">
                <a:ln>
                  <a:noFill/>
                </a:ln>
                <a:solidFill>
                  <a:srgbClr val="FFFFFF"/>
                </a:solidFill>
                <a:effectLst/>
                <a:uLnTx/>
                <a:uFillTx/>
                <a:latin typeface="+mn-lt"/>
                <a:ea typeface="+mn-ea"/>
                <a:cs typeface="+mn-ea"/>
                <a:sym typeface="+mn-lt"/>
              </a:rPr>
              <a:t>软件应用</a:t>
            </a:r>
          </a:p>
        </p:txBody>
      </p:sp>
      <p:sp>
        <p:nvSpPr>
          <p:cNvPr id="72" name="文本框 31"/>
          <p:cNvSpPr>
            <a:spLocks noChangeArrowheads="1"/>
          </p:cNvSpPr>
          <p:nvPr/>
        </p:nvSpPr>
        <p:spPr bwMode="auto">
          <a:xfrm>
            <a:off x="10133330" y="3013075"/>
            <a:ext cx="1312545" cy="4203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2135" b="1" i="0" u="none" strike="noStrike" kern="0" cap="none" spc="0" normalizeH="0" baseline="0" noProof="0" dirty="0">
                <a:ln>
                  <a:noFill/>
                </a:ln>
                <a:solidFill>
                  <a:srgbClr val="FFFFFF"/>
                </a:solidFill>
                <a:effectLst/>
                <a:uLnTx/>
                <a:uFillTx/>
                <a:latin typeface="+mn-lt"/>
                <a:ea typeface="+mn-ea"/>
                <a:cs typeface="+mn-ea"/>
                <a:sym typeface="+mn-lt"/>
              </a:rPr>
              <a:t>专利结构</a:t>
            </a:r>
          </a:p>
        </p:txBody>
      </p:sp>
      <p:sp>
        <p:nvSpPr>
          <p:cNvPr id="73" name="文本框 10"/>
          <p:cNvSpPr>
            <a:spLocks noChangeArrowheads="1"/>
          </p:cNvSpPr>
          <p:nvPr/>
        </p:nvSpPr>
        <p:spPr bwMode="auto">
          <a:xfrm>
            <a:off x="793115" y="3394075"/>
            <a:ext cx="751840" cy="37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ct val="100000"/>
              </a:lnSpc>
              <a:spcBef>
                <a:spcPct val="0"/>
              </a:spcBef>
              <a:spcAft>
                <a:spcPts val="0"/>
              </a:spcAft>
              <a:buClrTx/>
              <a:buSzTx/>
              <a:buFont typeface="Arial" panose="020B0604020202020204" pitchFamily="34" charset="0"/>
              <a:buNone/>
              <a:tabLst/>
              <a:defRPr/>
            </a:pPr>
            <a:r>
              <a:rPr kumimoji="0" lang="zh-CN" altLang="en-US" sz="1865" b="1" i="0" u="none" strike="noStrike" kern="0" cap="none" spc="0" normalizeH="0" baseline="0" noProof="0" dirty="0">
                <a:ln>
                  <a:noFill/>
                </a:ln>
                <a:solidFill>
                  <a:srgbClr val="FFFFFF">
                    <a:lumMod val="95000"/>
                  </a:srgbClr>
                </a:solidFill>
                <a:effectLst/>
                <a:uLnTx/>
                <a:uFillTx/>
                <a:latin typeface="+mn-lt"/>
                <a:ea typeface="+mn-ea"/>
                <a:cs typeface="+mn-ea"/>
                <a:sym typeface="+mn-lt"/>
              </a:rPr>
              <a:t>书写</a:t>
            </a:r>
          </a:p>
        </p:txBody>
      </p:sp>
      <p:sp>
        <p:nvSpPr>
          <p:cNvPr id="74" name="矩形 82"/>
          <p:cNvSpPr>
            <a:spLocks noChangeArrowheads="1"/>
          </p:cNvSpPr>
          <p:nvPr/>
        </p:nvSpPr>
        <p:spPr bwMode="auto">
          <a:xfrm>
            <a:off x="9886278" y="4029546"/>
            <a:ext cx="2097741" cy="839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7527" tIns="53764" rIns="107527" bIns="53764">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lvl="0" indent="0" algn="ctr" defTabSz="913765" eaLnBrk="1" fontAlgn="auto" latinLnBrk="0" hangingPunct="1">
              <a:lnSpc>
                <a:spcPts val="1880"/>
              </a:lnSpc>
              <a:spcBef>
                <a:spcPct val="0"/>
              </a:spcBef>
              <a:spcAft>
                <a:spcPts val="0"/>
              </a:spcAft>
              <a:buClrTx/>
              <a:buSzTx/>
              <a:buFont typeface="Arial" panose="020B0604020202020204" pitchFamily="34" charset="0"/>
              <a:buNone/>
              <a:tabLst/>
              <a:defRPr/>
            </a:pPr>
            <a:r>
              <a:rPr kumimoji="0" lang="zh-CN" altLang="en-US" sz="1335" b="0" i="0" u="none" strike="noStrike" kern="0" cap="none" spc="0" normalizeH="0" baseline="0" noProof="0" dirty="0">
                <a:ln>
                  <a:noFill/>
                </a:ln>
                <a:solidFill>
                  <a:srgbClr val="000000">
                    <a:lumMod val="65000"/>
                    <a:lumOff val="35000"/>
                  </a:srgbClr>
                </a:solidFill>
                <a:effectLst/>
                <a:uLnTx/>
                <a:uFillTx/>
                <a:latin typeface="+mn-lt"/>
                <a:ea typeface="+mn-ea"/>
                <a:cs typeface="+mn-ea"/>
                <a:sym typeface="+mn-lt"/>
              </a:rPr>
              <a:t>新黑板采用全系统模块化可维护结构，铝镁合金材料，流线型设计</a:t>
            </a:r>
          </a:p>
        </p:txBody>
      </p:sp>
    </p:spTree>
    <p:extLst>
      <p:ext uri="{BB962C8B-B14F-4D97-AF65-F5344CB8AC3E}">
        <p14:creationId xmlns:p14="http://schemas.microsoft.com/office/powerpoint/2010/main" val="2729115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wipe(left)">
                                      <p:cBhvr>
                                        <p:cTn id="7" dur="500"/>
                                        <p:tgtEl>
                                          <p:spTgt spid="6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left)">
                                      <p:cBhvr>
                                        <p:cTn id="11" dur="350"/>
                                        <p:tgtEl>
                                          <p:spTgt spid="59"/>
                                        </p:tgtEl>
                                      </p:cBhvr>
                                    </p:animEffect>
                                  </p:childTnLst>
                                </p:cTn>
                              </p:par>
                            </p:childTnLst>
                          </p:cTn>
                        </p:par>
                        <p:par>
                          <p:cTn id="12" fill="hold">
                            <p:stCondLst>
                              <p:cond delay="850"/>
                            </p:stCondLst>
                            <p:childTnLst>
                              <p:par>
                                <p:cTn id="13" presetID="22" presetClass="entr" presetSubtype="8"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wipe(left)">
                                      <p:cBhvr>
                                        <p:cTn id="15" dur="650"/>
                                        <p:tgtEl>
                                          <p:spTgt spid="40"/>
                                        </p:tgtEl>
                                      </p:cBhvr>
                                    </p:animEffect>
                                  </p:childTnLst>
                                </p:cTn>
                              </p:par>
                              <p:par>
                                <p:cTn id="16" presetID="10" presetClass="entr" presetSubtype="0" fill="hold" grpId="0" nodeType="withEffect">
                                  <p:stCondLst>
                                    <p:cond delay="25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400"/>
                                        <p:tgtEl>
                                          <p:spTgt spid="62"/>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wipe(left)">
                                      <p:cBhvr>
                                        <p:cTn id="22" dur="350"/>
                                        <p:tgtEl>
                                          <p:spTgt spid="56"/>
                                        </p:tgtEl>
                                      </p:cBhvr>
                                    </p:animEffect>
                                  </p:childTnLst>
                                </p:cTn>
                              </p:par>
                              <p:par>
                                <p:cTn id="23" presetID="10" presetClass="entr" presetSubtype="0" fill="hold" grpId="0" nodeType="withEffect">
                                  <p:stCondLst>
                                    <p:cond delay="250"/>
                                  </p:stCondLst>
                                  <p:childTnLst>
                                    <p:set>
                                      <p:cBhvr>
                                        <p:cTn id="24" dur="1" fill="hold">
                                          <p:stCondLst>
                                            <p:cond delay="0"/>
                                          </p:stCondLst>
                                        </p:cTn>
                                        <p:tgtEl>
                                          <p:spTgt spid="63"/>
                                        </p:tgtEl>
                                        <p:attrNameLst>
                                          <p:attrName>style.visibility</p:attrName>
                                        </p:attrNameLst>
                                      </p:cBhvr>
                                      <p:to>
                                        <p:strVal val="visible"/>
                                      </p:to>
                                    </p:set>
                                    <p:animEffect transition="in" filter="fade">
                                      <p:cBhvr>
                                        <p:cTn id="25" dur="500"/>
                                        <p:tgtEl>
                                          <p:spTgt spid="63"/>
                                        </p:tgtEl>
                                      </p:cBhvr>
                                    </p:animEffect>
                                  </p:childTnLst>
                                </p:cTn>
                              </p:par>
                            </p:childTnLst>
                          </p:cTn>
                        </p:par>
                        <p:par>
                          <p:cTn id="26" fill="hold">
                            <p:stCondLst>
                              <p:cond delay="2250"/>
                            </p:stCondLst>
                            <p:childTnLst>
                              <p:par>
                                <p:cTn id="27" presetID="22" presetClass="entr" presetSubtype="8" fill="hold"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left)">
                                      <p:cBhvr>
                                        <p:cTn id="29" dur="450"/>
                                        <p:tgtEl>
                                          <p:spTgt spid="57"/>
                                        </p:tgtEl>
                                      </p:cBhvr>
                                    </p:animEffect>
                                  </p:childTnLst>
                                </p:cTn>
                              </p:par>
                            </p:childTnLst>
                          </p:cTn>
                        </p:par>
                        <p:par>
                          <p:cTn id="30" fill="hold">
                            <p:stCondLst>
                              <p:cond delay="2700"/>
                            </p:stCondLst>
                            <p:childTnLst>
                              <p:par>
                                <p:cTn id="31" presetID="22" presetClass="entr" presetSubtype="8" fill="hold" nodeType="afterEffect">
                                  <p:stCondLst>
                                    <p:cond delay="0"/>
                                  </p:stCondLst>
                                  <p:childTnLst>
                                    <p:set>
                                      <p:cBhvr>
                                        <p:cTn id="32" dur="1" fill="hold">
                                          <p:stCondLst>
                                            <p:cond delay="0"/>
                                          </p:stCondLst>
                                        </p:cTn>
                                        <p:tgtEl>
                                          <p:spTgt spid="48"/>
                                        </p:tgtEl>
                                        <p:attrNameLst>
                                          <p:attrName>style.visibility</p:attrName>
                                        </p:attrNameLst>
                                      </p:cBhvr>
                                      <p:to>
                                        <p:strVal val="visible"/>
                                      </p:to>
                                    </p:set>
                                    <p:animEffect transition="in" filter="wipe(left)">
                                      <p:cBhvr>
                                        <p:cTn id="33" dur="650"/>
                                        <p:tgtEl>
                                          <p:spTgt spid="48"/>
                                        </p:tgtEl>
                                      </p:cBhvr>
                                    </p:animEffect>
                                  </p:childTnLst>
                                </p:cTn>
                              </p:par>
                              <p:par>
                                <p:cTn id="34" presetID="10" presetClass="entr" presetSubtype="0" fill="hold" grpId="0" nodeType="withEffect">
                                  <p:stCondLst>
                                    <p:cond delay="250"/>
                                  </p:stCondLst>
                                  <p:childTnLst>
                                    <p:set>
                                      <p:cBhvr>
                                        <p:cTn id="35" dur="1" fill="hold">
                                          <p:stCondLst>
                                            <p:cond delay="0"/>
                                          </p:stCondLst>
                                        </p:cTn>
                                        <p:tgtEl>
                                          <p:spTgt spid="64"/>
                                        </p:tgtEl>
                                        <p:attrNameLst>
                                          <p:attrName>style.visibility</p:attrName>
                                        </p:attrNameLst>
                                      </p:cBhvr>
                                      <p:to>
                                        <p:strVal val="visible"/>
                                      </p:to>
                                    </p:set>
                                    <p:animEffect transition="in" filter="fade">
                                      <p:cBhvr>
                                        <p:cTn id="36" dur="400"/>
                                        <p:tgtEl>
                                          <p:spTgt spid="64"/>
                                        </p:tgtEl>
                                      </p:cBhvr>
                                    </p:animEffect>
                                  </p:childTnLst>
                                </p:cTn>
                              </p:par>
                            </p:childTnLst>
                          </p:cTn>
                        </p:par>
                        <p:par>
                          <p:cTn id="37" fill="hold">
                            <p:stCondLst>
                              <p:cond delay="3350"/>
                            </p:stCondLst>
                            <p:childTnLst>
                              <p:par>
                                <p:cTn id="38" presetID="22" presetClass="entr" presetSubtype="8" fill="hold" nodeType="afterEffect">
                                  <p:stCondLst>
                                    <p:cond delay="0"/>
                                  </p:stCondLst>
                                  <p:childTnLst>
                                    <p:set>
                                      <p:cBhvr>
                                        <p:cTn id="39" dur="1" fill="hold">
                                          <p:stCondLst>
                                            <p:cond delay="0"/>
                                          </p:stCondLst>
                                        </p:cTn>
                                        <p:tgtEl>
                                          <p:spTgt spid="58"/>
                                        </p:tgtEl>
                                        <p:attrNameLst>
                                          <p:attrName>style.visibility</p:attrName>
                                        </p:attrNameLst>
                                      </p:cBhvr>
                                      <p:to>
                                        <p:strVal val="visible"/>
                                      </p:to>
                                    </p:set>
                                    <p:animEffect transition="in" filter="wipe(left)">
                                      <p:cBhvr>
                                        <p:cTn id="40" dur="450"/>
                                        <p:tgtEl>
                                          <p:spTgt spid="58"/>
                                        </p:tgtEl>
                                      </p:cBhvr>
                                    </p:animEffect>
                                  </p:childTnLst>
                                </p:cTn>
                              </p:par>
                              <p:par>
                                <p:cTn id="41" presetID="22" presetClass="entr" presetSubtype="2" fill="hold" nodeType="withEffect">
                                  <p:stCondLst>
                                    <p:cond delay="0"/>
                                  </p:stCondLst>
                                  <p:childTnLst>
                                    <p:set>
                                      <p:cBhvr>
                                        <p:cTn id="42" dur="1" fill="hold">
                                          <p:stCondLst>
                                            <p:cond delay="0"/>
                                          </p:stCondLst>
                                        </p:cTn>
                                        <p:tgtEl>
                                          <p:spTgt spid="60"/>
                                        </p:tgtEl>
                                        <p:attrNameLst>
                                          <p:attrName>style.visibility</p:attrName>
                                        </p:attrNameLst>
                                      </p:cBhvr>
                                      <p:to>
                                        <p:strVal val="visible"/>
                                      </p:to>
                                    </p:set>
                                    <p:animEffect transition="in" filter="wipe(right)">
                                      <p:cBhvr>
                                        <p:cTn id="43" dur="400"/>
                                        <p:tgtEl>
                                          <p:spTgt spid="60"/>
                                        </p:tgtEl>
                                      </p:cBhvr>
                                    </p:animEffect>
                                  </p:childTnLst>
                                </p:cTn>
                              </p:par>
                              <p:par>
                                <p:cTn id="44" presetID="10" presetClass="entr" presetSubtype="0" fill="hold" grpId="0" nodeType="withEffect">
                                  <p:stCondLst>
                                    <p:cond delay="250"/>
                                  </p:stCondLst>
                                  <p:childTnLst>
                                    <p:set>
                                      <p:cBhvr>
                                        <p:cTn id="45" dur="1" fill="hold">
                                          <p:stCondLst>
                                            <p:cond delay="0"/>
                                          </p:stCondLst>
                                        </p:cTn>
                                        <p:tgtEl>
                                          <p:spTgt spid="65"/>
                                        </p:tgtEl>
                                        <p:attrNameLst>
                                          <p:attrName>style.visibility</p:attrName>
                                        </p:attrNameLst>
                                      </p:cBhvr>
                                      <p:to>
                                        <p:strVal val="visible"/>
                                      </p:to>
                                    </p:set>
                                    <p:animEffect transition="in" filter="fade">
                                      <p:cBhvr>
                                        <p:cTn id="46" dur="500"/>
                                        <p:tgtEl>
                                          <p:spTgt spid="65"/>
                                        </p:tgtEl>
                                      </p:cBhvr>
                                    </p:animEffect>
                                  </p:childTnLst>
                                </p:cTn>
                              </p:par>
                              <p:par>
                                <p:cTn id="47" presetID="22" presetClass="entr" presetSubtype="2" fill="hold" grpId="0" nodeType="withEffect">
                                  <p:stCondLst>
                                    <p:cond delay="0"/>
                                  </p:stCondLst>
                                  <p:childTnLst>
                                    <p:set>
                                      <p:cBhvr>
                                        <p:cTn id="48" dur="1" fill="hold">
                                          <p:stCondLst>
                                            <p:cond delay="0"/>
                                          </p:stCondLst>
                                        </p:cTn>
                                        <p:tgtEl>
                                          <p:spTgt spid="67"/>
                                        </p:tgtEl>
                                        <p:attrNameLst>
                                          <p:attrName>style.visibility</p:attrName>
                                        </p:attrNameLst>
                                      </p:cBhvr>
                                      <p:to>
                                        <p:strVal val="visible"/>
                                      </p:to>
                                    </p:set>
                                    <p:animEffect transition="in" filter="wipe(right)">
                                      <p:cBhvr>
                                        <p:cTn id="49" dur="400"/>
                                        <p:tgtEl>
                                          <p:spTgt spid="67"/>
                                        </p:tgtEl>
                                      </p:cBhvr>
                                    </p:animEffect>
                                  </p:childTnLst>
                                </p:cTn>
                              </p:par>
                            </p:childTnLst>
                          </p:cTn>
                        </p:par>
                        <p:par>
                          <p:cTn id="50" fill="hold">
                            <p:stCondLst>
                              <p:cond delay="4100"/>
                            </p:stCondLst>
                            <p:childTnLst>
                              <p:par>
                                <p:cTn id="51" presetID="22" presetClass="entr" presetSubtype="8" fill="hold" nodeType="afterEffect">
                                  <p:stCondLst>
                                    <p:cond delay="0"/>
                                  </p:stCondLst>
                                  <p:childTnLst>
                                    <p:set>
                                      <p:cBhvr>
                                        <p:cTn id="52" dur="1" fill="hold">
                                          <p:stCondLst>
                                            <p:cond delay="0"/>
                                          </p:stCondLst>
                                        </p:cTn>
                                        <p:tgtEl>
                                          <p:spTgt spid="61"/>
                                        </p:tgtEl>
                                        <p:attrNameLst>
                                          <p:attrName>style.visibility</p:attrName>
                                        </p:attrNameLst>
                                      </p:cBhvr>
                                      <p:to>
                                        <p:strVal val="visible"/>
                                      </p:to>
                                    </p:set>
                                    <p:animEffect transition="in" filter="wipe(left)">
                                      <p:cBhvr>
                                        <p:cTn id="53" dur="350"/>
                                        <p:tgtEl>
                                          <p:spTgt spid="61"/>
                                        </p:tgtEl>
                                      </p:cBhvr>
                                    </p:animEffect>
                                  </p:childTnLst>
                                </p:cTn>
                              </p:par>
                            </p:childTnLst>
                          </p:cTn>
                        </p:par>
                        <p:par>
                          <p:cTn id="54" fill="hold">
                            <p:stCondLst>
                              <p:cond delay="4450"/>
                            </p:stCondLst>
                            <p:childTnLst>
                              <p:par>
                                <p:cTn id="55" presetID="22" presetClass="entr" presetSubtype="8" fill="hold" grpId="0" nodeType="afterEffect">
                                  <p:stCondLst>
                                    <p:cond delay="0"/>
                                  </p:stCondLst>
                                  <p:childTnLst>
                                    <p:set>
                                      <p:cBhvr>
                                        <p:cTn id="56" dur="1" fill="hold">
                                          <p:stCondLst>
                                            <p:cond delay="0"/>
                                          </p:stCondLst>
                                        </p:cTn>
                                        <p:tgtEl>
                                          <p:spTgt spid="68"/>
                                        </p:tgtEl>
                                        <p:attrNameLst>
                                          <p:attrName>style.visibility</p:attrName>
                                        </p:attrNameLst>
                                      </p:cBhvr>
                                      <p:to>
                                        <p:strVal val="visible"/>
                                      </p:to>
                                    </p:set>
                                    <p:animEffect transition="in" filter="wipe(left)">
                                      <p:cBhvr>
                                        <p:cTn id="57" dur="400"/>
                                        <p:tgtEl>
                                          <p:spTgt spid="68"/>
                                        </p:tgtEl>
                                      </p:cBhvr>
                                    </p:animEffect>
                                  </p:childTnLst>
                                </p:cTn>
                              </p:par>
                            </p:childTnLst>
                          </p:cTn>
                        </p:par>
                        <p:par>
                          <p:cTn id="58" fill="hold">
                            <p:stCondLst>
                              <p:cond delay="4850"/>
                            </p:stCondLst>
                            <p:childTnLst>
                              <p:par>
                                <p:cTn id="59" presetID="26" presetClass="emph" presetSubtype="0" fill="hold" nodeType="afterEffect">
                                  <p:stCondLst>
                                    <p:cond delay="0"/>
                                  </p:stCondLst>
                                  <p:childTnLst>
                                    <p:animEffect transition="out" filter="fade">
                                      <p:cBhvr>
                                        <p:cTn id="60" dur="500" tmFilter="0, 0; .2, .5; .8, .5; 1, 0"/>
                                        <p:tgtEl>
                                          <p:spTgt spid="40"/>
                                        </p:tgtEl>
                                      </p:cBhvr>
                                    </p:animEffect>
                                    <p:animScale>
                                      <p:cBhvr>
                                        <p:cTn id="61" dur="250" autoRev="1" fill="hold"/>
                                        <p:tgtEl>
                                          <p:spTgt spid="40"/>
                                        </p:tgtEl>
                                      </p:cBhvr>
                                      <p:by x="105000" y="105000"/>
                                    </p:animScale>
                                  </p:childTnLst>
                                </p:cTn>
                              </p:par>
                              <p:par>
                                <p:cTn id="62" presetID="26" presetClass="emph" presetSubtype="0" fill="hold" nodeType="withEffect">
                                  <p:stCondLst>
                                    <p:cond delay="250"/>
                                  </p:stCondLst>
                                  <p:childTnLst>
                                    <p:animEffect transition="out" filter="fade">
                                      <p:cBhvr>
                                        <p:cTn id="63" dur="500" tmFilter="0, 0; .2, .5; .8, .5; 1, 0"/>
                                        <p:tgtEl>
                                          <p:spTgt spid="48"/>
                                        </p:tgtEl>
                                      </p:cBhvr>
                                    </p:animEffect>
                                    <p:animScale>
                                      <p:cBhvr>
                                        <p:cTn id="64" dur="250" autoRev="1" fill="hold"/>
                                        <p:tgtEl>
                                          <p:spTgt spid="48"/>
                                        </p:tgtEl>
                                      </p:cBhvr>
                                      <p:by x="105000" y="105000"/>
                                    </p:animScale>
                                  </p:childTnLst>
                                </p:cTn>
                              </p:par>
                              <p:par>
                                <p:cTn id="65" presetID="10" presetClass="entr" presetSubtype="0" fill="hold" grpId="0" nodeType="withEffect">
                                  <p:stCondLst>
                                    <p:cond delay="250"/>
                                  </p:stCondLst>
                                  <p:childTnLst>
                                    <p:set>
                                      <p:cBhvr>
                                        <p:cTn id="66" dur="1" fill="hold">
                                          <p:stCondLst>
                                            <p:cond delay="0"/>
                                          </p:stCondLst>
                                        </p:cTn>
                                        <p:tgtEl>
                                          <p:spTgt spid="69"/>
                                        </p:tgtEl>
                                        <p:attrNameLst>
                                          <p:attrName>style.visibility</p:attrName>
                                        </p:attrNameLst>
                                      </p:cBhvr>
                                      <p:to>
                                        <p:strVal val="visible"/>
                                      </p:to>
                                    </p:set>
                                    <p:animEffect transition="in" filter="fade">
                                      <p:cBhvr>
                                        <p:cTn id="67" dur="400"/>
                                        <p:tgtEl>
                                          <p:spTgt spid="69"/>
                                        </p:tgtEl>
                                      </p:cBhvr>
                                    </p:animEffect>
                                  </p:childTnLst>
                                </p:cTn>
                              </p:par>
                              <p:par>
                                <p:cTn id="68" presetID="10" presetClass="entr" presetSubtype="0" fill="hold" grpId="0" nodeType="withEffect">
                                  <p:stCondLst>
                                    <p:cond delay="250"/>
                                  </p:stCondLst>
                                  <p:childTnLst>
                                    <p:set>
                                      <p:cBhvr>
                                        <p:cTn id="69" dur="1" fill="hold">
                                          <p:stCondLst>
                                            <p:cond delay="0"/>
                                          </p:stCondLst>
                                        </p:cTn>
                                        <p:tgtEl>
                                          <p:spTgt spid="74"/>
                                        </p:tgtEl>
                                        <p:attrNameLst>
                                          <p:attrName>style.visibility</p:attrName>
                                        </p:attrNameLst>
                                      </p:cBhvr>
                                      <p:to>
                                        <p:strVal val="visible"/>
                                      </p:to>
                                    </p:set>
                                    <p:animEffect transition="in" filter="fade">
                                      <p:cBhvr>
                                        <p:cTn id="70"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3" grpId="0"/>
      <p:bldP spid="64" grpId="0"/>
      <p:bldP spid="65" grpId="0"/>
      <p:bldP spid="66" grpId="0" bldLvl="0" animBg="1"/>
      <p:bldP spid="67" grpId="0" bldLvl="0" animBg="1"/>
      <p:bldP spid="68" grpId="0" bldLvl="0" animBg="1"/>
      <p:bldP spid="69" grpId="0"/>
      <p:bldP spid="7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7"/>
          <p:cNvSpPr/>
          <p:nvPr/>
        </p:nvSpPr>
        <p:spPr>
          <a:xfrm>
            <a:off x="0" y="2805777"/>
            <a:ext cx="8051800" cy="1633992"/>
          </a:xfrm>
          <a:custGeom>
            <a:avLst/>
            <a:gdLst>
              <a:gd name="connsiteX0" fmla="*/ 0 w 6781800"/>
              <a:gd name="connsiteY0" fmla="*/ 299838 h 1215160"/>
              <a:gd name="connsiteX1" fmla="*/ 2705100 w 6781800"/>
              <a:gd name="connsiteY1" fmla="*/ 52188 h 1215160"/>
              <a:gd name="connsiteX2" fmla="*/ 5619750 w 6781800"/>
              <a:gd name="connsiteY2" fmla="*/ 1195188 h 1215160"/>
              <a:gd name="connsiteX3" fmla="*/ 6781800 w 6781800"/>
              <a:gd name="connsiteY3" fmla="*/ 757038 h 1215160"/>
              <a:gd name="connsiteX0-1" fmla="*/ 0 w 6038850"/>
              <a:gd name="connsiteY0-2" fmla="*/ 299838 h 1304686"/>
              <a:gd name="connsiteX1-3" fmla="*/ 2705100 w 6038850"/>
              <a:gd name="connsiteY1-4" fmla="*/ 52188 h 1304686"/>
              <a:gd name="connsiteX2-5" fmla="*/ 5619750 w 6038850"/>
              <a:gd name="connsiteY2-6" fmla="*/ 1195188 h 1304686"/>
              <a:gd name="connsiteX3-7" fmla="*/ 6038850 w 6038850"/>
              <a:gd name="connsiteY3-8" fmla="*/ 1176138 h 1304686"/>
              <a:gd name="connsiteX0-9" fmla="*/ 0 w 6038850"/>
              <a:gd name="connsiteY0-10" fmla="*/ 287550 h 1218694"/>
              <a:gd name="connsiteX1-11" fmla="*/ 2705100 w 6038850"/>
              <a:gd name="connsiteY1-12" fmla="*/ 39900 h 1218694"/>
              <a:gd name="connsiteX2-13" fmla="*/ 4832350 w 6038850"/>
              <a:gd name="connsiteY2-14" fmla="*/ 1005100 h 1218694"/>
              <a:gd name="connsiteX3-15" fmla="*/ 6038850 w 6038850"/>
              <a:gd name="connsiteY3-16" fmla="*/ 1163850 h 1218694"/>
              <a:gd name="connsiteX0-17" fmla="*/ 0 w 6038850"/>
              <a:gd name="connsiteY0-18" fmla="*/ 287550 h 1225494"/>
              <a:gd name="connsiteX1-19" fmla="*/ 2705100 w 6038850"/>
              <a:gd name="connsiteY1-20" fmla="*/ 39900 h 1225494"/>
              <a:gd name="connsiteX2-21" fmla="*/ 4832350 w 6038850"/>
              <a:gd name="connsiteY2-22" fmla="*/ 1005100 h 1225494"/>
              <a:gd name="connsiteX3-23" fmla="*/ 6038850 w 6038850"/>
              <a:gd name="connsiteY3-24" fmla="*/ 1163850 h 1225494"/>
            </a:gdLst>
            <a:ahLst/>
            <a:cxnLst>
              <a:cxn ang="0">
                <a:pos x="connsiteX0-1" y="connsiteY0-2"/>
              </a:cxn>
              <a:cxn ang="0">
                <a:pos x="connsiteX1-3" y="connsiteY1-4"/>
              </a:cxn>
              <a:cxn ang="0">
                <a:pos x="connsiteX2-5" y="connsiteY2-6"/>
              </a:cxn>
              <a:cxn ang="0">
                <a:pos x="connsiteX3-7" y="connsiteY3-8"/>
              </a:cxn>
            </a:cxnLst>
            <a:rect l="l" t="t" r="r" b="b"/>
            <a:pathLst>
              <a:path w="6038850" h="1225494">
                <a:moveTo>
                  <a:pt x="0" y="287550"/>
                </a:moveTo>
                <a:cubicBezTo>
                  <a:pt x="884237" y="89112"/>
                  <a:pt x="1899708" y="-79692"/>
                  <a:pt x="2705100" y="39900"/>
                </a:cubicBezTo>
                <a:cubicBezTo>
                  <a:pt x="3510492" y="159492"/>
                  <a:pt x="4371975" y="786025"/>
                  <a:pt x="4832350" y="1005100"/>
                </a:cubicBezTo>
                <a:cubicBezTo>
                  <a:pt x="5292725" y="1224175"/>
                  <a:pt x="5829300" y="1285558"/>
                  <a:pt x="6038850" y="1163850"/>
                </a:cubicBezTo>
              </a:path>
            </a:pathLst>
          </a:custGeom>
          <a:noFill/>
          <a:ln w="12700" cap="flat" cmpd="sng" algn="ctr">
            <a:solidFill>
              <a:srgbClr val="DD348A">
                <a:lumMod val="50000"/>
              </a:srgbClr>
            </a:solidFill>
            <a:prstDash val="dash"/>
            <a:miter lim="800000"/>
          </a:ln>
          <a:effectLst/>
        </p:spPr>
        <p:txBody>
          <a:bodyPr lIns="121917" tIns="60958" rIns="121917" bIns="60958"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grpSp>
        <p:nvGrpSpPr>
          <p:cNvPr id="42" name="组合 41"/>
          <p:cNvGrpSpPr/>
          <p:nvPr/>
        </p:nvGrpSpPr>
        <p:grpSpPr>
          <a:xfrm>
            <a:off x="8072582" y="3364959"/>
            <a:ext cx="1133095" cy="847308"/>
            <a:chOff x="6054436" y="2405136"/>
            <a:chExt cx="849821" cy="635481"/>
          </a:xfrm>
          <a:effectLst>
            <a:outerShdw blurRad="50800" dist="38100" dir="5400000" algn="t" rotWithShape="0">
              <a:prstClr val="black">
                <a:alpha val="40000"/>
              </a:prstClr>
            </a:outerShdw>
          </a:effectLst>
        </p:grpSpPr>
        <p:sp>
          <p:nvSpPr>
            <p:cNvPr id="43" name="Freeform 133"/>
            <p:cNvSpPr/>
            <p:nvPr/>
          </p:nvSpPr>
          <p:spPr bwMode="auto">
            <a:xfrm rot="2700000" flipH="1">
              <a:off x="6116557" y="2789035"/>
              <a:ext cx="189461" cy="313703"/>
            </a:xfrm>
            <a:custGeom>
              <a:avLst/>
              <a:gdLst>
                <a:gd name="T0" fmla="*/ 7566 w 397"/>
                <a:gd name="T1" fmla="*/ 1009717 h 659"/>
                <a:gd name="T2" fmla="*/ 0 w 397"/>
                <a:gd name="T3" fmla="*/ 1009717 h 659"/>
                <a:gd name="T4" fmla="*/ 0 w 397"/>
                <a:gd name="T5" fmla="*/ 1009717 h 659"/>
                <a:gd name="T6" fmla="*/ 11348 w 397"/>
                <a:gd name="T7" fmla="*/ 1021020 h 659"/>
                <a:gd name="T8" fmla="*/ 15131 w 397"/>
                <a:gd name="T9" fmla="*/ 1062464 h 659"/>
                <a:gd name="T10" fmla="*/ 18914 w 397"/>
                <a:gd name="T11" fmla="*/ 1069999 h 659"/>
                <a:gd name="T12" fmla="*/ 181575 w 397"/>
                <a:gd name="T13" fmla="*/ 1574858 h 659"/>
                <a:gd name="T14" fmla="*/ 348019 w 397"/>
                <a:gd name="T15" fmla="*/ 1092605 h 659"/>
                <a:gd name="T16" fmla="*/ 650644 w 397"/>
                <a:gd name="T17" fmla="*/ 1661513 h 659"/>
                <a:gd name="T18" fmla="*/ 548508 w 397"/>
                <a:gd name="T19" fmla="*/ 2124928 h 659"/>
                <a:gd name="T20" fmla="*/ 760345 w 397"/>
                <a:gd name="T21" fmla="*/ 2482850 h 659"/>
                <a:gd name="T22" fmla="*/ 650644 w 397"/>
                <a:gd name="T23" fmla="*/ 2275632 h 659"/>
                <a:gd name="T24" fmla="*/ 688472 w 397"/>
                <a:gd name="T25" fmla="*/ 1989294 h 659"/>
                <a:gd name="T26" fmla="*/ 866264 w 397"/>
                <a:gd name="T27" fmla="*/ 1740632 h 659"/>
                <a:gd name="T28" fmla="*/ 1028925 w 397"/>
                <a:gd name="T29" fmla="*/ 1454295 h 659"/>
                <a:gd name="T30" fmla="*/ 1059187 w 397"/>
                <a:gd name="T31" fmla="*/ 1363872 h 659"/>
                <a:gd name="T32" fmla="*/ 1161323 w 397"/>
                <a:gd name="T33" fmla="*/ 1823520 h 659"/>
                <a:gd name="T34" fmla="*/ 1229414 w 397"/>
                <a:gd name="T35" fmla="*/ 1529647 h 659"/>
                <a:gd name="T36" fmla="*/ 1399640 w 397"/>
                <a:gd name="T37" fmla="*/ 745985 h 659"/>
                <a:gd name="T38" fmla="*/ 714951 w 397"/>
                <a:gd name="T39" fmla="*/ 0 h 659"/>
                <a:gd name="T40" fmla="*/ 11348 w 397"/>
                <a:gd name="T41" fmla="*/ 956971 h 659"/>
                <a:gd name="T42" fmla="*/ 7566 w 397"/>
                <a:gd name="T43" fmla="*/ 1009717 h 65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97" h="659">
                  <a:moveTo>
                    <a:pt x="2" y="268"/>
                  </a:moveTo>
                  <a:cubicBezTo>
                    <a:pt x="2" y="267"/>
                    <a:pt x="0" y="264"/>
                    <a:pt x="0" y="268"/>
                  </a:cubicBezTo>
                  <a:cubicBezTo>
                    <a:pt x="0" y="268"/>
                    <a:pt x="0" y="268"/>
                    <a:pt x="0" y="268"/>
                  </a:cubicBezTo>
                  <a:cubicBezTo>
                    <a:pt x="0" y="269"/>
                    <a:pt x="2" y="270"/>
                    <a:pt x="3" y="271"/>
                  </a:cubicBezTo>
                  <a:cubicBezTo>
                    <a:pt x="3" y="275"/>
                    <a:pt x="4" y="278"/>
                    <a:pt x="4" y="282"/>
                  </a:cubicBezTo>
                  <a:cubicBezTo>
                    <a:pt x="5" y="283"/>
                    <a:pt x="5" y="283"/>
                    <a:pt x="5" y="284"/>
                  </a:cubicBezTo>
                  <a:cubicBezTo>
                    <a:pt x="10" y="335"/>
                    <a:pt x="25" y="381"/>
                    <a:pt x="48" y="418"/>
                  </a:cubicBezTo>
                  <a:cubicBezTo>
                    <a:pt x="23" y="377"/>
                    <a:pt x="37" y="299"/>
                    <a:pt x="92" y="290"/>
                  </a:cubicBezTo>
                  <a:cubicBezTo>
                    <a:pt x="158" y="280"/>
                    <a:pt x="169" y="399"/>
                    <a:pt x="172" y="441"/>
                  </a:cubicBezTo>
                  <a:cubicBezTo>
                    <a:pt x="174" y="484"/>
                    <a:pt x="145" y="521"/>
                    <a:pt x="145" y="564"/>
                  </a:cubicBezTo>
                  <a:cubicBezTo>
                    <a:pt x="145" y="613"/>
                    <a:pt x="170" y="653"/>
                    <a:pt x="201" y="659"/>
                  </a:cubicBezTo>
                  <a:cubicBezTo>
                    <a:pt x="187" y="656"/>
                    <a:pt x="174" y="616"/>
                    <a:pt x="172" y="604"/>
                  </a:cubicBezTo>
                  <a:cubicBezTo>
                    <a:pt x="168" y="580"/>
                    <a:pt x="175" y="551"/>
                    <a:pt x="182" y="528"/>
                  </a:cubicBezTo>
                  <a:cubicBezTo>
                    <a:pt x="190" y="501"/>
                    <a:pt x="211" y="483"/>
                    <a:pt x="229" y="462"/>
                  </a:cubicBezTo>
                  <a:cubicBezTo>
                    <a:pt x="247" y="440"/>
                    <a:pt x="262" y="414"/>
                    <a:pt x="272" y="386"/>
                  </a:cubicBezTo>
                  <a:cubicBezTo>
                    <a:pt x="275" y="378"/>
                    <a:pt x="278" y="370"/>
                    <a:pt x="280" y="362"/>
                  </a:cubicBezTo>
                  <a:cubicBezTo>
                    <a:pt x="284" y="420"/>
                    <a:pt x="307" y="484"/>
                    <a:pt x="307" y="484"/>
                  </a:cubicBezTo>
                  <a:cubicBezTo>
                    <a:pt x="299" y="437"/>
                    <a:pt x="325" y="406"/>
                    <a:pt x="325" y="406"/>
                  </a:cubicBezTo>
                  <a:cubicBezTo>
                    <a:pt x="397" y="291"/>
                    <a:pt x="370" y="198"/>
                    <a:pt x="370" y="198"/>
                  </a:cubicBezTo>
                  <a:cubicBezTo>
                    <a:pt x="351" y="85"/>
                    <a:pt x="277" y="0"/>
                    <a:pt x="189" y="0"/>
                  </a:cubicBezTo>
                  <a:cubicBezTo>
                    <a:pt x="87" y="0"/>
                    <a:pt x="3" y="114"/>
                    <a:pt x="3" y="254"/>
                  </a:cubicBezTo>
                  <a:cubicBezTo>
                    <a:pt x="3" y="258"/>
                    <a:pt x="2" y="263"/>
                    <a:pt x="2" y="268"/>
                  </a:cubicBezTo>
                  <a:close/>
                </a:path>
              </a:pathLst>
            </a:custGeom>
            <a:solidFill>
              <a:srgbClr val="F15A24"/>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4" name="Freeform 134"/>
            <p:cNvSpPr/>
            <p:nvPr/>
          </p:nvSpPr>
          <p:spPr bwMode="auto">
            <a:xfrm rot="2700000" flipH="1">
              <a:off x="6176406" y="2803550"/>
              <a:ext cx="154413" cy="197568"/>
            </a:xfrm>
            <a:custGeom>
              <a:avLst/>
              <a:gdLst>
                <a:gd name="T0" fmla="*/ 581760 w 324"/>
                <a:gd name="T1" fmla="*/ 0 h 415"/>
                <a:gd name="T2" fmla="*/ 1148410 w 324"/>
                <a:gd name="T3" fmla="*/ 648083 h 415"/>
                <a:gd name="T4" fmla="*/ 1152187 w 324"/>
                <a:gd name="T5" fmla="*/ 655619 h 415"/>
                <a:gd name="T6" fmla="*/ 1152187 w 324"/>
                <a:gd name="T7" fmla="*/ 663154 h 415"/>
                <a:gd name="T8" fmla="*/ 1042635 w 324"/>
                <a:gd name="T9" fmla="*/ 1273558 h 415"/>
                <a:gd name="T10" fmla="*/ 963304 w 324"/>
                <a:gd name="T11" fmla="*/ 983428 h 415"/>
                <a:gd name="T12" fmla="*/ 868863 w 324"/>
                <a:gd name="T13" fmla="*/ 1137913 h 415"/>
                <a:gd name="T14" fmla="*/ 642203 w 324"/>
                <a:gd name="T15" fmla="*/ 1552384 h 415"/>
                <a:gd name="T16" fmla="*/ 630870 w 324"/>
                <a:gd name="T17" fmla="*/ 1563688 h 415"/>
                <a:gd name="T18" fmla="*/ 630870 w 324"/>
                <a:gd name="T19" fmla="*/ 1541080 h 415"/>
                <a:gd name="T20" fmla="*/ 245548 w 324"/>
                <a:gd name="T21" fmla="*/ 859086 h 415"/>
                <a:gd name="T22" fmla="*/ 196439 w 324"/>
                <a:gd name="T23" fmla="*/ 862854 h 415"/>
                <a:gd name="T24" fmla="*/ 7555 w 324"/>
                <a:gd name="T25" fmla="*/ 964588 h 415"/>
                <a:gd name="T26" fmla="*/ 3778 w 324"/>
                <a:gd name="T27" fmla="*/ 945749 h 415"/>
                <a:gd name="T28" fmla="*/ 3778 w 324"/>
                <a:gd name="T29" fmla="*/ 938213 h 415"/>
                <a:gd name="T30" fmla="*/ 0 w 324"/>
                <a:gd name="T31" fmla="*/ 900534 h 415"/>
                <a:gd name="T32" fmla="*/ 0 w 324"/>
                <a:gd name="T33" fmla="*/ 889230 h 415"/>
                <a:gd name="T34" fmla="*/ 0 w 324"/>
                <a:gd name="T35" fmla="*/ 840247 h 415"/>
                <a:gd name="T36" fmla="*/ 581760 w 324"/>
                <a:gd name="T37" fmla="*/ 0 h 41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324" h="415">
                  <a:moveTo>
                    <a:pt x="154" y="0"/>
                  </a:moveTo>
                  <a:cubicBezTo>
                    <a:pt x="225" y="0"/>
                    <a:pt x="288" y="73"/>
                    <a:pt x="304" y="172"/>
                  </a:cubicBezTo>
                  <a:cubicBezTo>
                    <a:pt x="305" y="174"/>
                    <a:pt x="305" y="174"/>
                    <a:pt x="305" y="174"/>
                  </a:cubicBezTo>
                  <a:cubicBezTo>
                    <a:pt x="305" y="176"/>
                    <a:pt x="305" y="176"/>
                    <a:pt x="305" y="176"/>
                  </a:cubicBezTo>
                  <a:cubicBezTo>
                    <a:pt x="306" y="179"/>
                    <a:pt x="324" y="248"/>
                    <a:pt x="276" y="338"/>
                  </a:cubicBezTo>
                  <a:cubicBezTo>
                    <a:pt x="276" y="335"/>
                    <a:pt x="256" y="263"/>
                    <a:pt x="255" y="261"/>
                  </a:cubicBezTo>
                  <a:cubicBezTo>
                    <a:pt x="256" y="270"/>
                    <a:pt x="235" y="292"/>
                    <a:pt x="230" y="302"/>
                  </a:cubicBezTo>
                  <a:cubicBezTo>
                    <a:pt x="209" y="338"/>
                    <a:pt x="198" y="379"/>
                    <a:pt x="170" y="412"/>
                  </a:cubicBezTo>
                  <a:cubicBezTo>
                    <a:pt x="169" y="413"/>
                    <a:pt x="168" y="414"/>
                    <a:pt x="167" y="415"/>
                  </a:cubicBezTo>
                  <a:cubicBezTo>
                    <a:pt x="167" y="413"/>
                    <a:pt x="167" y="411"/>
                    <a:pt x="167" y="409"/>
                  </a:cubicBezTo>
                  <a:cubicBezTo>
                    <a:pt x="159" y="260"/>
                    <a:pt x="107" y="228"/>
                    <a:pt x="65" y="228"/>
                  </a:cubicBezTo>
                  <a:cubicBezTo>
                    <a:pt x="61" y="228"/>
                    <a:pt x="57" y="229"/>
                    <a:pt x="52" y="229"/>
                  </a:cubicBezTo>
                  <a:cubicBezTo>
                    <a:pt x="33" y="232"/>
                    <a:pt x="15" y="242"/>
                    <a:pt x="2" y="256"/>
                  </a:cubicBezTo>
                  <a:cubicBezTo>
                    <a:pt x="2" y="254"/>
                    <a:pt x="1" y="253"/>
                    <a:pt x="1" y="251"/>
                  </a:cubicBezTo>
                  <a:cubicBezTo>
                    <a:pt x="1" y="249"/>
                    <a:pt x="1" y="249"/>
                    <a:pt x="1" y="249"/>
                  </a:cubicBezTo>
                  <a:cubicBezTo>
                    <a:pt x="1" y="246"/>
                    <a:pt x="1" y="242"/>
                    <a:pt x="0" y="239"/>
                  </a:cubicBezTo>
                  <a:cubicBezTo>
                    <a:pt x="0" y="239"/>
                    <a:pt x="0" y="236"/>
                    <a:pt x="0" y="236"/>
                  </a:cubicBezTo>
                  <a:cubicBezTo>
                    <a:pt x="0" y="231"/>
                    <a:pt x="0" y="227"/>
                    <a:pt x="0" y="223"/>
                  </a:cubicBezTo>
                  <a:cubicBezTo>
                    <a:pt x="0" y="100"/>
                    <a:pt x="69" y="0"/>
                    <a:pt x="154" y="0"/>
                  </a:cubicBezTo>
                  <a:close/>
                </a:path>
              </a:pathLst>
            </a:custGeom>
            <a:solidFill>
              <a:srgbClr val="F7931E"/>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5" name="Freeform 135"/>
            <p:cNvSpPr/>
            <p:nvPr/>
          </p:nvSpPr>
          <p:spPr bwMode="auto">
            <a:xfrm rot="2700000" flipH="1">
              <a:off x="6216128" y="2815389"/>
              <a:ext cx="101140" cy="142811"/>
            </a:xfrm>
            <a:custGeom>
              <a:avLst/>
              <a:gdLst>
                <a:gd name="T0" fmla="*/ 162607 w 212"/>
                <a:gd name="T1" fmla="*/ 535009 h 300"/>
                <a:gd name="T2" fmla="*/ 128573 w 212"/>
                <a:gd name="T3" fmla="*/ 535009 h 300"/>
                <a:gd name="T4" fmla="*/ 3782 w 212"/>
                <a:gd name="T5" fmla="*/ 599059 h 300"/>
                <a:gd name="T6" fmla="*/ 3782 w 212"/>
                <a:gd name="T7" fmla="*/ 587756 h 300"/>
                <a:gd name="T8" fmla="*/ 3782 w 212"/>
                <a:gd name="T9" fmla="*/ 583988 h 300"/>
                <a:gd name="T10" fmla="*/ 0 w 212"/>
                <a:gd name="T11" fmla="*/ 557615 h 300"/>
                <a:gd name="T12" fmla="*/ 0 w 212"/>
                <a:gd name="T13" fmla="*/ 550079 h 300"/>
                <a:gd name="T14" fmla="*/ 0 w 212"/>
                <a:gd name="T15" fmla="*/ 523706 h 300"/>
                <a:gd name="T16" fmla="*/ 381936 w 212"/>
                <a:gd name="T17" fmla="*/ 0 h 300"/>
                <a:gd name="T18" fmla="*/ 752528 w 212"/>
                <a:gd name="T19" fmla="*/ 403140 h 300"/>
                <a:gd name="T20" fmla="*/ 756309 w 212"/>
                <a:gd name="T21" fmla="*/ 406908 h 300"/>
                <a:gd name="T22" fmla="*/ 756309 w 212"/>
                <a:gd name="T23" fmla="*/ 410676 h 300"/>
                <a:gd name="T24" fmla="*/ 684460 w 212"/>
                <a:gd name="T25" fmla="*/ 791210 h 300"/>
                <a:gd name="T26" fmla="*/ 631518 w 212"/>
                <a:gd name="T27" fmla="*/ 610362 h 300"/>
                <a:gd name="T28" fmla="*/ 567232 w 212"/>
                <a:gd name="T29" fmla="*/ 704554 h 300"/>
                <a:gd name="T30" fmla="*/ 457567 w 212"/>
                <a:gd name="T31" fmla="*/ 1130300 h 300"/>
                <a:gd name="T32" fmla="*/ 162607 w 212"/>
                <a:gd name="T33" fmla="*/ 535009 h 3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12" h="300">
                  <a:moveTo>
                    <a:pt x="43" y="142"/>
                  </a:moveTo>
                  <a:cubicBezTo>
                    <a:pt x="40" y="142"/>
                    <a:pt x="37" y="142"/>
                    <a:pt x="34" y="142"/>
                  </a:cubicBezTo>
                  <a:cubicBezTo>
                    <a:pt x="21" y="144"/>
                    <a:pt x="10" y="150"/>
                    <a:pt x="1" y="159"/>
                  </a:cubicBezTo>
                  <a:cubicBezTo>
                    <a:pt x="1" y="158"/>
                    <a:pt x="1" y="157"/>
                    <a:pt x="1" y="156"/>
                  </a:cubicBezTo>
                  <a:cubicBezTo>
                    <a:pt x="1" y="155"/>
                    <a:pt x="1" y="155"/>
                    <a:pt x="1" y="155"/>
                  </a:cubicBezTo>
                  <a:cubicBezTo>
                    <a:pt x="0" y="152"/>
                    <a:pt x="0" y="150"/>
                    <a:pt x="0" y="148"/>
                  </a:cubicBezTo>
                  <a:cubicBezTo>
                    <a:pt x="0" y="146"/>
                    <a:pt x="0" y="146"/>
                    <a:pt x="0" y="146"/>
                  </a:cubicBezTo>
                  <a:cubicBezTo>
                    <a:pt x="0" y="143"/>
                    <a:pt x="0" y="141"/>
                    <a:pt x="0" y="139"/>
                  </a:cubicBezTo>
                  <a:cubicBezTo>
                    <a:pt x="0" y="62"/>
                    <a:pt x="45" y="0"/>
                    <a:pt x="101" y="0"/>
                  </a:cubicBezTo>
                  <a:cubicBezTo>
                    <a:pt x="147" y="0"/>
                    <a:pt x="189" y="45"/>
                    <a:pt x="199" y="107"/>
                  </a:cubicBezTo>
                  <a:cubicBezTo>
                    <a:pt x="200" y="108"/>
                    <a:pt x="200" y="108"/>
                    <a:pt x="200" y="108"/>
                  </a:cubicBezTo>
                  <a:cubicBezTo>
                    <a:pt x="200" y="109"/>
                    <a:pt x="200" y="109"/>
                    <a:pt x="200" y="109"/>
                  </a:cubicBezTo>
                  <a:cubicBezTo>
                    <a:pt x="201" y="111"/>
                    <a:pt x="212" y="154"/>
                    <a:pt x="181" y="210"/>
                  </a:cubicBezTo>
                  <a:cubicBezTo>
                    <a:pt x="181" y="208"/>
                    <a:pt x="167" y="164"/>
                    <a:pt x="167" y="162"/>
                  </a:cubicBezTo>
                  <a:cubicBezTo>
                    <a:pt x="168" y="168"/>
                    <a:pt x="154" y="181"/>
                    <a:pt x="150" y="187"/>
                  </a:cubicBezTo>
                  <a:cubicBezTo>
                    <a:pt x="137" y="210"/>
                    <a:pt x="126" y="275"/>
                    <a:pt x="121" y="300"/>
                  </a:cubicBezTo>
                  <a:cubicBezTo>
                    <a:pt x="121" y="300"/>
                    <a:pt x="94" y="134"/>
                    <a:pt x="43" y="142"/>
                  </a:cubicBezTo>
                  <a:close/>
                </a:path>
              </a:pathLst>
            </a:custGeom>
            <a:solidFill>
              <a:srgbClr val="FBB03B"/>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6" name="Freeform 107"/>
            <p:cNvSpPr/>
            <p:nvPr/>
          </p:nvSpPr>
          <p:spPr bwMode="auto">
            <a:xfrm rot="2700000" flipH="1">
              <a:off x="6219230" y="2554544"/>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1" fmla="*/ 5000 w 10000"/>
                <a:gd name="connsiteY0-2" fmla="*/ 0 h 10000"/>
                <a:gd name="connsiteX1-3" fmla="*/ 10000 w 10000"/>
                <a:gd name="connsiteY1-4" fmla="*/ 3212 h 10000"/>
                <a:gd name="connsiteX2-5" fmla="*/ 10000 w 10000"/>
                <a:gd name="connsiteY2-6" fmla="*/ 3293 h 10000"/>
                <a:gd name="connsiteX3-7" fmla="*/ 10000 w 10000"/>
                <a:gd name="connsiteY3-8" fmla="*/ 3293 h 10000"/>
                <a:gd name="connsiteX4-9" fmla="*/ 6795 w 10000"/>
                <a:gd name="connsiteY4-10" fmla="*/ 9697 h 10000"/>
                <a:gd name="connsiteX5-11" fmla="*/ 6635 w 10000"/>
                <a:gd name="connsiteY5-12" fmla="*/ 9818 h 10000"/>
                <a:gd name="connsiteX6-13" fmla="*/ 6635 w 10000"/>
                <a:gd name="connsiteY6-14" fmla="*/ 9818 h 10000"/>
                <a:gd name="connsiteX7-15" fmla="*/ 6635 w 10000"/>
                <a:gd name="connsiteY7-16" fmla="*/ 9818 h 10000"/>
                <a:gd name="connsiteX8-17" fmla="*/ 5897 w 10000"/>
                <a:gd name="connsiteY8-18" fmla="*/ 10000 h 10000"/>
                <a:gd name="connsiteX9-19" fmla="*/ 4936 w 10000"/>
                <a:gd name="connsiteY9-20" fmla="*/ 9475 h 10000"/>
                <a:gd name="connsiteX10-21" fmla="*/ 5288 w 10000"/>
                <a:gd name="connsiteY10-22" fmla="*/ 8384 h 10000"/>
                <a:gd name="connsiteX11-23" fmla="*/ 3910 w 10000"/>
                <a:gd name="connsiteY11-24" fmla="*/ 6283 h 10000"/>
                <a:gd name="connsiteX12-25" fmla="*/ 3910 w 10000"/>
                <a:gd name="connsiteY12-26" fmla="*/ 6263 h 10000"/>
                <a:gd name="connsiteX13-27" fmla="*/ 1346 w 10000"/>
                <a:gd name="connsiteY13-28" fmla="*/ 5333 h 10000"/>
                <a:gd name="connsiteX14-29" fmla="*/ 0 w 10000"/>
                <a:gd name="connsiteY14-30" fmla="*/ 3172 h 10000"/>
                <a:gd name="connsiteX15-31" fmla="*/ 5000 w 10000"/>
                <a:gd name="connsiteY15-32" fmla="*/ 0 h 10000"/>
                <a:gd name="connsiteX0-33" fmla="*/ 5000 w 10000"/>
                <a:gd name="connsiteY0-34" fmla="*/ 0 h 10086"/>
                <a:gd name="connsiteX1-35" fmla="*/ 10000 w 10000"/>
                <a:gd name="connsiteY1-36" fmla="*/ 3212 h 10086"/>
                <a:gd name="connsiteX2-37" fmla="*/ 10000 w 10000"/>
                <a:gd name="connsiteY2-38" fmla="*/ 3293 h 10086"/>
                <a:gd name="connsiteX3-39" fmla="*/ 10000 w 10000"/>
                <a:gd name="connsiteY3-40" fmla="*/ 3293 h 10086"/>
                <a:gd name="connsiteX4-41" fmla="*/ 6795 w 10000"/>
                <a:gd name="connsiteY4-42" fmla="*/ 9697 h 10086"/>
                <a:gd name="connsiteX5-43" fmla="*/ 6635 w 10000"/>
                <a:gd name="connsiteY5-44" fmla="*/ 9818 h 10086"/>
                <a:gd name="connsiteX6-45" fmla="*/ 6635 w 10000"/>
                <a:gd name="connsiteY6-46" fmla="*/ 9818 h 10086"/>
                <a:gd name="connsiteX7-47" fmla="*/ 6635 w 10000"/>
                <a:gd name="connsiteY7-48" fmla="*/ 9818 h 10086"/>
                <a:gd name="connsiteX8-49" fmla="*/ 5897 w 10000"/>
                <a:gd name="connsiteY8-50" fmla="*/ 10000 h 10086"/>
                <a:gd name="connsiteX9-51" fmla="*/ 5288 w 10000"/>
                <a:gd name="connsiteY9-52" fmla="*/ 8384 h 10086"/>
                <a:gd name="connsiteX10-53" fmla="*/ 3910 w 10000"/>
                <a:gd name="connsiteY10-54" fmla="*/ 6283 h 10086"/>
                <a:gd name="connsiteX11-55" fmla="*/ 3910 w 10000"/>
                <a:gd name="connsiteY11-56" fmla="*/ 6263 h 10086"/>
                <a:gd name="connsiteX12-57" fmla="*/ 1346 w 10000"/>
                <a:gd name="connsiteY12-58" fmla="*/ 5333 h 10086"/>
                <a:gd name="connsiteX13-59" fmla="*/ 0 w 10000"/>
                <a:gd name="connsiteY13-60" fmla="*/ 3172 h 10086"/>
                <a:gd name="connsiteX14-61" fmla="*/ 5000 w 10000"/>
                <a:gd name="connsiteY14-62" fmla="*/ 0 h 100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ECC01B">
                <a:alpha val="73000"/>
              </a:srgbClr>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7" name="Freeform 107"/>
            <p:cNvSpPr/>
            <p:nvPr/>
          </p:nvSpPr>
          <p:spPr bwMode="auto">
            <a:xfrm rot="2700000">
              <a:off x="6369742" y="2705056"/>
              <a:ext cx="183510" cy="293579"/>
            </a:xfrm>
            <a:custGeom>
              <a:avLst/>
              <a:gdLst>
                <a:gd name="T0" fmla="*/ 587375 w 312"/>
                <a:gd name="T1" fmla="*/ 0 h 495"/>
                <a:gd name="T2" fmla="*/ 1174750 w 312"/>
                <a:gd name="T3" fmla="*/ 597631 h 495"/>
                <a:gd name="T4" fmla="*/ 1174750 w 312"/>
                <a:gd name="T5" fmla="*/ 612666 h 495"/>
                <a:gd name="T6" fmla="*/ 1174750 w 312"/>
                <a:gd name="T7" fmla="*/ 612666 h 495"/>
                <a:gd name="T8" fmla="*/ 798228 w 312"/>
                <a:gd name="T9" fmla="*/ 1804170 h 495"/>
                <a:gd name="T10" fmla="*/ 779401 w 312"/>
                <a:gd name="T11" fmla="*/ 1826722 h 495"/>
                <a:gd name="T12" fmla="*/ 779401 w 312"/>
                <a:gd name="T13" fmla="*/ 1826722 h 495"/>
                <a:gd name="T14" fmla="*/ 779401 w 312"/>
                <a:gd name="T15" fmla="*/ 1826722 h 495"/>
                <a:gd name="T16" fmla="*/ 692801 w 312"/>
                <a:gd name="T17" fmla="*/ 1860550 h 495"/>
                <a:gd name="T18" fmla="*/ 579845 w 312"/>
                <a:gd name="T19" fmla="*/ 1762824 h 495"/>
                <a:gd name="T20" fmla="*/ 587375 w 312"/>
                <a:gd name="T21" fmla="*/ 1740272 h 495"/>
                <a:gd name="T22" fmla="*/ 587375 w 312"/>
                <a:gd name="T23" fmla="*/ 1740272 h 495"/>
                <a:gd name="T24" fmla="*/ 621262 w 312"/>
                <a:gd name="T25" fmla="*/ 1559855 h 495"/>
                <a:gd name="T26" fmla="*/ 459357 w 312"/>
                <a:gd name="T27" fmla="*/ 1168952 h 495"/>
                <a:gd name="T28" fmla="*/ 459357 w 312"/>
                <a:gd name="T29" fmla="*/ 1165193 h 495"/>
                <a:gd name="T30" fmla="*/ 158139 w 312"/>
                <a:gd name="T31" fmla="*/ 992293 h 495"/>
                <a:gd name="T32" fmla="*/ 0 w 312"/>
                <a:gd name="T33" fmla="*/ 590114 h 495"/>
                <a:gd name="T34" fmla="*/ 587375 w 312"/>
                <a:gd name="T35" fmla="*/ 0 h 4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connsiteX0" fmla="*/ 5000 w 10000"/>
                <a:gd name="connsiteY0" fmla="*/ 0 h 10000"/>
                <a:gd name="connsiteX1" fmla="*/ 10000 w 10000"/>
                <a:gd name="connsiteY1" fmla="*/ 3212 h 10000"/>
                <a:gd name="connsiteX2" fmla="*/ 10000 w 10000"/>
                <a:gd name="connsiteY2" fmla="*/ 3293 h 10000"/>
                <a:gd name="connsiteX3" fmla="*/ 10000 w 10000"/>
                <a:gd name="connsiteY3" fmla="*/ 3293 h 10000"/>
                <a:gd name="connsiteX4" fmla="*/ 6795 w 10000"/>
                <a:gd name="connsiteY4" fmla="*/ 9697 h 10000"/>
                <a:gd name="connsiteX5" fmla="*/ 6635 w 10000"/>
                <a:gd name="connsiteY5" fmla="*/ 9818 h 10000"/>
                <a:gd name="connsiteX6" fmla="*/ 6635 w 10000"/>
                <a:gd name="connsiteY6" fmla="*/ 9818 h 10000"/>
                <a:gd name="connsiteX7" fmla="*/ 6635 w 10000"/>
                <a:gd name="connsiteY7" fmla="*/ 9818 h 10000"/>
                <a:gd name="connsiteX8" fmla="*/ 5897 w 10000"/>
                <a:gd name="connsiteY8" fmla="*/ 10000 h 10000"/>
                <a:gd name="connsiteX9" fmla="*/ 4936 w 10000"/>
                <a:gd name="connsiteY9" fmla="*/ 9475 h 10000"/>
                <a:gd name="connsiteX10" fmla="*/ 5000 w 10000"/>
                <a:gd name="connsiteY10" fmla="*/ 9354 h 10000"/>
                <a:gd name="connsiteX11" fmla="*/ 5288 w 10000"/>
                <a:gd name="connsiteY11" fmla="*/ 8384 h 10000"/>
                <a:gd name="connsiteX12" fmla="*/ 3910 w 10000"/>
                <a:gd name="connsiteY12" fmla="*/ 6283 h 10000"/>
                <a:gd name="connsiteX13" fmla="*/ 3910 w 10000"/>
                <a:gd name="connsiteY13" fmla="*/ 6263 h 10000"/>
                <a:gd name="connsiteX14" fmla="*/ 1346 w 10000"/>
                <a:gd name="connsiteY14" fmla="*/ 5333 h 10000"/>
                <a:gd name="connsiteX15" fmla="*/ 0 w 10000"/>
                <a:gd name="connsiteY15" fmla="*/ 3172 h 10000"/>
                <a:gd name="connsiteX16" fmla="*/ 5000 w 10000"/>
                <a:gd name="connsiteY16" fmla="*/ 0 h 10000"/>
                <a:gd name="connsiteX0-1" fmla="*/ 5000 w 10000"/>
                <a:gd name="connsiteY0-2" fmla="*/ 0 h 10000"/>
                <a:gd name="connsiteX1-3" fmla="*/ 10000 w 10000"/>
                <a:gd name="connsiteY1-4" fmla="*/ 3212 h 10000"/>
                <a:gd name="connsiteX2-5" fmla="*/ 10000 w 10000"/>
                <a:gd name="connsiteY2-6" fmla="*/ 3293 h 10000"/>
                <a:gd name="connsiteX3-7" fmla="*/ 10000 w 10000"/>
                <a:gd name="connsiteY3-8" fmla="*/ 3293 h 10000"/>
                <a:gd name="connsiteX4-9" fmla="*/ 6795 w 10000"/>
                <a:gd name="connsiteY4-10" fmla="*/ 9697 h 10000"/>
                <a:gd name="connsiteX5-11" fmla="*/ 6635 w 10000"/>
                <a:gd name="connsiteY5-12" fmla="*/ 9818 h 10000"/>
                <a:gd name="connsiteX6-13" fmla="*/ 6635 w 10000"/>
                <a:gd name="connsiteY6-14" fmla="*/ 9818 h 10000"/>
                <a:gd name="connsiteX7-15" fmla="*/ 6635 w 10000"/>
                <a:gd name="connsiteY7-16" fmla="*/ 9818 h 10000"/>
                <a:gd name="connsiteX8-17" fmla="*/ 5897 w 10000"/>
                <a:gd name="connsiteY8-18" fmla="*/ 10000 h 10000"/>
                <a:gd name="connsiteX9-19" fmla="*/ 4936 w 10000"/>
                <a:gd name="connsiteY9-20" fmla="*/ 9475 h 10000"/>
                <a:gd name="connsiteX10-21" fmla="*/ 5288 w 10000"/>
                <a:gd name="connsiteY10-22" fmla="*/ 8384 h 10000"/>
                <a:gd name="connsiteX11-23" fmla="*/ 3910 w 10000"/>
                <a:gd name="connsiteY11-24" fmla="*/ 6283 h 10000"/>
                <a:gd name="connsiteX12-25" fmla="*/ 3910 w 10000"/>
                <a:gd name="connsiteY12-26" fmla="*/ 6263 h 10000"/>
                <a:gd name="connsiteX13-27" fmla="*/ 1346 w 10000"/>
                <a:gd name="connsiteY13-28" fmla="*/ 5333 h 10000"/>
                <a:gd name="connsiteX14-29" fmla="*/ 0 w 10000"/>
                <a:gd name="connsiteY14-30" fmla="*/ 3172 h 10000"/>
                <a:gd name="connsiteX15-31" fmla="*/ 5000 w 10000"/>
                <a:gd name="connsiteY15-32" fmla="*/ 0 h 10000"/>
                <a:gd name="connsiteX0-33" fmla="*/ 5000 w 10000"/>
                <a:gd name="connsiteY0-34" fmla="*/ 0 h 10086"/>
                <a:gd name="connsiteX1-35" fmla="*/ 10000 w 10000"/>
                <a:gd name="connsiteY1-36" fmla="*/ 3212 h 10086"/>
                <a:gd name="connsiteX2-37" fmla="*/ 10000 w 10000"/>
                <a:gd name="connsiteY2-38" fmla="*/ 3293 h 10086"/>
                <a:gd name="connsiteX3-39" fmla="*/ 10000 w 10000"/>
                <a:gd name="connsiteY3-40" fmla="*/ 3293 h 10086"/>
                <a:gd name="connsiteX4-41" fmla="*/ 6795 w 10000"/>
                <a:gd name="connsiteY4-42" fmla="*/ 9697 h 10086"/>
                <a:gd name="connsiteX5-43" fmla="*/ 6635 w 10000"/>
                <a:gd name="connsiteY5-44" fmla="*/ 9818 h 10086"/>
                <a:gd name="connsiteX6-45" fmla="*/ 6635 w 10000"/>
                <a:gd name="connsiteY6-46" fmla="*/ 9818 h 10086"/>
                <a:gd name="connsiteX7-47" fmla="*/ 6635 w 10000"/>
                <a:gd name="connsiteY7-48" fmla="*/ 9818 h 10086"/>
                <a:gd name="connsiteX8-49" fmla="*/ 5897 w 10000"/>
                <a:gd name="connsiteY8-50" fmla="*/ 10000 h 10086"/>
                <a:gd name="connsiteX9-51" fmla="*/ 5288 w 10000"/>
                <a:gd name="connsiteY9-52" fmla="*/ 8384 h 10086"/>
                <a:gd name="connsiteX10-53" fmla="*/ 3910 w 10000"/>
                <a:gd name="connsiteY10-54" fmla="*/ 6283 h 10086"/>
                <a:gd name="connsiteX11-55" fmla="*/ 3910 w 10000"/>
                <a:gd name="connsiteY11-56" fmla="*/ 6263 h 10086"/>
                <a:gd name="connsiteX12-57" fmla="*/ 1346 w 10000"/>
                <a:gd name="connsiteY12-58" fmla="*/ 5333 h 10086"/>
                <a:gd name="connsiteX13-59" fmla="*/ 0 w 10000"/>
                <a:gd name="connsiteY13-60" fmla="*/ 3172 h 10086"/>
                <a:gd name="connsiteX14-61" fmla="*/ 5000 w 10000"/>
                <a:gd name="connsiteY14-62" fmla="*/ 0 h 1008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Lst>
              <a:rect l="l" t="t" r="r" b="b"/>
              <a:pathLst>
                <a:path w="10000" h="10086">
                  <a:moveTo>
                    <a:pt x="5000" y="0"/>
                  </a:moveTo>
                  <a:cubicBezTo>
                    <a:pt x="7756" y="0"/>
                    <a:pt x="10000" y="1455"/>
                    <a:pt x="10000" y="3212"/>
                  </a:cubicBezTo>
                  <a:lnTo>
                    <a:pt x="10000" y="3293"/>
                  </a:lnTo>
                  <a:lnTo>
                    <a:pt x="10000" y="3293"/>
                  </a:lnTo>
                  <a:cubicBezTo>
                    <a:pt x="10000" y="5717"/>
                    <a:pt x="8814" y="7859"/>
                    <a:pt x="6795" y="9697"/>
                  </a:cubicBezTo>
                  <a:cubicBezTo>
                    <a:pt x="6731" y="9737"/>
                    <a:pt x="6699" y="9778"/>
                    <a:pt x="6635" y="9818"/>
                  </a:cubicBezTo>
                  <a:lnTo>
                    <a:pt x="6635" y="9818"/>
                  </a:lnTo>
                  <a:lnTo>
                    <a:pt x="6635" y="9818"/>
                  </a:lnTo>
                  <a:cubicBezTo>
                    <a:pt x="6442" y="9919"/>
                    <a:pt x="6121" y="10239"/>
                    <a:pt x="5897" y="10000"/>
                  </a:cubicBezTo>
                  <a:cubicBezTo>
                    <a:pt x="5673" y="9761"/>
                    <a:pt x="5619" y="9003"/>
                    <a:pt x="5288" y="8384"/>
                  </a:cubicBezTo>
                  <a:cubicBezTo>
                    <a:pt x="5064" y="7556"/>
                    <a:pt x="4744" y="6848"/>
                    <a:pt x="3910" y="6283"/>
                  </a:cubicBezTo>
                  <a:lnTo>
                    <a:pt x="3910" y="6263"/>
                  </a:lnTo>
                  <a:cubicBezTo>
                    <a:pt x="3237" y="5818"/>
                    <a:pt x="2340" y="5475"/>
                    <a:pt x="1346" y="5333"/>
                  </a:cubicBezTo>
                  <a:cubicBezTo>
                    <a:pt x="513" y="4768"/>
                    <a:pt x="0" y="4000"/>
                    <a:pt x="0" y="3172"/>
                  </a:cubicBezTo>
                  <a:cubicBezTo>
                    <a:pt x="0" y="1414"/>
                    <a:pt x="2244" y="0"/>
                    <a:pt x="5000" y="0"/>
                  </a:cubicBezTo>
                  <a:close/>
                </a:path>
              </a:pathLst>
            </a:custGeom>
            <a:solidFill>
              <a:srgbClr val="ECC01B">
                <a:alpha val="73000"/>
              </a:srgbClr>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8" name="Freeform 108"/>
            <p:cNvSpPr/>
            <p:nvPr/>
          </p:nvSpPr>
          <p:spPr bwMode="auto">
            <a:xfrm rot="2700000">
              <a:off x="6407803" y="2259335"/>
              <a:ext cx="350653" cy="642255"/>
            </a:xfrm>
            <a:custGeom>
              <a:avLst/>
              <a:gdLst>
                <a:gd name="T0" fmla="*/ 1122363 w 596"/>
                <a:gd name="T1" fmla="*/ 4105275 h 1092"/>
                <a:gd name="T2" fmla="*/ 598844 w 596"/>
                <a:gd name="T3" fmla="*/ 4105275 h 1092"/>
                <a:gd name="T4" fmla="*/ 79093 w 596"/>
                <a:gd name="T5" fmla="*/ 1928577 h 1092"/>
                <a:gd name="T6" fmla="*/ 1122363 w 596"/>
                <a:gd name="T7" fmla="*/ 0 h 1092"/>
                <a:gd name="T8" fmla="*/ 1126129 w 596"/>
                <a:gd name="T9" fmla="*/ 0 h 1092"/>
                <a:gd name="T10" fmla="*/ 2165632 w 596"/>
                <a:gd name="T11" fmla="*/ 1928577 h 1092"/>
                <a:gd name="T12" fmla="*/ 1645881 w 596"/>
                <a:gd name="T13" fmla="*/ 4105275 h 1092"/>
                <a:gd name="T14" fmla="*/ 1122363 w 596"/>
                <a:gd name="T15" fmla="*/ 4105275 h 10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96" h="1092">
                  <a:moveTo>
                    <a:pt x="298" y="1092"/>
                  </a:moveTo>
                  <a:cubicBezTo>
                    <a:pt x="159" y="1092"/>
                    <a:pt x="159" y="1092"/>
                    <a:pt x="159" y="1092"/>
                  </a:cubicBezTo>
                  <a:cubicBezTo>
                    <a:pt x="31" y="824"/>
                    <a:pt x="21" y="513"/>
                    <a:pt x="21" y="513"/>
                  </a:cubicBezTo>
                  <a:cubicBezTo>
                    <a:pt x="0" y="212"/>
                    <a:pt x="298" y="0"/>
                    <a:pt x="298" y="0"/>
                  </a:cubicBezTo>
                  <a:cubicBezTo>
                    <a:pt x="299" y="0"/>
                    <a:pt x="299" y="0"/>
                    <a:pt x="299" y="0"/>
                  </a:cubicBezTo>
                  <a:cubicBezTo>
                    <a:pt x="299" y="0"/>
                    <a:pt x="596" y="212"/>
                    <a:pt x="575" y="513"/>
                  </a:cubicBezTo>
                  <a:cubicBezTo>
                    <a:pt x="575" y="513"/>
                    <a:pt x="566" y="824"/>
                    <a:pt x="437" y="1092"/>
                  </a:cubicBezTo>
                  <a:lnTo>
                    <a:pt x="298" y="1092"/>
                  </a:lnTo>
                  <a:close/>
                </a:path>
              </a:pathLst>
            </a:custGeom>
            <a:solidFill>
              <a:srgbClr val="38B6AD"/>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49" name="Oval 113"/>
            <p:cNvSpPr>
              <a:spLocks noChangeArrowheads="1"/>
            </p:cNvSpPr>
            <p:nvPr/>
          </p:nvSpPr>
          <p:spPr bwMode="auto">
            <a:xfrm rot="2700000">
              <a:off x="6568043" y="2481147"/>
              <a:ext cx="117123" cy="114085"/>
            </a:xfrm>
            <a:prstGeom prst="ellipse">
              <a:avLst/>
            </a:prstGeom>
            <a:solidFill>
              <a:srgbClr val="FFFFFF">
                <a:alpha val="77000"/>
              </a:srgbClr>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50" name="Oval 116"/>
            <p:cNvSpPr>
              <a:spLocks noChangeArrowheads="1"/>
            </p:cNvSpPr>
            <p:nvPr/>
          </p:nvSpPr>
          <p:spPr bwMode="auto">
            <a:xfrm rot="2700000">
              <a:off x="6500229" y="2593093"/>
              <a:ext cx="70303" cy="72640"/>
            </a:xfrm>
            <a:prstGeom prst="ellipse">
              <a:avLst/>
            </a:prstGeom>
            <a:solidFill>
              <a:srgbClr val="FFFFFF">
                <a:alpha val="77000"/>
              </a:srgbClr>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51" name="Oval 119"/>
            <p:cNvSpPr>
              <a:spLocks noChangeArrowheads="1"/>
            </p:cNvSpPr>
            <p:nvPr/>
          </p:nvSpPr>
          <p:spPr bwMode="auto">
            <a:xfrm rot="2700000">
              <a:off x="6447912" y="2674106"/>
              <a:ext cx="43239" cy="42313"/>
            </a:xfrm>
            <a:prstGeom prst="ellipse">
              <a:avLst/>
            </a:prstGeom>
            <a:solidFill>
              <a:srgbClr val="FFFFFF">
                <a:alpha val="77000"/>
              </a:srgbClr>
            </a:solidFill>
            <a:ln>
              <a:noFill/>
            </a:ln>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sp>
          <p:nvSpPr>
            <p:cNvPr id="52" name="Rectangle 27"/>
            <p:cNvSpPr/>
            <p:nvPr/>
          </p:nvSpPr>
          <p:spPr>
            <a:xfrm rot="2700000">
              <a:off x="6301683" y="2797997"/>
              <a:ext cx="71523" cy="43830"/>
            </a:xfrm>
            <a:prstGeom prst="rect">
              <a:avLst/>
            </a:prstGeom>
            <a:solidFill>
              <a:srgbClr val="EB6949">
                <a:alpha val="73000"/>
              </a:srgbClr>
            </a:solidFill>
            <a:ln w="12700" cap="flat" cmpd="sng" algn="ctr">
              <a:noFill/>
              <a:prstDash val="solid"/>
              <a:miter lim="800000"/>
            </a:ln>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en-US" sz="1865" b="0" i="0" u="none" strike="noStrike" kern="0" cap="none" spc="0" normalizeH="0" baseline="0" noProof="0" dirty="0" smtClean="0">
                <a:ln>
                  <a:noFill/>
                </a:ln>
                <a:solidFill>
                  <a:srgbClr val="000000"/>
                </a:solidFill>
                <a:effectLst/>
                <a:uLnTx/>
                <a:uFillTx/>
                <a:cs typeface="+mn-ea"/>
                <a:sym typeface="+mn-lt"/>
              </a:endParaRPr>
            </a:p>
          </p:txBody>
        </p:sp>
      </p:grpSp>
      <p:grpSp>
        <p:nvGrpSpPr>
          <p:cNvPr id="53" name="组合 52"/>
          <p:cNvGrpSpPr/>
          <p:nvPr/>
        </p:nvGrpSpPr>
        <p:grpSpPr>
          <a:xfrm>
            <a:off x="2804983" y="2037994"/>
            <a:ext cx="1700848" cy="1581509"/>
            <a:chOff x="304800" y="673100"/>
            <a:chExt cx="4000500" cy="4000500"/>
          </a:xfrm>
          <a:solidFill>
            <a:srgbClr val="F5910B"/>
          </a:solidFill>
          <a:effectLst>
            <a:outerShdw blurRad="444500" dist="254000" dir="8100000" algn="tr" rotWithShape="0">
              <a:prstClr val="black">
                <a:alpha val="50000"/>
              </a:prstClr>
            </a:outerShdw>
          </a:effectLst>
        </p:grpSpPr>
        <p:sp>
          <p:nvSpPr>
            <p:cNvPr id="54" name="同心圆 53"/>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Text" lastClr="000000"/>
                </a:solidFill>
                <a:effectLst/>
                <a:uLnTx/>
                <a:uFillTx/>
                <a:cs typeface="+mn-ea"/>
                <a:sym typeface="+mn-lt"/>
              </a:endParaRPr>
            </a:p>
          </p:txBody>
        </p:sp>
        <p:sp>
          <p:nvSpPr>
            <p:cNvPr id="55" name="椭圆 54"/>
            <p:cNvSpPr/>
            <p:nvPr/>
          </p:nvSpPr>
          <p:spPr>
            <a:xfrm>
              <a:off x="392112" y="760412"/>
              <a:ext cx="3825874" cy="3825874"/>
            </a:xfrm>
            <a:prstGeom prst="ellipse">
              <a:avLst/>
            </a:prstGeom>
            <a:solidFill>
              <a:srgbClr val="63B671"/>
            </a:solidFill>
            <a:ln w="12700" cap="flat" cmpd="sng" algn="ctr">
              <a:solidFill>
                <a:srgbClr val="63B671">
                  <a:shade val="50000"/>
                </a:srgbClr>
              </a:solidFill>
              <a:prstDash val="solid"/>
              <a:miter lim="800000"/>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 lastClr="FFFFFF"/>
                </a:solidFill>
                <a:effectLst/>
                <a:uLnTx/>
                <a:uFillTx/>
                <a:cs typeface="+mn-ea"/>
                <a:sym typeface="+mn-lt"/>
              </a:endParaRPr>
            </a:p>
          </p:txBody>
        </p:sp>
      </p:grpSp>
      <p:sp>
        <p:nvSpPr>
          <p:cNvPr id="56" name="Freeform 48"/>
          <p:cNvSpPr>
            <a:spLocks noEditPoints="1"/>
          </p:cNvSpPr>
          <p:nvPr/>
        </p:nvSpPr>
        <p:spPr bwMode="auto">
          <a:xfrm>
            <a:off x="3375733" y="3995564"/>
            <a:ext cx="559344" cy="666656"/>
          </a:xfrm>
          <a:custGeom>
            <a:avLst/>
            <a:gdLst/>
            <a:ahLst/>
            <a:cxnLst>
              <a:cxn ang="0">
                <a:pos x="76" y="31"/>
              </a:cxn>
              <a:cxn ang="0">
                <a:pos x="80" y="27"/>
              </a:cxn>
              <a:cxn ang="0">
                <a:pos x="76" y="23"/>
              </a:cxn>
              <a:cxn ang="0">
                <a:pos x="23" y="76"/>
              </a:cxn>
              <a:cxn ang="0">
                <a:pos x="27" y="80"/>
              </a:cxn>
              <a:cxn ang="0">
                <a:pos x="31" y="76"/>
              </a:cxn>
              <a:cxn ang="0">
                <a:pos x="76" y="31"/>
              </a:cxn>
              <a:cxn ang="0">
                <a:pos x="44" y="192"/>
              </a:cxn>
              <a:cxn ang="0">
                <a:pos x="45" y="203"/>
              </a:cxn>
              <a:cxn ang="0">
                <a:pos x="56" y="209"/>
              </a:cxn>
              <a:cxn ang="0">
                <a:pos x="57" y="216"/>
              </a:cxn>
              <a:cxn ang="0">
                <a:pos x="76" y="221"/>
              </a:cxn>
              <a:cxn ang="0">
                <a:pos x="95" y="216"/>
              </a:cxn>
              <a:cxn ang="0">
                <a:pos x="96" y="209"/>
              </a:cxn>
              <a:cxn ang="0">
                <a:pos x="106" y="203"/>
              </a:cxn>
              <a:cxn ang="0">
                <a:pos x="108" y="192"/>
              </a:cxn>
              <a:cxn ang="0">
                <a:pos x="76" y="197"/>
              </a:cxn>
              <a:cxn ang="0">
                <a:pos x="44" y="192"/>
              </a:cxn>
              <a:cxn ang="0">
                <a:pos x="41" y="170"/>
              </a:cxn>
              <a:cxn ang="0">
                <a:pos x="42" y="182"/>
              </a:cxn>
              <a:cxn ang="0">
                <a:pos x="76" y="188"/>
              </a:cxn>
              <a:cxn ang="0">
                <a:pos x="109" y="182"/>
              </a:cxn>
              <a:cxn ang="0">
                <a:pos x="111" y="170"/>
              </a:cxn>
              <a:cxn ang="0">
                <a:pos x="76" y="177"/>
              </a:cxn>
              <a:cxn ang="0">
                <a:pos x="41" y="170"/>
              </a:cxn>
              <a:cxn ang="0">
                <a:pos x="76" y="0"/>
              </a:cxn>
              <a:cxn ang="0">
                <a:pos x="0" y="76"/>
              </a:cxn>
              <a:cxn ang="0">
                <a:pos x="36" y="141"/>
              </a:cxn>
              <a:cxn ang="0">
                <a:pos x="39" y="160"/>
              </a:cxn>
              <a:cxn ang="0">
                <a:pos x="76" y="168"/>
              </a:cxn>
              <a:cxn ang="0">
                <a:pos x="113" y="160"/>
              </a:cxn>
              <a:cxn ang="0">
                <a:pos x="115" y="141"/>
              </a:cxn>
              <a:cxn ang="0">
                <a:pos x="152" y="76"/>
              </a:cxn>
              <a:cxn ang="0">
                <a:pos x="76" y="0"/>
              </a:cxn>
              <a:cxn ang="0">
                <a:pos x="104" y="132"/>
              </a:cxn>
              <a:cxn ang="0">
                <a:pos x="102" y="150"/>
              </a:cxn>
              <a:cxn ang="0">
                <a:pos x="76" y="154"/>
              </a:cxn>
              <a:cxn ang="0">
                <a:pos x="50" y="150"/>
              </a:cxn>
              <a:cxn ang="0">
                <a:pos x="48" y="132"/>
              </a:cxn>
              <a:cxn ang="0">
                <a:pos x="13" y="76"/>
              </a:cxn>
              <a:cxn ang="0">
                <a:pos x="76" y="14"/>
              </a:cxn>
              <a:cxn ang="0">
                <a:pos x="139" y="76"/>
              </a:cxn>
              <a:cxn ang="0">
                <a:pos x="104" y="132"/>
              </a:cxn>
              <a:cxn ang="0">
                <a:pos x="93" y="104"/>
              </a:cxn>
              <a:cxn ang="0">
                <a:pos x="76" y="74"/>
              </a:cxn>
              <a:cxn ang="0">
                <a:pos x="59" y="104"/>
              </a:cxn>
              <a:cxn ang="0">
                <a:pos x="52" y="89"/>
              </a:cxn>
              <a:cxn ang="0">
                <a:pos x="41" y="94"/>
              </a:cxn>
              <a:cxn ang="0">
                <a:pos x="58" y="131"/>
              </a:cxn>
              <a:cxn ang="0">
                <a:pos x="76" y="98"/>
              </a:cxn>
              <a:cxn ang="0">
                <a:pos x="94" y="131"/>
              </a:cxn>
              <a:cxn ang="0">
                <a:pos x="111" y="94"/>
              </a:cxn>
              <a:cxn ang="0">
                <a:pos x="100" y="89"/>
              </a:cxn>
              <a:cxn ang="0">
                <a:pos x="93" y="104"/>
              </a:cxn>
            </a:cxnLst>
            <a:rect l="0" t="0" r="r" b="b"/>
            <a:pathLst>
              <a:path w="152" h="221">
                <a:moveTo>
                  <a:pt x="76" y="31"/>
                </a:moveTo>
                <a:cubicBezTo>
                  <a:pt x="78" y="31"/>
                  <a:pt x="80" y="30"/>
                  <a:pt x="80" y="27"/>
                </a:cubicBezTo>
                <a:cubicBezTo>
                  <a:pt x="80" y="25"/>
                  <a:pt x="78" y="23"/>
                  <a:pt x="76" y="23"/>
                </a:cubicBezTo>
                <a:cubicBezTo>
                  <a:pt x="47" y="23"/>
                  <a:pt x="23" y="47"/>
                  <a:pt x="23" y="76"/>
                </a:cubicBezTo>
                <a:cubicBezTo>
                  <a:pt x="23" y="78"/>
                  <a:pt x="25" y="80"/>
                  <a:pt x="27" y="80"/>
                </a:cubicBezTo>
                <a:cubicBezTo>
                  <a:pt x="29" y="80"/>
                  <a:pt x="31" y="78"/>
                  <a:pt x="31" y="76"/>
                </a:cubicBezTo>
                <a:cubicBezTo>
                  <a:pt x="31" y="52"/>
                  <a:pt x="51" y="31"/>
                  <a:pt x="76" y="31"/>
                </a:cubicBezTo>
                <a:close/>
                <a:moveTo>
                  <a:pt x="44" y="192"/>
                </a:moveTo>
                <a:cubicBezTo>
                  <a:pt x="45" y="203"/>
                  <a:pt x="45" y="203"/>
                  <a:pt x="45" y="203"/>
                </a:cubicBezTo>
                <a:cubicBezTo>
                  <a:pt x="45" y="203"/>
                  <a:pt x="48" y="207"/>
                  <a:pt x="56" y="209"/>
                </a:cubicBezTo>
                <a:cubicBezTo>
                  <a:pt x="57" y="216"/>
                  <a:pt x="57" y="216"/>
                  <a:pt x="57" y="216"/>
                </a:cubicBezTo>
                <a:cubicBezTo>
                  <a:pt x="57" y="216"/>
                  <a:pt x="61" y="221"/>
                  <a:pt x="76" y="221"/>
                </a:cubicBezTo>
                <a:cubicBezTo>
                  <a:pt x="91" y="221"/>
                  <a:pt x="95" y="216"/>
                  <a:pt x="95" y="216"/>
                </a:cubicBezTo>
                <a:cubicBezTo>
                  <a:pt x="96" y="209"/>
                  <a:pt x="96" y="209"/>
                  <a:pt x="96" y="209"/>
                </a:cubicBezTo>
                <a:cubicBezTo>
                  <a:pt x="104" y="207"/>
                  <a:pt x="106" y="203"/>
                  <a:pt x="106" y="203"/>
                </a:cubicBezTo>
                <a:cubicBezTo>
                  <a:pt x="108" y="192"/>
                  <a:pt x="108" y="192"/>
                  <a:pt x="108" y="192"/>
                </a:cubicBezTo>
                <a:cubicBezTo>
                  <a:pt x="98" y="195"/>
                  <a:pt x="87" y="197"/>
                  <a:pt x="76" y="197"/>
                </a:cubicBezTo>
                <a:cubicBezTo>
                  <a:pt x="64" y="197"/>
                  <a:pt x="54" y="195"/>
                  <a:pt x="44" y="192"/>
                </a:cubicBezTo>
                <a:close/>
                <a:moveTo>
                  <a:pt x="41" y="170"/>
                </a:moveTo>
                <a:cubicBezTo>
                  <a:pt x="42" y="182"/>
                  <a:pt x="42" y="182"/>
                  <a:pt x="42" y="182"/>
                </a:cubicBezTo>
                <a:cubicBezTo>
                  <a:pt x="52" y="186"/>
                  <a:pt x="64" y="188"/>
                  <a:pt x="76" y="188"/>
                </a:cubicBezTo>
                <a:cubicBezTo>
                  <a:pt x="88" y="188"/>
                  <a:pt x="99" y="186"/>
                  <a:pt x="109" y="182"/>
                </a:cubicBezTo>
                <a:cubicBezTo>
                  <a:pt x="111" y="170"/>
                  <a:pt x="111" y="170"/>
                  <a:pt x="111" y="170"/>
                </a:cubicBezTo>
                <a:cubicBezTo>
                  <a:pt x="100" y="174"/>
                  <a:pt x="89" y="177"/>
                  <a:pt x="76" y="177"/>
                </a:cubicBezTo>
                <a:cubicBezTo>
                  <a:pt x="63" y="177"/>
                  <a:pt x="51" y="174"/>
                  <a:pt x="41" y="170"/>
                </a:cubicBezTo>
                <a:close/>
                <a:moveTo>
                  <a:pt x="76" y="0"/>
                </a:moveTo>
                <a:cubicBezTo>
                  <a:pt x="34" y="0"/>
                  <a:pt x="0" y="34"/>
                  <a:pt x="0" y="76"/>
                </a:cubicBezTo>
                <a:cubicBezTo>
                  <a:pt x="0" y="104"/>
                  <a:pt x="15" y="128"/>
                  <a:pt x="36" y="141"/>
                </a:cubicBezTo>
                <a:cubicBezTo>
                  <a:pt x="39" y="160"/>
                  <a:pt x="39" y="160"/>
                  <a:pt x="39" y="160"/>
                </a:cubicBezTo>
                <a:cubicBezTo>
                  <a:pt x="50" y="165"/>
                  <a:pt x="63" y="168"/>
                  <a:pt x="76" y="168"/>
                </a:cubicBezTo>
                <a:cubicBezTo>
                  <a:pt x="89" y="168"/>
                  <a:pt x="102" y="165"/>
                  <a:pt x="113" y="160"/>
                </a:cubicBezTo>
                <a:cubicBezTo>
                  <a:pt x="115" y="141"/>
                  <a:pt x="115" y="141"/>
                  <a:pt x="115" y="141"/>
                </a:cubicBezTo>
                <a:cubicBezTo>
                  <a:pt x="137" y="128"/>
                  <a:pt x="152" y="104"/>
                  <a:pt x="152" y="76"/>
                </a:cubicBezTo>
                <a:cubicBezTo>
                  <a:pt x="152" y="34"/>
                  <a:pt x="118" y="0"/>
                  <a:pt x="76" y="0"/>
                </a:cubicBezTo>
                <a:close/>
                <a:moveTo>
                  <a:pt x="104" y="132"/>
                </a:moveTo>
                <a:cubicBezTo>
                  <a:pt x="102" y="150"/>
                  <a:pt x="102" y="150"/>
                  <a:pt x="102" y="150"/>
                </a:cubicBezTo>
                <a:cubicBezTo>
                  <a:pt x="102" y="150"/>
                  <a:pt x="95" y="154"/>
                  <a:pt x="76" y="154"/>
                </a:cubicBezTo>
                <a:cubicBezTo>
                  <a:pt x="57" y="154"/>
                  <a:pt x="50" y="150"/>
                  <a:pt x="50" y="150"/>
                </a:cubicBezTo>
                <a:cubicBezTo>
                  <a:pt x="48" y="132"/>
                  <a:pt x="48" y="132"/>
                  <a:pt x="48" y="132"/>
                </a:cubicBezTo>
                <a:cubicBezTo>
                  <a:pt x="27" y="122"/>
                  <a:pt x="13" y="101"/>
                  <a:pt x="13" y="76"/>
                </a:cubicBezTo>
                <a:cubicBezTo>
                  <a:pt x="13" y="42"/>
                  <a:pt x="41" y="14"/>
                  <a:pt x="76" y="14"/>
                </a:cubicBezTo>
                <a:cubicBezTo>
                  <a:pt x="110" y="14"/>
                  <a:pt x="139" y="42"/>
                  <a:pt x="139" y="76"/>
                </a:cubicBezTo>
                <a:cubicBezTo>
                  <a:pt x="139" y="101"/>
                  <a:pt x="124" y="122"/>
                  <a:pt x="104" y="132"/>
                </a:cubicBezTo>
                <a:close/>
                <a:moveTo>
                  <a:pt x="93" y="104"/>
                </a:moveTo>
                <a:cubicBezTo>
                  <a:pt x="76" y="74"/>
                  <a:pt x="76" y="74"/>
                  <a:pt x="76" y="74"/>
                </a:cubicBezTo>
                <a:cubicBezTo>
                  <a:pt x="59" y="104"/>
                  <a:pt x="59" y="104"/>
                  <a:pt x="59" y="104"/>
                </a:cubicBezTo>
                <a:cubicBezTo>
                  <a:pt x="52" y="89"/>
                  <a:pt x="52" y="89"/>
                  <a:pt x="52" y="89"/>
                </a:cubicBezTo>
                <a:cubicBezTo>
                  <a:pt x="41" y="94"/>
                  <a:pt x="41" y="94"/>
                  <a:pt x="41" y="94"/>
                </a:cubicBezTo>
                <a:cubicBezTo>
                  <a:pt x="58" y="131"/>
                  <a:pt x="58" y="131"/>
                  <a:pt x="58" y="131"/>
                </a:cubicBezTo>
                <a:cubicBezTo>
                  <a:pt x="76" y="98"/>
                  <a:pt x="76" y="98"/>
                  <a:pt x="76" y="98"/>
                </a:cubicBezTo>
                <a:cubicBezTo>
                  <a:pt x="94" y="131"/>
                  <a:pt x="94" y="131"/>
                  <a:pt x="94" y="131"/>
                </a:cubicBezTo>
                <a:cubicBezTo>
                  <a:pt x="111" y="94"/>
                  <a:pt x="111" y="94"/>
                  <a:pt x="111" y="94"/>
                </a:cubicBezTo>
                <a:cubicBezTo>
                  <a:pt x="100" y="89"/>
                  <a:pt x="100" y="89"/>
                  <a:pt x="100" y="89"/>
                </a:cubicBezTo>
                <a:lnTo>
                  <a:pt x="93" y="104"/>
                </a:lnTo>
                <a:close/>
              </a:path>
            </a:pathLst>
          </a:custGeom>
          <a:solidFill>
            <a:srgbClr val="38B6AD"/>
          </a:solidFill>
          <a:ln w="9525">
            <a:noFill/>
            <a:round/>
          </a:ln>
        </p:spPr>
        <p:txBody>
          <a:bodyPr vert="horz" wrap="square" lIns="121917" tIns="60958" rIns="121917" bIns="60958" numCol="1" anchor="t" anchorCtr="0" compatLnSpc="1"/>
          <a:lstStyle/>
          <a:p>
            <a:pPr marL="0" marR="0" lvl="0" indent="0" defTabSz="913765" eaLnBrk="1" fontAlgn="auto" latinLnBrk="0" hangingPunct="1">
              <a:lnSpc>
                <a:spcPct val="100000"/>
              </a:lnSpc>
              <a:spcBef>
                <a:spcPts val="0"/>
              </a:spcBef>
              <a:spcAft>
                <a:spcPts val="0"/>
              </a:spcAft>
              <a:buClrTx/>
              <a:buSzTx/>
              <a:buFontTx/>
              <a:buNone/>
              <a:tabLst/>
              <a:defRPr/>
            </a:pPr>
            <a:endParaRPr kumimoji="0" lang="ko-KR" altLang="en-US" sz="1865" b="0" i="0" u="none" strike="noStrike" kern="0" cap="none" spc="0" normalizeH="0" baseline="0" noProof="0" smtClean="0">
              <a:ln>
                <a:noFill/>
              </a:ln>
              <a:solidFill>
                <a:srgbClr val="000000"/>
              </a:solidFill>
              <a:effectLst/>
              <a:uLnTx/>
              <a:uFillTx/>
              <a:cs typeface="+mn-ea"/>
              <a:sym typeface="+mn-lt"/>
            </a:endParaRPr>
          </a:p>
        </p:txBody>
      </p:sp>
      <p:grpSp>
        <p:nvGrpSpPr>
          <p:cNvPr id="57" name="Group 18"/>
          <p:cNvGrpSpPr/>
          <p:nvPr/>
        </p:nvGrpSpPr>
        <p:grpSpPr>
          <a:xfrm>
            <a:off x="5564849" y="4704026"/>
            <a:ext cx="711635" cy="559513"/>
            <a:chOff x="6350" y="4763"/>
            <a:chExt cx="492125" cy="492125"/>
          </a:xfrm>
          <a:solidFill>
            <a:srgbClr val="38B6AD"/>
          </a:solidFill>
        </p:grpSpPr>
        <p:sp>
          <p:nvSpPr>
            <p:cNvPr id="58" name="Freeform 156"/>
            <p:cNvSpPr>
              <a:spLocks noEditPoints="1"/>
            </p:cNvSpPr>
            <p:nvPr/>
          </p:nvSpPr>
          <p:spPr bwMode="auto">
            <a:xfrm>
              <a:off x="6350" y="4763"/>
              <a:ext cx="492125" cy="492125"/>
            </a:xfrm>
            <a:custGeom>
              <a:avLst/>
              <a:gdLst>
                <a:gd name="T0" fmla="*/ 109 w 128"/>
                <a:gd name="T1" fmla="*/ 48 h 128"/>
                <a:gd name="T2" fmla="*/ 114 w 128"/>
                <a:gd name="T3" fmla="*/ 33 h 128"/>
                <a:gd name="T4" fmla="*/ 105 w 128"/>
                <a:gd name="T5" fmla="*/ 15 h 128"/>
                <a:gd name="T6" fmla="*/ 95 w 128"/>
                <a:gd name="T7" fmla="*/ 14 h 128"/>
                <a:gd name="T8" fmla="*/ 80 w 128"/>
                <a:gd name="T9" fmla="*/ 19 h 128"/>
                <a:gd name="T10" fmla="*/ 69 w 128"/>
                <a:gd name="T11" fmla="*/ 0 h 128"/>
                <a:gd name="T12" fmla="*/ 51 w 128"/>
                <a:gd name="T13" fmla="*/ 6 h 128"/>
                <a:gd name="T14" fmla="*/ 43 w 128"/>
                <a:gd name="T15" fmla="*/ 21 h 128"/>
                <a:gd name="T16" fmla="*/ 28 w 128"/>
                <a:gd name="T17" fmla="*/ 13 h 128"/>
                <a:gd name="T18" fmla="*/ 15 w 128"/>
                <a:gd name="T19" fmla="*/ 23 h 128"/>
                <a:gd name="T20" fmla="*/ 21 w 128"/>
                <a:gd name="T21" fmla="*/ 43 h 128"/>
                <a:gd name="T22" fmla="*/ 6 w 128"/>
                <a:gd name="T23" fmla="*/ 51 h 128"/>
                <a:gd name="T24" fmla="*/ 0 w 128"/>
                <a:gd name="T25" fmla="*/ 69 h 128"/>
                <a:gd name="T26" fmla="*/ 19 w 128"/>
                <a:gd name="T27" fmla="*/ 80 h 128"/>
                <a:gd name="T28" fmla="*/ 14 w 128"/>
                <a:gd name="T29" fmla="*/ 95 h 128"/>
                <a:gd name="T30" fmla="*/ 23 w 128"/>
                <a:gd name="T31" fmla="*/ 113 h 128"/>
                <a:gd name="T32" fmla="*/ 33 w 128"/>
                <a:gd name="T33" fmla="*/ 114 h 128"/>
                <a:gd name="T34" fmla="*/ 48 w 128"/>
                <a:gd name="T35" fmla="*/ 109 h 128"/>
                <a:gd name="T36" fmla="*/ 59 w 128"/>
                <a:gd name="T37" fmla="*/ 128 h 128"/>
                <a:gd name="T38" fmla="*/ 77 w 128"/>
                <a:gd name="T39" fmla="*/ 122 h 128"/>
                <a:gd name="T40" fmla="*/ 85 w 128"/>
                <a:gd name="T41" fmla="*/ 107 h 128"/>
                <a:gd name="T42" fmla="*/ 100 w 128"/>
                <a:gd name="T43" fmla="*/ 115 h 128"/>
                <a:gd name="T44" fmla="*/ 113 w 128"/>
                <a:gd name="T45" fmla="*/ 105 h 128"/>
                <a:gd name="T46" fmla="*/ 107 w 128"/>
                <a:gd name="T47" fmla="*/ 85 h 128"/>
                <a:gd name="T48" fmla="*/ 122 w 128"/>
                <a:gd name="T49" fmla="*/ 77 h 128"/>
                <a:gd name="T50" fmla="*/ 128 w 128"/>
                <a:gd name="T51" fmla="*/ 59 h 128"/>
                <a:gd name="T52" fmla="*/ 108 w 128"/>
                <a:gd name="T53" fmla="*/ 72 h 128"/>
                <a:gd name="T54" fmla="*/ 100 w 128"/>
                <a:gd name="T55" fmla="*/ 81 h 128"/>
                <a:gd name="T56" fmla="*/ 107 w 128"/>
                <a:gd name="T57" fmla="*/ 100 h 128"/>
                <a:gd name="T58" fmla="*/ 89 w 128"/>
                <a:gd name="T59" fmla="*/ 101 h 128"/>
                <a:gd name="T60" fmla="*/ 81 w 128"/>
                <a:gd name="T61" fmla="*/ 100 h 128"/>
                <a:gd name="T62" fmla="*/ 72 w 128"/>
                <a:gd name="T63" fmla="*/ 108 h 128"/>
                <a:gd name="T64" fmla="*/ 59 w 128"/>
                <a:gd name="T65" fmla="*/ 120 h 128"/>
                <a:gd name="T66" fmla="*/ 51 w 128"/>
                <a:gd name="T67" fmla="*/ 102 h 128"/>
                <a:gd name="T68" fmla="*/ 43 w 128"/>
                <a:gd name="T69" fmla="*/ 99 h 128"/>
                <a:gd name="T70" fmla="*/ 28 w 128"/>
                <a:gd name="T71" fmla="*/ 107 h 128"/>
                <a:gd name="T72" fmla="*/ 27 w 128"/>
                <a:gd name="T73" fmla="*/ 89 h 128"/>
                <a:gd name="T74" fmla="*/ 26 w 128"/>
                <a:gd name="T75" fmla="*/ 77 h 128"/>
                <a:gd name="T76" fmla="*/ 8 w 128"/>
                <a:gd name="T77" fmla="*/ 69 h 128"/>
                <a:gd name="T78" fmla="*/ 20 w 128"/>
                <a:gd name="T79" fmla="*/ 56 h 128"/>
                <a:gd name="T80" fmla="*/ 28 w 128"/>
                <a:gd name="T81" fmla="*/ 47 h 128"/>
                <a:gd name="T82" fmla="*/ 21 w 128"/>
                <a:gd name="T83" fmla="*/ 28 h 128"/>
                <a:gd name="T84" fmla="*/ 39 w 128"/>
                <a:gd name="T85" fmla="*/ 27 h 128"/>
                <a:gd name="T86" fmla="*/ 47 w 128"/>
                <a:gd name="T87" fmla="*/ 28 h 128"/>
                <a:gd name="T88" fmla="*/ 56 w 128"/>
                <a:gd name="T89" fmla="*/ 20 h 128"/>
                <a:gd name="T90" fmla="*/ 69 w 128"/>
                <a:gd name="T91" fmla="*/ 8 h 128"/>
                <a:gd name="T92" fmla="*/ 77 w 128"/>
                <a:gd name="T93" fmla="*/ 26 h 128"/>
                <a:gd name="T94" fmla="*/ 85 w 128"/>
                <a:gd name="T95" fmla="*/ 29 h 128"/>
                <a:gd name="T96" fmla="*/ 100 w 128"/>
                <a:gd name="T97" fmla="*/ 21 h 128"/>
                <a:gd name="T98" fmla="*/ 101 w 128"/>
                <a:gd name="T99" fmla="*/ 39 h 128"/>
                <a:gd name="T100" fmla="*/ 102 w 128"/>
                <a:gd name="T101" fmla="*/ 51 h 128"/>
                <a:gd name="T102" fmla="*/ 120 w 128"/>
                <a:gd name="T103" fmla="*/ 59 h 128"/>
                <a:gd name="T104" fmla="*/ 108 w 128"/>
                <a:gd name="T105" fmla="*/ 72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8" h="128">
                  <a:moveTo>
                    <a:pt x="122" y="51"/>
                  </a:moveTo>
                  <a:cubicBezTo>
                    <a:pt x="109" y="48"/>
                    <a:pt x="109" y="48"/>
                    <a:pt x="109" y="48"/>
                  </a:cubicBezTo>
                  <a:cubicBezTo>
                    <a:pt x="109" y="46"/>
                    <a:pt x="108" y="45"/>
                    <a:pt x="107" y="43"/>
                  </a:cubicBezTo>
                  <a:cubicBezTo>
                    <a:pt x="114" y="33"/>
                    <a:pt x="114" y="33"/>
                    <a:pt x="114" y="33"/>
                  </a:cubicBezTo>
                  <a:cubicBezTo>
                    <a:pt x="116" y="30"/>
                    <a:pt x="116" y="25"/>
                    <a:pt x="113" y="23"/>
                  </a:cubicBezTo>
                  <a:cubicBezTo>
                    <a:pt x="105" y="15"/>
                    <a:pt x="105" y="15"/>
                    <a:pt x="105" y="15"/>
                  </a:cubicBezTo>
                  <a:cubicBezTo>
                    <a:pt x="104" y="13"/>
                    <a:pt x="102" y="13"/>
                    <a:pt x="100" y="13"/>
                  </a:cubicBezTo>
                  <a:cubicBezTo>
                    <a:pt x="98" y="13"/>
                    <a:pt x="97" y="13"/>
                    <a:pt x="95" y="14"/>
                  </a:cubicBezTo>
                  <a:cubicBezTo>
                    <a:pt x="85" y="21"/>
                    <a:pt x="85" y="21"/>
                    <a:pt x="85" y="21"/>
                  </a:cubicBezTo>
                  <a:cubicBezTo>
                    <a:pt x="83" y="20"/>
                    <a:pt x="82" y="19"/>
                    <a:pt x="80" y="19"/>
                  </a:cubicBezTo>
                  <a:cubicBezTo>
                    <a:pt x="77" y="6"/>
                    <a:pt x="77" y="6"/>
                    <a:pt x="77" y="6"/>
                  </a:cubicBezTo>
                  <a:cubicBezTo>
                    <a:pt x="77" y="3"/>
                    <a:pt x="73" y="0"/>
                    <a:pt x="69" y="0"/>
                  </a:cubicBezTo>
                  <a:cubicBezTo>
                    <a:pt x="59" y="0"/>
                    <a:pt x="59" y="0"/>
                    <a:pt x="59" y="0"/>
                  </a:cubicBezTo>
                  <a:cubicBezTo>
                    <a:pt x="55" y="0"/>
                    <a:pt x="51" y="3"/>
                    <a:pt x="51" y="6"/>
                  </a:cubicBezTo>
                  <a:cubicBezTo>
                    <a:pt x="48" y="19"/>
                    <a:pt x="48" y="19"/>
                    <a:pt x="48" y="19"/>
                  </a:cubicBezTo>
                  <a:cubicBezTo>
                    <a:pt x="46" y="19"/>
                    <a:pt x="45" y="20"/>
                    <a:pt x="43" y="21"/>
                  </a:cubicBezTo>
                  <a:cubicBezTo>
                    <a:pt x="33" y="14"/>
                    <a:pt x="33" y="14"/>
                    <a:pt x="33" y="14"/>
                  </a:cubicBezTo>
                  <a:cubicBezTo>
                    <a:pt x="31" y="13"/>
                    <a:pt x="30" y="13"/>
                    <a:pt x="28" y="13"/>
                  </a:cubicBezTo>
                  <a:cubicBezTo>
                    <a:pt x="26" y="13"/>
                    <a:pt x="24" y="13"/>
                    <a:pt x="23" y="15"/>
                  </a:cubicBezTo>
                  <a:cubicBezTo>
                    <a:pt x="15" y="23"/>
                    <a:pt x="15" y="23"/>
                    <a:pt x="15" y="23"/>
                  </a:cubicBezTo>
                  <a:cubicBezTo>
                    <a:pt x="12" y="25"/>
                    <a:pt x="12" y="30"/>
                    <a:pt x="14" y="33"/>
                  </a:cubicBezTo>
                  <a:cubicBezTo>
                    <a:pt x="21" y="43"/>
                    <a:pt x="21" y="43"/>
                    <a:pt x="21" y="43"/>
                  </a:cubicBezTo>
                  <a:cubicBezTo>
                    <a:pt x="20" y="45"/>
                    <a:pt x="19" y="46"/>
                    <a:pt x="19" y="48"/>
                  </a:cubicBezTo>
                  <a:cubicBezTo>
                    <a:pt x="6" y="51"/>
                    <a:pt x="6" y="51"/>
                    <a:pt x="6" y="51"/>
                  </a:cubicBezTo>
                  <a:cubicBezTo>
                    <a:pt x="3" y="51"/>
                    <a:pt x="0" y="55"/>
                    <a:pt x="0" y="59"/>
                  </a:cubicBezTo>
                  <a:cubicBezTo>
                    <a:pt x="0" y="69"/>
                    <a:pt x="0" y="69"/>
                    <a:pt x="0" y="69"/>
                  </a:cubicBezTo>
                  <a:cubicBezTo>
                    <a:pt x="0" y="73"/>
                    <a:pt x="3" y="77"/>
                    <a:pt x="6" y="77"/>
                  </a:cubicBezTo>
                  <a:cubicBezTo>
                    <a:pt x="19" y="80"/>
                    <a:pt x="19" y="80"/>
                    <a:pt x="19" y="80"/>
                  </a:cubicBezTo>
                  <a:cubicBezTo>
                    <a:pt x="19" y="82"/>
                    <a:pt x="20" y="83"/>
                    <a:pt x="21" y="85"/>
                  </a:cubicBezTo>
                  <a:cubicBezTo>
                    <a:pt x="14" y="95"/>
                    <a:pt x="14" y="95"/>
                    <a:pt x="14" y="95"/>
                  </a:cubicBezTo>
                  <a:cubicBezTo>
                    <a:pt x="12" y="98"/>
                    <a:pt x="12" y="103"/>
                    <a:pt x="15" y="105"/>
                  </a:cubicBezTo>
                  <a:cubicBezTo>
                    <a:pt x="23" y="113"/>
                    <a:pt x="23" y="113"/>
                    <a:pt x="23" y="113"/>
                  </a:cubicBezTo>
                  <a:cubicBezTo>
                    <a:pt x="24" y="115"/>
                    <a:pt x="26" y="115"/>
                    <a:pt x="28" y="115"/>
                  </a:cubicBezTo>
                  <a:cubicBezTo>
                    <a:pt x="30" y="115"/>
                    <a:pt x="31" y="115"/>
                    <a:pt x="33" y="114"/>
                  </a:cubicBezTo>
                  <a:cubicBezTo>
                    <a:pt x="43" y="107"/>
                    <a:pt x="43" y="107"/>
                    <a:pt x="43" y="107"/>
                  </a:cubicBezTo>
                  <a:cubicBezTo>
                    <a:pt x="45" y="108"/>
                    <a:pt x="46" y="109"/>
                    <a:pt x="48" y="109"/>
                  </a:cubicBezTo>
                  <a:cubicBezTo>
                    <a:pt x="51" y="122"/>
                    <a:pt x="51" y="122"/>
                    <a:pt x="51" y="122"/>
                  </a:cubicBezTo>
                  <a:cubicBezTo>
                    <a:pt x="51" y="125"/>
                    <a:pt x="55" y="128"/>
                    <a:pt x="59" y="128"/>
                  </a:cubicBezTo>
                  <a:cubicBezTo>
                    <a:pt x="69" y="128"/>
                    <a:pt x="69" y="128"/>
                    <a:pt x="69" y="128"/>
                  </a:cubicBezTo>
                  <a:cubicBezTo>
                    <a:pt x="73" y="128"/>
                    <a:pt x="77" y="125"/>
                    <a:pt x="77" y="122"/>
                  </a:cubicBezTo>
                  <a:cubicBezTo>
                    <a:pt x="80" y="109"/>
                    <a:pt x="80" y="109"/>
                    <a:pt x="80" y="109"/>
                  </a:cubicBezTo>
                  <a:cubicBezTo>
                    <a:pt x="82" y="109"/>
                    <a:pt x="83" y="108"/>
                    <a:pt x="85" y="107"/>
                  </a:cubicBezTo>
                  <a:cubicBezTo>
                    <a:pt x="95" y="114"/>
                    <a:pt x="95" y="114"/>
                    <a:pt x="95" y="114"/>
                  </a:cubicBezTo>
                  <a:cubicBezTo>
                    <a:pt x="97" y="115"/>
                    <a:pt x="98" y="115"/>
                    <a:pt x="100" y="115"/>
                  </a:cubicBezTo>
                  <a:cubicBezTo>
                    <a:pt x="102" y="115"/>
                    <a:pt x="104" y="115"/>
                    <a:pt x="105" y="113"/>
                  </a:cubicBezTo>
                  <a:cubicBezTo>
                    <a:pt x="113" y="105"/>
                    <a:pt x="113" y="105"/>
                    <a:pt x="113" y="105"/>
                  </a:cubicBezTo>
                  <a:cubicBezTo>
                    <a:pt x="116" y="103"/>
                    <a:pt x="116" y="98"/>
                    <a:pt x="114" y="95"/>
                  </a:cubicBezTo>
                  <a:cubicBezTo>
                    <a:pt x="107" y="85"/>
                    <a:pt x="107" y="85"/>
                    <a:pt x="107" y="85"/>
                  </a:cubicBezTo>
                  <a:cubicBezTo>
                    <a:pt x="108" y="83"/>
                    <a:pt x="109" y="82"/>
                    <a:pt x="109" y="80"/>
                  </a:cubicBezTo>
                  <a:cubicBezTo>
                    <a:pt x="122" y="77"/>
                    <a:pt x="122" y="77"/>
                    <a:pt x="122" y="77"/>
                  </a:cubicBezTo>
                  <a:cubicBezTo>
                    <a:pt x="125" y="77"/>
                    <a:pt x="128" y="73"/>
                    <a:pt x="128" y="69"/>
                  </a:cubicBezTo>
                  <a:cubicBezTo>
                    <a:pt x="128" y="59"/>
                    <a:pt x="128" y="59"/>
                    <a:pt x="128" y="59"/>
                  </a:cubicBezTo>
                  <a:cubicBezTo>
                    <a:pt x="128" y="55"/>
                    <a:pt x="125" y="51"/>
                    <a:pt x="122" y="51"/>
                  </a:cubicBezTo>
                  <a:close/>
                  <a:moveTo>
                    <a:pt x="108" y="72"/>
                  </a:moveTo>
                  <a:cubicBezTo>
                    <a:pt x="105" y="72"/>
                    <a:pt x="103" y="74"/>
                    <a:pt x="102" y="77"/>
                  </a:cubicBezTo>
                  <a:cubicBezTo>
                    <a:pt x="101" y="79"/>
                    <a:pt x="101" y="80"/>
                    <a:pt x="100" y="81"/>
                  </a:cubicBezTo>
                  <a:cubicBezTo>
                    <a:pt x="99" y="84"/>
                    <a:pt x="99" y="87"/>
                    <a:pt x="101" y="89"/>
                  </a:cubicBezTo>
                  <a:cubicBezTo>
                    <a:pt x="107" y="100"/>
                    <a:pt x="107" y="100"/>
                    <a:pt x="107" y="100"/>
                  </a:cubicBezTo>
                  <a:cubicBezTo>
                    <a:pt x="100" y="107"/>
                    <a:pt x="100" y="107"/>
                    <a:pt x="100" y="107"/>
                  </a:cubicBezTo>
                  <a:cubicBezTo>
                    <a:pt x="89" y="101"/>
                    <a:pt x="89" y="101"/>
                    <a:pt x="89" y="101"/>
                  </a:cubicBezTo>
                  <a:cubicBezTo>
                    <a:pt x="88" y="100"/>
                    <a:pt x="86" y="99"/>
                    <a:pt x="85" y="99"/>
                  </a:cubicBezTo>
                  <a:cubicBezTo>
                    <a:pt x="84" y="99"/>
                    <a:pt x="83" y="99"/>
                    <a:pt x="81" y="100"/>
                  </a:cubicBezTo>
                  <a:cubicBezTo>
                    <a:pt x="80" y="101"/>
                    <a:pt x="79" y="101"/>
                    <a:pt x="77" y="102"/>
                  </a:cubicBezTo>
                  <a:cubicBezTo>
                    <a:pt x="74" y="103"/>
                    <a:pt x="72" y="105"/>
                    <a:pt x="72" y="108"/>
                  </a:cubicBezTo>
                  <a:cubicBezTo>
                    <a:pt x="69" y="120"/>
                    <a:pt x="69" y="120"/>
                    <a:pt x="69" y="120"/>
                  </a:cubicBezTo>
                  <a:cubicBezTo>
                    <a:pt x="59" y="120"/>
                    <a:pt x="59" y="120"/>
                    <a:pt x="59" y="120"/>
                  </a:cubicBezTo>
                  <a:cubicBezTo>
                    <a:pt x="56" y="108"/>
                    <a:pt x="56" y="108"/>
                    <a:pt x="56" y="108"/>
                  </a:cubicBezTo>
                  <a:cubicBezTo>
                    <a:pt x="56" y="105"/>
                    <a:pt x="54" y="103"/>
                    <a:pt x="51" y="102"/>
                  </a:cubicBezTo>
                  <a:cubicBezTo>
                    <a:pt x="49" y="101"/>
                    <a:pt x="48" y="101"/>
                    <a:pt x="47" y="100"/>
                  </a:cubicBezTo>
                  <a:cubicBezTo>
                    <a:pt x="45" y="99"/>
                    <a:pt x="44" y="99"/>
                    <a:pt x="43" y="99"/>
                  </a:cubicBezTo>
                  <a:cubicBezTo>
                    <a:pt x="42" y="99"/>
                    <a:pt x="40" y="100"/>
                    <a:pt x="39" y="101"/>
                  </a:cubicBezTo>
                  <a:cubicBezTo>
                    <a:pt x="28" y="107"/>
                    <a:pt x="28" y="107"/>
                    <a:pt x="28" y="107"/>
                  </a:cubicBezTo>
                  <a:cubicBezTo>
                    <a:pt x="21" y="100"/>
                    <a:pt x="21" y="100"/>
                    <a:pt x="21" y="100"/>
                  </a:cubicBezTo>
                  <a:cubicBezTo>
                    <a:pt x="27" y="89"/>
                    <a:pt x="27" y="89"/>
                    <a:pt x="27" y="89"/>
                  </a:cubicBezTo>
                  <a:cubicBezTo>
                    <a:pt x="29" y="87"/>
                    <a:pt x="29" y="84"/>
                    <a:pt x="28" y="81"/>
                  </a:cubicBezTo>
                  <a:cubicBezTo>
                    <a:pt x="27" y="80"/>
                    <a:pt x="27" y="79"/>
                    <a:pt x="26" y="77"/>
                  </a:cubicBezTo>
                  <a:cubicBezTo>
                    <a:pt x="25" y="74"/>
                    <a:pt x="23" y="72"/>
                    <a:pt x="20" y="72"/>
                  </a:cubicBezTo>
                  <a:cubicBezTo>
                    <a:pt x="8" y="69"/>
                    <a:pt x="8" y="69"/>
                    <a:pt x="8" y="69"/>
                  </a:cubicBezTo>
                  <a:cubicBezTo>
                    <a:pt x="8" y="59"/>
                    <a:pt x="8" y="59"/>
                    <a:pt x="8" y="59"/>
                  </a:cubicBezTo>
                  <a:cubicBezTo>
                    <a:pt x="20" y="56"/>
                    <a:pt x="20" y="56"/>
                    <a:pt x="20" y="56"/>
                  </a:cubicBezTo>
                  <a:cubicBezTo>
                    <a:pt x="23" y="56"/>
                    <a:pt x="25" y="54"/>
                    <a:pt x="26" y="51"/>
                  </a:cubicBezTo>
                  <a:cubicBezTo>
                    <a:pt x="27" y="49"/>
                    <a:pt x="27" y="48"/>
                    <a:pt x="28" y="47"/>
                  </a:cubicBezTo>
                  <a:cubicBezTo>
                    <a:pt x="29" y="44"/>
                    <a:pt x="29" y="41"/>
                    <a:pt x="27" y="39"/>
                  </a:cubicBezTo>
                  <a:cubicBezTo>
                    <a:pt x="21" y="28"/>
                    <a:pt x="21" y="28"/>
                    <a:pt x="21" y="28"/>
                  </a:cubicBezTo>
                  <a:cubicBezTo>
                    <a:pt x="28" y="21"/>
                    <a:pt x="28" y="21"/>
                    <a:pt x="28" y="21"/>
                  </a:cubicBezTo>
                  <a:cubicBezTo>
                    <a:pt x="39" y="27"/>
                    <a:pt x="39" y="27"/>
                    <a:pt x="39" y="27"/>
                  </a:cubicBezTo>
                  <a:cubicBezTo>
                    <a:pt x="40" y="28"/>
                    <a:pt x="42" y="29"/>
                    <a:pt x="43" y="29"/>
                  </a:cubicBezTo>
                  <a:cubicBezTo>
                    <a:pt x="44" y="29"/>
                    <a:pt x="45" y="29"/>
                    <a:pt x="47" y="28"/>
                  </a:cubicBezTo>
                  <a:cubicBezTo>
                    <a:pt x="48" y="27"/>
                    <a:pt x="49" y="27"/>
                    <a:pt x="51" y="26"/>
                  </a:cubicBezTo>
                  <a:cubicBezTo>
                    <a:pt x="54" y="25"/>
                    <a:pt x="56" y="23"/>
                    <a:pt x="56" y="20"/>
                  </a:cubicBezTo>
                  <a:cubicBezTo>
                    <a:pt x="59" y="8"/>
                    <a:pt x="59" y="8"/>
                    <a:pt x="59" y="8"/>
                  </a:cubicBezTo>
                  <a:cubicBezTo>
                    <a:pt x="69" y="8"/>
                    <a:pt x="69" y="8"/>
                    <a:pt x="69" y="8"/>
                  </a:cubicBezTo>
                  <a:cubicBezTo>
                    <a:pt x="72" y="20"/>
                    <a:pt x="72" y="20"/>
                    <a:pt x="72" y="20"/>
                  </a:cubicBezTo>
                  <a:cubicBezTo>
                    <a:pt x="72" y="23"/>
                    <a:pt x="74" y="25"/>
                    <a:pt x="77" y="26"/>
                  </a:cubicBezTo>
                  <a:cubicBezTo>
                    <a:pt x="79" y="27"/>
                    <a:pt x="80" y="27"/>
                    <a:pt x="81" y="28"/>
                  </a:cubicBezTo>
                  <a:cubicBezTo>
                    <a:pt x="83" y="29"/>
                    <a:pt x="84" y="29"/>
                    <a:pt x="85" y="29"/>
                  </a:cubicBezTo>
                  <a:cubicBezTo>
                    <a:pt x="86" y="29"/>
                    <a:pt x="88" y="28"/>
                    <a:pt x="89" y="27"/>
                  </a:cubicBezTo>
                  <a:cubicBezTo>
                    <a:pt x="100" y="21"/>
                    <a:pt x="100" y="21"/>
                    <a:pt x="100" y="21"/>
                  </a:cubicBezTo>
                  <a:cubicBezTo>
                    <a:pt x="107" y="28"/>
                    <a:pt x="107" y="28"/>
                    <a:pt x="107" y="28"/>
                  </a:cubicBezTo>
                  <a:cubicBezTo>
                    <a:pt x="101" y="39"/>
                    <a:pt x="101" y="39"/>
                    <a:pt x="101" y="39"/>
                  </a:cubicBezTo>
                  <a:cubicBezTo>
                    <a:pt x="99" y="41"/>
                    <a:pt x="99" y="44"/>
                    <a:pt x="100" y="47"/>
                  </a:cubicBezTo>
                  <a:cubicBezTo>
                    <a:pt x="101" y="48"/>
                    <a:pt x="101" y="49"/>
                    <a:pt x="102" y="51"/>
                  </a:cubicBezTo>
                  <a:cubicBezTo>
                    <a:pt x="103" y="54"/>
                    <a:pt x="105" y="56"/>
                    <a:pt x="108" y="56"/>
                  </a:cubicBezTo>
                  <a:cubicBezTo>
                    <a:pt x="120" y="59"/>
                    <a:pt x="120" y="59"/>
                    <a:pt x="120" y="59"/>
                  </a:cubicBezTo>
                  <a:cubicBezTo>
                    <a:pt x="120" y="69"/>
                    <a:pt x="120" y="69"/>
                    <a:pt x="120" y="69"/>
                  </a:cubicBezTo>
                  <a:lnTo>
                    <a:pt x="108" y="7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a:ln>
                  <a:noFill/>
                </a:ln>
                <a:solidFill>
                  <a:srgbClr val="000000"/>
                </a:solidFill>
                <a:effectLst/>
                <a:uLnTx/>
                <a:uFillTx/>
                <a:cs typeface="+mn-ea"/>
                <a:sym typeface="+mn-lt"/>
              </a:endParaRPr>
            </a:p>
          </p:txBody>
        </p:sp>
        <p:sp>
          <p:nvSpPr>
            <p:cNvPr id="59" name="Freeform 157"/>
            <p:cNvSpPr>
              <a:spLocks noEditPoints="1"/>
            </p:cNvSpPr>
            <p:nvPr/>
          </p:nvSpPr>
          <p:spPr bwMode="auto">
            <a:xfrm>
              <a:off x="146050" y="144463"/>
              <a:ext cx="214313" cy="214313"/>
            </a:xfrm>
            <a:custGeom>
              <a:avLst/>
              <a:gdLst>
                <a:gd name="T0" fmla="*/ 28 w 56"/>
                <a:gd name="T1" fmla="*/ 0 h 56"/>
                <a:gd name="T2" fmla="*/ 0 w 56"/>
                <a:gd name="T3" fmla="*/ 28 h 56"/>
                <a:gd name="T4" fmla="*/ 28 w 56"/>
                <a:gd name="T5" fmla="*/ 56 h 56"/>
                <a:gd name="T6" fmla="*/ 56 w 56"/>
                <a:gd name="T7" fmla="*/ 28 h 56"/>
                <a:gd name="T8" fmla="*/ 28 w 56"/>
                <a:gd name="T9" fmla="*/ 0 h 56"/>
                <a:gd name="T10" fmla="*/ 28 w 56"/>
                <a:gd name="T11" fmla="*/ 53 h 56"/>
                <a:gd name="T12" fmla="*/ 4 w 56"/>
                <a:gd name="T13" fmla="*/ 28 h 56"/>
                <a:gd name="T14" fmla="*/ 28 w 56"/>
                <a:gd name="T15" fmla="*/ 4 h 56"/>
                <a:gd name="T16" fmla="*/ 53 w 56"/>
                <a:gd name="T17" fmla="*/ 28 h 56"/>
                <a:gd name="T18" fmla="*/ 28 w 56"/>
                <a:gd name="T19" fmla="*/ 53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6" h="56">
                  <a:moveTo>
                    <a:pt x="28" y="0"/>
                  </a:moveTo>
                  <a:cubicBezTo>
                    <a:pt x="13" y="0"/>
                    <a:pt x="0" y="13"/>
                    <a:pt x="0" y="28"/>
                  </a:cubicBezTo>
                  <a:cubicBezTo>
                    <a:pt x="0" y="43"/>
                    <a:pt x="13" y="56"/>
                    <a:pt x="28" y="56"/>
                  </a:cubicBezTo>
                  <a:cubicBezTo>
                    <a:pt x="43" y="56"/>
                    <a:pt x="56" y="43"/>
                    <a:pt x="56" y="28"/>
                  </a:cubicBezTo>
                  <a:cubicBezTo>
                    <a:pt x="56" y="13"/>
                    <a:pt x="43" y="0"/>
                    <a:pt x="28" y="0"/>
                  </a:cubicBezTo>
                  <a:close/>
                  <a:moveTo>
                    <a:pt x="28" y="53"/>
                  </a:moveTo>
                  <a:cubicBezTo>
                    <a:pt x="14" y="53"/>
                    <a:pt x="4" y="42"/>
                    <a:pt x="4" y="28"/>
                  </a:cubicBezTo>
                  <a:cubicBezTo>
                    <a:pt x="4" y="14"/>
                    <a:pt x="14" y="4"/>
                    <a:pt x="28" y="4"/>
                  </a:cubicBezTo>
                  <a:cubicBezTo>
                    <a:pt x="42" y="4"/>
                    <a:pt x="53" y="14"/>
                    <a:pt x="53" y="28"/>
                  </a:cubicBezTo>
                  <a:cubicBezTo>
                    <a:pt x="53" y="42"/>
                    <a:pt x="42" y="53"/>
                    <a:pt x="28"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a:ln>
                  <a:noFill/>
                </a:ln>
                <a:solidFill>
                  <a:srgbClr val="000000"/>
                </a:solidFill>
                <a:effectLst/>
                <a:uLnTx/>
                <a:uFillTx/>
                <a:cs typeface="+mn-ea"/>
                <a:sym typeface="+mn-lt"/>
              </a:endParaRPr>
            </a:p>
          </p:txBody>
        </p:sp>
        <p:sp>
          <p:nvSpPr>
            <p:cNvPr id="60" name="Freeform 158"/>
            <p:cNvSpPr>
              <a:spLocks noEditPoints="1"/>
            </p:cNvSpPr>
            <p:nvPr/>
          </p:nvSpPr>
          <p:spPr bwMode="auto">
            <a:xfrm>
              <a:off x="192088" y="190501"/>
              <a:ext cx="122238" cy="122238"/>
            </a:xfrm>
            <a:custGeom>
              <a:avLst/>
              <a:gdLst>
                <a:gd name="T0" fmla="*/ 16 w 32"/>
                <a:gd name="T1" fmla="*/ 0 h 32"/>
                <a:gd name="T2" fmla="*/ 0 w 32"/>
                <a:gd name="T3" fmla="*/ 16 h 32"/>
                <a:gd name="T4" fmla="*/ 16 w 32"/>
                <a:gd name="T5" fmla="*/ 32 h 32"/>
                <a:gd name="T6" fmla="*/ 32 w 32"/>
                <a:gd name="T7" fmla="*/ 16 h 32"/>
                <a:gd name="T8" fmla="*/ 16 w 32"/>
                <a:gd name="T9" fmla="*/ 0 h 32"/>
                <a:gd name="T10" fmla="*/ 16 w 32"/>
                <a:gd name="T11" fmla="*/ 28 h 32"/>
                <a:gd name="T12" fmla="*/ 4 w 32"/>
                <a:gd name="T13" fmla="*/ 16 h 32"/>
                <a:gd name="T14" fmla="*/ 16 w 32"/>
                <a:gd name="T15" fmla="*/ 4 h 32"/>
                <a:gd name="T16" fmla="*/ 28 w 32"/>
                <a:gd name="T17" fmla="*/ 16 h 32"/>
                <a:gd name="T18" fmla="*/ 16 w 32"/>
                <a:gd name="T19" fmla="*/ 28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 h="32">
                  <a:moveTo>
                    <a:pt x="16" y="0"/>
                  </a:moveTo>
                  <a:cubicBezTo>
                    <a:pt x="7" y="0"/>
                    <a:pt x="0" y="7"/>
                    <a:pt x="0" y="16"/>
                  </a:cubicBezTo>
                  <a:cubicBezTo>
                    <a:pt x="0" y="25"/>
                    <a:pt x="7" y="32"/>
                    <a:pt x="16" y="32"/>
                  </a:cubicBezTo>
                  <a:cubicBezTo>
                    <a:pt x="25" y="32"/>
                    <a:pt x="32" y="25"/>
                    <a:pt x="32" y="16"/>
                  </a:cubicBezTo>
                  <a:cubicBezTo>
                    <a:pt x="32" y="7"/>
                    <a:pt x="25" y="0"/>
                    <a:pt x="16" y="0"/>
                  </a:cubicBezTo>
                  <a:close/>
                  <a:moveTo>
                    <a:pt x="16" y="28"/>
                  </a:moveTo>
                  <a:cubicBezTo>
                    <a:pt x="9" y="28"/>
                    <a:pt x="4" y="23"/>
                    <a:pt x="4" y="16"/>
                  </a:cubicBezTo>
                  <a:cubicBezTo>
                    <a:pt x="4" y="9"/>
                    <a:pt x="9" y="4"/>
                    <a:pt x="16" y="4"/>
                  </a:cubicBezTo>
                  <a:cubicBezTo>
                    <a:pt x="23" y="4"/>
                    <a:pt x="28" y="9"/>
                    <a:pt x="28" y="16"/>
                  </a:cubicBezTo>
                  <a:cubicBezTo>
                    <a:pt x="28" y="23"/>
                    <a:pt x="23" y="28"/>
                    <a:pt x="16" y="2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defTabSz="913765" eaLnBrk="1" fontAlgn="auto" latinLnBrk="0" hangingPunct="1">
                <a:lnSpc>
                  <a:spcPct val="100000"/>
                </a:lnSpc>
                <a:spcBef>
                  <a:spcPts val="0"/>
                </a:spcBef>
                <a:spcAft>
                  <a:spcPts val="0"/>
                </a:spcAft>
                <a:buClrTx/>
                <a:buSzTx/>
                <a:buFontTx/>
                <a:buNone/>
                <a:tabLst/>
                <a:defRPr/>
              </a:pPr>
              <a:endParaRPr kumimoji="0" lang="id-ID" sz="1865" b="0" i="0" u="none" strike="noStrike" kern="0" cap="none" spc="0" normalizeH="0" baseline="0" noProof="0">
                <a:ln>
                  <a:noFill/>
                </a:ln>
                <a:solidFill>
                  <a:srgbClr val="000000"/>
                </a:solidFill>
                <a:effectLst/>
                <a:uLnTx/>
                <a:uFillTx/>
                <a:cs typeface="+mn-ea"/>
                <a:sym typeface="+mn-lt"/>
              </a:endParaRPr>
            </a:p>
          </p:txBody>
        </p:sp>
      </p:grpSp>
      <p:sp>
        <p:nvSpPr>
          <p:cNvPr id="61" name="TextBox 27"/>
          <p:cNvSpPr txBox="1"/>
          <p:nvPr/>
        </p:nvSpPr>
        <p:spPr>
          <a:xfrm>
            <a:off x="3087702" y="2533111"/>
            <a:ext cx="1135407" cy="428666"/>
          </a:xfrm>
          <a:prstGeom prst="rect">
            <a:avLst/>
          </a:prstGeom>
          <a:noFill/>
        </p:spPr>
        <p:txBody>
          <a:bodyPr wrap="square" lIns="91462" tIns="45731" rIns="91462" bIns="45731" rtlCol="0">
            <a:spAutoFit/>
          </a:bodyPr>
          <a:lstStyle/>
          <a:p>
            <a:pPr defTabSz="1218565">
              <a:lnSpc>
                <a:spcPct val="130000"/>
              </a:lnSpc>
              <a:defRPr/>
            </a:pPr>
            <a:r>
              <a:rPr lang="zh-CN" altLang="en-US" sz="1865" b="1" dirty="0" smtClean="0">
                <a:solidFill>
                  <a:srgbClr val="FFFFFF"/>
                </a:solidFill>
                <a:cs typeface="+mn-ea"/>
                <a:sym typeface="+mn-lt"/>
              </a:rPr>
              <a:t>安全性</a:t>
            </a:r>
            <a:endParaRPr lang="zh-CN" altLang="en-US" sz="1865" b="1" dirty="0">
              <a:solidFill>
                <a:srgbClr val="FFFFFF"/>
              </a:solidFill>
              <a:cs typeface="+mn-ea"/>
              <a:sym typeface="+mn-lt"/>
            </a:endParaRPr>
          </a:p>
        </p:txBody>
      </p:sp>
      <p:grpSp>
        <p:nvGrpSpPr>
          <p:cNvPr id="62" name="组合 61"/>
          <p:cNvGrpSpPr/>
          <p:nvPr/>
        </p:nvGrpSpPr>
        <p:grpSpPr>
          <a:xfrm>
            <a:off x="5135979" y="3247716"/>
            <a:ext cx="1282519" cy="1202099"/>
            <a:chOff x="4677858" y="2649672"/>
            <a:chExt cx="809336" cy="809336"/>
          </a:xfrm>
          <a:solidFill>
            <a:srgbClr val="38B6AD"/>
          </a:solidFill>
        </p:grpSpPr>
        <p:sp>
          <p:nvSpPr>
            <p:cNvPr id="63" name="椭圆 62"/>
            <p:cNvSpPr/>
            <p:nvPr/>
          </p:nvSpPr>
          <p:spPr>
            <a:xfrm>
              <a:off x="4677858" y="2649672"/>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 lastClr="FFFFFF"/>
                </a:solidFill>
                <a:effectLst/>
                <a:uLnTx/>
                <a:uFillTx/>
                <a:cs typeface="+mn-ea"/>
                <a:sym typeface="+mn-lt"/>
              </a:endParaRPr>
            </a:p>
          </p:txBody>
        </p:sp>
        <p:sp>
          <p:nvSpPr>
            <p:cNvPr id="64" name="椭圆 63"/>
            <p:cNvSpPr/>
            <p:nvPr/>
          </p:nvSpPr>
          <p:spPr>
            <a:xfrm>
              <a:off x="4719132" y="2696247"/>
              <a:ext cx="726788" cy="726784"/>
            </a:xfrm>
            <a:prstGeom prst="ellipse">
              <a:avLst/>
            </a:prstGeom>
            <a:grpFill/>
            <a:ln w="12700" cap="flat" cmpd="sng" algn="ctr">
              <a:noFill/>
              <a:prstDash val="solid"/>
              <a:miter lim="800000"/>
            </a:ln>
            <a:effectLst>
              <a:innerShdw blurRad="368300" dist="254000">
                <a:prstClr val="black">
                  <a:alpha val="22000"/>
                </a:prstClr>
              </a:innerShdw>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smtClean="0">
                <a:ln>
                  <a:noFill/>
                </a:ln>
                <a:solidFill>
                  <a:srgbClr val="FFFFFF"/>
                </a:solidFill>
                <a:effectLst/>
                <a:uLnTx/>
                <a:uFillTx/>
                <a:cs typeface="+mn-ea"/>
                <a:sym typeface="+mn-lt"/>
              </a:endParaRPr>
            </a:p>
          </p:txBody>
        </p:sp>
      </p:grpSp>
      <p:grpSp>
        <p:nvGrpSpPr>
          <p:cNvPr id="65" name="组合 64"/>
          <p:cNvGrpSpPr/>
          <p:nvPr/>
        </p:nvGrpSpPr>
        <p:grpSpPr>
          <a:xfrm>
            <a:off x="481890" y="2350946"/>
            <a:ext cx="1377575" cy="1268557"/>
            <a:chOff x="4677858" y="2649672"/>
            <a:chExt cx="809336" cy="809336"/>
          </a:xfrm>
          <a:solidFill>
            <a:srgbClr val="38B6AD"/>
          </a:solidFill>
        </p:grpSpPr>
        <p:sp>
          <p:nvSpPr>
            <p:cNvPr id="66" name="椭圆 65"/>
            <p:cNvSpPr/>
            <p:nvPr/>
          </p:nvSpPr>
          <p:spPr>
            <a:xfrm>
              <a:off x="4677858" y="2649672"/>
              <a:ext cx="809336" cy="809336"/>
            </a:xfrm>
            <a:prstGeom prst="ellipse">
              <a:avLst/>
            </a:prstGeom>
            <a:grpFill/>
            <a:ln w="25400" cap="flat" cmpd="sng" algn="ctr">
              <a:noFill/>
              <a:prstDash val="solid"/>
            </a:ln>
            <a:effectLst>
              <a:outerShdw blurRad="444500" dist="254000" dir="8100000" algn="tr" rotWithShape="0">
                <a:prstClr val="black">
                  <a:alpha val="50000"/>
                </a:prstClr>
              </a:outerShdw>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 lastClr="FFFFFF"/>
                </a:solidFill>
                <a:effectLst/>
                <a:uLnTx/>
                <a:uFillTx/>
                <a:cs typeface="+mn-ea"/>
                <a:sym typeface="+mn-lt"/>
              </a:endParaRPr>
            </a:p>
          </p:txBody>
        </p:sp>
        <p:sp>
          <p:nvSpPr>
            <p:cNvPr id="67" name="椭圆 66"/>
            <p:cNvSpPr/>
            <p:nvPr/>
          </p:nvSpPr>
          <p:spPr>
            <a:xfrm>
              <a:off x="4719132" y="2696247"/>
              <a:ext cx="726788" cy="726784"/>
            </a:xfrm>
            <a:prstGeom prst="ellipse">
              <a:avLst/>
            </a:prstGeom>
            <a:solidFill>
              <a:srgbClr val="38B6AD"/>
            </a:solidFill>
            <a:ln w="12700" cap="flat" cmpd="sng" algn="ctr">
              <a:noFill/>
              <a:prstDash val="solid"/>
              <a:miter lim="800000"/>
            </a:ln>
            <a:effectLst>
              <a:innerShdw blurRad="368300" dist="254000">
                <a:prstClr val="black">
                  <a:alpha val="22000"/>
                </a:prstClr>
              </a:innerShdw>
            </a:effectLst>
          </p:spPr>
          <p:txBody>
            <a:bodyPr rtlCol="0" anchor="ct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smtClean="0">
                <a:ln>
                  <a:noFill/>
                </a:ln>
                <a:solidFill>
                  <a:srgbClr val="FFFFFF"/>
                </a:solidFill>
                <a:effectLst/>
                <a:uLnTx/>
                <a:uFillTx/>
                <a:cs typeface="+mn-ea"/>
                <a:sym typeface="+mn-lt"/>
              </a:endParaRPr>
            </a:p>
          </p:txBody>
        </p:sp>
      </p:grpSp>
      <p:pic>
        <p:nvPicPr>
          <p:cNvPr id="68" name="Picture 2" descr="C:\Users\Administrator\Desktop\微立体创业计划\001.png"/>
          <p:cNvPicPr>
            <a:picLocks noChangeAspect="1" noChangeArrowheads="1"/>
          </p:cNvPicPr>
          <p:nvPr/>
        </p:nvPicPr>
        <p:blipFill>
          <a:blip r:embed="rId3"/>
          <a:srcRect/>
          <a:stretch>
            <a:fillRect/>
          </a:stretch>
        </p:blipFill>
        <p:spPr bwMode="auto">
          <a:xfrm>
            <a:off x="8840259" y="1601260"/>
            <a:ext cx="2385979" cy="238597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69" name="Picture 3" descr="C:\Users\Administrator\Desktop\微立体创业计划\002.png"/>
          <p:cNvPicPr>
            <a:picLocks noChangeAspect="1" noChangeArrowheads="1"/>
          </p:cNvPicPr>
          <p:nvPr/>
        </p:nvPicPr>
        <p:blipFill>
          <a:blip r:embed="rId4"/>
          <a:srcRect/>
          <a:stretch>
            <a:fillRect/>
          </a:stretch>
        </p:blipFill>
        <p:spPr bwMode="auto">
          <a:xfrm>
            <a:off x="8953520" y="1523987"/>
            <a:ext cx="2342120" cy="2342120"/>
          </a:xfrm>
          <a:prstGeom prst="rect">
            <a:avLst/>
          </a:prstGeom>
          <a:noFill/>
          <a:effectLst>
            <a:outerShdw blurRad="292100" dist="177800" dir="2460000" sx="99000" sy="99000" algn="l" rotWithShape="0">
              <a:prstClr val="black">
                <a:alpha val="39000"/>
              </a:prstClr>
            </a:outerShdw>
          </a:effectLst>
          <a:extLst>
            <a:ext uri="{909E8E84-426E-40DD-AFC4-6F175D3DCCD1}">
              <a14:hiddenFill xmlns:a14="http://schemas.microsoft.com/office/drawing/2010/main">
                <a:solidFill>
                  <a:srgbClr val="FFFFFF"/>
                </a:solidFill>
              </a14:hiddenFill>
            </a:ext>
          </a:extLst>
        </p:spPr>
      </p:pic>
      <p:sp>
        <p:nvSpPr>
          <p:cNvPr id="70" name="矩形 69"/>
          <p:cNvSpPr/>
          <p:nvPr/>
        </p:nvSpPr>
        <p:spPr>
          <a:xfrm>
            <a:off x="9368811" y="2175660"/>
            <a:ext cx="1623733" cy="1046581"/>
          </a:xfrm>
          <a:prstGeom prst="rect">
            <a:avLst/>
          </a:prstGeom>
        </p:spPr>
        <p:txBody>
          <a:bodyPr wrap="square" lIns="91450" tIns="45726" rIns="91450" bIns="45726">
            <a:spAutoFit/>
          </a:bodyPr>
          <a:lstStyle/>
          <a:p>
            <a:pPr defTabSz="913765">
              <a:lnSpc>
                <a:spcPct val="120000"/>
              </a:lnSpc>
            </a:pPr>
            <a:r>
              <a:rPr lang="zh-CN" altLang="en-US" sz="2700" b="1" dirty="0">
                <a:solidFill>
                  <a:srgbClr val="000000">
                    <a:lumMod val="65000"/>
                    <a:lumOff val="35000"/>
                  </a:srgbClr>
                </a:solidFill>
                <a:cs typeface="+mn-ea"/>
                <a:sym typeface="+mn-lt"/>
              </a:rPr>
              <a:t>智慧互动</a:t>
            </a:r>
            <a:endParaRPr lang="en-US" altLang="zh-CN" sz="2700" b="1" dirty="0">
              <a:solidFill>
                <a:srgbClr val="000000">
                  <a:lumMod val="65000"/>
                  <a:lumOff val="35000"/>
                </a:srgbClr>
              </a:solidFill>
              <a:cs typeface="+mn-ea"/>
              <a:sym typeface="+mn-lt"/>
            </a:endParaRPr>
          </a:p>
          <a:p>
            <a:pPr defTabSz="913765">
              <a:lnSpc>
                <a:spcPct val="120000"/>
              </a:lnSpc>
            </a:pPr>
            <a:r>
              <a:rPr lang="en-US" altLang="zh-CN" sz="2700" b="1" dirty="0">
                <a:solidFill>
                  <a:srgbClr val="000000">
                    <a:lumMod val="65000"/>
                    <a:lumOff val="35000"/>
                  </a:srgbClr>
                </a:solidFill>
                <a:cs typeface="+mn-ea"/>
                <a:sym typeface="+mn-lt"/>
              </a:rPr>
              <a:t>  </a:t>
            </a:r>
            <a:r>
              <a:rPr lang="zh-CN" altLang="en-US" sz="2700" b="1" dirty="0">
                <a:solidFill>
                  <a:srgbClr val="000000">
                    <a:lumMod val="65000"/>
                    <a:lumOff val="35000"/>
                  </a:srgbClr>
                </a:solidFill>
                <a:cs typeface="+mn-ea"/>
                <a:sym typeface="+mn-lt"/>
              </a:rPr>
              <a:t>黑板</a:t>
            </a:r>
          </a:p>
        </p:txBody>
      </p:sp>
      <p:sp>
        <p:nvSpPr>
          <p:cNvPr id="71" name="KSO_Shape"/>
          <p:cNvSpPr/>
          <p:nvPr/>
        </p:nvSpPr>
        <p:spPr bwMode="auto">
          <a:xfrm>
            <a:off x="983058" y="3768077"/>
            <a:ext cx="710041" cy="633427"/>
          </a:xfrm>
          <a:custGeom>
            <a:avLst/>
            <a:gdLst>
              <a:gd name="T0" fmla="*/ 1221908 w 2276475"/>
              <a:gd name="T1" fmla="*/ 1328927 h 1936751"/>
              <a:gd name="T2" fmla="*/ 1196654 w 2276475"/>
              <a:gd name="T3" fmla="*/ 1388292 h 1936751"/>
              <a:gd name="T4" fmla="*/ 691864 w 2276475"/>
              <a:gd name="T5" fmla="*/ 1376845 h 1936751"/>
              <a:gd name="T6" fmla="*/ 695585 w 2276475"/>
              <a:gd name="T7" fmla="*/ 1314285 h 1936751"/>
              <a:gd name="T8" fmla="*/ 1104489 w 2276475"/>
              <a:gd name="T9" fmla="*/ 1115137 h 1936751"/>
              <a:gd name="T10" fmla="*/ 1117497 w 2276475"/>
              <a:gd name="T11" fmla="*/ 1168850 h 1936751"/>
              <a:gd name="T12" fmla="*/ 811396 w 2276475"/>
              <a:gd name="T13" fmla="*/ 1188695 h 1936751"/>
              <a:gd name="T14" fmla="*/ 783254 w 2276475"/>
              <a:gd name="T15" fmla="*/ 1141068 h 1936751"/>
              <a:gd name="T16" fmla="*/ 309026 w 2276475"/>
              <a:gd name="T17" fmla="*/ 898551 h 1936751"/>
              <a:gd name="T18" fmla="*/ 798665 w 2276475"/>
              <a:gd name="T19" fmla="*/ 935449 h 1936751"/>
              <a:gd name="T20" fmla="*/ 759855 w 2276475"/>
              <a:gd name="T21" fmla="*/ 989335 h 1936751"/>
              <a:gd name="T22" fmla="*/ 259317 w 2276475"/>
              <a:gd name="T23" fmla="*/ 967303 h 1936751"/>
              <a:gd name="T24" fmla="*/ 277393 w 2276475"/>
              <a:gd name="T25" fmla="*/ 906514 h 1936751"/>
              <a:gd name="T26" fmla="*/ 1086287 w 2276475"/>
              <a:gd name="T27" fmla="*/ 817903 h 1936751"/>
              <a:gd name="T28" fmla="*/ 1028372 w 2276475"/>
              <a:gd name="T29" fmla="*/ 919230 h 1936751"/>
              <a:gd name="T30" fmla="*/ 999280 w 2276475"/>
              <a:gd name="T31" fmla="*/ 917630 h 1936751"/>
              <a:gd name="T32" fmla="*/ 289574 w 2276475"/>
              <a:gd name="T33" fmla="*/ 706099 h 1936751"/>
              <a:gd name="T34" fmla="*/ 590631 w 2276475"/>
              <a:gd name="T35" fmla="*/ 735033 h 1936751"/>
              <a:gd name="T36" fmla="*/ 567535 w 2276475"/>
              <a:gd name="T37" fmla="*/ 784938 h 1936751"/>
              <a:gd name="T38" fmla="*/ 259309 w 2276475"/>
              <a:gd name="T39" fmla="*/ 770073 h 1936751"/>
              <a:gd name="T40" fmla="*/ 267273 w 2276475"/>
              <a:gd name="T41" fmla="*/ 715124 h 1936751"/>
              <a:gd name="T42" fmla="*/ 836933 w 2276475"/>
              <a:gd name="T43" fmla="*/ 505684 h 1936751"/>
              <a:gd name="T44" fmla="*/ 846494 w 2276475"/>
              <a:gd name="T45" fmla="*/ 574170 h 1936751"/>
              <a:gd name="T46" fmla="*/ 268069 w 2276475"/>
              <a:gd name="T47" fmla="*/ 592752 h 1936751"/>
              <a:gd name="T48" fmla="*/ 238855 w 2276475"/>
              <a:gd name="T49" fmla="*/ 530105 h 1936751"/>
              <a:gd name="T50" fmla="*/ 1467818 w 2276475"/>
              <a:gd name="T51" fmla="*/ 344025 h 1936751"/>
              <a:gd name="T52" fmla="*/ 1566759 w 2276475"/>
              <a:gd name="T53" fmla="*/ 428438 h 1936751"/>
              <a:gd name="T54" fmla="*/ 1578461 w 2276475"/>
              <a:gd name="T55" fmla="*/ 479936 h 1936751"/>
              <a:gd name="T56" fmla="*/ 1197862 w 2276475"/>
              <a:gd name="T57" fmla="*/ 846789 h 1936751"/>
              <a:gd name="T58" fmla="*/ 1138817 w 2276475"/>
              <a:gd name="T59" fmla="*/ 842806 h 1936751"/>
              <a:gd name="T60" fmla="*/ 1093869 w 2276475"/>
              <a:gd name="T61" fmla="*/ 799538 h 1936751"/>
              <a:gd name="T62" fmla="*/ 1075782 w 2276475"/>
              <a:gd name="T63" fmla="*/ 737423 h 1936751"/>
              <a:gd name="T64" fmla="*/ 1456382 w 2276475"/>
              <a:gd name="T65" fmla="*/ 344821 h 1936751"/>
              <a:gd name="T66" fmla="*/ 199469 w 2276475"/>
              <a:gd name="T67" fmla="*/ 367345 h 1936751"/>
              <a:gd name="T68" fmla="*/ 114475 w 2276475"/>
              <a:gd name="T69" fmla="*/ 448541 h 1936751"/>
              <a:gd name="T70" fmla="*/ 103321 w 2276475"/>
              <a:gd name="T71" fmla="*/ 1407238 h 1936751"/>
              <a:gd name="T72" fmla="*/ 171315 w 2276475"/>
              <a:gd name="T73" fmla="*/ 1503559 h 1936751"/>
              <a:gd name="T74" fmla="*/ 1382734 w 2276475"/>
              <a:gd name="T75" fmla="*/ 1530890 h 1936751"/>
              <a:gd name="T76" fmla="*/ 1488975 w 2276475"/>
              <a:gd name="T77" fmla="*/ 1477289 h 1936751"/>
              <a:gd name="T78" fmla="*/ 1531737 w 2276475"/>
              <a:gd name="T79" fmla="*/ 1365845 h 1936751"/>
              <a:gd name="T80" fmla="*/ 1605841 w 2276475"/>
              <a:gd name="T81" fmla="*/ 1539381 h 1936751"/>
              <a:gd name="T82" fmla="*/ 1513146 w 2276475"/>
              <a:gd name="T83" fmla="*/ 1611821 h 1936751"/>
              <a:gd name="T84" fmla="*/ 101461 w 2276475"/>
              <a:gd name="T85" fmla="*/ 1605982 h 1936751"/>
              <a:gd name="T86" fmla="*/ 16468 w 2276475"/>
              <a:gd name="T87" fmla="*/ 1525317 h 1936751"/>
              <a:gd name="T88" fmla="*/ 5312 w 2276475"/>
              <a:gd name="T89" fmla="*/ 391226 h 1936751"/>
              <a:gd name="T90" fmla="*/ 73307 w 2276475"/>
              <a:gd name="T91" fmla="*/ 295170 h 1936751"/>
              <a:gd name="T92" fmla="*/ 1746529 w 2276475"/>
              <a:gd name="T93" fmla="*/ 88926 h 1936751"/>
              <a:gd name="T94" fmla="*/ 1805153 w 2276475"/>
              <a:gd name="T95" fmla="*/ 114614 h 1936751"/>
              <a:gd name="T96" fmla="*/ 1838312 w 2276475"/>
              <a:gd name="T97" fmla="*/ 176846 h 1936751"/>
              <a:gd name="T98" fmla="*/ 1821600 w 2276475"/>
              <a:gd name="T99" fmla="*/ 237490 h 1936751"/>
              <a:gd name="T100" fmla="*/ 1620792 w 2276475"/>
              <a:gd name="T101" fmla="*/ 421806 h 1936751"/>
              <a:gd name="T102" fmla="*/ 1543068 w 2276475"/>
              <a:gd name="T103" fmla="*/ 339447 h 1936751"/>
              <a:gd name="T104" fmla="*/ 1506460 w 2276475"/>
              <a:gd name="T105" fmla="*/ 289925 h 1936751"/>
              <a:gd name="T106" fmla="*/ 1716818 w 2276475"/>
              <a:gd name="T107" fmla="*/ 92634 h 1936751"/>
              <a:gd name="T108" fmla="*/ 1893521 w 2276475"/>
              <a:gd name="T109" fmla="*/ 35131 h 1936751"/>
              <a:gd name="T110" fmla="*/ 1889783 w 2276475"/>
              <a:gd name="T111" fmla="*/ 106078 h 1936751"/>
              <a:gd name="T112" fmla="*/ 1844400 w 2276475"/>
              <a:gd name="T113" fmla="*/ 105545 h 1936751"/>
              <a:gd name="T114" fmla="*/ 1793944 w 2276475"/>
              <a:gd name="T115" fmla="*/ 59669 h 1936751"/>
              <a:gd name="T116" fmla="*/ 1847069 w 2276475"/>
              <a:gd name="T117" fmla="*/ 16194 h 1936751"/>
              <a:gd name="T118" fmla="*/ 1697756 w 2276475"/>
              <a:gd name="T119" fmla="*/ 22017 h 1936751"/>
              <a:gd name="T120" fmla="*/ 1364698 w 2276475"/>
              <a:gd name="T121" fmla="*/ 383050 h 1936751"/>
              <a:gd name="T122" fmla="*/ 1317840 w 2276475"/>
              <a:gd name="T123" fmla="*/ 375887 h 1936751"/>
              <a:gd name="T124" fmla="*/ 1320237 w 2276475"/>
              <a:gd name="T125" fmla="*/ 329200 h 19367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rgbClr val="DA351C"/>
          </a:solidFill>
          <a:ln>
            <a:noFill/>
          </a:ln>
        </p:spPr>
        <p:txBody>
          <a:bodyPr lIns="121917" tIns="60958" rIns="121917" bIns="60958" anchor="ctr">
            <a:scene3d>
              <a:camera prst="orthographicFront"/>
              <a:lightRig rig="threePt" dir="t"/>
            </a:scene3d>
            <a:sp3d contourW="12700">
              <a:contourClr>
                <a:srgbClr val="FFFFFF"/>
              </a:contourClr>
            </a:sp3d>
          </a:bodyPr>
          <a:lstStyle/>
          <a:p>
            <a:pPr marL="0" marR="0" lvl="0" indent="0" algn="ctr" defTabSz="913765" eaLnBrk="1" fontAlgn="auto" latinLnBrk="0" hangingPunct="1">
              <a:lnSpc>
                <a:spcPct val="100000"/>
              </a:lnSpc>
              <a:spcBef>
                <a:spcPts val="0"/>
              </a:spcBef>
              <a:spcAft>
                <a:spcPts val="0"/>
              </a:spcAft>
              <a:buClrTx/>
              <a:buSzTx/>
              <a:buFontTx/>
              <a:buNone/>
              <a:tabLst/>
              <a:defRPr/>
            </a:pPr>
            <a:endParaRPr kumimoji="0" lang="zh-CN" altLang="en-US" sz="1865" b="0" i="0" u="none" strike="noStrike" kern="0" cap="none" spc="0" normalizeH="0" baseline="0" noProof="0" dirty="0">
              <a:ln>
                <a:noFill/>
              </a:ln>
              <a:solidFill>
                <a:srgbClr val="FFFFFF"/>
              </a:solidFill>
              <a:effectLst/>
              <a:uLnTx/>
              <a:uFillTx/>
              <a:cs typeface="+mn-ea"/>
              <a:sym typeface="+mn-lt"/>
            </a:endParaRPr>
          </a:p>
        </p:txBody>
      </p:sp>
      <p:sp>
        <p:nvSpPr>
          <p:cNvPr id="72" name="TextBox 26"/>
          <p:cNvSpPr txBox="1"/>
          <p:nvPr/>
        </p:nvSpPr>
        <p:spPr>
          <a:xfrm>
            <a:off x="589164" y="2626317"/>
            <a:ext cx="1283088" cy="428666"/>
          </a:xfrm>
          <a:prstGeom prst="rect">
            <a:avLst/>
          </a:prstGeom>
          <a:noFill/>
        </p:spPr>
        <p:txBody>
          <a:bodyPr wrap="square" lIns="91462" tIns="45731" rIns="91462" bIns="45731" rtlCol="0">
            <a:spAutoFit/>
          </a:bodyPr>
          <a:lstStyle/>
          <a:p>
            <a:pPr defTabSz="1218565">
              <a:lnSpc>
                <a:spcPct val="130000"/>
              </a:lnSpc>
              <a:defRPr/>
            </a:pPr>
            <a:r>
              <a:rPr lang="zh-CN" altLang="en-US" sz="1865" b="1" dirty="0" smtClean="0">
                <a:solidFill>
                  <a:srgbClr val="FFFFFF"/>
                </a:solidFill>
                <a:cs typeface="+mn-ea"/>
                <a:sym typeface="+mn-lt"/>
              </a:rPr>
              <a:t>整体性</a:t>
            </a:r>
            <a:endParaRPr lang="zh-CN" altLang="en-US" sz="1865" b="1" dirty="0">
              <a:solidFill>
                <a:srgbClr val="FFFFFF"/>
              </a:solidFill>
              <a:cs typeface="+mn-ea"/>
              <a:sym typeface="+mn-lt"/>
            </a:endParaRPr>
          </a:p>
        </p:txBody>
      </p:sp>
      <p:sp>
        <p:nvSpPr>
          <p:cNvPr id="73" name="TextBox 28"/>
          <p:cNvSpPr txBox="1"/>
          <p:nvPr/>
        </p:nvSpPr>
        <p:spPr>
          <a:xfrm>
            <a:off x="5269572" y="3571105"/>
            <a:ext cx="1006912" cy="470985"/>
          </a:xfrm>
          <a:prstGeom prst="rect">
            <a:avLst/>
          </a:prstGeom>
          <a:noFill/>
        </p:spPr>
        <p:txBody>
          <a:bodyPr wrap="square" lIns="91462" tIns="45731" rIns="91462" bIns="45731" rtlCol="0">
            <a:spAutoFit/>
          </a:bodyPr>
          <a:lstStyle/>
          <a:p>
            <a:pPr defTabSz="913765">
              <a:lnSpc>
                <a:spcPct val="130000"/>
              </a:lnSpc>
              <a:defRPr/>
            </a:pPr>
            <a:r>
              <a:rPr lang="zh-CN" altLang="en-US" sz="2100" b="1" dirty="0">
                <a:solidFill>
                  <a:srgbClr val="FFFFFF"/>
                </a:solidFill>
                <a:cs typeface="+mn-ea"/>
                <a:sym typeface="+mn-lt"/>
              </a:rPr>
              <a:t>创新性</a:t>
            </a:r>
          </a:p>
        </p:txBody>
      </p:sp>
      <p:grpSp>
        <p:nvGrpSpPr>
          <p:cNvPr id="74" name="组合 73"/>
          <p:cNvGrpSpPr/>
          <p:nvPr/>
        </p:nvGrpSpPr>
        <p:grpSpPr>
          <a:xfrm>
            <a:off x="6910375" y="4187834"/>
            <a:ext cx="1489317" cy="1376396"/>
            <a:chOff x="304800" y="673100"/>
            <a:chExt cx="4000500" cy="4000500"/>
          </a:xfrm>
          <a:solidFill>
            <a:srgbClr val="F5910B"/>
          </a:solidFill>
          <a:effectLst>
            <a:outerShdw blurRad="444500" dist="254000" dir="8100000" algn="tr" rotWithShape="0">
              <a:prstClr val="black">
                <a:alpha val="50000"/>
              </a:prstClr>
            </a:outerShdw>
          </a:effectLst>
        </p:grpSpPr>
        <p:sp>
          <p:nvSpPr>
            <p:cNvPr id="75" name="同心圆 74"/>
            <p:cNvSpPr/>
            <p:nvPr/>
          </p:nvSpPr>
          <p:spPr>
            <a:xfrm>
              <a:off x="304800" y="673100"/>
              <a:ext cx="4000500" cy="4000500"/>
            </a:xfrm>
            <a:prstGeom prst="donut">
              <a:avLst>
                <a:gd name="adj" fmla="val 4879"/>
              </a:avLst>
            </a:prstGeom>
            <a:grpFill/>
            <a:ln w="25400" cap="flat" cmpd="sng" algn="ctr">
              <a:noFill/>
              <a:prstDash val="solid"/>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Text" lastClr="000000"/>
                </a:solidFill>
                <a:effectLst/>
                <a:uLnTx/>
                <a:uFillTx/>
                <a:cs typeface="+mn-ea"/>
                <a:sym typeface="+mn-lt"/>
              </a:endParaRPr>
            </a:p>
          </p:txBody>
        </p:sp>
        <p:sp>
          <p:nvSpPr>
            <p:cNvPr id="76" name="椭圆 75"/>
            <p:cNvSpPr/>
            <p:nvPr/>
          </p:nvSpPr>
          <p:spPr>
            <a:xfrm>
              <a:off x="392112" y="760412"/>
              <a:ext cx="3825874" cy="3825874"/>
            </a:xfrm>
            <a:prstGeom prst="ellipse">
              <a:avLst/>
            </a:prstGeom>
            <a:solidFill>
              <a:srgbClr val="63B671"/>
            </a:solidFill>
            <a:ln w="12700" cap="flat" cmpd="sng" algn="ctr">
              <a:solidFill>
                <a:srgbClr val="63B671">
                  <a:shade val="50000"/>
                </a:srgbClr>
              </a:solidFill>
              <a:prstDash val="solid"/>
              <a:miter lim="800000"/>
            </a:ln>
            <a:effectLst/>
          </p:spPr>
          <p:txBody>
            <a:bodyPr rtlCol="0" anchor="ctr"/>
            <a:lstStyle/>
            <a:p>
              <a:pPr marL="0" marR="0" lvl="0" indent="0" algn="ctr" defTabSz="1218565"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a:ln>
                  <a:noFill/>
                </a:ln>
                <a:solidFill>
                  <a:sysClr val="window" lastClr="FFFFFF"/>
                </a:solidFill>
                <a:effectLst/>
                <a:uLnTx/>
                <a:uFillTx/>
                <a:cs typeface="+mn-ea"/>
                <a:sym typeface="+mn-lt"/>
              </a:endParaRPr>
            </a:p>
          </p:txBody>
        </p:sp>
      </p:grpSp>
      <p:sp>
        <p:nvSpPr>
          <p:cNvPr id="77" name="TextBox 28"/>
          <p:cNvSpPr txBox="1"/>
          <p:nvPr/>
        </p:nvSpPr>
        <p:spPr>
          <a:xfrm>
            <a:off x="6984624" y="4555247"/>
            <a:ext cx="1307568" cy="470985"/>
          </a:xfrm>
          <a:prstGeom prst="rect">
            <a:avLst/>
          </a:prstGeom>
          <a:noFill/>
        </p:spPr>
        <p:txBody>
          <a:bodyPr wrap="square" lIns="91462" tIns="45731" rIns="91462" bIns="45731" rtlCol="0">
            <a:spAutoFit/>
          </a:bodyPr>
          <a:lstStyle/>
          <a:p>
            <a:pPr defTabSz="913765">
              <a:lnSpc>
                <a:spcPct val="130000"/>
              </a:lnSpc>
              <a:defRPr/>
            </a:pPr>
            <a:r>
              <a:rPr lang="zh-CN" altLang="en-US" sz="2100" b="1" dirty="0">
                <a:solidFill>
                  <a:srgbClr val="FFFFFF"/>
                </a:solidFill>
                <a:cs typeface="+mn-ea"/>
                <a:sym typeface="+mn-lt"/>
              </a:rPr>
              <a:t>软硬结合</a:t>
            </a:r>
          </a:p>
        </p:txBody>
      </p:sp>
    </p:spTree>
    <p:extLst>
      <p:ext uri="{BB962C8B-B14F-4D97-AF65-F5344CB8AC3E}">
        <p14:creationId xmlns:p14="http://schemas.microsoft.com/office/powerpoint/2010/main" val="55804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500"/>
                                        <p:tgtEl>
                                          <p:spTgt spid="42"/>
                                        </p:tgtEl>
                                      </p:cBhvr>
                                    </p:animEffect>
                                  </p:childTnLst>
                                </p:cTn>
                              </p:par>
                              <p:par>
                                <p:cTn id="8" presetID="0" presetClass="path" presetSubtype="0" accel="50000" decel="50000" fill="hold" nodeType="withEffect">
                                  <p:stCondLst>
                                    <p:cond delay="0"/>
                                  </p:stCondLst>
                                  <p:childTnLst>
                                    <p:animMotion origin="layout" path="M -0.71129 -0.09537 C -0.71129 -0.09506 -0.56111 -0.16173 -0.47709 -0.14198 C -0.3724 -0.13272 -0.39549 -0.14753 -0.20712 0.02284 C -0.01875 0.19321 -0.04306 0.00463 3.05556E-6 8.64198E-7 " pathEditMode="relative" rAng="0" ptsTypes="assa">
                                      <p:cBhvr>
                                        <p:cTn id="9" dur="2000" fill="hold"/>
                                        <p:tgtEl>
                                          <p:spTgt spid="42"/>
                                        </p:tgtEl>
                                        <p:attrNameLst>
                                          <p:attrName>ppt_x</p:attrName>
                                          <p:attrName>ppt_y</p:attrName>
                                        </p:attrNameLst>
                                      </p:cBhvr>
                                      <p:rCtr x="35556" y="11111"/>
                                    </p:animMotion>
                                  </p:childTnLst>
                                </p:cTn>
                              </p:par>
                              <p:par>
                                <p:cTn id="10" presetID="22" presetClass="entr" presetSubtype="8" fill="hold" grpId="0" nodeType="with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left)">
                                      <p:cBhvr>
                                        <p:cTn id="12" dur="2000"/>
                                        <p:tgtEl>
                                          <p:spTgt spid="41"/>
                                        </p:tgtEl>
                                      </p:cBhvr>
                                    </p:animEffect>
                                  </p:childTnLst>
                                </p:cTn>
                              </p:par>
                              <p:par>
                                <p:cTn id="13" presetID="53" presetClass="entr" presetSubtype="16" fill="hold" nodeType="withEffect">
                                  <p:stCondLst>
                                    <p:cond delay="1300"/>
                                  </p:stCondLst>
                                  <p:childTnLst>
                                    <p:set>
                                      <p:cBhvr>
                                        <p:cTn id="14" dur="1" fill="hold">
                                          <p:stCondLst>
                                            <p:cond delay="0"/>
                                          </p:stCondLst>
                                        </p:cTn>
                                        <p:tgtEl>
                                          <p:spTgt spid="68"/>
                                        </p:tgtEl>
                                        <p:attrNameLst>
                                          <p:attrName>style.visibility</p:attrName>
                                        </p:attrNameLst>
                                      </p:cBhvr>
                                      <p:to>
                                        <p:strVal val="visible"/>
                                      </p:to>
                                    </p:set>
                                    <p:anim calcmode="lin" valueType="num">
                                      <p:cBhvr>
                                        <p:cTn id="15" dur="500" fill="hold"/>
                                        <p:tgtEl>
                                          <p:spTgt spid="68"/>
                                        </p:tgtEl>
                                        <p:attrNameLst>
                                          <p:attrName>ppt_w</p:attrName>
                                        </p:attrNameLst>
                                      </p:cBhvr>
                                      <p:tavLst>
                                        <p:tav tm="0">
                                          <p:val>
                                            <p:fltVal val="0"/>
                                          </p:val>
                                        </p:tav>
                                        <p:tav tm="100000">
                                          <p:val>
                                            <p:strVal val="#ppt_w"/>
                                          </p:val>
                                        </p:tav>
                                      </p:tavLst>
                                    </p:anim>
                                    <p:anim calcmode="lin" valueType="num">
                                      <p:cBhvr>
                                        <p:cTn id="16" dur="500" fill="hold"/>
                                        <p:tgtEl>
                                          <p:spTgt spid="68"/>
                                        </p:tgtEl>
                                        <p:attrNameLst>
                                          <p:attrName>ppt_h</p:attrName>
                                        </p:attrNameLst>
                                      </p:cBhvr>
                                      <p:tavLst>
                                        <p:tav tm="0">
                                          <p:val>
                                            <p:fltVal val="0"/>
                                          </p:val>
                                        </p:tav>
                                        <p:tav tm="100000">
                                          <p:val>
                                            <p:strVal val="#ppt_h"/>
                                          </p:val>
                                        </p:tav>
                                      </p:tavLst>
                                    </p:anim>
                                    <p:animEffect transition="in" filter="fade">
                                      <p:cBhvr>
                                        <p:cTn id="17" dur="500"/>
                                        <p:tgtEl>
                                          <p:spTgt spid="68"/>
                                        </p:tgtEl>
                                      </p:cBhvr>
                                    </p:animEffect>
                                  </p:childTnLst>
                                </p:cTn>
                              </p:par>
                              <p:par>
                                <p:cTn id="18" presetID="42" presetClass="entr" presetSubtype="0" fill="hold" nodeType="withEffect">
                                  <p:stCondLst>
                                    <p:cond delay="1600"/>
                                  </p:stCondLst>
                                  <p:childTnLst>
                                    <p:set>
                                      <p:cBhvr>
                                        <p:cTn id="19" dur="1" fill="hold">
                                          <p:stCondLst>
                                            <p:cond delay="0"/>
                                          </p:stCondLst>
                                        </p:cTn>
                                        <p:tgtEl>
                                          <p:spTgt spid="69"/>
                                        </p:tgtEl>
                                        <p:attrNameLst>
                                          <p:attrName>style.visibility</p:attrName>
                                        </p:attrNameLst>
                                      </p:cBhvr>
                                      <p:to>
                                        <p:strVal val="visible"/>
                                      </p:to>
                                    </p:set>
                                    <p:animEffect transition="in" filter="fade">
                                      <p:cBhvr>
                                        <p:cTn id="20" dur="500"/>
                                        <p:tgtEl>
                                          <p:spTgt spid="69"/>
                                        </p:tgtEl>
                                      </p:cBhvr>
                                    </p:animEffect>
                                    <p:anim calcmode="lin" valueType="num">
                                      <p:cBhvr>
                                        <p:cTn id="21" dur="500" fill="hold"/>
                                        <p:tgtEl>
                                          <p:spTgt spid="69"/>
                                        </p:tgtEl>
                                        <p:attrNameLst>
                                          <p:attrName>ppt_x</p:attrName>
                                        </p:attrNameLst>
                                      </p:cBhvr>
                                      <p:tavLst>
                                        <p:tav tm="0">
                                          <p:val>
                                            <p:strVal val="#ppt_x"/>
                                          </p:val>
                                        </p:tav>
                                        <p:tav tm="100000">
                                          <p:val>
                                            <p:strVal val="#ppt_x"/>
                                          </p:val>
                                        </p:tav>
                                      </p:tavLst>
                                    </p:anim>
                                    <p:anim calcmode="lin" valueType="num">
                                      <p:cBhvr>
                                        <p:cTn id="22" dur="500" fill="hold"/>
                                        <p:tgtEl>
                                          <p:spTgt spid="69"/>
                                        </p:tgtEl>
                                        <p:attrNameLst>
                                          <p:attrName>ppt_y</p:attrName>
                                        </p:attrNameLst>
                                      </p:cBhvr>
                                      <p:tavLst>
                                        <p:tav tm="0">
                                          <p:val>
                                            <p:strVal val="#ppt_y+.1"/>
                                          </p:val>
                                        </p:tav>
                                        <p:tav tm="100000">
                                          <p:val>
                                            <p:strVal val="#ppt_y"/>
                                          </p:val>
                                        </p:tav>
                                      </p:tavLst>
                                    </p:anim>
                                  </p:childTnLst>
                                </p:cTn>
                              </p:par>
                            </p:childTnLst>
                          </p:cTn>
                        </p:par>
                        <p:par>
                          <p:cTn id="23" fill="hold">
                            <p:stCondLst>
                              <p:cond delay="2100"/>
                            </p:stCondLst>
                            <p:childTnLst>
                              <p:par>
                                <p:cTn id="24" presetID="16" presetClass="entr" presetSubtype="21" fill="hold" grpId="0" nodeType="afterEffect">
                                  <p:stCondLst>
                                    <p:cond delay="0"/>
                                  </p:stCondLst>
                                  <p:childTnLst>
                                    <p:set>
                                      <p:cBhvr>
                                        <p:cTn id="25" dur="1" fill="hold">
                                          <p:stCondLst>
                                            <p:cond delay="0"/>
                                          </p:stCondLst>
                                        </p:cTn>
                                        <p:tgtEl>
                                          <p:spTgt spid="70"/>
                                        </p:tgtEl>
                                        <p:attrNameLst>
                                          <p:attrName>style.visibility</p:attrName>
                                        </p:attrNameLst>
                                      </p:cBhvr>
                                      <p:to>
                                        <p:strVal val="visible"/>
                                      </p:to>
                                    </p:set>
                                    <p:animEffect transition="in" filter="barn(inVertical)">
                                      <p:cBhvr>
                                        <p:cTn id="26" dur="500"/>
                                        <p:tgtEl>
                                          <p:spTgt spid="70"/>
                                        </p:tgtEl>
                                      </p:cBhvr>
                                    </p:animEffect>
                                  </p:childTnLst>
                                </p:cTn>
                              </p:par>
                            </p:childTnLst>
                          </p:cTn>
                        </p:par>
                        <p:par>
                          <p:cTn id="27" fill="hold">
                            <p:stCondLst>
                              <p:cond delay="2600"/>
                            </p:stCondLst>
                            <p:childTnLst>
                              <p:par>
                                <p:cTn id="28" presetID="2" presetClass="entr" presetSubtype="12" accel="52000" fill="hold" nodeType="afterEffect">
                                  <p:stCondLst>
                                    <p:cond delay="0"/>
                                  </p:stCondLst>
                                  <p:childTnLst>
                                    <p:set>
                                      <p:cBhvr>
                                        <p:cTn id="29" dur="1" fill="hold">
                                          <p:stCondLst>
                                            <p:cond delay="0"/>
                                          </p:stCondLst>
                                        </p:cTn>
                                        <p:tgtEl>
                                          <p:spTgt spid="65"/>
                                        </p:tgtEl>
                                        <p:attrNameLst>
                                          <p:attrName>style.visibility</p:attrName>
                                        </p:attrNameLst>
                                      </p:cBhvr>
                                      <p:to>
                                        <p:strVal val="visible"/>
                                      </p:to>
                                    </p:set>
                                    <p:anim calcmode="lin" valueType="num">
                                      <p:cBhvr additive="base">
                                        <p:cTn id="30" dur="1200" fill="hold"/>
                                        <p:tgtEl>
                                          <p:spTgt spid="65"/>
                                        </p:tgtEl>
                                        <p:attrNameLst>
                                          <p:attrName>ppt_x</p:attrName>
                                        </p:attrNameLst>
                                      </p:cBhvr>
                                      <p:tavLst>
                                        <p:tav tm="0">
                                          <p:val>
                                            <p:strVal val="0-#ppt_w/2"/>
                                          </p:val>
                                        </p:tav>
                                        <p:tav tm="100000">
                                          <p:val>
                                            <p:strVal val="#ppt_x"/>
                                          </p:val>
                                        </p:tav>
                                      </p:tavLst>
                                    </p:anim>
                                    <p:anim calcmode="lin" valueType="num">
                                      <p:cBhvr additive="base">
                                        <p:cTn id="31" dur="1200" fill="hold"/>
                                        <p:tgtEl>
                                          <p:spTgt spid="65"/>
                                        </p:tgtEl>
                                        <p:attrNameLst>
                                          <p:attrName>ppt_y</p:attrName>
                                        </p:attrNameLst>
                                      </p:cBhvr>
                                      <p:tavLst>
                                        <p:tav tm="0">
                                          <p:val>
                                            <p:strVal val="1+#ppt_h/2"/>
                                          </p:val>
                                        </p:tav>
                                        <p:tav tm="100000">
                                          <p:val>
                                            <p:strVal val="#ppt_y"/>
                                          </p:val>
                                        </p:tav>
                                      </p:tavLst>
                                    </p:anim>
                                  </p:childTnLst>
                                </p:cTn>
                              </p:par>
                              <p:par>
                                <p:cTn id="32" presetID="2" presetClass="entr" presetSubtype="3" accel="52000" fill="hold" nodeType="withEffect">
                                  <p:stCondLst>
                                    <p:cond delay="400"/>
                                  </p:stCondLst>
                                  <p:childTnLst>
                                    <p:set>
                                      <p:cBhvr>
                                        <p:cTn id="33" dur="1" fill="hold">
                                          <p:stCondLst>
                                            <p:cond delay="0"/>
                                          </p:stCondLst>
                                        </p:cTn>
                                        <p:tgtEl>
                                          <p:spTgt spid="53"/>
                                        </p:tgtEl>
                                        <p:attrNameLst>
                                          <p:attrName>style.visibility</p:attrName>
                                        </p:attrNameLst>
                                      </p:cBhvr>
                                      <p:to>
                                        <p:strVal val="visible"/>
                                      </p:to>
                                    </p:set>
                                    <p:anim calcmode="lin" valueType="num">
                                      <p:cBhvr additive="base">
                                        <p:cTn id="34" dur="1200" fill="hold"/>
                                        <p:tgtEl>
                                          <p:spTgt spid="53"/>
                                        </p:tgtEl>
                                        <p:attrNameLst>
                                          <p:attrName>ppt_x</p:attrName>
                                        </p:attrNameLst>
                                      </p:cBhvr>
                                      <p:tavLst>
                                        <p:tav tm="0">
                                          <p:val>
                                            <p:strVal val="1+#ppt_w/2"/>
                                          </p:val>
                                        </p:tav>
                                        <p:tav tm="100000">
                                          <p:val>
                                            <p:strVal val="#ppt_x"/>
                                          </p:val>
                                        </p:tav>
                                      </p:tavLst>
                                    </p:anim>
                                    <p:anim calcmode="lin" valueType="num">
                                      <p:cBhvr additive="base">
                                        <p:cTn id="35" dur="1200" fill="hold"/>
                                        <p:tgtEl>
                                          <p:spTgt spid="53"/>
                                        </p:tgtEl>
                                        <p:attrNameLst>
                                          <p:attrName>ppt_y</p:attrName>
                                        </p:attrNameLst>
                                      </p:cBhvr>
                                      <p:tavLst>
                                        <p:tav tm="0">
                                          <p:val>
                                            <p:strVal val="0-#ppt_h/2"/>
                                          </p:val>
                                        </p:tav>
                                        <p:tav tm="100000">
                                          <p:val>
                                            <p:strVal val="#ppt_y"/>
                                          </p:val>
                                        </p:tav>
                                      </p:tavLst>
                                    </p:anim>
                                  </p:childTnLst>
                                </p:cTn>
                              </p:par>
                              <p:par>
                                <p:cTn id="36" presetID="2" presetClass="entr" presetSubtype="6" accel="52000" fill="hold" nodeType="withEffect">
                                  <p:stCondLst>
                                    <p:cond delay="900"/>
                                  </p:stCondLst>
                                  <p:childTnLst>
                                    <p:set>
                                      <p:cBhvr>
                                        <p:cTn id="37" dur="1" fill="hold">
                                          <p:stCondLst>
                                            <p:cond delay="0"/>
                                          </p:stCondLst>
                                        </p:cTn>
                                        <p:tgtEl>
                                          <p:spTgt spid="62"/>
                                        </p:tgtEl>
                                        <p:attrNameLst>
                                          <p:attrName>style.visibility</p:attrName>
                                        </p:attrNameLst>
                                      </p:cBhvr>
                                      <p:to>
                                        <p:strVal val="visible"/>
                                      </p:to>
                                    </p:set>
                                    <p:anim calcmode="lin" valueType="num">
                                      <p:cBhvr additive="base">
                                        <p:cTn id="38" dur="1200" fill="hold"/>
                                        <p:tgtEl>
                                          <p:spTgt spid="62"/>
                                        </p:tgtEl>
                                        <p:attrNameLst>
                                          <p:attrName>ppt_x</p:attrName>
                                        </p:attrNameLst>
                                      </p:cBhvr>
                                      <p:tavLst>
                                        <p:tav tm="0">
                                          <p:val>
                                            <p:strVal val="1+#ppt_w/2"/>
                                          </p:val>
                                        </p:tav>
                                        <p:tav tm="100000">
                                          <p:val>
                                            <p:strVal val="#ppt_x"/>
                                          </p:val>
                                        </p:tav>
                                      </p:tavLst>
                                    </p:anim>
                                    <p:anim calcmode="lin" valueType="num">
                                      <p:cBhvr additive="base">
                                        <p:cTn id="39" dur="1200" fill="hold"/>
                                        <p:tgtEl>
                                          <p:spTgt spid="62"/>
                                        </p:tgtEl>
                                        <p:attrNameLst>
                                          <p:attrName>ppt_y</p:attrName>
                                        </p:attrNameLst>
                                      </p:cBhvr>
                                      <p:tavLst>
                                        <p:tav tm="0">
                                          <p:val>
                                            <p:strVal val="1+#ppt_h/2"/>
                                          </p:val>
                                        </p:tav>
                                        <p:tav tm="100000">
                                          <p:val>
                                            <p:strVal val="#ppt_y"/>
                                          </p:val>
                                        </p:tav>
                                      </p:tavLst>
                                    </p:anim>
                                  </p:childTnLst>
                                </p:cTn>
                              </p:par>
                            </p:childTnLst>
                          </p:cTn>
                        </p:par>
                        <p:par>
                          <p:cTn id="40" fill="hold">
                            <p:stCondLst>
                              <p:cond delay="4700"/>
                            </p:stCondLst>
                            <p:childTnLst>
                              <p:par>
                                <p:cTn id="41" presetID="14" presetClass="entr" presetSubtype="10" fill="hold" grpId="0" nodeType="afterEffect">
                                  <p:stCondLst>
                                    <p:cond delay="0"/>
                                  </p:stCondLst>
                                  <p:childTnLst>
                                    <p:set>
                                      <p:cBhvr>
                                        <p:cTn id="42" dur="1" fill="hold">
                                          <p:stCondLst>
                                            <p:cond delay="0"/>
                                          </p:stCondLst>
                                        </p:cTn>
                                        <p:tgtEl>
                                          <p:spTgt spid="72"/>
                                        </p:tgtEl>
                                        <p:attrNameLst>
                                          <p:attrName>style.visibility</p:attrName>
                                        </p:attrNameLst>
                                      </p:cBhvr>
                                      <p:to>
                                        <p:strVal val="visible"/>
                                      </p:to>
                                    </p:set>
                                    <p:animEffect transition="in" filter="randombar(horizontal)">
                                      <p:cBhvr>
                                        <p:cTn id="43" dur="500"/>
                                        <p:tgtEl>
                                          <p:spTgt spid="72"/>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61"/>
                                        </p:tgtEl>
                                        <p:attrNameLst>
                                          <p:attrName>style.visibility</p:attrName>
                                        </p:attrNameLst>
                                      </p:cBhvr>
                                      <p:to>
                                        <p:strVal val="visible"/>
                                      </p:to>
                                    </p:set>
                                    <p:animEffect transition="in" filter="randombar(horizontal)">
                                      <p:cBhvr>
                                        <p:cTn id="46" dur="500"/>
                                        <p:tgtEl>
                                          <p:spTgt spid="61"/>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73"/>
                                        </p:tgtEl>
                                        <p:attrNameLst>
                                          <p:attrName>style.visibility</p:attrName>
                                        </p:attrNameLst>
                                      </p:cBhvr>
                                      <p:to>
                                        <p:strVal val="visible"/>
                                      </p:to>
                                    </p:set>
                                    <p:animEffect transition="in" filter="randombar(horizontal)">
                                      <p:cBhvr>
                                        <p:cTn id="49" dur="500"/>
                                        <p:tgtEl>
                                          <p:spTgt spid="73"/>
                                        </p:tgtEl>
                                      </p:cBhvr>
                                    </p:animEffect>
                                  </p:childTnLst>
                                </p:cTn>
                              </p:par>
                              <p:par>
                                <p:cTn id="50" presetID="2" presetClass="entr" presetSubtype="4" fill="hold" grpId="0" nodeType="withEffect">
                                  <p:stCondLst>
                                    <p:cond delay="0"/>
                                  </p:stCondLst>
                                  <p:childTnLst>
                                    <p:set>
                                      <p:cBhvr>
                                        <p:cTn id="51" dur="1" fill="hold">
                                          <p:stCondLst>
                                            <p:cond delay="0"/>
                                          </p:stCondLst>
                                        </p:cTn>
                                        <p:tgtEl>
                                          <p:spTgt spid="71"/>
                                        </p:tgtEl>
                                        <p:attrNameLst>
                                          <p:attrName>style.visibility</p:attrName>
                                        </p:attrNameLst>
                                      </p:cBhvr>
                                      <p:to>
                                        <p:strVal val="visible"/>
                                      </p:to>
                                    </p:set>
                                    <p:anim calcmode="lin" valueType="num">
                                      <p:cBhvr additive="base">
                                        <p:cTn id="52" dur="500" fill="hold"/>
                                        <p:tgtEl>
                                          <p:spTgt spid="71"/>
                                        </p:tgtEl>
                                        <p:attrNameLst>
                                          <p:attrName>ppt_x</p:attrName>
                                        </p:attrNameLst>
                                      </p:cBhvr>
                                      <p:tavLst>
                                        <p:tav tm="0">
                                          <p:val>
                                            <p:strVal val="#ppt_x"/>
                                          </p:val>
                                        </p:tav>
                                        <p:tav tm="100000">
                                          <p:val>
                                            <p:strVal val="#ppt_x"/>
                                          </p:val>
                                        </p:tav>
                                      </p:tavLst>
                                    </p:anim>
                                    <p:anim calcmode="lin" valueType="num">
                                      <p:cBhvr additive="base">
                                        <p:cTn id="53" dur="500" fill="hold"/>
                                        <p:tgtEl>
                                          <p:spTgt spid="71"/>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56"/>
                                        </p:tgtEl>
                                        <p:attrNameLst>
                                          <p:attrName>style.visibility</p:attrName>
                                        </p:attrNameLst>
                                      </p:cBhvr>
                                      <p:to>
                                        <p:strVal val="visible"/>
                                      </p:to>
                                    </p:set>
                                    <p:anim calcmode="lin" valueType="num">
                                      <p:cBhvr additive="base">
                                        <p:cTn id="56" dur="500" fill="hold"/>
                                        <p:tgtEl>
                                          <p:spTgt spid="56"/>
                                        </p:tgtEl>
                                        <p:attrNameLst>
                                          <p:attrName>ppt_x</p:attrName>
                                        </p:attrNameLst>
                                      </p:cBhvr>
                                      <p:tavLst>
                                        <p:tav tm="0">
                                          <p:val>
                                            <p:strVal val="#ppt_x"/>
                                          </p:val>
                                        </p:tav>
                                        <p:tav tm="100000">
                                          <p:val>
                                            <p:strVal val="#ppt_x"/>
                                          </p:val>
                                        </p:tav>
                                      </p:tavLst>
                                    </p:anim>
                                    <p:anim calcmode="lin" valueType="num">
                                      <p:cBhvr additive="base">
                                        <p:cTn id="57" dur="500" fill="hold"/>
                                        <p:tgtEl>
                                          <p:spTgt spid="56"/>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57"/>
                                        </p:tgtEl>
                                        <p:attrNameLst>
                                          <p:attrName>style.visibility</p:attrName>
                                        </p:attrNameLst>
                                      </p:cBhvr>
                                      <p:to>
                                        <p:strVal val="visible"/>
                                      </p:to>
                                    </p:set>
                                    <p:anim calcmode="lin" valueType="num">
                                      <p:cBhvr additive="base">
                                        <p:cTn id="60" dur="500" fill="hold"/>
                                        <p:tgtEl>
                                          <p:spTgt spid="57"/>
                                        </p:tgtEl>
                                        <p:attrNameLst>
                                          <p:attrName>ppt_x</p:attrName>
                                        </p:attrNameLst>
                                      </p:cBhvr>
                                      <p:tavLst>
                                        <p:tav tm="0">
                                          <p:val>
                                            <p:strVal val="#ppt_x"/>
                                          </p:val>
                                        </p:tav>
                                        <p:tav tm="100000">
                                          <p:val>
                                            <p:strVal val="#ppt_x"/>
                                          </p:val>
                                        </p:tav>
                                      </p:tavLst>
                                    </p:anim>
                                    <p:anim calcmode="lin" valueType="num">
                                      <p:cBhvr additive="base">
                                        <p:cTn id="61" dur="500" fill="hold"/>
                                        <p:tgtEl>
                                          <p:spTgt spid="57"/>
                                        </p:tgtEl>
                                        <p:attrNameLst>
                                          <p:attrName>ppt_y</p:attrName>
                                        </p:attrNameLst>
                                      </p:cBhvr>
                                      <p:tavLst>
                                        <p:tav tm="0">
                                          <p:val>
                                            <p:strVal val="1+#ppt_h/2"/>
                                          </p:val>
                                        </p:tav>
                                        <p:tav tm="100000">
                                          <p:val>
                                            <p:strVal val="#ppt_y"/>
                                          </p:val>
                                        </p:tav>
                                      </p:tavLst>
                                    </p:anim>
                                  </p:childTnLst>
                                </p:cTn>
                              </p:par>
                              <p:par>
                                <p:cTn id="62" presetID="2" presetClass="entr" presetSubtype="3" accel="52000" fill="hold" nodeType="withEffect">
                                  <p:stCondLst>
                                    <p:cond delay="400"/>
                                  </p:stCondLst>
                                  <p:childTnLst>
                                    <p:set>
                                      <p:cBhvr>
                                        <p:cTn id="63" dur="1" fill="hold">
                                          <p:stCondLst>
                                            <p:cond delay="0"/>
                                          </p:stCondLst>
                                        </p:cTn>
                                        <p:tgtEl>
                                          <p:spTgt spid="74"/>
                                        </p:tgtEl>
                                        <p:attrNameLst>
                                          <p:attrName>style.visibility</p:attrName>
                                        </p:attrNameLst>
                                      </p:cBhvr>
                                      <p:to>
                                        <p:strVal val="visible"/>
                                      </p:to>
                                    </p:set>
                                    <p:anim calcmode="lin" valueType="num">
                                      <p:cBhvr additive="base">
                                        <p:cTn id="64" dur="1200" fill="hold"/>
                                        <p:tgtEl>
                                          <p:spTgt spid="74"/>
                                        </p:tgtEl>
                                        <p:attrNameLst>
                                          <p:attrName>ppt_x</p:attrName>
                                        </p:attrNameLst>
                                      </p:cBhvr>
                                      <p:tavLst>
                                        <p:tav tm="0">
                                          <p:val>
                                            <p:strVal val="1+#ppt_w/2"/>
                                          </p:val>
                                        </p:tav>
                                        <p:tav tm="100000">
                                          <p:val>
                                            <p:strVal val="#ppt_x"/>
                                          </p:val>
                                        </p:tav>
                                      </p:tavLst>
                                    </p:anim>
                                    <p:anim calcmode="lin" valueType="num">
                                      <p:cBhvr additive="base">
                                        <p:cTn id="65" dur="1200" fill="hold"/>
                                        <p:tgtEl>
                                          <p:spTgt spid="74"/>
                                        </p:tgtEl>
                                        <p:attrNameLst>
                                          <p:attrName>ppt_y</p:attrName>
                                        </p:attrNameLst>
                                      </p:cBhvr>
                                      <p:tavLst>
                                        <p:tav tm="0">
                                          <p:val>
                                            <p:strVal val="0-#ppt_h/2"/>
                                          </p:val>
                                        </p:tav>
                                        <p:tav tm="100000">
                                          <p:val>
                                            <p:strVal val="#ppt_y"/>
                                          </p:val>
                                        </p:tav>
                                      </p:tavLst>
                                    </p:anim>
                                  </p:childTnLst>
                                </p:cTn>
                              </p:par>
                              <p:par>
                                <p:cTn id="66" presetID="14" presetClass="entr" presetSubtype="10" fill="hold" grpId="0" nodeType="with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randombar(horizontal)">
                                      <p:cBhvr>
                                        <p:cTn id="68" dur="500"/>
                                        <p:tgtEl>
                                          <p:spTgt spid="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56" grpId="0" animBg="1"/>
      <p:bldP spid="61" grpId="0"/>
      <p:bldP spid="70" grpId="0"/>
      <p:bldP spid="71" grpId="0" animBg="1"/>
      <p:bldP spid="72" grpId="0"/>
      <p:bldP spid="73" grpId="0"/>
      <p:bldP spid="7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3" descr="宽屏壁纸f"/>
          <p:cNvSpPr/>
          <p:nvPr/>
        </p:nvSpPr>
        <p:spPr>
          <a:xfrm>
            <a:off x="911424" y="1035000"/>
            <a:ext cx="7776864" cy="5321352"/>
          </a:xfrm>
          <a:prstGeom prst="rightArrow">
            <a:avLst>
              <a:gd name="adj1" fmla="val 79305"/>
              <a:gd name="adj2" fmla="val 34843"/>
            </a:avLst>
          </a:prstGeom>
          <a:solidFill>
            <a:srgbClr val="38B6AD"/>
          </a:solidFill>
          <a:ln w="9525">
            <a:noFill/>
          </a:ln>
        </p:spPr>
        <p:txBody>
          <a:bodyPr wrap="none" lIns="121917" tIns="60958" rIns="121917" bIns="60958" anchor="ctr"/>
          <a:lstStyle/>
          <a:p>
            <a:pPr marL="0" marR="0" lvl="0" indent="0" algn="r" defTabSz="913765" eaLnBrk="1" fontAlgn="auto" latinLnBrk="0" hangingPunct="1">
              <a:lnSpc>
                <a:spcPct val="100000"/>
              </a:lnSpc>
              <a:spcBef>
                <a:spcPts val="0"/>
              </a:spcBef>
              <a:spcAft>
                <a:spcPts val="0"/>
              </a:spcAft>
              <a:buClrTx/>
              <a:buSzTx/>
              <a:buFontTx/>
              <a:buNone/>
              <a:tabLst/>
              <a:defRPr/>
            </a:pPr>
            <a:endParaRPr kumimoji="0" lang="zh-CN" altLang="en-US" sz="7800" b="0" i="0" u="none" strike="noStrike" kern="0" cap="none" spc="0" normalizeH="0" baseline="0" noProof="0" dirty="0" smtClean="0">
              <a:ln>
                <a:noFill/>
              </a:ln>
              <a:solidFill>
                <a:srgbClr val="000000"/>
              </a:solidFill>
              <a:effectLst/>
              <a:uLnTx/>
              <a:uFillTx/>
              <a:cs typeface="+mn-ea"/>
              <a:sym typeface="+mn-lt"/>
            </a:endParaRPr>
          </a:p>
        </p:txBody>
      </p:sp>
      <p:sp>
        <p:nvSpPr>
          <p:cNvPr id="8" name="AutoShape 4"/>
          <p:cNvSpPr>
            <a:spLocks noChangeArrowheads="1"/>
          </p:cNvSpPr>
          <p:nvPr/>
        </p:nvSpPr>
        <p:spPr bwMode="blackWhite">
          <a:xfrm>
            <a:off x="1295467" y="1998874"/>
            <a:ext cx="5568619" cy="715341"/>
          </a:xfrm>
          <a:prstGeom prst="roundRect">
            <a:avLst>
              <a:gd name="adj" fmla="val 9106"/>
            </a:avLst>
          </a:prstGeom>
          <a:solidFill>
            <a:srgbClr val="FFFFFF"/>
          </a:solidFill>
          <a:ln w="25400">
            <a:solidFill>
              <a:srgbClr val="FFFFFF"/>
            </a:solidFill>
            <a:rou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121917" tIns="60958" rIns="121917" bIns="60958" anchor="ctr"/>
          <a:lstStyle/>
          <a:p>
            <a:pPr marL="0" marR="0" lvl="0" indent="0" algn="ctr" defTabSz="1218565" eaLnBrk="0" fontAlgn="base" latinLnBrk="0" hangingPunct="0">
              <a:lnSpc>
                <a:spcPct val="100000"/>
              </a:lnSpc>
              <a:spcBef>
                <a:spcPct val="0"/>
              </a:spcBef>
              <a:spcAft>
                <a:spcPct val="0"/>
              </a:spcAft>
              <a:buClrTx/>
              <a:buSzTx/>
              <a:buFontTx/>
              <a:buNone/>
              <a:tabLst/>
              <a:defRPr/>
            </a:pPr>
            <a:r>
              <a:rPr kumimoji="0" lang="zh-CN" altLang="en-US" sz="1865" b="1" i="0" u="none" strike="noStrike" kern="0" cap="none" spc="0" normalizeH="0" baseline="0" noProof="0" dirty="0">
                <a:ln>
                  <a:noFill/>
                </a:ln>
                <a:solidFill>
                  <a:srgbClr val="000000">
                    <a:lumMod val="65000"/>
                    <a:lumOff val="35000"/>
                  </a:srgbClr>
                </a:solidFill>
                <a:effectLst/>
                <a:uLnTx/>
                <a:uFillTx/>
                <a:cs typeface="+mn-ea"/>
                <a:sym typeface="+mn-lt"/>
              </a:rPr>
              <a:t> 黑板采用超薄设计，极大节约讲台空间</a:t>
            </a:r>
          </a:p>
        </p:txBody>
      </p:sp>
      <p:sp>
        <p:nvSpPr>
          <p:cNvPr id="9" name="AutoShape 5"/>
          <p:cNvSpPr/>
          <p:nvPr/>
        </p:nvSpPr>
        <p:spPr>
          <a:xfrm>
            <a:off x="1295467" y="3335063"/>
            <a:ext cx="5568619" cy="721227"/>
          </a:xfrm>
          <a:prstGeom prst="roundRect">
            <a:avLst>
              <a:gd name="adj" fmla="val 9106"/>
            </a:avLst>
          </a:prstGeom>
          <a:solidFill>
            <a:srgbClr val="FFFFFF"/>
          </a:solidFill>
          <a:ln w="25400" cap="flat" cmpd="sng">
            <a:solidFill>
              <a:srgbClr val="FFFFFF"/>
            </a:solidFill>
            <a:prstDash val="solid"/>
            <a:headEnd type="none" w="med" len="med"/>
            <a:tailEnd type="none" w="med" len="med"/>
          </a:ln>
        </p:spPr>
        <p:txBody>
          <a:bodyPr wrap="none"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65" b="1" i="0" u="none" strike="noStrike" kern="0" cap="none" spc="0" normalizeH="0" baseline="0" noProof="0" dirty="0" smtClean="0">
                <a:ln>
                  <a:noFill/>
                </a:ln>
                <a:solidFill>
                  <a:srgbClr val="000000">
                    <a:lumMod val="65000"/>
                    <a:lumOff val="35000"/>
                  </a:srgbClr>
                </a:solidFill>
                <a:effectLst/>
                <a:uLnTx/>
                <a:uFillTx/>
                <a:cs typeface="+mn-ea"/>
                <a:sym typeface="+mn-lt"/>
              </a:rPr>
              <a:t>无缝对接教室布线现有布局</a:t>
            </a:r>
          </a:p>
        </p:txBody>
      </p:sp>
      <p:sp>
        <p:nvSpPr>
          <p:cNvPr id="10" name="AutoShape 6"/>
          <p:cNvSpPr/>
          <p:nvPr/>
        </p:nvSpPr>
        <p:spPr>
          <a:xfrm>
            <a:off x="1295467" y="4677139"/>
            <a:ext cx="5568619" cy="672075"/>
          </a:xfrm>
          <a:prstGeom prst="roundRect">
            <a:avLst>
              <a:gd name="adj" fmla="val 9106"/>
            </a:avLst>
          </a:prstGeom>
          <a:solidFill>
            <a:srgbClr val="FFFFFF"/>
          </a:solidFill>
          <a:ln w="25400" cap="flat" cmpd="sng">
            <a:solidFill>
              <a:srgbClr val="FFFFFF"/>
            </a:solidFill>
            <a:prstDash val="solid"/>
            <a:headEnd type="none" w="med" len="med"/>
            <a:tailEnd type="none" w="med" len="med"/>
          </a:ln>
        </p:spPr>
        <p:txBody>
          <a:bodyPr wrap="none" lIns="121917" tIns="60958" rIns="121917" bIns="60958" anchor="ctr"/>
          <a:lstStyle/>
          <a:p>
            <a:pPr marL="0" marR="0" lvl="0" indent="0" algn="ctr" defTabSz="913765" eaLnBrk="1" fontAlgn="auto" latinLnBrk="0" hangingPunct="1">
              <a:lnSpc>
                <a:spcPct val="100000"/>
              </a:lnSpc>
              <a:spcBef>
                <a:spcPts val="0"/>
              </a:spcBef>
              <a:spcAft>
                <a:spcPts val="0"/>
              </a:spcAft>
              <a:buClrTx/>
              <a:buSzTx/>
              <a:buFontTx/>
              <a:buNone/>
              <a:tabLst/>
              <a:defRPr/>
            </a:pPr>
            <a:r>
              <a:rPr kumimoji="0" lang="zh-CN" altLang="en-US" sz="1865" b="1" i="0" u="none" strike="noStrike" kern="0" cap="none" spc="0" normalizeH="0" baseline="0" noProof="0" dirty="0" smtClean="0">
                <a:ln>
                  <a:noFill/>
                </a:ln>
                <a:solidFill>
                  <a:srgbClr val="000000">
                    <a:lumMod val="65000"/>
                    <a:lumOff val="35000"/>
                  </a:srgbClr>
                </a:solidFill>
                <a:effectLst/>
                <a:uLnTx/>
                <a:uFillTx/>
                <a:cs typeface="+mn-ea"/>
                <a:sym typeface="+mn-lt"/>
              </a:rPr>
              <a:t>内置悬浮式音箱</a:t>
            </a:r>
            <a:endParaRPr kumimoji="0" lang="en-US" altLang="zh-CN" sz="1865" b="1" i="0" u="none" strike="noStrike" kern="0" cap="none" spc="0" normalizeH="0" baseline="0" noProof="0" dirty="0" smtClean="0">
              <a:ln>
                <a:noFill/>
              </a:ln>
              <a:solidFill>
                <a:srgbClr val="000000">
                  <a:lumMod val="65000"/>
                  <a:lumOff val="35000"/>
                </a:srgbClr>
              </a:solidFill>
              <a:effectLst/>
              <a:uLnTx/>
              <a:uFillTx/>
              <a:cs typeface="+mn-ea"/>
              <a:sym typeface="+mn-lt"/>
            </a:endParaRPr>
          </a:p>
        </p:txBody>
      </p:sp>
      <p:sp>
        <p:nvSpPr>
          <p:cNvPr id="11" name="文本框 10"/>
          <p:cNvSpPr txBox="1"/>
          <p:nvPr/>
        </p:nvSpPr>
        <p:spPr>
          <a:xfrm>
            <a:off x="9360369" y="1928117"/>
            <a:ext cx="984879" cy="3421096"/>
          </a:xfrm>
          <a:prstGeom prst="rect">
            <a:avLst/>
          </a:prstGeom>
          <a:noFill/>
        </p:spPr>
        <p:txBody>
          <a:bodyPr vert="eaVert" wrap="square" lIns="121917" tIns="60958" rIns="121917" bIns="60958" rtlCol="0">
            <a:spAutoFit/>
          </a:bodyPr>
          <a:lstStyle/>
          <a:p>
            <a:pPr algn="ctr" defTabSz="913765"/>
            <a:r>
              <a:rPr lang="zh-CN" altLang="zh-CN" sz="4800" b="1" dirty="0">
                <a:solidFill>
                  <a:srgbClr val="38B6AD">
                    <a:lumMod val="75000"/>
                  </a:srgbClr>
                </a:solidFill>
                <a:cs typeface="+mn-ea"/>
                <a:sym typeface="+mn-lt"/>
              </a:rPr>
              <a:t>整体性</a:t>
            </a:r>
          </a:p>
        </p:txBody>
      </p:sp>
    </p:spTree>
    <p:extLst>
      <p:ext uri="{BB962C8B-B14F-4D97-AF65-F5344CB8AC3E}">
        <p14:creationId xmlns:p14="http://schemas.microsoft.com/office/powerpoint/2010/main" val="331373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2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3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8.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heme/theme1.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ci2io3jh">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1057</TotalTime>
  <Words>917</Words>
  <Application>Microsoft Office PowerPoint</Application>
  <PresentationFormat>宽屏</PresentationFormat>
  <Paragraphs>132</Paragraphs>
  <Slides>21</Slides>
  <Notes>18</Notes>
  <HiddenSlides>0</HiddenSlides>
  <MMClips>0</MMClips>
  <ScaleCrop>false</ScaleCrop>
  <HeadingPairs>
    <vt:vector size="6" baseType="variant">
      <vt:variant>
        <vt:lpstr>已用的字体</vt:lpstr>
      </vt:variant>
      <vt:variant>
        <vt:i4>3</vt:i4>
      </vt:variant>
      <vt:variant>
        <vt:lpstr>主题</vt:lpstr>
      </vt:variant>
      <vt:variant>
        <vt:i4>1</vt:i4>
      </vt:variant>
      <vt:variant>
        <vt:lpstr>幻灯片标题</vt:lpstr>
      </vt:variant>
      <vt:variant>
        <vt:i4>21</vt:i4>
      </vt:variant>
    </vt:vector>
  </HeadingPairs>
  <TitlesOfParts>
    <vt:vector size="25" baseType="lpstr">
      <vt:lpstr>等线</vt:lpstr>
      <vt:lpstr>Microsoft YaHei</vt:lpstr>
      <vt:lpstr>Arial</vt:lpstr>
      <vt:lpstr>Lenovo 2015 Template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JingJing Chen</dc:creator>
  <cp:lastModifiedBy>Fei Fei8 Sun</cp:lastModifiedBy>
  <cp:revision>88</cp:revision>
  <dcterms:created xsi:type="dcterms:W3CDTF">2018-04-14T13:23:08Z</dcterms:created>
  <dcterms:modified xsi:type="dcterms:W3CDTF">2018-07-05T16:43:00Z</dcterms:modified>
</cp:coreProperties>
</file>