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4" r:id="rId2"/>
  </p:sldMasterIdLst>
  <p:notesMasterIdLst>
    <p:notesMasterId r:id="rId19"/>
  </p:notesMasterIdLst>
  <p:sldIdLst>
    <p:sldId id="257" r:id="rId3"/>
    <p:sldId id="301" r:id="rId4"/>
    <p:sldId id="306" r:id="rId5"/>
    <p:sldId id="359" r:id="rId6"/>
    <p:sldId id="361" r:id="rId7"/>
    <p:sldId id="332" r:id="rId8"/>
    <p:sldId id="333" r:id="rId9"/>
    <p:sldId id="362" r:id="rId10"/>
    <p:sldId id="363" r:id="rId11"/>
    <p:sldId id="364" r:id="rId12"/>
    <p:sldId id="365" r:id="rId13"/>
    <p:sldId id="366" r:id="rId14"/>
    <p:sldId id="360" r:id="rId15"/>
    <p:sldId id="368" r:id="rId16"/>
    <p:sldId id="329" r:id="rId17"/>
    <p:sldId id="294" r:id="rId1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amsung" initials="s" lastIdx="3" clrIdx="0"/>
  <p:cmAuthor id="1" name="SWR" initial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E85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476" autoAdjust="0"/>
  </p:normalViewPr>
  <p:slideViewPr>
    <p:cSldViewPr snapToGrid="0">
      <p:cViewPr varScale="1">
        <p:scale>
          <a:sx n="76" d="100"/>
          <a:sy n="76" d="100"/>
        </p:scale>
        <p:origin x="132" y="174"/>
      </p:cViewPr>
      <p:guideLst>
        <p:guide orient="horz" pos="2160"/>
        <p:guide pos="3839"/>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C7113E-7DF5-4F20-A330-51A26A3A983E}" type="datetimeFigureOut">
              <a:rPr lang="zh-CN" altLang="en-US" smtClean="0"/>
              <a:t>2018/7/6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2B00F2-790A-4450-8A1A-089174621E29}"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画一些图，打开摄像头，将学生画图的过程或者做题的过程</a:t>
            </a:r>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12</a:t>
            </a:fld>
            <a:endParaRPr lang="zh-CN" altLang="en-US"/>
          </a:p>
        </p:txBody>
      </p:sp>
    </p:spTree>
    <p:extLst>
      <p:ext uri="{BB962C8B-B14F-4D97-AF65-F5344CB8AC3E}">
        <p14:creationId xmlns:p14="http://schemas.microsoft.com/office/powerpoint/2010/main" val="1171787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14</a:t>
            </a:fld>
            <a:endParaRPr lang="zh-CN" altLang="en-US"/>
          </a:p>
        </p:txBody>
      </p:sp>
    </p:spTree>
    <p:extLst>
      <p:ext uri="{BB962C8B-B14F-4D97-AF65-F5344CB8AC3E}">
        <p14:creationId xmlns:p14="http://schemas.microsoft.com/office/powerpoint/2010/main" val="9579194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15</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lvl="0" algn="r" eaLnBrk="1" hangingPunct="1">
              <a:buChar char="•"/>
            </a:pPr>
            <a:fld id="{9A0DB2DC-4C9A-4742-B13C-FB6460FD3503}" type="slidenum">
              <a:rPr lang="zh-CN" altLang="en-US" sz="1200" dirty="0"/>
              <a:t>16</a:t>
            </a:fld>
            <a:endParaRPr lang="zh-CN" alt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主要是终端过多，切换不变</a:t>
            </a:r>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381000" y="685800"/>
            <a:ext cx="6096000" cy="3429000"/>
          </a:xfrm>
        </p:spPr>
      </p:sp>
      <p:sp>
        <p:nvSpPr>
          <p:cNvPr id="3" name="文本占位符 2"/>
          <p:cNvSpPr>
            <a:spLocks noGrp="1"/>
          </p:cNvSpPr>
          <p:nvPr>
            <p:ph type="body" idx="3"/>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Char char="•"/>
              <a:tabLst/>
              <a:defRPr/>
            </a:pPr>
            <a:fld id="{9A0DB2DC-4C9A-4742-B13C-FB6460FD3503}" type="slidenum">
              <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Char char="•"/>
                <a:tabLst/>
                <a:defRPr/>
              </a:pPr>
              <a:t>5</a:t>
            </a:fld>
            <a:endPar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84442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8</a:t>
            </a:fld>
            <a:endParaRPr lang="zh-CN" altLang="en-US"/>
          </a:p>
        </p:txBody>
      </p:sp>
    </p:spTree>
    <p:extLst>
      <p:ext uri="{BB962C8B-B14F-4D97-AF65-F5344CB8AC3E}">
        <p14:creationId xmlns:p14="http://schemas.microsoft.com/office/powerpoint/2010/main" val="4166206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可以用实物展台，老师打开手机，将老师拍摄的实物作业进行展示</a:t>
            </a:r>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9</a:t>
            </a:fld>
            <a:endParaRPr lang="zh-CN" altLang="en-US"/>
          </a:p>
        </p:txBody>
      </p:sp>
    </p:spTree>
    <p:extLst>
      <p:ext uri="{BB962C8B-B14F-4D97-AF65-F5344CB8AC3E}">
        <p14:creationId xmlns:p14="http://schemas.microsoft.com/office/powerpoint/2010/main" val="287057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老师可以将学生的作业就行对比查看</a:t>
            </a:r>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10</a:t>
            </a:fld>
            <a:endParaRPr lang="zh-CN" altLang="en-US"/>
          </a:p>
        </p:txBody>
      </p:sp>
    </p:spTree>
    <p:extLst>
      <p:ext uri="{BB962C8B-B14F-4D97-AF65-F5344CB8AC3E}">
        <p14:creationId xmlns:p14="http://schemas.microsoft.com/office/powerpoint/2010/main" val="2222003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将活体的植物标本进行直播之大屏幕</a:t>
            </a:r>
            <a:endParaRPr lang="zh-CN" altLang="en-US" dirty="0"/>
          </a:p>
        </p:txBody>
      </p:sp>
      <p:sp>
        <p:nvSpPr>
          <p:cNvPr id="4" name="灯片编号占位符 3"/>
          <p:cNvSpPr>
            <a:spLocks noGrp="1"/>
          </p:cNvSpPr>
          <p:nvPr>
            <p:ph type="sldNum" sz="quarter" idx="10"/>
          </p:nvPr>
        </p:nvSpPr>
        <p:spPr/>
        <p:txBody>
          <a:bodyPr/>
          <a:lstStyle/>
          <a:p>
            <a:fld id="{B02B00F2-790A-4450-8A1A-089174621E29}" type="slidenum">
              <a:rPr lang="zh-CN" altLang="en-US" smtClean="0"/>
              <a:t>11</a:t>
            </a:fld>
            <a:endParaRPr lang="zh-CN" altLang="en-US"/>
          </a:p>
        </p:txBody>
      </p:sp>
    </p:spTree>
    <p:extLst>
      <p:ext uri="{BB962C8B-B14F-4D97-AF65-F5344CB8AC3E}">
        <p14:creationId xmlns:p14="http://schemas.microsoft.com/office/powerpoint/2010/main" val="4013476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2018/7/6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4AC15D9-D2C1-4B9B-9BAB-49DD8B451314}" type="datetimeFigureOut">
              <a:rPr lang="zh-CN" altLang="en-US" smtClean="0"/>
              <a:t>2018/7/6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D318ECB-26C4-427C-A42B-1B1987C96E13}"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9" name="图片 11" descr="图片 11"/>
          <p:cNvPicPr>
            <a:picLocks noChangeAspect="1"/>
          </p:cNvPicPr>
          <p:nvPr userDrawn="1"/>
        </p:nvPicPr>
        <p:blipFill>
          <a:blip r:embed="rId2"/>
          <a:stretch>
            <a:fillRect/>
          </a:stretch>
        </p:blipFill>
        <p:spPr>
          <a:xfrm>
            <a:off x="685344" y="266701"/>
            <a:ext cx="2049045" cy="194311"/>
          </a:xfrm>
          <a:prstGeom prst="rect">
            <a:avLst/>
          </a:prstGeom>
          <a:ln w="12700">
            <a:miter lim="400000"/>
            <a:headEnd/>
            <a:tailEnd/>
          </a:ln>
        </p:spPr>
      </p:pic>
      <p:pic>
        <p:nvPicPr>
          <p:cNvPr id="12" name="图片 24" descr="图片 24"/>
          <p:cNvPicPr>
            <a:picLocks noChangeAspect="1"/>
          </p:cNvPicPr>
          <p:nvPr userDrawn="1"/>
        </p:nvPicPr>
        <p:blipFill>
          <a:blip r:embed="rId3"/>
          <a:stretch>
            <a:fillRect/>
          </a:stretch>
        </p:blipFill>
        <p:spPr>
          <a:xfrm>
            <a:off x="-6987" y="-24766"/>
            <a:ext cx="12207880" cy="657226"/>
          </a:xfrm>
          <a:prstGeom prst="rect">
            <a:avLst/>
          </a:prstGeom>
          <a:ln w="12700">
            <a:miter lim="400000"/>
            <a:headEnd/>
            <a:tailEnd/>
          </a:ln>
        </p:spPr>
      </p:pic>
      <p:sp>
        <p:nvSpPr>
          <p:cNvPr id="8" name="矩形 7"/>
          <p:cNvSpPr/>
          <p:nvPr userDrawn="1"/>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1" name="椭圆 10"/>
          <p:cNvSpPr/>
          <p:nvPr userDrawn="1"/>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4" name="椭圆 13"/>
          <p:cNvSpPr/>
          <p:nvPr userDrawn="1"/>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1"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1"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0965" indent="0" algn="ctr">
              <a:buNone/>
              <a:defRPr sz="1600"/>
            </a:lvl4pPr>
            <a:lvl5pPr marL="1828165" indent="0" algn="ctr">
              <a:buNone/>
              <a:defRPr sz="1600"/>
            </a:lvl5pPr>
            <a:lvl6pPr marL="2285365" indent="0" algn="ctr">
              <a:buNone/>
              <a:defRPr sz="1600"/>
            </a:lvl6pPr>
            <a:lvl7pPr marL="2742565" indent="0" algn="ctr">
              <a:buNone/>
              <a:defRPr sz="1600"/>
            </a:lvl7pPr>
            <a:lvl8pPr marL="3199765" indent="0" algn="ctr">
              <a:buNone/>
              <a:defRPr sz="1600"/>
            </a:lvl8pPr>
            <a:lvl9pPr marL="3656965" indent="0" algn="ctr">
              <a:buNone/>
              <a:defRPr sz="1600"/>
            </a:lvl9pPr>
          </a:lstStyle>
          <a:p>
            <a:r>
              <a:rPr lang="zh-CN" altLang="en-US"/>
              <a:t>单击此处编辑母版副标题样式</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88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直接连接符 2"/>
          <p:cNvCxnSpPr/>
          <p:nvPr userDrawn="1"/>
        </p:nvCxnSpPr>
        <p:spPr>
          <a:xfrm>
            <a:off x="479425" y="696913"/>
            <a:ext cx="1118235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 name="矩形 3"/>
          <p:cNvSpPr/>
          <p:nvPr userDrawn="1"/>
        </p:nvSpPr>
        <p:spPr>
          <a:xfrm>
            <a:off x="195263" y="268288"/>
            <a:ext cx="284162" cy="2921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2018/7/6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2123305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2018/7/6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pic>
        <p:nvPicPr>
          <p:cNvPr id="7" name="图片 3" descr="矢量智能对象3">
            <a:extLst>
              <a:ext uri="{FF2B5EF4-FFF2-40B4-BE49-F238E27FC236}">
                <a16:creationId xmlns:a16="http://schemas.microsoft.com/office/drawing/2014/main" id="{01222C13-4A02-451E-865D-F2D87F2E18BC}"/>
              </a:ext>
            </a:extLst>
          </p:cNvPr>
          <p:cNvPicPr>
            <a:picLocks noChangeAspect="1"/>
          </p:cNvPicPr>
          <p:nvPr userDrawn="1"/>
        </p:nvPicPr>
        <p:blipFill>
          <a:blip r:embed="rId2"/>
          <a:stretch>
            <a:fillRect/>
          </a:stretch>
        </p:blipFill>
        <p:spPr>
          <a:xfrm>
            <a:off x="11758930" y="4951730"/>
            <a:ext cx="433070" cy="1301750"/>
          </a:xfrm>
          <a:prstGeom prst="rect">
            <a:avLst/>
          </a:prstGeom>
        </p:spPr>
      </p:pic>
      <p:sp>
        <p:nvSpPr>
          <p:cNvPr id="8" name="TextBox slide number"/>
          <p:cNvSpPr txBox="1"/>
          <p:nvPr userDrawn="1"/>
        </p:nvSpPr>
        <p:spPr bwMode="white">
          <a:xfrm>
            <a:off x="11751876" y="6253480"/>
            <a:ext cx="440124"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endParaRPr lang="en-US" b="0" dirty="0">
              <a:solidFill>
                <a:schemeClr val="tx1"/>
              </a:solidFill>
            </a:endParaRPr>
          </a:p>
        </p:txBody>
      </p:sp>
    </p:spTree>
    <p:extLst>
      <p:ext uri="{BB962C8B-B14F-4D97-AF65-F5344CB8AC3E}">
        <p14:creationId xmlns:p14="http://schemas.microsoft.com/office/powerpoint/2010/main" val="1525993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2F288E0-7875-42C4-84C8-98DBBD3BF4D2}" type="datetimeFigureOut">
              <a:rPr lang="zh-CN" altLang="en-US" smtClean="0"/>
              <a:t>2018/7/6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686404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1C03E376-C5EA-4D13-A599-277857DB71B8}"/>
              </a:ext>
            </a:extLst>
          </p:cNvPr>
          <p:cNvSpPr>
            <a:spLocks noGrp="1"/>
          </p:cNvSpPr>
          <p:nvPr>
            <p:ph type="dt" sz="half" idx="10"/>
          </p:nvPr>
        </p:nvSpPr>
        <p:spPr/>
        <p:txBody>
          <a:bodyPr/>
          <a:lstStyle/>
          <a:p>
            <a:fld id="{A4AC15D9-D2C1-4B9B-9BAB-49DD8B451314}" type="datetimeFigureOut">
              <a:rPr lang="zh-CN" altLang="en-US" smtClean="0"/>
              <a:t>2018/7/6</a:t>
            </a:fld>
            <a:endParaRPr lang="zh-CN" altLang="en-US"/>
          </a:p>
        </p:txBody>
      </p:sp>
      <p:sp>
        <p:nvSpPr>
          <p:cNvPr id="3" name="页脚占位符 2">
            <a:extLst>
              <a:ext uri="{FF2B5EF4-FFF2-40B4-BE49-F238E27FC236}">
                <a16:creationId xmlns:a16="http://schemas.microsoft.com/office/drawing/2014/main" id="{2D8DE9DA-B873-4078-A94A-444A30724156}"/>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76D18F4-0646-40D7-90A8-C8FE2C2F3033}"/>
              </a:ext>
            </a:extLst>
          </p:cNvPr>
          <p:cNvSpPr>
            <a:spLocks noGrp="1"/>
          </p:cNvSpPr>
          <p:nvPr>
            <p:ph type="sldNum" sz="quarter" idx="12"/>
          </p:nvPr>
        </p:nvSpPr>
        <p:spPr/>
        <p:txBody>
          <a:bodyPr/>
          <a:lstStyle/>
          <a:p>
            <a:fld id="{4D318ECB-26C4-427C-A42B-1B1987C96E13}" type="slidenum">
              <a:rPr lang="zh-CN" altLang="en-US" smtClean="0"/>
              <a:t>‹#›</a:t>
            </a:fld>
            <a:endParaRPr lang="zh-CN" altLang="en-US"/>
          </a:p>
        </p:txBody>
      </p:sp>
    </p:spTree>
    <p:extLst>
      <p:ext uri="{BB962C8B-B14F-4D97-AF65-F5344CB8AC3E}">
        <p14:creationId xmlns:p14="http://schemas.microsoft.com/office/powerpoint/2010/main" val="183489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blipFill dpi="0" rotWithShape="1">
          <a:blip r:embed="rId7" cstate="print">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sp>
        <p:nvSpPr>
          <p:cNvPr id="7" name="Rectangle 6"/>
          <p:cNvSpPr/>
          <p:nvPr userDrawn="1"/>
        </p:nvSpPr>
        <p:spPr bwMode="gray">
          <a:xfrm>
            <a:off x="11748706" y="6395728"/>
            <a:ext cx="443301" cy="322249"/>
          </a:xfrm>
          <a:prstGeom prst="rect">
            <a:avLst/>
          </a:prstGeom>
          <a:solidFill>
            <a:schemeClr val="tx1"/>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9351" y="274333"/>
            <a:ext cx="11069166" cy="5181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393199" y="1166070"/>
            <a:ext cx="11224014" cy="488859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10" name="TextBox slide number"/>
          <p:cNvSpPr txBox="1"/>
          <p:nvPr userDrawn="1"/>
        </p:nvSpPr>
        <p:spPr bwMode="white">
          <a:xfrm>
            <a:off x="11748706" y="6389272"/>
            <a:ext cx="450345"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mtClean="0"/>
              <a:t>‹#›</a:t>
            </a:fld>
            <a:endParaRPr lang="en-US"/>
          </a:p>
        </p:txBody>
      </p:sp>
      <p:sp>
        <p:nvSpPr>
          <p:cNvPr id="12" name="Freeform 5"/>
          <p:cNvSpPr>
            <a:spLocks noChangeAspect="1" noEditPoints="1"/>
          </p:cNvSpPr>
          <p:nvPr userDrawn="1"/>
        </p:nvSpPr>
        <p:spPr bwMode="black">
          <a:xfrm>
            <a:off x="205361" y="423411"/>
            <a:ext cx="200587" cy="200587"/>
          </a:xfrm>
          <a:custGeom>
            <a:avLst/>
            <a:gdLst>
              <a:gd name="T0" fmla="*/ 684 w 1368"/>
              <a:gd name="T1" fmla="*/ 0 h 1368"/>
              <a:gd name="T2" fmla="*/ 0 w 1368"/>
              <a:gd name="T3" fmla="*/ 684 h 1368"/>
              <a:gd name="T4" fmla="*/ 684 w 1368"/>
              <a:gd name="T5" fmla="*/ 1368 h 1368"/>
              <a:gd name="T6" fmla="*/ 1368 w 1368"/>
              <a:gd name="T7" fmla="*/ 684 h 1368"/>
              <a:gd name="T8" fmla="*/ 684 w 1368"/>
              <a:gd name="T9" fmla="*/ 0 h 1368"/>
              <a:gd name="T10" fmla="*/ 1068 w 1368"/>
              <a:gd name="T11" fmla="*/ 698 h 1368"/>
              <a:gd name="T12" fmla="*/ 973 w 1368"/>
              <a:gd name="T13" fmla="*/ 793 h 1368"/>
              <a:gd name="T14" fmla="*/ 793 w 1368"/>
              <a:gd name="T15" fmla="*/ 793 h 1368"/>
              <a:gd name="T16" fmla="*/ 793 w 1368"/>
              <a:gd name="T17" fmla="*/ 973 h 1368"/>
              <a:gd name="T18" fmla="*/ 698 w 1368"/>
              <a:gd name="T19" fmla="*/ 1068 h 1368"/>
              <a:gd name="T20" fmla="*/ 670 w 1368"/>
              <a:gd name="T21" fmla="*/ 1068 h 1368"/>
              <a:gd name="T22" fmla="*/ 576 w 1368"/>
              <a:gd name="T23" fmla="*/ 973 h 1368"/>
              <a:gd name="T24" fmla="*/ 576 w 1368"/>
              <a:gd name="T25" fmla="*/ 793 h 1368"/>
              <a:gd name="T26" fmla="*/ 396 w 1368"/>
              <a:gd name="T27" fmla="*/ 793 h 1368"/>
              <a:gd name="T28" fmla="*/ 301 w 1368"/>
              <a:gd name="T29" fmla="*/ 698 h 1368"/>
              <a:gd name="T30" fmla="*/ 301 w 1368"/>
              <a:gd name="T31" fmla="*/ 671 h 1368"/>
              <a:gd name="T32" fmla="*/ 396 w 1368"/>
              <a:gd name="T33" fmla="*/ 576 h 1368"/>
              <a:gd name="T34" fmla="*/ 576 w 1368"/>
              <a:gd name="T35" fmla="*/ 576 h 1368"/>
              <a:gd name="T36" fmla="*/ 576 w 1368"/>
              <a:gd name="T37" fmla="*/ 396 h 1368"/>
              <a:gd name="T38" fmla="*/ 670 w 1368"/>
              <a:gd name="T39" fmla="*/ 301 h 1368"/>
              <a:gd name="T40" fmla="*/ 698 w 1368"/>
              <a:gd name="T41" fmla="*/ 301 h 1368"/>
              <a:gd name="T42" fmla="*/ 793 w 1368"/>
              <a:gd name="T43" fmla="*/ 396 h 1368"/>
              <a:gd name="T44" fmla="*/ 793 w 1368"/>
              <a:gd name="T45" fmla="*/ 576 h 1368"/>
              <a:gd name="T46" fmla="*/ 973 w 1368"/>
              <a:gd name="T47" fmla="*/ 576 h 1368"/>
              <a:gd name="T48" fmla="*/ 1068 w 1368"/>
              <a:gd name="T49" fmla="*/ 671 h 1368"/>
              <a:gd name="T50" fmla="*/ 1068 w 1368"/>
              <a:gd name="T51" fmla="*/ 698 h 1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68" h="1368">
                <a:moveTo>
                  <a:pt x="684" y="0"/>
                </a:moveTo>
                <a:cubicBezTo>
                  <a:pt x="307" y="0"/>
                  <a:pt x="0" y="307"/>
                  <a:pt x="0" y="684"/>
                </a:cubicBezTo>
                <a:cubicBezTo>
                  <a:pt x="0" y="1062"/>
                  <a:pt x="307" y="1368"/>
                  <a:pt x="684" y="1368"/>
                </a:cubicBezTo>
                <a:cubicBezTo>
                  <a:pt x="1062" y="1368"/>
                  <a:pt x="1368" y="1062"/>
                  <a:pt x="1368" y="684"/>
                </a:cubicBezTo>
                <a:cubicBezTo>
                  <a:pt x="1368" y="307"/>
                  <a:pt x="1062" y="0"/>
                  <a:pt x="684" y="0"/>
                </a:cubicBezTo>
                <a:close/>
                <a:moveTo>
                  <a:pt x="1068" y="698"/>
                </a:moveTo>
                <a:cubicBezTo>
                  <a:pt x="1068" y="751"/>
                  <a:pt x="1025" y="793"/>
                  <a:pt x="973" y="793"/>
                </a:cubicBezTo>
                <a:cubicBezTo>
                  <a:pt x="793" y="793"/>
                  <a:pt x="793" y="793"/>
                  <a:pt x="793" y="793"/>
                </a:cubicBezTo>
                <a:cubicBezTo>
                  <a:pt x="793" y="973"/>
                  <a:pt x="793" y="973"/>
                  <a:pt x="793" y="973"/>
                </a:cubicBezTo>
                <a:cubicBezTo>
                  <a:pt x="793" y="1025"/>
                  <a:pt x="750" y="1068"/>
                  <a:pt x="698" y="1068"/>
                </a:cubicBezTo>
                <a:cubicBezTo>
                  <a:pt x="670" y="1068"/>
                  <a:pt x="670" y="1068"/>
                  <a:pt x="670" y="1068"/>
                </a:cubicBezTo>
                <a:cubicBezTo>
                  <a:pt x="618" y="1068"/>
                  <a:pt x="576" y="1025"/>
                  <a:pt x="576" y="973"/>
                </a:cubicBezTo>
                <a:cubicBezTo>
                  <a:pt x="576" y="793"/>
                  <a:pt x="576" y="793"/>
                  <a:pt x="576" y="793"/>
                </a:cubicBezTo>
                <a:cubicBezTo>
                  <a:pt x="396" y="793"/>
                  <a:pt x="396" y="793"/>
                  <a:pt x="396" y="793"/>
                </a:cubicBezTo>
                <a:cubicBezTo>
                  <a:pt x="344" y="793"/>
                  <a:pt x="301" y="751"/>
                  <a:pt x="301" y="698"/>
                </a:cubicBezTo>
                <a:cubicBezTo>
                  <a:pt x="301" y="671"/>
                  <a:pt x="301" y="671"/>
                  <a:pt x="301" y="671"/>
                </a:cubicBezTo>
                <a:cubicBezTo>
                  <a:pt x="301" y="618"/>
                  <a:pt x="344" y="576"/>
                  <a:pt x="396" y="576"/>
                </a:cubicBezTo>
                <a:cubicBezTo>
                  <a:pt x="576" y="576"/>
                  <a:pt x="576" y="576"/>
                  <a:pt x="576" y="576"/>
                </a:cubicBezTo>
                <a:cubicBezTo>
                  <a:pt x="576" y="396"/>
                  <a:pt x="576" y="396"/>
                  <a:pt x="576" y="396"/>
                </a:cubicBezTo>
                <a:cubicBezTo>
                  <a:pt x="576" y="344"/>
                  <a:pt x="618" y="301"/>
                  <a:pt x="670" y="301"/>
                </a:cubicBezTo>
                <a:cubicBezTo>
                  <a:pt x="698" y="301"/>
                  <a:pt x="698" y="301"/>
                  <a:pt x="698" y="301"/>
                </a:cubicBezTo>
                <a:cubicBezTo>
                  <a:pt x="750" y="301"/>
                  <a:pt x="793" y="344"/>
                  <a:pt x="793" y="396"/>
                </a:cubicBezTo>
                <a:cubicBezTo>
                  <a:pt x="793" y="576"/>
                  <a:pt x="793" y="576"/>
                  <a:pt x="793" y="576"/>
                </a:cubicBezTo>
                <a:cubicBezTo>
                  <a:pt x="973" y="576"/>
                  <a:pt x="973" y="576"/>
                  <a:pt x="973" y="576"/>
                </a:cubicBezTo>
                <a:cubicBezTo>
                  <a:pt x="1025" y="576"/>
                  <a:pt x="1068" y="618"/>
                  <a:pt x="1068" y="671"/>
                </a:cubicBezTo>
                <a:lnTo>
                  <a:pt x="1068" y="698"/>
                </a:lnTo>
                <a:close/>
              </a:path>
            </a:pathLst>
          </a:custGeom>
          <a:solidFill>
            <a:schemeClr val="accent4">
              <a:lumMod val="75000"/>
            </a:schemeClr>
          </a:solidFill>
          <a:ln>
            <a:noFill/>
          </a:ln>
        </p:spPr>
        <p:txBody>
          <a:bodyPr vert="horz" wrap="square" lIns="91440" tIns="45720" rIns="91440" bIns="45720" numCol="1" anchor="t" anchorCtr="0" compatLnSpc="1"/>
          <a:lstStyle/>
          <a:p>
            <a:endParaRPr lang="en-US"/>
          </a:p>
        </p:txBody>
      </p:sp>
      <p:sp>
        <p:nvSpPr>
          <p:cNvPr id="5" name="Slide Number Placeholder 4" hidden="1"/>
          <p:cNvSpPr>
            <a:spLocks noGrp="1"/>
          </p:cNvSpPr>
          <p:nvPr>
            <p:ph type="sldNum" sz="quarter" idx="4"/>
          </p:nvPr>
        </p:nvSpPr>
        <p:spPr bwMode="white">
          <a:xfrm>
            <a:off x="11669492" y="6087761"/>
            <a:ext cx="605118" cy="365125"/>
          </a:xfrm>
          <a:prstGeom prst="rect">
            <a:avLst/>
          </a:prstGeom>
        </p:spPr>
        <p:txBody>
          <a:bodyPr vert="horz" lIns="0" tIns="0" rIns="0" bIns="0" rtlCol="0" anchor="b"/>
          <a:lstStyle>
            <a:lvl1pPr>
              <a:defRPr lang="en-US" sz="1000" smtClean="0">
                <a:solidFill>
                  <a:schemeClr val="bg1"/>
                </a:solidFill>
              </a:defRPr>
            </a:lvl1pPr>
          </a:lstStyle>
          <a:p>
            <a:pPr algn="ctr"/>
            <a:fld id="{9A19501A-2BD8-413C-A869-D888369A0240}" type="slidenum">
              <a:rPr lang="en-US" smtClean="0"/>
              <a:t>‹#›</a:t>
            </a:fld>
            <a:endParaRPr lang="en-US"/>
          </a:p>
        </p:txBody>
      </p:sp>
      <p:pic>
        <p:nvPicPr>
          <p:cNvPr id="11" name="图片 3" descr="矢量智能对象3">
            <a:extLst>
              <a:ext uri="{FF2B5EF4-FFF2-40B4-BE49-F238E27FC236}">
                <a16:creationId xmlns:a16="http://schemas.microsoft.com/office/drawing/2014/main" id="{01222C13-4A02-451E-865D-F2D87F2E18BC}"/>
              </a:ext>
            </a:extLst>
          </p:cNvPr>
          <p:cNvPicPr>
            <a:picLocks noChangeAspect="1"/>
          </p:cNvPicPr>
          <p:nvPr userDrawn="1"/>
        </p:nvPicPr>
        <p:blipFill>
          <a:blip r:embed="rId8"/>
          <a:stretch>
            <a:fillRect/>
          </a:stretch>
        </p:blipFill>
        <p:spPr>
          <a:xfrm>
            <a:off x="11748706" y="5087522"/>
            <a:ext cx="433070" cy="130175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70230" indent="-22860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38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9205" indent="-11303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9205" indent="-11303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9205" indent="-113030"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9205" indent="-113030"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9205" indent="-113030"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t>2018/7/6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t>‹#›</a:t>
            </a:fld>
            <a:endParaRPr lang="zh-CN" altLang="en-US"/>
          </a:p>
        </p:txBody>
      </p:sp>
      <p:pic>
        <p:nvPicPr>
          <p:cNvPr id="7" name="Picture 1"/>
          <p:cNvPicPr>
            <a:picLocks noChangeAspect="1"/>
          </p:cNvPicPr>
          <p:nvPr userDrawn="1"/>
        </p:nvPicPr>
        <p:blipFill>
          <a:blip r:embed="rId6" cstate="print">
            <a:lum bright="12000"/>
            <a:extLst>
              <a:ext uri="{28A0092B-C50C-407E-A947-70E740481C1C}">
                <a14:useLocalDpi xmlns:a14="http://schemas.microsoft.com/office/drawing/2010/main" val="0"/>
              </a:ext>
            </a:extLst>
          </a:blip>
          <a:stretch>
            <a:fillRect/>
          </a:stretch>
        </p:blipFill>
        <p:spPr>
          <a:xfrm>
            <a:off x="635" y="258"/>
            <a:ext cx="12190412" cy="6857107"/>
          </a:xfrm>
          <a:prstGeom prst="rect">
            <a:avLst/>
          </a:prstGeom>
        </p:spPr>
      </p:pic>
      <p:pic>
        <p:nvPicPr>
          <p:cNvPr id="8" name="图片 3" descr="矢量智能对象3">
            <a:extLst>
              <a:ext uri="{FF2B5EF4-FFF2-40B4-BE49-F238E27FC236}">
                <a16:creationId xmlns:a16="http://schemas.microsoft.com/office/drawing/2014/main" id="{01222C13-4A02-451E-865D-F2D87F2E18BC}"/>
              </a:ext>
            </a:extLst>
          </p:cNvPr>
          <p:cNvPicPr>
            <a:picLocks noChangeAspect="1"/>
          </p:cNvPicPr>
          <p:nvPr userDrawn="1"/>
        </p:nvPicPr>
        <p:blipFill>
          <a:blip r:embed="rId7"/>
          <a:stretch>
            <a:fillRect/>
          </a:stretch>
        </p:blipFill>
        <p:spPr>
          <a:xfrm>
            <a:off x="11758930" y="4951730"/>
            <a:ext cx="433070" cy="1301750"/>
          </a:xfrm>
          <a:prstGeom prst="rect">
            <a:avLst/>
          </a:prstGeom>
        </p:spPr>
      </p:pic>
      <p:sp>
        <p:nvSpPr>
          <p:cNvPr id="10" name="矩形 30">
            <a:extLst>
              <a:ext uri="{FF2B5EF4-FFF2-40B4-BE49-F238E27FC236}">
                <a16:creationId xmlns:a16="http://schemas.microsoft.com/office/drawing/2014/main" id="{A91E49C2-28CF-4B95-BB3A-56FAA6662CA2}"/>
              </a:ext>
            </a:extLst>
          </p:cNvPr>
          <p:cNvSpPr/>
          <p:nvPr userDrawn="1"/>
        </p:nvSpPr>
        <p:spPr>
          <a:xfrm>
            <a:off x="11760200" y="6253480"/>
            <a:ext cx="431800" cy="288290"/>
          </a:xfrm>
          <a:prstGeom prst="rect">
            <a:avLst/>
          </a:prstGeom>
          <a:solidFill>
            <a:srgbClr val="343E48"/>
          </a:solidFill>
          <a:ln>
            <a:noFill/>
          </a:ln>
        </p:spPr>
        <p:txBody>
          <a:bodyPr anchor="ctr"/>
          <a:lstStyle/>
          <a:p>
            <a:pPr algn="ctr"/>
            <a:endParaRPr lang="zh-CN" altLang="en-US" b="1" i="1">
              <a:solidFill>
                <a:srgbClr val="FFFFFF"/>
              </a:solidFill>
              <a:latin typeface="Calibri" panose="020F0502020204030204" charset="0"/>
              <a:sym typeface="微软雅黑" panose="020B0503020204020204" charset="-122"/>
            </a:endParaRPr>
          </a:p>
        </p:txBody>
      </p:sp>
      <p:sp>
        <p:nvSpPr>
          <p:cNvPr id="9" name="TextBox slide number"/>
          <p:cNvSpPr txBox="1"/>
          <p:nvPr userDrawn="1"/>
        </p:nvSpPr>
        <p:spPr bwMode="white">
          <a:xfrm>
            <a:off x="11751876" y="6253480"/>
            <a:ext cx="440124" cy="246221"/>
          </a:xfrm>
          <a:prstGeom prst="rect">
            <a:avLst/>
          </a:prstGeom>
        </p:spPr>
        <p:txBody>
          <a:bodyPr vert="horz" lIns="0" tIns="0" rIns="0" bIns="0" rtlCol="0" anchor="b"/>
          <a:lstStyle>
            <a:defPPr>
              <a:defRPr lang="en-US"/>
            </a:defPPr>
            <a:lvl1pPr algn="ctr">
              <a:defRPr sz="1000">
                <a:solidFill>
                  <a:schemeClr val="bg1"/>
                </a:solidFill>
              </a:defRPr>
            </a:lvl1pPr>
          </a:lstStyle>
          <a:p>
            <a:pPr lvl="0" algn="ctr"/>
            <a:fld id="{6EA5B71A-1B18-4E34-A48F-65DC4937AA99}" type="slidenum">
              <a:rPr lang="en-US" sz="1200" b="0" smtClean="0">
                <a:solidFill>
                  <a:schemeClr val="bg1"/>
                </a:solidFill>
              </a:rPr>
              <a:pPr lvl="0" algn="ctr"/>
              <a:t>‹#›</a:t>
            </a:fld>
            <a:endParaRPr lang="en-US" sz="1200" b="0" dirty="0">
              <a:solidFill>
                <a:schemeClr val="bg1"/>
              </a:solidFill>
            </a:endParaRPr>
          </a:p>
        </p:txBody>
      </p:sp>
    </p:spTree>
    <p:extLst>
      <p:ext uri="{BB962C8B-B14F-4D97-AF65-F5344CB8AC3E}">
        <p14:creationId xmlns:p14="http://schemas.microsoft.com/office/powerpoint/2010/main" val="3154192241"/>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2.pn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37.pn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0.png"/><Relationship Id="rId9"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tags" Target="../tags/tag28.xml"/><Relationship Id="rId3" Type="http://schemas.openxmlformats.org/officeDocument/2006/relationships/tags" Target="../tags/tag23.xml"/><Relationship Id="rId7" Type="http://schemas.openxmlformats.org/officeDocument/2006/relationships/tags" Target="../tags/tag27.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slideLayout" Target="../slideLayouts/slideLayout2.xml"/><Relationship Id="rId5" Type="http://schemas.openxmlformats.org/officeDocument/2006/relationships/tags" Target="../tags/tag25.xml"/><Relationship Id="rId10" Type="http://schemas.openxmlformats.org/officeDocument/2006/relationships/tags" Target="../tags/tag30.xml"/><Relationship Id="rId4" Type="http://schemas.openxmlformats.org/officeDocument/2006/relationships/tags" Target="../tags/tag24.xml"/><Relationship Id="rId9" Type="http://schemas.openxmlformats.org/officeDocument/2006/relationships/tags" Target="../tags/tag29.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45.jpeg"/><Relationship Id="rId5" Type="http://schemas.openxmlformats.org/officeDocument/2006/relationships/image" Target="../media/image15.emf"/><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2.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8" Type="http://schemas.openxmlformats.org/officeDocument/2006/relationships/tags" Target="../tags/tag18.xml"/><Relationship Id="rId3" Type="http://schemas.openxmlformats.org/officeDocument/2006/relationships/tags" Target="../tags/tag13.xml"/><Relationship Id="rId7" Type="http://schemas.openxmlformats.org/officeDocument/2006/relationships/tags" Target="../tags/tag17.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2.xml"/><Relationship Id="rId5" Type="http://schemas.openxmlformats.org/officeDocument/2006/relationships/tags" Target="../tags/tag15.xml"/><Relationship Id="rId10" Type="http://schemas.openxmlformats.org/officeDocument/2006/relationships/tags" Target="../tags/tag20.xml"/><Relationship Id="rId4" Type="http://schemas.openxmlformats.org/officeDocument/2006/relationships/tags" Target="../tags/tag14.xml"/><Relationship Id="rId9" Type="http://schemas.openxmlformats.org/officeDocument/2006/relationships/tags" Target="../tags/tag19.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3.png"/><Relationship Id="rId7" Type="http://schemas.openxmlformats.org/officeDocument/2006/relationships/image" Target="../media/image13.png"/><Relationship Id="rId12"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11" Type="http://schemas.openxmlformats.org/officeDocument/2006/relationships/image" Target="../media/image19.png"/><Relationship Id="rId5" Type="http://schemas.openxmlformats.org/officeDocument/2006/relationships/slide" Target="slide15.xml"/><Relationship Id="rId10" Type="http://schemas.openxmlformats.org/officeDocument/2006/relationships/image" Target="../media/image18.png"/><Relationship Id="rId4" Type="http://schemas.openxmlformats.org/officeDocument/2006/relationships/image" Target="../media/image15.emf"/><Relationship Id="rId9"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图片 2" descr="封面"/>
          <p:cNvPicPr>
            <a:picLocks noChangeAspect="1"/>
          </p:cNvPicPr>
          <p:nvPr/>
        </p:nvPicPr>
        <p:blipFill>
          <a:blip r:embed="rId3"/>
          <a:stretch>
            <a:fillRect/>
          </a:stretch>
        </p:blipFill>
        <p:spPr>
          <a:xfrm>
            <a:off x="1588" y="-6090"/>
            <a:ext cx="12188190" cy="6869546"/>
          </a:xfrm>
          <a:prstGeom prst="rect">
            <a:avLst/>
          </a:prstGeom>
        </p:spPr>
      </p:pic>
      <p:pic>
        <p:nvPicPr>
          <p:cNvPr id="14" name="图片 13" descr="背景"/>
          <p:cNvPicPr>
            <a:picLocks noChangeAspect="1"/>
          </p:cNvPicPr>
          <p:nvPr/>
        </p:nvPicPr>
        <p:blipFill>
          <a:blip r:embed="rId4"/>
          <a:stretch>
            <a:fillRect/>
          </a:stretch>
        </p:blipFill>
        <p:spPr>
          <a:xfrm>
            <a:off x="1588" y="21404"/>
            <a:ext cx="12189460" cy="6870180"/>
          </a:xfrm>
          <a:prstGeom prst="rect">
            <a:avLst/>
          </a:prstGeom>
        </p:spPr>
      </p:pic>
      <p:pic>
        <p:nvPicPr>
          <p:cNvPr id="7" name="图片 6" descr="联想logo"/>
          <p:cNvPicPr>
            <a:picLocks noChangeAspect="1"/>
          </p:cNvPicPr>
          <p:nvPr/>
        </p:nvPicPr>
        <p:blipFill>
          <a:blip r:embed="rId5"/>
          <a:stretch>
            <a:fillRect/>
          </a:stretch>
        </p:blipFill>
        <p:spPr>
          <a:xfrm>
            <a:off x="11492729" y="2323753"/>
            <a:ext cx="697048" cy="2091780"/>
          </a:xfrm>
          <a:prstGeom prst="rect">
            <a:avLst/>
          </a:prstGeom>
        </p:spPr>
      </p:pic>
      <p:pic>
        <p:nvPicPr>
          <p:cNvPr id="10" name="图片 9" descr="人头"/>
          <p:cNvPicPr>
            <a:picLocks noChangeAspect="1"/>
          </p:cNvPicPr>
          <p:nvPr/>
        </p:nvPicPr>
        <p:blipFill>
          <a:blip r:embed="rId6"/>
          <a:stretch>
            <a:fillRect/>
          </a:stretch>
        </p:blipFill>
        <p:spPr>
          <a:xfrm>
            <a:off x="668800" y="1492755"/>
            <a:ext cx="4348617" cy="5371336"/>
          </a:xfrm>
          <a:prstGeom prst="rect">
            <a:avLst/>
          </a:prstGeom>
        </p:spPr>
      </p:pic>
      <p:pic>
        <p:nvPicPr>
          <p:cNvPr id="12" name="图片 11" descr="矢量智能对象 拷贝"/>
          <p:cNvPicPr>
            <a:picLocks noChangeAspect="1"/>
          </p:cNvPicPr>
          <p:nvPr/>
        </p:nvPicPr>
        <p:blipFill>
          <a:blip r:embed="rId7"/>
          <a:stretch>
            <a:fillRect/>
          </a:stretch>
        </p:blipFill>
        <p:spPr>
          <a:xfrm>
            <a:off x="889088" y="-5455"/>
            <a:ext cx="4269263" cy="1048747"/>
          </a:xfrm>
          <a:prstGeom prst="rect">
            <a:avLst/>
          </a:prstGeom>
        </p:spPr>
      </p:pic>
      <p:pic>
        <p:nvPicPr>
          <p:cNvPr id="13" name="图片 12" descr="形状 1"/>
          <p:cNvPicPr>
            <a:picLocks noChangeAspect="1"/>
          </p:cNvPicPr>
          <p:nvPr/>
        </p:nvPicPr>
        <p:blipFill>
          <a:blip r:embed="rId8"/>
          <a:stretch>
            <a:fillRect/>
          </a:stretch>
        </p:blipFill>
        <p:spPr>
          <a:xfrm>
            <a:off x="4162904" y="3630193"/>
            <a:ext cx="6860695" cy="3209089"/>
          </a:xfrm>
          <a:prstGeom prst="rect">
            <a:avLst/>
          </a:prstGeom>
        </p:spPr>
      </p:pic>
      <p:sp>
        <p:nvSpPr>
          <p:cNvPr id="15" name="文本框 14"/>
          <p:cNvSpPr txBox="1"/>
          <p:nvPr/>
        </p:nvSpPr>
        <p:spPr>
          <a:xfrm>
            <a:off x="8244916" y="2148540"/>
            <a:ext cx="2920231" cy="461417"/>
          </a:xfrm>
          <a:prstGeom prst="rect">
            <a:avLst/>
          </a:prstGeom>
          <a:noFill/>
        </p:spPr>
        <p:txBody>
          <a:bodyPr wrap="none" rtlCol="0">
            <a:spAutoFit/>
          </a:bodyPr>
          <a:lstStyle/>
          <a:p>
            <a:pPr algn="l"/>
            <a:r>
              <a:rPr lang="zh-CN" altLang="en-US" sz="2400" b="1">
                <a:solidFill>
                  <a:srgbClr val="333D48"/>
                </a:solidFill>
                <a:cs typeface="+mn-ea"/>
                <a:sym typeface="+mn-lt"/>
              </a:rPr>
              <a:t>因为专注   所以专业</a:t>
            </a:r>
          </a:p>
        </p:txBody>
      </p:sp>
      <p:sp>
        <p:nvSpPr>
          <p:cNvPr id="16" name="文本框 15"/>
          <p:cNvSpPr txBox="1"/>
          <p:nvPr/>
        </p:nvSpPr>
        <p:spPr>
          <a:xfrm>
            <a:off x="4751384" y="2870006"/>
            <a:ext cx="9151608" cy="707886"/>
          </a:xfrm>
          <a:prstGeom prst="rect">
            <a:avLst/>
          </a:prstGeom>
          <a:noFill/>
        </p:spPr>
        <p:txBody>
          <a:bodyPr wrap="square" rtlCol="0">
            <a:spAutoFit/>
          </a:bodyPr>
          <a:lstStyle/>
          <a:p>
            <a:r>
              <a:rPr lang="zh-CN" altLang="en-US" sz="4000" b="1" dirty="0" smtClean="0">
                <a:solidFill>
                  <a:srgbClr val="333D48"/>
                </a:solidFill>
                <a:cs typeface="+mn-ea"/>
                <a:sym typeface="+mn-lt"/>
              </a:rPr>
              <a:t>联想</a:t>
            </a:r>
            <a:r>
              <a:rPr lang="zh-CN" altLang="en-US" sz="4000" b="1" dirty="0">
                <a:solidFill>
                  <a:srgbClr val="333D48"/>
                </a:solidFill>
                <a:cs typeface="+mn-ea"/>
                <a:sym typeface="+mn-lt"/>
              </a:rPr>
              <a:t>商用</a:t>
            </a:r>
            <a:r>
              <a:rPr lang="zh-CN" altLang="en-US" sz="4000" b="1" dirty="0" smtClean="0">
                <a:solidFill>
                  <a:srgbClr val="333D48"/>
                </a:solidFill>
                <a:cs typeface="+mn-ea"/>
                <a:sym typeface="+mn-lt"/>
              </a:rPr>
              <a:t>互动投屏解决</a:t>
            </a:r>
            <a:r>
              <a:rPr lang="zh-CN" altLang="en-US" sz="4000" b="1" dirty="0">
                <a:solidFill>
                  <a:srgbClr val="333D48"/>
                </a:solidFill>
                <a:cs typeface="+mn-ea"/>
                <a:sym typeface="+mn-lt"/>
              </a:rPr>
              <a:t>方案</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700" y="96620"/>
            <a:ext cx="5298440" cy="523220"/>
          </a:xfrm>
          <a:prstGeom prst="rect">
            <a:avLst/>
          </a:prstGeom>
          <a:noFill/>
        </p:spPr>
        <p:txBody>
          <a:bodyPr wrap="square" rtlCol="0">
            <a:spAutoFit/>
          </a:bodyPr>
          <a:lstStyle/>
          <a:p>
            <a:r>
              <a:rPr lang="zh-CN" altLang="en-US" sz="2800" b="1" dirty="0">
                <a:cs typeface="+mn-ea"/>
                <a:sym typeface="+mn-lt"/>
              </a:rPr>
              <a:t>应用场景</a:t>
            </a:r>
            <a:r>
              <a:rPr lang="en-US" altLang="zh-CN" sz="2800" b="1" dirty="0">
                <a:cs typeface="+mn-ea"/>
                <a:sym typeface="+mn-lt"/>
              </a:rPr>
              <a:t>—</a:t>
            </a:r>
            <a:r>
              <a:rPr lang="zh-CN" altLang="en-US" sz="2800" b="1" dirty="0">
                <a:cs typeface="+mn-ea"/>
                <a:sym typeface="+mn-lt"/>
              </a:rPr>
              <a:t>常态教室教学应用</a:t>
            </a:r>
          </a:p>
        </p:txBody>
      </p:sp>
      <p:grpSp>
        <p:nvGrpSpPr>
          <p:cNvPr id="22" name="Group 473"/>
          <p:cNvGrpSpPr/>
          <p:nvPr/>
        </p:nvGrpSpPr>
        <p:grpSpPr>
          <a:xfrm>
            <a:off x="665691" y="1751247"/>
            <a:ext cx="6671121" cy="4101610"/>
            <a:chOff x="0" y="0"/>
            <a:chExt cx="6671119" cy="4101609"/>
          </a:xfrm>
        </p:grpSpPr>
        <p:sp>
          <p:nvSpPr>
            <p:cNvPr id="23" name="Shape 463"/>
            <p:cNvSpPr/>
            <p:nvPr/>
          </p:nvSpPr>
          <p:spPr>
            <a:xfrm>
              <a:off x="2602351" y="595379"/>
              <a:ext cx="4068769" cy="2988171"/>
            </a:xfrm>
            <a:prstGeom prst="rect">
              <a:avLst/>
            </a:prstGeom>
            <a:solidFill>
              <a:srgbClr val="F7F7F7"/>
            </a:solidFill>
            <a:ln w="12700" cap="flat">
              <a:noFill/>
              <a:miter lim="400000"/>
            </a:ln>
            <a:effectLst/>
          </p:spPr>
          <p:txBody>
            <a:bodyPr wrap="square" lIns="45719" tIns="45719" rIns="45719" bIns="45719" numCol="1" anchor="ctr">
              <a:noAutofit/>
            </a:bodyPr>
            <a:lstStyle/>
            <a:p>
              <a:pPr algn="ctr" defTabSz="911225">
                <a:defRPr sz="2400">
                  <a:solidFill>
                    <a:srgbClr val="FFFFFF"/>
                  </a:solidFill>
                </a:defRPr>
              </a:pPr>
              <a:endParaRPr>
                <a:cs typeface="+mn-ea"/>
                <a:sym typeface="+mn-lt"/>
              </a:endParaRPr>
            </a:p>
          </p:txBody>
        </p:sp>
        <p:sp>
          <p:nvSpPr>
            <p:cNvPr id="24" name="Shape 464"/>
            <p:cNvSpPr/>
            <p:nvPr/>
          </p:nvSpPr>
          <p:spPr>
            <a:xfrm flipH="1">
              <a:off x="0" y="0"/>
              <a:ext cx="2567510" cy="4101610"/>
            </a:xfrm>
            <a:prstGeom prst="rect">
              <a:avLst/>
            </a:prstGeom>
            <a:solidFill>
              <a:srgbClr val="F7F7F7"/>
            </a:solidFill>
            <a:ln w="12700" cap="flat">
              <a:noFill/>
              <a:miter lim="400000"/>
            </a:ln>
            <a:effectLst/>
          </p:spPr>
          <p:txBody>
            <a:bodyPr wrap="square" lIns="45719" tIns="45719" rIns="45719" bIns="45719" numCol="1" anchor="ctr">
              <a:noAutofit/>
            </a:bodyPr>
            <a:lstStyle/>
            <a:p>
              <a:pPr algn="ctr" defTabSz="911225">
                <a:defRPr sz="2400">
                  <a:solidFill>
                    <a:srgbClr val="FFFFFF"/>
                  </a:solidFill>
                </a:defRPr>
              </a:pPr>
              <a:endParaRPr>
                <a:cs typeface="+mn-ea"/>
                <a:sym typeface="+mn-lt"/>
              </a:endParaRPr>
            </a:p>
          </p:txBody>
        </p:sp>
        <p:sp>
          <p:nvSpPr>
            <p:cNvPr id="41" name="Shape 465"/>
            <p:cNvSpPr/>
            <p:nvPr/>
          </p:nvSpPr>
          <p:spPr>
            <a:xfrm>
              <a:off x="165496" y="134242"/>
              <a:ext cx="2242154" cy="1889639"/>
            </a:xfrm>
            <a:prstGeom prst="rect">
              <a:avLst/>
            </a:prstGeom>
            <a:noFill/>
            <a:ln w="22225" cap="flat">
              <a:solidFill>
                <a:srgbClr val="42719B"/>
              </a:solidFill>
              <a:prstDash val="sysDot"/>
              <a:miter lim="800000"/>
            </a:ln>
            <a:effectLst>
              <a:outerShdw blurRad="50800" dist="50800" rotWithShape="0">
                <a:srgbClr val="000000">
                  <a:alpha val="43000"/>
                </a:srgbClr>
              </a:outerShdw>
            </a:effectLst>
          </p:spPr>
          <p:txBody>
            <a:bodyPr wrap="square" lIns="45719" tIns="45719" rIns="45719" bIns="45719" numCol="1" anchor="ctr">
              <a:noAutofit/>
            </a:bodyPr>
            <a:lstStyle/>
            <a:p>
              <a:pPr algn="ctr" defTabSz="911225">
                <a:defRPr sz="1900">
                  <a:solidFill>
                    <a:srgbClr val="FFFFFF"/>
                  </a:solidFill>
                </a:defRPr>
              </a:pPr>
              <a:endParaRPr>
                <a:cs typeface="+mn-ea"/>
                <a:sym typeface="+mn-lt"/>
              </a:endParaRPr>
            </a:p>
          </p:txBody>
        </p:sp>
        <p:sp>
          <p:nvSpPr>
            <p:cNvPr id="42" name="Shape 466"/>
            <p:cNvSpPr/>
            <p:nvPr/>
          </p:nvSpPr>
          <p:spPr>
            <a:xfrm>
              <a:off x="165496" y="2122256"/>
              <a:ext cx="2242154" cy="1905522"/>
            </a:xfrm>
            <a:prstGeom prst="rect">
              <a:avLst/>
            </a:prstGeom>
            <a:noFill/>
            <a:ln w="22225" cap="flat">
              <a:solidFill>
                <a:srgbClr val="42719B"/>
              </a:solidFill>
              <a:prstDash val="sysDot"/>
              <a:miter lim="800000"/>
            </a:ln>
            <a:effectLst/>
          </p:spPr>
          <p:txBody>
            <a:bodyPr wrap="square" lIns="45719" tIns="45719" rIns="45719" bIns="45719" numCol="1" anchor="ctr">
              <a:noAutofit/>
            </a:bodyPr>
            <a:lstStyle/>
            <a:p>
              <a:pPr algn="ctr" defTabSz="911225">
                <a:defRPr sz="1900">
                  <a:solidFill>
                    <a:srgbClr val="FFFFFF"/>
                  </a:solidFill>
                </a:defRPr>
              </a:pPr>
              <a:endParaRPr>
                <a:cs typeface="+mn-ea"/>
                <a:sym typeface="+mn-lt"/>
              </a:endParaRPr>
            </a:p>
          </p:txBody>
        </p:sp>
        <p:pic>
          <p:nvPicPr>
            <p:cNvPr id="43" name="image33.png"/>
            <p:cNvPicPr>
              <a:picLocks noChangeAspect="1"/>
            </p:cNvPicPr>
            <p:nvPr/>
          </p:nvPicPr>
          <p:blipFill>
            <a:blip r:embed="rId3"/>
            <a:stretch>
              <a:fillRect/>
            </a:stretch>
          </p:blipFill>
          <p:spPr>
            <a:xfrm>
              <a:off x="200850" y="168058"/>
              <a:ext cx="2201857" cy="1835972"/>
            </a:xfrm>
            <a:prstGeom prst="rect">
              <a:avLst/>
            </a:prstGeom>
            <a:ln w="12700" cap="flat">
              <a:noFill/>
              <a:miter lim="400000"/>
              <a:headEnd/>
              <a:tailEnd/>
            </a:ln>
            <a:effectLst/>
          </p:spPr>
        </p:pic>
        <p:pic>
          <p:nvPicPr>
            <p:cNvPr id="44" name="image34.png"/>
            <p:cNvPicPr>
              <a:picLocks noChangeAspect="1"/>
            </p:cNvPicPr>
            <p:nvPr/>
          </p:nvPicPr>
          <p:blipFill>
            <a:blip r:embed="rId4"/>
            <a:stretch>
              <a:fillRect/>
            </a:stretch>
          </p:blipFill>
          <p:spPr>
            <a:xfrm>
              <a:off x="513399" y="2235490"/>
              <a:ext cx="419124" cy="732697"/>
            </a:xfrm>
            <a:prstGeom prst="rect">
              <a:avLst/>
            </a:prstGeom>
            <a:ln w="12700" cap="flat">
              <a:noFill/>
              <a:miter lim="400000"/>
              <a:headEnd/>
              <a:tailEnd/>
            </a:ln>
            <a:effectLst/>
          </p:spPr>
        </p:pic>
        <p:pic>
          <p:nvPicPr>
            <p:cNvPr id="45" name="image35.png"/>
            <p:cNvPicPr>
              <a:picLocks noChangeAspect="1"/>
            </p:cNvPicPr>
            <p:nvPr/>
          </p:nvPicPr>
          <p:blipFill>
            <a:blip r:embed="rId5" cstate="hqprint"/>
            <a:stretch>
              <a:fillRect/>
            </a:stretch>
          </p:blipFill>
          <p:spPr>
            <a:xfrm>
              <a:off x="1422864" y="2201674"/>
              <a:ext cx="677873" cy="800330"/>
            </a:xfrm>
            <a:prstGeom prst="rect">
              <a:avLst/>
            </a:prstGeom>
            <a:ln w="12700" cap="flat">
              <a:noFill/>
              <a:miter lim="400000"/>
              <a:headEnd/>
              <a:tailEnd/>
            </a:ln>
            <a:effectLst/>
          </p:spPr>
        </p:pic>
        <p:pic>
          <p:nvPicPr>
            <p:cNvPr id="46" name="image36.png" descr="摄像头"/>
            <p:cNvPicPr>
              <a:picLocks noChangeAspect="1"/>
            </p:cNvPicPr>
            <p:nvPr/>
          </p:nvPicPr>
          <p:blipFill>
            <a:blip r:embed="rId6" cstate="hqprint"/>
            <a:stretch>
              <a:fillRect/>
            </a:stretch>
          </p:blipFill>
          <p:spPr>
            <a:xfrm>
              <a:off x="463699" y="3252554"/>
              <a:ext cx="559002" cy="711690"/>
            </a:xfrm>
            <a:prstGeom prst="rect">
              <a:avLst/>
            </a:prstGeom>
            <a:ln w="12700" cap="flat">
              <a:noFill/>
              <a:miter lim="400000"/>
              <a:headEnd/>
              <a:tailEnd/>
            </a:ln>
            <a:effectLst/>
          </p:spPr>
        </p:pic>
        <p:pic>
          <p:nvPicPr>
            <p:cNvPr id="47" name="image37.png" descr="实物展台2"/>
            <p:cNvPicPr>
              <a:picLocks noChangeAspect="1"/>
            </p:cNvPicPr>
            <p:nvPr/>
          </p:nvPicPr>
          <p:blipFill>
            <a:blip r:embed="rId7" cstate="hqprint"/>
            <a:stretch>
              <a:fillRect/>
            </a:stretch>
          </p:blipFill>
          <p:spPr>
            <a:xfrm>
              <a:off x="1377775" y="3316089"/>
              <a:ext cx="644056" cy="621512"/>
            </a:xfrm>
            <a:prstGeom prst="rect">
              <a:avLst/>
            </a:prstGeom>
            <a:ln w="12700" cap="flat">
              <a:noFill/>
              <a:miter lim="400000"/>
              <a:headEnd/>
              <a:tailEnd/>
            </a:ln>
            <a:effectLst/>
          </p:spPr>
        </p:pic>
        <p:pic>
          <p:nvPicPr>
            <p:cNvPr id="48" name="image38.png"/>
            <p:cNvPicPr>
              <a:picLocks noChangeAspect="1"/>
            </p:cNvPicPr>
            <p:nvPr/>
          </p:nvPicPr>
          <p:blipFill>
            <a:blip r:embed="rId8"/>
            <a:stretch>
              <a:fillRect/>
            </a:stretch>
          </p:blipFill>
          <p:spPr>
            <a:xfrm>
              <a:off x="2615673" y="619973"/>
              <a:ext cx="4043150" cy="2929760"/>
            </a:xfrm>
            <a:prstGeom prst="rect">
              <a:avLst/>
            </a:prstGeom>
            <a:ln w="12700" cap="flat">
              <a:noFill/>
              <a:miter lim="400000"/>
              <a:headEnd/>
              <a:tailEnd/>
            </a:ln>
            <a:effectLst/>
          </p:spPr>
        </p:pic>
      </p:grpSp>
      <p:sp>
        <p:nvSpPr>
          <p:cNvPr id="49" name="Shape 474"/>
          <p:cNvSpPr txBox="1">
            <a:spLocks/>
          </p:cNvSpPr>
          <p:nvPr/>
        </p:nvSpPr>
        <p:spPr>
          <a:xfrm>
            <a:off x="7928599" y="1820366"/>
            <a:ext cx="3429131" cy="1674793"/>
          </a:xfrm>
          <a:prstGeom prst="rect">
            <a:avLst/>
          </a:prstGeom>
        </p:spPr>
        <p:txBody>
          <a:bodyPr/>
          <a:lstStyle>
            <a:lvl1pPr marL="0" indent="0" algn="just" defTabSz="914400" rtl="0" eaLnBrk="1" latinLnBrk="0" hangingPunct="1">
              <a:lnSpc>
                <a:spcPct val="120000"/>
              </a:lnSpc>
              <a:spcBef>
                <a:spcPts val="1000"/>
              </a:spcBef>
              <a:buClrTx/>
              <a:buSzTx/>
              <a:buFont typeface="Arial" panose="020B0604020202020204" pitchFamily="34" charset="0"/>
              <a:buNone/>
              <a:defRPr sz="1400" kern="12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vl2pPr marL="570230" indent="-22860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38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9205" indent="-11303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9205" indent="-11303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9205" indent="-113030"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9205" indent="-113030"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9205" indent="-113030"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a:lstStyle>
          <a:p>
            <a:r>
              <a:rPr lang="zh-CN" altLang="en-US" smtClean="0">
                <a:latin typeface="+mn-lt"/>
                <a:ea typeface="+mn-ea"/>
                <a:cs typeface="+mn-ea"/>
                <a:sym typeface="+mn-lt"/>
              </a:rPr>
              <a:t>教师或学生使用手机或平板搭配支架</a:t>
            </a:r>
            <a:r>
              <a:rPr lang="en-US" altLang="zh-CN" smtClean="0">
                <a:latin typeface="+mn-lt"/>
                <a:ea typeface="+mn-ea"/>
                <a:cs typeface="+mn-ea"/>
                <a:sym typeface="+mn-lt"/>
              </a:rPr>
              <a:t>, </a:t>
            </a:r>
            <a:r>
              <a:rPr lang="zh-CN" altLang="en-US" smtClean="0">
                <a:latin typeface="+mn-lt"/>
                <a:ea typeface="+mn-ea"/>
                <a:cs typeface="+mn-ea"/>
                <a:sym typeface="+mn-lt"/>
              </a:rPr>
              <a:t>将课堂实时生成性的原笔迹书写，通过手机或平板方式现场直播。实时同步授课内容及课堂生成性资源，增进师生实时交流和沟通，实现多元立体化互动教学。</a:t>
            </a:r>
            <a:endParaRPr lang="zh-CN" altLang="en-US">
              <a:latin typeface="+mn-lt"/>
              <a:ea typeface="+mn-ea"/>
              <a:cs typeface="+mn-ea"/>
              <a:sym typeface="+mn-lt"/>
            </a:endParaRPr>
          </a:p>
        </p:txBody>
      </p:sp>
      <p:sp>
        <p:nvSpPr>
          <p:cNvPr id="50" name="Shape 475"/>
          <p:cNvSpPr/>
          <p:nvPr/>
        </p:nvSpPr>
        <p:spPr>
          <a:xfrm>
            <a:off x="7743727" y="1929336"/>
            <a:ext cx="128905" cy="128905"/>
          </a:xfrm>
          <a:prstGeom prst="rect">
            <a:avLst/>
          </a:prstGeom>
          <a:solidFill>
            <a:srgbClr val="3E85C6"/>
          </a:solidFill>
          <a:ln w="12700">
            <a:miter lim="400000"/>
          </a:ln>
        </p:spPr>
        <p:txBody>
          <a:bodyPr lIns="45719" rIns="45719" anchor="ctr"/>
          <a:lstStyle/>
          <a:p>
            <a:pPr algn="ctr">
              <a:defRPr b="1" i="1">
                <a:solidFill>
                  <a:srgbClr val="FFFFFF"/>
                </a:solidFill>
              </a:defRPr>
            </a:pPr>
            <a:endParaRPr>
              <a:cs typeface="+mn-ea"/>
              <a:sym typeface="+mn-lt"/>
            </a:endParaRPr>
          </a:p>
        </p:txBody>
      </p:sp>
      <p:grpSp>
        <p:nvGrpSpPr>
          <p:cNvPr id="51" name="Group 478"/>
          <p:cNvGrpSpPr/>
          <p:nvPr/>
        </p:nvGrpSpPr>
        <p:grpSpPr>
          <a:xfrm>
            <a:off x="7743727" y="3733832"/>
            <a:ext cx="3614003" cy="2049907"/>
            <a:chOff x="0" y="0"/>
            <a:chExt cx="3614002" cy="2049905"/>
          </a:xfrm>
        </p:grpSpPr>
        <p:sp>
          <p:nvSpPr>
            <p:cNvPr id="52" name="Shape 476"/>
            <p:cNvSpPr/>
            <p:nvPr/>
          </p:nvSpPr>
          <p:spPr>
            <a:xfrm>
              <a:off x="0" y="108970"/>
              <a:ext cx="128905" cy="128905"/>
            </a:xfrm>
            <a:prstGeom prst="rect">
              <a:avLst/>
            </a:prstGeom>
            <a:solidFill>
              <a:srgbClr val="3E85C6"/>
            </a:solidFill>
            <a:ln w="12700" cap="flat">
              <a:noFill/>
              <a:miter lim="400000"/>
            </a:ln>
            <a:effectLst/>
          </p:spPr>
          <p:txBody>
            <a:bodyPr wrap="square" lIns="45719" tIns="45719" rIns="45719" bIns="45719" numCol="1" anchor="ctr">
              <a:noAutofit/>
            </a:bodyPr>
            <a:lstStyle/>
            <a:p>
              <a:pPr algn="ctr">
                <a:defRPr b="1" i="1">
                  <a:solidFill>
                    <a:srgbClr val="FFFFFF"/>
                  </a:solidFill>
                </a:defRPr>
              </a:pPr>
              <a:endParaRPr>
                <a:cs typeface="+mn-ea"/>
                <a:sym typeface="+mn-lt"/>
              </a:endParaRPr>
            </a:p>
          </p:txBody>
        </p:sp>
        <p:sp>
          <p:nvSpPr>
            <p:cNvPr id="53" name="Shape 477"/>
            <p:cNvSpPr/>
            <p:nvPr/>
          </p:nvSpPr>
          <p:spPr>
            <a:xfrm>
              <a:off x="184872" y="0"/>
              <a:ext cx="3429131" cy="2049906"/>
            </a:xfrm>
            <a:prstGeom prst="rect">
              <a:avLst/>
            </a:prstGeom>
            <a:noFill/>
            <a:ln w="12700" cap="flat">
              <a:noFill/>
              <a:miter lim="400000"/>
            </a:ln>
            <a:effectLst/>
          </p:spPr>
          <p:txBody>
            <a:bodyPr wrap="square" lIns="45719" tIns="45719" rIns="45719" bIns="45719" numCol="1" anchor="t">
              <a:normAutofit/>
            </a:bodyPr>
            <a:lstStyle/>
            <a:p>
              <a:pPr algn="just">
                <a:lnSpc>
                  <a:spcPct val="120000"/>
                </a:lnSpc>
                <a:spcBef>
                  <a:spcPts val="1000"/>
                </a:spcBef>
                <a:buFont typeface="Arial" panose="020B0604020202020204"/>
                <a:defRPr sz="14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a:solidFill>
                    <a:srgbClr val="FF2600"/>
                  </a:solidFill>
                  <a:cs typeface="+mn-ea"/>
                  <a:sym typeface="+mn-lt"/>
                </a:rPr>
                <a:t>语文或英语课</a:t>
              </a:r>
              <a:r>
                <a:rPr>
                  <a:cs typeface="+mn-ea"/>
                  <a:sym typeface="+mn-lt"/>
                </a:rPr>
                <a:t>中，教师可将一个或多个学生的作文，实时同步到大屏幕上，进行对比分析与讲解。</a:t>
              </a:r>
            </a:p>
            <a:p>
              <a:pPr algn="just">
                <a:lnSpc>
                  <a:spcPct val="120000"/>
                </a:lnSpc>
                <a:spcBef>
                  <a:spcPts val="1000"/>
                </a:spcBef>
                <a:buFont typeface="Arial" panose="020B0604020202020204"/>
                <a:defRPr sz="14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a:solidFill>
                    <a:srgbClr val="FF2600"/>
                  </a:solidFill>
                  <a:cs typeface="+mn-ea"/>
                  <a:sym typeface="+mn-lt"/>
                </a:rPr>
                <a:t>数学课</a:t>
              </a:r>
              <a:r>
                <a:rPr>
                  <a:cs typeface="+mn-ea"/>
                  <a:sym typeface="+mn-lt"/>
                </a:rPr>
                <a:t>中，教师可将一个或多个学生课堂生成的主观题，实时同步到大屏幕上进行对比分析与讲解。</a:t>
              </a:r>
            </a:p>
          </p:txBody>
        </p:sp>
      </p:grpSp>
    </p:spTree>
    <p:extLst>
      <p:ext uri="{BB962C8B-B14F-4D97-AF65-F5344CB8AC3E}">
        <p14:creationId xmlns:p14="http://schemas.microsoft.com/office/powerpoint/2010/main" val="2812520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700" y="96620"/>
            <a:ext cx="5298440" cy="523220"/>
          </a:xfrm>
          <a:prstGeom prst="rect">
            <a:avLst/>
          </a:prstGeom>
          <a:noFill/>
        </p:spPr>
        <p:txBody>
          <a:bodyPr wrap="square" rtlCol="0">
            <a:spAutoFit/>
          </a:bodyPr>
          <a:lstStyle/>
          <a:p>
            <a:r>
              <a:rPr lang="zh-CN" altLang="en-US" sz="2800" b="1" dirty="0">
                <a:cs typeface="+mn-ea"/>
                <a:sym typeface="+mn-lt"/>
              </a:rPr>
              <a:t>应用场景</a:t>
            </a:r>
            <a:r>
              <a:rPr lang="en-US" altLang="zh-CN" sz="2800" b="1" dirty="0">
                <a:cs typeface="+mn-ea"/>
                <a:sym typeface="+mn-lt"/>
              </a:rPr>
              <a:t>—</a:t>
            </a:r>
            <a:r>
              <a:rPr lang="zh-CN" altLang="en-US" sz="2800" b="1" dirty="0">
                <a:cs typeface="+mn-ea"/>
                <a:sym typeface="+mn-lt"/>
              </a:rPr>
              <a:t>常态教室教学应用</a:t>
            </a:r>
          </a:p>
        </p:txBody>
      </p:sp>
      <p:grpSp>
        <p:nvGrpSpPr>
          <p:cNvPr id="19" name="Group 505"/>
          <p:cNvGrpSpPr/>
          <p:nvPr/>
        </p:nvGrpSpPr>
        <p:grpSpPr>
          <a:xfrm>
            <a:off x="674158" y="1767070"/>
            <a:ext cx="6760167" cy="4156359"/>
            <a:chOff x="0" y="0"/>
            <a:chExt cx="6760165" cy="4156358"/>
          </a:xfrm>
        </p:grpSpPr>
        <p:sp>
          <p:nvSpPr>
            <p:cNvPr id="20" name="Shape 491"/>
            <p:cNvSpPr/>
            <p:nvPr/>
          </p:nvSpPr>
          <p:spPr>
            <a:xfrm>
              <a:off x="2637087" y="603326"/>
              <a:ext cx="4123079" cy="3028057"/>
            </a:xfrm>
            <a:prstGeom prst="rect">
              <a:avLst/>
            </a:prstGeom>
            <a:solidFill>
              <a:srgbClr val="F7F7F7"/>
            </a:solidFill>
            <a:ln w="12700" cap="flat">
              <a:noFill/>
              <a:miter lim="400000"/>
            </a:ln>
            <a:effectLst/>
          </p:spPr>
          <p:txBody>
            <a:bodyPr wrap="square" lIns="45719" tIns="45719" rIns="45719" bIns="45719" numCol="1" anchor="ctr">
              <a:noAutofit/>
            </a:bodyPr>
            <a:lstStyle/>
            <a:p>
              <a:pPr algn="ctr" defTabSz="911225">
                <a:defRPr sz="2400">
                  <a:solidFill>
                    <a:srgbClr val="FFFFFF"/>
                  </a:solidFill>
                </a:defRPr>
              </a:pPr>
              <a:endParaRPr>
                <a:cs typeface="+mn-ea"/>
                <a:sym typeface="+mn-lt"/>
              </a:endParaRPr>
            </a:p>
          </p:txBody>
        </p:sp>
        <p:sp>
          <p:nvSpPr>
            <p:cNvPr id="21" name="Shape 492"/>
            <p:cNvSpPr/>
            <p:nvPr/>
          </p:nvSpPr>
          <p:spPr>
            <a:xfrm flipH="1">
              <a:off x="0" y="0"/>
              <a:ext cx="2601782" cy="4156359"/>
            </a:xfrm>
            <a:prstGeom prst="rect">
              <a:avLst/>
            </a:prstGeom>
            <a:solidFill>
              <a:srgbClr val="F7F7F7"/>
            </a:solidFill>
            <a:ln w="12700" cap="flat">
              <a:noFill/>
              <a:miter lim="400000"/>
            </a:ln>
            <a:effectLst/>
          </p:spPr>
          <p:txBody>
            <a:bodyPr wrap="square" lIns="45719" tIns="45719" rIns="45719" bIns="45719" numCol="1" anchor="ctr">
              <a:noAutofit/>
            </a:bodyPr>
            <a:lstStyle/>
            <a:p>
              <a:pPr algn="ctr" defTabSz="911225">
                <a:defRPr sz="2400">
                  <a:solidFill>
                    <a:srgbClr val="FFFFFF"/>
                  </a:solidFill>
                </a:defRPr>
              </a:pPr>
              <a:endParaRPr>
                <a:cs typeface="+mn-ea"/>
                <a:sym typeface="+mn-lt"/>
              </a:endParaRPr>
            </a:p>
          </p:txBody>
        </p:sp>
        <p:sp>
          <p:nvSpPr>
            <p:cNvPr id="25" name="Shape 493"/>
            <p:cNvSpPr/>
            <p:nvPr/>
          </p:nvSpPr>
          <p:spPr>
            <a:xfrm>
              <a:off x="167706" y="136034"/>
              <a:ext cx="2272081" cy="1914862"/>
            </a:xfrm>
            <a:prstGeom prst="rect">
              <a:avLst/>
            </a:prstGeom>
            <a:noFill/>
            <a:ln w="22225" cap="flat">
              <a:solidFill>
                <a:srgbClr val="42719B"/>
              </a:solidFill>
              <a:prstDash val="sysDot"/>
              <a:miter lim="800000"/>
            </a:ln>
            <a:effectLst>
              <a:outerShdw blurRad="50800" dist="50800" rotWithShape="0">
                <a:srgbClr val="000000">
                  <a:alpha val="43000"/>
                </a:srgbClr>
              </a:outerShdw>
            </a:effectLst>
          </p:spPr>
          <p:txBody>
            <a:bodyPr wrap="square" lIns="45719" tIns="45719" rIns="45719" bIns="45719" numCol="1" anchor="ctr">
              <a:noAutofit/>
            </a:bodyPr>
            <a:lstStyle/>
            <a:p>
              <a:pPr algn="ctr" defTabSz="911225">
                <a:defRPr sz="1900">
                  <a:solidFill>
                    <a:srgbClr val="FFFFFF"/>
                  </a:solidFill>
                </a:defRPr>
              </a:pPr>
              <a:endParaRPr>
                <a:cs typeface="+mn-ea"/>
                <a:sym typeface="+mn-lt"/>
              </a:endParaRPr>
            </a:p>
          </p:txBody>
        </p:sp>
        <p:sp>
          <p:nvSpPr>
            <p:cNvPr id="26" name="Shape 494"/>
            <p:cNvSpPr/>
            <p:nvPr/>
          </p:nvSpPr>
          <p:spPr>
            <a:xfrm>
              <a:off x="167706" y="2150584"/>
              <a:ext cx="2272081" cy="1930957"/>
            </a:xfrm>
            <a:prstGeom prst="rect">
              <a:avLst/>
            </a:prstGeom>
            <a:noFill/>
            <a:ln w="22225" cap="flat">
              <a:solidFill>
                <a:srgbClr val="42719B"/>
              </a:solidFill>
              <a:prstDash val="sysDot"/>
              <a:miter lim="800000"/>
            </a:ln>
            <a:effectLst/>
          </p:spPr>
          <p:txBody>
            <a:bodyPr wrap="square" lIns="45719" tIns="45719" rIns="45719" bIns="45719" numCol="1" anchor="ctr">
              <a:noAutofit/>
            </a:bodyPr>
            <a:lstStyle/>
            <a:p>
              <a:pPr algn="ctr" defTabSz="911225">
                <a:defRPr sz="1900">
                  <a:solidFill>
                    <a:srgbClr val="FFFFFF"/>
                  </a:solidFill>
                </a:defRPr>
              </a:pPr>
              <a:endParaRPr>
                <a:cs typeface="+mn-ea"/>
                <a:sym typeface="+mn-lt"/>
              </a:endParaRPr>
            </a:p>
          </p:txBody>
        </p:sp>
        <p:pic>
          <p:nvPicPr>
            <p:cNvPr id="27" name="image39.png"/>
            <p:cNvPicPr>
              <a:picLocks noChangeAspect="1"/>
            </p:cNvPicPr>
            <p:nvPr/>
          </p:nvPicPr>
          <p:blipFill>
            <a:blip r:embed="rId3" cstate="hqprint"/>
            <a:srcRect/>
            <a:stretch>
              <a:fillRect/>
            </a:stretch>
          </p:blipFill>
          <p:spPr>
            <a:xfrm>
              <a:off x="201974" y="157321"/>
              <a:ext cx="2231247" cy="1880960"/>
            </a:xfrm>
            <a:prstGeom prst="rect">
              <a:avLst/>
            </a:prstGeom>
            <a:ln w="12700" cap="flat">
              <a:noFill/>
              <a:miter lim="400000"/>
              <a:headEnd/>
              <a:tailEnd/>
            </a:ln>
            <a:effectLst/>
          </p:spPr>
        </p:pic>
        <p:pic>
          <p:nvPicPr>
            <p:cNvPr id="28" name="image34.png"/>
            <p:cNvPicPr>
              <a:picLocks noChangeAspect="1"/>
            </p:cNvPicPr>
            <p:nvPr/>
          </p:nvPicPr>
          <p:blipFill>
            <a:blip r:embed="rId4"/>
            <a:stretch>
              <a:fillRect/>
            </a:stretch>
          </p:blipFill>
          <p:spPr>
            <a:xfrm>
              <a:off x="520252" y="2265330"/>
              <a:ext cx="424718" cy="742477"/>
            </a:xfrm>
            <a:prstGeom prst="rect">
              <a:avLst/>
            </a:prstGeom>
            <a:ln w="12700" cap="flat">
              <a:noFill/>
              <a:miter lim="400000"/>
              <a:headEnd/>
              <a:tailEnd/>
            </a:ln>
            <a:effectLst/>
          </p:spPr>
        </p:pic>
        <p:pic>
          <p:nvPicPr>
            <p:cNvPr id="29" name="image35.png"/>
            <p:cNvPicPr>
              <a:picLocks noChangeAspect="1"/>
            </p:cNvPicPr>
            <p:nvPr/>
          </p:nvPicPr>
          <p:blipFill>
            <a:blip r:embed="rId5" cstate="hqprint"/>
            <a:stretch>
              <a:fillRect/>
            </a:stretch>
          </p:blipFill>
          <p:spPr>
            <a:xfrm>
              <a:off x="1441857" y="2231062"/>
              <a:ext cx="686921" cy="811013"/>
            </a:xfrm>
            <a:prstGeom prst="rect">
              <a:avLst/>
            </a:prstGeom>
            <a:ln w="12700" cap="flat">
              <a:noFill/>
              <a:miter lim="400000"/>
              <a:headEnd/>
              <a:tailEnd/>
            </a:ln>
            <a:effectLst/>
          </p:spPr>
        </p:pic>
        <p:pic>
          <p:nvPicPr>
            <p:cNvPr id="30" name="image36.png" descr="摄像头"/>
            <p:cNvPicPr>
              <a:picLocks noChangeAspect="1"/>
            </p:cNvPicPr>
            <p:nvPr/>
          </p:nvPicPr>
          <p:blipFill>
            <a:blip r:embed="rId6" cstate="hqprint"/>
            <a:stretch>
              <a:fillRect/>
            </a:stretch>
          </p:blipFill>
          <p:spPr>
            <a:xfrm>
              <a:off x="469888" y="3295970"/>
              <a:ext cx="566464" cy="721189"/>
            </a:xfrm>
            <a:prstGeom prst="rect">
              <a:avLst/>
            </a:prstGeom>
            <a:ln w="12700" cap="flat">
              <a:noFill/>
              <a:miter lim="400000"/>
              <a:headEnd/>
              <a:tailEnd/>
            </a:ln>
            <a:effectLst/>
          </p:spPr>
        </p:pic>
        <p:pic>
          <p:nvPicPr>
            <p:cNvPr id="31" name="image37.png" descr="实物展台2"/>
            <p:cNvPicPr>
              <a:picLocks noChangeAspect="1"/>
            </p:cNvPicPr>
            <p:nvPr/>
          </p:nvPicPr>
          <p:blipFill>
            <a:blip r:embed="rId7" cstate="hqprint"/>
            <a:stretch>
              <a:fillRect/>
            </a:stretch>
          </p:blipFill>
          <p:spPr>
            <a:xfrm>
              <a:off x="1396166" y="3360352"/>
              <a:ext cx="652653" cy="629808"/>
            </a:xfrm>
            <a:prstGeom prst="rect">
              <a:avLst/>
            </a:prstGeom>
            <a:ln w="12700" cap="flat">
              <a:noFill/>
              <a:miter lim="400000"/>
              <a:headEnd/>
              <a:tailEnd/>
            </a:ln>
            <a:effectLst/>
          </p:spPr>
        </p:pic>
        <p:grpSp>
          <p:nvGrpSpPr>
            <p:cNvPr id="32" name="Group 504"/>
            <p:cNvGrpSpPr/>
            <p:nvPr/>
          </p:nvGrpSpPr>
          <p:grpSpPr>
            <a:xfrm>
              <a:off x="2695758" y="653690"/>
              <a:ext cx="4006256" cy="2921129"/>
              <a:chOff x="0" y="0"/>
              <a:chExt cx="4006254" cy="2921128"/>
            </a:xfrm>
          </p:grpSpPr>
          <p:pic>
            <p:nvPicPr>
              <p:cNvPr id="33" name="image40.png"/>
              <p:cNvPicPr>
                <a:picLocks noChangeAspect="1"/>
              </p:cNvPicPr>
              <p:nvPr/>
            </p:nvPicPr>
            <p:blipFill>
              <a:blip r:embed="rId8"/>
              <a:stretch>
                <a:fillRect/>
              </a:stretch>
            </p:blipFill>
            <p:spPr>
              <a:xfrm>
                <a:off x="0" y="1449016"/>
                <a:ext cx="2004477" cy="1471563"/>
              </a:xfrm>
              <a:prstGeom prst="rect">
                <a:avLst/>
              </a:prstGeom>
              <a:ln w="12700" cap="flat">
                <a:noFill/>
                <a:miter lim="400000"/>
                <a:headEnd/>
                <a:tailEnd/>
              </a:ln>
              <a:effectLst/>
            </p:spPr>
          </p:pic>
          <p:pic>
            <p:nvPicPr>
              <p:cNvPr id="34" name="image41.png"/>
              <p:cNvPicPr>
                <a:picLocks noChangeAspect="1"/>
              </p:cNvPicPr>
              <p:nvPr/>
            </p:nvPicPr>
            <p:blipFill>
              <a:blip r:embed="rId9"/>
              <a:stretch>
                <a:fillRect/>
              </a:stretch>
            </p:blipFill>
            <p:spPr>
              <a:xfrm>
                <a:off x="0" y="0"/>
                <a:ext cx="2004477" cy="1449017"/>
              </a:xfrm>
              <a:prstGeom prst="rect">
                <a:avLst/>
              </a:prstGeom>
              <a:ln w="12700" cap="flat">
                <a:noFill/>
                <a:miter lim="400000"/>
                <a:headEnd/>
                <a:tailEnd/>
              </a:ln>
              <a:effectLst/>
            </p:spPr>
          </p:pic>
          <p:pic>
            <p:nvPicPr>
              <p:cNvPr id="35" name="image42.png"/>
              <p:cNvPicPr>
                <a:picLocks noChangeAspect="1"/>
              </p:cNvPicPr>
              <p:nvPr/>
            </p:nvPicPr>
            <p:blipFill>
              <a:blip r:embed="rId10" cstate="hqprint"/>
              <a:srcRect b="7420"/>
              <a:stretch>
                <a:fillRect/>
              </a:stretch>
            </p:blipFill>
            <p:spPr>
              <a:xfrm>
                <a:off x="2004476" y="0"/>
                <a:ext cx="2001779" cy="1451766"/>
              </a:xfrm>
              <a:prstGeom prst="rect">
                <a:avLst/>
              </a:prstGeom>
              <a:ln w="12700" cap="flat">
                <a:noFill/>
                <a:miter lim="400000"/>
                <a:headEnd/>
                <a:tailEnd/>
              </a:ln>
              <a:effectLst/>
            </p:spPr>
          </p:pic>
          <p:pic>
            <p:nvPicPr>
              <p:cNvPr id="36" name="image43.png"/>
              <p:cNvPicPr>
                <a:picLocks noChangeAspect="1"/>
              </p:cNvPicPr>
              <p:nvPr/>
            </p:nvPicPr>
            <p:blipFill>
              <a:blip r:embed="rId11"/>
              <a:stretch>
                <a:fillRect/>
              </a:stretch>
            </p:blipFill>
            <p:spPr>
              <a:xfrm>
                <a:off x="2004476" y="1449016"/>
                <a:ext cx="2001779" cy="1472113"/>
              </a:xfrm>
              <a:prstGeom prst="rect">
                <a:avLst/>
              </a:prstGeom>
              <a:ln w="12700" cap="flat">
                <a:noFill/>
                <a:miter lim="400000"/>
                <a:headEnd/>
                <a:tailEnd/>
              </a:ln>
              <a:effectLst/>
            </p:spPr>
          </p:pic>
        </p:grpSp>
      </p:grpSp>
      <p:sp>
        <p:nvSpPr>
          <p:cNvPr id="37" name="Shape 506"/>
          <p:cNvSpPr txBox="1">
            <a:spLocks/>
          </p:cNvSpPr>
          <p:nvPr/>
        </p:nvSpPr>
        <p:spPr>
          <a:xfrm>
            <a:off x="7928599" y="1820366"/>
            <a:ext cx="3429131" cy="1674793"/>
          </a:xfrm>
          <a:prstGeom prst="rect">
            <a:avLst/>
          </a:prstGeom>
        </p:spPr>
        <p:txBody>
          <a:bodyPr/>
          <a:lstStyle>
            <a:lvl1pPr marL="171450" indent="-171450" algn="l" defTabSz="914400" rtl="0" eaLnBrk="1" latinLnBrk="0" hangingPunct="1">
              <a:lnSpc>
                <a:spcPct val="90000"/>
              </a:lnSpc>
              <a:spcBef>
                <a:spcPts val="1000"/>
              </a:spcBef>
              <a:buClrTx/>
              <a:buFont typeface="Arial" panose="020B0604020202020204" pitchFamily="34" charset="0"/>
              <a:buChar char="•"/>
              <a:defRPr sz="2400" kern="1200">
                <a:solidFill>
                  <a:schemeClr val="tx1"/>
                </a:solidFill>
                <a:latin typeface="+mn-lt"/>
                <a:ea typeface="+mn-ea"/>
                <a:cs typeface="+mn-cs"/>
              </a:defRPr>
            </a:lvl1pPr>
            <a:lvl2pPr marL="570230" indent="-22860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2pPr>
            <a:lvl3pPr marL="796925" indent="-117475"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3pPr>
            <a:lvl4pPr marL="1085850" indent="-11938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4pPr>
            <a:lvl5pPr marL="1259205" indent="-11303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5pPr>
            <a:lvl6pPr marL="1259205" indent="-113030" algn="l" defTabSz="914400" rtl="0" eaLnBrk="1" latinLnBrk="0" hangingPunct="1">
              <a:lnSpc>
                <a:spcPct val="90000"/>
              </a:lnSpc>
              <a:spcBef>
                <a:spcPts val="500"/>
              </a:spcBef>
              <a:buClrTx/>
              <a:buFont typeface="Arial" panose="020B0604020202020204" pitchFamily="34" charset="0"/>
              <a:buChar char="•"/>
              <a:defRPr sz="2000" kern="1200">
                <a:solidFill>
                  <a:schemeClr val="tx1"/>
                </a:solidFill>
                <a:latin typeface="+mn-lt"/>
                <a:ea typeface="+mn-ea"/>
                <a:cs typeface="+mn-cs"/>
              </a:defRPr>
            </a:lvl6pPr>
            <a:lvl7pPr marL="1259205" indent="-113030"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7pPr>
            <a:lvl8pPr marL="1259205" indent="-113030"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8pPr>
            <a:lvl9pPr marL="1259205" indent="-113030" algn="l" defTabSz="914400" rtl="0" eaLnBrk="1" latinLnBrk="0" hangingPunct="1">
              <a:lnSpc>
                <a:spcPct val="90000"/>
              </a:lnSpc>
              <a:spcBef>
                <a:spcPts val="500"/>
              </a:spcBef>
              <a:buClrTx/>
              <a:buFont typeface="Arial" panose="020B0604020202020204" pitchFamily="34" charset="0"/>
              <a:buChar char="•"/>
              <a:defRPr sz="2000" kern="1200" baseline="0">
                <a:solidFill>
                  <a:schemeClr val="tx1"/>
                </a:solidFill>
                <a:latin typeface="+mn-lt"/>
                <a:ea typeface="+mn-ea"/>
                <a:cs typeface="+mn-cs"/>
              </a:defRPr>
            </a:lvl9pPr>
          </a:lstStyle>
          <a:p>
            <a:pPr marL="0" indent="0" algn="just">
              <a:lnSpc>
                <a:spcPct val="120000"/>
              </a:lnSpc>
              <a:buFont typeface="Arial" panose="020B0604020202020204" pitchFamily="34" charset="0"/>
              <a:buNone/>
              <a:defRPr sz="14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sz="1400" smtClean="0">
                <a:solidFill>
                  <a:srgbClr val="343E48"/>
                </a:solidFill>
                <a:cs typeface="+mn-ea"/>
                <a:sym typeface="+mn-lt"/>
              </a:rPr>
              <a:t>教师或学生使用手机或平板</a:t>
            </a:r>
            <a:r>
              <a:rPr lang="en-US" altLang="zh-CN" sz="1400" smtClean="0">
                <a:solidFill>
                  <a:srgbClr val="343E48"/>
                </a:solidFill>
                <a:cs typeface="+mn-ea"/>
                <a:sym typeface="+mn-lt"/>
              </a:rPr>
              <a:t>, </a:t>
            </a:r>
            <a:r>
              <a:rPr lang="zh-CN" altLang="en-US" sz="1400" smtClean="0">
                <a:solidFill>
                  <a:srgbClr val="343E48"/>
                </a:solidFill>
                <a:cs typeface="+mn-ea"/>
                <a:sym typeface="+mn-lt"/>
              </a:rPr>
              <a:t>将课堂教学中所需引用的实物、活体或动植物标本同步直播至大屏幕，无法围绕在教师旁边观课的同学也能通过直播方式实时了解细节操作内容。</a:t>
            </a:r>
            <a:endParaRPr lang="zh-CN" altLang="en-US" sz="1400">
              <a:solidFill>
                <a:srgbClr val="343E48"/>
              </a:solidFill>
              <a:cs typeface="+mn-ea"/>
              <a:sym typeface="+mn-lt"/>
            </a:endParaRPr>
          </a:p>
        </p:txBody>
      </p:sp>
      <p:sp>
        <p:nvSpPr>
          <p:cNvPr id="38" name="Shape 507"/>
          <p:cNvSpPr/>
          <p:nvPr/>
        </p:nvSpPr>
        <p:spPr>
          <a:xfrm>
            <a:off x="7743727" y="1929336"/>
            <a:ext cx="128905" cy="128905"/>
          </a:xfrm>
          <a:prstGeom prst="rect">
            <a:avLst/>
          </a:prstGeom>
          <a:solidFill>
            <a:srgbClr val="3E85C6"/>
          </a:solidFill>
          <a:ln w="12700">
            <a:miter lim="400000"/>
          </a:ln>
        </p:spPr>
        <p:txBody>
          <a:bodyPr lIns="45719" rIns="45719" anchor="ctr"/>
          <a:lstStyle/>
          <a:p>
            <a:pPr algn="ctr">
              <a:defRPr b="1" i="1">
                <a:solidFill>
                  <a:srgbClr val="FFFFFF"/>
                </a:solidFill>
              </a:defRPr>
            </a:pPr>
            <a:endParaRPr>
              <a:cs typeface="+mn-ea"/>
              <a:sym typeface="+mn-lt"/>
            </a:endParaRPr>
          </a:p>
        </p:txBody>
      </p:sp>
      <p:grpSp>
        <p:nvGrpSpPr>
          <p:cNvPr id="39" name="Group 510"/>
          <p:cNvGrpSpPr/>
          <p:nvPr/>
        </p:nvGrpSpPr>
        <p:grpSpPr>
          <a:xfrm>
            <a:off x="7743727" y="3733832"/>
            <a:ext cx="3614003" cy="2049907"/>
            <a:chOff x="0" y="0"/>
            <a:chExt cx="3614002" cy="2049905"/>
          </a:xfrm>
        </p:grpSpPr>
        <p:sp>
          <p:nvSpPr>
            <p:cNvPr id="40" name="Shape 508"/>
            <p:cNvSpPr/>
            <p:nvPr/>
          </p:nvSpPr>
          <p:spPr>
            <a:xfrm>
              <a:off x="0" y="108970"/>
              <a:ext cx="128905" cy="128905"/>
            </a:xfrm>
            <a:prstGeom prst="rect">
              <a:avLst/>
            </a:prstGeom>
            <a:solidFill>
              <a:srgbClr val="3E85C6"/>
            </a:solidFill>
            <a:ln w="12700" cap="flat">
              <a:noFill/>
              <a:miter lim="400000"/>
            </a:ln>
            <a:effectLst/>
          </p:spPr>
          <p:txBody>
            <a:bodyPr wrap="square" lIns="45719" tIns="45719" rIns="45719" bIns="45719" numCol="1" anchor="ctr">
              <a:noAutofit/>
            </a:bodyPr>
            <a:lstStyle/>
            <a:p>
              <a:pPr algn="ctr">
                <a:defRPr b="1" i="1">
                  <a:solidFill>
                    <a:srgbClr val="FFFFFF"/>
                  </a:solidFill>
                </a:defRPr>
              </a:pPr>
              <a:endParaRPr>
                <a:cs typeface="+mn-ea"/>
                <a:sym typeface="+mn-lt"/>
              </a:endParaRPr>
            </a:p>
          </p:txBody>
        </p:sp>
        <p:sp>
          <p:nvSpPr>
            <p:cNvPr id="54" name="Shape 509"/>
            <p:cNvSpPr/>
            <p:nvPr/>
          </p:nvSpPr>
          <p:spPr>
            <a:xfrm>
              <a:off x="184872" y="0"/>
              <a:ext cx="3429131" cy="2049906"/>
            </a:xfrm>
            <a:prstGeom prst="rect">
              <a:avLst/>
            </a:prstGeom>
            <a:noFill/>
            <a:ln w="12700" cap="flat">
              <a:noFill/>
              <a:miter lim="400000"/>
            </a:ln>
            <a:effectLst/>
          </p:spPr>
          <p:txBody>
            <a:bodyPr wrap="square" lIns="45719" tIns="45719" rIns="45719" bIns="45719" numCol="1" anchor="t">
              <a:normAutofit/>
            </a:bodyPr>
            <a:lstStyle/>
            <a:p>
              <a:pPr algn="just">
                <a:lnSpc>
                  <a:spcPct val="120000"/>
                </a:lnSpc>
                <a:spcBef>
                  <a:spcPts val="1000"/>
                </a:spcBef>
                <a:buFont typeface="Arial" panose="020B0604020202020204"/>
                <a:defRPr sz="14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a:solidFill>
                    <a:srgbClr val="FF2600"/>
                  </a:solidFill>
                  <a:cs typeface="+mn-ea"/>
                  <a:sym typeface="+mn-lt"/>
                </a:rPr>
                <a:t>科学课</a:t>
              </a:r>
              <a:r>
                <a:rPr>
                  <a:cs typeface="+mn-ea"/>
                  <a:sym typeface="+mn-lt"/>
                </a:rPr>
                <a:t>中，教师可将活的蝉宝宝吐丝、蛙鸣时鼓起的下巴、实体花蕊标本脉络等实时同步直播至大屏幕上。</a:t>
              </a:r>
            </a:p>
            <a:p>
              <a:pPr algn="just">
                <a:lnSpc>
                  <a:spcPct val="120000"/>
                </a:lnSpc>
                <a:spcBef>
                  <a:spcPts val="1000"/>
                </a:spcBef>
                <a:buFont typeface="Arial" panose="020B0604020202020204"/>
                <a:defRPr sz="14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a:solidFill>
                    <a:srgbClr val="FF2600"/>
                  </a:solidFill>
                  <a:cs typeface="+mn-ea"/>
                  <a:sym typeface="+mn-lt"/>
                </a:rPr>
                <a:t>美术课</a:t>
              </a:r>
              <a:r>
                <a:rPr>
                  <a:cs typeface="+mn-ea"/>
                  <a:sym typeface="+mn-lt"/>
                </a:rPr>
                <a:t>中，教师可将美术作品的绘制过程直播至大屏幕上，也可以将已完成的作品展示至大屏幕上。</a:t>
              </a:r>
            </a:p>
          </p:txBody>
        </p:sp>
      </p:grpSp>
    </p:spTree>
    <p:extLst>
      <p:ext uri="{BB962C8B-B14F-4D97-AF65-F5344CB8AC3E}">
        <p14:creationId xmlns:p14="http://schemas.microsoft.com/office/powerpoint/2010/main" val="834082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700" y="96620"/>
            <a:ext cx="5298440" cy="523220"/>
          </a:xfrm>
          <a:prstGeom prst="rect">
            <a:avLst/>
          </a:prstGeom>
          <a:noFill/>
        </p:spPr>
        <p:txBody>
          <a:bodyPr wrap="square" rtlCol="0">
            <a:spAutoFit/>
          </a:bodyPr>
          <a:lstStyle/>
          <a:p>
            <a:r>
              <a:rPr lang="zh-CN" altLang="en-US" sz="2800" b="1" dirty="0">
                <a:cs typeface="+mn-ea"/>
                <a:sym typeface="+mn-lt"/>
              </a:rPr>
              <a:t>应用场景</a:t>
            </a:r>
            <a:r>
              <a:rPr lang="en-US" altLang="zh-CN" sz="2800" b="1" dirty="0">
                <a:cs typeface="+mn-ea"/>
                <a:sym typeface="+mn-lt"/>
              </a:rPr>
              <a:t>—</a:t>
            </a:r>
            <a:r>
              <a:rPr lang="zh-CN" altLang="en-US" sz="2800" b="1" dirty="0">
                <a:cs typeface="+mn-ea"/>
                <a:sym typeface="+mn-lt"/>
              </a:rPr>
              <a:t>数字化实验教学应用</a:t>
            </a:r>
          </a:p>
        </p:txBody>
      </p:sp>
      <p:pic>
        <p:nvPicPr>
          <p:cNvPr id="23" name="image44.png" descr="数字化实验图456"/>
          <p:cNvPicPr>
            <a:picLocks noChangeAspect="1"/>
          </p:cNvPicPr>
          <p:nvPr/>
        </p:nvPicPr>
        <p:blipFill>
          <a:blip r:embed="rId3" cstate="hqprint"/>
          <a:srcRect/>
          <a:stretch>
            <a:fillRect/>
          </a:stretch>
        </p:blipFill>
        <p:spPr>
          <a:xfrm>
            <a:off x="287859" y="1635109"/>
            <a:ext cx="5778509" cy="4661967"/>
          </a:xfrm>
          <a:prstGeom prst="rect">
            <a:avLst/>
          </a:prstGeom>
          <a:ln w="12700">
            <a:miter lim="400000"/>
            <a:headEnd/>
            <a:tailEnd/>
          </a:ln>
        </p:spPr>
      </p:pic>
      <p:sp>
        <p:nvSpPr>
          <p:cNvPr id="24" name="Shape 524"/>
          <p:cNvSpPr/>
          <p:nvPr/>
        </p:nvSpPr>
        <p:spPr>
          <a:xfrm>
            <a:off x="6297454" y="1720573"/>
            <a:ext cx="5054601" cy="4328088"/>
          </a:xfrm>
          <a:prstGeom prst="rect">
            <a:avLst/>
          </a:prstGeom>
          <a:solidFill>
            <a:srgbClr val="1D8FCE"/>
          </a:solidFill>
          <a:ln w="12700">
            <a:miter lim="400000"/>
          </a:ln>
        </p:spPr>
        <p:txBody>
          <a:bodyPr lIns="45719" rIns="45719" anchor="ctr"/>
          <a:lstStyle/>
          <a:p>
            <a:pPr algn="ctr" defTabSz="911225">
              <a:defRPr sz="2200">
                <a:solidFill>
                  <a:srgbClr val="FFFFFF"/>
                </a:solidFill>
              </a:defRPr>
            </a:pPr>
            <a:endParaRPr>
              <a:cs typeface="+mn-ea"/>
              <a:sym typeface="+mn-lt"/>
            </a:endParaRPr>
          </a:p>
        </p:txBody>
      </p:sp>
      <p:grpSp>
        <p:nvGrpSpPr>
          <p:cNvPr id="41" name="Group 527"/>
          <p:cNvGrpSpPr/>
          <p:nvPr/>
        </p:nvGrpSpPr>
        <p:grpSpPr>
          <a:xfrm>
            <a:off x="6008581" y="2201385"/>
            <a:ext cx="455295" cy="455295"/>
            <a:chOff x="0" y="0"/>
            <a:chExt cx="455294" cy="455294"/>
          </a:xfrm>
        </p:grpSpPr>
        <p:sp>
          <p:nvSpPr>
            <p:cNvPr id="42" name="Shape 525"/>
            <p:cNvSpPr/>
            <p:nvPr/>
          </p:nvSpPr>
          <p:spPr>
            <a:xfrm>
              <a:off x="0" y="0"/>
              <a:ext cx="455295" cy="455295"/>
            </a:xfrm>
            <a:prstGeom prst="ellipse">
              <a:avLst/>
            </a:prstGeom>
            <a:solidFill>
              <a:srgbClr val="595959"/>
            </a:solidFill>
            <a:ln w="12700" cap="flat">
              <a:solidFill>
                <a:srgbClr val="F4F0D2"/>
              </a:solidFill>
              <a:prstDash val="solid"/>
              <a:miter lim="800000"/>
            </a:ln>
            <a:effectLst/>
          </p:spPr>
          <p:txBody>
            <a:bodyPr wrap="square" lIns="45719" tIns="45719" rIns="45719" bIns="45719" numCol="1" anchor="ctr">
              <a:noAutofit/>
            </a:bodyPr>
            <a:lstStyle/>
            <a:p>
              <a:pPr algn="ctr" defTabSz="911225">
                <a:defRPr sz="2200">
                  <a:solidFill>
                    <a:srgbClr val="FFFFFF"/>
                  </a:solidFill>
                </a:defRPr>
              </a:pPr>
              <a:endParaRPr>
                <a:cs typeface="+mn-ea"/>
                <a:sym typeface="+mn-lt"/>
              </a:endParaRPr>
            </a:p>
          </p:txBody>
        </p:sp>
        <p:sp>
          <p:nvSpPr>
            <p:cNvPr id="43" name="Shape 526"/>
            <p:cNvSpPr/>
            <p:nvPr/>
          </p:nvSpPr>
          <p:spPr>
            <a:xfrm>
              <a:off x="171365" y="123903"/>
              <a:ext cx="171366" cy="207487"/>
            </a:xfrm>
            <a:prstGeom prst="rightArrow">
              <a:avLst>
                <a:gd name="adj1" fmla="val 50000"/>
                <a:gd name="adj2" fmla="val 50000"/>
              </a:avLst>
            </a:prstGeom>
            <a:solidFill>
              <a:srgbClr val="F4F0D2"/>
            </a:solidFill>
            <a:ln w="12700" cap="flat">
              <a:noFill/>
              <a:miter lim="400000"/>
            </a:ln>
            <a:effectLst/>
          </p:spPr>
          <p:txBody>
            <a:bodyPr wrap="square" lIns="45719" tIns="45719" rIns="45719" bIns="45719" numCol="1" anchor="ctr">
              <a:noAutofit/>
            </a:bodyPr>
            <a:lstStyle/>
            <a:p>
              <a:pPr algn="ctr" defTabSz="911225">
                <a:defRPr sz="2200">
                  <a:solidFill>
                    <a:srgbClr val="FFFFFF"/>
                  </a:solidFill>
                </a:defRPr>
              </a:pPr>
              <a:endParaRPr>
                <a:cs typeface="+mn-ea"/>
                <a:sym typeface="+mn-lt"/>
              </a:endParaRPr>
            </a:p>
          </p:txBody>
        </p:sp>
      </p:grpSp>
      <p:grpSp>
        <p:nvGrpSpPr>
          <p:cNvPr id="44" name="Group 530"/>
          <p:cNvGrpSpPr/>
          <p:nvPr/>
        </p:nvGrpSpPr>
        <p:grpSpPr>
          <a:xfrm>
            <a:off x="6008581" y="5037719"/>
            <a:ext cx="455295" cy="455295"/>
            <a:chOff x="0" y="0"/>
            <a:chExt cx="455294" cy="455294"/>
          </a:xfrm>
        </p:grpSpPr>
        <p:sp>
          <p:nvSpPr>
            <p:cNvPr id="45" name="Shape 528"/>
            <p:cNvSpPr/>
            <p:nvPr/>
          </p:nvSpPr>
          <p:spPr>
            <a:xfrm>
              <a:off x="0" y="0"/>
              <a:ext cx="455295" cy="455295"/>
            </a:xfrm>
            <a:prstGeom prst="ellipse">
              <a:avLst/>
            </a:prstGeom>
            <a:solidFill>
              <a:srgbClr val="595959"/>
            </a:solidFill>
            <a:ln w="12700" cap="flat">
              <a:solidFill>
                <a:srgbClr val="F4F0D2"/>
              </a:solidFill>
              <a:prstDash val="solid"/>
              <a:miter lim="800000"/>
            </a:ln>
            <a:effectLst/>
          </p:spPr>
          <p:txBody>
            <a:bodyPr wrap="square" lIns="45719" tIns="45719" rIns="45719" bIns="45719" numCol="1" anchor="ctr">
              <a:noAutofit/>
            </a:bodyPr>
            <a:lstStyle/>
            <a:p>
              <a:pPr algn="ctr" defTabSz="911225">
                <a:defRPr sz="2200">
                  <a:solidFill>
                    <a:srgbClr val="FFFFFF"/>
                  </a:solidFill>
                </a:defRPr>
              </a:pPr>
              <a:endParaRPr>
                <a:cs typeface="+mn-ea"/>
                <a:sym typeface="+mn-lt"/>
              </a:endParaRPr>
            </a:p>
          </p:txBody>
        </p:sp>
        <p:sp>
          <p:nvSpPr>
            <p:cNvPr id="46" name="Shape 529"/>
            <p:cNvSpPr/>
            <p:nvPr/>
          </p:nvSpPr>
          <p:spPr>
            <a:xfrm>
              <a:off x="171365" y="123903"/>
              <a:ext cx="171366" cy="207487"/>
            </a:xfrm>
            <a:prstGeom prst="rightArrow">
              <a:avLst>
                <a:gd name="adj1" fmla="val 50000"/>
                <a:gd name="adj2" fmla="val 50000"/>
              </a:avLst>
            </a:prstGeom>
            <a:solidFill>
              <a:srgbClr val="F4F0D2"/>
            </a:solidFill>
            <a:ln w="12700" cap="flat">
              <a:noFill/>
              <a:miter lim="400000"/>
            </a:ln>
            <a:effectLst/>
          </p:spPr>
          <p:txBody>
            <a:bodyPr wrap="square" lIns="45719" tIns="45719" rIns="45719" bIns="45719" numCol="1" anchor="ctr">
              <a:noAutofit/>
            </a:bodyPr>
            <a:lstStyle/>
            <a:p>
              <a:pPr algn="ctr" defTabSz="911225">
                <a:defRPr sz="2200">
                  <a:solidFill>
                    <a:srgbClr val="FFFFFF"/>
                  </a:solidFill>
                </a:defRPr>
              </a:pPr>
              <a:endParaRPr>
                <a:cs typeface="+mn-ea"/>
                <a:sym typeface="+mn-lt"/>
              </a:endParaRPr>
            </a:p>
          </p:txBody>
        </p:sp>
      </p:grpSp>
      <p:grpSp>
        <p:nvGrpSpPr>
          <p:cNvPr id="47" name="Group 533"/>
          <p:cNvGrpSpPr/>
          <p:nvPr/>
        </p:nvGrpSpPr>
        <p:grpSpPr>
          <a:xfrm>
            <a:off x="6628976" y="2042407"/>
            <a:ext cx="4429226" cy="1227032"/>
            <a:chOff x="0" y="0"/>
            <a:chExt cx="4429225" cy="1227031"/>
          </a:xfrm>
        </p:grpSpPr>
        <p:sp>
          <p:nvSpPr>
            <p:cNvPr id="48" name="Shape 531"/>
            <p:cNvSpPr/>
            <p:nvPr/>
          </p:nvSpPr>
          <p:spPr>
            <a:xfrm>
              <a:off x="0" y="362797"/>
              <a:ext cx="4429225" cy="864234"/>
            </a:xfrm>
            <a:prstGeom prst="rect">
              <a:avLst/>
            </a:prstGeom>
            <a:noFill/>
            <a:ln w="12700" cap="flat">
              <a:noFill/>
              <a:miter lim="400000"/>
            </a:ln>
            <a:effectLst/>
          </p:spPr>
          <p:txBody>
            <a:bodyPr wrap="square" lIns="45719" tIns="45719" rIns="45719" bIns="45719" numCol="1" anchor="t">
              <a:spAutoFit/>
            </a:bodyPr>
            <a:lstStyle/>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移动授课：通过自带设备进行移动教学、</a:t>
              </a: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                 并可走动式采集学生生成性资源。</a:t>
              </a: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多屏对比：多源内容的分屏对比。</a:t>
              </a: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学生展示：实时展示小组、个人生成性内容。</a:t>
              </a:r>
            </a:p>
          </p:txBody>
        </p:sp>
        <p:sp>
          <p:nvSpPr>
            <p:cNvPr id="49" name="Shape 532"/>
            <p:cNvSpPr/>
            <p:nvPr/>
          </p:nvSpPr>
          <p:spPr>
            <a:xfrm>
              <a:off x="0" y="0"/>
              <a:ext cx="3234056" cy="369330"/>
            </a:xfrm>
            <a:prstGeom prst="rect">
              <a:avLst/>
            </a:prstGeom>
            <a:noFill/>
            <a:ln w="12700" cap="flat">
              <a:noFill/>
              <a:miter lim="400000"/>
            </a:ln>
            <a:effectLst/>
          </p:spPr>
          <p:txBody>
            <a:bodyPr wrap="square" lIns="45719" tIns="45719" rIns="45719" bIns="45719" numCol="1" anchor="t">
              <a:spAutoFit/>
            </a:bodyPr>
            <a:lstStyle/>
            <a:p>
              <a:pPr defTabSz="911225">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a:cs typeface="+mn-ea"/>
                  <a:sym typeface="+mn-lt"/>
                </a:rPr>
                <a:t>基于BYOD的课堂延伸</a:t>
              </a:r>
            </a:p>
          </p:txBody>
        </p:sp>
      </p:grpSp>
      <p:grpSp>
        <p:nvGrpSpPr>
          <p:cNvPr id="50" name="Group 536"/>
          <p:cNvGrpSpPr/>
          <p:nvPr/>
        </p:nvGrpSpPr>
        <p:grpSpPr>
          <a:xfrm>
            <a:off x="6628976" y="3740482"/>
            <a:ext cx="4429226" cy="2700926"/>
            <a:chOff x="0" y="0"/>
            <a:chExt cx="4429225" cy="2700924"/>
          </a:xfrm>
        </p:grpSpPr>
        <p:sp>
          <p:nvSpPr>
            <p:cNvPr id="51" name="Shape 534"/>
            <p:cNvSpPr/>
            <p:nvPr/>
          </p:nvSpPr>
          <p:spPr>
            <a:xfrm>
              <a:off x="0" y="390814"/>
              <a:ext cx="4429225" cy="2310110"/>
            </a:xfrm>
            <a:prstGeom prst="rect">
              <a:avLst/>
            </a:prstGeom>
            <a:noFill/>
            <a:ln w="12700" cap="flat">
              <a:noFill/>
              <a:miter lim="400000"/>
            </a:ln>
            <a:effectLst/>
          </p:spPr>
          <p:txBody>
            <a:bodyPr wrap="square" lIns="45719" tIns="45719" rIns="45719" bIns="45719" numCol="1" anchor="t">
              <a:noAutofit/>
            </a:bodyPr>
            <a:lstStyle/>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dirty="0" err="1">
                  <a:cs typeface="+mn-ea"/>
                  <a:sym typeface="+mn-lt"/>
                </a:rPr>
                <a:t>阶段一：简易视频数据采集</a:t>
              </a:r>
              <a:endParaRPr sz="1400" dirty="0">
                <a:cs typeface="+mn-ea"/>
                <a:sym typeface="+mn-lt"/>
              </a:endParaRP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dirty="0" err="1">
                  <a:cs typeface="+mn-ea"/>
                  <a:sym typeface="+mn-lt"/>
                </a:rPr>
                <a:t>学生调用平板、手机终端设备的摄像功能，进行实验操作过程的数据采集、传输并投屏</a:t>
              </a:r>
              <a:r>
                <a:rPr sz="1400" dirty="0">
                  <a:cs typeface="+mn-ea"/>
                  <a:sym typeface="+mn-lt"/>
                </a:rPr>
                <a:t>；</a:t>
              </a: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sz="1400" dirty="0">
                <a:cs typeface="+mn-ea"/>
                <a:sym typeface="+mn-lt"/>
              </a:endParaRP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dirty="0" err="1">
                  <a:cs typeface="+mn-ea"/>
                  <a:sym typeface="+mn-lt"/>
                </a:rPr>
                <a:t>阶段二：高端视频数据采集</a:t>
              </a:r>
              <a:endParaRPr sz="1400" dirty="0">
                <a:cs typeface="+mn-ea"/>
                <a:sym typeface="+mn-lt"/>
              </a:endParaRP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dirty="0" err="1">
                  <a:cs typeface="+mn-ea"/>
                  <a:sym typeface="+mn-lt"/>
                </a:rPr>
                <a:t>通过摄像头进行机位画面预置，</a:t>
              </a:r>
              <a:r>
                <a:rPr sz="1400" dirty="0" err="1" smtClean="0">
                  <a:cs typeface="+mn-ea"/>
                  <a:sym typeface="+mn-lt"/>
                </a:rPr>
                <a:t>教师使用飞屏遥控端一键采集每组学生实验的画面并投屏</a:t>
              </a:r>
              <a:r>
                <a:rPr sz="1400" dirty="0">
                  <a:cs typeface="+mn-ea"/>
                  <a:sym typeface="+mn-lt"/>
                </a:rPr>
                <a:t>。</a:t>
              </a:r>
            </a:p>
          </p:txBody>
        </p:sp>
        <p:sp>
          <p:nvSpPr>
            <p:cNvPr id="52" name="Shape 535"/>
            <p:cNvSpPr/>
            <p:nvPr/>
          </p:nvSpPr>
          <p:spPr>
            <a:xfrm>
              <a:off x="0" y="0"/>
              <a:ext cx="3509644" cy="450850"/>
            </a:xfrm>
            <a:prstGeom prst="rect">
              <a:avLst/>
            </a:prstGeom>
            <a:noFill/>
            <a:ln w="12700" cap="flat">
              <a:noFill/>
              <a:miter lim="400000"/>
            </a:ln>
            <a:effectLst/>
          </p:spPr>
          <p:txBody>
            <a:bodyPr wrap="square" lIns="45719" tIns="45719" rIns="45719" bIns="45719" numCol="1" anchor="t">
              <a:noAutofit/>
            </a:bodyPr>
            <a:lstStyle>
              <a:lvl1pPr defTabSz="911225">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latin typeface="+mn-lt"/>
                  <a:ea typeface="+mn-ea"/>
                  <a:cs typeface="+mn-ea"/>
                  <a:sym typeface="+mn-lt"/>
                </a:rPr>
                <a:t>实验展播</a:t>
              </a:r>
              <a:r>
                <a:rPr lang="zh-CN">
                  <a:latin typeface="+mn-lt"/>
                  <a:ea typeface="+mn-ea"/>
                  <a:cs typeface="+mn-ea"/>
                  <a:sym typeface="+mn-lt"/>
                </a:rPr>
                <a:t>（网络摄像机设置）</a:t>
              </a:r>
            </a:p>
          </p:txBody>
        </p:sp>
      </p:grpSp>
    </p:spTree>
    <p:extLst>
      <p:ext uri="{BB962C8B-B14F-4D97-AF65-F5344CB8AC3E}">
        <p14:creationId xmlns:p14="http://schemas.microsoft.com/office/powerpoint/2010/main" val="878298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3330567" y="1281443"/>
            <a:ext cx="12256" cy="5292000"/>
          </a:xfrm>
          <a:prstGeom prst="line">
            <a:avLst/>
          </a:prstGeom>
          <a:ln w="28575" cap="rnd">
            <a:solidFill>
              <a:schemeClr val="tx2"/>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249848" y="648693"/>
            <a:ext cx="2261683" cy="64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22" name="MH_Others_2"/>
          <p:cNvSpPr txBox="1"/>
          <p:nvPr>
            <p:custDataLst>
              <p:tags r:id="rId3"/>
            </p:custDataLst>
          </p:nvPr>
        </p:nvSpPr>
        <p:spPr>
          <a:xfrm>
            <a:off x="1382706" y="1318386"/>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200" cap="none" spc="100" normalizeH="0" baseline="0" noProof="0" dirty="0">
                <a:ln>
                  <a:noFill/>
                </a:ln>
                <a:solidFill>
                  <a:sysClr val="windowText" lastClr="000000"/>
                </a:solidFill>
                <a:effectLst/>
                <a:uLnTx/>
                <a:uFillTx/>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cs typeface="+mn-ea"/>
              <a:sym typeface="+mn-lt"/>
            </a:endParaRPr>
          </a:p>
        </p:txBody>
      </p:sp>
      <p:sp>
        <p:nvSpPr>
          <p:cNvPr id="64" name="MH_Entry_2"/>
          <p:cNvSpPr txBox="1">
            <a:spLocks noChangeArrowheads="1"/>
          </p:cNvSpPr>
          <p:nvPr>
            <p:custDataLst>
              <p:tags r:id="rId4"/>
            </p:custDataLst>
          </p:nvPr>
        </p:nvSpPr>
        <p:spPr bwMode="auto">
          <a:xfrm>
            <a:off x="4104567" y="28011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25" name="MH_Number_1"/>
          <p:cNvSpPr/>
          <p:nvPr>
            <p:custDataLst>
              <p:tags r:id="rId5"/>
            </p:custDataLst>
          </p:nvPr>
        </p:nvSpPr>
        <p:spPr>
          <a:xfrm>
            <a:off x="3162823" y="2865095"/>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5" name="等腰三角形 4"/>
          <p:cNvSpPr/>
          <p:nvPr/>
        </p:nvSpPr>
        <p:spPr>
          <a:xfrm>
            <a:off x="3162823" y="6577088"/>
            <a:ext cx="360000" cy="2905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0" name="MH_Entry_2"/>
          <p:cNvSpPr txBox="1">
            <a:spLocks noChangeArrowheads="1"/>
          </p:cNvSpPr>
          <p:nvPr>
            <p:custDataLst>
              <p:tags r:id="rId6"/>
            </p:custDataLst>
          </p:nvPr>
        </p:nvSpPr>
        <p:spPr bwMode="auto">
          <a:xfrm>
            <a:off x="4104567" y="3924086"/>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方案</a:t>
            </a:r>
            <a:r>
              <a:rPr lang="zh-CN" altLang="en-US" sz="3200" b="1" noProof="0" dirty="0">
                <a:solidFill>
                  <a:sysClr val="windowText" lastClr="000000"/>
                </a:solidFill>
                <a:latin typeface="+mn-lt"/>
                <a:ea typeface="+mn-ea"/>
                <a:cs typeface="+mn-ea"/>
                <a:sym typeface="+mn-lt"/>
              </a:rPr>
              <a:t>详细</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介绍</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1" name="MH_Number_1"/>
          <p:cNvSpPr/>
          <p:nvPr>
            <p:custDataLst>
              <p:tags r:id="rId7"/>
            </p:custDataLst>
          </p:nvPr>
        </p:nvSpPr>
        <p:spPr>
          <a:xfrm>
            <a:off x="3162823" y="3868231"/>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3" name="MH_Entry_2"/>
          <p:cNvSpPr txBox="1">
            <a:spLocks noChangeArrowheads="1"/>
          </p:cNvSpPr>
          <p:nvPr>
            <p:custDataLst>
              <p:tags r:id="rId8"/>
            </p:custDataLst>
          </p:nvPr>
        </p:nvSpPr>
        <p:spPr bwMode="auto">
          <a:xfrm>
            <a:off x="4104567" y="300213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r>
              <a:rPr lang="zh-CN" altLang="en-US" sz="3200" b="1" dirty="0" smtClean="0">
                <a:solidFill>
                  <a:sysClr val="windowText" lastClr="000000"/>
                </a:solidFill>
                <a:latin typeface="+mn-lt"/>
                <a:ea typeface="+mn-ea"/>
                <a:cs typeface="+mn-ea"/>
                <a:sym typeface="+mn-lt"/>
              </a:rPr>
              <a:t>需求和痛点</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5" name="MH_Number_1"/>
          <p:cNvSpPr/>
          <p:nvPr>
            <p:custDataLst>
              <p:tags r:id="rId9"/>
            </p:custDataLst>
          </p:nvPr>
        </p:nvSpPr>
        <p:spPr>
          <a:xfrm>
            <a:off x="3192126" y="4871367"/>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6" name="MH_Entry_2"/>
          <p:cNvSpPr txBox="1">
            <a:spLocks noChangeArrowheads="1"/>
          </p:cNvSpPr>
          <p:nvPr>
            <p:custDataLst>
              <p:tags r:id="rId10"/>
            </p:custDataLst>
          </p:nvPr>
        </p:nvSpPr>
        <p:spPr bwMode="auto">
          <a:xfrm>
            <a:off x="4104567" y="4846040"/>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r>
              <a:rPr lang="zh-CN" altLang="en-US" sz="3200" b="1" dirty="0">
                <a:solidFill>
                  <a:sysClr val="windowText" lastClr="000000"/>
                </a:solidFill>
                <a:latin typeface="+mn-lt"/>
                <a:ea typeface="+mn-ea"/>
                <a:cs typeface="+mn-ea"/>
                <a:sym typeface="+mn-lt"/>
              </a:rPr>
              <a:t>方案</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优势</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Tree>
    <p:custDataLst>
      <p:tags r:id="rId1"/>
    </p:custDataLst>
    <p:extLst>
      <p:ext uri="{BB962C8B-B14F-4D97-AF65-F5344CB8AC3E}">
        <p14:creationId xmlns:p14="http://schemas.microsoft.com/office/powerpoint/2010/main" val="2050331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rctx="PPT">
                                        <p:cTn id="6" dur="indefinite"/>
                                        <p:tgtEl>
                                          <p:spTgt spid="10"/>
                                        </p:tgtEl>
                                        <p:attrNameLst>
                                          <p:attrName>style.opacity</p:attrName>
                                        </p:attrNameLst>
                                      </p:cBhvr>
                                      <p:to>
                                        <p:strVal val="0.5"/>
                                      </p:to>
                                    </p:set>
                                    <p:animEffect filter="image" prLst="opacity: 0.5">
                                      <p:cBhvr rctx="IE">
                                        <p:cTn id="7" dur="indefinite"/>
                                        <p:tgtEl>
                                          <p:spTgt spid="10"/>
                                        </p:tgtEl>
                                      </p:cBhvr>
                                    </p:animEffect>
                                  </p:childTnLst>
                                </p:cTn>
                              </p:par>
                              <p:par>
                                <p:cTn id="8" presetID="9" presetClass="emph" presetSubtype="0" grpId="0" nodeType="withEffect">
                                  <p:stCondLst>
                                    <p:cond delay="0"/>
                                  </p:stCondLst>
                                  <p:childTnLst>
                                    <p:set>
                                      <p:cBhvr rctx="PPT">
                                        <p:cTn id="9" dur="indefinite"/>
                                        <p:tgtEl>
                                          <p:spTgt spid="13"/>
                                        </p:tgtEl>
                                        <p:attrNameLst>
                                          <p:attrName>style.opacity</p:attrName>
                                        </p:attrNameLst>
                                      </p:cBhvr>
                                      <p:to>
                                        <p:strVal val="0.5"/>
                                      </p:to>
                                    </p:set>
                                    <p:animEffect filter="image" prLst="opacity: 0.5">
                                      <p:cBhvr rctx="IE">
                                        <p:cTn id="10" dur="indefinite"/>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647700" y="96620"/>
            <a:ext cx="3352800" cy="523220"/>
          </a:xfrm>
          <a:prstGeom prst="rect">
            <a:avLst/>
          </a:prstGeom>
          <a:noFill/>
        </p:spPr>
        <p:txBody>
          <a:bodyPr wrap="square" rtlCol="0">
            <a:spAutoFit/>
          </a:bodyPr>
          <a:lstStyle/>
          <a:p>
            <a:r>
              <a:rPr lang="zh-CN" altLang="en-US" sz="2800" b="1" dirty="0" smtClean="0">
                <a:cs typeface="+mn-ea"/>
                <a:sym typeface="+mn-lt"/>
              </a:rPr>
              <a:t>产品优势</a:t>
            </a:r>
            <a:endParaRPr lang="zh-CN" altLang="en-US" sz="2800" b="1" dirty="0">
              <a:cs typeface="+mn-ea"/>
              <a:sym typeface="+mn-lt"/>
            </a:endParaRPr>
          </a:p>
        </p:txBody>
      </p:sp>
      <p:pic>
        <p:nvPicPr>
          <p:cNvPr id="66" name="图片 65" descr="飞屏云盒图片"/>
          <p:cNvPicPr>
            <a:picLocks noChangeAspect="1"/>
          </p:cNvPicPr>
          <p:nvPr/>
        </p:nvPicPr>
        <p:blipFill>
          <a:blip r:embed="rId3"/>
          <a:stretch>
            <a:fillRect/>
          </a:stretch>
        </p:blipFill>
        <p:spPr>
          <a:xfrm>
            <a:off x="160655" y="1189990"/>
            <a:ext cx="6557645" cy="5632450"/>
          </a:xfrm>
          <a:prstGeom prst="rect">
            <a:avLst/>
          </a:prstGeom>
        </p:spPr>
      </p:pic>
      <p:sp>
        <p:nvSpPr>
          <p:cNvPr id="67" name="矩形 66"/>
          <p:cNvSpPr/>
          <p:nvPr/>
        </p:nvSpPr>
        <p:spPr>
          <a:xfrm>
            <a:off x="7145020" y="977265"/>
            <a:ext cx="4587875" cy="5078095"/>
          </a:xfrm>
          <a:prstGeom prst="rect">
            <a:avLst/>
          </a:prstGeom>
          <a:solidFill>
            <a:srgbClr val="1D8F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0">
              <a:cs typeface="+mn-ea"/>
              <a:sym typeface="+mn-lt"/>
            </a:endParaRPr>
          </a:p>
        </p:txBody>
      </p:sp>
      <p:grpSp>
        <p:nvGrpSpPr>
          <p:cNvPr id="68" name="组合 67"/>
          <p:cNvGrpSpPr/>
          <p:nvPr/>
        </p:nvGrpSpPr>
        <p:grpSpPr>
          <a:xfrm>
            <a:off x="6794500" y="4674235"/>
            <a:ext cx="648005" cy="648005"/>
            <a:chOff x="11446" y="2924"/>
            <a:chExt cx="1084" cy="1084"/>
          </a:xfrm>
        </p:grpSpPr>
        <p:sp>
          <p:nvSpPr>
            <p:cNvPr id="69" name="椭圆 68"/>
            <p:cNvSpPr/>
            <p:nvPr/>
          </p:nvSpPr>
          <p:spPr>
            <a:xfrm>
              <a:off x="11446" y="2924"/>
              <a:ext cx="1084" cy="1084"/>
            </a:xfrm>
            <a:prstGeom prst="ellipse">
              <a:avLst/>
            </a:prstGeom>
            <a:solidFill>
              <a:schemeClr val="tx1">
                <a:lumMod val="65000"/>
                <a:lumOff val="35000"/>
              </a:schemeClr>
            </a:solidFill>
            <a:ln>
              <a:solidFill>
                <a:srgbClr val="F4F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0">
                <a:cs typeface="+mn-ea"/>
                <a:sym typeface="+mn-lt"/>
              </a:endParaRPr>
            </a:p>
          </p:txBody>
        </p:sp>
        <p:sp>
          <p:nvSpPr>
            <p:cNvPr id="70" name="右箭头 69"/>
            <p:cNvSpPr/>
            <p:nvPr/>
          </p:nvSpPr>
          <p:spPr>
            <a:xfrm>
              <a:off x="11854" y="3219"/>
              <a:ext cx="408" cy="494"/>
            </a:xfrm>
            <a:prstGeom prst="rightArrow">
              <a:avLst/>
            </a:prstGeom>
            <a:solidFill>
              <a:srgbClr val="F4F0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0">
                <a:cs typeface="+mn-ea"/>
                <a:sym typeface="+mn-lt"/>
              </a:endParaRPr>
            </a:p>
          </p:txBody>
        </p:sp>
      </p:grpSp>
      <p:grpSp>
        <p:nvGrpSpPr>
          <p:cNvPr id="71" name="组合 70"/>
          <p:cNvGrpSpPr/>
          <p:nvPr/>
        </p:nvGrpSpPr>
        <p:grpSpPr>
          <a:xfrm>
            <a:off x="6811645" y="1704340"/>
            <a:ext cx="648005" cy="648005"/>
            <a:chOff x="11446" y="2924"/>
            <a:chExt cx="1084" cy="1084"/>
          </a:xfrm>
        </p:grpSpPr>
        <p:sp>
          <p:nvSpPr>
            <p:cNvPr id="72" name="椭圆 71"/>
            <p:cNvSpPr/>
            <p:nvPr/>
          </p:nvSpPr>
          <p:spPr>
            <a:xfrm>
              <a:off x="11446" y="2924"/>
              <a:ext cx="1084" cy="1084"/>
            </a:xfrm>
            <a:prstGeom prst="ellipse">
              <a:avLst/>
            </a:prstGeom>
            <a:solidFill>
              <a:schemeClr val="tx1">
                <a:lumMod val="65000"/>
                <a:lumOff val="35000"/>
              </a:schemeClr>
            </a:solidFill>
            <a:ln>
              <a:solidFill>
                <a:srgbClr val="F4F0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0">
                <a:cs typeface="+mn-ea"/>
                <a:sym typeface="+mn-lt"/>
              </a:endParaRPr>
            </a:p>
          </p:txBody>
        </p:sp>
        <p:sp>
          <p:nvSpPr>
            <p:cNvPr id="73" name="右箭头 72"/>
            <p:cNvSpPr/>
            <p:nvPr/>
          </p:nvSpPr>
          <p:spPr>
            <a:xfrm>
              <a:off x="11854" y="3219"/>
              <a:ext cx="408" cy="494"/>
            </a:xfrm>
            <a:prstGeom prst="rightArrow">
              <a:avLst/>
            </a:prstGeom>
            <a:solidFill>
              <a:srgbClr val="F4F0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80">
                <a:cs typeface="+mn-ea"/>
                <a:sym typeface="+mn-lt"/>
              </a:endParaRPr>
            </a:p>
          </p:txBody>
        </p:sp>
      </p:grpSp>
      <p:sp>
        <p:nvSpPr>
          <p:cNvPr id="74" name="TextBox 14"/>
          <p:cNvSpPr txBox="1"/>
          <p:nvPr/>
        </p:nvSpPr>
        <p:spPr bwMode="auto">
          <a:xfrm>
            <a:off x="7729220" y="1704340"/>
            <a:ext cx="3804920" cy="3646170"/>
          </a:xfrm>
          <a:prstGeom prst="rect">
            <a:avLst/>
          </a:prstGeom>
          <a:noFill/>
        </p:spPr>
        <p:txBody>
          <a:bodyPr wrap="square">
            <a:spAutoFit/>
          </a:bodyPr>
          <a:lstStyle/>
          <a:p>
            <a:pPr marL="285750" indent="-285750">
              <a:lnSpc>
                <a:spcPct val="150000"/>
              </a:lnSpc>
              <a:buFont typeface="Wingdings" panose="05000000000000000000" charset="0"/>
              <a:buChar char=""/>
            </a:pPr>
            <a:r>
              <a:rPr lang="zh-CN" altLang="en-US" sz="1400" dirty="0">
                <a:solidFill>
                  <a:srgbClr val="F4F0D2"/>
                </a:solidFill>
                <a:cs typeface="+mn-ea"/>
                <a:sym typeface="+mn-lt"/>
              </a:rPr>
              <a:t>多系统接入：支持</a:t>
            </a:r>
            <a:r>
              <a:rPr lang="en-US" altLang="zh-CN" sz="1400" dirty="0">
                <a:solidFill>
                  <a:srgbClr val="F4F0D2"/>
                </a:solidFill>
                <a:cs typeface="+mn-ea"/>
                <a:sym typeface="+mn-lt"/>
              </a:rPr>
              <a:t>Win8.1/ Win10</a:t>
            </a:r>
            <a:r>
              <a:rPr lang="zh-CN" altLang="en-US" sz="1400" dirty="0">
                <a:solidFill>
                  <a:srgbClr val="F4F0D2"/>
                </a:solidFill>
                <a:cs typeface="+mn-ea"/>
                <a:sym typeface="+mn-lt"/>
              </a:rPr>
              <a:t>系统、</a:t>
            </a:r>
            <a:r>
              <a:rPr lang="en-US" altLang="zh-CN" sz="1400" dirty="0">
                <a:solidFill>
                  <a:srgbClr val="F4F0D2"/>
                </a:solidFill>
                <a:cs typeface="+mn-ea"/>
                <a:sym typeface="+mn-lt"/>
              </a:rPr>
              <a:t>iOS</a:t>
            </a:r>
            <a:r>
              <a:rPr lang="zh-CN" altLang="en-US" sz="1400" dirty="0">
                <a:solidFill>
                  <a:srgbClr val="F4F0D2"/>
                </a:solidFill>
                <a:cs typeface="+mn-ea"/>
                <a:sym typeface="+mn-lt"/>
              </a:rPr>
              <a:t>系统、安卓</a:t>
            </a:r>
            <a:r>
              <a:rPr lang="en-US" altLang="zh-CN" sz="1400" dirty="0">
                <a:solidFill>
                  <a:srgbClr val="F4F0D2"/>
                </a:solidFill>
                <a:cs typeface="+mn-ea"/>
                <a:sym typeface="+mn-lt"/>
              </a:rPr>
              <a:t>5.0</a:t>
            </a:r>
            <a:r>
              <a:rPr lang="zh-CN" altLang="en-US" sz="1400" dirty="0">
                <a:solidFill>
                  <a:srgbClr val="F4F0D2"/>
                </a:solidFill>
                <a:cs typeface="+mn-ea"/>
                <a:sym typeface="+mn-lt"/>
              </a:rPr>
              <a:t>及以上系统的无线接入</a:t>
            </a:r>
          </a:p>
          <a:p>
            <a:pPr marL="285750" indent="-285750">
              <a:lnSpc>
                <a:spcPct val="150000"/>
              </a:lnSpc>
              <a:buFont typeface="Wingdings" panose="05000000000000000000" charset="0"/>
              <a:buChar char=""/>
            </a:pPr>
            <a:endParaRPr lang="zh-CN" altLang="en-US" sz="1400" dirty="0">
              <a:solidFill>
                <a:srgbClr val="F4F0D2"/>
              </a:solidFill>
              <a:cs typeface="+mn-ea"/>
              <a:sym typeface="+mn-lt"/>
            </a:endParaRPr>
          </a:p>
          <a:p>
            <a:pPr marL="285750" indent="-285750">
              <a:lnSpc>
                <a:spcPct val="150000"/>
              </a:lnSpc>
              <a:buFont typeface="Wingdings" panose="05000000000000000000" charset="0"/>
              <a:buChar char=""/>
            </a:pPr>
            <a:r>
              <a:rPr lang="zh-CN" altLang="en-US" sz="1400" dirty="0">
                <a:solidFill>
                  <a:srgbClr val="F4F0D2"/>
                </a:solidFill>
                <a:cs typeface="+mn-ea"/>
                <a:sym typeface="+mn-lt"/>
              </a:rPr>
              <a:t>高清视频播放：超高性能，支持</a:t>
            </a:r>
            <a:r>
              <a:rPr lang="en-US" altLang="zh-CN" sz="1400" dirty="0">
                <a:solidFill>
                  <a:srgbClr val="F4F0D2"/>
                </a:solidFill>
                <a:cs typeface="+mn-ea"/>
                <a:sym typeface="+mn-lt"/>
              </a:rPr>
              <a:t>4</a:t>
            </a:r>
            <a:r>
              <a:rPr lang="zh-CN" altLang="en-US" sz="1400" dirty="0">
                <a:solidFill>
                  <a:srgbClr val="F4F0D2"/>
                </a:solidFill>
                <a:cs typeface="+mn-ea"/>
                <a:sym typeface="+mn-lt"/>
              </a:rPr>
              <a:t>路高清视频的同步播放</a:t>
            </a:r>
          </a:p>
          <a:p>
            <a:pPr marL="285750" indent="-285750">
              <a:lnSpc>
                <a:spcPct val="150000"/>
              </a:lnSpc>
              <a:buFont typeface="Wingdings" panose="05000000000000000000" charset="0"/>
              <a:buChar char=""/>
            </a:pPr>
            <a:endParaRPr lang="zh-CN" altLang="en-US" sz="1400" dirty="0">
              <a:solidFill>
                <a:srgbClr val="F4F0D2"/>
              </a:solidFill>
              <a:cs typeface="+mn-ea"/>
              <a:sym typeface="+mn-lt"/>
            </a:endParaRPr>
          </a:p>
          <a:p>
            <a:pPr marL="285750" indent="-285750">
              <a:lnSpc>
                <a:spcPct val="150000"/>
              </a:lnSpc>
              <a:buFont typeface="Wingdings" panose="05000000000000000000" charset="0"/>
              <a:buChar char=""/>
            </a:pPr>
            <a:r>
              <a:rPr lang="zh-CN" altLang="en-US" sz="1400" dirty="0">
                <a:solidFill>
                  <a:srgbClr val="F4F0D2"/>
                </a:solidFill>
                <a:cs typeface="+mn-ea"/>
                <a:sym typeface="+mn-lt"/>
              </a:rPr>
              <a:t>长视频录制：支持外接</a:t>
            </a:r>
            <a:r>
              <a:rPr lang="en-US" altLang="zh-CN" sz="1400" dirty="0">
                <a:solidFill>
                  <a:srgbClr val="F4F0D2"/>
                </a:solidFill>
                <a:cs typeface="+mn-ea"/>
                <a:sym typeface="+mn-lt"/>
              </a:rPr>
              <a:t>U</a:t>
            </a:r>
            <a:r>
              <a:rPr lang="zh-CN" altLang="en-US" sz="1400" dirty="0">
                <a:solidFill>
                  <a:srgbClr val="F4F0D2"/>
                </a:solidFill>
                <a:cs typeface="+mn-ea"/>
                <a:sym typeface="+mn-lt"/>
              </a:rPr>
              <a:t>盘，并将显示终端画面、声音及麦克风声音录入</a:t>
            </a:r>
            <a:r>
              <a:rPr lang="en-US" altLang="zh-CN" sz="1400" dirty="0">
                <a:solidFill>
                  <a:srgbClr val="F4F0D2"/>
                </a:solidFill>
                <a:cs typeface="+mn-ea"/>
                <a:sym typeface="+mn-lt"/>
              </a:rPr>
              <a:t>U</a:t>
            </a:r>
            <a:r>
              <a:rPr lang="zh-CN" altLang="en-US" sz="1400" dirty="0">
                <a:solidFill>
                  <a:srgbClr val="F4F0D2"/>
                </a:solidFill>
                <a:cs typeface="+mn-ea"/>
                <a:sym typeface="+mn-lt"/>
              </a:rPr>
              <a:t>盘</a:t>
            </a:r>
          </a:p>
          <a:p>
            <a:pPr marL="285750" indent="-285750">
              <a:lnSpc>
                <a:spcPct val="150000"/>
              </a:lnSpc>
              <a:buFont typeface="Wingdings" panose="05000000000000000000" charset="0"/>
              <a:buChar char=""/>
            </a:pPr>
            <a:endParaRPr lang="zh-CN" altLang="en-US" sz="1400" dirty="0">
              <a:solidFill>
                <a:srgbClr val="F4F0D2"/>
              </a:solidFill>
              <a:cs typeface="+mn-ea"/>
              <a:sym typeface="+mn-lt"/>
            </a:endParaRPr>
          </a:p>
          <a:p>
            <a:pPr marL="285750" indent="-285750">
              <a:lnSpc>
                <a:spcPct val="150000"/>
              </a:lnSpc>
              <a:buFont typeface="Wingdings" panose="05000000000000000000" charset="0"/>
              <a:buChar char=""/>
            </a:pPr>
            <a:r>
              <a:rPr lang="zh-CN" altLang="en-US" sz="1400" dirty="0">
                <a:solidFill>
                  <a:srgbClr val="F4F0D2"/>
                </a:solidFill>
                <a:cs typeface="+mn-ea"/>
                <a:sym typeface="+mn-lt"/>
              </a:rPr>
              <a:t>设备画面转播：可使用多个投屏设备，将当前一体机的画面转播到其他一体机上</a:t>
            </a:r>
          </a:p>
        </p:txBody>
      </p:sp>
    </p:spTree>
    <p:extLst>
      <p:ext uri="{BB962C8B-B14F-4D97-AF65-F5344CB8AC3E}">
        <p14:creationId xmlns:p14="http://schemas.microsoft.com/office/powerpoint/2010/main" val="3795781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647700" y="96620"/>
            <a:ext cx="3352800" cy="523220"/>
          </a:xfrm>
          <a:prstGeom prst="rect">
            <a:avLst/>
          </a:prstGeom>
          <a:noFill/>
        </p:spPr>
        <p:txBody>
          <a:bodyPr wrap="square" rtlCol="0">
            <a:spAutoFit/>
          </a:bodyPr>
          <a:lstStyle/>
          <a:p>
            <a:r>
              <a:rPr lang="zh-CN" altLang="en-US" sz="2800" b="1" dirty="0" smtClean="0">
                <a:cs typeface="+mn-ea"/>
                <a:sym typeface="+mn-lt"/>
              </a:rPr>
              <a:t>产品优势</a:t>
            </a:r>
            <a:endParaRPr lang="zh-CN" altLang="en-US" sz="2800" b="1" dirty="0">
              <a:cs typeface="+mn-ea"/>
              <a:sym typeface="+mn-lt"/>
            </a:endParaRPr>
          </a:p>
        </p:txBody>
      </p:sp>
      <p:grpSp>
        <p:nvGrpSpPr>
          <p:cNvPr id="420" name="Group 420"/>
          <p:cNvGrpSpPr/>
          <p:nvPr/>
        </p:nvGrpSpPr>
        <p:grpSpPr>
          <a:xfrm>
            <a:off x="1809157" y="932218"/>
            <a:ext cx="8257540" cy="5218430"/>
            <a:chOff x="0" y="0"/>
            <a:chExt cx="8257539" cy="5218429"/>
          </a:xfrm>
        </p:grpSpPr>
        <p:grpSp>
          <p:nvGrpSpPr>
            <p:cNvPr id="388" name="Group 388"/>
            <p:cNvGrpSpPr/>
            <p:nvPr/>
          </p:nvGrpSpPr>
          <p:grpSpPr>
            <a:xfrm>
              <a:off x="646440" y="1320164"/>
              <a:ext cx="7226068" cy="3137830"/>
              <a:chOff x="0" y="0"/>
              <a:chExt cx="7226066" cy="3137829"/>
            </a:xfrm>
          </p:grpSpPr>
          <p:sp>
            <p:nvSpPr>
              <p:cNvPr id="358" name="Shape 358"/>
              <p:cNvSpPr/>
              <p:nvPr/>
            </p:nvSpPr>
            <p:spPr>
              <a:xfrm rot="747658">
                <a:off x="96161" y="739308"/>
                <a:ext cx="7033745" cy="1659213"/>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14647" y="2473"/>
                    </a:lnTo>
                    <a:lnTo>
                      <a:pt x="21600" y="0"/>
                    </a:lnTo>
                    <a:lnTo>
                      <a:pt x="14129" y="21600"/>
                    </a:lnTo>
                    <a:lnTo>
                      <a:pt x="0" y="21600"/>
                    </a:lnTo>
                    <a:close/>
                  </a:path>
                </a:pathLst>
              </a:custGeom>
              <a:solidFill>
                <a:srgbClr val="0089C0"/>
              </a:solidFill>
              <a:ln w="12700" cap="flat">
                <a:noFill/>
                <a:miter lim="400000"/>
              </a:ln>
              <a:effectLst/>
            </p:spPr>
            <p:txBody>
              <a:bodyPr wrap="square" lIns="45719" tIns="45719" rIns="45719" bIns="45719" numCol="1" anchor="ctr">
                <a:noAutofit/>
              </a:bodyPr>
              <a:lstStyle/>
              <a:p>
                <a:pPr defTabSz="911225">
                  <a:defRPr sz="1900">
                    <a:latin typeface="Arial" panose="020B0604020202020204"/>
                    <a:ea typeface="Arial" panose="020B0604020202020204"/>
                    <a:cs typeface="Arial" panose="020B0604020202020204"/>
                    <a:sym typeface="Arial" panose="020B0604020202020204"/>
                  </a:defRPr>
                </a:pPr>
                <a:endParaRPr>
                  <a:cs typeface="+mn-ea"/>
                  <a:sym typeface="+mn-lt"/>
                </a:endParaRPr>
              </a:p>
            </p:txBody>
          </p:sp>
          <p:grpSp>
            <p:nvGrpSpPr>
              <p:cNvPr id="361" name="Group 361"/>
              <p:cNvGrpSpPr/>
              <p:nvPr/>
            </p:nvGrpSpPr>
            <p:grpSpPr>
              <a:xfrm>
                <a:off x="996192" y="1680979"/>
                <a:ext cx="405752" cy="99752"/>
                <a:chOff x="0" y="0"/>
                <a:chExt cx="405751" cy="99750"/>
              </a:xfrm>
            </p:grpSpPr>
            <p:sp>
              <p:nvSpPr>
                <p:cNvPr id="359" name="Shape 359"/>
                <p:cNvSpPr/>
                <p:nvPr/>
              </p:nvSpPr>
              <p:spPr>
                <a:xfrm>
                  <a:off x="0" y="0"/>
                  <a:ext cx="405752" cy="997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w="12700" cap="flat">
                  <a:noFill/>
                  <a:miter lim="400000"/>
                </a:ln>
                <a:effectLst/>
              </p:spPr>
              <p:txBody>
                <a:bodyPr wrap="square" lIns="45719" tIns="45719" rIns="45719" bIns="45719" numCol="1" anchor="ctr">
                  <a:noAutofit/>
                </a:bodyPr>
                <a:lstStyle/>
                <a:p>
                  <a:pPr defTabSz="911225">
                    <a:defRPr sz="1900">
                      <a:latin typeface="Arial" panose="020B0604020202020204"/>
                      <a:ea typeface="Arial" panose="020B0604020202020204"/>
                      <a:cs typeface="Arial" panose="020B0604020202020204"/>
                      <a:sym typeface="Arial" panose="020B0604020202020204"/>
                    </a:defRPr>
                  </a:pPr>
                  <a:endParaRPr>
                    <a:cs typeface="+mn-ea"/>
                    <a:sym typeface="+mn-lt"/>
                  </a:endParaRPr>
                </a:p>
              </p:txBody>
            </p:sp>
            <p:sp>
              <p:nvSpPr>
                <p:cNvPr id="360" name="Shape 360"/>
                <p:cNvSpPr/>
                <p:nvPr/>
              </p:nvSpPr>
              <p:spPr>
                <a:xfrm>
                  <a:off x="119530" y="34166"/>
                  <a:ext cx="166691" cy="31418"/>
                </a:xfrm>
                <a:prstGeom prst="ellipse">
                  <a:avLst/>
                </a:prstGeom>
                <a:solidFill>
                  <a:srgbClr val="005374"/>
                </a:solidFill>
                <a:ln w="12700" cap="flat">
                  <a:noFill/>
                  <a:miter lim="400000"/>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364" name="Group 364"/>
              <p:cNvGrpSpPr/>
              <p:nvPr/>
            </p:nvGrpSpPr>
            <p:grpSpPr>
              <a:xfrm>
                <a:off x="2081136" y="1646813"/>
                <a:ext cx="405752" cy="99751"/>
                <a:chOff x="0" y="0"/>
                <a:chExt cx="405751" cy="99750"/>
              </a:xfrm>
            </p:grpSpPr>
            <p:sp>
              <p:nvSpPr>
                <p:cNvPr id="362" name="Shape 362"/>
                <p:cNvSpPr/>
                <p:nvPr/>
              </p:nvSpPr>
              <p:spPr>
                <a:xfrm>
                  <a:off x="0" y="0"/>
                  <a:ext cx="405752" cy="997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w="12700" cap="flat">
                  <a:noFill/>
                  <a:miter lim="400000"/>
                </a:ln>
                <a:effectLst/>
              </p:spPr>
              <p:txBody>
                <a:bodyPr wrap="square" lIns="45719" tIns="45719" rIns="45719" bIns="45719" numCol="1" anchor="ctr">
                  <a:noAutofit/>
                </a:bodyPr>
                <a:lstStyle/>
                <a:p>
                  <a:pPr defTabSz="911225">
                    <a:defRPr sz="1900">
                      <a:latin typeface="Arial" panose="020B0604020202020204"/>
                      <a:ea typeface="Arial" panose="020B0604020202020204"/>
                      <a:cs typeface="Arial" panose="020B0604020202020204"/>
                      <a:sym typeface="Arial" panose="020B0604020202020204"/>
                    </a:defRPr>
                  </a:pPr>
                  <a:endParaRPr>
                    <a:cs typeface="+mn-ea"/>
                    <a:sym typeface="+mn-lt"/>
                  </a:endParaRPr>
                </a:p>
              </p:txBody>
            </p:sp>
            <p:sp>
              <p:nvSpPr>
                <p:cNvPr id="363" name="Shape 363"/>
                <p:cNvSpPr/>
                <p:nvPr/>
              </p:nvSpPr>
              <p:spPr>
                <a:xfrm>
                  <a:off x="119530" y="34166"/>
                  <a:ext cx="166691" cy="31418"/>
                </a:xfrm>
                <a:prstGeom prst="ellipse">
                  <a:avLst/>
                </a:prstGeom>
                <a:solidFill>
                  <a:srgbClr val="005374"/>
                </a:solidFill>
                <a:ln w="12700" cap="flat">
                  <a:noFill/>
                  <a:miter lim="400000"/>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367" name="Group 367"/>
              <p:cNvGrpSpPr/>
              <p:nvPr/>
            </p:nvGrpSpPr>
            <p:grpSpPr>
              <a:xfrm>
                <a:off x="2733865" y="1872169"/>
                <a:ext cx="473381" cy="116377"/>
                <a:chOff x="0" y="0"/>
                <a:chExt cx="473379" cy="116375"/>
              </a:xfrm>
            </p:grpSpPr>
            <p:sp>
              <p:nvSpPr>
                <p:cNvPr id="365" name="Shape 365"/>
                <p:cNvSpPr/>
                <p:nvPr/>
              </p:nvSpPr>
              <p:spPr>
                <a:xfrm>
                  <a:off x="0" y="-1"/>
                  <a:ext cx="473380" cy="116377"/>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w="12700" cap="flat">
                  <a:noFill/>
                  <a:miter lim="400000"/>
                </a:ln>
                <a:effectLst/>
              </p:spPr>
              <p:txBody>
                <a:bodyPr wrap="square" lIns="45719" tIns="45719" rIns="45719" bIns="45719" numCol="1" anchor="ctr">
                  <a:noAutofit/>
                </a:bodyPr>
                <a:lstStyle/>
                <a:p>
                  <a:pPr defTabSz="911225">
                    <a:defRPr sz="1900">
                      <a:latin typeface="Arial" panose="020B0604020202020204"/>
                      <a:ea typeface="Arial" panose="020B0604020202020204"/>
                      <a:cs typeface="Arial" panose="020B0604020202020204"/>
                      <a:sym typeface="Arial" panose="020B0604020202020204"/>
                    </a:defRPr>
                  </a:pPr>
                  <a:endParaRPr>
                    <a:cs typeface="+mn-ea"/>
                    <a:sym typeface="+mn-lt"/>
                  </a:endParaRPr>
                </a:p>
              </p:txBody>
            </p:sp>
            <p:sp>
              <p:nvSpPr>
                <p:cNvPr id="366" name="Shape 366"/>
                <p:cNvSpPr/>
                <p:nvPr/>
              </p:nvSpPr>
              <p:spPr>
                <a:xfrm>
                  <a:off x="139453" y="39861"/>
                  <a:ext cx="194475" cy="36655"/>
                </a:xfrm>
                <a:prstGeom prst="ellipse">
                  <a:avLst/>
                </a:prstGeom>
                <a:solidFill>
                  <a:srgbClr val="005374"/>
                </a:solidFill>
                <a:ln w="12700" cap="flat">
                  <a:noFill/>
                  <a:miter lim="400000"/>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370" name="Group 370"/>
              <p:cNvGrpSpPr/>
              <p:nvPr/>
            </p:nvGrpSpPr>
            <p:grpSpPr>
              <a:xfrm>
                <a:off x="3591051" y="1709616"/>
                <a:ext cx="405752" cy="99752"/>
                <a:chOff x="0" y="0"/>
                <a:chExt cx="405751" cy="99750"/>
              </a:xfrm>
            </p:grpSpPr>
            <p:sp>
              <p:nvSpPr>
                <p:cNvPr id="368" name="Shape 368"/>
                <p:cNvSpPr/>
                <p:nvPr/>
              </p:nvSpPr>
              <p:spPr>
                <a:xfrm>
                  <a:off x="0" y="0"/>
                  <a:ext cx="405752" cy="997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w="12700" cap="flat">
                  <a:noFill/>
                  <a:miter lim="400000"/>
                </a:ln>
                <a:effectLst/>
              </p:spPr>
              <p:txBody>
                <a:bodyPr wrap="square" lIns="45719" tIns="45719" rIns="45719" bIns="45719" numCol="1" anchor="ctr">
                  <a:noAutofit/>
                </a:bodyPr>
                <a:lstStyle/>
                <a:p>
                  <a:pPr defTabSz="911225">
                    <a:defRPr sz="1900">
                      <a:latin typeface="Arial" panose="020B0604020202020204"/>
                      <a:ea typeface="Arial" panose="020B0604020202020204"/>
                      <a:cs typeface="Arial" panose="020B0604020202020204"/>
                      <a:sym typeface="Arial" panose="020B0604020202020204"/>
                    </a:defRPr>
                  </a:pPr>
                  <a:endParaRPr>
                    <a:cs typeface="+mn-ea"/>
                    <a:sym typeface="+mn-lt"/>
                  </a:endParaRPr>
                </a:p>
              </p:txBody>
            </p:sp>
            <p:sp>
              <p:nvSpPr>
                <p:cNvPr id="369" name="Shape 369"/>
                <p:cNvSpPr/>
                <p:nvPr/>
              </p:nvSpPr>
              <p:spPr>
                <a:xfrm>
                  <a:off x="119530" y="34166"/>
                  <a:ext cx="166691" cy="31418"/>
                </a:xfrm>
                <a:prstGeom prst="ellipse">
                  <a:avLst/>
                </a:prstGeom>
                <a:solidFill>
                  <a:srgbClr val="005374"/>
                </a:solidFill>
                <a:ln w="12700" cap="flat">
                  <a:noFill/>
                  <a:miter lim="400000"/>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373" name="Group 373"/>
              <p:cNvGrpSpPr/>
              <p:nvPr/>
            </p:nvGrpSpPr>
            <p:grpSpPr>
              <a:xfrm>
                <a:off x="4336128" y="2026399"/>
                <a:ext cx="612369" cy="150546"/>
                <a:chOff x="0" y="0"/>
                <a:chExt cx="612367" cy="150544"/>
              </a:xfrm>
            </p:grpSpPr>
            <p:sp>
              <p:nvSpPr>
                <p:cNvPr id="371" name="Shape 371"/>
                <p:cNvSpPr/>
                <p:nvPr/>
              </p:nvSpPr>
              <p:spPr>
                <a:xfrm>
                  <a:off x="-1" y="-1"/>
                  <a:ext cx="612369" cy="150546"/>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w="12700" cap="flat">
                  <a:noFill/>
                  <a:miter lim="400000"/>
                </a:ln>
                <a:effectLst/>
              </p:spPr>
              <p:txBody>
                <a:bodyPr wrap="square" lIns="45719" tIns="45719" rIns="45719" bIns="45719" numCol="1" anchor="ctr">
                  <a:noAutofit/>
                </a:bodyPr>
                <a:lstStyle/>
                <a:p>
                  <a:pPr defTabSz="911225">
                    <a:defRPr sz="1900">
                      <a:latin typeface="Arial" panose="020B0604020202020204"/>
                      <a:ea typeface="Arial" panose="020B0604020202020204"/>
                      <a:cs typeface="Arial" panose="020B0604020202020204"/>
                      <a:sym typeface="Arial" panose="020B0604020202020204"/>
                    </a:defRPr>
                  </a:pPr>
                  <a:endParaRPr>
                    <a:cs typeface="+mn-ea"/>
                    <a:sym typeface="+mn-lt"/>
                  </a:endParaRPr>
                </a:p>
              </p:txBody>
            </p:sp>
            <p:sp>
              <p:nvSpPr>
                <p:cNvPr id="372" name="Shape 372"/>
                <p:cNvSpPr/>
                <p:nvPr/>
              </p:nvSpPr>
              <p:spPr>
                <a:xfrm>
                  <a:off x="180398" y="51564"/>
                  <a:ext cx="251573" cy="47416"/>
                </a:xfrm>
                <a:prstGeom prst="ellipse">
                  <a:avLst/>
                </a:prstGeom>
                <a:solidFill>
                  <a:srgbClr val="005374"/>
                </a:solidFill>
                <a:ln w="12700" cap="flat">
                  <a:noFill/>
                  <a:miter lim="400000"/>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376" name="Group 376"/>
              <p:cNvGrpSpPr/>
              <p:nvPr/>
            </p:nvGrpSpPr>
            <p:grpSpPr>
              <a:xfrm>
                <a:off x="5137689" y="1402664"/>
                <a:ext cx="405752" cy="99751"/>
                <a:chOff x="0" y="0"/>
                <a:chExt cx="405751" cy="99750"/>
              </a:xfrm>
            </p:grpSpPr>
            <p:sp>
              <p:nvSpPr>
                <p:cNvPr id="374" name="Shape 374"/>
                <p:cNvSpPr/>
                <p:nvPr/>
              </p:nvSpPr>
              <p:spPr>
                <a:xfrm>
                  <a:off x="0" y="0"/>
                  <a:ext cx="405752" cy="997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w="12700" cap="flat">
                  <a:noFill/>
                  <a:miter lim="400000"/>
                </a:ln>
                <a:effectLst/>
              </p:spPr>
              <p:txBody>
                <a:bodyPr wrap="square" lIns="45719" tIns="45719" rIns="45719" bIns="45719" numCol="1" anchor="ctr">
                  <a:noAutofit/>
                </a:bodyPr>
                <a:lstStyle/>
                <a:p>
                  <a:pPr defTabSz="911225">
                    <a:defRPr sz="1900">
                      <a:latin typeface="Arial" panose="020B0604020202020204"/>
                      <a:ea typeface="Arial" panose="020B0604020202020204"/>
                      <a:cs typeface="Arial" panose="020B0604020202020204"/>
                      <a:sym typeface="Arial" panose="020B0604020202020204"/>
                    </a:defRPr>
                  </a:pPr>
                  <a:endParaRPr>
                    <a:cs typeface="+mn-ea"/>
                    <a:sym typeface="+mn-lt"/>
                  </a:endParaRPr>
                </a:p>
              </p:txBody>
            </p:sp>
            <p:sp>
              <p:nvSpPr>
                <p:cNvPr id="375" name="Shape 375"/>
                <p:cNvSpPr/>
                <p:nvPr/>
              </p:nvSpPr>
              <p:spPr>
                <a:xfrm>
                  <a:off x="119530" y="34166"/>
                  <a:ext cx="166691" cy="31418"/>
                </a:xfrm>
                <a:prstGeom prst="ellipse">
                  <a:avLst/>
                </a:prstGeom>
                <a:solidFill>
                  <a:srgbClr val="005374"/>
                </a:solidFill>
                <a:ln w="12700" cap="flat">
                  <a:noFill/>
                  <a:miter lim="400000"/>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379" name="Group 379"/>
              <p:cNvGrpSpPr/>
              <p:nvPr/>
            </p:nvGrpSpPr>
            <p:grpSpPr>
              <a:xfrm>
                <a:off x="5909498" y="1592932"/>
                <a:ext cx="405752" cy="99751"/>
                <a:chOff x="0" y="0"/>
                <a:chExt cx="405751" cy="99750"/>
              </a:xfrm>
            </p:grpSpPr>
            <p:sp>
              <p:nvSpPr>
                <p:cNvPr id="377" name="Shape 377"/>
                <p:cNvSpPr/>
                <p:nvPr/>
              </p:nvSpPr>
              <p:spPr>
                <a:xfrm>
                  <a:off x="0" y="0"/>
                  <a:ext cx="405752" cy="99751"/>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005374"/>
                </a:solidFill>
                <a:ln w="12700" cap="flat">
                  <a:noFill/>
                  <a:miter lim="400000"/>
                </a:ln>
                <a:effectLst/>
              </p:spPr>
              <p:txBody>
                <a:bodyPr wrap="square" lIns="45719" tIns="45719" rIns="45719" bIns="45719" numCol="1" anchor="ctr">
                  <a:noAutofit/>
                </a:bodyPr>
                <a:lstStyle/>
                <a:p>
                  <a:pPr defTabSz="911225">
                    <a:defRPr sz="1900">
                      <a:latin typeface="Arial" panose="020B0604020202020204"/>
                      <a:ea typeface="Arial" panose="020B0604020202020204"/>
                      <a:cs typeface="Arial" panose="020B0604020202020204"/>
                      <a:sym typeface="Arial" panose="020B0604020202020204"/>
                    </a:defRPr>
                  </a:pPr>
                  <a:endParaRPr>
                    <a:cs typeface="+mn-ea"/>
                    <a:sym typeface="+mn-lt"/>
                  </a:endParaRPr>
                </a:p>
              </p:txBody>
            </p:sp>
            <p:sp>
              <p:nvSpPr>
                <p:cNvPr id="378" name="Shape 378"/>
                <p:cNvSpPr/>
                <p:nvPr/>
              </p:nvSpPr>
              <p:spPr>
                <a:xfrm>
                  <a:off x="119530" y="34166"/>
                  <a:ext cx="166691" cy="31418"/>
                </a:xfrm>
                <a:prstGeom prst="ellipse">
                  <a:avLst/>
                </a:prstGeom>
                <a:solidFill>
                  <a:srgbClr val="005374"/>
                </a:solidFill>
                <a:ln w="12700" cap="flat">
                  <a:noFill/>
                  <a:miter lim="400000"/>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sp>
            <p:nvSpPr>
              <p:cNvPr id="380" name="Shape 380"/>
              <p:cNvSpPr/>
              <p:nvPr/>
            </p:nvSpPr>
            <p:spPr>
              <a:xfrm flipV="1">
                <a:off x="1401943" y="1696689"/>
                <a:ext cx="679193" cy="34167"/>
              </a:xfrm>
              <a:prstGeom prst="line">
                <a:avLst/>
              </a:prstGeom>
              <a:noFill/>
              <a:ln w="1270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81" name="Shape 381"/>
              <p:cNvSpPr/>
              <p:nvPr/>
            </p:nvSpPr>
            <p:spPr>
              <a:xfrm>
                <a:off x="2427465" y="1731955"/>
                <a:ext cx="375725" cy="157258"/>
              </a:xfrm>
              <a:prstGeom prst="line">
                <a:avLst/>
              </a:prstGeom>
              <a:noFill/>
              <a:ln w="1270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82" name="Shape 382"/>
              <p:cNvSpPr/>
              <p:nvPr/>
            </p:nvSpPr>
            <p:spPr>
              <a:xfrm flipV="1">
                <a:off x="3135207" y="1794758"/>
                <a:ext cx="515266" cy="94455"/>
              </a:xfrm>
              <a:prstGeom prst="line">
                <a:avLst/>
              </a:prstGeom>
              <a:noFill/>
              <a:ln w="1270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83" name="Shape 383"/>
              <p:cNvSpPr/>
              <p:nvPr/>
            </p:nvSpPr>
            <p:spPr>
              <a:xfrm>
                <a:off x="3937381" y="1794759"/>
                <a:ext cx="591368" cy="267989"/>
              </a:xfrm>
              <a:prstGeom prst="line">
                <a:avLst/>
              </a:prstGeom>
              <a:noFill/>
              <a:ln w="1270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84" name="Shape 384"/>
              <p:cNvSpPr/>
              <p:nvPr/>
            </p:nvSpPr>
            <p:spPr>
              <a:xfrm flipV="1">
                <a:off x="4858817" y="1678074"/>
                <a:ext cx="1110102" cy="370373"/>
              </a:xfrm>
              <a:prstGeom prst="line">
                <a:avLst/>
              </a:prstGeom>
              <a:noFill/>
              <a:ln w="1270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85" name="Shape 385"/>
              <p:cNvSpPr/>
              <p:nvPr/>
            </p:nvSpPr>
            <p:spPr>
              <a:xfrm flipH="1" flipV="1">
                <a:off x="5484020" y="1487806"/>
                <a:ext cx="484900" cy="119735"/>
              </a:xfrm>
              <a:prstGeom prst="line">
                <a:avLst/>
              </a:prstGeom>
              <a:noFill/>
              <a:ln w="1270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86" name="Shape 386"/>
              <p:cNvSpPr/>
              <p:nvPr/>
            </p:nvSpPr>
            <p:spPr>
              <a:xfrm flipV="1">
                <a:off x="3996802" y="1642807"/>
                <a:ext cx="1912696" cy="116686"/>
              </a:xfrm>
              <a:prstGeom prst="line">
                <a:avLst/>
              </a:prstGeom>
              <a:noFill/>
              <a:ln w="1270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87" name="Shape 387"/>
              <p:cNvSpPr/>
              <p:nvPr/>
            </p:nvSpPr>
            <p:spPr>
              <a:xfrm flipV="1">
                <a:off x="4742825" y="1497591"/>
                <a:ext cx="554798" cy="538594"/>
              </a:xfrm>
              <a:prstGeom prst="line">
                <a:avLst/>
              </a:prstGeom>
              <a:noFill/>
              <a:ln w="1270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grpSp>
        <p:grpSp>
          <p:nvGrpSpPr>
            <p:cNvPr id="391" name="Group 391"/>
            <p:cNvGrpSpPr/>
            <p:nvPr/>
          </p:nvGrpSpPr>
          <p:grpSpPr>
            <a:xfrm>
              <a:off x="2486718" y="1594509"/>
              <a:ext cx="884919" cy="1408140"/>
              <a:chOff x="0" y="0"/>
              <a:chExt cx="884917" cy="1408139"/>
            </a:xfrm>
          </p:grpSpPr>
          <p:sp>
            <p:nvSpPr>
              <p:cNvPr id="389" name="Shape 389"/>
              <p:cNvSpPr/>
              <p:nvPr/>
            </p:nvSpPr>
            <p:spPr>
              <a:xfrm flipV="1">
                <a:off x="442961" y="372303"/>
                <a:ext cx="2" cy="1035837"/>
              </a:xfrm>
              <a:prstGeom prst="line">
                <a:avLst/>
              </a:prstGeom>
              <a:noFill/>
              <a:ln w="19050" cap="flat">
                <a:solidFill>
                  <a:schemeClr val="accent6"/>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90" name="Shape 390"/>
              <p:cNvSpPr/>
              <p:nvPr/>
            </p:nvSpPr>
            <p:spPr>
              <a:xfrm>
                <a:off x="0" y="0"/>
                <a:ext cx="884918" cy="833593"/>
              </a:xfrm>
              <a:prstGeom prst="ellipse">
                <a:avLst/>
              </a:prstGeom>
              <a:solidFill>
                <a:srgbClr val="005374"/>
              </a:solidFill>
              <a:ln w="38100" cap="flat">
                <a:solidFill>
                  <a:srgbClr val="A6A6A6"/>
                </a:solidFill>
                <a:prstDash val="solid"/>
                <a:bevel/>
              </a:ln>
              <a:effectLst/>
            </p:spPr>
            <p:txBody>
              <a:bodyPr wrap="square" lIns="45719" tIns="45719" rIns="45719" bIns="45719" numCol="1" anchor="ctr">
                <a:noAutofit/>
              </a:bodyPr>
              <a:lstStyle/>
              <a:p>
                <a:pPr algn="ctr" defTabSz="911225">
                  <a:defRPr sz="1900">
                    <a:solidFill>
                      <a:srgbClr val="FFFFFF"/>
                    </a:solidFill>
                    <a:latin typeface="Arial" panose="020B0604020202020204"/>
                    <a:ea typeface="Arial" panose="020B0604020202020204"/>
                    <a:cs typeface="Arial" panose="020B0604020202020204"/>
                    <a:sym typeface="Arial" panose="020B0604020202020204"/>
                  </a:defRPr>
                </a:pPr>
                <a:endParaRPr>
                  <a:cs typeface="+mn-ea"/>
                  <a:sym typeface="+mn-lt"/>
                </a:endParaRPr>
              </a:p>
            </p:txBody>
          </p:sp>
        </p:grpSp>
        <p:grpSp>
          <p:nvGrpSpPr>
            <p:cNvPr id="394" name="Group 394"/>
            <p:cNvGrpSpPr/>
            <p:nvPr/>
          </p:nvGrpSpPr>
          <p:grpSpPr>
            <a:xfrm>
              <a:off x="1415983" y="1317120"/>
              <a:ext cx="861576" cy="1770012"/>
              <a:chOff x="0" y="0"/>
              <a:chExt cx="861575" cy="1770011"/>
            </a:xfrm>
          </p:grpSpPr>
          <p:sp>
            <p:nvSpPr>
              <p:cNvPr id="392" name="Shape 392"/>
              <p:cNvSpPr/>
              <p:nvPr/>
            </p:nvSpPr>
            <p:spPr>
              <a:xfrm flipV="1">
                <a:off x="429551" y="733291"/>
                <a:ext cx="1" cy="1036721"/>
              </a:xfrm>
              <a:prstGeom prst="line">
                <a:avLst/>
              </a:prstGeom>
              <a:noFill/>
              <a:ln w="1905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93" name="Shape 393"/>
              <p:cNvSpPr/>
              <p:nvPr/>
            </p:nvSpPr>
            <p:spPr>
              <a:xfrm>
                <a:off x="0" y="-1"/>
                <a:ext cx="861576" cy="810652"/>
              </a:xfrm>
              <a:prstGeom prst="ellipse">
                <a:avLst/>
              </a:prstGeom>
              <a:solidFill>
                <a:srgbClr val="00B0F0"/>
              </a:solidFill>
              <a:ln w="38100" cap="flat">
                <a:solidFill>
                  <a:srgbClr val="005374"/>
                </a:solidFill>
                <a:prstDash val="solid"/>
                <a:bevel/>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397" name="Group 397"/>
            <p:cNvGrpSpPr/>
            <p:nvPr/>
          </p:nvGrpSpPr>
          <p:grpSpPr>
            <a:xfrm>
              <a:off x="3990416" y="1192471"/>
              <a:ext cx="885099" cy="1864192"/>
              <a:chOff x="0" y="0"/>
              <a:chExt cx="885098" cy="1864190"/>
            </a:xfrm>
          </p:grpSpPr>
          <p:sp>
            <p:nvSpPr>
              <p:cNvPr id="395" name="Shape 395"/>
              <p:cNvSpPr/>
              <p:nvPr/>
            </p:nvSpPr>
            <p:spPr>
              <a:xfrm flipV="1">
                <a:off x="446828" y="325140"/>
                <a:ext cx="2" cy="1539051"/>
              </a:xfrm>
              <a:prstGeom prst="line">
                <a:avLst/>
              </a:prstGeom>
              <a:noFill/>
              <a:ln w="1905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96" name="Shape 396"/>
              <p:cNvSpPr/>
              <p:nvPr/>
            </p:nvSpPr>
            <p:spPr>
              <a:xfrm>
                <a:off x="0" y="0"/>
                <a:ext cx="885099" cy="834053"/>
              </a:xfrm>
              <a:prstGeom prst="ellipse">
                <a:avLst/>
              </a:prstGeom>
              <a:solidFill>
                <a:srgbClr val="00B0F0"/>
              </a:solidFill>
              <a:ln w="38100" cap="flat">
                <a:solidFill>
                  <a:srgbClr val="005374"/>
                </a:solidFill>
                <a:prstDash val="solid"/>
                <a:bevel/>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400" name="Group 400"/>
            <p:cNvGrpSpPr/>
            <p:nvPr/>
          </p:nvGrpSpPr>
          <p:grpSpPr>
            <a:xfrm>
              <a:off x="6300200" y="603853"/>
              <a:ext cx="885100" cy="2354476"/>
              <a:chOff x="0" y="0"/>
              <a:chExt cx="885098" cy="2354475"/>
            </a:xfrm>
          </p:grpSpPr>
          <p:sp>
            <p:nvSpPr>
              <p:cNvPr id="398" name="Shape 398"/>
              <p:cNvSpPr/>
              <p:nvPr/>
            </p:nvSpPr>
            <p:spPr>
              <a:xfrm flipV="1">
                <a:off x="458969" y="690393"/>
                <a:ext cx="2" cy="1664083"/>
              </a:xfrm>
              <a:prstGeom prst="line">
                <a:avLst/>
              </a:prstGeom>
              <a:noFill/>
              <a:ln w="1905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399" name="Shape 399"/>
              <p:cNvSpPr/>
              <p:nvPr/>
            </p:nvSpPr>
            <p:spPr>
              <a:xfrm>
                <a:off x="0" y="0"/>
                <a:ext cx="885099" cy="833750"/>
              </a:xfrm>
              <a:prstGeom prst="ellipse">
                <a:avLst/>
              </a:prstGeom>
              <a:solidFill>
                <a:srgbClr val="00B0F0"/>
              </a:solidFill>
              <a:ln w="38100" cap="flat">
                <a:solidFill>
                  <a:srgbClr val="005374"/>
                </a:solidFill>
                <a:prstDash val="solid"/>
                <a:bevel/>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403" name="Group 403"/>
            <p:cNvGrpSpPr/>
            <p:nvPr/>
          </p:nvGrpSpPr>
          <p:grpSpPr>
            <a:xfrm>
              <a:off x="4759363" y="0"/>
              <a:ext cx="1024776" cy="3422299"/>
              <a:chOff x="0" y="0"/>
              <a:chExt cx="1024774" cy="3422298"/>
            </a:xfrm>
          </p:grpSpPr>
          <p:sp>
            <p:nvSpPr>
              <p:cNvPr id="401" name="Shape 401"/>
              <p:cNvSpPr/>
              <p:nvPr/>
            </p:nvSpPr>
            <p:spPr>
              <a:xfrm flipV="1">
                <a:off x="519441" y="879101"/>
                <a:ext cx="2" cy="2543198"/>
              </a:xfrm>
              <a:prstGeom prst="line">
                <a:avLst/>
              </a:prstGeom>
              <a:noFill/>
              <a:ln w="19050" cap="flat">
                <a:solidFill>
                  <a:srgbClr val="005374"/>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402" name="Shape 402"/>
              <p:cNvSpPr/>
              <p:nvPr/>
            </p:nvSpPr>
            <p:spPr>
              <a:xfrm>
                <a:off x="-1" y="0"/>
                <a:ext cx="1024776" cy="965555"/>
              </a:xfrm>
              <a:prstGeom prst="ellipse">
                <a:avLst/>
              </a:prstGeom>
              <a:solidFill>
                <a:srgbClr val="00B0F0"/>
              </a:solidFill>
              <a:ln w="38100" cap="flat">
                <a:solidFill>
                  <a:srgbClr val="005374"/>
                </a:solidFill>
                <a:prstDash val="solid"/>
                <a:bevel/>
              </a:ln>
              <a:effectLst/>
            </p:spPr>
            <p:txBody>
              <a:bodyPr wrap="square" lIns="45719" tIns="45719" rIns="45719" bIns="45719" numCol="1" anchor="ctr">
                <a:noAutofit/>
              </a:bodyPr>
              <a:lstStyle/>
              <a:p>
                <a:pPr algn="ctr" defTabSz="911225">
                  <a:defRPr>
                    <a:solidFill>
                      <a:srgbClr val="FFFFFF"/>
                    </a:solidFill>
                  </a:defRPr>
                </a:pPr>
                <a:endParaRPr>
                  <a:cs typeface="+mn-ea"/>
                  <a:sym typeface="+mn-lt"/>
                </a:endParaRPr>
              </a:p>
            </p:txBody>
          </p:sp>
        </p:grpSp>
        <p:grpSp>
          <p:nvGrpSpPr>
            <p:cNvPr id="406" name="Group 406"/>
            <p:cNvGrpSpPr/>
            <p:nvPr/>
          </p:nvGrpSpPr>
          <p:grpSpPr>
            <a:xfrm>
              <a:off x="3184598" y="594637"/>
              <a:ext cx="884917" cy="2642074"/>
              <a:chOff x="0" y="0"/>
              <a:chExt cx="884916" cy="2642072"/>
            </a:xfrm>
          </p:grpSpPr>
          <p:sp>
            <p:nvSpPr>
              <p:cNvPr id="404" name="Shape 404"/>
              <p:cNvSpPr/>
              <p:nvPr/>
            </p:nvSpPr>
            <p:spPr>
              <a:xfrm flipV="1">
                <a:off x="432590" y="130464"/>
                <a:ext cx="2" cy="2511609"/>
              </a:xfrm>
              <a:prstGeom prst="line">
                <a:avLst/>
              </a:prstGeom>
              <a:noFill/>
              <a:ln w="19050" cap="flat">
                <a:solidFill>
                  <a:schemeClr val="accent6"/>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405" name="Shape 405"/>
              <p:cNvSpPr/>
              <p:nvPr/>
            </p:nvSpPr>
            <p:spPr>
              <a:xfrm>
                <a:off x="0" y="0"/>
                <a:ext cx="884917" cy="833594"/>
              </a:xfrm>
              <a:prstGeom prst="ellipse">
                <a:avLst/>
              </a:prstGeom>
              <a:solidFill>
                <a:srgbClr val="005374"/>
              </a:solidFill>
              <a:ln w="38100" cap="flat">
                <a:solidFill>
                  <a:srgbClr val="A6A6A6"/>
                </a:solidFill>
                <a:prstDash val="solid"/>
                <a:bevel/>
              </a:ln>
              <a:effectLst/>
            </p:spPr>
            <p:txBody>
              <a:bodyPr wrap="square" lIns="45719" tIns="45719" rIns="45719" bIns="45719" numCol="1" anchor="ctr">
                <a:noAutofit/>
              </a:bodyPr>
              <a:lstStyle/>
              <a:p>
                <a:pPr algn="ctr" defTabSz="911225">
                  <a:defRPr sz="1900">
                    <a:solidFill>
                      <a:srgbClr val="FFFFFF"/>
                    </a:solidFill>
                    <a:latin typeface="Arial" panose="020B0604020202020204"/>
                    <a:ea typeface="Arial" panose="020B0604020202020204"/>
                    <a:cs typeface="Arial" panose="020B0604020202020204"/>
                    <a:sym typeface="Arial" panose="020B0604020202020204"/>
                  </a:defRPr>
                </a:pPr>
                <a:endParaRPr>
                  <a:cs typeface="+mn-ea"/>
                  <a:sym typeface="+mn-lt"/>
                </a:endParaRPr>
              </a:p>
            </p:txBody>
          </p:sp>
        </p:grpSp>
        <p:grpSp>
          <p:nvGrpSpPr>
            <p:cNvPr id="409" name="Group 409"/>
            <p:cNvGrpSpPr/>
            <p:nvPr/>
          </p:nvGrpSpPr>
          <p:grpSpPr>
            <a:xfrm>
              <a:off x="5493329" y="1348945"/>
              <a:ext cx="969084" cy="1418256"/>
              <a:chOff x="0" y="0"/>
              <a:chExt cx="969082" cy="1418255"/>
            </a:xfrm>
          </p:grpSpPr>
          <p:sp>
            <p:nvSpPr>
              <p:cNvPr id="407" name="Shape 407"/>
              <p:cNvSpPr/>
              <p:nvPr/>
            </p:nvSpPr>
            <p:spPr>
              <a:xfrm flipV="1">
                <a:off x="489585" y="570107"/>
                <a:ext cx="2" cy="848149"/>
              </a:xfrm>
              <a:prstGeom prst="line">
                <a:avLst/>
              </a:prstGeom>
              <a:noFill/>
              <a:ln w="19050" cap="flat">
                <a:solidFill>
                  <a:schemeClr val="accent6"/>
                </a:solidFill>
                <a:prstDash val="solid"/>
                <a:bevel/>
              </a:ln>
              <a:effectLst/>
            </p:spPr>
            <p:txBody>
              <a:bodyPr wrap="square" lIns="45719" tIns="45719" rIns="45719" bIns="45719" numCol="1" anchor="t">
                <a:noAutofit/>
              </a:bodyPr>
              <a:lstStyle/>
              <a:p>
                <a:pPr defTabSz="911225">
                  <a:defRPr sz="1900"/>
                </a:pPr>
                <a:endParaRPr>
                  <a:cs typeface="+mn-ea"/>
                  <a:sym typeface="+mn-lt"/>
                </a:endParaRPr>
              </a:p>
            </p:txBody>
          </p:sp>
          <p:sp>
            <p:nvSpPr>
              <p:cNvPr id="408" name="Shape 408"/>
              <p:cNvSpPr/>
              <p:nvPr/>
            </p:nvSpPr>
            <p:spPr>
              <a:xfrm>
                <a:off x="0" y="0"/>
                <a:ext cx="969083" cy="911778"/>
              </a:xfrm>
              <a:prstGeom prst="ellipse">
                <a:avLst/>
              </a:prstGeom>
              <a:solidFill>
                <a:srgbClr val="005374"/>
              </a:solidFill>
              <a:ln w="38100" cap="flat">
                <a:solidFill>
                  <a:srgbClr val="A6A6A6"/>
                </a:solidFill>
                <a:prstDash val="solid"/>
                <a:bevel/>
              </a:ln>
              <a:effectLst/>
            </p:spPr>
            <p:txBody>
              <a:bodyPr wrap="square" lIns="45719" tIns="45719" rIns="45719" bIns="45719" numCol="1" anchor="ctr">
                <a:noAutofit/>
              </a:bodyPr>
              <a:lstStyle/>
              <a:p>
                <a:pPr algn="ctr" defTabSz="911225">
                  <a:defRPr sz="1900">
                    <a:solidFill>
                      <a:srgbClr val="FFFFFF"/>
                    </a:solidFill>
                    <a:latin typeface="Arial" panose="020B0604020202020204"/>
                    <a:ea typeface="Arial" panose="020B0604020202020204"/>
                    <a:cs typeface="Arial" panose="020B0604020202020204"/>
                    <a:sym typeface="Arial" panose="020B0604020202020204"/>
                  </a:defRPr>
                </a:pPr>
                <a:endParaRPr>
                  <a:cs typeface="+mn-ea"/>
                  <a:sym typeface="+mn-lt"/>
                </a:endParaRPr>
              </a:p>
            </p:txBody>
          </p:sp>
        </p:grpSp>
        <p:sp>
          <p:nvSpPr>
            <p:cNvPr id="410" name="Shape 410"/>
            <p:cNvSpPr/>
            <p:nvPr/>
          </p:nvSpPr>
          <p:spPr>
            <a:xfrm>
              <a:off x="1364654" y="1617169"/>
              <a:ext cx="964233" cy="408941"/>
            </a:xfrm>
            <a:prstGeom prst="rect">
              <a:avLst/>
            </a:prstGeom>
            <a:noFill/>
            <a:ln w="12700" cap="flat">
              <a:noFill/>
              <a:miter lim="400000"/>
            </a:ln>
            <a:effectLst/>
          </p:spPr>
          <p:txBody>
            <a:bodyPr wrap="square" lIns="45719" tIns="45719" rIns="45719" bIns="45719" numCol="1" anchor="t">
              <a:normAutofit/>
            </a:bodyPr>
            <a:lstStyle>
              <a:lvl1pPr algn="ctr">
                <a:lnSpc>
                  <a:spcPct val="40000"/>
                </a:lnSpc>
                <a:spcBef>
                  <a:spcPts val="1000"/>
                </a:spcBef>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atin typeface="+mn-lt"/>
                  <a:ea typeface="+mn-ea"/>
                  <a:cs typeface="+mn-ea"/>
                  <a:sym typeface="+mn-lt"/>
                </a:rPr>
                <a:t>切换</a:t>
              </a:r>
            </a:p>
          </p:txBody>
        </p:sp>
        <p:sp>
          <p:nvSpPr>
            <p:cNvPr id="411" name="Shape 411"/>
            <p:cNvSpPr/>
            <p:nvPr/>
          </p:nvSpPr>
          <p:spPr>
            <a:xfrm>
              <a:off x="2407691" y="1916044"/>
              <a:ext cx="964234" cy="408941"/>
            </a:xfrm>
            <a:prstGeom prst="rect">
              <a:avLst/>
            </a:prstGeom>
            <a:noFill/>
            <a:ln w="12700" cap="flat">
              <a:noFill/>
              <a:miter lim="400000"/>
            </a:ln>
            <a:effectLst/>
          </p:spPr>
          <p:txBody>
            <a:bodyPr wrap="square" lIns="45719" tIns="45719" rIns="45719" bIns="45719" numCol="1" anchor="t">
              <a:normAutofit/>
            </a:bodyPr>
            <a:lstStyle>
              <a:lvl1pPr algn="ctr">
                <a:lnSpc>
                  <a:spcPct val="40000"/>
                </a:lnSpc>
                <a:spcBef>
                  <a:spcPts val="1000"/>
                </a:spcBef>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latin typeface="+mn-lt"/>
                  <a:ea typeface="+mn-ea"/>
                  <a:cs typeface="+mn-ea"/>
                  <a:sym typeface="+mn-lt"/>
                </a:rPr>
                <a:t>快照</a:t>
              </a:r>
            </a:p>
          </p:txBody>
        </p:sp>
        <p:sp>
          <p:nvSpPr>
            <p:cNvPr id="412" name="Shape 412"/>
            <p:cNvSpPr/>
            <p:nvPr/>
          </p:nvSpPr>
          <p:spPr>
            <a:xfrm>
              <a:off x="3144940" y="939626"/>
              <a:ext cx="964233" cy="408941"/>
            </a:xfrm>
            <a:prstGeom prst="rect">
              <a:avLst/>
            </a:prstGeom>
            <a:noFill/>
            <a:ln w="12700" cap="flat">
              <a:noFill/>
              <a:miter lim="400000"/>
            </a:ln>
            <a:effectLst/>
          </p:spPr>
          <p:txBody>
            <a:bodyPr wrap="square" lIns="45719" tIns="45719" rIns="45719" bIns="45719" numCol="1" anchor="t">
              <a:normAutofit/>
            </a:bodyPr>
            <a:lstStyle>
              <a:lvl1pPr algn="ctr">
                <a:lnSpc>
                  <a:spcPct val="40000"/>
                </a:lnSpc>
                <a:spcBef>
                  <a:spcPts val="1000"/>
                </a:spcBef>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CN">
                  <a:latin typeface="+mn-lt"/>
                  <a:ea typeface="+mn-ea"/>
                  <a:cs typeface="+mn-ea"/>
                  <a:sym typeface="+mn-lt"/>
                </a:rPr>
                <a:t>短视频</a:t>
              </a:r>
            </a:p>
          </p:txBody>
        </p:sp>
        <p:sp>
          <p:nvSpPr>
            <p:cNvPr id="413" name="Shape 413"/>
            <p:cNvSpPr/>
            <p:nvPr/>
          </p:nvSpPr>
          <p:spPr>
            <a:xfrm>
              <a:off x="3950849" y="1518323"/>
              <a:ext cx="964233" cy="408941"/>
            </a:xfrm>
            <a:prstGeom prst="rect">
              <a:avLst/>
            </a:prstGeom>
            <a:noFill/>
            <a:ln w="12700" cap="flat">
              <a:noFill/>
              <a:miter lim="400000"/>
            </a:ln>
            <a:effectLst/>
          </p:spPr>
          <p:txBody>
            <a:bodyPr wrap="square" lIns="45719" tIns="45719" rIns="45719" bIns="45719" numCol="1" anchor="t">
              <a:normAutofit/>
            </a:bodyPr>
            <a:lstStyle>
              <a:lvl1pPr algn="ctr">
                <a:lnSpc>
                  <a:spcPct val="40000"/>
                </a:lnSpc>
                <a:spcBef>
                  <a:spcPts val="1000"/>
                </a:spcBef>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latin typeface="+mn-lt"/>
                  <a:ea typeface="+mn-ea"/>
                  <a:cs typeface="+mn-ea"/>
                  <a:sym typeface="+mn-lt"/>
                </a:rPr>
                <a:t>分享</a:t>
              </a:r>
            </a:p>
          </p:txBody>
        </p:sp>
        <p:sp>
          <p:nvSpPr>
            <p:cNvPr id="414" name="Shape 414"/>
            <p:cNvSpPr/>
            <p:nvPr/>
          </p:nvSpPr>
          <p:spPr>
            <a:xfrm>
              <a:off x="4735829" y="306705"/>
              <a:ext cx="1048385" cy="509905"/>
            </a:xfrm>
            <a:prstGeom prst="rect">
              <a:avLst/>
            </a:prstGeom>
            <a:noFill/>
            <a:ln w="12700" cap="flat">
              <a:noFill/>
              <a:miter lim="400000"/>
            </a:ln>
            <a:effectLst/>
          </p:spPr>
          <p:txBody>
            <a:bodyPr wrap="square" lIns="45719" tIns="45719" rIns="45719" bIns="45719" numCol="1" anchor="t">
              <a:normAutofit/>
            </a:bodyPr>
            <a:lstStyle/>
            <a:p>
              <a:pPr algn="ctr">
                <a:lnSpc>
                  <a:spcPct val="40000"/>
                </a:lnSpc>
                <a:spcBef>
                  <a:spcPts val="1000"/>
                </a:spcBef>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cs typeface="+mn-ea"/>
                  <a:sym typeface="+mn-lt"/>
                </a:rPr>
                <a:t>录制</a:t>
              </a:r>
            </a:p>
          </p:txBody>
        </p:sp>
        <p:sp>
          <p:nvSpPr>
            <p:cNvPr id="415" name="Shape 415"/>
            <p:cNvSpPr/>
            <p:nvPr/>
          </p:nvSpPr>
          <p:spPr>
            <a:xfrm>
              <a:off x="5414884" y="1718880"/>
              <a:ext cx="1048503" cy="408941"/>
            </a:xfrm>
            <a:prstGeom prst="rect">
              <a:avLst/>
            </a:prstGeom>
            <a:noFill/>
            <a:ln w="12700" cap="flat">
              <a:noFill/>
              <a:miter lim="400000"/>
            </a:ln>
            <a:effectLst/>
          </p:spPr>
          <p:txBody>
            <a:bodyPr wrap="square" lIns="45719" tIns="45719" rIns="45719" bIns="45719" numCol="1" anchor="t">
              <a:normAutofit/>
            </a:bodyPr>
            <a:lstStyle>
              <a:lvl1pPr algn="ctr">
                <a:lnSpc>
                  <a:spcPct val="40000"/>
                </a:lnSpc>
                <a:spcBef>
                  <a:spcPts val="1000"/>
                </a:spcBef>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latin typeface="+mn-lt"/>
                  <a:ea typeface="+mn-ea"/>
                  <a:cs typeface="+mn-ea"/>
                  <a:sym typeface="+mn-lt"/>
                </a:rPr>
                <a:t>无极缩放</a:t>
              </a:r>
            </a:p>
          </p:txBody>
        </p:sp>
        <p:sp>
          <p:nvSpPr>
            <p:cNvPr id="416" name="Shape 416"/>
            <p:cNvSpPr/>
            <p:nvPr/>
          </p:nvSpPr>
          <p:spPr>
            <a:xfrm>
              <a:off x="6189979" y="915670"/>
              <a:ext cx="1048385" cy="404495"/>
            </a:xfrm>
            <a:prstGeom prst="rect">
              <a:avLst/>
            </a:prstGeom>
            <a:noFill/>
            <a:ln w="12700" cap="flat">
              <a:noFill/>
              <a:miter lim="400000"/>
            </a:ln>
            <a:effectLst/>
          </p:spPr>
          <p:txBody>
            <a:bodyPr wrap="square" lIns="45719" tIns="45719" rIns="45719" bIns="45719" numCol="1" anchor="t">
              <a:normAutofit/>
            </a:bodyPr>
            <a:lstStyle/>
            <a:p>
              <a:pPr algn="ctr">
                <a:lnSpc>
                  <a:spcPct val="40000"/>
                </a:lnSpc>
                <a:spcBef>
                  <a:spcPts val="1000"/>
                </a:spcBef>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cs typeface="+mn-ea"/>
                  <a:sym typeface="+mn-lt"/>
                </a:rPr>
                <a:t>4</a:t>
              </a:r>
              <a:r>
                <a:rPr lang="zh-CN" altLang="en-US">
                  <a:cs typeface="+mn-ea"/>
                  <a:sym typeface="+mn-lt"/>
                </a:rPr>
                <a:t>屏画面</a:t>
              </a:r>
            </a:p>
          </p:txBody>
        </p:sp>
        <p:sp>
          <p:nvSpPr>
            <p:cNvPr id="417" name="Shape 417"/>
            <p:cNvSpPr/>
            <p:nvPr/>
          </p:nvSpPr>
          <p:spPr>
            <a:xfrm>
              <a:off x="0" y="4143374"/>
              <a:ext cx="4109084" cy="1075055"/>
            </a:xfrm>
            <a:prstGeom prst="rect">
              <a:avLst/>
            </a:prstGeom>
            <a:noFill/>
            <a:ln w="12700" cap="flat">
              <a:noFill/>
              <a:miter lim="400000"/>
            </a:ln>
            <a:effectLst/>
          </p:spPr>
          <p:txBody>
            <a:bodyPr wrap="square" lIns="45719" tIns="45719" rIns="45719" bIns="45719" numCol="1" anchor="t">
              <a:spAutoFit/>
            </a:bodyPr>
            <a:lstStyle/>
            <a:p>
              <a:pPr marL="285750" indent="-285750">
                <a:buFont typeface="Wingdings" panose="05000000000000000000" charset="0"/>
                <a:buChar char=""/>
                <a:defRPr sz="16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cs typeface="+mn-ea"/>
                  <a:sym typeface="+mn-lt"/>
                </a:rPr>
                <a:t>一键切换所有接入投屏系统的设备画面；</a:t>
              </a:r>
            </a:p>
            <a:p>
              <a:pPr marL="285750" indent="-285750">
                <a:buFont typeface="Wingdings" panose="05000000000000000000" charset="0"/>
                <a:buChar char=""/>
                <a:defRPr sz="16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cs typeface="+mn-ea"/>
                  <a:sym typeface="+mn-lt"/>
                </a:rPr>
                <a:t>快照截图保存画面图像并分享；</a:t>
              </a:r>
            </a:p>
            <a:p>
              <a:pPr marL="285750" indent="-285750">
                <a:buFont typeface="Wingdings" panose="05000000000000000000" charset="0"/>
                <a:buChar char=""/>
                <a:defRPr sz="16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cs typeface="+mn-ea"/>
                  <a:sym typeface="+mn-lt"/>
                </a:rPr>
                <a:t>外接摄像头采集环境画面；</a:t>
              </a:r>
            </a:p>
            <a:p>
              <a:pPr marL="285750" indent="-285750">
                <a:defRPr sz="16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lang="zh-CN">
                <a:cs typeface="+mn-ea"/>
                <a:sym typeface="+mn-lt"/>
              </a:endParaRPr>
            </a:p>
          </p:txBody>
        </p:sp>
        <p:sp>
          <p:nvSpPr>
            <p:cNvPr id="2" name="Shape 417"/>
            <p:cNvSpPr/>
            <p:nvPr/>
          </p:nvSpPr>
          <p:spPr>
            <a:xfrm>
              <a:off x="4148455" y="4126229"/>
              <a:ext cx="4109084" cy="828675"/>
            </a:xfrm>
            <a:prstGeom prst="rect">
              <a:avLst/>
            </a:prstGeom>
            <a:noFill/>
            <a:ln w="12700" cap="flat">
              <a:noFill/>
              <a:miter lim="400000"/>
            </a:ln>
            <a:effectLst/>
          </p:spPr>
          <p:txBody>
            <a:bodyPr wrap="square" lIns="45719" tIns="45719" rIns="45719" bIns="45719" numCol="1" anchor="t">
              <a:spAutoFit/>
            </a:bodyPr>
            <a:lstStyle/>
            <a:p>
              <a:pPr marL="285750" indent="-285750">
                <a:buFont typeface="Wingdings" panose="05000000000000000000" charset="0"/>
                <a:buChar char=""/>
                <a:defRPr sz="16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cs typeface="+mn-ea"/>
                  <a:sym typeface="+mn-lt"/>
                </a:rPr>
                <a:t>快速缩放画面内容</a:t>
              </a:r>
            </a:p>
            <a:p>
              <a:pPr marL="285750" indent="-285750">
                <a:buFont typeface="Wingdings" panose="05000000000000000000" charset="0"/>
                <a:buChar char=""/>
                <a:defRPr sz="16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cs typeface="+mn-ea"/>
                  <a:sym typeface="+mn-lt"/>
                </a:rPr>
                <a:t>设备转播操作</a:t>
              </a:r>
            </a:p>
            <a:p>
              <a:pPr marL="285750" indent="-285750">
                <a:buFont typeface="Wingdings" panose="05000000000000000000" charset="0"/>
                <a:buChar char=""/>
                <a:defRPr sz="1600">
                  <a:solidFill>
                    <a:srgbClr val="343E48"/>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cs typeface="+mn-ea"/>
                  <a:sym typeface="+mn-lt"/>
                </a:rPr>
                <a:t>外接无线麦克风采集环境声音</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未标题-1"/>
          <p:cNvPicPr>
            <a:picLocks noChangeAspect="1"/>
          </p:cNvPicPr>
          <p:nvPr/>
        </p:nvPicPr>
        <p:blipFill>
          <a:blip r:embed="rId3"/>
          <a:stretch>
            <a:fillRect/>
          </a:stretch>
        </p:blipFill>
        <p:spPr>
          <a:xfrm>
            <a:off x="685165" y="266700"/>
            <a:ext cx="2048510" cy="194310"/>
          </a:xfrm>
          <a:prstGeom prst="rect">
            <a:avLst/>
          </a:prstGeom>
        </p:spPr>
      </p:pic>
      <p:pic>
        <p:nvPicPr>
          <p:cNvPr id="4" name="图片 3" descr="矢量智能对象3"/>
          <p:cNvPicPr>
            <a:picLocks noChangeAspect="1"/>
          </p:cNvPicPr>
          <p:nvPr/>
        </p:nvPicPr>
        <p:blipFill>
          <a:blip r:embed="rId4"/>
          <a:stretch>
            <a:fillRect/>
          </a:stretch>
        </p:blipFill>
        <p:spPr>
          <a:xfrm>
            <a:off x="11764645" y="4944745"/>
            <a:ext cx="433070" cy="1301750"/>
          </a:xfrm>
          <a:prstGeom prst="rect">
            <a:avLst/>
          </a:prstGeom>
        </p:spPr>
      </p:pic>
      <p:sp>
        <p:nvSpPr>
          <p:cNvPr id="23" name="文本框 22"/>
          <p:cNvSpPr txBox="1"/>
          <p:nvPr/>
        </p:nvSpPr>
        <p:spPr>
          <a:xfrm>
            <a:off x="598844" y="6236989"/>
            <a:ext cx="3418205" cy="306705"/>
          </a:xfrm>
          <a:prstGeom prst="rect">
            <a:avLst/>
          </a:prstGeom>
          <a:noFill/>
        </p:spPr>
        <p:txBody>
          <a:bodyPr wrap="none" rtlCol="0">
            <a:spAutoFit/>
          </a:bodyPr>
          <a:lstStyle/>
          <a:p>
            <a:r>
              <a:rPr lang="en-US" altLang="zh-CN" sz="1400" dirty="0">
                <a:solidFill>
                  <a:srgbClr val="939598"/>
                </a:solidFill>
                <a:cs typeface="+mn-ea"/>
                <a:sym typeface="+mn-lt"/>
              </a:rPr>
              <a:t>2018 Lenovo Internal. All rights reserved.</a:t>
            </a:r>
            <a:endParaRPr lang="zh-CN" altLang="en-US" sz="1400" dirty="0">
              <a:solidFill>
                <a:srgbClr val="939598"/>
              </a:solidFill>
              <a:cs typeface="+mn-ea"/>
              <a:sym typeface="+mn-lt"/>
            </a:endParaRPr>
          </a:p>
        </p:txBody>
      </p:sp>
      <p:sp>
        <p:nvSpPr>
          <p:cNvPr id="31" name="矩形 30"/>
          <p:cNvSpPr/>
          <p:nvPr/>
        </p:nvSpPr>
        <p:spPr>
          <a:xfrm>
            <a:off x="11765915" y="6246495"/>
            <a:ext cx="431800" cy="288290"/>
          </a:xfrm>
          <a:prstGeom prst="rect">
            <a:avLst/>
          </a:prstGeom>
          <a:solidFill>
            <a:srgbClr val="343E48"/>
          </a:solidFill>
          <a:ln>
            <a:noFill/>
          </a:ln>
        </p:spPr>
        <p:txBody>
          <a:bodyPr anchor="ctr"/>
          <a:lstStyle/>
          <a:p>
            <a:pPr algn="ctr"/>
            <a:endParaRPr lang="zh-CN" altLang="en-US" b="1" i="1">
              <a:solidFill>
                <a:srgbClr val="FFFFFF"/>
              </a:solidFill>
              <a:cs typeface="+mn-ea"/>
              <a:sym typeface="+mn-lt"/>
            </a:endParaRPr>
          </a:p>
        </p:txBody>
      </p:sp>
      <p:sp>
        <p:nvSpPr>
          <p:cNvPr id="32" name="文本框 31"/>
          <p:cNvSpPr txBox="1"/>
          <p:nvPr/>
        </p:nvSpPr>
        <p:spPr>
          <a:xfrm>
            <a:off x="11774805" y="6216015"/>
            <a:ext cx="441146" cy="369332"/>
          </a:xfrm>
          <a:prstGeom prst="rect">
            <a:avLst/>
          </a:prstGeom>
          <a:noFill/>
        </p:spPr>
        <p:txBody>
          <a:bodyPr wrap="none" rtlCol="0">
            <a:spAutoFit/>
          </a:bodyPr>
          <a:lstStyle/>
          <a:p>
            <a:r>
              <a:rPr lang="en-US" altLang="zh-CN">
                <a:solidFill>
                  <a:schemeClr val="bg1"/>
                </a:solidFill>
                <a:cs typeface="+mn-ea"/>
                <a:sym typeface="+mn-lt"/>
              </a:rPr>
              <a:t>05</a:t>
            </a:r>
          </a:p>
        </p:txBody>
      </p:sp>
      <p:pic>
        <p:nvPicPr>
          <p:cNvPr id="25" name="图片 24"/>
          <p:cNvPicPr>
            <a:picLocks noChangeAspect="1"/>
          </p:cNvPicPr>
          <p:nvPr/>
        </p:nvPicPr>
        <p:blipFill>
          <a:blip r:embed="rId5"/>
          <a:stretch>
            <a:fillRect/>
          </a:stretch>
        </p:blipFill>
        <p:spPr>
          <a:xfrm>
            <a:off x="-6985" y="-24765"/>
            <a:ext cx="12204700" cy="657225"/>
          </a:xfrm>
          <a:prstGeom prst="rect">
            <a:avLst/>
          </a:prstGeom>
        </p:spPr>
      </p:pic>
      <p:sp>
        <p:nvSpPr>
          <p:cNvPr id="29" name="矩形 28"/>
          <p:cNvSpPr/>
          <p:nvPr/>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3" name="椭圆 32"/>
          <p:cNvSpPr/>
          <p:nvPr/>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4" name="椭圆 33"/>
          <p:cNvSpPr/>
          <p:nvPr/>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5" name="文本框 4"/>
          <p:cNvSpPr txBox="1"/>
          <p:nvPr/>
        </p:nvSpPr>
        <p:spPr>
          <a:xfrm>
            <a:off x="685165" y="118864"/>
            <a:ext cx="2893741" cy="369332"/>
          </a:xfrm>
          <a:prstGeom prst="rect">
            <a:avLst/>
          </a:prstGeom>
          <a:noFill/>
        </p:spPr>
        <p:txBody>
          <a:bodyPr wrap="none" rtlCol="0">
            <a:spAutoFit/>
          </a:bodyPr>
          <a:lstStyle/>
          <a:p>
            <a:pPr algn="l"/>
            <a:r>
              <a:rPr lang="en-US" altLang="zh-CN" dirty="0">
                <a:solidFill>
                  <a:srgbClr val="ABB3C6"/>
                </a:solidFill>
                <a:cs typeface="+mn-ea"/>
                <a:sym typeface="+mn-lt"/>
              </a:rPr>
              <a:t>AI+</a:t>
            </a:r>
            <a:r>
              <a:rPr lang="zh-CN" altLang="en-US" dirty="0">
                <a:solidFill>
                  <a:srgbClr val="ABB3C6"/>
                </a:solidFill>
                <a:cs typeface="+mn-ea"/>
                <a:sym typeface="+mn-lt"/>
              </a:rPr>
              <a:t>课堂系统综合解决方案</a:t>
            </a:r>
          </a:p>
        </p:txBody>
      </p:sp>
      <p:sp>
        <p:nvSpPr>
          <p:cNvPr id="28" name="矩形 27"/>
          <p:cNvSpPr/>
          <p:nvPr/>
        </p:nvSpPr>
        <p:spPr>
          <a:xfrm>
            <a:off x="1014371" y="4183731"/>
            <a:ext cx="4572000" cy="2008242"/>
          </a:xfrm>
          <a:prstGeom prst="rect">
            <a:avLst/>
          </a:prstGeom>
          <a:ln>
            <a:noFill/>
          </a:ln>
        </p:spPr>
        <p:txBody>
          <a:bodyPr lIns="68580" tIns="34290" rIns="68580" bIns="34290">
            <a:spAutoFit/>
          </a:bodyPr>
          <a:lstStyle/>
          <a:p>
            <a:pPr algn="just">
              <a:lnSpc>
                <a:spcPct val="150000"/>
              </a:lnSpc>
            </a:pPr>
            <a:r>
              <a:rPr lang="en-US" altLang="zh-CN" b="1" kern="100" dirty="0">
                <a:solidFill>
                  <a:srgbClr val="FFFFFF"/>
                </a:solidFill>
                <a:cs typeface="+mn-ea"/>
                <a:sym typeface="+mn-lt"/>
              </a:rPr>
              <a:t>2</a:t>
            </a:r>
            <a:r>
              <a:rPr lang="zh-CN" altLang="en-US" b="1" kern="100" dirty="0">
                <a:solidFill>
                  <a:srgbClr val="FFFFFF"/>
                </a:solidFill>
                <a:cs typeface="+mn-ea"/>
                <a:sym typeface="+mn-lt"/>
              </a:rPr>
              <a:t>．</a:t>
            </a:r>
            <a:r>
              <a:rPr lang="en-US" altLang="zh-CN" b="1" kern="100" dirty="0">
                <a:solidFill>
                  <a:srgbClr val="FFFFFF"/>
                </a:solidFill>
                <a:cs typeface="+mn-ea"/>
                <a:sym typeface="+mn-lt"/>
              </a:rPr>
              <a:t>AI+</a:t>
            </a:r>
            <a:r>
              <a:rPr lang="zh-CN" altLang="en-US" b="1" kern="100" dirty="0">
                <a:solidFill>
                  <a:srgbClr val="FFFFFF"/>
                </a:solidFill>
                <a:cs typeface="+mn-ea"/>
                <a:sym typeface="+mn-lt"/>
              </a:rPr>
              <a:t>课堂：学生人脸实时比对、助力走班考勤管理</a:t>
            </a:r>
          </a:p>
          <a:p>
            <a:pPr algn="just">
              <a:lnSpc>
                <a:spcPct val="150000"/>
              </a:lnSpc>
            </a:pPr>
            <a:r>
              <a:rPr lang="zh-CN" altLang="en-US" sz="1200" kern="100" dirty="0">
                <a:solidFill>
                  <a:schemeClr val="bg1"/>
                </a:solidFill>
                <a:cs typeface="+mn-ea"/>
                <a:sym typeface="+mn-lt"/>
              </a:rPr>
              <a:t>       上课后，系统会不断抓拍学生图片，并进行实时比对分析，比对结果在平台统一展示。任课老师可以在平台上查询到学生每一节课的出勤状态。同时这些数据还可以用来评估学生在课堂中的参与度，甚至分析学生的学习态度、学习兴趣，为其学业发展提供建议。</a:t>
            </a:r>
            <a:endParaRPr lang="zh-CN" altLang="zh-CN" sz="1200" kern="100" dirty="0">
              <a:solidFill>
                <a:schemeClr val="bg1"/>
              </a:solidFill>
              <a:cs typeface="+mn-ea"/>
              <a:sym typeface="+mn-lt"/>
            </a:endParaRPr>
          </a:p>
        </p:txBody>
      </p:sp>
      <p:pic>
        <p:nvPicPr>
          <p:cNvPr id="2" name="图片 1" descr="封面"/>
          <p:cNvPicPr>
            <a:picLocks noChangeAspect="1"/>
          </p:cNvPicPr>
          <p:nvPr/>
        </p:nvPicPr>
        <p:blipFill>
          <a:blip r:embed="rId6"/>
          <a:stretch>
            <a:fillRect/>
          </a:stretch>
        </p:blipFill>
        <p:spPr>
          <a:xfrm>
            <a:off x="-6350" y="-14717"/>
            <a:ext cx="12202160" cy="6877050"/>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3330567" y="1281443"/>
            <a:ext cx="12256" cy="5292000"/>
          </a:xfrm>
          <a:prstGeom prst="line">
            <a:avLst/>
          </a:prstGeom>
          <a:ln w="28575" cap="rnd">
            <a:solidFill>
              <a:schemeClr val="tx2"/>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249848" y="648693"/>
            <a:ext cx="2261683" cy="64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22" name="MH_Others_2"/>
          <p:cNvSpPr txBox="1"/>
          <p:nvPr>
            <p:custDataLst>
              <p:tags r:id="rId3"/>
            </p:custDataLst>
          </p:nvPr>
        </p:nvSpPr>
        <p:spPr>
          <a:xfrm>
            <a:off x="1382706" y="1318386"/>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200" cap="none" spc="100" normalizeH="0" baseline="0" noProof="0" dirty="0">
                <a:ln>
                  <a:noFill/>
                </a:ln>
                <a:solidFill>
                  <a:sysClr val="windowText" lastClr="000000"/>
                </a:solidFill>
                <a:effectLst/>
                <a:uLnTx/>
                <a:uFillTx/>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cs typeface="+mn-ea"/>
              <a:sym typeface="+mn-lt"/>
            </a:endParaRPr>
          </a:p>
        </p:txBody>
      </p:sp>
      <p:sp>
        <p:nvSpPr>
          <p:cNvPr id="64" name="MH_Entry_2"/>
          <p:cNvSpPr txBox="1">
            <a:spLocks noChangeArrowheads="1"/>
          </p:cNvSpPr>
          <p:nvPr>
            <p:custDataLst>
              <p:tags r:id="rId4"/>
            </p:custDataLst>
          </p:nvPr>
        </p:nvSpPr>
        <p:spPr bwMode="auto">
          <a:xfrm>
            <a:off x="4104567" y="28011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25" name="MH_Number_1"/>
          <p:cNvSpPr/>
          <p:nvPr>
            <p:custDataLst>
              <p:tags r:id="rId5"/>
            </p:custDataLst>
          </p:nvPr>
        </p:nvSpPr>
        <p:spPr>
          <a:xfrm>
            <a:off x="3162823" y="2865095"/>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5" name="等腰三角形 4"/>
          <p:cNvSpPr/>
          <p:nvPr/>
        </p:nvSpPr>
        <p:spPr>
          <a:xfrm>
            <a:off x="3162823" y="6577088"/>
            <a:ext cx="360000" cy="2905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0" name="MH_Entry_2"/>
          <p:cNvSpPr txBox="1">
            <a:spLocks noChangeArrowheads="1"/>
          </p:cNvSpPr>
          <p:nvPr>
            <p:custDataLst>
              <p:tags r:id="rId6"/>
            </p:custDataLst>
          </p:nvPr>
        </p:nvSpPr>
        <p:spPr bwMode="auto">
          <a:xfrm>
            <a:off x="4104567" y="3924086"/>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方案</a:t>
            </a:r>
            <a:r>
              <a:rPr lang="zh-CN" altLang="en-US" sz="3200" b="1" noProof="0" dirty="0">
                <a:solidFill>
                  <a:sysClr val="windowText" lastClr="000000"/>
                </a:solidFill>
                <a:latin typeface="+mn-lt"/>
                <a:ea typeface="+mn-ea"/>
                <a:cs typeface="+mn-ea"/>
                <a:sym typeface="+mn-lt"/>
              </a:rPr>
              <a:t>详细</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介绍</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1" name="MH_Number_1"/>
          <p:cNvSpPr/>
          <p:nvPr>
            <p:custDataLst>
              <p:tags r:id="rId7"/>
            </p:custDataLst>
          </p:nvPr>
        </p:nvSpPr>
        <p:spPr>
          <a:xfrm>
            <a:off x="3162823" y="3868231"/>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3" name="MH_Entry_2"/>
          <p:cNvSpPr txBox="1">
            <a:spLocks noChangeArrowheads="1"/>
          </p:cNvSpPr>
          <p:nvPr>
            <p:custDataLst>
              <p:tags r:id="rId8"/>
            </p:custDataLst>
          </p:nvPr>
        </p:nvSpPr>
        <p:spPr bwMode="auto">
          <a:xfrm>
            <a:off x="4104567" y="300213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r>
              <a:rPr lang="zh-CN" altLang="en-US" sz="3200" b="1" dirty="0" smtClean="0">
                <a:solidFill>
                  <a:sysClr val="windowText" lastClr="000000"/>
                </a:solidFill>
                <a:latin typeface="+mn-lt"/>
                <a:ea typeface="+mn-ea"/>
                <a:cs typeface="+mn-ea"/>
                <a:sym typeface="+mn-lt"/>
              </a:rPr>
              <a:t>需求和痛点</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5" name="MH_Number_1"/>
          <p:cNvSpPr/>
          <p:nvPr>
            <p:custDataLst>
              <p:tags r:id="rId9"/>
            </p:custDataLst>
          </p:nvPr>
        </p:nvSpPr>
        <p:spPr>
          <a:xfrm>
            <a:off x="3192126" y="4871367"/>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6" name="MH_Entry_2"/>
          <p:cNvSpPr txBox="1">
            <a:spLocks noChangeArrowheads="1"/>
          </p:cNvSpPr>
          <p:nvPr>
            <p:custDataLst>
              <p:tags r:id="rId10"/>
            </p:custDataLst>
          </p:nvPr>
        </p:nvSpPr>
        <p:spPr bwMode="auto">
          <a:xfrm>
            <a:off x="4104567" y="4846040"/>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r>
              <a:rPr lang="zh-CN" altLang="en-US" sz="3200" b="1" dirty="0">
                <a:solidFill>
                  <a:sysClr val="windowText" lastClr="000000"/>
                </a:solidFill>
                <a:latin typeface="+mn-lt"/>
                <a:ea typeface="+mn-ea"/>
                <a:cs typeface="+mn-ea"/>
                <a:sym typeface="+mn-lt"/>
              </a:rPr>
              <a:t>方案</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优势</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10"/>
                                        </p:tgtEl>
                                        <p:attrNameLst>
                                          <p:attrName>style.opacity</p:attrName>
                                        </p:attrNameLst>
                                      </p:cBhvr>
                                      <p:to>
                                        <p:strVal val="0.5"/>
                                      </p:to>
                                    </p:set>
                                    <p:animEffect filter="image" prLst="opacity: 0.5">
                                      <p:cBhvr rctx="IE">
                                        <p:cTn id="7" dur="indefinite"/>
                                        <p:tgtEl>
                                          <p:spTgt spid="10"/>
                                        </p:tgtEl>
                                      </p:cBhvr>
                                    </p:animEffect>
                                  </p:childTnLst>
                                </p:cTn>
                              </p:par>
                              <p:par>
                                <p:cTn id="8" presetID="9" presetClass="emph" presetSubtype="0" grpId="0" nodeType="withEffect">
                                  <p:stCondLst>
                                    <p:cond delay="0"/>
                                  </p:stCondLst>
                                  <p:childTnLst>
                                    <p:set>
                                      <p:cBhvr rctx="PPT">
                                        <p:cTn id="9" dur="indefinite"/>
                                        <p:tgtEl>
                                          <p:spTgt spid="16"/>
                                        </p:tgtEl>
                                        <p:attrNameLst>
                                          <p:attrName>style.opacity</p:attrName>
                                        </p:attrNameLst>
                                      </p:cBhvr>
                                      <p:to>
                                        <p:strVal val="0.5"/>
                                      </p:to>
                                    </p:set>
                                    <p:animEffect filter="image" prLst="opacity: 0.5">
                                      <p:cBhvr rctx="IE">
                                        <p:cTn id="10" dur="indefinite"/>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700" y="96620"/>
            <a:ext cx="2400300" cy="523220"/>
          </a:xfrm>
          <a:prstGeom prst="rect">
            <a:avLst/>
          </a:prstGeom>
          <a:noFill/>
        </p:spPr>
        <p:txBody>
          <a:bodyPr wrap="square" rtlCol="0">
            <a:spAutoFit/>
          </a:bodyPr>
          <a:lstStyle/>
          <a:p>
            <a:r>
              <a:rPr lang="zh-CN" altLang="en-US" sz="2800" b="1" dirty="0" smtClean="0">
                <a:cs typeface="+mn-ea"/>
                <a:sym typeface="+mn-lt"/>
              </a:rPr>
              <a:t>需求和痛点</a:t>
            </a:r>
          </a:p>
        </p:txBody>
      </p:sp>
      <p:grpSp>
        <p:nvGrpSpPr>
          <p:cNvPr id="29" name="Group 119"/>
          <p:cNvGrpSpPr/>
          <p:nvPr/>
        </p:nvGrpSpPr>
        <p:grpSpPr>
          <a:xfrm>
            <a:off x="3569609" y="1628518"/>
            <a:ext cx="3371295" cy="4301323"/>
            <a:chOff x="2677205" y="1131575"/>
            <a:chExt cx="2528471" cy="3225992"/>
          </a:xfrm>
          <a:solidFill>
            <a:schemeClr val="bg1">
              <a:lumMod val="50000"/>
            </a:schemeClr>
          </a:solidFill>
        </p:grpSpPr>
        <p:grpSp>
          <p:nvGrpSpPr>
            <p:cNvPr id="30" name="Group 118"/>
            <p:cNvGrpSpPr/>
            <p:nvPr/>
          </p:nvGrpSpPr>
          <p:grpSpPr>
            <a:xfrm>
              <a:off x="2677205" y="1131575"/>
              <a:ext cx="2528471" cy="3225992"/>
              <a:chOff x="2677205" y="1131575"/>
              <a:chExt cx="2528471" cy="3225992"/>
            </a:xfrm>
            <a:grpFill/>
          </p:grpSpPr>
          <p:sp>
            <p:nvSpPr>
              <p:cNvPr id="39" name="Flowchart: Process 110"/>
              <p:cNvSpPr/>
              <p:nvPr/>
            </p:nvSpPr>
            <p:spPr>
              <a:xfrm>
                <a:off x="2677205" y="1131575"/>
                <a:ext cx="2372787" cy="3225992"/>
              </a:xfrm>
              <a:prstGeom prst="flowChartProcess">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en-US" sz="3555" dirty="0">
                  <a:cs typeface="+mn-ea"/>
                  <a:sym typeface="+mn-lt"/>
                </a:endParaRPr>
              </a:p>
            </p:txBody>
          </p:sp>
          <p:sp>
            <p:nvSpPr>
              <p:cNvPr id="40" name="Isosceles Triangle 111"/>
              <p:cNvSpPr/>
              <p:nvPr/>
            </p:nvSpPr>
            <p:spPr>
              <a:xfrm rot="5400000">
                <a:off x="4947242" y="2666730"/>
                <a:ext cx="361186" cy="15568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en-US" sz="3555" dirty="0">
                  <a:cs typeface="+mn-ea"/>
                  <a:sym typeface="+mn-lt"/>
                </a:endParaRPr>
              </a:p>
            </p:txBody>
          </p:sp>
        </p:grpSp>
        <p:grpSp>
          <p:nvGrpSpPr>
            <p:cNvPr id="31" name="Group 99"/>
            <p:cNvGrpSpPr>
              <a:grpSpLocks noChangeAspect="1"/>
            </p:cNvGrpSpPr>
            <p:nvPr/>
          </p:nvGrpSpPr>
          <p:grpSpPr>
            <a:xfrm>
              <a:off x="2991565" y="3920527"/>
              <a:ext cx="1744066" cy="303627"/>
              <a:chOff x="5666530" y="3551069"/>
              <a:chExt cx="2621392" cy="456362"/>
            </a:xfrm>
            <a:grpFill/>
          </p:grpSpPr>
          <p:sp>
            <p:nvSpPr>
              <p:cNvPr id="35" name="Oval 95"/>
              <p:cNvSpPr/>
              <p:nvPr/>
            </p:nvSpPr>
            <p:spPr>
              <a:xfrm>
                <a:off x="5666530" y="3551069"/>
                <a:ext cx="456362" cy="456362"/>
              </a:xfrm>
              <a:prstGeom prst="roundRect">
                <a:avLst/>
              </a:pr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en-US" sz="1865" dirty="0">
                  <a:solidFill>
                    <a:schemeClr val="accent3"/>
                  </a:solidFill>
                  <a:cs typeface="+mn-ea"/>
                  <a:sym typeface="+mn-lt"/>
                </a:endParaRPr>
              </a:p>
            </p:txBody>
          </p:sp>
          <p:sp>
            <p:nvSpPr>
              <p:cNvPr id="36" name="Oval 96"/>
              <p:cNvSpPr/>
              <p:nvPr/>
            </p:nvSpPr>
            <p:spPr>
              <a:xfrm>
                <a:off x="6388206" y="3551069"/>
                <a:ext cx="456362" cy="456362"/>
              </a:xfrm>
              <a:prstGeom prst="roundRect">
                <a:avLst/>
              </a:pr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en-US" sz="1865" dirty="0">
                  <a:solidFill>
                    <a:schemeClr val="accent3"/>
                  </a:solidFill>
                  <a:cs typeface="+mn-ea"/>
                  <a:sym typeface="+mn-lt"/>
                </a:endParaRPr>
              </a:p>
            </p:txBody>
          </p:sp>
          <p:sp>
            <p:nvSpPr>
              <p:cNvPr id="37" name="Oval 97"/>
              <p:cNvSpPr/>
              <p:nvPr/>
            </p:nvSpPr>
            <p:spPr>
              <a:xfrm>
                <a:off x="7109882" y="3551069"/>
                <a:ext cx="456362" cy="456362"/>
              </a:xfrm>
              <a:prstGeom prst="roundRect">
                <a:avLst/>
              </a:pr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tIns="24384" bIns="60960" anchor="ctr"/>
              <a:lstStyle/>
              <a:p>
                <a:pPr algn="ctr" defTabSz="913765" fontAlgn="auto">
                  <a:spcBef>
                    <a:spcPts val="0"/>
                  </a:spcBef>
                  <a:spcAft>
                    <a:spcPts val="0"/>
                  </a:spcAft>
                  <a:defRPr/>
                </a:pPr>
                <a:endParaRPr lang="en-US" sz="1865" dirty="0">
                  <a:solidFill>
                    <a:schemeClr val="accent3"/>
                  </a:solidFill>
                  <a:cs typeface="+mn-ea"/>
                  <a:sym typeface="+mn-lt"/>
                </a:endParaRPr>
              </a:p>
            </p:txBody>
          </p:sp>
          <p:sp>
            <p:nvSpPr>
              <p:cNvPr id="38" name="Oval 98"/>
              <p:cNvSpPr/>
              <p:nvPr/>
            </p:nvSpPr>
            <p:spPr>
              <a:xfrm>
                <a:off x="7831560" y="3551069"/>
                <a:ext cx="456362" cy="456362"/>
              </a:xfrm>
              <a:prstGeom prst="roundRect">
                <a:avLst/>
              </a:prstGeom>
              <a:grpFill/>
              <a:ln w="381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en-US" sz="1865" dirty="0">
                  <a:solidFill>
                    <a:schemeClr val="accent3"/>
                  </a:solidFill>
                  <a:cs typeface="+mn-ea"/>
                  <a:sym typeface="+mn-lt"/>
                </a:endParaRPr>
              </a:p>
            </p:txBody>
          </p:sp>
        </p:grpSp>
      </p:grpSp>
      <p:grpSp>
        <p:nvGrpSpPr>
          <p:cNvPr id="18457" name="Group 116"/>
          <p:cNvGrpSpPr/>
          <p:nvPr/>
        </p:nvGrpSpPr>
        <p:grpSpPr bwMode="auto">
          <a:xfrm>
            <a:off x="721360" y="1628775"/>
            <a:ext cx="3086100" cy="4300855"/>
            <a:chOff x="769938" y="1131575"/>
            <a:chExt cx="2062950" cy="3225992"/>
          </a:xfrm>
        </p:grpSpPr>
        <p:sp>
          <p:nvSpPr>
            <p:cNvPr id="48" name="Flowchart: Process 108"/>
            <p:cNvSpPr/>
            <p:nvPr/>
          </p:nvSpPr>
          <p:spPr>
            <a:xfrm>
              <a:off x="769938" y="1131575"/>
              <a:ext cx="1906918" cy="3225992"/>
            </a:xfrm>
            <a:prstGeom prst="flowChartProcess">
              <a:avLst/>
            </a:prstGeom>
            <a:solidFill>
              <a:srgbClr val="1D8F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en-US" sz="3555" dirty="0">
                <a:cs typeface="+mn-ea"/>
                <a:sym typeface="+mn-lt"/>
              </a:endParaRPr>
            </a:p>
          </p:txBody>
        </p:sp>
        <p:sp>
          <p:nvSpPr>
            <p:cNvPr id="49" name="Isosceles Triangle 109"/>
            <p:cNvSpPr/>
            <p:nvPr/>
          </p:nvSpPr>
          <p:spPr>
            <a:xfrm rot="5400000">
              <a:off x="2574460" y="2666555"/>
              <a:ext cx="360825" cy="156032"/>
            </a:xfrm>
            <a:prstGeom prst="triangle">
              <a:avLst/>
            </a:prstGeom>
            <a:solidFill>
              <a:srgbClr val="1D8FC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fontAlgn="auto">
                <a:spcBef>
                  <a:spcPts val="0"/>
                </a:spcBef>
                <a:spcAft>
                  <a:spcPts val="0"/>
                </a:spcAft>
                <a:defRPr/>
              </a:pPr>
              <a:endParaRPr lang="en-US" sz="3555" dirty="0">
                <a:cs typeface="+mn-ea"/>
                <a:sym typeface="+mn-lt"/>
              </a:endParaRPr>
            </a:p>
          </p:txBody>
        </p:sp>
      </p:grpSp>
      <p:grpSp>
        <p:nvGrpSpPr>
          <p:cNvPr id="50" name="Group 121"/>
          <p:cNvGrpSpPr/>
          <p:nvPr/>
        </p:nvGrpSpPr>
        <p:grpSpPr bwMode="auto">
          <a:xfrm>
            <a:off x="7065963" y="2278478"/>
            <a:ext cx="4132262" cy="2563714"/>
            <a:chOff x="5275094" y="1296372"/>
            <a:chExt cx="3098967" cy="1922495"/>
          </a:xfrm>
        </p:grpSpPr>
        <p:grpSp>
          <p:nvGrpSpPr>
            <p:cNvPr id="18444" name="Group 104"/>
            <p:cNvGrpSpPr/>
            <p:nvPr/>
          </p:nvGrpSpPr>
          <p:grpSpPr bwMode="auto">
            <a:xfrm>
              <a:off x="5286904" y="1713306"/>
              <a:ext cx="3087157" cy="230428"/>
              <a:chOff x="5286904" y="1650039"/>
              <a:chExt cx="3087157" cy="230428"/>
            </a:xfrm>
          </p:grpSpPr>
          <p:sp>
            <p:nvSpPr>
              <p:cNvPr id="62" name="Rectangle 74"/>
              <p:cNvSpPr/>
              <p:nvPr/>
            </p:nvSpPr>
            <p:spPr>
              <a:xfrm rot="10800000">
                <a:off x="5286999" y="1649687"/>
                <a:ext cx="3087062" cy="23094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765" fontAlgn="auto">
                  <a:spcBef>
                    <a:spcPts val="0"/>
                  </a:spcBef>
                  <a:spcAft>
                    <a:spcPts val="0"/>
                  </a:spcAft>
                  <a:defRPr/>
                </a:pPr>
                <a:endParaRPr lang="en-US" sz="2400" dirty="0">
                  <a:cs typeface="+mn-ea"/>
                  <a:sym typeface="+mn-lt"/>
                </a:endParaRPr>
              </a:p>
            </p:txBody>
          </p:sp>
          <p:sp>
            <p:nvSpPr>
              <p:cNvPr id="63" name="Rectangle 75"/>
              <p:cNvSpPr/>
              <p:nvPr/>
            </p:nvSpPr>
            <p:spPr>
              <a:xfrm>
                <a:off x="5286999" y="1649687"/>
                <a:ext cx="2351310" cy="230946"/>
              </a:xfrm>
              <a:prstGeom prst="rect">
                <a:avLst/>
              </a:prstGeom>
              <a:solidFill>
                <a:srgbClr val="1D8FC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0" rIns="0" bIns="0" anchor="ctr"/>
              <a:lstStyle/>
              <a:p>
                <a:pPr defTabSz="913765" fontAlgn="auto">
                  <a:spcBef>
                    <a:spcPts val="0"/>
                  </a:spcBef>
                  <a:spcAft>
                    <a:spcPts val="0"/>
                  </a:spcAft>
                  <a:defRPr/>
                </a:pPr>
                <a:r>
                  <a:rPr lang="zh-CN" altLang="en-US" sz="1600" dirty="0" smtClean="0">
                    <a:solidFill>
                      <a:schemeClr val="bg1"/>
                    </a:solidFill>
                    <a:cs typeface="+mn-ea"/>
                    <a:sym typeface="+mn-lt"/>
                  </a:rPr>
                  <a:t>多系统之间反复切换</a:t>
                </a:r>
                <a:endParaRPr lang="en-US" sz="1600" dirty="0">
                  <a:solidFill>
                    <a:schemeClr val="bg1"/>
                  </a:solidFill>
                  <a:cs typeface="+mn-ea"/>
                  <a:sym typeface="+mn-lt"/>
                </a:endParaRPr>
              </a:p>
            </p:txBody>
          </p:sp>
        </p:grpSp>
        <p:sp>
          <p:nvSpPr>
            <p:cNvPr id="52" name="Rectangle 87"/>
            <p:cNvSpPr/>
            <p:nvPr/>
          </p:nvSpPr>
          <p:spPr>
            <a:xfrm>
              <a:off x="5297714" y="1296372"/>
              <a:ext cx="769385" cy="230798"/>
            </a:xfrm>
            <a:prstGeom prst="rect">
              <a:avLst/>
            </a:prstGeom>
          </p:spPr>
          <p:txBody>
            <a:bodyPr wrap="none" lIns="0" tIns="0" rIns="0" bIns="0" anchor="ctr">
              <a:spAutoFit/>
            </a:bodyPr>
            <a:lstStyle/>
            <a:p>
              <a:pPr defTabSz="913765" fontAlgn="auto">
                <a:spcBef>
                  <a:spcPts val="0"/>
                </a:spcBef>
                <a:spcAft>
                  <a:spcPts val="0"/>
                </a:spcAft>
                <a:defRPr/>
              </a:pPr>
              <a:r>
                <a:rPr lang="zh-CN" altLang="en-US" sz="2000" b="1" dirty="0" smtClean="0">
                  <a:solidFill>
                    <a:schemeClr val="tx1">
                      <a:lumMod val="75000"/>
                      <a:lumOff val="25000"/>
                    </a:schemeClr>
                  </a:solidFill>
                  <a:cs typeface="+mn-ea"/>
                  <a:sym typeface="+mn-lt"/>
                </a:rPr>
                <a:t>现有问题</a:t>
              </a:r>
              <a:endParaRPr lang="en-US" sz="2000" b="1" dirty="0">
                <a:solidFill>
                  <a:schemeClr val="tx1">
                    <a:lumMod val="75000"/>
                    <a:lumOff val="25000"/>
                  </a:schemeClr>
                </a:solidFill>
                <a:cs typeface="+mn-ea"/>
                <a:sym typeface="+mn-lt"/>
              </a:endParaRPr>
            </a:p>
          </p:txBody>
        </p:sp>
        <p:grpSp>
          <p:nvGrpSpPr>
            <p:cNvPr id="18446" name="Group 103"/>
            <p:cNvGrpSpPr/>
            <p:nvPr/>
          </p:nvGrpSpPr>
          <p:grpSpPr bwMode="auto">
            <a:xfrm>
              <a:off x="5286904" y="2138349"/>
              <a:ext cx="3087157" cy="230429"/>
              <a:chOff x="5286904" y="2090939"/>
              <a:chExt cx="3087157" cy="230429"/>
            </a:xfrm>
          </p:grpSpPr>
          <p:sp>
            <p:nvSpPr>
              <p:cNvPr id="60" name="Rectangle 89"/>
              <p:cNvSpPr/>
              <p:nvPr/>
            </p:nvSpPr>
            <p:spPr>
              <a:xfrm rot="10800000">
                <a:off x="5286999" y="2090533"/>
                <a:ext cx="3087062" cy="23094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765" fontAlgn="auto">
                  <a:spcBef>
                    <a:spcPts val="0"/>
                  </a:spcBef>
                  <a:spcAft>
                    <a:spcPts val="0"/>
                  </a:spcAft>
                  <a:defRPr/>
                </a:pPr>
                <a:endParaRPr lang="en-US" sz="2400" dirty="0">
                  <a:cs typeface="+mn-ea"/>
                  <a:sym typeface="+mn-lt"/>
                </a:endParaRPr>
              </a:p>
            </p:txBody>
          </p:sp>
          <p:sp>
            <p:nvSpPr>
              <p:cNvPr id="61" name="Rectangle 90"/>
              <p:cNvSpPr/>
              <p:nvPr/>
            </p:nvSpPr>
            <p:spPr>
              <a:xfrm>
                <a:off x="5286999" y="2090533"/>
                <a:ext cx="2107250" cy="23094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0" rIns="0" bIns="0" anchor="ctr"/>
              <a:lstStyle/>
              <a:p>
                <a:pPr defTabSz="913765" fontAlgn="auto">
                  <a:spcBef>
                    <a:spcPts val="0"/>
                  </a:spcBef>
                  <a:spcAft>
                    <a:spcPts val="0"/>
                  </a:spcAft>
                  <a:defRPr/>
                </a:pPr>
                <a:r>
                  <a:rPr lang="zh-CN" altLang="en-US" sz="1600" dirty="0" smtClean="0">
                    <a:solidFill>
                      <a:schemeClr val="bg1"/>
                    </a:solidFill>
                    <a:cs typeface="+mn-ea"/>
                    <a:sym typeface="+mn-lt"/>
                  </a:rPr>
                  <a:t>操作系统不兼容         </a:t>
                </a:r>
                <a:endParaRPr lang="en-US" sz="1600" dirty="0">
                  <a:solidFill>
                    <a:schemeClr val="bg1"/>
                  </a:solidFill>
                  <a:cs typeface="+mn-ea"/>
                  <a:sym typeface="+mn-lt"/>
                </a:endParaRPr>
              </a:p>
            </p:txBody>
          </p:sp>
        </p:grpSp>
        <p:grpSp>
          <p:nvGrpSpPr>
            <p:cNvPr id="18447" name="Group 102"/>
            <p:cNvGrpSpPr/>
            <p:nvPr/>
          </p:nvGrpSpPr>
          <p:grpSpPr bwMode="auto">
            <a:xfrm>
              <a:off x="5286904" y="2563394"/>
              <a:ext cx="3087157" cy="230429"/>
              <a:chOff x="5286904" y="2549675"/>
              <a:chExt cx="3087157" cy="230429"/>
            </a:xfrm>
          </p:grpSpPr>
          <p:sp>
            <p:nvSpPr>
              <p:cNvPr id="58" name="Rectangle 91"/>
              <p:cNvSpPr/>
              <p:nvPr/>
            </p:nvSpPr>
            <p:spPr>
              <a:xfrm rot="10800000">
                <a:off x="5286999" y="2549212"/>
                <a:ext cx="3087062" cy="23094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765" fontAlgn="auto">
                  <a:spcBef>
                    <a:spcPts val="0"/>
                  </a:spcBef>
                  <a:spcAft>
                    <a:spcPts val="0"/>
                  </a:spcAft>
                  <a:defRPr/>
                </a:pPr>
                <a:endParaRPr lang="en-US" sz="2400" dirty="0">
                  <a:cs typeface="+mn-ea"/>
                  <a:sym typeface="+mn-lt"/>
                </a:endParaRPr>
              </a:p>
            </p:txBody>
          </p:sp>
          <p:sp>
            <p:nvSpPr>
              <p:cNvPr id="59" name="Rectangle 92"/>
              <p:cNvSpPr/>
              <p:nvPr/>
            </p:nvSpPr>
            <p:spPr>
              <a:xfrm>
                <a:off x="5286999" y="2549212"/>
                <a:ext cx="2910862" cy="230946"/>
              </a:xfrm>
              <a:prstGeom prst="rect">
                <a:avLst/>
              </a:prstGeom>
              <a:solidFill>
                <a:srgbClr val="1D8FCE"/>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0" rIns="0" bIns="0" anchor="ctr"/>
              <a:lstStyle/>
              <a:p>
                <a:pPr defTabSz="913765" fontAlgn="auto">
                  <a:spcBef>
                    <a:spcPts val="0"/>
                  </a:spcBef>
                  <a:spcAft>
                    <a:spcPts val="0"/>
                  </a:spcAft>
                  <a:defRPr/>
                </a:pPr>
                <a:r>
                  <a:rPr lang="zh-CN" altLang="en-US" sz="1600" dirty="0" smtClean="0">
                    <a:solidFill>
                      <a:schemeClr val="bg1"/>
                    </a:solidFill>
                    <a:cs typeface="+mn-ea"/>
                    <a:sym typeface="+mn-lt"/>
                  </a:rPr>
                  <a:t>课堂投屏交互形式单一</a:t>
                </a:r>
                <a:endParaRPr lang="en-US" sz="1600" dirty="0">
                  <a:solidFill>
                    <a:schemeClr val="bg1"/>
                  </a:solidFill>
                  <a:cs typeface="+mn-ea"/>
                  <a:sym typeface="+mn-lt"/>
                </a:endParaRPr>
              </a:p>
            </p:txBody>
          </p:sp>
        </p:grpSp>
        <p:grpSp>
          <p:nvGrpSpPr>
            <p:cNvPr id="18448" name="Group 101"/>
            <p:cNvGrpSpPr/>
            <p:nvPr/>
          </p:nvGrpSpPr>
          <p:grpSpPr bwMode="auto">
            <a:xfrm>
              <a:off x="5275094" y="2988438"/>
              <a:ext cx="3087157" cy="230429"/>
              <a:chOff x="5275094" y="3010587"/>
              <a:chExt cx="3087157" cy="230429"/>
            </a:xfrm>
          </p:grpSpPr>
          <p:sp>
            <p:nvSpPr>
              <p:cNvPr id="56" name="Rectangle 93"/>
              <p:cNvSpPr/>
              <p:nvPr/>
            </p:nvSpPr>
            <p:spPr>
              <a:xfrm rot="10800000">
                <a:off x="5275094" y="3010070"/>
                <a:ext cx="3087062" cy="23094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defTabSz="913765" fontAlgn="auto">
                  <a:spcBef>
                    <a:spcPts val="0"/>
                  </a:spcBef>
                  <a:spcAft>
                    <a:spcPts val="0"/>
                  </a:spcAft>
                  <a:defRPr/>
                </a:pPr>
                <a:endParaRPr lang="en-US" sz="2400" dirty="0">
                  <a:cs typeface="+mn-ea"/>
                  <a:sym typeface="+mn-lt"/>
                </a:endParaRPr>
              </a:p>
            </p:txBody>
          </p:sp>
          <p:sp>
            <p:nvSpPr>
              <p:cNvPr id="57" name="Rectangle 94"/>
              <p:cNvSpPr/>
              <p:nvPr/>
            </p:nvSpPr>
            <p:spPr>
              <a:xfrm>
                <a:off x="5275094" y="3010070"/>
                <a:ext cx="2753711" cy="23094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21920" tIns="0" rIns="0" bIns="0" anchor="ctr"/>
              <a:lstStyle/>
              <a:p>
                <a:pPr defTabSz="913765" fontAlgn="auto">
                  <a:spcBef>
                    <a:spcPts val="0"/>
                  </a:spcBef>
                  <a:spcAft>
                    <a:spcPts val="0"/>
                  </a:spcAft>
                  <a:defRPr/>
                </a:pPr>
                <a:r>
                  <a:rPr lang="zh-CN" altLang="en-US" sz="1600" dirty="0" smtClean="0">
                    <a:solidFill>
                      <a:schemeClr val="bg1"/>
                    </a:solidFill>
                    <a:cs typeface="+mn-ea"/>
                    <a:sym typeface="+mn-lt"/>
                  </a:rPr>
                  <a:t>视频、实时动态效果媒体无法投屏</a:t>
                </a:r>
                <a:endParaRPr lang="en-US" sz="1600" dirty="0">
                  <a:solidFill>
                    <a:schemeClr val="bg1"/>
                  </a:solidFill>
                  <a:cs typeface="+mn-ea"/>
                  <a:sym typeface="+mn-lt"/>
                </a:endParaRPr>
              </a:p>
            </p:txBody>
          </p:sp>
        </p:grpSp>
      </p:grpSp>
      <p:sp>
        <p:nvSpPr>
          <p:cNvPr id="47" name="矩形 47"/>
          <p:cNvSpPr>
            <a:spLocks noChangeArrowheads="1"/>
          </p:cNvSpPr>
          <p:nvPr/>
        </p:nvSpPr>
        <p:spPr bwMode="auto">
          <a:xfrm>
            <a:off x="4162742" y="2339902"/>
            <a:ext cx="3013258" cy="3399790"/>
          </a:xfrm>
          <a:prstGeom prst="rect">
            <a:avLst/>
          </a:prstGeom>
          <a:noFill/>
          <a:ln>
            <a:noFill/>
          </a:ln>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a:lnSpc>
                <a:spcPts val="3400"/>
              </a:lnSpc>
              <a:buNone/>
            </a:pPr>
            <a:r>
              <a:rPr lang="zh-CN" altLang="en-US" sz="1400" dirty="0" smtClean="0">
                <a:solidFill>
                  <a:schemeClr val="bg1"/>
                </a:solidFill>
                <a:latin typeface="+mn-lt"/>
                <a:ea typeface="+mn-ea"/>
                <a:cs typeface="+mn-ea"/>
                <a:sym typeface="+mn-lt"/>
              </a:rPr>
              <a:t>交互式一体机</a:t>
            </a:r>
            <a:r>
              <a:rPr lang="en-US" altLang="zh-CN" sz="1400" dirty="0" smtClean="0">
                <a:solidFill>
                  <a:schemeClr val="bg1"/>
                </a:solidFill>
                <a:latin typeface="+mn-lt"/>
                <a:ea typeface="+mn-ea"/>
                <a:cs typeface="+mn-ea"/>
                <a:sym typeface="+mn-lt"/>
              </a:rPr>
              <a:t>/</a:t>
            </a:r>
            <a:r>
              <a:rPr lang="zh-CN" altLang="en-US" sz="1400" dirty="0" smtClean="0">
                <a:solidFill>
                  <a:schemeClr val="bg1"/>
                </a:solidFill>
                <a:latin typeface="+mn-lt"/>
                <a:ea typeface="+mn-ea"/>
                <a:cs typeface="+mn-ea"/>
                <a:sym typeface="+mn-lt"/>
              </a:rPr>
              <a:t>电子白板</a:t>
            </a:r>
            <a:endParaRPr lang="en-US" altLang="zh-CN" sz="1400" dirty="0" smtClean="0">
              <a:solidFill>
                <a:schemeClr val="bg1"/>
              </a:solidFill>
              <a:latin typeface="+mn-lt"/>
              <a:ea typeface="+mn-ea"/>
              <a:cs typeface="+mn-ea"/>
              <a:sym typeface="+mn-lt"/>
            </a:endParaRPr>
          </a:p>
          <a:p>
            <a:pPr>
              <a:lnSpc>
                <a:spcPts val="3400"/>
              </a:lnSpc>
              <a:buNone/>
            </a:pPr>
            <a:r>
              <a:rPr lang="zh-CN" altLang="en-US" sz="1400" dirty="0" smtClean="0">
                <a:solidFill>
                  <a:schemeClr val="bg1"/>
                </a:solidFill>
                <a:latin typeface="+mn-lt"/>
                <a:ea typeface="+mn-ea"/>
                <a:cs typeface="+mn-ea"/>
                <a:sym typeface="+mn-lt"/>
              </a:rPr>
              <a:t>实物</a:t>
            </a:r>
            <a:r>
              <a:rPr lang="zh-CN" altLang="en-US" sz="1400" dirty="0">
                <a:solidFill>
                  <a:schemeClr val="bg1"/>
                </a:solidFill>
                <a:latin typeface="+mn-lt"/>
                <a:ea typeface="+mn-ea"/>
                <a:cs typeface="+mn-ea"/>
                <a:sym typeface="+mn-lt"/>
              </a:rPr>
              <a:t>展台</a:t>
            </a:r>
            <a:endParaRPr lang="en-US" altLang="zh-CN" sz="1400" dirty="0">
              <a:solidFill>
                <a:schemeClr val="bg1"/>
              </a:solidFill>
              <a:latin typeface="+mn-lt"/>
              <a:ea typeface="+mn-ea"/>
              <a:cs typeface="+mn-ea"/>
              <a:sym typeface="+mn-lt"/>
            </a:endParaRPr>
          </a:p>
          <a:p>
            <a:pPr>
              <a:lnSpc>
                <a:spcPts val="3400"/>
              </a:lnSpc>
              <a:buNone/>
            </a:pPr>
            <a:r>
              <a:rPr lang="zh-CN" altLang="en-US" sz="1400" dirty="0">
                <a:solidFill>
                  <a:schemeClr val="bg1"/>
                </a:solidFill>
                <a:latin typeface="+mn-lt"/>
                <a:ea typeface="+mn-ea"/>
                <a:cs typeface="+mn-ea"/>
                <a:sym typeface="+mn-lt"/>
              </a:rPr>
              <a:t>录播</a:t>
            </a:r>
            <a:r>
              <a:rPr lang="zh-CN" altLang="en-US" sz="1400" dirty="0" smtClean="0">
                <a:solidFill>
                  <a:schemeClr val="bg1"/>
                </a:solidFill>
                <a:latin typeface="+mn-lt"/>
                <a:ea typeface="+mn-ea"/>
                <a:cs typeface="+mn-ea"/>
                <a:sym typeface="+mn-lt"/>
              </a:rPr>
              <a:t>系统</a:t>
            </a:r>
            <a:endParaRPr lang="en-US" altLang="zh-CN" sz="1400" dirty="0" smtClean="0">
              <a:solidFill>
                <a:schemeClr val="bg1"/>
              </a:solidFill>
              <a:latin typeface="+mn-lt"/>
              <a:ea typeface="+mn-ea"/>
              <a:cs typeface="+mn-ea"/>
              <a:sym typeface="+mn-lt"/>
            </a:endParaRPr>
          </a:p>
          <a:p>
            <a:pPr>
              <a:lnSpc>
                <a:spcPts val="3400"/>
              </a:lnSpc>
              <a:buNone/>
            </a:pPr>
            <a:r>
              <a:rPr lang="zh-CN" altLang="en-US" sz="1400" dirty="0" smtClean="0">
                <a:solidFill>
                  <a:schemeClr val="bg1"/>
                </a:solidFill>
                <a:latin typeface="+mn-lt"/>
                <a:ea typeface="+mn-ea"/>
                <a:cs typeface="+mn-ea"/>
                <a:sym typeface="+mn-lt"/>
              </a:rPr>
              <a:t>移动教学终端</a:t>
            </a:r>
            <a:endParaRPr lang="en-US" altLang="zh-CN" sz="1400" dirty="0">
              <a:solidFill>
                <a:schemeClr val="bg1"/>
              </a:solidFill>
              <a:latin typeface="+mn-lt"/>
              <a:ea typeface="+mn-ea"/>
              <a:cs typeface="+mn-ea"/>
              <a:sym typeface="+mn-lt"/>
            </a:endParaRPr>
          </a:p>
          <a:p>
            <a:pPr>
              <a:lnSpc>
                <a:spcPts val="3400"/>
              </a:lnSpc>
              <a:buNone/>
            </a:pPr>
            <a:r>
              <a:rPr lang="zh-CN" altLang="en-US" sz="1400" dirty="0" smtClean="0">
                <a:solidFill>
                  <a:schemeClr val="bg1"/>
                </a:solidFill>
                <a:latin typeface="+mn-lt"/>
                <a:ea typeface="+mn-ea"/>
                <a:cs typeface="+mn-ea"/>
                <a:sym typeface="+mn-lt"/>
              </a:rPr>
              <a:t>电子</a:t>
            </a:r>
            <a:r>
              <a:rPr lang="zh-CN" altLang="en-US" sz="1400" dirty="0">
                <a:solidFill>
                  <a:schemeClr val="bg1"/>
                </a:solidFill>
                <a:latin typeface="+mn-lt"/>
                <a:ea typeface="+mn-ea"/>
                <a:cs typeface="+mn-ea"/>
                <a:sym typeface="+mn-lt"/>
              </a:rPr>
              <a:t>书包管理系统</a:t>
            </a:r>
            <a:endParaRPr lang="en-US" altLang="zh-CN" sz="1400" dirty="0">
              <a:solidFill>
                <a:schemeClr val="bg1"/>
              </a:solidFill>
              <a:latin typeface="+mn-lt"/>
              <a:ea typeface="+mn-ea"/>
              <a:cs typeface="+mn-ea"/>
              <a:sym typeface="+mn-lt"/>
            </a:endParaRPr>
          </a:p>
          <a:p>
            <a:pPr>
              <a:lnSpc>
                <a:spcPts val="3400"/>
              </a:lnSpc>
              <a:buNone/>
            </a:pPr>
            <a:r>
              <a:rPr lang="zh-CN" altLang="en-US" sz="1400" dirty="0">
                <a:solidFill>
                  <a:schemeClr val="bg1"/>
                </a:solidFill>
                <a:latin typeface="+mn-lt"/>
                <a:ea typeface="+mn-ea"/>
                <a:cs typeface="+mn-ea"/>
                <a:sym typeface="+mn-lt"/>
              </a:rPr>
              <a:t>各学科教学应用软件</a:t>
            </a:r>
            <a:endParaRPr lang="en-US" altLang="zh-CN" sz="1400" dirty="0">
              <a:solidFill>
                <a:schemeClr val="bg1"/>
              </a:solidFill>
              <a:latin typeface="+mn-lt"/>
              <a:ea typeface="+mn-ea"/>
              <a:cs typeface="+mn-ea"/>
              <a:sym typeface="+mn-lt"/>
            </a:endParaRPr>
          </a:p>
          <a:p>
            <a:pPr>
              <a:lnSpc>
                <a:spcPts val="3400"/>
              </a:lnSpc>
              <a:buNone/>
            </a:pPr>
            <a:r>
              <a:rPr lang="zh-CN" altLang="en-US" sz="1400" dirty="0">
                <a:solidFill>
                  <a:schemeClr val="bg1"/>
                </a:solidFill>
                <a:latin typeface="+mn-lt"/>
                <a:ea typeface="+mn-ea"/>
                <a:cs typeface="+mn-ea"/>
                <a:sym typeface="+mn-lt"/>
              </a:rPr>
              <a:t>各类教育信息化应用</a:t>
            </a:r>
            <a:r>
              <a:rPr lang="zh-CN" altLang="en-US" sz="1400" dirty="0" smtClean="0">
                <a:solidFill>
                  <a:schemeClr val="bg1"/>
                </a:solidFill>
                <a:latin typeface="+mn-lt"/>
                <a:ea typeface="+mn-ea"/>
                <a:cs typeface="+mn-ea"/>
                <a:sym typeface="+mn-lt"/>
              </a:rPr>
              <a:t>平台</a:t>
            </a:r>
            <a:endParaRPr lang="en-US" altLang="zh-TW" sz="1400" dirty="0">
              <a:solidFill>
                <a:schemeClr val="bg1"/>
              </a:solidFill>
              <a:latin typeface="+mn-lt"/>
              <a:ea typeface="+mn-ea"/>
              <a:cs typeface="+mn-ea"/>
              <a:sym typeface="+mn-lt"/>
            </a:endParaRPr>
          </a:p>
        </p:txBody>
      </p:sp>
      <p:sp>
        <p:nvSpPr>
          <p:cNvPr id="51" name="TextBox 6"/>
          <p:cNvSpPr txBox="1">
            <a:spLocks noChangeArrowheads="1"/>
          </p:cNvSpPr>
          <p:nvPr/>
        </p:nvSpPr>
        <p:spPr bwMode="auto">
          <a:xfrm>
            <a:off x="4217337" y="1875102"/>
            <a:ext cx="2006688" cy="307777"/>
          </a:xfrm>
          <a:prstGeom prst="rect">
            <a:avLst/>
          </a:prstGeom>
          <a:noFill/>
          <a:ln w="9525">
            <a:noFill/>
            <a:miter lim="800000"/>
          </a:ln>
        </p:spPr>
        <p:txBody>
          <a:bodyPr wrap="square" lIns="0" tIns="0" rIns="0" bIns="0" anchor="ctr">
            <a:spAutoFit/>
          </a:bodyPr>
          <a:lstStyle/>
          <a:p>
            <a:r>
              <a:rPr lang="zh-CN" altLang="en-US" sz="2000" b="1" dirty="0">
                <a:solidFill>
                  <a:schemeClr val="bg1"/>
                </a:solidFill>
                <a:cs typeface="+mn-ea"/>
                <a:sym typeface="+mn-lt"/>
              </a:rPr>
              <a:t>现有教</a:t>
            </a:r>
            <a:r>
              <a:rPr lang="zh-CN" altLang="en-US" sz="2000" b="1" dirty="0" smtClean="0">
                <a:solidFill>
                  <a:schemeClr val="bg1"/>
                </a:solidFill>
                <a:cs typeface="+mn-ea"/>
                <a:sym typeface="+mn-lt"/>
              </a:rPr>
              <a:t>室装备</a:t>
            </a:r>
            <a:endParaRPr lang="en-US" altLang="zh-CN" sz="2000" b="1" dirty="0">
              <a:solidFill>
                <a:schemeClr val="bg1"/>
              </a:solidFill>
              <a:cs typeface="+mn-ea"/>
              <a:sym typeface="+mn-lt"/>
            </a:endParaRPr>
          </a:p>
        </p:txBody>
      </p:sp>
      <p:grpSp>
        <p:nvGrpSpPr>
          <p:cNvPr id="89" name="组合 88"/>
          <p:cNvGrpSpPr>
            <a:grpSpLocks noChangeAspect="1"/>
          </p:cNvGrpSpPr>
          <p:nvPr/>
        </p:nvGrpSpPr>
        <p:grpSpPr bwMode="auto">
          <a:xfrm>
            <a:off x="3792000" y="3975857"/>
            <a:ext cx="280008" cy="233478"/>
            <a:chOff x="521255" y="5321301"/>
            <a:chExt cx="360363" cy="300038"/>
          </a:xfrm>
          <a:solidFill>
            <a:srgbClr val="9DA8B1"/>
          </a:solidFill>
        </p:grpSpPr>
        <p:sp>
          <p:nvSpPr>
            <p:cNvPr id="90" name="Freeform 342"/>
            <p:cNvSpPr/>
            <p:nvPr/>
          </p:nvSpPr>
          <p:spPr bwMode="auto">
            <a:xfrm>
              <a:off x="575230" y="5373689"/>
              <a:ext cx="252413" cy="195263"/>
            </a:xfrm>
            <a:custGeom>
              <a:avLst/>
              <a:gdLst>
                <a:gd name="T0" fmla="*/ 12 w 159"/>
                <a:gd name="T1" fmla="*/ 75 h 123"/>
                <a:gd name="T2" fmla="*/ 28 w 159"/>
                <a:gd name="T3" fmla="*/ 64 h 123"/>
                <a:gd name="T4" fmla="*/ 52 w 159"/>
                <a:gd name="T5" fmla="*/ 92 h 123"/>
                <a:gd name="T6" fmla="*/ 80 w 159"/>
                <a:gd name="T7" fmla="*/ 32 h 123"/>
                <a:gd name="T8" fmla="*/ 110 w 159"/>
                <a:gd name="T9" fmla="*/ 123 h 123"/>
                <a:gd name="T10" fmla="*/ 136 w 159"/>
                <a:gd name="T11" fmla="*/ 59 h 123"/>
                <a:gd name="T12" fmla="*/ 147 w 159"/>
                <a:gd name="T13" fmla="*/ 85 h 123"/>
                <a:gd name="T14" fmla="*/ 159 w 159"/>
                <a:gd name="T15" fmla="*/ 83 h 123"/>
                <a:gd name="T16" fmla="*/ 136 w 159"/>
                <a:gd name="T17" fmla="*/ 29 h 123"/>
                <a:gd name="T18" fmla="*/ 111 w 159"/>
                <a:gd name="T19" fmla="*/ 89 h 123"/>
                <a:gd name="T20" fmla="*/ 81 w 159"/>
                <a:gd name="T21" fmla="*/ 0 h 123"/>
                <a:gd name="T22" fmla="*/ 49 w 159"/>
                <a:gd name="T23" fmla="*/ 72 h 123"/>
                <a:gd name="T24" fmla="*/ 31 w 159"/>
                <a:gd name="T25" fmla="*/ 50 h 123"/>
                <a:gd name="T26" fmla="*/ 0 w 159"/>
                <a:gd name="T27" fmla="*/ 72 h 123"/>
                <a:gd name="T28" fmla="*/ 8 w 159"/>
                <a:gd name="T29" fmla="*/ 78 h 123"/>
                <a:gd name="T30" fmla="*/ 12 w 159"/>
                <a:gd name="T31" fmla="*/ 75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9" h="123">
                  <a:moveTo>
                    <a:pt x="12" y="75"/>
                  </a:moveTo>
                  <a:lnTo>
                    <a:pt x="28" y="64"/>
                  </a:lnTo>
                  <a:lnTo>
                    <a:pt x="52" y="92"/>
                  </a:lnTo>
                  <a:lnTo>
                    <a:pt x="80" y="32"/>
                  </a:lnTo>
                  <a:lnTo>
                    <a:pt x="110" y="123"/>
                  </a:lnTo>
                  <a:lnTo>
                    <a:pt x="136" y="59"/>
                  </a:lnTo>
                  <a:lnTo>
                    <a:pt x="147" y="85"/>
                  </a:lnTo>
                  <a:lnTo>
                    <a:pt x="159" y="83"/>
                  </a:lnTo>
                  <a:lnTo>
                    <a:pt x="136" y="29"/>
                  </a:lnTo>
                  <a:lnTo>
                    <a:pt x="111" y="89"/>
                  </a:lnTo>
                  <a:lnTo>
                    <a:pt x="81" y="0"/>
                  </a:lnTo>
                  <a:lnTo>
                    <a:pt x="49" y="72"/>
                  </a:lnTo>
                  <a:lnTo>
                    <a:pt x="31" y="50"/>
                  </a:lnTo>
                  <a:lnTo>
                    <a:pt x="0" y="72"/>
                  </a:lnTo>
                  <a:lnTo>
                    <a:pt x="8" y="78"/>
                  </a:lnTo>
                  <a:lnTo>
                    <a:pt x="12" y="75"/>
                  </a:lnTo>
                  <a:close/>
                </a:path>
              </a:pathLst>
            </a:cu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91" name="Freeform 343"/>
            <p:cNvSpPr>
              <a:spLocks noEditPoints="1"/>
            </p:cNvSpPr>
            <p:nvPr/>
          </p:nvSpPr>
          <p:spPr bwMode="auto">
            <a:xfrm>
              <a:off x="521255" y="5321301"/>
              <a:ext cx="360363" cy="300038"/>
            </a:xfrm>
            <a:custGeom>
              <a:avLst/>
              <a:gdLst>
                <a:gd name="T0" fmla="*/ 0 w 227"/>
                <a:gd name="T1" fmla="*/ 0 h 189"/>
                <a:gd name="T2" fmla="*/ 0 w 227"/>
                <a:gd name="T3" fmla="*/ 189 h 189"/>
                <a:gd name="T4" fmla="*/ 227 w 227"/>
                <a:gd name="T5" fmla="*/ 189 h 189"/>
                <a:gd name="T6" fmla="*/ 227 w 227"/>
                <a:gd name="T7" fmla="*/ 0 h 189"/>
                <a:gd name="T8" fmla="*/ 0 w 227"/>
                <a:gd name="T9" fmla="*/ 0 h 189"/>
                <a:gd name="T10" fmla="*/ 205 w 227"/>
                <a:gd name="T11" fmla="*/ 167 h 189"/>
                <a:gd name="T12" fmla="*/ 22 w 227"/>
                <a:gd name="T13" fmla="*/ 167 h 189"/>
                <a:gd name="T14" fmla="*/ 22 w 227"/>
                <a:gd name="T15" fmla="*/ 22 h 189"/>
                <a:gd name="T16" fmla="*/ 205 w 227"/>
                <a:gd name="T17" fmla="*/ 22 h 189"/>
                <a:gd name="T18" fmla="*/ 205 w 227"/>
                <a:gd name="T19" fmla="*/ 16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 h="189">
                  <a:moveTo>
                    <a:pt x="0" y="0"/>
                  </a:moveTo>
                  <a:lnTo>
                    <a:pt x="0" y="189"/>
                  </a:lnTo>
                  <a:lnTo>
                    <a:pt x="227" y="189"/>
                  </a:lnTo>
                  <a:lnTo>
                    <a:pt x="227" y="0"/>
                  </a:lnTo>
                  <a:lnTo>
                    <a:pt x="0" y="0"/>
                  </a:lnTo>
                  <a:close/>
                  <a:moveTo>
                    <a:pt x="205" y="167"/>
                  </a:moveTo>
                  <a:lnTo>
                    <a:pt x="22" y="167"/>
                  </a:lnTo>
                  <a:lnTo>
                    <a:pt x="22" y="22"/>
                  </a:lnTo>
                  <a:lnTo>
                    <a:pt x="205" y="22"/>
                  </a:lnTo>
                  <a:lnTo>
                    <a:pt x="205" y="167"/>
                  </a:lnTo>
                  <a:close/>
                </a:path>
              </a:pathLst>
            </a:cu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grpSp>
      <p:sp>
        <p:nvSpPr>
          <p:cNvPr id="94" name="Freeform 195"/>
          <p:cNvSpPr>
            <a:spLocks noChangeAspect="1" noEditPoints="1"/>
          </p:cNvSpPr>
          <p:nvPr/>
        </p:nvSpPr>
        <p:spPr bwMode="auto">
          <a:xfrm>
            <a:off x="3803686" y="4474529"/>
            <a:ext cx="292479" cy="237850"/>
          </a:xfrm>
          <a:custGeom>
            <a:avLst/>
            <a:gdLst>
              <a:gd name="T0" fmla="*/ 201 w 252"/>
              <a:gd name="T1" fmla="*/ 52 h 204"/>
              <a:gd name="T2" fmla="*/ 201 w 252"/>
              <a:gd name="T3" fmla="*/ 0 h 204"/>
              <a:gd name="T4" fmla="*/ 0 w 252"/>
              <a:gd name="T5" fmla="*/ 0 h 204"/>
              <a:gd name="T6" fmla="*/ 0 w 252"/>
              <a:gd name="T7" fmla="*/ 152 h 204"/>
              <a:gd name="T8" fmla="*/ 51 w 252"/>
              <a:gd name="T9" fmla="*/ 152 h 204"/>
              <a:gd name="T10" fmla="*/ 51 w 252"/>
              <a:gd name="T11" fmla="*/ 204 h 204"/>
              <a:gd name="T12" fmla="*/ 252 w 252"/>
              <a:gd name="T13" fmla="*/ 204 h 204"/>
              <a:gd name="T14" fmla="*/ 252 w 252"/>
              <a:gd name="T15" fmla="*/ 52 h 204"/>
              <a:gd name="T16" fmla="*/ 201 w 252"/>
              <a:gd name="T17" fmla="*/ 52 h 204"/>
              <a:gd name="T18" fmla="*/ 25 w 252"/>
              <a:gd name="T19" fmla="*/ 127 h 204"/>
              <a:gd name="T20" fmla="*/ 25 w 252"/>
              <a:gd name="T21" fmla="*/ 25 h 204"/>
              <a:gd name="T22" fmla="*/ 176 w 252"/>
              <a:gd name="T23" fmla="*/ 25 h 204"/>
              <a:gd name="T24" fmla="*/ 176 w 252"/>
              <a:gd name="T25" fmla="*/ 52 h 204"/>
              <a:gd name="T26" fmla="*/ 51 w 252"/>
              <a:gd name="T27" fmla="*/ 52 h 204"/>
              <a:gd name="T28" fmla="*/ 51 w 252"/>
              <a:gd name="T29" fmla="*/ 127 h 204"/>
              <a:gd name="T30" fmla="*/ 25 w 252"/>
              <a:gd name="T31" fmla="*/ 127 h 204"/>
              <a:gd name="T32" fmla="*/ 76 w 252"/>
              <a:gd name="T33" fmla="*/ 77 h 204"/>
              <a:gd name="T34" fmla="*/ 227 w 252"/>
              <a:gd name="T35" fmla="*/ 77 h 204"/>
              <a:gd name="T36" fmla="*/ 227 w 252"/>
              <a:gd name="T37" fmla="*/ 179 h 204"/>
              <a:gd name="T38" fmla="*/ 76 w 252"/>
              <a:gd name="T39" fmla="*/ 179 h 204"/>
              <a:gd name="T40" fmla="*/ 76 w 252"/>
              <a:gd name="T41" fmla="*/ 7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2" h="204">
                <a:moveTo>
                  <a:pt x="201" y="52"/>
                </a:moveTo>
                <a:lnTo>
                  <a:pt x="201" y="0"/>
                </a:lnTo>
                <a:lnTo>
                  <a:pt x="0" y="0"/>
                </a:lnTo>
                <a:lnTo>
                  <a:pt x="0" y="152"/>
                </a:lnTo>
                <a:lnTo>
                  <a:pt x="51" y="152"/>
                </a:lnTo>
                <a:lnTo>
                  <a:pt x="51" y="204"/>
                </a:lnTo>
                <a:lnTo>
                  <a:pt x="252" y="204"/>
                </a:lnTo>
                <a:lnTo>
                  <a:pt x="252" y="52"/>
                </a:lnTo>
                <a:lnTo>
                  <a:pt x="201" y="52"/>
                </a:lnTo>
                <a:close/>
                <a:moveTo>
                  <a:pt x="25" y="127"/>
                </a:moveTo>
                <a:lnTo>
                  <a:pt x="25" y="25"/>
                </a:lnTo>
                <a:lnTo>
                  <a:pt x="176" y="25"/>
                </a:lnTo>
                <a:lnTo>
                  <a:pt x="176" y="52"/>
                </a:lnTo>
                <a:lnTo>
                  <a:pt x="51" y="52"/>
                </a:lnTo>
                <a:lnTo>
                  <a:pt x="51" y="127"/>
                </a:lnTo>
                <a:lnTo>
                  <a:pt x="25" y="127"/>
                </a:lnTo>
                <a:close/>
                <a:moveTo>
                  <a:pt x="76" y="77"/>
                </a:moveTo>
                <a:lnTo>
                  <a:pt x="227" y="77"/>
                </a:lnTo>
                <a:lnTo>
                  <a:pt x="227" y="179"/>
                </a:lnTo>
                <a:lnTo>
                  <a:pt x="76" y="179"/>
                </a:lnTo>
                <a:lnTo>
                  <a:pt x="76" y="77"/>
                </a:lnTo>
                <a:close/>
              </a:path>
            </a:pathLst>
          </a:cu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grpSp>
        <p:nvGrpSpPr>
          <p:cNvPr id="97" name="组合 96"/>
          <p:cNvGrpSpPr>
            <a:grpSpLocks noChangeAspect="1"/>
          </p:cNvGrpSpPr>
          <p:nvPr/>
        </p:nvGrpSpPr>
        <p:grpSpPr bwMode="auto">
          <a:xfrm>
            <a:off x="3792000" y="4941000"/>
            <a:ext cx="288423" cy="216000"/>
            <a:chOff x="17463" y="6819899"/>
            <a:chExt cx="400050" cy="300038"/>
          </a:xfrm>
          <a:solidFill>
            <a:srgbClr val="9DA8B1"/>
          </a:solidFill>
        </p:grpSpPr>
        <p:sp>
          <p:nvSpPr>
            <p:cNvPr id="98" name="Rectangle 426"/>
            <p:cNvSpPr>
              <a:spLocks noChangeArrowheads="1"/>
            </p:cNvSpPr>
            <p:nvPr/>
          </p:nvSpPr>
          <p:spPr bwMode="auto">
            <a:xfrm>
              <a:off x="88900" y="6991349"/>
              <a:ext cx="31750" cy="69850"/>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99" name="Rectangle 427"/>
            <p:cNvSpPr>
              <a:spLocks noChangeArrowheads="1"/>
            </p:cNvSpPr>
            <p:nvPr/>
          </p:nvSpPr>
          <p:spPr bwMode="auto">
            <a:xfrm>
              <a:off x="144463" y="6911974"/>
              <a:ext cx="33338" cy="149225"/>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100" name="Rectangle 428"/>
            <p:cNvSpPr>
              <a:spLocks noChangeArrowheads="1"/>
            </p:cNvSpPr>
            <p:nvPr/>
          </p:nvSpPr>
          <p:spPr bwMode="auto">
            <a:xfrm>
              <a:off x="200025" y="6946899"/>
              <a:ext cx="33338" cy="114300"/>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101" name="Rectangle 429"/>
            <p:cNvSpPr>
              <a:spLocks noChangeArrowheads="1"/>
            </p:cNvSpPr>
            <p:nvPr/>
          </p:nvSpPr>
          <p:spPr bwMode="auto">
            <a:xfrm>
              <a:off x="257175" y="7024687"/>
              <a:ext cx="31750" cy="36513"/>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102" name="Rectangle 430"/>
            <p:cNvSpPr>
              <a:spLocks noChangeArrowheads="1"/>
            </p:cNvSpPr>
            <p:nvPr/>
          </p:nvSpPr>
          <p:spPr bwMode="auto">
            <a:xfrm>
              <a:off x="312736" y="6883399"/>
              <a:ext cx="33338" cy="177800"/>
            </a:xfrm>
            <a:prstGeom prst="rect">
              <a:avLst/>
            </a:pr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103" name="Freeform 431"/>
            <p:cNvSpPr>
              <a:spLocks noEditPoints="1"/>
            </p:cNvSpPr>
            <p:nvPr/>
          </p:nvSpPr>
          <p:spPr bwMode="auto">
            <a:xfrm>
              <a:off x="17463" y="6819899"/>
              <a:ext cx="400050" cy="300038"/>
            </a:xfrm>
            <a:custGeom>
              <a:avLst/>
              <a:gdLst>
                <a:gd name="T0" fmla="*/ 0 w 252"/>
                <a:gd name="T1" fmla="*/ 0 h 189"/>
                <a:gd name="T2" fmla="*/ 0 w 252"/>
                <a:gd name="T3" fmla="*/ 189 h 189"/>
                <a:gd name="T4" fmla="*/ 252 w 252"/>
                <a:gd name="T5" fmla="*/ 189 h 189"/>
                <a:gd name="T6" fmla="*/ 252 w 252"/>
                <a:gd name="T7" fmla="*/ 0 h 189"/>
                <a:gd name="T8" fmla="*/ 0 w 252"/>
                <a:gd name="T9" fmla="*/ 0 h 189"/>
                <a:gd name="T10" fmla="*/ 231 w 252"/>
                <a:gd name="T11" fmla="*/ 168 h 189"/>
                <a:gd name="T12" fmla="*/ 21 w 252"/>
                <a:gd name="T13" fmla="*/ 168 h 189"/>
                <a:gd name="T14" fmla="*/ 21 w 252"/>
                <a:gd name="T15" fmla="*/ 21 h 189"/>
                <a:gd name="T16" fmla="*/ 231 w 252"/>
                <a:gd name="T17" fmla="*/ 21 h 189"/>
                <a:gd name="T18" fmla="*/ 231 w 252"/>
                <a:gd name="T19" fmla="*/ 16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189">
                  <a:moveTo>
                    <a:pt x="0" y="0"/>
                  </a:moveTo>
                  <a:lnTo>
                    <a:pt x="0" y="189"/>
                  </a:lnTo>
                  <a:lnTo>
                    <a:pt x="252" y="189"/>
                  </a:lnTo>
                  <a:lnTo>
                    <a:pt x="252" y="0"/>
                  </a:lnTo>
                  <a:lnTo>
                    <a:pt x="0" y="0"/>
                  </a:lnTo>
                  <a:close/>
                  <a:moveTo>
                    <a:pt x="231" y="168"/>
                  </a:moveTo>
                  <a:lnTo>
                    <a:pt x="21" y="168"/>
                  </a:lnTo>
                  <a:lnTo>
                    <a:pt x="21" y="21"/>
                  </a:lnTo>
                  <a:lnTo>
                    <a:pt x="231" y="21"/>
                  </a:lnTo>
                  <a:lnTo>
                    <a:pt x="231" y="168"/>
                  </a:lnTo>
                  <a:close/>
                </a:path>
              </a:pathLst>
            </a:custGeom>
            <a:solidFill>
              <a:schemeClr val="bg1">
                <a:lumMod val="95000"/>
              </a:schemeClr>
            </a:solid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grpSp>
      <p:grpSp>
        <p:nvGrpSpPr>
          <p:cNvPr id="106" name="组合 105"/>
          <p:cNvGrpSpPr>
            <a:grpSpLocks noChangeAspect="1"/>
          </p:cNvGrpSpPr>
          <p:nvPr/>
        </p:nvGrpSpPr>
        <p:grpSpPr bwMode="auto">
          <a:xfrm>
            <a:off x="3786919" y="2533317"/>
            <a:ext cx="338411" cy="274353"/>
            <a:chOff x="12042775" y="6005512"/>
            <a:chExt cx="400050" cy="323850"/>
          </a:xfrm>
          <a:solidFill>
            <a:srgbClr val="E9E9E9"/>
          </a:solidFill>
        </p:grpSpPr>
        <p:sp>
          <p:nvSpPr>
            <p:cNvPr id="107" name="Freeform 367"/>
            <p:cNvSpPr>
              <a:spLocks noEditPoints="1"/>
            </p:cNvSpPr>
            <p:nvPr/>
          </p:nvSpPr>
          <p:spPr bwMode="auto">
            <a:xfrm>
              <a:off x="12042775" y="6005512"/>
              <a:ext cx="400050" cy="323850"/>
            </a:xfrm>
            <a:custGeom>
              <a:avLst/>
              <a:gdLst>
                <a:gd name="T0" fmla="*/ 0 w 252"/>
                <a:gd name="T1" fmla="*/ 0 h 204"/>
                <a:gd name="T2" fmla="*/ 0 w 252"/>
                <a:gd name="T3" fmla="*/ 204 h 204"/>
                <a:gd name="T4" fmla="*/ 252 w 252"/>
                <a:gd name="T5" fmla="*/ 204 h 204"/>
                <a:gd name="T6" fmla="*/ 252 w 252"/>
                <a:gd name="T7" fmla="*/ 0 h 204"/>
                <a:gd name="T8" fmla="*/ 0 w 252"/>
                <a:gd name="T9" fmla="*/ 0 h 204"/>
                <a:gd name="T10" fmla="*/ 231 w 252"/>
                <a:gd name="T11" fmla="*/ 183 h 204"/>
                <a:gd name="T12" fmla="*/ 21 w 252"/>
                <a:gd name="T13" fmla="*/ 183 h 204"/>
                <a:gd name="T14" fmla="*/ 21 w 252"/>
                <a:gd name="T15" fmla="*/ 21 h 204"/>
                <a:gd name="T16" fmla="*/ 231 w 252"/>
                <a:gd name="T17" fmla="*/ 21 h 204"/>
                <a:gd name="T18" fmla="*/ 231 w 252"/>
                <a:gd name="T19" fmla="*/ 18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204">
                  <a:moveTo>
                    <a:pt x="0" y="0"/>
                  </a:moveTo>
                  <a:lnTo>
                    <a:pt x="0" y="204"/>
                  </a:lnTo>
                  <a:lnTo>
                    <a:pt x="252" y="204"/>
                  </a:lnTo>
                  <a:lnTo>
                    <a:pt x="252" y="0"/>
                  </a:lnTo>
                  <a:lnTo>
                    <a:pt x="0" y="0"/>
                  </a:lnTo>
                  <a:close/>
                  <a:moveTo>
                    <a:pt x="231" y="183"/>
                  </a:moveTo>
                  <a:lnTo>
                    <a:pt x="21" y="183"/>
                  </a:lnTo>
                  <a:lnTo>
                    <a:pt x="21" y="21"/>
                  </a:lnTo>
                  <a:lnTo>
                    <a:pt x="231" y="21"/>
                  </a:lnTo>
                  <a:lnTo>
                    <a:pt x="231" y="183"/>
                  </a:lnTo>
                  <a:close/>
                </a:path>
              </a:pathLst>
            </a:custGeom>
            <a:grp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108" name="Oval 368"/>
            <p:cNvSpPr>
              <a:spLocks noChangeArrowheads="1"/>
            </p:cNvSpPr>
            <p:nvPr/>
          </p:nvSpPr>
          <p:spPr bwMode="auto">
            <a:xfrm>
              <a:off x="12099925" y="6059487"/>
              <a:ext cx="42863" cy="42863"/>
            </a:xfrm>
            <a:prstGeom prst="ellipse">
              <a:avLst/>
            </a:prstGeom>
            <a:grp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109" name="Oval 369"/>
            <p:cNvSpPr>
              <a:spLocks noChangeArrowheads="1"/>
            </p:cNvSpPr>
            <p:nvPr/>
          </p:nvSpPr>
          <p:spPr bwMode="auto">
            <a:xfrm>
              <a:off x="12344400" y="6059487"/>
              <a:ext cx="39688" cy="42863"/>
            </a:xfrm>
            <a:prstGeom prst="ellipse">
              <a:avLst/>
            </a:prstGeom>
            <a:grp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110" name="Oval 370"/>
            <p:cNvSpPr>
              <a:spLocks noChangeArrowheads="1"/>
            </p:cNvSpPr>
            <p:nvPr/>
          </p:nvSpPr>
          <p:spPr bwMode="auto">
            <a:xfrm>
              <a:off x="12099925" y="6232524"/>
              <a:ext cx="42863" cy="41275"/>
            </a:xfrm>
            <a:prstGeom prst="ellipse">
              <a:avLst/>
            </a:prstGeom>
            <a:grp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111" name="Oval 371"/>
            <p:cNvSpPr>
              <a:spLocks noChangeArrowheads="1"/>
            </p:cNvSpPr>
            <p:nvPr/>
          </p:nvSpPr>
          <p:spPr bwMode="auto">
            <a:xfrm>
              <a:off x="12344400" y="6232524"/>
              <a:ext cx="39688" cy="41275"/>
            </a:xfrm>
            <a:prstGeom prst="ellipse">
              <a:avLst/>
            </a:prstGeom>
            <a:grp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sp>
          <p:nvSpPr>
            <p:cNvPr id="112" name="Freeform 372"/>
            <p:cNvSpPr>
              <a:spLocks noEditPoints="1"/>
            </p:cNvSpPr>
            <p:nvPr/>
          </p:nvSpPr>
          <p:spPr bwMode="auto">
            <a:xfrm>
              <a:off x="12188825" y="6089649"/>
              <a:ext cx="109538" cy="155575"/>
            </a:xfrm>
            <a:custGeom>
              <a:avLst/>
              <a:gdLst>
                <a:gd name="T0" fmla="*/ 69 w 69"/>
                <a:gd name="T1" fmla="*/ 0 h 98"/>
                <a:gd name="T2" fmla="*/ 0 w 69"/>
                <a:gd name="T3" fmla="*/ 0 h 98"/>
                <a:gd name="T4" fmla="*/ 0 w 69"/>
                <a:gd name="T5" fmla="*/ 98 h 98"/>
                <a:gd name="T6" fmla="*/ 69 w 69"/>
                <a:gd name="T7" fmla="*/ 98 h 98"/>
                <a:gd name="T8" fmla="*/ 69 w 69"/>
                <a:gd name="T9" fmla="*/ 0 h 98"/>
                <a:gd name="T10" fmla="*/ 50 w 69"/>
                <a:gd name="T11" fmla="*/ 83 h 98"/>
                <a:gd name="T12" fmla="*/ 18 w 69"/>
                <a:gd name="T13" fmla="*/ 83 h 98"/>
                <a:gd name="T14" fmla="*/ 18 w 69"/>
                <a:gd name="T15" fmla="*/ 48 h 98"/>
                <a:gd name="T16" fmla="*/ 50 w 69"/>
                <a:gd name="T17" fmla="*/ 48 h 98"/>
                <a:gd name="T18" fmla="*/ 50 w 69"/>
                <a:gd name="T19" fmla="*/ 8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98">
                  <a:moveTo>
                    <a:pt x="69" y="0"/>
                  </a:moveTo>
                  <a:lnTo>
                    <a:pt x="0" y="0"/>
                  </a:lnTo>
                  <a:lnTo>
                    <a:pt x="0" y="98"/>
                  </a:lnTo>
                  <a:lnTo>
                    <a:pt x="69" y="98"/>
                  </a:lnTo>
                  <a:lnTo>
                    <a:pt x="69" y="0"/>
                  </a:lnTo>
                  <a:close/>
                  <a:moveTo>
                    <a:pt x="50" y="83"/>
                  </a:moveTo>
                  <a:lnTo>
                    <a:pt x="18" y="83"/>
                  </a:lnTo>
                  <a:lnTo>
                    <a:pt x="18" y="48"/>
                  </a:lnTo>
                  <a:lnTo>
                    <a:pt x="50" y="48"/>
                  </a:lnTo>
                  <a:lnTo>
                    <a:pt x="50" y="83"/>
                  </a:lnTo>
                  <a:close/>
                </a:path>
              </a:pathLst>
            </a:custGeom>
            <a:grpFill/>
            <a:ln>
              <a:noFill/>
            </a:ln>
          </p:spPr>
          <p:txBody>
            <a:bodyPr lIns="121920" tIns="60960" rIns="121920" bIns="60960"/>
            <a:lstStyle/>
            <a:p>
              <a:pPr defTabSz="913765" fontAlgn="auto">
                <a:spcBef>
                  <a:spcPts val="0"/>
                </a:spcBef>
                <a:spcAft>
                  <a:spcPts val="0"/>
                </a:spcAft>
                <a:defRPr/>
              </a:pPr>
              <a:endParaRPr lang="zh-CN" altLang="en-US" sz="2490">
                <a:cs typeface="+mn-ea"/>
                <a:sym typeface="+mn-lt"/>
              </a:endParaRPr>
            </a:p>
          </p:txBody>
        </p:sp>
      </p:grpSp>
      <p:pic>
        <p:nvPicPr>
          <p:cNvPr id="122" name="图片 121" descr="实物展台"/>
          <p:cNvPicPr>
            <a:picLocks noChangeAspect="1"/>
          </p:cNvPicPr>
          <p:nvPr/>
        </p:nvPicPr>
        <p:blipFill>
          <a:blip r:embed="rId3" cstate="hqprint"/>
          <a:stretch>
            <a:fillRect/>
          </a:stretch>
        </p:blipFill>
        <p:spPr>
          <a:xfrm>
            <a:off x="3770321" y="2929758"/>
            <a:ext cx="336842" cy="380383"/>
          </a:xfrm>
          <a:prstGeom prst="rect">
            <a:avLst/>
          </a:prstGeom>
        </p:spPr>
      </p:pic>
      <p:grpSp>
        <p:nvGrpSpPr>
          <p:cNvPr id="123" name="Group 9"/>
          <p:cNvGrpSpPr/>
          <p:nvPr/>
        </p:nvGrpSpPr>
        <p:grpSpPr>
          <a:xfrm>
            <a:off x="3807357" y="5373218"/>
            <a:ext cx="217853" cy="282667"/>
            <a:chOff x="6518275" y="466725"/>
            <a:chExt cx="257175" cy="320675"/>
          </a:xfrm>
          <a:solidFill>
            <a:schemeClr val="bg1"/>
          </a:solidFill>
        </p:grpSpPr>
        <p:sp>
          <p:nvSpPr>
            <p:cNvPr id="124" name="Freeform 90"/>
            <p:cNvSpPr/>
            <p:nvPr/>
          </p:nvSpPr>
          <p:spPr bwMode="auto">
            <a:xfrm>
              <a:off x="6518275" y="600075"/>
              <a:ext cx="257175" cy="104775"/>
            </a:xfrm>
            <a:custGeom>
              <a:avLst/>
              <a:gdLst>
                <a:gd name="T0" fmla="*/ 49 w 98"/>
                <a:gd name="T1" fmla="*/ 16 h 40"/>
                <a:gd name="T2" fmla="*/ 2 w 98"/>
                <a:gd name="T3" fmla="*/ 0 h 40"/>
                <a:gd name="T4" fmla="*/ 0 w 98"/>
                <a:gd name="T5" fmla="*/ 5 h 40"/>
                <a:gd name="T6" fmla="*/ 0 w 98"/>
                <a:gd name="T7" fmla="*/ 20 h 40"/>
                <a:gd name="T8" fmla="*/ 49 w 98"/>
                <a:gd name="T9" fmla="*/ 40 h 40"/>
                <a:gd name="T10" fmla="*/ 98 w 98"/>
                <a:gd name="T11" fmla="*/ 20 h 40"/>
                <a:gd name="T12" fmla="*/ 98 w 98"/>
                <a:gd name="T13" fmla="*/ 5 h 40"/>
                <a:gd name="T14" fmla="*/ 96 w 98"/>
                <a:gd name="T15" fmla="*/ 0 h 40"/>
                <a:gd name="T16" fmla="*/ 49 w 98"/>
                <a:gd name="T17"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40">
                  <a:moveTo>
                    <a:pt x="49" y="16"/>
                  </a:moveTo>
                  <a:cubicBezTo>
                    <a:pt x="26" y="16"/>
                    <a:pt x="7" y="9"/>
                    <a:pt x="2" y="0"/>
                  </a:cubicBezTo>
                  <a:cubicBezTo>
                    <a:pt x="1" y="1"/>
                    <a:pt x="0" y="3"/>
                    <a:pt x="0" y="5"/>
                  </a:cubicBezTo>
                  <a:cubicBezTo>
                    <a:pt x="0" y="20"/>
                    <a:pt x="0" y="20"/>
                    <a:pt x="0" y="20"/>
                  </a:cubicBezTo>
                  <a:cubicBezTo>
                    <a:pt x="0" y="31"/>
                    <a:pt x="22" y="40"/>
                    <a:pt x="49" y="40"/>
                  </a:cubicBezTo>
                  <a:cubicBezTo>
                    <a:pt x="76" y="40"/>
                    <a:pt x="98" y="31"/>
                    <a:pt x="98" y="20"/>
                  </a:cubicBezTo>
                  <a:cubicBezTo>
                    <a:pt x="98" y="5"/>
                    <a:pt x="98" y="5"/>
                    <a:pt x="98" y="5"/>
                  </a:cubicBezTo>
                  <a:cubicBezTo>
                    <a:pt x="98" y="3"/>
                    <a:pt x="97" y="1"/>
                    <a:pt x="96" y="0"/>
                  </a:cubicBezTo>
                  <a:cubicBezTo>
                    <a:pt x="91" y="9"/>
                    <a:pt x="72" y="16"/>
                    <a:pt x="49"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cs typeface="+mn-ea"/>
                <a:sym typeface="+mn-lt"/>
              </a:endParaRPr>
            </a:p>
          </p:txBody>
        </p:sp>
        <p:sp>
          <p:nvSpPr>
            <p:cNvPr id="125" name="Freeform 91"/>
            <p:cNvSpPr/>
            <p:nvPr/>
          </p:nvSpPr>
          <p:spPr bwMode="auto">
            <a:xfrm>
              <a:off x="6518275" y="679450"/>
              <a:ext cx="257175" cy="107950"/>
            </a:xfrm>
            <a:custGeom>
              <a:avLst/>
              <a:gdLst>
                <a:gd name="T0" fmla="*/ 49 w 98"/>
                <a:gd name="T1" fmla="*/ 16 h 41"/>
                <a:gd name="T2" fmla="*/ 2 w 98"/>
                <a:gd name="T3" fmla="*/ 0 h 41"/>
                <a:gd name="T4" fmla="*/ 0 w 98"/>
                <a:gd name="T5" fmla="*/ 5 h 41"/>
                <a:gd name="T6" fmla="*/ 0 w 98"/>
                <a:gd name="T7" fmla="*/ 20 h 41"/>
                <a:gd name="T8" fmla="*/ 49 w 98"/>
                <a:gd name="T9" fmla="*/ 41 h 41"/>
                <a:gd name="T10" fmla="*/ 98 w 98"/>
                <a:gd name="T11" fmla="*/ 20 h 41"/>
                <a:gd name="T12" fmla="*/ 98 w 98"/>
                <a:gd name="T13" fmla="*/ 5 h 41"/>
                <a:gd name="T14" fmla="*/ 96 w 98"/>
                <a:gd name="T15" fmla="*/ 0 h 41"/>
                <a:gd name="T16" fmla="*/ 49 w 98"/>
                <a:gd name="T17" fmla="*/ 1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41">
                  <a:moveTo>
                    <a:pt x="49" y="16"/>
                  </a:moveTo>
                  <a:cubicBezTo>
                    <a:pt x="26" y="16"/>
                    <a:pt x="7" y="9"/>
                    <a:pt x="2" y="0"/>
                  </a:cubicBezTo>
                  <a:cubicBezTo>
                    <a:pt x="1" y="2"/>
                    <a:pt x="0" y="4"/>
                    <a:pt x="0" y="5"/>
                  </a:cubicBezTo>
                  <a:cubicBezTo>
                    <a:pt x="0" y="20"/>
                    <a:pt x="0" y="20"/>
                    <a:pt x="0" y="20"/>
                  </a:cubicBezTo>
                  <a:cubicBezTo>
                    <a:pt x="0" y="32"/>
                    <a:pt x="22" y="41"/>
                    <a:pt x="49" y="41"/>
                  </a:cubicBezTo>
                  <a:cubicBezTo>
                    <a:pt x="76" y="41"/>
                    <a:pt x="98" y="32"/>
                    <a:pt x="98" y="20"/>
                  </a:cubicBezTo>
                  <a:cubicBezTo>
                    <a:pt x="98" y="5"/>
                    <a:pt x="98" y="5"/>
                    <a:pt x="98" y="5"/>
                  </a:cubicBezTo>
                  <a:cubicBezTo>
                    <a:pt x="98" y="4"/>
                    <a:pt x="97" y="2"/>
                    <a:pt x="96" y="0"/>
                  </a:cubicBezTo>
                  <a:cubicBezTo>
                    <a:pt x="91" y="9"/>
                    <a:pt x="72" y="16"/>
                    <a:pt x="49"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cs typeface="+mn-ea"/>
                <a:sym typeface="+mn-lt"/>
              </a:endParaRPr>
            </a:p>
          </p:txBody>
        </p:sp>
        <p:sp>
          <p:nvSpPr>
            <p:cNvPr id="126" name="Freeform 92"/>
            <p:cNvSpPr/>
            <p:nvPr/>
          </p:nvSpPr>
          <p:spPr bwMode="auto">
            <a:xfrm>
              <a:off x="6518275" y="522288"/>
              <a:ext cx="257175" cy="104775"/>
            </a:xfrm>
            <a:custGeom>
              <a:avLst/>
              <a:gdLst>
                <a:gd name="T0" fmla="*/ 96 w 98"/>
                <a:gd name="T1" fmla="*/ 0 h 40"/>
                <a:gd name="T2" fmla="*/ 49 w 98"/>
                <a:gd name="T3" fmla="*/ 15 h 40"/>
                <a:gd name="T4" fmla="*/ 2 w 98"/>
                <a:gd name="T5" fmla="*/ 0 h 40"/>
                <a:gd name="T6" fmla="*/ 0 w 98"/>
                <a:gd name="T7" fmla="*/ 5 h 40"/>
                <a:gd name="T8" fmla="*/ 0 w 98"/>
                <a:gd name="T9" fmla="*/ 20 h 40"/>
                <a:gd name="T10" fmla="*/ 49 w 98"/>
                <a:gd name="T11" fmla="*/ 40 h 40"/>
                <a:gd name="T12" fmla="*/ 98 w 98"/>
                <a:gd name="T13" fmla="*/ 20 h 40"/>
                <a:gd name="T14" fmla="*/ 98 w 98"/>
                <a:gd name="T15" fmla="*/ 5 h 40"/>
                <a:gd name="T16" fmla="*/ 96 w 98"/>
                <a:gd name="T1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40">
                  <a:moveTo>
                    <a:pt x="96" y="0"/>
                  </a:moveTo>
                  <a:cubicBezTo>
                    <a:pt x="95" y="9"/>
                    <a:pt x="75" y="15"/>
                    <a:pt x="49" y="15"/>
                  </a:cubicBezTo>
                  <a:cubicBezTo>
                    <a:pt x="24" y="15"/>
                    <a:pt x="3" y="9"/>
                    <a:pt x="2" y="0"/>
                  </a:cubicBezTo>
                  <a:cubicBezTo>
                    <a:pt x="1" y="2"/>
                    <a:pt x="0" y="3"/>
                    <a:pt x="0" y="5"/>
                  </a:cubicBezTo>
                  <a:cubicBezTo>
                    <a:pt x="0" y="20"/>
                    <a:pt x="0" y="20"/>
                    <a:pt x="0" y="20"/>
                  </a:cubicBezTo>
                  <a:cubicBezTo>
                    <a:pt x="0" y="31"/>
                    <a:pt x="22" y="40"/>
                    <a:pt x="49" y="40"/>
                  </a:cubicBezTo>
                  <a:cubicBezTo>
                    <a:pt x="76" y="40"/>
                    <a:pt x="98" y="31"/>
                    <a:pt x="98" y="20"/>
                  </a:cubicBezTo>
                  <a:cubicBezTo>
                    <a:pt x="98" y="5"/>
                    <a:pt x="98" y="5"/>
                    <a:pt x="98" y="5"/>
                  </a:cubicBezTo>
                  <a:cubicBezTo>
                    <a:pt x="98" y="3"/>
                    <a:pt x="97" y="2"/>
                    <a:pt x="96" y="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cs typeface="+mn-ea"/>
                <a:sym typeface="+mn-lt"/>
              </a:endParaRPr>
            </a:p>
          </p:txBody>
        </p:sp>
        <p:sp>
          <p:nvSpPr>
            <p:cNvPr id="127" name="Oval 93"/>
            <p:cNvSpPr>
              <a:spLocks noChangeArrowheads="1"/>
            </p:cNvSpPr>
            <p:nvPr/>
          </p:nvSpPr>
          <p:spPr bwMode="auto">
            <a:xfrm>
              <a:off x="6524625" y="466725"/>
              <a:ext cx="247650" cy="84138"/>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121920" tIns="60960" rIns="121920" bIns="60960" numCol="1" anchor="t" anchorCtr="0" compatLnSpc="1"/>
            <a:lstStyle/>
            <a:p>
              <a:endParaRPr lang="en-US" sz="3200">
                <a:cs typeface="+mn-ea"/>
                <a:sym typeface="+mn-lt"/>
              </a:endParaRPr>
            </a:p>
          </p:txBody>
        </p:sp>
      </p:grpSp>
      <p:sp>
        <p:nvSpPr>
          <p:cNvPr id="134" name="Freeform 167"/>
          <p:cNvSpPr>
            <a:spLocks noEditPoints="1"/>
          </p:cNvSpPr>
          <p:nvPr/>
        </p:nvSpPr>
        <p:spPr bwMode="auto">
          <a:xfrm>
            <a:off x="3800191" y="3492903"/>
            <a:ext cx="279809" cy="260301"/>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bg1">
              <a:lumMod val="95000"/>
            </a:schemeClr>
          </a:solidFill>
          <a:ln>
            <a:noFill/>
          </a:ln>
        </p:spPr>
        <p:txBody>
          <a:bodyPr/>
          <a:lstStyle/>
          <a:p>
            <a:pPr defTabSz="913765" fontAlgn="auto">
              <a:spcBef>
                <a:spcPts val="0"/>
              </a:spcBef>
              <a:spcAft>
                <a:spcPts val="0"/>
              </a:spcAft>
              <a:defRPr/>
            </a:pPr>
            <a:endParaRPr lang="zh-CN" altLang="en-US">
              <a:cs typeface="+mn-ea"/>
              <a:sym typeface="+mn-lt"/>
            </a:endParaRPr>
          </a:p>
        </p:txBody>
      </p:sp>
      <p:pic>
        <p:nvPicPr>
          <p:cNvPr id="64" name="图片 63" descr="001"/>
          <p:cNvPicPr>
            <a:picLocks noChangeAspect="1"/>
          </p:cNvPicPr>
          <p:nvPr/>
        </p:nvPicPr>
        <p:blipFill>
          <a:blip r:embed="rId4"/>
          <a:stretch>
            <a:fillRect/>
          </a:stretch>
        </p:blipFill>
        <p:spPr>
          <a:xfrm>
            <a:off x="1681707" y="1913438"/>
            <a:ext cx="1093347" cy="1486887"/>
          </a:xfrm>
          <a:prstGeom prst="rect">
            <a:avLst/>
          </a:prstGeom>
          <a:ln>
            <a:noFill/>
          </a:ln>
          <a:effectLst>
            <a:outerShdw blurRad="292100" dist="139700" dir="2700000" algn="tl" rotWithShape="0">
              <a:srgbClr val="333333">
                <a:alpha val="65000"/>
              </a:srgbClr>
            </a:outerShdw>
          </a:effectLst>
        </p:spPr>
      </p:pic>
      <p:pic>
        <p:nvPicPr>
          <p:cNvPr id="67" name="图片 66" descr="004"/>
          <p:cNvPicPr>
            <a:picLocks noChangeAspect="1"/>
          </p:cNvPicPr>
          <p:nvPr/>
        </p:nvPicPr>
        <p:blipFill>
          <a:blip r:embed="rId5"/>
          <a:stretch>
            <a:fillRect/>
          </a:stretch>
        </p:blipFill>
        <p:spPr>
          <a:xfrm>
            <a:off x="1187872" y="3916390"/>
            <a:ext cx="2218342" cy="1690165"/>
          </a:xfrm>
          <a:prstGeom prst="rect">
            <a:avLst/>
          </a:prstGeom>
          <a:ln>
            <a:noFill/>
          </a:ln>
          <a:effectLst>
            <a:outerShdw blurRad="292100" dist="139700" dir="2700000" algn="tl" rotWithShape="0">
              <a:srgbClr val="333333">
                <a:alpha val="65000"/>
              </a:srgbClr>
            </a:outerShdw>
          </a:effectLst>
        </p:spPr>
      </p:pic>
      <p:sp>
        <p:nvSpPr>
          <p:cNvPr id="4" name="文本框 3"/>
          <p:cNvSpPr txBox="1"/>
          <p:nvPr/>
        </p:nvSpPr>
        <p:spPr>
          <a:xfrm>
            <a:off x="818753" y="2047240"/>
            <a:ext cx="369332" cy="1337945"/>
          </a:xfrm>
          <a:prstGeom prst="rect">
            <a:avLst/>
          </a:prstGeom>
          <a:noFill/>
        </p:spPr>
        <p:txBody>
          <a:bodyPr vert="eaVert" wrap="square" rtlCol="0">
            <a:spAutoFit/>
          </a:bodyPr>
          <a:lstStyle/>
          <a:p>
            <a:pPr algn="dist"/>
            <a:r>
              <a:rPr lang="zh-CN" altLang="en-US" sz="1200" b="1" dirty="0" smtClean="0">
                <a:solidFill>
                  <a:schemeClr val="bg1"/>
                </a:solidFill>
                <a:cs typeface="+mn-ea"/>
                <a:sym typeface="+mn-lt"/>
              </a:rPr>
              <a:t>单一投影模式</a:t>
            </a:r>
          </a:p>
        </p:txBody>
      </p:sp>
      <p:sp>
        <p:nvSpPr>
          <p:cNvPr id="5" name="文本框 4"/>
          <p:cNvSpPr txBox="1"/>
          <p:nvPr/>
        </p:nvSpPr>
        <p:spPr>
          <a:xfrm>
            <a:off x="818753" y="4076700"/>
            <a:ext cx="369332" cy="1370965"/>
          </a:xfrm>
          <a:prstGeom prst="rect">
            <a:avLst/>
          </a:prstGeom>
          <a:noFill/>
        </p:spPr>
        <p:txBody>
          <a:bodyPr vert="eaVert" wrap="square" rtlCol="0">
            <a:spAutoFit/>
          </a:bodyPr>
          <a:lstStyle/>
          <a:p>
            <a:pPr algn="dist"/>
            <a:r>
              <a:rPr lang="zh-CN" altLang="en-US" sz="1200" b="1" dirty="0" smtClean="0">
                <a:solidFill>
                  <a:schemeClr val="bg1"/>
                </a:solidFill>
                <a:cs typeface="+mn-ea"/>
                <a:sym typeface="+mn-lt"/>
              </a:rPr>
              <a:t>指定投影模式</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接连接符 5"/>
          <p:cNvCxnSpPr/>
          <p:nvPr/>
        </p:nvCxnSpPr>
        <p:spPr>
          <a:xfrm>
            <a:off x="3330567" y="1281443"/>
            <a:ext cx="12256" cy="5292000"/>
          </a:xfrm>
          <a:prstGeom prst="line">
            <a:avLst/>
          </a:prstGeom>
          <a:ln w="28575" cap="rnd">
            <a:solidFill>
              <a:schemeClr val="tx2"/>
            </a:solidFill>
            <a:headEnd type="oval" w="lg" len="lg"/>
            <a:tailEnd type="none" w="med" len="med"/>
          </a:ln>
        </p:spPr>
        <p:style>
          <a:lnRef idx="1">
            <a:schemeClr val="accent1"/>
          </a:lnRef>
          <a:fillRef idx="0">
            <a:schemeClr val="accent1"/>
          </a:fillRef>
          <a:effectRef idx="0">
            <a:schemeClr val="accent1"/>
          </a:effectRef>
          <a:fontRef idx="minor">
            <a:schemeClr val="tx1"/>
          </a:fontRef>
        </p:style>
      </p:cxnSp>
      <p:sp>
        <p:nvSpPr>
          <p:cNvPr id="34" name="MH_Others_1"/>
          <p:cNvSpPr/>
          <p:nvPr>
            <p:custDataLst>
              <p:tags r:id="rId2"/>
            </p:custDataLst>
          </p:nvPr>
        </p:nvSpPr>
        <p:spPr>
          <a:xfrm>
            <a:off x="1249848" y="648693"/>
            <a:ext cx="2261683" cy="64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4000" b="0" i="0" u="none" strike="noStrike" kern="1200" cap="none" spc="0" normalizeH="0" baseline="0" noProof="0" dirty="0">
                <a:ln>
                  <a:noFill/>
                </a:ln>
                <a:solidFill>
                  <a:srgbClr val="FFFFFF"/>
                </a:solidFill>
                <a:effectLst/>
                <a:uLnTx/>
                <a:uFillTx/>
                <a:cs typeface="+mn-ea"/>
                <a:sym typeface="+mn-lt"/>
              </a:rPr>
              <a:t>目录</a:t>
            </a:r>
          </a:p>
        </p:txBody>
      </p:sp>
      <p:sp>
        <p:nvSpPr>
          <p:cNvPr id="22" name="MH_Others_2"/>
          <p:cNvSpPr txBox="1"/>
          <p:nvPr>
            <p:custDataLst>
              <p:tags r:id="rId3"/>
            </p:custDataLst>
          </p:nvPr>
        </p:nvSpPr>
        <p:spPr>
          <a:xfrm>
            <a:off x="1382706" y="1318386"/>
            <a:ext cx="1835924" cy="490403"/>
          </a:xfrm>
          <a:prstGeom prst="rect">
            <a:avLst/>
          </a:prstGeom>
          <a:noFill/>
        </p:spPr>
        <p:txBody>
          <a:bodyPr wrap="square" lIns="0" tIns="0" rIns="0" bIns="0" rtlCol="0">
            <a:norm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1" u="none" strike="noStrike" kern="1200" cap="none" spc="100" normalizeH="0" baseline="0" noProof="0" dirty="0">
                <a:ln>
                  <a:noFill/>
                </a:ln>
                <a:solidFill>
                  <a:sysClr val="windowText" lastClr="000000"/>
                </a:solidFill>
                <a:effectLst/>
                <a:uLnTx/>
                <a:uFillTx/>
                <a:cs typeface="+mn-ea"/>
                <a:sym typeface="+mn-lt"/>
              </a:rPr>
              <a:t>CONTENTS</a:t>
            </a:r>
            <a:endParaRPr kumimoji="0" lang="zh-CN" altLang="en-US" sz="2400" b="1" i="1" u="none" strike="noStrike" kern="1200" cap="none" spc="100" normalizeH="0" baseline="0" noProof="0" dirty="0">
              <a:ln>
                <a:noFill/>
              </a:ln>
              <a:solidFill>
                <a:sysClr val="windowText" lastClr="000000"/>
              </a:solidFill>
              <a:effectLst/>
              <a:uLnTx/>
              <a:uFillTx/>
              <a:cs typeface="+mn-ea"/>
              <a:sym typeface="+mn-lt"/>
            </a:endParaRPr>
          </a:p>
        </p:txBody>
      </p:sp>
      <p:sp>
        <p:nvSpPr>
          <p:cNvPr id="64" name="MH_Entry_2"/>
          <p:cNvSpPr txBox="1">
            <a:spLocks noChangeArrowheads="1"/>
          </p:cNvSpPr>
          <p:nvPr>
            <p:custDataLst>
              <p:tags r:id="rId4"/>
            </p:custDataLst>
          </p:nvPr>
        </p:nvSpPr>
        <p:spPr bwMode="auto">
          <a:xfrm>
            <a:off x="4104567" y="2801105"/>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25" name="MH_Number_1"/>
          <p:cNvSpPr/>
          <p:nvPr>
            <p:custDataLst>
              <p:tags r:id="rId5"/>
            </p:custDataLst>
          </p:nvPr>
        </p:nvSpPr>
        <p:spPr>
          <a:xfrm>
            <a:off x="3162823" y="2865095"/>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01</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5" name="等腰三角形 4"/>
          <p:cNvSpPr/>
          <p:nvPr/>
        </p:nvSpPr>
        <p:spPr>
          <a:xfrm>
            <a:off x="3162823" y="6577088"/>
            <a:ext cx="360000" cy="290587"/>
          </a:xfrm>
          <a:prstGeom prs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0" name="MH_Entry_2"/>
          <p:cNvSpPr txBox="1">
            <a:spLocks noChangeArrowheads="1"/>
          </p:cNvSpPr>
          <p:nvPr>
            <p:custDataLst>
              <p:tags r:id="rId6"/>
            </p:custDataLst>
          </p:nvPr>
        </p:nvSpPr>
        <p:spPr bwMode="auto">
          <a:xfrm>
            <a:off x="4104567" y="3924086"/>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方案</a:t>
            </a:r>
            <a:r>
              <a:rPr lang="zh-CN" altLang="en-US" sz="3200" b="1" noProof="0" dirty="0">
                <a:solidFill>
                  <a:sysClr val="windowText" lastClr="000000"/>
                </a:solidFill>
                <a:latin typeface="+mn-lt"/>
                <a:ea typeface="+mn-ea"/>
                <a:cs typeface="+mn-ea"/>
                <a:sym typeface="+mn-lt"/>
              </a:rPr>
              <a:t>详细</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介绍</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1" name="MH_Number_1"/>
          <p:cNvSpPr/>
          <p:nvPr>
            <p:custDataLst>
              <p:tags r:id="rId7"/>
            </p:custDataLst>
          </p:nvPr>
        </p:nvSpPr>
        <p:spPr>
          <a:xfrm>
            <a:off x="3162823" y="3868231"/>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02</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3" name="MH_Entry_2"/>
          <p:cNvSpPr txBox="1">
            <a:spLocks noChangeArrowheads="1"/>
          </p:cNvSpPr>
          <p:nvPr>
            <p:custDataLst>
              <p:tags r:id="rId8"/>
            </p:custDataLst>
          </p:nvPr>
        </p:nvSpPr>
        <p:spPr bwMode="auto">
          <a:xfrm>
            <a:off x="4104567" y="3002132"/>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r>
              <a:rPr lang="zh-CN" altLang="en-US" sz="3200" b="1" dirty="0" smtClean="0">
                <a:solidFill>
                  <a:sysClr val="windowText" lastClr="000000"/>
                </a:solidFill>
                <a:latin typeface="+mn-lt"/>
                <a:ea typeface="+mn-ea"/>
                <a:cs typeface="+mn-ea"/>
                <a:sym typeface="+mn-lt"/>
              </a:rPr>
              <a:t>需求和痛点</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
        <p:nvSpPr>
          <p:cNvPr id="15" name="MH_Number_1"/>
          <p:cNvSpPr/>
          <p:nvPr>
            <p:custDataLst>
              <p:tags r:id="rId9"/>
            </p:custDataLst>
          </p:nvPr>
        </p:nvSpPr>
        <p:spPr>
          <a:xfrm>
            <a:off x="3192126" y="4871367"/>
            <a:ext cx="756000" cy="540000"/>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smtClean="0">
                <a:ln>
                  <a:noFill/>
                </a:ln>
                <a:solidFill>
                  <a:srgbClr val="FFFFFF"/>
                </a:solidFill>
                <a:effectLst/>
                <a:uLnTx/>
                <a:uFillTx/>
                <a:cs typeface="+mn-ea"/>
                <a:sym typeface="+mn-lt"/>
              </a:rPr>
              <a:t>03</a:t>
            </a:r>
            <a:endParaRPr kumimoji="0" lang="zh-CN" altLang="en-US" sz="2400" b="1" i="0" u="none" strike="noStrike" kern="1200" cap="none" spc="0" normalizeH="0" baseline="0" noProof="0" dirty="0">
              <a:ln>
                <a:noFill/>
              </a:ln>
              <a:solidFill>
                <a:srgbClr val="FFFFFF"/>
              </a:solidFill>
              <a:effectLst/>
              <a:uLnTx/>
              <a:uFillTx/>
              <a:cs typeface="+mn-ea"/>
              <a:sym typeface="+mn-lt"/>
            </a:endParaRPr>
          </a:p>
        </p:txBody>
      </p:sp>
      <p:sp>
        <p:nvSpPr>
          <p:cNvPr id="16" name="MH_Entry_2"/>
          <p:cNvSpPr txBox="1">
            <a:spLocks noChangeArrowheads="1"/>
          </p:cNvSpPr>
          <p:nvPr>
            <p:custDataLst>
              <p:tags r:id="rId10"/>
            </p:custDataLst>
          </p:nvPr>
        </p:nvSpPr>
        <p:spPr bwMode="auto">
          <a:xfrm>
            <a:off x="4104567" y="4846040"/>
            <a:ext cx="6446579" cy="56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noAutofit/>
          </a:bodyP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marL="0" marR="0" lvl="0" indent="0" algn="l" defTabSz="914400" rtl="0" eaLnBrk="1" fontAlgn="auto" latinLnBrk="0" hangingPunct="1">
              <a:lnSpc>
                <a:spcPts val="3200"/>
              </a:lnSpc>
              <a:spcBef>
                <a:spcPts val="0"/>
              </a:spcBef>
              <a:spcAft>
                <a:spcPts val="0"/>
              </a:spcAft>
              <a:buClrTx/>
              <a:buSzTx/>
              <a:buFontTx/>
              <a:buNone/>
              <a:defRPr/>
            </a:pPr>
            <a:r>
              <a:rPr lang="zh-CN" altLang="en-US" sz="3200" b="1" dirty="0">
                <a:solidFill>
                  <a:sysClr val="windowText" lastClr="000000"/>
                </a:solidFill>
                <a:latin typeface="+mn-lt"/>
                <a:ea typeface="+mn-ea"/>
                <a:cs typeface="+mn-ea"/>
                <a:sym typeface="+mn-lt"/>
              </a:rPr>
              <a:t>方案</a:t>
            </a:r>
            <a:r>
              <a:rPr kumimoji="0" lang="zh-CN" altLang="en-US" sz="3200" b="1" i="0" u="none" strike="noStrike" kern="1200" cap="none" spc="0" normalizeH="0" baseline="0" noProof="0" dirty="0" smtClean="0">
                <a:ln>
                  <a:noFill/>
                </a:ln>
                <a:solidFill>
                  <a:sysClr val="windowText" lastClr="000000"/>
                </a:solidFill>
                <a:effectLst/>
                <a:uLnTx/>
                <a:uFillTx/>
                <a:latin typeface="+mn-lt"/>
                <a:ea typeface="+mn-ea"/>
                <a:cs typeface="+mn-ea"/>
                <a:sym typeface="+mn-lt"/>
              </a:rPr>
              <a:t>优势</a:t>
            </a:r>
            <a:endParaRPr kumimoji="0" lang="zh-CN" altLang="en-US" sz="3200" b="1" i="0" u="none" strike="noStrike" kern="1200" cap="none" spc="0" normalizeH="0" baseline="0" noProof="0" dirty="0">
              <a:ln>
                <a:noFill/>
              </a:ln>
              <a:solidFill>
                <a:sysClr val="windowText" lastClr="000000"/>
              </a:solidFill>
              <a:effectLst/>
              <a:uLnTx/>
              <a:uFillTx/>
              <a:latin typeface="+mn-lt"/>
              <a:ea typeface="+mn-ea"/>
              <a:cs typeface="+mn-ea"/>
              <a:sym typeface="+mn-lt"/>
            </a:endParaRPr>
          </a:p>
        </p:txBody>
      </p:sp>
    </p:spTree>
    <p:custDataLst>
      <p:tags r:id="rId1"/>
    </p:custDataLst>
    <p:extLst>
      <p:ext uri="{BB962C8B-B14F-4D97-AF65-F5344CB8AC3E}">
        <p14:creationId xmlns:p14="http://schemas.microsoft.com/office/powerpoint/2010/main" val="2143399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rctx="PPT">
                                        <p:cTn id="6" dur="indefinite"/>
                                        <p:tgtEl>
                                          <p:spTgt spid="13"/>
                                        </p:tgtEl>
                                        <p:attrNameLst>
                                          <p:attrName>style.opacity</p:attrName>
                                        </p:attrNameLst>
                                      </p:cBhvr>
                                      <p:to>
                                        <p:strVal val="0.5"/>
                                      </p:to>
                                    </p:set>
                                    <p:animEffect filter="image" prLst="opacity: 0.5">
                                      <p:cBhvr rctx="IE">
                                        <p:cTn id="7" dur="indefinite"/>
                                        <p:tgtEl>
                                          <p:spTgt spid="13"/>
                                        </p:tgtEl>
                                      </p:cBhvr>
                                    </p:animEffect>
                                  </p:childTnLst>
                                </p:cTn>
                              </p:par>
                              <p:par>
                                <p:cTn id="8" presetID="9" presetClass="emph" presetSubtype="0" grpId="0" nodeType="withEffect">
                                  <p:stCondLst>
                                    <p:cond delay="0"/>
                                  </p:stCondLst>
                                  <p:childTnLst>
                                    <p:set>
                                      <p:cBhvr rctx="PPT">
                                        <p:cTn id="9" dur="indefinite"/>
                                        <p:tgtEl>
                                          <p:spTgt spid="16"/>
                                        </p:tgtEl>
                                        <p:attrNameLst>
                                          <p:attrName>style.opacity</p:attrName>
                                        </p:attrNameLst>
                                      </p:cBhvr>
                                      <p:to>
                                        <p:strVal val="0.5"/>
                                      </p:to>
                                    </p:set>
                                    <p:animEffect filter="image" prLst="opacity: 0.5">
                                      <p:cBhvr rctx="IE">
                                        <p:cTn id="10" dur="indefinite"/>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未标题-1"/>
          <p:cNvPicPr>
            <a:picLocks noChangeAspect="1"/>
          </p:cNvPicPr>
          <p:nvPr/>
        </p:nvPicPr>
        <p:blipFill>
          <a:blip r:embed="rId3"/>
          <a:stretch>
            <a:fillRect/>
          </a:stretch>
        </p:blipFill>
        <p:spPr>
          <a:xfrm>
            <a:off x="685165" y="266700"/>
            <a:ext cx="2048510" cy="194310"/>
          </a:xfrm>
          <a:prstGeom prst="rect">
            <a:avLst/>
          </a:prstGeom>
        </p:spPr>
      </p:pic>
      <p:pic>
        <p:nvPicPr>
          <p:cNvPr id="25" name="图片 24"/>
          <p:cNvPicPr>
            <a:picLocks noChangeAspect="1"/>
          </p:cNvPicPr>
          <p:nvPr/>
        </p:nvPicPr>
        <p:blipFill>
          <a:blip r:embed="rId4"/>
          <a:stretch>
            <a:fillRect/>
          </a:stretch>
        </p:blipFill>
        <p:spPr>
          <a:xfrm>
            <a:off x="-6985" y="-24765"/>
            <a:ext cx="12204700" cy="657225"/>
          </a:xfrm>
          <a:prstGeom prst="rect">
            <a:avLst/>
          </a:prstGeom>
        </p:spPr>
      </p:pic>
      <p:sp>
        <p:nvSpPr>
          <p:cNvPr id="29" name="矩形 28"/>
          <p:cNvSpPr/>
          <p:nvPr/>
        </p:nvSpPr>
        <p:spPr>
          <a:xfrm rot="5400000">
            <a:off x="65405" y="75565"/>
            <a:ext cx="311150" cy="455295"/>
          </a:xfrm>
          <a:prstGeom prst="rect">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0" name="文本框 29"/>
          <p:cNvSpPr txBox="1"/>
          <p:nvPr/>
        </p:nvSpPr>
        <p:spPr>
          <a:xfrm>
            <a:off x="668760" y="58381"/>
            <a:ext cx="3775393"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800" b="1" i="0" u="none" strike="noStrike" kern="1200" cap="none" spc="0" normalizeH="0" baseline="0" noProof="0" dirty="0">
                <a:ln>
                  <a:noFill/>
                </a:ln>
                <a:solidFill>
                  <a:prstClr val="black"/>
                </a:solidFill>
                <a:effectLst/>
                <a:uLnTx/>
                <a:uFillTx/>
                <a:cs typeface="+mn-ea"/>
                <a:sym typeface="+mn-lt"/>
              </a:rPr>
              <a:t>联想互动投屏解决方案</a:t>
            </a:r>
            <a:endParaRPr kumimoji="0" lang="zh-CN" altLang="en-US" sz="2800" b="1" i="0" u="none" strike="noStrike" kern="1200" cap="none" spc="0" normalizeH="0" baseline="0" noProof="0" dirty="0">
              <a:ln>
                <a:noFill/>
              </a:ln>
              <a:solidFill>
                <a:srgbClr val="343E48"/>
              </a:solidFill>
              <a:effectLst/>
              <a:uLnTx/>
              <a:uFillTx/>
              <a:cs typeface="+mn-ea"/>
              <a:sym typeface="+mn-lt"/>
            </a:endParaRPr>
          </a:p>
        </p:txBody>
      </p:sp>
      <p:sp>
        <p:nvSpPr>
          <p:cNvPr id="33" name="椭圆 32"/>
          <p:cNvSpPr/>
          <p:nvPr/>
        </p:nvSpPr>
        <p:spPr>
          <a:xfrm>
            <a:off x="287655" y="147320"/>
            <a:ext cx="311150" cy="311150"/>
          </a:xfrm>
          <a:prstGeom prst="ellipse">
            <a:avLst/>
          </a:prstGeom>
          <a:solidFill>
            <a:srgbClr val="3E85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34" name="椭圆 33"/>
          <p:cNvSpPr/>
          <p:nvPr/>
        </p:nvSpPr>
        <p:spPr>
          <a:xfrm>
            <a:off x="378460" y="239395"/>
            <a:ext cx="128905" cy="128905"/>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pic>
        <p:nvPicPr>
          <p:cNvPr id="149" name="图片 16" descr="投屏系统场景图">
            <a:hlinkClick r:id="rId5" action="ppaction://hlinksldjump"/>
            <a:extLst>
              <a:ext uri="{FF2B5EF4-FFF2-40B4-BE49-F238E27FC236}">
                <a16:creationId xmlns:a16="http://schemas.microsoft.com/office/drawing/2014/main" id="{46CC93D2-8773-4935-8123-75FDF04AEB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772" y="795528"/>
            <a:ext cx="4957569" cy="3911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 name="图片 131" descr="001">
            <a:extLst>
              <a:ext uri="{FF2B5EF4-FFF2-40B4-BE49-F238E27FC236}">
                <a16:creationId xmlns:a16="http://schemas.microsoft.com/office/drawing/2014/main" id="{07EBC409-3806-4BF3-9414-F85DF2F68254}"/>
              </a:ext>
            </a:extLst>
          </p:cNvPr>
          <p:cNvPicPr>
            <a:picLocks noChangeAspect="1"/>
          </p:cNvPicPr>
          <p:nvPr/>
        </p:nvPicPr>
        <p:blipFill>
          <a:blip r:embed="rId7"/>
          <a:stretch>
            <a:fillRect/>
          </a:stretch>
        </p:blipFill>
        <p:spPr>
          <a:xfrm>
            <a:off x="598495" y="4805545"/>
            <a:ext cx="1093347" cy="1486887"/>
          </a:xfrm>
          <a:prstGeom prst="rect">
            <a:avLst/>
          </a:prstGeom>
          <a:ln>
            <a:noFill/>
          </a:ln>
          <a:effectLst>
            <a:outerShdw blurRad="292100" dist="139700" dir="2700000" algn="tl" rotWithShape="0">
              <a:srgbClr val="333333">
                <a:alpha val="65000"/>
              </a:srgbClr>
            </a:outerShdw>
          </a:effectLst>
        </p:spPr>
      </p:pic>
      <p:pic>
        <p:nvPicPr>
          <p:cNvPr id="155" name="图片 132" descr="004">
            <a:extLst>
              <a:ext uri="{FF2B5EF4-FFF2-40B4-BE49-F238E27FC236}">
                <a16:creationId xmlns:a16="http://schemas.microsoft.com/office/drawing/2014/main" id="{F76DF0DF-30E0-4AD4-A820-DB90B64C7002}"/>
              </a:ext>
            </a:extLst>
          </p:cNvPr>
          <p:cNvPicPr>
            <a:picLocks noChangeAspect="1"/>
          </p:cNvPicPr>
          <p:nvPr/>
        </p:nvPicPr>
        <p:blipFill>
          <a:blip r:embed="rId8"/>
          <a:stretch>
            <a:fillRect/>
          </a:stretch>
        </p:blipFill>
        <p:spPr>
          <a:xfrm>
            <a:off x="2639222" y="4633382"/>
            <a:ext cx="2218342" cy="1690165"/>
          </a:xfrm>
          <a:prstGeom prst="rect">
            <a:avLst/>
          </a:prstGeom>
          <a:ln>
            <a:noFill/>
          </a:ln>
          <a:effectLst>
            <a:outerShdw blurRad="292100" dist="139700" dir="2700000" algn="tl" rotWithShape="0">
              <a:srgbClr val="333333">
                <a:alpha val="65000"/>
              </a:srgbClr>
            </a:outerShdw>
          </a:effectLst>
        </p:spPr>
      </p:pic>
      <p:sp>
        <p:nvSpPr>
          <p:cNvPr id="156" name="文本框 133">
            <a:extLst>
              <a:ext uri="{FF2B5EF4-FFF2-40B4-BE49-F238E27FC236}">
                <a16:creationId xmlns:a16="http://schemas.microsoft.com/office/drawing/2014/main" id="{CDB0A8BA-705A-4460-B8DE-BCFA004A2E3F}"/>
              </a:ext>
            </a:extLst>
          </p:cNvPr>
          <p:cNvSpPr txBox="1"/>
          <p:nvPr/>
        </p:nvSpPr>
        <p:spPr>
          <a:xfrm>
            <a:off x="259694" y="4970167"/>
            <a:ext cx="369332" cy="1337945"/>
          </a:xfrm>
          <a:prstGeom prst="rect">
            <a:avLst/>
          </a:prstGeom>
          <a:solidFill>
            <a:srgbClr val="3E8DDD"/>
          </a:solid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cs typeface="+mn-ea"/>
                <a:sym typeface="+mn-lt"/>
              </a:rPr>
              <a:t>单一投影模式</a:t>
            </a:r>
          </a:p>
        </p:txBody>
      </p:sp>
      <p:sp>
        <p:nvSpPr>
          <p:cNvPr id="157" name="文本框 134">
            <a:extLst>
              <a:ext uri="{FF2B5EF4-FFF2-40B4-BE49-F238E27FC236}">
                <a16:creationId xmlns:a16="http://schemas.microsoft.com/office/drawing/2014/main" id="{90F3F5BB-530D-4FE9-BCEE-4873FEF77374}"/>
              </a:ext>
            </a:extLst>
          </p:cNvPr>
          <p:cNvSpPr txBox="1"/>
          <p:nvPr/>
        </p:nvSpPr>
        <p:spPr>
          <a:xfrm>
            <a:off x="2203225" y="4921467"/>
            <a:ext cx="369332" cy="1370965"/>
          </a:xfrm>
          <a:prstGeom prst="rect">
            <a:avLst/>
          </a:prstGeom>
          <a:solidFill>
            <a:srgbClr val="3E8DDD"/>
          </a:solidFill>
        </p:spPr>
        <p:txBody>
          <a:bodyPr vert="eaVert" wrap="square" rtlCol="0">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zh-CN" altLang="en-US" sz="1200" b="1" i="0" u="none" strike="noStrike" kern="0" cap="none" spc="0" normalizeH="0" baseline="0" noProof="0" dirty="0">
                <a:ln>
                  <a:noFill/>
                </a:ln>
                <a:solidFill>
                  <a:prstClr val="white"/>
                </a:solidFill>
                <a:effectLst/>
                <a:uLnTx/>
                <a:uFillTx/>
                <a:cs typeface="+mn-ea"/>
                <a:sym typeface="+mn-lt"/>
              </a:rPr>
              <a:t>指定投影模式</a:t>
            </a:r>
          </a:p>
        </p:txBody>
      </p:sp>
      <p:sp>
        <p:nvSpPr>
          <p:cNvPr id="158" name="任意多边形 135">
            <a:extLst>
              <a:ext uri="{FF2B5EF4-FFF2-40B4-BE49-F238E27FC236}">
                <a16:creationId xmlns:a16="http://schemas.microsoft.com/office/drawing/2014/main" id="{79C89E00-EA71-4D9A-836B-8E862A2BBB3A}"/>
              </a:ext>
            </a:extLst>
          </p:cNvPr>
          <p:cNvSpPr/>
          <p:nvPr/>
        </p:nvSpPr>
        <p:spPr>
          <a:xfrm>
            <a:off x="5806760" y="1567801"/>
            <a:ext cx="664649" cy="263727"/>
          </a:xfrm>
          <a:custGeom>
            <a:avLst/>
            <a:gdLst>
              <a:gd name="connsiteX0" fmla="*/ 0 w 1609859"/>
              <a:gd name="connsiteY0" fmla="*/ 0 h 592428"/>
              <a:gd name="connsiteX1" fmla="*/ 437881 w 1609859"/>
              <a:gd name="connsiteY1" fmla="*/ 450761 h 592428"/>
              <a:gd name="connsiteX2" fmla="*/ 1249250 w 1609859"/>
              <a:gd name="connsiteY2" fmla="*/ 334851 h 592428"/>
              <a:gd name="connsiteX3" fmla="*/ 1609859 w 1609859"/>
              <a:gd name="connsiteY3" fmla="*/ 592428 h 592428"/>
              <a:gd name="connsiteX4" fmla="*/ 1609859 w 1609859"/>
              <a:gd name="connsiteY4" fmla="*/ 592428 h 5924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9859" h="592428">
                <a:moveTo>
                  <a:pt x="0" y="0"/>
                </a:moveTo>
                <a:cubicBezTo>
                  <a:pt x="145960" y="150254"/>
                  <a:pt x="229673" y="394953"/>
                  <a:pt x="437881" y="450761"/>
                </a:cubicBezTo>
                <a:cubicBezTo>
                  <a:pt x="646089" y="506569"/>
                  <a:pt x="1053920" y="311240"/>
                  <a:pt x="1249250" y="334851"/>
                </a:cubicBezTo>
                <a:cubicBezTo>
                  <a:pt x="1444580" y="358462"/>
                  <a:pt x="1609859" y="592428"/>
                  <a:pt x="1609859" y="592428"/>
                </a:cubicBezTo>
                <a:lnTo>
                  <a:pt x="1609859" y="592428"/>
                </a:lnTo>
              </a:path>
            </a:pathLst>
          </a:custGeom>
          <a:ln>
            <a:solidFill>
              <a:schemeClr val="bg1"/>
            </a:solidFill>
          </a:ln>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cs typeface="+mn-ea"/>
              <a:sym typeface="+mn-lt"/>
            </a:endParaRPr>
          </a:p>
        </p:txBody>
      </p:sp>
      <p:sp>
        <p:nvSpPr>
          <p:cNvPr id="159" name="Round Same Side Corner Rectangle 155">
            <a:extLst>
              <a:ext uri="{FF2B5EF4-FFF2-40B4-BE49-F238E27FC236}">
                <a16:creationId xmlns:a16="http://schemas.microsoft.com/office/drawing/2014/main" id="{DF43982A-9BB3-4084-9079-D00682EA74D7}"/>
              </a:ext>
            </a:extLst>
          </p:cNvPr>
          <p:cNvSpPr/>
          <p:nvPr/>
        </p:nvSpPr>
        <p:spPr>
          <a:xfrm>
            <a:off x="10437805" y="5480619"/>
            <a:ext cx="1155700" cy="381000"/>
          </a:xfrm>
          <a:prstGeom prst="round2Same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2495"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white"/>
                </a:solidFill>
                <a:effectLst/>
                <a:uLnTx/>
                <a:uFillTx/>
                <a:cs typeface="+mn-ea"/>
                <a:sym typeface="+mn-lt"/>
              </a:rPr>
              <a:t>移动终端</a:t>
            </a:r>
          </a:p>
        </p:txBody>
      </p:sp>
      <p:sp>
        <p:nvSpPr>
          <p:cNvPr id="160" name="矩形 137">
            <a:extLst>
              <a:ext uri="{FF2B5EF4-FFF2-40B4-BE49-F238E27FC236}">
                <a16:creationId xmlns:a16="http://schemas.microsoft.com/office/drawing/2014/main" id="{D46986AD-57D5-41A1-AAF0-CA7BFF46A40E}"/>
              </a:ext>
            </a:extLst>
          </p:cNvPr>
          <p:cNvSpPr/>
          <p:nvPr/>
        </p:nvSpPr>
        <p:spPr>
          <a:xfrm>
            <a:off x="5166615" y="723888"/>
            <a:ext cx="6426889" cy="4463643"/>
          </a:xfrm>
          <a:prstGeom prst="rect">
            <a:avLst/>
          </a:prstGeom>
          <a:no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prstClr val="black"/>
                </a:solidFill>
                <a:effectLst/>
                <a:uLnTx/>
                <a:uFillTx/>
                <a:cs typeface="+mn-ea"/>
                <a:sym typeface="+mn-lt"/>
              </a:rPr>
              <a:t>是什么</a:t>
            </a:r>
            <a:r>
              <a:rPr kumimoji="0" lang="en-US" altLang="zh-CN" b="1" i="0" u="none" strike="noStrike" kern="1200" cap="none" spc="0" normalizeH="0" baseline="0" noProof="0" dirty="0">
                <a:ln>
                  <a:noFill/>
                </a:ln>
                <a:solidFill>
                  <a:prstClr val="black"/>
                </a:solidFill>
                <a:effectLst/>
                <a:uLnTx/>
                <a:uFillTx/>
                <a:cs typeface="+mn-ea"/>
                <a:sym typeface="+mn-lt"/>
              </a:rPr>
              <a:t>What is:</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sz="1600" b="1" i="0" u="none" strike="noStrike" kern="1200" cap="none" spc="0" normalizeH="0" baseline="0" noProof="0" dirty="0">
                <a:ln>
                  <a:noFill/>
                </a:ln>
                <a:solidFill>
                  <a:prstClr val="black"/>
                </a:solidFill>
                <a:effectLst/>
                <a:uLnTx/>
                <a:uFillTx/>
                <a:cs typeface="+mn-ea"/>
                <a:sym typeface="+mn-lt"/>
              </a:rPr>
              <a:t>互动投屏</a:t>
            </a:r>
            <a:r>
              <a:rPr kumimoji="0" lang="zh-CN" altLang="en-US" sz="1600" b="0" i="0" u="none" strike="noStrike" kern="1200" cap="none" spc="0" normalizeH="0" baseline="0" noProof="0" dirty="0">
                <a:ln>
                  <a:noFill/>
                </a:ln>
                <a:solidFill>
                  <a:prstClr val="black"/>
                </a:solidFill>
                <a:effectLst/>
                <a:uLnTx/>
                <a:uFillTx/>
                <a:cs typeface="+mn-ea"/>
                <a:sym typeface="+mn-lt"/>
              </a:rPr>
              <a:t>是一套从教室内教学情境出发，与既有网络或显示设备直接融合，搭配各式课堂教学管理软件，通过多样化的投屏模式，优化一对一、一对多、多对一及多对多等不同教育场景应用，真正解放老师走向学生</a:t>
            </a:r>
            <a:r>
              <a:rPr kumimoji="0" lang="en-US" altLang="zh-CN" sz="1600" b="0" i="0" u="none" strike="noStrike" kern="1200" cap="none" spc="0" normalizeH="0" baseline="0" noProof="0" dirty="0">
                <a:ln>
                  <a:noFill/>
                </a:ln>
                <a:solidFill>
                  <a:prstClr val="black"/>
                </a:solidFill>
                <a:effectLst/>
                <a:uLnTx/>
                <a:uFillTx/>
                <a:cs typeface="+mn-ea"/>
                <a:sym typeface="+mn-lt"/>
              </a:rPr>
              <a:t>, </a:t>
            </a:r>
            <a:r>
              <a:rPr kumimoji="0" lang="zh-CN" altLang="en-US" sz="1600" b="0" i="0" u="none" strike="noStrike" kern="1200" cap="none" spc="0" normalizeH="0" baseline="0" noProof="0" dirty="0">
                <a:ln>
                  <a:noFill/>
                </a:ln>
                <a:solidFill>
                  <a:prstClr val="black"/>
                </a:solidFill>
                <a:effectLst/>
                <a:uLnTx/>
                <a:uFillTx/>
                <a:cs typeface="+mn-ea"/>
                <a:sym typeface="+mn-lt"/>
              </a:rPr>
              <a:t>增进师生实时交流和沟通，实现多元立体化互动教学的解决方案。</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altLang="zh-CN" b="1" i="0" u="none" strike="noStrike" kern="1200" cap="none" spc="0" normalizeH="0" baseline="0" noProof="0" dirty="0">
              <a:ln>
                <a:noFill/>
              </a:ln>
              <a:solidFill>
                <a:prstClr val="black"/>
              </a:solidFill>
              <a:effectLst/>
              <a:uLnTx/>
              <a:uFillTx/>
              <a:cs typeface="+mn-ea"/>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zh-CN" altLang="en-US" b="1" i="0" u="none" strike="noStrike" kern="1200" cap="none" spc="0" normalizeH="0" baseline="0" noProof="0" dirty="0">
                <a:ln>
                  <a:noFill/>
                </a:ln>
                <a:solidFill>
                  <a:prstClr val="black"/>
                </a:solidFill>
                <a:effectLst/>
                <a:uLnTx/>
                <a:uFillTx/>
                <a:cs typeface="+mn-ea"/>
                <a:sym typeface="+mn-lt"/>
              </a:rPr>
              <a:t>主要组件</a:t>
            </a:r>
            <a:r>
              <a:rPr kumimoji="0" lang="en-US" altLang="zh-CN" b="1" i="0" u="none" strike="noStrike" kern="1200" cap="none" spc="0" normalizeH="0" baseline="0" noProof="0" dirty="0">
                <a:ln>
                  <a:noFill/>
                </a:ln>
                <a:solidFill>
                  <a:prstClr val="black"/>
                </a:solidFill>
                <a:effectLst/>
                <a:uLnTx/>
                <a:uFillTx/>
                <a:cs typeface="+mn-ea"/>
                <a:sym typeface="+mn-lt"/>
              </a:rPr>
              <a:t>Key Features:</a:t>
            </a:r>
          </a:p>
          <a:p>
            <a:pPr marL="171450" marR="0" lvl="0" indent="-171450" algn="l" defTabSz="914400" rtl="0" eaLnBrk="1" fontAlgn="auto" latinLnBrk="0" hangingPunct="1">
              <a:lnSpc>
                <a:spcPct val="150000"/>
              </a:lnSpc>
              <a:spcBef>
                <a:spcPts val="0"/>
              </a:spcBef>
              <a:spcAft>
                <a:spcPts val="0"/>
              </a:spcAft>
              <a:buClrTx/>
              <a:buSzTx/>
              <a:buFontTx/>
              <a:buChar char="-"/>
              <a:tabLst/>
              <a:defRPr/>
            </a:pPr>
            <a:r>
              <a:rPr kumimoji="0" lang="zh-CN" altLang="en-US" sz="1600" b="0" i="0" u="none" strike="noStrike" kern="1200" cap="none" spc="0" normalizeH="0" baseline="0" noProof="0" dirty="0">
                <a:ln>
                  <a:noFill/>
                </a:ln>
                <a:solidFill>
                  <a:prstClr val="black"/>
                </a:solidFill>
                <a:effectLst/>
                <a:uLnTx/>
                <a:uFillTx/>
                <a:cs typeface="+mn-ea"/>
                <a:sym typeface="+mn-lt"/>
              </a:rPr>
              <a:t>投屏盒子</a:t>
            </a:r>
            <a:endParaRPr kumimoji="0" lang="en-US" altLang="zh-CN" sz="1600" b="0" i="0" u="none" strike="noStrike" kern="1200" cap="none" spc="0" normalizeH="0" baseline="0" noProof="0" dirty="0">
              <a:ln>
                <a:noFill/>
              </a:ln>
              <a:solidFill>
                <a:prstClr val="black"/>
              </a:solidFill>
              <a:effectLst/>
              <a:uLnTx/>
              <a:uFillTx/>
              <a:cs typeface="+mn-ea"/>
              <a:sym typeface="+mn-lt"/>
            </a:endParaRPr>
          </a:p>
          <a:p>
            <a:pPr marL="171450" marR="0" lvl="0" indent="-171450" algn="l" defTabSz="914400" rtl="0" eaLnBrk="1" fontAlgn="auto" latinLnBrk="0" hangingPunct="1">
              <a:lnSpc>
                <a:spcPct val="150000"/>
              </a:lnSpc>
              <a:spcBef>
                <a:spcPts val="0"/>
              </a:spcBef>
              <a:spcAft>
                <a:spcPts val="0"/>
              </a:spcAft>
              <a:buClrTx/>
              <a:buSzTx/>
              <a:buFontTx/>
              <a:buChar char="-"/>
              <a:tabLst/>
              <a:defRPr/>
            </a:pPr>
            <a:r>
              <a:rPr kumimoji="0" lang="zh-CN" altLang="en-US" sz="1600" b="0" i="0" u="none" strike="noStrike" kern="1200" cap="none" spc="0" normalizeH="0" baseline="0" noProof="0" dirty="0">
                <a:ln>
                  <a:noFill/>
                </a:ln>
                <a:solidFill>
                  <a:prstClr val="black"/>
                </a:solidFill>
                <a:effectLst/>
                <a:uLnTx/>
                <a:uFillTx/>
                <a:cs typeface="+mn-ea"/>
                <a:sym typeface="+mn-lt"/>
              </a:rPr>
              <a:t>互动平板</a:t>
            </a:r>
            <a:r>
              <a:rPr kumimoji="0" lang="en-US" altLang="zh-CN" sz="1600" b="0" i="0" u="none" strike="noStrike" kern="1200" cap="none" spc="0" normalizeH="0" baseline="0" noProof="0" dirty="0">
                <a:ln>
                  <a:noFill/>
                </a:ln>
                <a:solidFill>
                  <a:prstClr val="black"/>
                </a:solidFill>
                <a:effectLst/>
                <a:uLnTx/>
                <a:uFillTx/>
                <a:cs typeface="+mn-ea"/>
                <a:sym typeface="+mn-lt"/>
              </a:rPr>
              <a:t>\</a:t>
            </a:r>
            <a:r>
              <a:rPr kumimoji="0" lang="zh-CN" altLang="en-US" sz="1600" b="0" i="0" u="none" strike="noStrike" kern="1200" cap="none" spc="0" normalizeH="0" baseline="0" noProof="0" dirty="0">
                <a:ln>
                  <a:noFill/>
                </a:ln>
                <a:solidFill>
                  <a:prstClr val="black"/>
                </a:solidFill>
                <a:effectLst/>
                <a:uLnTx/>
                <a:uFillTx/>
                <a:cs typeface="+mn-ea"/>
                <a:sym typeface="+mn-lt"/>
              </a:rPr>
              <a:t>手机（可选）</a:t>
            </a:r>
            <a:endParaRPr kumimoji="0" lang="en-US" altLang="zh-CN" sz="1600" b="0" i="0" u="none" strike="noStrike" kern="1200" cap="none" spc="0" normalizeH="0" baseline="0" noProof="0" dirty="0">
              <a:ln>
                <a:noFill/>
              </a:ln>
              <a:solidFill>
                <a:prstClr val="black"/>
              </a:solidFill>
              <a:effectLst/>
              <a:uLnTx/>
              <a:uFillTx/>
              <a:cs typeface="+mn-ea"/>
              <a:sym typeface="+mn-lt"/>
            </a:endParaRPr>
          </a:p>
          <a:p>
            <a:pPr marL="171450" marR="0" lvl="0" indent="-171450" algn="l" defTabSz="914400" rtl="0" eaLnBrk="1" fontAlgn="auto" latinLnBrk="0" hangingPunct="1">
              <a:lnSpc>
                <a:spcPct val="150000"/>
              </a:lnSpc>
              <a:spcBef>
                <a:spcPts val="0"/>
              </a:spcBef>
              <a:spcAft>
                <a:spcPts val="0"/>
              </a:spcAft>
              <a:buClrTx/>
              <a:buSzTx/>
              <a:buFontTx/>
              <a:buChar char="-"/>
              <a:tabLst/>
              <a:defRPr/>
            </a:pPr>
            <a:r>
              <a:rPr kumimoji="0" lang="en-US" altLang="zh-CN" sz="1600" b="0" i="0" u="none" strike="noStrike" kern="1200" cap="none" spc="0" normalizeH="0" baseline="0" noProof="0" dirty="0" err="1">
                <a:ln>
                  <a:noFill/>
                </a:ln>
                <a:solidFill>
                  <a:prstClr val="black"/>
                </a:solidFill>
                <a:effectLst/>
                <a:uLnTx/>
                <a:uFillTx/>
                <a:cs typeface="+mn-ea"/>
                <a:sym typeface="+mn-lt"/>
              </a:rPr>
              <a:t>WiFI</a:t>
            </a:r>
            <a:r>
              <a:rPr kumimoji="0" lang="en-US" altLang="zh-CN" sz="1600" b="0" i="0" u="none" strike="noStrike" kern="1200" cap="none" spc="0" normalizeH="0" baseline="0" noProof="0" dirty="0">
                <a:ln>
                  <a:noFill/>
                </a:ln>
                <a:solidFill>
                  <a:prstClr val="black"/>
                </a:solidFill>
                <a:effectLst/>
                <a:uLnTx/>
                <a:uFillTx/>
                <a:cs typeface="+mn-ea"/>
                <a:sym typeface="+mn-lt"/>
              </a:rPr>
              <a:t> AP</a:t>
            </a:r>
            <a:r>
              <a:rPr kumimoji="0" lang="zh-CN" altLang="en-US" sz="1600" b="0" i="0" u="none" strike="noStrike" kern="1200" cap="none" spc="0" normalizeH="0" baseline="0" noProof="0" dirty="0">
                <a:ln>
                  <a:noFill/>
                </a:ln>
                <a:solidFill>
                  <a:prstClr val="black"/>
                </a:solidFill>
                <a:effectLst/>
                <a:uLnTx/>
                <a:uFillTx/>
                <a:cs typeface="+mn-ea"/>
                <a:sym typeface="+mn-lt"/>
              </a:rPr>
              <a:t>（可选）</a:t>
            </a:r>
            <a:endParaRPr kumimoji="0" lang="en-US" altLang="zh-CN" sz="1600" b="0" i="0" u="none" strike="noStrike" kern="1200" cap="none" spc="0" normalizeH="0" baseline="0" noProof="0" dirty="0">
              <a:ln>
                <a:noFill/>
              </a:ln>
              <a:solidFill>
                <a:prstClr val="black"/>
              </a:solidFill>
              <a:effectLst/>
              <a:uLnTx/>
              <a:uFillTx/>
              <a:cs typeface="+mn-ea"/>
              <a:sym typeface="+mn-lt"/>
            </a:endParaRPr>
          </a:p>
          <a:p>
            <a:pPr marL="171450" marR="0" lvl="0" indent="-171450" algn="l" defTabSz="914400" rtl="0" eaLnBrk="1" fontAlgn="auto" latinLnBrk="0" hangingPunct="1">
              <a:lnSpc>
                <a:spcPct val="150000"/>
              </a:lnSpc>
              <a:spcBef>
                <a:spcPts val="0"/>
              </a:spcBef>
              <a:spcAft>
                <a:spcPts val="0"/>
              </a:spcAft>
              <a:buClrTx/>
              <a:buSzTx/>
              <a:buFontTx/>
              <a:buChar char="-"/>
              <a:tabLst/>
              <a:defRPr/>
            </a:pPr>
            <a:endParaRPr kumimoji="0" lang="en-US" altLang="zh-CN" sz="1600" b="0" i="0" u="none" strike="noStrike" kern="1200" cap="none" spc="0" normalizeH="0" baseline="0" noProof="0" dirty="0">
              <a:ln>
                <a:noFill/>
              </a:ln>
              <a:solidFill>
                <a:prstClr val="black"/>
              </a:solidFill>
              <a:effectLst/>
              <a:uLnTx/>
              <a:uFillTx/>
              <a:cs typeface="+mn-ea"/>
              <a:sym typeface="+mn-lt"/>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US" altLang="zh-CN" b="0" i="0" u="none" strike="noStrike" kern="1200" cap="none" spc="0" normalizeH="0" baseline="0" noProof="0" dirty="0">
              <a:ln>
                <a:noFill/>
              </a:ln>
              <a:solidFill>
                <a:prstClr val="black"/>
              </a:solidFill>
              <a:effectLst/>
              <a:uLnTx/>
              <a:uFillTx/>
              <a:cs typeface="+mn-ea"/>
              <a:sym typeface="+mn-lt"/>
            </a:endParaRPr>
          </a:p>
        </p:txBody>
      </p:sp>
      <p:pic>
        <p:nvPicPr>
          <p:cNvPr id="162" name="图片 139">
            <a:extLst>
              <a:ext uri="{FF2B5EF4-FFF2-40B4-BE49-F238E27FC236}">
                <a16:creationId xmlns:a16="http://schemas.microsoft.com/office/drawing/2014/main" id="{8842DB8C-7FE7-4FAA-AFCA-14C293C55AF2}"/>
              </a:ext>
            </a:extLst>
          </p:cNvPr>
          <p:cNvPicPr>
            <a:picLocks noChangeAspect="1"/>
          </p:cNvPicPr>
          <p:nvPr/>
        </p:nvPicPr>
        <p:blipFill>
          <a:blip r:embed="rId9"/>
          <a:stretch>
            <a:fillRect/>
          </a:stretch>
        </p:blipFill>
        <p:spPr>
          <a:xfrm>
            <a:off x="10470599" y="3529775"/>
            <a:ext cx="664649" cy="1139689"/>
          </a:xfrm>
          <a:prstGeom prst="rect">
            <a:avLst/>
          </a:prstGeom>
        </p:spPr>
      </p:pic>
      <p:sp>
        <p:nvSpPr>
          <p:cNvPr id="163" name="Flowchart: Process 110">
            <a:extLst>
              <a:ext uri="{FF2B5EF4-FFF2-40B4-BE49-F238E27FC236}">
                <a16:creationId xmlns:a16="http://schemas.microsoft.com/office/drawing/2014/main" id="{DCE09442-2251-4F07-B5DE-EC31C8476166}"/>
              </a:ext>
            </a:extLst>
          </p:cNvPr>
          <p:cNvSpPr/>
          <p:nvPr/>
        </p:nvSpPr>
        <p:spPr>
          <a:xfrm>
            <a:off x="5154351" y="5202590"/>
            <a:ext cx="6439154" cy="1630920"/>
          </a:xfrm>
          <a:prstGeom prst="flowChartProcess">
            <a:avLst/>
          </a:prstGeom>
          <a:solidFill>
            <a:schemeClr val="bg1">
              <a:lumMod val="5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3765"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cs typeface="+mn-ea"/>
              <a:sym typeface="+mn-lt"/>
            </a:endParaRPr>
          </a:p>
        </p:txBody>
      </p:sp>
      <p:sp>
        <p:nvSpPr>
          <p:cNvPr id="164" name="矩形 47">
            <a:extLst>
              <a:ext uri="{FF2B5EF4-FFF2-40B4-BE49-F238E27FC236}">
                <a16:creationId xmlns:a16="http://schemas.microsoft.com/office/drawing/2014/main" id="{AA6C0895-C236-4BD9-ACC2-F0CA90ED549D}"/>
              </a:ext>
            </a:extLst>
          </p:cNvPr>
          <p:cNvSpPr>
            <a:spLocks noChangeArrowheads="1"/>
          </p:cNvSpPr>
          <p:nvPr/>
        </p:nvSpPr>
        <p:spPr bwMode="auto">
          <a:xfrm>
            <a:off x="9525785" y="6182010"/>
            <a:ext cx="2193605" cy="377018"/>
          </a:xfrm>
          <a:prstGeom prst="rect">
            <a:avLst/>
          </a:prstGeom>
          <a:noFill/>
          <a:ln>
            <a:noFill/>
          </a:ln>
        </p:spPr>
        <p:txBody>
          <a:bodyPr wrap="square" lIns="91431" tIns="45716" rIns="91431" bIns="45716">
            <a:spAutoFit/>
          </a:bodyPr>
          <a:lstStyle>
            <a:lvl1pPr>
              <a:spcBef>
                <a:spcPct val="20000"/>
              </a:spcBef>
              <a:buFont typeface="Arial" panose="020B0604020202020204" pitchFamily="34" charset="0"/>
              <a:buChar char="•"/>
              <a:defRPr sz="3200">
                <a:solidFill>
                  <a:schemeClr val="tx1"/>
                </a:solidFill>
                <a:latin typeface="微软雅黑" panose="020B0503020204020204" charset="-122"/>
                <a:ea typeface="微软雅黑" panose="020B0503020204020204" charset="-122"/>
                <a:sym typeface="Calibri" panose="020F050202020403020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charset="-122"/>
                <a:ea typeface="微软雅黑" panose="020B0503020204020204" charset="-122"/>
                <a:sym typeface="Calibri" panose="020F050202020403020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charset="-122"/>
                <a:ea typeface="微软雅黑" panose="020B0503020204020204" charset="-122"/>
                <a:sym typeface="Calibri" panose="020F050202020403020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charset="-122"/>
                <a:ea typeface="微软雅黑" panose="020B0503020204020204" charset="-122"/>
                <a:sym typeface="Calibri" panose="020F0502020204030204" charset="0"/>
              </a:defRPr>
            </a:lvl9pPr>
          </a:lstStyle>
          <a:p>
            <a:pPr marL="0" marR="0" lvl="0" indent="0" algn="l" defTabSz="914400" rtl="0" eaLnBrk="1" fontAlgn="auto" latinLnBrk="0" hangingPunct="1">
              <a:lnSpc>
                <a:spcPct val="150000"/>
              </a:lnSpc>
              <a:spcBef>
                <a:spcPct val="2000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white"/>
                </a:solidFill>
                <a:effectLst/>
                <a:uLnTx/>
                <a:uFillTx/>
                <a:latin typeface="+mn-lt"/>
                <a:ea typeface="+mn-ea"/>
                <a:cs typeface="+mn-ea"/>
                <a:sym typeface="+mn-lt"/>
              </a:rPr>
              <a:t>各类教育信息化应用平台</a:t>
            </a:r>
            <a:endParaRPr kumimoji="0" lang="en-US" altLang="zh-TW" sz="1400" b="0" i="0" u="none" strike="noStrike" kern="1200" cap="none" spc="0" normalizeH="0" baseline="0" noProof="0" dirty="0">
              <a:ln>
                <a:noFill/>
              </a:ln>
              <a:solidFill>
                <a:prstClr val="white"/>
              </a:solidFill>
              <a:effectLst/>
              <a:uLnTx/>
              <a:uFillTx/>
              <a:latin typeface="+mn-lt"/>
              <a:ea typeface="+mn-ea"/>
              <a:cs typeface="+mn-ea"/>
              <a:sym typeface="+mn-lt"/>
            </a:endParaRPr>
          </a:p>
        </p:txBody>
      </p:sp>
      <p:sp>
        <p:nvSpPr>
          <p:cNvPr id="165" name="TextBox 6">
            <a:extLst>
              <a:ext uri="{FF2B5EF4-FFF2-40B4-BE49-F238E27FC236}">
                <a16:creationId xmlns:a16="http://schemas.microsoft.com/office/drawing/2014/main" id="{02EF8FAE-8799-4C0C-90E0-45FDDD673026}"/>
              </a:ext>
            </a:extLst>
          </p:cNvPr>
          <p:cNvSpPr txBox="1">
            <a:spLocks noChangeArrowheads="1"/>
          </p:cNvSpPr>
          <p:nvPr/>
        </p:nvSpPr>
        <p:spPr bwMode="auto">
          <a:xfrm>
            <a:off x="7243242" y="5323220"/>
            <a:ext cx="2340462" cy="215444"/>
          </a:xfrm>
          <a:prstGeom prst="rect">
            <a:avLst/>
          </a:prstGeom>
          <a:noFill/>
          <a:ln w="9525">
            <a:noFill/>
            <a:miter lim="800000"/>
          </a:ln>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400" b="1" i="0" u="none" strike="noStrike" kern="1200" cap="none" spc="0" normalizeH="0" baseline="0" noProof="0" dirty="0">
                <a:ln>
                  <a:noFill/>
                </a:ln>
                <a:solidFill>
                  <a:prstClr val="white"/>
                </a:solidFill>
                <a:effectLst/>
                <a:uLnTx/>
                <a:uFillTx/>
                <a:cs typeface="+mn-ea"/>
                <a:sym typeface="+mn-lt"/>
              </a:rPr>
              <a:t>与现有教室装备结合</a:t>
            </a:r>
            <a:endParaRPr kumimoji="0" lang="en-US" altLang="zh-CN" sz="1400" b="1" i="0" u="none" strike="noStrike" kern="1200" cap="none" spc="0" normalizeH="0" baseline="0" noProof="0" dirty="0">
              <a:ln>
                <a:noFill/>
              </a:ln>
              <a:solidFill>
                <a:prstClr val="white"/>
              </a:solidFill>
              <a:effectLst/>
              <a:uLnTx/>
              <a:uFillTx/>
              <a:cs typeface="+mn-ea"/>
              <a:sym typeface="+mn-lt"/>
            </a:endParaRPr>
          </a:p>
        </p:txBody>
      </p:sp>
      <p:grpSp>
        <p:nvGrpSpPr>
          <p:cNvPr id="166" name="组合 143">
            <a:extLst>
              <a:ext uri="{FF2B5EF4-FFF2-40B4-BE49-F238E27FC236}">
                <a16:creationId xmlns:a16="http://schemas.microsoft.com/office/drawing/2014/main" id="{E81D68D0-2860-4B29-82BA-4FCE6D734F84}"/>
              </a:ext>
            </a:extLst>
          </p:cNvPr>
          <p:cNvGrpSpPr>
            <a:grpSpLocks noChangeAspect="1"/>
          </p:cNvGrpSpPr>
          <p:nvPr/>
        </p:nvGrpSpPr>
        <p:grpSpPr bwMode="auto">
          <a:xfrm>
            <a:off x="7687941" y="6288088"/>
            <a:ext cx="280008" cy="233478"/>
            <a:chOff x="521255" y="5321301"/>
            <a:chExt cx="360363" cy="300038"/>
          </a:xfrm>
          <a:solidFill>
            <a:srgbClr val="9DA8B1"/>
          </a:solidFill>
        </p:grpSpPr>
        <p:sp>
          <p:nvSpPr>
            <p:cNvPr id="167" name="Freeform 342">
              <a:extLst>
                <a:ext uri="{FF2B5EF4-FFF2-40B4-BE49-F238E27FC236}">
                  <a16:creationId xmlns:a16="http://schemas.microsoft.com/office/drawing/2014/main" id="{BFA41536-F227-4198-AB72-FF5283CB9279}"/>
                </a:ext>
              </a:extLst>
            </p:cNvPr>
            <p:cNvSpPr/>
            <p:nvPr/>
          </p:nvSpPr>
          <p:spPr bwMode="auto">
            <a:xfrm>
              <a:off x="575230" y="5373689"/>
              <a:ext cx="252413" cy="195263"/>
            </a:xfrm>
            <a:custGeom>
              <a:avLst/>
              <a:gdLst>
                <a:gd name="T0" fmla="*/ 12 w 159"/>
                <a:gd name="T1" fmla="*/ 75 h 123"/>
                <a:gd name="T2" fmla="*/ 28 w 159"/>
                <a:gd name="T3" fmla="*/ 64 h 123"/>
                <a:gd name="T4" fmla="*/ 52 w 159"/>
                <a:gd name="T5" fmla="*/ 92 h 123"/>
                <a:gd name="T6" fmla="*/ 80 w 159"/>
                <a:gd name="T7" fmla="*/ 32 h 123"/>
                <a:gd name="T8" fmla="*/ 110 w 159"/>
                <a:gd name="T9" fmla="*/ 123 h 123"/>
                <a:gd name="T10" fmla="*/ 136 w 159"/>
                <a:gd name="T11" fmla="*/ 59 h 123"/>
                <a:gd name="T12" fmla="*/ 147 w 159"/>
                <a:gd name="T13" fmla="*/ 85 h 123"/>
                <a:gd name="T14" fmla="*/ 159 w 159"/>
                <a:gd name="T15" fmla="*/ 83 h 123"/>
                <a:gd name="T16" fmla="*/ 136 w 159"/>
                <a:gd name="T17" fmla="*/ 29 h 123"/>
                <a:gd name="T18" fmla="*/ 111 w 159"/>
                <a:gd name="T19" fmla="*/ 89 h 123"/>
                <a:gd name="T20" fmla="*/ 81 w 159"/>
                <a:gd name="T21" fmla="*/ 0 h 123"/>
                <a:gd name="T22" fmla="*/ 49 w 159"/>
                <a:gd name="T23" fmla="*/ 72 h 123"/>
                <a:gd name="T24" fmla="*/ 31 w 159"/>
                <a:gd name="T25" fmla="*/ 50 h 123"/>
                <a:gd name="T26" fmla="*/ 0 w 159"/>
                <a:gd name="T27" fmla="*/ 72 h 123"/>
                <a:gd name="T28" fmla="*/ 8 w 159"/>
                <a:gd name="T29" fmla="*/ 78 h 123"/>
                <a:gd name="T30" fmla="*/ 12 w 159"/>
                <a:gd name="T31" fmla="*/ 75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9" h="123">
                  <a:moveTo>
                    <a:pt x="12" y="75"/>
                  </a:moveTo>
                  <a:lnTo>
                    <a:pt x="28" y="64"/>
                  </a:lnTo>
                  <a:lnTo>
                    <a:pt x="52" y="92"/>
                  </a:lnTo>
                  <a:lnTo>
                    <a:pt x="80" y="32"/>
                  </a:lnTo>
                  <a:lnTo>
                    <a:pt x="110" y="123"/>
                  </a:lnTo>
                  <a:lnTo>
                    <a:pt x="136" y="59"/>
                  </a:lnTo>
                  <a:lnTo>
                    <a:pt x="147" y="85"/>
                  </a:lnTo>
                  <a:lnTo>
                    <a:pt x="159" y="83"/>
                  </a:lnTo>
                  <a:lnTo>
                    <a:pt x="136" y="29"/>
                  </a:lnTo>
                  <a:lnTo>
                    <a:pt x="111" y="89"/>
                  </a:lnTo>
                  <a:lnTo>
                    <a:pt x="81" y="0"/>
                  </a:lnTo>
                  <a:lnTo>
                    <a:pt x="49" y="72"/>
                  </a:lnTo>
                  <a:lnTo>
                    <a:pt x="31" y="50"/>
                  </a:lnTo>
                  <a:lnTo>
                    <a:pt x="0" y="72"/>
                  </a:lnTo>
                  <a:lnTo>
                    <a:pt x="8" y="78"/>
                  </a:lnTo>
                  <a:lnTo>
                    <a:pt x="12" y="75"/>
                  </a:lnTo>
                  <a:close/>
                </a:path>
              </a:pathLst>
            </a:custGeom>
            <a:solidFill>
              <a:schemeClr val="bg1">
                <a:lumMod val="95000"/>
              </a:schemeClr>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71" name="Freeform 343">
              <a:extLst>
                <a:ext uri="{FF2B5EF4-FFF2-40B4-BE49-F238E27FC236}">
                  <a16:creationId xmlns:a16="http://schemas.microsoft.com/office/drawing/2014/main" id="{54692CCE-CA96-4BC9-9C06-527E8333C7BE}"/>
                </a:ext>
              </a:extLst>
            </p:cNvPr>
            <p:cNvSpPr>
              <a:spLocks noEditPoints="1"/>
            </p:cNvSpPr>
            <p:nvPr/>
          </p:nvSpPr>
          <p:spPr bwMode="auto">
            <a:xfrm>
              <a:off x="521255" y="5321301"/>
              <a:ext cx="360363" cy="300038"/>
            </a:xfrm>
            <a:custGeom>
              <a:avLst/>
              <a:gdLst>
                <a:gd name="T0" fmla="*/ 0 w 227"/>
                <a:gd name="T1" fmla="*/ 0 h 189"/>
                <a:gd name="T2" fmla="*/ 0 w 227"/>
                <a:gd name="T3" fmla="*/ 189 h 189"/>
                <a:gd name="T4" fmla="*/ 227 w 227"/>
                <a:gd name="T5" fmla="*/ 189 h 189"/>
                <a:gd name="T6" fmla="*/ 227 w 227"/>
                <a:gd name="T7" fmla="*/ 0 h 189"/>
                <a:gd name="T8" fmla="*/ 0 w 227"/>
                <a:gd name="T9" fmla="*/ 0 h 189"/>
                <a:gd name="T10" fmla="*/ 205 w 227"/>
                <a:gd name="T11" fmla="*/ 167 h 189"/>
                <a:gd name="T12" fmla="*/ 22 w 227"/>
                <a:gd name="T13" fmla="*/ 167 h 189"/>
                <a:gd name="T14" fmla="*/ 22 w 227"/>
                <a:gd name="T15" fmla="*/ 22 h 189"/>
                <a:gd name="T16" fmla="*/ 205 w 227"/>
                <a:gd name="T17" fmla="*/ 22 h 189"/>
                <a:gd name="T18" fmla="*/ 205 w 227"/>
                <a:gd name="T19" fmla="*/ 167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7" h="189">
                  <a:moveTo>
                    <a:pt x="0" y="0"/>
                  </a:moveTo>
                  <a:lnTo>
                    <a:pt x="0" y="189"/>
                  </a:lnTo>
                  <a:lnTo>
                    <a:pt x="227" y="189"/>
                  </a:lnTo>
                  <a:lnTo>
                    <a:pt x="227" y="0"/>
                  </a:lnTo>
                  <a:lnTo>
                    <a:pt x="0" y="0"/>
                  </a:lnTo>
                  <a:close/>
                  <a:moveTo>
                    <a:pt x="205" y="167"/>
                  </a:moveTo>
                  <a:lnTo>
                    <a:pt x="22" y="167"/>
                  </a:lnTo>
                  <a:lnTo>
                    <a:pt x="22" y="22"/>
                  </a:lnTo>
                  <a:lnTo>
                    <a:pt x="205" y="22"/>
                  </a:lnTo>
                  <a:lnTo>
                    <a:pt x="205" y="167"/>
                  </a:lnTo>
                  <a:close/>
                </a:path>
              </a:pathLst>
            </a:custGeom>
            <a:solidFill>
              <a:schemeClr val="bg1">
                <a:lumMod val="95000"/>
              </a:schemeClr>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grpSp>
      <p:sp>
        <p:nvSpPr>
          <p:cNvPr id="172" name="Freeform 195">
            <a:extLst>
              <a:ext uri="{FF2B5EF4-FFF2-40B4-BE49-F238E27FC236}">
                <a16:creationId xmlns:a16="http://schemas.microsoft.com/office/drawing/2014/main" id="{27E41DEA-9411-4EDE-8F4C-5509BD67DEB6}"/>
              </a:ext>
            </a:extLst>
          </p:cNvPr>
          <p:cNvSpPr>
            <a:spLocks noChangeAspect="1" noEditPoints="1"/>
          </p:cNvSpPr>
          <p:nvPr/>
        </p:nvSpPr>
        <p:spPr bwMode="auto">
          <a:xfrm>
            <a:off x="9188525" y="5843694"/>
            <a:ext cx="292479" cy="237850"/>
          </a:xfrm>
          <a:custGeom>
            <a:avLst/>
            <a:gdLst>
              <a:gd name="T0" fmla="*/ 201 w 252"/>
              <a:gd name="T1" fmla="*/ 52 h 204"/>
              <a:gd name="T2" fmla="*/ 201 w 252"/>
              <a:gd name="T3" fmla="*/ 0 h 204"/>
              <a:gd name="T4" fmla="*/ 0 w 252"/>
              <a:gd name="T5" fmla="*/ 0 h 204"/>
              <a:gd name="T6" fmla="*/ 0 w 252"/>
              <a:gd name="T7" fmla="*/ 152 h 204"/>
              <a:gd name="T8" fmla="*/ 51 w 252"/>
              <a:gd name="T9" fmla="*/ 152 h 204"/>
              <a:gd name="T10" fmla="*/ 51 w 252"/>
              <a:gd name="T11" fmla="*/ 204 h 204"/>
              <a:gd name="T12" fmla="*/ 252 w 252"/>
              <a:gd name="T13" fmla="*/ 204 h 204"/>
              <a:gd name="T14" fmla="*/ 252 w 252"/>
              <a:gd name="T15" fmla="*/ 52 h 204"/>
              <a:gd name="T16" fmla="*/ 201 w 252"/>
              <a:gd name="T17" fmla="*/ 52 h 204"/>
              <a:gd name="T18" fmla="*/ 25 w 252"/>
              <a:gd name="T19" fmla="*/ 127 h 204"/>
              <a:gd name="T20" fmla="*/ 25 w 252"/>
              <a:gd name="T21" fmla="*/ 25 h 204"/>
              <a:gd name="T22" fmla="*/ 176 w 252"/>
              <a:gd name="T23" fmla="*/ 25 h 204"/>
              <a:gd name="T24" fmla="*/ 176 w 252"/>
              <a:gd name="T25" fmla="*/ 52 h 204"/>
              <a:gd name="T26" fmla="*/ 51 w 252"/>
              <a:gd name="T27" fmla="*/ 52 h 204"/>
              <a:gd name="T28" fmla="*/ 51 w 252"/>
              <a:gd name="T29" fmla="*/ 127 h 204"/>
              <a:gd name="T30" fmla="*/ 25 w 252"/>
              <a:gd name="T31" fmla="*/ 127 h 204"/>
              <a:gd name="T32" fmla="*/ 76 w 252"/>
              <a:gd name="T33" fmla="*/ 77 h 204"/>
              <a:gd name="T34" fmla="*/ 227 w 252"/>
              <a:gd name="T35" fmla="*/ 77 h 204"/>
              <a:gd name="T36" fmla="*/ 227 w 252"/>
              <a:gd name="T37" fmla="*/ 179 h 204"/>
              <a:gd name="T38" fmla="*/ 76 w 252"/>
              <a:gd name="T39" fmla="*/ 179 h 204"/>
              <a:gd name="T40" fmla="*/ 76 w 252"/>
              <a:gd name="T41" fmla="*/ 7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52" h="204">
                <a:moveTo>
                  <a:pt x="201" y="52"/>
                </a:moveTo>
                <a:lnTo>
                  <a:pt x="201" y="0"/>
                </a:lnTo>
                <a:lnTo>
                  <a:pt x="0" y="0"/>
                </a:lnTo>
                <a:lnTo>
                  <a:pt x="0" y="152"/>
                </a:lnTo>
                <a:lnTo>
                  <a:pt x="51" y="152"/>
                </a:lnTo>
                <a:lnTo>
                  <a:pt x="51" y="204"/>
                </a:lnTo>
                <a:lnTo>
                  <a:pt x="252" y="204"/>
                </a:lnTo>
                <a:lnTo>
                  <a:pt x="252" y="52"/>
                </a:lnTo>
                <a:lnTo>
                  <a:pt x="201" y="52"/>
                </a:lnTo>
                <a:close/>
                <a:moveTo>
                  <a:pt x="25" y="127"/>
                </a:moveTo>
                <a:lnTo>
                  <a:pt x="25" y="25"/>
                </a:lnTo>
                <a:lnTo>
                  <a:pt x="176" y="25"/>
                </a:lnTo>
                <a:lnTo>
                  <a:pt x="176" y="52"/>
                </a:lnTo>
                <a:lnTo>
                  <a:pt x="51" y="52"/>
                </a:lnTo>
                <a:lnTo>
                  <a:pt x="51" y="127"/>
                </a:lnTo>
                <a:lnTo>
                  <a:pt x="25" y="127"/>
                </a:lnTo>
                <a:close/>
                <a:moveTo>
                  <a:pt x="76" y="77"/>
                </a:moveTo>
                <a:lnTo>
                  <a:pt x="227" y="77"/>
                </a:lnTo>
                <a:lnTo>
                  <a:pt x="227" y="179"/>
                </a:lnTo>
                <a:lnTo>
                  <a:pt x="76" y="179"/>
                </a:lnTo>
                <a:lnTo>
                  <a:pt x="76" y="77"/>
                </a:lnTo>
                <a:close/>
              </a:path>
            </a:pathLst>
          </a:custGeom>
          <a:solidFill>
            <a:schemeClr val="bg1">
              <a:lumMod val="95000"/>
            </a:schemeClr>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grpSp>
        <p:nvGrpSpPr>
          <p:cNvPr id="173" name="组合 147">
            <a:extLst>
              <a:ext uri="{FF2B5EF4-FFF2-40B4-BE49-F238E27FC236}">
                <a16:creationId xmlns:a16="http://schemas.microsoft.com/office/drawing/2014/main" id="{F658AB51-56F3-4133-9155-539983F074B5}"/>
              </a:ext>
            </a:extLst>
          </p:cNvPr>
          <p:cNvGrpSpPr>
            <a:grpSpLocks noChangeAspect="1"/>
          </p:cNvGrpSpPr>
          <p:nvPr/>
        </p:nvGrpSpPr>
        <p:grpSpPr bwMode="auto">
          <a:xfrm>
            <a:off x="9221340" y="6284225"/>
            <a:ext cx="288423" cy="216000"/>
            <a:chOff x="17463" y="6819899"/>
            <a:chExt cx="400050" cy="300038"/>
          </a:xfrm>
          <a:solidFill>
            <a:srgbClr val="9DA8B1"/>
          </a:solidFill>
        </p:grpSpPr>
        <p:sp>
          <p:nvSpPr>
            <p:cNvPr id="174" name="Rectangle 426">
              <a:extLst>
                <a:ext uri="{FF2B5EF4-FFF2-40B4-BE49-F238E27FC236}">
                  <a16:creationId xmlns:a16="http://schemas.microsoft.com/office/drawing/2014/main" id="{5C268BBE-4183-424F-94A2-9E90C83B2C37}"/>
                </a:ext>
              </a:extLst>
            </p:cNvPr>
            <p:cNvSpPr>
              <a:spLocks noChangeArrowheads="1"/>
            </p:cNvSpPr>
            <p:nvPr/>
          </p:nvSpPr>
          <p:spPr bwMode="auto">
            <a:xfrm>
              <a:off x="88900" y="6991349"/>
              <a:ext cx="31750" cy="69850"/>
            </a:xfrm>
            <a:prstGeom prst="rect">
              <a:avLst/>
            </a:prstGeom>
            <a:solidFill>
              <a:schemeClr val="bg1">
                <a:lumMod val="95000"/>
              </a:schemeClr>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75" name="Rectangle 427">
              <a:extLst>
                <a:ext uri="{FF2B5EF4-FFF2-40B4-BE49-F238E27FC236}">
                  <a16:creationId xmlns:a16="http://schemas.microsoft.com/office/drawing/2014/main" id="{D1E0243B-AB17-4FFD-942B-50C28E77D5D8}"/>
                </a:ext>
              </a:extLst>
            </p:cNvPr>
            <p:cNvSpPr>
              <a:spLocks noChangeArrowheads="1"/>
            </p:cNvSpPr>
            <p:nvPr/>
          </p:nvSpPr>
          <p:spPr bwMode="auto">
            <a:xfrm>
              <a:off x="144463" y="6911974"/>
              <a:ext cx="33338" cy="149225"/>
            </a:xfrm>
            <a:prstGeom prst="rect">
              <a:avLst/>
            </a:prstGeom>
            <a:solidFill>
              <a:schemeClr val="bg1">
                <a:lumMod val="95000"/>
              </a:schemeClr>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76" name="Rectangle 428">
              <a:extLst>
                <a:ext uri="{FF2B5EF4-FFF2-40B4-BE49-F238E27FC236}">
                  <a16:creationId xmlns:a16="http://schemas.microsoft.com/office/drawing/2014/main" id="{3D778C54-26B4-4C42-A26E-DEB6CCE45EE8}"/>
                </a:ext>
              </a:extLst>
            </p:cNvPr>
            <p:cNvSpPr>
              <a:spLocks noChangeArrowheads="1"/>
            </p:cNvSpPr>
            <p:nvPr/>
          </p:nvSpPr>
          <p:spPr bwMode="auto">
            <a:xfrm>
              <a:off x="200025" y="6946899"/>
              <a:ext cx="33338" cy="114300"/>
            </a:xfrm>
            <a:prstGeom prst="rect">
              <a:avLst/>
            </a:prstGeom>
            <a:solidFill>
              <a:schemeClr val="bg1">
                <a:lumMod val="95000"/>
              </a:schemeClr>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77" name="Rectangle 429">
              <a:extLst>
                <a:ext uri="{FF2B5EF4-FFF2-40B4-BE49-F238E27FC236}">
                  <a16:creationId xmlns:a16="http://schemas.microsoft.com/office/drawing/2014/main" id="{98D0E1F6-48A1-4F11-9400-AEBCA1ED9660}"/>
                </a:ext>
              </a:extLst>
            </p:cNvPr>
            <p:cNvSpPr>
              <a:spLocks noChangeArrowheads="1"/>
            </p:cNvSpPr>
            <p:nvPr/>
          </p:nvSpPr>
          <p:spPr bwMode="auto">
            <a:xfrm>
              <a:off x="257175" y="7024687"/>
              <a:ext cx="31750" cy="36513"/>
            </a:xfrm>
            <a:prstGeom prst="rect">
              <a:avLst/>
            </a:prstGeom>
            <a:solidFill>
              <a:schemeClr val="bg1">
                <a:lumMod val="95000"/>
              </a:schemeClr>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78" name="Rectangle 430">
              <a:extLst>
                <a:ext uri="{FF2B5EF4-FFF2-40B4-BE49-F238E27FC236}">
                  <a16:creationId xmlns:a16="http://schemas.microsoft.com/office/drawing/2014/main" id="{24700662-9AA2-4906-8F1E-DFF314969D30}"/>
                </a:ext>
              </a:extLst>
            </p:cNvPr>
            <p:cNvSpPr>
              <a:spLocks noChangeArrowheads="1"/>
            </p:cNvSpPr>
            <p:nvPr/>
          </p:nvSpPr>
          <p:spPr bwMode="auto">
            <a:xfrm>
              <a:off x="312736" y="6883399"/>
              <a:ext cx="33338" cy="177800"/>
            </a:xfrm>
            <a:prstGeom prst="rect">
              <a:avLst/>
            </a:prstGeom>
            <a:solidFill>
              <a:schemeClr val="bg1">
                <a:lumMod val="95000"/>
              </a:schemeClr>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79" name="Freeform 431">
              <a:extLst>
                <a:ext uri="{FF2B5EF4-FFF2-40B4-BE49-F238E27FC236}">
                  <a16:creationId xmlns:a16="http://schemas.microsoft.com/office/drawing/2014/main" id="{606BEE77-B39B-45F1-B3D7-30EAE16BB868}"/>
                </a:ext>
              </a:extLst>
            </p:cNvPr>
            <p:cNvSpPr>
              <a:spLocks noEditPoints="1"/>
            </p:cNvSpPr>
            <p:nvPr/>
          </p:nvSpPr>
          <p:spPr bwMode="auto">
            <a:xfrm>
              <a:off x="17463" y="6819899"/>
              <a:ext cx="400050" cy="300038"/>
            </a:xfrm>
            <a:custGeom>
              <a:avLst/>
              <a:gdLst>
                <a:gd name="T0" fmla="*/ 0 w 252"/>
                <a:gd name="T1" fmla="*/ 0 h 189"/>
                <a:gd name="T2" fmla="*/ 0 w 252"/>
                <a:gd name="T3" fmla="*/ 189 h 189"/>
                <a:gd name="T4" fmla="*/ 252 w 252"/>
                <a:gd name="T5" fmla="*/ 189 h 189"/>
                <a:gd name="T6" fmla="*/ 252 w 252"/>
                <a:gd name="T7" fmla="*/ 0 h 189"/>
                <a:gd name="T8" fmla="*/ 0 w 252"/>
                <a:gd name="T9" fmla="*/ 0 h 189"/>
                <a:gd name="T10" fmla="*/ 231 w 252"/>
                <a:gd name="T11" fmla="*/ 168 h 189"/>
                <a:gd name="T12" fmla="*/ 21 w 252"/>
                <a:gd name="T13" fmla="*/ 168 h 189"/>
                <a:gd name="T14" fmla="*/ 21 w 252"/>
                <a:gd name="T15" fmla="*/ 21 h 189"/>
                <a:gd name="T16" fmla="*/ 231 w 252"/>
                <a:gd name="T17" fmla="*/ 21 h 189"/>
                <a:gd name="T18" fmla="*/ 231 w 252"/>
                <a:gd name="T19" fmla="*/ 168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189">
                  <a:moveTo>
                    <a:pt x="0" y="0"/>
                  </a:moveTo>
                  <a:lnTo>
                    <a:pt x="0" y="189"/>
                  </a:lnTo>
                  <a:lnTo>
                    <a:pt x="252" y="189"/>
                  </a:lnTo>
                  <a:lnTo>
                    <a:pt x="252" y="0"/>
                  </a:lnTo>
                  <a:lnTo>
                    <a:pt x="0" y="0"/>
                  </a:lnTo>
                  <a:close/>
                  <a:moveTo>
                    <a:pt x="231" y="168"/>
                  </a:moveTo>
                  <a:lnTo>
                    <a:pt x="21" y="168"/>
                  </a:lnTo>
                  <a:lnTo>
                    <a:pt x="21" y="21"/>
                  </a:lnTo>
                  <a:lnTo>
                    <a:pt x="231" y="21"/>
                  </a:lnTo>
                  <a:lnTo>
                    <a:pt x="231" y="168"/>
                  </a:lnTo>
                  <a:close/>
                </a:path>
              </a:pathLst>
            </a:custGeom>
            <a:solidFill>
              <a:schemeClr val="bg1">
                <a:lumMod val="95000"/>
              </a:schemeClr>
            </a:solid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grpSp>
      <p:grpSp>
        <p:nvGrpSpPr>
          <p:cNvPr id="180" name="组合 154">
            <a:extLst>
              <a:ext uri="{FF2B5EF4-FFF2-40B4-BE49-F238E27FC236}">
                <a16:creationId xmlns:a16="http://schemas.microsoft.com/office/drawing/2014/main" id="{99ED0AC9-38F2-4182-8372-4441D57FF88B}"/>
              </a:ext>
            </a:extLst>
          </p:cNvPr>
          <p:cNvGrpSpPr>
            <a:grpSpLocks noChangeAspect="1"/>
          </p:cNvGrpSpPr>
          <p:nvPr/>
        </p:nvGrpSpPr>
        <p:grpSpPr bwMode="auto">
          <a:xfrm>
            <a:off x="5280236" y="5790767"/>
            <a:ext cx="338411" cy="274353"/>
            <a:chOff x="12042775" y="6005512"/>
            <a:chExt cx="400050" cy="323850"/>
          </a:xfrm>
          <a:solidFill>
            <a:srgbClr val="E9E9E9"/>
          </a:solidFill>
        </p:grpSpPr>
        <p:sp>
          <p:nvSpPr>
            <p:cNvPr id="181" name="Freeform 367">
              <a:extLst>
                <a:ext uri="{FF2B5EF4-FFF2-40B4-BE49-F238E27FC236}">
                  <a16:creationId xmlns:a16="http://schemas.microsoft.com/office/drawing/2014/main" id="{07DF40E5-27CA-475A-8D57-956A0442B922}"/>
                </a:ext>
              </a:extLst>
            </p:cNvPr>
            <p:cNvSpPr>
              <a:spLocks noEditPoints="1"/>
            </p:cNvSpPr>
            <p:nvPr/>
          </p:nvSpPr>
          <p:spPr bwMode="auto">
            <a:xfrm>
              <a:off x="12042775" y="6005512"/>
              <a:ext cx="400050" cy="323850"/>
            </a:xfrm>
            <a:custGeom>
              <a:avLst/>
              <a:gdLst>
                <a:gd name="T0" fmla="*/ 0 w 252"/>
                <a:gd name="T1" fmla="*/ 0 h 204"/>
                <a:gd name="T2" fmla="*/ 0 w 252"/>
                <a:gd name="T3" fmla="*/ 204 h 204"/>
                <a:gd name="T4" fmla="*/ 252 w 252"/>
                <a:gd name="T5" fmla="*/ 204 h 204"/>
                <a:gd name="T6" fmla="*/ 252 w 252"/>
                <a:gd name="T7" fmla="*/ 0 h 204"/>
                <a:gd name="T8" fmla="*/ 0 w 252"/>
                <a:gd name="T9" fmla="*/ 0 h 204"/>
                <a:gd name="T10" fmla="*/ 231 w 252"/>
                <a:gd name="T11" fmla="*/ 183 h 204"/>
                <a:gd name="T12" fmla="*/ 21 w 252"/>
                <a:gd name="T13" fmla="*/ 183 h 204"/>
                <a:gd name="T14" fmla="*/ 21 w 252"/>
                <a:gd name="T15" fmla="*/ 21 h 204"/>
                <a:gd name="T16" fmla="*/ 231 w 252"/>
                <a:gd name="T17" fmla="*/ 21 h 204"/>
                <a:gd name="T18" fmla="*/ 231 w 252"/>
                <a:gd name="T19" fmla="*/ 183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2" h="204">
                  <a:moveTo>
                    <a:pt x="0" y="0"/>
                  </a:moveTo>
                  <a:lnTo>
                    <a:pt x="0" y="204"/>
                  </a:lnTo>
                  <a:lnTo>
                    <a:pt x="252" y="204"/>
                  </a:lnTo>
                  <a:lnTo>
                    <a:pt x="252" y="0"/>
                  </a:lnTo>
                  <a:lnTo>
                    <a:pt x="0" y="0"/>
                  </a:lnTo>
                  <a:close/>
                  <a:moveTo>
                    <a:pt x="231" y="183"/>
                  </a:moveTo>
                  <a:lnTo>
                    <a:pt x="21" y="183"/>
                  </a:lnTo>
                  <a:lnTo>
                    <a:pt x="21" y="21"/>
                  </a:lnTo>
                  <a:lnTo>
                    <a:pt x="231" y="21"/>
                  </a:lnTo>
                  <a:lnTo>
                    <a:pt x="231" y="183"/>
                  </a:lnTo>
                  <a:close/>
                </a:path>
              </a:pathLst>
            </a:custGeom>
            <a:grp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82" name="Oval 368">
              <a:extLst>
                <a:ext uri="{FF2B5EF4-FFF2-40B4-BE49-F238E27FC236}">
                  <a16:creationId xmlns:a16="http://schemas.microsoft.com/office/drawing/2014/main" id="{EEB63367-9E64-42C6-98AD-8D2F094B3BF5}"/>
                </a:ext>
              </a:extLst>
            </p:cNvPr>
            <p:cNvSpPr>
              <a:spLocks noChangeArrowheads="1"/>
            </p:cNvSpPr>
            <p:nvPr/>
          </p:nvSpPr>
          <p:spPr bwMode="auto">
            <a:xfrm>
              <a:off x="12099925" y="6059487"/>
              <a:ext cx="42863" cy="42863"/>
            </a:xfrm>
            <a:prstGeom prst="ellipse">
              <a:avLst/>
            </a:prstGeom>
            <a:grp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83" name="Oval 369">
              <a:extLst>
                <a:ext uri="{FF2B5EF4-FFF2-40B4-BE49-F238E27FC236}">
                  <a16:creationId xmlns:a16="http://schemas.microsoft.com/office/drawing/2014/main" id="{66DA07B5-A05D-466C-816C-478DB37A9148}"/>
                </a:ext>
              </a:extLst>
            </p:cNvPr>
            <p:cNvSpPr>
              <a:spLocks noChangeArrowheads="1"/>
            </p:cNvSpPr>
            <p:nvPr/>
          </p:nvSpPr>
          <p:spPr bwMode="auto">
            <a:xfrm>
              <a:off x="12344400" y="6059487"/>
              <a:ext cx="39688" cy="42863"/>
            </a:xfrm>
            <a:prstGeom prst="ellipse">
              <a:avLst/>
            </a:prstGeom>
            <a:grp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84" name="Oval 370">
              <a:extLst>
                <a:ext uri="{FF2B5EF4-FFF2-40B4-BE49-F238E27FC236}">
                  <a16:creationId xmlns:a16="http://schemas.microsoft.com/office/drawing/2014/main" id="{88C917F0-7DBB-4C61-A2CD-C7A79611D1D1}"/>
                </a:ext>
              </a:extLst>
            </p:cNvPr>
            <p:cNvSpPr>
              <a:spLocks noChangeArrowheads="1"/>
            </p:cNvSpPr>
            <p:nvPr/>
          </p:nvSpPr>
          <p:spPr bwMode="auto">
            <a:xfrm>
              <a:off x="12099925" y="6232524"/>
              <a:ext cx="42863" cy="41275"/>
            </a:xfrm>
            <a:prstGeom prst="ellipse">
              <a:avLst/>
            </a:prstGeom>
            <a:grp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85" name="Oval 371">
              <a:extLst>
                <a:ext uri="{FF2B5EF4-FFF2-40B4-BE49-F238E27FC236}">
                  <a16:creationId xmlns:a16="http://schemas.microsoft.com/office/drawing/2014/main" id="{36FE0C55-4779-46F2-9027-69E66AFDBCA7}"/>
                </a:ext>
              </a:extLst>
            </p:cNvPr>
            <p:cNvSpPr>
              <a:spLocks noChangeArrowheads="1"/>
            </p:cNvSpPr>
            <p:nvPr/>
          </p:nvSpPr>
          <p:spPr bwMode="auto">
            <a:xfrm>
              <a:off x="12344400" y="6232524"/>
              <a:ext cx="39688" cy="41275"/>
            </a:xfrm>
            <a:prstGeom prst="ellipse">
              <a:avLst/>
            </a:prstGeom>
            <a:grp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86" name="Freeform 372">
              <a:extLst>
                <a:ext uri="{FF2B5EF4-FFF2-40B4-BE49-F238E27FC236}">
                  <a16:creationId xmlns:a16="http://schemas.microsoft.com/office/drawing/2014/main" id="{235C6B19-74C3-46A2-863B-2891A5A1D2DD}"/>
                </a:ext>
              </a:extLst>
            </p:cNvPr>
            <p:cNvSpPr>
              <a:spLocks noEditPoints="1"/>
            </p:cNvSpPr>
            <p:nvPr/>
          </p:nvSpPr>
          <p:spPr bwMode="auto">
            <a:xfrm>
              <a:off x="12188825" y="6089649"/>
              <a:ext cx="109538" cy="155575"/>
            </a:xfrm>
            <a:custGeom>
              <a:avLst/>
              <a:gdLst>
                <a:gd name="T0" fmla="*/ 69 w 69"/>
                <a:gd name="T1" fmla="*/ 0 h 98"/>
                <a:gd name="T2" fmla="*/ 0 w 69"/>
                <a:gd name="T3" fmla="*/ 0 h 98"/>
                <a:gd name="T4" fmla="*/ 0 w 69"/>
                <a:gd name="T5" fmla="*/ 98 h 98"/>
                <a:gd name="T6" fmla="*/ 69 w 69"/>
                <a:gd name="T7" fmla="*/ 98 h 98"/>
                <a:gd name="T8" fmla="*/ 69 w 69"/>
                <a:gd name="T9" fmla="*/ 0 h 98"/>
                <a:gd name="T10" fmla="*/ 50 w 69"/>
                <a:gd name="T11" fmla="*/ 83 h 98"/>
                <a:gd name="T12" fmla="*/ 18 w 69"/>
                <a:gd name="T13" fmla="*/ 83 h 98"/>
                <a:gd name="T14" fmla="*/ 18 w 69"/>
                <a:gd name="T15" fmla="*/ 48 h 98"/>
                <a:gd name="T16" fmla="*/ 50 w 69"/>
                <a:gd name="T17" fmla="*/ 48 h 98"/>
                <a:gd name="T18" fmla="*/ 50 w 69"/>
                <a:gd name="T19" fmla="*/ 8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9" h="98">
                  <a:moveTo>
                    <a:pt x="69" y="0"/>
                  </a:moveTo>
                  <a:lnTo>
                    <a:pt x="0" y="0"/>
                  </a:lnTo>
                  <a:lnTo>
                    <a:pt x="0" y="98"/>
                  </a:lnTo>
                  <a:lnTo>
                    <a:pt x="69" y="98"/>
                  </a:lnTo>
                  <a:lnTo>
                    <a:pt x="69" y="0"/>
                  </a:lnTo>
                  <a:close/>
                  <a:moveTo>
                    <a:pt x="50" y="83"/>
                  </a:moveTo>
                  <a:lnTo>
                    <a:pt x="18" y="83"/>
                  </a:lnTo>
                  <a:lnTo>
                    <a:pt x="18" y="48"/>
                  </a:lnTo>
                  <a:lnTo>
                    <a:pt x="50" y="48"/>
                  </a:lnTo>
                  <a:lnTo>
                    <a:pt x="50" y="83"/>
                  </a:lnTo>
                  <a:close/>
                </a:path>
              </a:pathLst>
            </a:custGeom>
            <a:grpFill/>
            <a:ln>
              <a:noFill/>
            </a:ln>
          </p:spPr>
          <p:txBody>
            <a:bodyPr lIns="121920" tIns="60960" rIns="121920" bIns="60960"/>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grpSp>
      <p:sp>
        <p:nvSpPr>
          <p:cNvPr id="187" name="Freeform 167">
            <a:extLst>
              <a:ext uri="{FF2B5EF4-FFF2-40B4-BE49-F238E27FC236}">
                <a16:creationId xmlns:a16="http://schemas.microsoft.com/office/drawing/2014/main" id="{B1D7D1CD-5E6F-4E6A-AA81-1EB908BDAA99}"/>
              </a:ext>
            </a:extLst>
          </p:cNvPr>
          <p:cNvSpPr>
            <a:spLocks noEditPoints="1"/>
          </p:cNvSpPr>
          <p:nvPr/>
        </p:nvSpPr>
        <p:spPr bwMode="auto">
          <a:xfrm>
            <a:off x="7661556" y="5804819"/>
            <a:ext cx="279809" cy="260301"/>
          </a:xfrm>
          <a:custGeom>
            <a:avLst/>
            <a:gdLst>
              <a:gd name="T0" fmla="*/ 4 w 94"/>
              <a:gd name="T1" fmla="*/ 19 h 81"/>
              <a:gd name="T2" fmla="*/ 46 w 94"/>
              <a:gd name="T3" fmla="*/ 19 h 81"/>
              <a:gd name="T4" fmla="*/ 50 w 94"/>
              <a:gd name="T5" fmla="*/ 16 h 81"/>
              <a:gd name="T6" fmla="*/ 73 w 94"/>
              <a:gd name="T7" fmla="*/ 0 h 81"/>
              <a:gd name="T8" fmla="*/ 73 w 94"/>
              <a:gd name="T9" fmla="*/ 33 h 81"/>
              <a:gd name="T10" fmla="*/ 73 w 94"/>
              <a:gd name="T11" fmla="*/ 66 h 81"/>
              <a:gd name="T12" fmla="*/ 50 w 94"/>
              <a:gd name="T13" fmla="*/ 49 h 81"/>
              <a:gd name="T14" fmla="*/ 46 w 94"/>
              <a:gd name="T15" fmla="*/ 47 h 81"/>
              <a:gd name="T16" fmla="*/ 33 w 94"/>
              <a:gd name="T17" fmla="*/ 47 h 81"/>
              <a:gd name="T18" fmla="*/ 40 w 94"/>
              <a:gd name="T19" fmla="*/ 70 h 81"/>
              <a:gd name="T20" fmla="*/ 45 w 94"/>
              <a:gd name="T21" fmla="*/ 70 h 81"/>
              <a:gd name="T22" fmla="*/ 45 w 94"/>
              <a:gd name="T23" fmla="*/ 81 h 81"/>
              <a:gd name="T24" fmla="*/ 43 w 94"/>
              <a:gd name="T25" fmla="*/ 81 h 81"/>
              <a:gd name="T26" fmla="*/ 21 w 94"/>
              <a:gd name="T27" fmla="*/ 81 h 81"/>
              <a:gd name="T28" fmla="*/ 11 w 94"/>
              <a:gd name="T29" fmla="*/ 47 h 81"/>
              <a:gd name="T30" fmla="*/ 4 w 94"/>
              <a:gd name="T31" fmla="*/ 47 h 81"/>
              <a:gd name="T32" fmla="*/ 4 w 94"/>
              <a:gd name="T33" fmla="*/ 19 h 81"/>
              <a:gd name="T34" fmla="*/ 87 w 94"/>
              <a:gd name="T35" fmla="*/ 23 h 81"/>
              <a:gd name="T36" fmla="*/ 94 w 94"/>
              <a:gd name="T37" fmla="*/ 33 h 81"/>
              <a:gd name="T38" fmla="*/ 87 w 94"/>
              <a:gd name="T39" fmla="*/ 43 h 81"/>
              <a:gd name="T40" fmla="*/ 87 w 94"/>
              <a:gd name="T41" fmla="*/ 66 h 81"/>
              <a:gd name="T42" fmla="*/ 78 w 94"/>
              <a:gd name="T43" fmla="*/ 66 h 81"/>
              <a:gd name="T44" fmla="*/ 78 w 94"/>
              <a:gd name="T45" fmla="*/ 0 h 81"/>
              <a:gd name="T46" fmla="*/ 87 w 94"/>
              <a:gd name="T47" fmla="*/ 0 h 81"/>
              <a:gd name="T48" fmla="*/ 87 w 94"/>
              <a:gd name="T49" fmla="*/ 23 h 81"/>
              <a:gd name="T50" fmla="*/ 46 w 94"/>
              <a:gd name="T51" fmla="*/ 49 h 81"/>
              <a:gd name="T52" fmla="*/ 37 w 94"/>
              <a:gd name="T53" fmla="*/ 49 h 81"/>
              <a:gd name="T54" fmla="*/ 40 w 94"/>
              <a:gd name="T55" fmla="*/ 61 h 81"/>
              <a:gd name="T56" fmla="*/ 43 w 94"/>
              <a:gd name="T57" fmla="*/ 61 h 81"/>
              <a:gd name="T58" fmla="*/ 43 w 94"/>
              <a:gd name="T59" fmla="*/ 57 h 81"/>
              <a:gd name="T60" fmla="*/ 46 w 94"/>
              <a:gd name="T61" fmla="*/ 49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4" h="81">
                <a:moveTo>
                  <a:pt x="4" y="19"/>
                </a:moveTo>
                <a:cubicBezTo>
                  <a:pt x="46" y="19"/>
                  <a:pt x="46" y="19"/>
                  <a:pt x="46" y="19"/>
                </a:cubicBezTo>
                <a:cubicBezTo>
                  <a:pt x="50" y="16"/>
                  <a:pt x="50" y="16"/>
                  <a:pt x="50" y="16"/>
                </a:cubicBezTo>
                <a:cubicBezTo>
                  <a:pt x="73" y="0"/>
                  <a:pt x="73" y="0"/>
                  <a:pt x="73" y="0"/>
                </a:cubicBezTo>
                <a:cubicBezTo>
                  <a:pt x="73" y="33"/>
                  <a:pt x="73" y="33"/>
                  <a:pt x="73" y="33"/>
                </a:cubicBezTo>
                <a:cubicBezTo>
                  <a:pt x="73" y="66"/>
                  <a:pt x="73" y="66"/>
                  <a:pt x="73" y="66"/>
                </a:cubicBezTo>
                <a:cubicBezTo>
                  <a:pt x="50" y="49"/>
                  <a:pt x="50" y="49"/>
                  <a:pt x="50" y="49"/>
                </a:cubicBezTo>
                <a:cubicBezTo>
                  <a:pt x="46" y="47"/>
                  <a:pt x="46" y="47"/>
                  <a:pt x="46" y="47"/>
                </a:cubicBezTo>
                <a:cubicBezTo>
                  <a:pt x="33" y="47"/>
                  <a:pt x="33" y="47"/>
                  <a:pt x="33" y="47"/>
                </a:cubicBezTo>
                <a:cubicBezTo>
                  <a:pt x="40" y="70"/>
                  <a:pt x="40" y="70"/>
                  <a:pt x="40" y="70"/>
                </a:cubicBezTo>
                <a:cubicBezTo>
                  <a:pt x="45" y="70"/>
                  <a:pt x="45" y="70"/>
                  <a:pt x="45" y="70"/>
                </a:cubicBezTo>
                <a:cubicBezTo>
                  <a:pt x="45" y="81"/>
                  <a:pt x="45" y="81"/>
                  <a:pt x="45" y="81"/>
                </a:cubicBezTo>
                <a:cubicBezTo>
                  <a:pt x="43" y="81"/>
                  <a:pt x="43" y="81"/>
                  <a:pt x="43" y="81"/>
                </a:cubicBezTo>
                <a:cubicBezTo>
                  <a:pt x="21" y="81"/>
                  <a:pt x="21" y="81"/>
                  <a:pt x="21" y="81"/>
                </a:cubicBezTo>
                <a:cubicBezTo>
                  <a:pt x="11" y="47"/>
                  <a:pt x="11" y="47"/>
                  <a:pt x="11" y="47"/>
                </a:cubicBezTo>
                <a:cubicBezTo>
                  <a:pt x="4" y="47"/>
                  <a:pt x="4" y="47"/>
                  <a:pt x="4" y="47"/>
                </a:cubicBezTo>
                <a:cubicBezTo>
                  <a:pt x="0" y="37"/>
                  <a:pt x="0" y="28"/>
                  <a:pt x="4" y="19"/>
                </a:cubicBezTo>
                <a:close/>
                <a:moveTo>
                  <a:pt x="87" y="23"/>
                </a:moveTo>
                <a:cubicBezTo>
                  <a:pt x="91" y="24"/>
                  <a:pt x="94" y="28"/>
                  <a:pt x="94" y="33"/>
                </a:cubicBezTo>
                <a:cubicBezTo>
                  <a:pt x="94" y="38"/>
                  <a:pt x="91" y="42"/>
                  <a:pt x="87" y="43"/>
                </a:cubicBezTo>
                <a:cubicBezTo>
                  <a:pt x="87" y="66"/>
                  <a:pt x="87" y="66"/>
                  <a:pt x="87" y="66"/>
                </a:cubicBezTo>
                <a:cubicBezTo>
                  <a:pt x="78" y="66"/>
                  <a:pt x="78" y="66"/>
                  <a:pt x="78" y="66"/>
                </a:cubicBezTo>
                <a:cubicBezTo>
                  <a:pt x="78" y="0"/>
                  <a:pt x="78" y="0"/>
                  <a:pt x="78" y="0"/>
                </a:cubicBezTo>
                <a:cubicBezTo>
                  <a:pt x="87" y="0"/>
                  <a:pt x="87" y="0"/>
                  <a:pt x="87" y="0"/>
                </a:cubicBezTo>
                <a:cubicBezTo>
                  <a:pt x="87" y="23"/>
                  <a:pt x="87" y="23"/>
                  <a:pt x="87" y="23"/>
                </a:cubicBezTo>
                <a:close/>
                <a:moveTo>
                  <a:pt x="46" y="49"/>
                </a:moveTo>
                <a:cubicBezTo>
                  <a:pt x="37" y="49"/>
                  <a:pt x="37" y="49"/>
                  <a:pt x="37" y="49"/>
                </a:cubicBezTo>
                <a:cubicBezTo>
                  <a:pt x="40" y="61"/>
                  <a:pt x="40" y="61"/>
                  <a:pt x="40" y="61"/>
                </a:cubicBezTo>
                <a:cubicBezTo>
                  <a:pt x="43" y="61"/>
                  <a:pt x="43" y="61"/>
                  <a:pt x="43" y="61"/>
                </a:cubicBezTo>
                <a:cubicBezTo>
                  <a:pt x="43" y="57"/>
                  <a:pt x="43" y="57"/>
                  <a:pt x="43" y="57"/>
                </a:cubicBezTo>
                <a:lnTo>
                  <a:pt x="46" y="49"/>
                </a:lnTo>
                <a:close/>
              </a:path>
            </a:pathLst>
          </a:custGeom>
          <a:solidFill>
            <a:schemeClr val="bg1">
              <a:lumMod val="95000"/>
            </a:schemeClr>
          </a:solidFill>
          <a:ln>
            <a:noFill/>
          </a:ln>
        </p:spPr>
        <p:txBody>
          <a:bodyPr/>
          <a:lstStyle/>
          <a:p>
            <a:pPr marL="0" marR="0" lvl="0" indent="0" algn="l" defTabSz="913765"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black"/>
              </a:solidFill>
              <a:effectLst/>
              <a:uLnTx/>
              <a:uFillTx/>
              <a:cs typeface="+mn-ea"/>
              <a:sym typeface="+mn-lt"/>
            </a:endParaRPr>
          </a:p>
        </p:txBody>
      </p:sp>
      <p:sp>
        <p:nvSpPr>
          <p:cNvPr id="188" name="矩形 162">
            <a:extLst>
              <a:ext uri="{FF2B5EF4-FFF2-40B4-BE49-F238E27FC236}">
                <a16:creationId xmlns:a16="http://schemas.microsoft.com/office/drawing/2014/main" id="{A1E97749-A713-4890-8DA7-ADE2FFDDA206}"/>
              </a:ext>
            </a:extLst>
          </p:cNvPr>
          <p:cNvSpPr/>
          <p:nvPr/>
        </p:nvSpPr>
        <p:spPr>
          <a:xfrm>
            <a:off x="5659102" y="5622737"/>
            <a:ext cx="2029723" cy="461665"/>
          </a:xfrm>
          <a:prstGeom prst="rect">
            <a:avLst/>
          </a:prstGeom>
        </p:spPr>
        <p:txBody>
          <a:bodyPr wrap="none">
            <a:spAutoFit/>
          </a:bodyPr>
          <a:lstStyle/>
          <a:p>
            <a:pPr marL="0" marR="0" lvl="0" indent="0" algn="l" defTabSz="914400" rtl="0" eaLnBrk="1" fontAlgn="auto" latinLnBrk="0" hangingPunct="1">
              <a:lnSpc>
                <a:spcPts val="34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cs typeface="+mn-ea"/>
                <a:sym typeface="+mn-lt"/>
              </a:rPr>
              <a:t>交互式一体机</a:t>
            </a:r>
            <a:r>
              <a:rPr kumimoji="0" lang="en-US" altLang="zh-CN" sz="1400" b="0" i="0" u="none" strike="noStrike" kern="1200" cap="none" spc="0" normalizeH="0" baseline="0" noProof="0" dirty="0">
                <a:ln>
                  <a:noFill/>
                </a:ln>
                <a:solidFill>
                  <a:prstClr val="white"/>
                </a:solidFill>
                <a:effectLst/>
                <a:uLnTx/>
                <a:uFillTx/>
                <a:cs typeface="+mn-ea"/>
                <a:sym typeface="+mn-lt"/>
              </a:rPr>
              <a:t>/</a:t>
            </a:r>
            <a:r>
              <a:rPr kumimoji="0" lang="zh-CN" altLang="en-US" sz="1400" b="0" i="0" u="none" strike="noStrike" kern="1200" cap="none" spc="0" normalizeH="0" baseline="0" noProof="0" dirty="0">
                <a:ln>
                  <a:noFill/>
                </a:ln>
                <a:solidFill>
                  <a:prstClr val="white"/>
                </a:solidFill>
                <a:effectLst/>
                <a:uLnTx/>
                <a:uFillTx/>
                <a:cs typeface="+mn-ea"/>
                <a:sym typeface="+mn-lt"/>
              </a:rPr>
              <a:t>电子白板</a:t>
            </a:r>
            <a:endParaRPr kumimoji="0" lang="en-US" altLang="zh-CN" sz="1400" b="0" i="0" u="none" strike="noStrike" kern="1200" cap="none" spc="0" normalizeH="0" baseline="0" noProof="0" dirty="0">
              <a:ln>
                <a:noFill/>
              </a:ln>
              <a:solidFill>
                <a:prstClr val="white"/>
              </a:solidFill>
              <a:effectLst/>
              <a:uLnTx/>
              <a:uFillTx/>
              <a:cs typeface="+mn-ea"/>
              <a:sym typeface="+mn-lt"/>
            </a:endParaRPr>
          </a:p>
        </p:txBody>
      </p:sp>
      <p:sp>
        <p:nvSpPr>
          <p:cNvPr id="189" name="矩形 163">
            <a:extLst>
              <a:ext uri="{FF2B5EF4-FFF2-40B4-BE49-F238E27FC236}">
                <a16:creationId xmlns:a16="http://schemas.microsoft.com/office/drawing/2014/main" id="{18A72E30-6967-480D-8E46-8EE1323159E7}"/>
              </a:ext>
            </a:extLst>
          </p:cNvPr>
          <p:cNvSpPr/>
          <p:nvPr/>
        </p:nvSpPr>
        <p:spPr>
          <a:xfrm>
            <a:off x="5701670" y="6070713"/>
            <a:ext cx="902811" cy="461665"/>
          </a:xfrm>
          <a:prstGeom prst="rect">
            <a:avLst/>
          </a:prstGeom>
        </p:spPr>
        <p:txBody>
          <a:bodyPr wrap="none">
            <a:spAutoFit/>
          </a:bodyPr>
          <a:lstStyle/>
          <a:p>
            <a:pPr marL="0" marR="0" lvl="0" indent="0" algn="l" defTabSz="914400" rtl="0" eaLnBrk="1" fontAlgn="auto" latinLnBrk="0" hangingPunct="1">
              <a:lnSpc>
                <a:spcPts val="34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cs typeface="+mn-ea"/>
                <a:sym typeface="+mn-lt"/>
              </a:rPr>
              <a:t>实物展台</a:t>
            </a:r>
            <a:endParaRPr kumimoji="0" lang="en-US" altLang="zh-CN" sz="1400" b="0" i="0" u="none" strike="noStrike" kern="1200" cap="none" spc="0" normalizeH="0" baseline="0" noProof="0" dirty="0">
              <a:ln>
                <a:noFill/>
              </a:ln>
              <a:solidFill>
                <a:prstClr val="white"/>
              </a:solidFill>
              <a:effectLst/>
              <a:uLnTx/>
              <a:uFillTx/>
              <a:cs typeface="+mn-ea"/>
              <a:sym typeface="+mn-lt"/>
            </a:endParaRPr>
          </a:p>
        </p:txBody>
      </p:sp>
      <p:pic>
        <p:nvPicPr>
          <p:cNvPr id="190" name="图片 164" descr="实物展台">
            <a:extLst>
              <a:ext uri="{FF2B5EF4-FFF2-40B4-BE49-F238E27FC236}">
                <a16:creationId xmlns:a16="http://schemas.microsoft.com/office/drawing/2014/main" id="{0E231645-CB76-4714-A438-D1A29A21BC84}"/>
              </a:ext>
            </a:extLst>
          </p:cNvPr>
          <p:cNvPicPr>
            <a:picLocks noChangeAspect="1"/>
          </p:cNvPicPr>
          <p:nvPr/>
        </p:nvPicPr>
        <p:blipFill>
          <a:blip r:embed="rId10"/>
          <a:stretch>
            <a:fillRect/>
          </a:stretch>
        </p:blipFill>
        <p:spPr>
          <a:xfrm>
            <a:off x="5280236" y="6170955"/>
            <a:ext cx="336842" cy="380383"/>
          </a:xfrm>
          <a:prstGeom prst="rect">
            <a:avLst/>
          </a:prstGeom>
        </p:spPr>
      </p:pic>
      <p:sp>
        <p:nvSpPr>
          <p:cNvPr id="191" name="矩形 165">
            <a:extLst>
              <a:ext uri="{FF2B5EF4-FFF2-40B4-BE49-F238E27FC236}">
                <a16:creationId xmlns:a16="http://schemas.microsoft.com/office/drawing/2014/main" id="{0A1BDBEA-9891-498E-BF0F-6171417EA2E0}"/>
              </a:ext>
            </a:extLst>
          </p:cNvPr>
          <p:cNvSpPr/>
          <p:nvPr/>
        </p:nvSpPr>
        <p:spPr>
          <a:xfrm>
            <a:off x="7962068" y="5634574"/>
            <a:ext cx="902811" cy="461665"/>
          </a:xfrm>
          <a:prstGeom prst="rect">
            <a:avLst/>
          </a:prstGeom>
        </p:spPr>
        <p:txBody>
          <a:bodyPr wrap="none">
            <a:spAutoFit/>
          </a:bodyPr>
          <a:lstStyle/>
          <a:p>
            <a:pPr marL="0" marR="0" lvl="0" indent="0" algn="l" defTabSz="914400" rtl="0" eaLnBrk="1" fontAlgn="auto" latinLnBrk="0" hangingPunct="1">
              <a:lnSpc>
                <a:spcPts val="34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cs typeface="+mn-ea"/>
                <a:sym typeface="+mn-lt"/>
              </a:rPr>
              <a:t>录播系统</a:t>
            </a:r>
            <a:endParaRPr kumimoji="0" lang="en-US" altLang="zh-CN" sz="1400" b="0" i="0" u="none" strike="noStrike" kern="1200" cap="none" spc="0" normalizeH="0" baseline="0" noProof="0" dirty="0">
              <a:ln>
                <a:noFill/>
              </a:ln>
              <a:solidFill>
                <a:prstClr val="white"/>
              </a:solidFill>
              <a:effectLst/>
              <a:uLnTx/>
              <a:uFillTx/>
              <a:cs typeface="+mn-ea"/>
              <a:sym typeface="+mn-lt"/>
            </a:endParaRPr>
          </a:p>
        </p:txBody>
      </p:sp>
      <p:sp>
        <p:nvSpPr>
          <p:cNvPr id="192" name="矩形 166">
            <a:extLst>
              <a:ext uri="{FF2B5EF4-FFF2-40B4-BE49-F238E27FC236}">
                <a16:creationId xmlns:a16="http://schemas.microsoft.com/office/drawing/2014/main" id="{B355AF60-26DF-40EE-B493-E72B9B3C11A2}"/>
              </a:ext>
            </a:extLst>
          </p:cNvPr>
          <p:cNvSpPr/>
          <p:nvPr/>
        </p:nvSpPr>
        <p:spPr>
          <a:xfrm>
            <a:off x="7925100" y="6111298"/>
            <a:ext cx="1261884" cy="461665"/>
          </a:xfrm>
          <a:prstGeom prst="rect">
            <a:avLst/>
          </a:prstGeom>
        </p:spPr>
        <p:txBody>
          <a:bodyPr wrap="none">
            <a:spAutoFit/>
          </a:bodyPr>
          <a:lstStyle/>
          <a:p>
            <a:pPr marL="0" marR="0" lvl="0" indent="0" algn="l" defTabSz="914400" rtl="0" eaLnBrk="1" fontAlgn="auto" latinLnBrk="0" hangingPunct="1">
              <a:lnSpc>
                <a:spcPts val="34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cs typeface="+mn-ea"/>
                <a:sym typeface="+mn-lt"/>
              </a:rPr>
              <a:t>移动教学终端</a:t>
            </a:r>
            <a:endParaRPr kumimoji="0" lang="en-US" altLang="zh-CN" sz="1400" b="0" i="0" u="none" strike="noStrike" kern="1200" cap="none" spc="0" normalizeH="0" baseline="0" noProof="0" dirty="0">
              <a:ln>
                <a:noFill/>
              </a:ln>
              <a:solidFill>
                <a:prstClr val="white"/>
              </a:solidFill>
              <a:effectLst/>
              <a:uLnTx/>
              <a:uFillTx/>
              <a:cs typeface="+mn-ea"/>
              <a:sym typeface="+mn-lt"/>
            </a:endParaRPr>
          </a:p>
        </p:txBody>
      </p:sp>
      <p:sp>
        <p:nvSpPr>
          <p:cNvPr id="193" name="矩形 167">
            <a:extLst>
              <a:ext uri="{FF2B5EF4-FFF2-40B4-BE49-F238E27FC236}">
                <a16:creationId xmlns:a16="http://schemas.microsoft.com/office/drawing/2014/main" id="{C13ADDFF-F88D-451C-8945-40FC7BAA9F39}"/>
              </a:ext>
            </a:extLst>
          </p:cNvPr>
          <p:cNvSpPr/>
          <p:nvPr/>
        </p:nvSpPr>
        <p:spPr>
          <a:xfrm>
            <a:off x="9514291" y="5683350"/>
            <a:ext cx="1620957" cy="461665"/>
          </a:xfrm>
          <a:prstGeom prst="rect">
            <a:avLst/>
          </a:prstGeom>
        </p:spPr>
        <p:txBody>
          <a:bodyPr wrap="none">
            <a:spAutoFit/>
          </a:bodyPr>
          <a:lstStyle/>
          <a:p>
            <a:pPr marL="0" marR="0" lvl="0" indent="0" algn="l" defTabSz="914400" rtl="0" eaLnBrk="1" fontAlgn="auto" latinLnBrk="0" hangingPunct="1">
              <a:lnSpc>
                <a:spcPts val="3400"/>
              </a:lnSpc>
              <a:spcBef>
                <a:spcPts val="0"/>
              </a:spcBef>
              <a:spcAft>
                <a:spcPts val="0"/>
              </a:spcAft>
              <a:buClrTx/>
              <a:buSzTx/>
              <a:buFontTx/>
              <a:buNone/>
              <a:tabLst/>
              <a:defRPr/>
            </a:pPr>
            <a:r>
              <a:rPr kumimoji="0" lang="zh-CN" altLang="en-US" sz="1400" b="0" i="0" u="none" strike="noStrike" kern="1200" cap="none" spc="0" normalizeH="0" baseline="0" noProof="0" dirty="0">
                <a:ln>
                  <a:noFill/>
                </a:ln>
                <a:solidFill>
                  <a:prstClr val="white"/>
                </a:solidFill>
                <a:effectLst/>
                <a:uLnTx/>
                <a:uFillTx/>
                <a:cs typeface="+mn-ea"/>
                <a:sym typeface="+mn-lt"/>
              </a:rPr>
              <a:t>电子书包管理系统</a:t>
            </a:r>
            <a:endParaRPr kumimoji="0" lang="en-US" altLang="zh-CN" sz="1400" b="0" i="0" u="none" strike="noStrike" kern="1200" cap="none" spc="0" normalizeH="0" baseline="0" noProof="0" dirty="0">
              <a:ln>
                <a:noFill/>
              </a:ln>
              <a:solidFill>
                <a:prstClr val="white"/>
              </a:solidFill>
              <a:effectLst/>
              <a:uLnTx/>
              <a:uFillTx/>
              <a:cs typeface="+mn-ea"/>
              <a:sym typeface="+mn-lt"/>
            </a:endParaRPr>
          </a:p>
        </p:txBody>
      </p:sp>
      <p:pic>
        <p:nvPicPr>
          <p:cNvPr id="2" name="Picture 1">
            <a:extLst>
              <a:ext uri="{FF2B5EF4-FFF2-40B4-BE49-F238E27FC236}">
                <a16:creationId xmlns:a16="http://schemas.microsoft.com/office/drawing/2014/main" id="{4208CCE4-A276-4EBD-A3E8-1A118AA7703E}"/>
              </a:ext>
            </a:extLst>
          </p:cNvPr>
          <p:cNvPicPr>
            <a:picLocks noChangeAspect="1"/>
          </p:cNvPicPr>
          <p:nvPr/>
        </p:nvPicPr>
        <p:blipFill>
          <a:blip r:embed="rId11"/>
          <a:stretch>
            <a:fillRect/>
          </a:stretch>
        </p:blipFill>
        <p:spPr>
          <a:xfrm>
            <a:off x="7661556" y="3529775"/>
            <a:ext cx="1221769" cy="1047884"/>
          </a:xfrm>
          <a:prstGeom prst="rect">
            <a:avLst/>
          </a:prstGeom>
        </p:spPr>
      </p:pic>
      <p:pic>
        <p:nvPicPr>
          <p:cNvPr id="1027" name="图片 1">
            <a:extLst>
              <a:ext uri="{FF2B5EF4-FFF2-40B4-BE49-F238E27FC236}">
                <a16:creationId xmlns:a16="http://schemas.microsoft.com/office/drawing/2014/main" id="{5427FB8A-59C3-450F-BA23-58B254EA578C}"/>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073329" y="3587611"/>
            <a:ext cx="1020749" cy="1054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064996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AP联想"/>
          <p:cNvPicPr>
            <a:picLocks noChangeAspect="1"/>
          </p:cNvPicPr>
          <p:nvPr/>
        </p:nvPicPr>
        <p:blipFill>
          <a:blip r:embed="rId3"/>
          <a:stretch>
            <a:fillRect/>
          </a:stretch>
        </p:blipFill>
        <p:spPr>
          <a:xfrm>
            <a:off x="2022475" y="4375785"/>
            <a:ext cx="1701800" cy="1665605"/>
          </a:xfrm>
          <a:prstGeom prst="rect">
            <a:avLst/>
          </a:prstGeom>
        </p:spPr>
      </p:pic>
      <p:sp>
        <p:nvSpPr>
          <p:cNvPr id="2" name="文本框 1"/>
          <p:cNvSpPr txBox="1"/>
          <p:nvPr/>
        </p:nvSpPr>
        <p:spPr>
          <a:xfrm>
            <a:off x="647700" y="96620"/>
            <a:ext cx="3352800" cy="523220"/>
          </a:xfrm>
          <a:prstGeom prst="rect">
            <a:avLst/>
          </a:prstGeom>
          <a:noFill/>
        </p:spPr>
        <p:txBody>
          <a:bodyPr wrap="square" rtlCol="0">
            <a:spAutoFit/>
          </a:bodyPr>
          <a:lstStyle/>
          <a:p>
            <a:r>
              <a:rPr lang="zh-CN" altLang="en-US" sz="2800" b="1" dirty="0">
                <a:cs typeface="+mn-ea"/>
                <a:sym typeface="+mn-lt"/>
              </a:rPr>
              <a:t>方案</a:t>
            </a:r>
            <a:r>
              <a:rPr lang="zh-CN" altLang="en-US" sz="2800" b="1" dirty="0" smtClean="0">
                <a:cs typeface="+mn-ea"/>
                <a:sym typeface="+mn-lt"/>
              </a:rPr>
              <a:t>部署</a:t>
            </a:r>
            <a:r>
              <a:rPr lang="zh-CN" altLang="en-US" sz="2800" b="1" dirty="0">
                <a:cs typeface="+mn-ea"/>
                <a:sym typeface="+mn-lt"/>
              </a:rPr>
              <a:t>图</a:t>
            </a:r>
          </a:p>
        </p:txBody>
      </p:sp>
      <p:pic>
        <p:nvPicPr>
          <p:cNvPr id="4" name="图片 3" descr="图3-2"/>
          <p:cNvPicPr>
            <a:picLocks noChangeAspect="1"/>
          </p:cNvPicPr>
          <p:nvPr/>
        </p:nvPicPr>
        <p:blipFill>
          <a:blip r:embed="rId4"/>
          <a:stretch>
            <a:fillRect/>
          </a:stretch>
        </p:blipFill>
        <p:spPr>
          <a:xfrm>
            <a:off x="1660525" y="638175"/>
            <a:ext cx="3169285" cy="3545840"/>
          </a:xfrm>
          <a:prstGeom prst="rect">
            <a:avLst/>
          </a:prstGeom>
        </p:spPr>
      </p:pic>
      <p:sp>
        <p:nvSpPr>
          <p:cNvPr id="19" name="文本框 18"/>
          <p:cNvSpPr txBox="1"/>
          <p:nvPr/>
        </p:nvSpPr>
        <p:spPr>
          <a:xfrm>
            <a:off x="1443355" y="3816985"/>
            <a:ext cx="1713230" cy="3670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kumimoji="0" lang="zh-CN" altLang="en-US" sz="1800" b="1" i="0" u="none" strike="noStrike" cap="none" spc="0" normalizeH="0" baseline="0">
                <a:ln>
                  <a:noFill/>
                </a:ln>
                <a:solidFill>
                  <a:srgbClr val="FF0000"/>
                </a:solidFill>
                <a:effectLst/>
                <a:uFillTx/>
                <a:cs typeface="+mn-ea"/>
                <a:sym typeface="+mn-lt"/>
              </a:rPr>
              <a:t>网线（或无线）</a:t>
            </a:r>
          </a:p>
        </p:txBody>
      </p:sp>
      <p:sp>
        <p:nvSpPr>
          <p:cNvPr id="20" name="文本框 19"/>
          <p:cNvSpPr txBox="1"/>
          <p:nvPr/>
        </p:nvSpPr>
        <p:spPr>
          <a:xfrm>
            <a:off x="4829810" y="1715770"/>
            <a:ext cx="1116330" cy="3670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kumimoji="0" lang="en-US" altLang="zh-CN" sz="1800" b="1" i="0" u="none" strike="noStrike" cap="none" spc="0" normalizeH="0" baseline="0">
                <a:ln>
                  <a:noFill/>
                </a:ln>
                <a:solidFill>
                  <a:srgbClr val="FF0000"/>
                </a:solidFill>
                <a:effectLst/>
                <a:uFillTx/>
                <a:cs typeface="+mn-ea"/>
                <a:sym typeface="+mn-lt"/>
              </a:rPr>
              <a:t>HDMI</a:t>
            </a:r>
            <a:r>
              <a:rPr kumimoji="0" lang="zh-CN" altLang="en-US" sz="1800" b="1" i="0" u="none" strike="noStrike" cap="none" spc="0" normalizeH="0" baseline="0">
                <a:ln>
                  <a:noFill/>
                </a:ln>
                <a:solidFill>
                  <a:srgbClr val="FF0000"/>
                </a:solidFill>
                <a:effectLst/>
                <a:uFillTx/>
                <a:cs typeface="+mn-ea"/>
                <a:sym typeface="+mn-lt"/>
              </a:rPr>
              <a:t>线</a:t>
            </a:r>
          </a:p>
        </p:txBody>
      </p:sp>
      <p:sp>
        <p:nvSpPr>
          <p:cNvPr id="22" name="文本框 21"/>
          <p:cNvSpPr txBox="1"/>
          <p:nvPr/>
        </p:nvSpPr>
        <p:spPr>
          <a:xfrm>
            <a:off x="1866265" y="3264535"/>
            <a:ext cx="1223645" cy="27432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kumimoji="0" lang="en-US" altLang="zh-CN" sz="1200" b="0" i="0" u="none" strike="noStrike" cap="none" spc="0" normalizeH="0" baseline="0">
                <a:ln>
                  <a:noFill/>
                </a:ln>
                <a:solidFill>
                  <a:srgbClr val="000000"/>
                </a:solidFill>
                <a:effectLst/>
                <a:uFillTx/>
                <a:cs typeface="+mn-ea"/>
                <a:sym typeface="+mn-lt"/>
              </a:rPr>
              <a:t>HDMI</a:t>
            </a:r>
            <a:r>
              <a:rPr kumimoji="0" lang="zh-CN" altLang="en-US" sz="1200" b="0" i="0" u="none" strike="noStrike" cap="none" spc="0" normalizeH="0" baseline="0">
                <a:ln>
                  <a:noFill/>
                </a:ln>
                <a:solidFill>
                  <a:srgbClr val="000000"/>
                </a:solidFill>
                <a:effectLst/>
                <a:uFillTx/>
                <a:cs typeface="+mn-ea"/>
                <a:sym typeface="+mn-lt"/>
              </a:rPr>
              <a:t>输出接口</a:t>
            </a:r>
            <a:r>
              <a:rPr kumimoji="0" lang="en-US" altLang="zh-CN" sz="1200" b="0" i="0" u="none" strike="noStrike" cap="none" spc="0" normalizeH="0" baseline="0">
                <a:ln>
                  <a:noFill/>
                </a:ln>
                <a:solidFill>
                  <a:srgbClr val="000000"/>
                </a:solidFill>
                <a:effectLst/>
                <a:uFillTx/>
                <a:cs typeface="+mn-ea"/>
                <a:sym typeface="+mn-lt"/>
              </a:rPr>
              <a:t> </a:t>
            </a:r>
          </a:p>
        </p:txBody>
      </p:sp>
      <p:sp>
        <p:nvSpPr>
          <p:cNvPr id="23" name="文本框 22"/>
          <p:cNvSpPr txBox="1"/>
          <p:nvPr/>
        </p:nvSpPr>
        <p:spPr>
          <a:xfrm>
            <a:off x="4942840" y="2082800"/>
            <a:ext cx="1334135" cy="459105"/>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kumimoji="0" lang="zh-CN" altLang="en-US" sz="1200" b="0" i="0" u="none" strike="noStrike" cap="none" spc="0" normalizeH="0" baseline="0">
                <a:ln>
                  <a:noFill/>
                </a:ln>
                <a:solidFill>
                  <a:srgbClr val="000000"/>
                </a:solidFill>
                <a:effectLst/>
                <a:uFillTx/>
                <a:cs typeface="+mn-ea"/>
                <a:sym typeface="+mn-lt"/>
              </a:rPr>
              <a:t>显示屏的</a:t>
            </a:r>
            <a:r>
              <a:rPr kumimoji="0" lang="en-US" altLang="zh-CN" sz="1200" b="0" i="0" u="none" strike="noStrike" cap="none" spc="0" normalizeH="0" baseline="0">
                <a:ln>
                  <a:noFill/>
                </a:ln>
                <a:solidFill>
                  <a:srgbClr val="000000"/>
                </a:solidFill>
                <a:effectLst/>
                <a:uFillTx/>
                <a:cs typeface="+mn-ea"/>
                <a:sym typeface="+mn-lt"/>
              </a:rPr>
              <a:t>HDMI</a:t>
            </a:r>
            <a:r>
              <a:rPr kumimoji="0" lang="zh-CN" altLang="en-US" sz="1200" b="0" i="0" u="none" strike="noStrike" cap="none" spc="0" normalizeH="0" baseline="0">
                <a:ln>
                  <a:noFill/>
                </a:ln>
                <a:solidFill>
                  <a:srgbClr val="000000"/>
                </a:solidFill>
                <a:effectLst/>
                <a:uFillTx/>
                <a:cs typeface="+mn-ea"/>
                <a:sym typeface="+mn-lt"/>
              </a:rPr>
              <a:t>输入接口</a:t>
            </a:r>
            <a:r>
              <a:rPr kumimoji="0" lang="en-US" altLang="zh-CN" sz="1200" b="0" i="0" u="none" strike="noStrike" cap="none" spc="0" normalizeH="0" baseline="0">
                <a:ln>
                  <a:noFill/>
                </a:ln>
                <a:solidFill>
                  <a:srgbClr val="000000"/>
                </a:solidFill>
                <a:effectLst/>
                <a:uFillTx/>
                <a:cs typeface="+mn-ea"/>
                <a:sym typeface="+mn-lt"/>
              </a:rPr>
              <a:t> </a:t>
            </a:r>
          </a:p>
        </p:txBody>
      </p:sp>
      <p:sp>
        <p:nvSpPr>
          <p:cNvPr id="24" name="文本框 23"/>
          <p:cNvSpPr txBox="1"/>
          <p:nvPr/>
        </p:nvSpPr>
        <p:spPr>
          <a:xfrm>
            <a:off x="2198370" y="5948680"/>
            <a:ext cx="1309370" cy="3670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ctr" defTabSz="914400" rtl="0" fontAlgn="auto" latinLnBrk="0" hangingPunct="0">
              <a:lnSpc>
                <a:spcPct val="100000"/>
              </a:lnSpc>
              <a:spcBef>
                <a:spcPts val="0"/>
              </a:spcBef>
              <a:spcAft>
                <a:spcPts val="0"/>
              </a:spcAft>
              <a:buClrTx/>
              <a:buSzTx/>
              <a:buFontTx/>
              <a:buNone/>
            </a:pPr>
            <a:r>
              <a:rPr kumimoji="0" lang="zh-CN" altLang="en-US" sz="1800" b="1" i="0" u="none" strike="noStrike" cap="none" spc="0" normalizeH="0" baseline="0">
                <a:ln>
                  <a:noFill/>
                </a:ln>
                <a:solidFill>
                  <a:srgbClr val="000000"/>
                </a:solidFill>
                <a:effectLst/>
                <a:uFillTx/>
                <a:cs typeface="+mn-ea"/>
                <a:sym typeface="+mn-lt"/>
              </a:rPr>
              <a:t>无线</a:t>
            </a:r>
            <a:r>
              <a:rPr kumimoji="0" lang="en-US" altLang="zh-CN" sz="1800" b="1" i="0" u="none" strike="noStrike" cap="none" spc="0" normalizeH="0" baseline="0">
                <a:ln>
                  <a:noFill/>
                </a:ln>
                <a:solidFill>
                  <a:srgbClr val="000000"/>
                </a:solidFill>
                <a:effectLst/>
                <a:uFillTx/>
                <a:cs typeface="+mn-ea"/>
                <a:sym typeface="+mn-lt"/>
              </a:rPr>
              <a:t>AP</a:t>
            </a:r>
          </a:p>
        </p:txBody>
      </p:sp>
      <p:cxnSp>
        <p:nvCxnSpPr>
          <p:cNvPr id="3" name="肘形连接符 2"/>
          <p:cNvCxnSpPr/>
          <p:nvPr/>
        </p:nvCxnSpPr>
        <p:spPr>
          <a:xfrm flipV="1">
            <a:off x="2630170" y="2088515"/>
            <a:ext cx="4213860" cy="898525"/>
          </a:xfrm>
          <a:prstGeom prst="bentConnector3">
            <a:avLst>
              <a:gd name="adj1" fmla="val 0"/>
            </a:avLst>
          </a:prstGeom>
          <a:noFill/>
          <a:ln w="15875" cap="flat">
            <a:solidFill>
              <a:srgbClr val="FF0000"/>
            </a:solidFill>
            <a:prstDash val="solid"/>
            <a:miter lim="800000"/>
            <a:headEnd type="arrow"/>
            <a:tailEnd type="arrow"/>
          </a:ln>
        </p:spPr>
        <p:style>
          <a:lnRef idx="0">
            <a:scrgbClr r="0" g="0" b="0"/>
          </a:lnRef>
          <a:fillRef idx="0">
            <a:scrgbClr r="0" g="0" b="0"/>
          </a:fillRef>
          <a:effectRef idx="0">
            <a:scrgbClr r="0" g="0" b="0"/>
          </a:effectRef>
          <a:fontRef idx="none"/>
        </p:style>
      </p:cxnSp>
      <p:cxnSp>
        <p:nvCxnSpPr>
          <p:cNvPr id="5" name="肘形连接符 4"/>
          <p:cNvCxnSpPr/>
          <p:nvPr/>
        </p:nvCxnSpPr>
        <p:spPr>
          <a:xfrm rot="16200000">
            <a:off x="2572385" y="3599815"/>
            <a:ext cx="1318895" cy="380365"/>
          </a:xfrm>
          <a:prstGeom prst="bentConnector3">
            <a:avLst>
              <a:gd name="adj1" fmla="val 49976"/>
            </a:avLst>
          </a:prstGeom>
          <a:noFill/>
          <a:ln w="19050" cap="flat">
            <a:solidFill>
              <a:srgbClr val="FF0000"/>
            </a:solidFill>
            <a:prstDash val="solid"/>
            <a:miter lim="800000"/>
            <a:headEnd type="arrow"/>
            <a:tailEnd type="arrow"/>
          </a:ln>
        </p:spPr>
        <p:style>
          <a:lnRef idx="0">
            <a:scrgbClr r="0" g="0" b="0"/>
          </a:lnRef>
          <a:fillRef idx="0">
            <a:scrgbClr r="0" g="0" b="0"/>
          </a:fillRef>
          <a:effectRef idx="0">
            <a:scrgbClr r="0" g="0" b="0"/>
          </a:effectRef>
          <a:fontRef idx="none"/>
        </p:style>
      </p:cxnSp>
      <p:pic>
        <p:nvPicPr>
          <p:cNvPr id="146" name="图片 146" descr="维海德摄像头图片"/>
          <p:cNvPicPr>
            <a:picLocks noChangeAspect="1"/>
          </p:cNvPicPr>
          <p:nvPr/>
        </p:nvPicPr>
        <p:blipFill>
          <a:blip r:embed="rId5"/>
          <a:srcRect l="15647" r="15928"/>
          <a:stretch>
            <a:fillRect/>
          </a:stretch>
        </p:blipFill>
        <p:spPr>
          <a:xfrm>
            <a:off x="4932680" y="4406900"/>
            <a:ext cx="1298575" cy="1584960"/>
          </a:xfrm>
          <a:prstGeom prst="rect">
            <a:avLst/>
          </a:prstGeom>
        </p:spPr>
      </p:pic>
      <p:cxnSp>
        <p:nvCxnSpPr>
          <p:cNvPr id="6" name="肘形连接符 5"/>
          <p:cNvCxnSpPr/>
          <p:nvPr/>
        </p:nvCxnSpPr>
        <p:spPr>
          <a:xfrm>
            <a:off x="3278505" y="4426585"/>
            <a:ext cx="1728470" cy="648335"/>
          </a:xfrm>
          <a:prstGeom prst="bentConnector3">
            <a:avLst>
              <a:gd name="adj1" fmla="val 50037"/>
            </a:avLst>
          </a:prstGeom>
          <a:noFill/>
          <a:ln w="19050" cap="flat">
            <a:solidFill>
              <a:srgbClr val="FF0000"/>
            </a:solidFill>
            <a:prstDash val="solid"/>
            <a:miter lim="800000"/>
            <a:headEnd type="arrow"/>
            <a:tailEnd type="arrow"/>
          </a:ln>
        </p:spPr>
        <p:style>
          <a:lnRef idx="0">
            <a:scrgbClr r="0" g="0" b="0"/>
          </a:lnRef>
          <a:fillRef idx="0">
            <a:scrgbClr r="0" g="0" b="0"/>
          </a:fillRef>
          <a:effectRef idx="0">
            <a:scrgbClr r="0" g="0" b="0"/>
          </a:effectRef>
          <a:fontRef idx="none"/>
        </p:style>
      </p:cxnSp>
      <p:sp>
        <p:nvSpPr>
          <p:cNvPr id="7" name="文本框 6"/>
          <p:cNvSpPr txBox="1"/>
          <p:nvPr/>
        </p:nvSpPr>
        <p:spPr>
          <a:xfrm>
            <a:off x="4136390" y="4707890"/>
            <a:ext cx="588645" cy="3670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l" defTabSz="914400" rtl="0" fontAlgn="auto" latinLnBrk="0" hangingPunct="0">
              <a:lnSpc>
                <a:spcPct val="100000"/>
              </a:lnSpc>
              <a:spcBef>
                <a:spcPts val="0"/>
              </a:spcBef>
              <a:spcAft>
                <a:spcPts val="0"/>
              </a:spcAft>
              <a:buClrTx/>
              <a:buSzTx/>
              <a:buFontTx/>
              <a:buNone/>
            </a:pPr>
            <a:r>
              <a:rPr kumimoji="0" lang="zh-CN" altLang="en-US" sz="1800" b="1" i="0" u="none" strike="noStrike" cap="none" spc="0" normalizeH="0" baseline="0">
                <a:ln>
                  <a:noFill/>
                </a:ln>
                <a:solidFill>
                  <a:srgbClr val="FF0000"/>
                </a:solidFill>
                <a:effectLst/>
                <a:uFillTx/>
                <a:cs typeface="+mn-ea"/>
                <a:sym typeface="+mn-lt"/>
              </a:rPr>
              <a:t>网线</a:t>
            </a:r>
          </a:p>
        </p:txBody>
      </p:sp>
      <p:sp>
        <p:nvSpPr>
          <p:cNvPr id="8" name="文本框 7"/>
          <p:cNvSpPr txBox="1"/>
          <p:nvPr/>
        </p:nvSpPr>
        <p:spPr>
          <a:xfrm>
            <a:off x="4967605" y="5991860"/>
            <a:ext cx="1309370" cy="367030"/>
          </a:xfrm>
          <a:prstGeom prst="rect">
            <a:avLst/>
          </a:prstGeom>
          <a:noFill/>
          <a:ln w="12700" cap="flat">
            <a:noFill/>
            <a:miter lim="4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t" forceAA="0">
            <a:spAutoFit/>
          </a:bodyPr>
          <a:lstStyle/>
          <a:p>
            <a:pPr marL="0" marR="0" indent="0" algn="ctr" defTabSz="914400" rtl="0" fontAlgn="auto" latinLnBrk="0" hangingPunct="0">
              <a:lnSpc>
                <a:spcPct val="100000"/>
              </a:lnSpc>
              <a:spcBef>
                <a:spcPts val="0"/>
              </a:spcBef>
              <a:spcAft>
                <a:spcPts val="0"/>
              </a:spcAft>
              <a:buClrTx/>
              <a:buSzTx/>
              <a:buFontTx/>
              <a:buNone/>
            </a:pPr>
            <a:r>
              <a:rPr kumimoji="0" lang="zh-CN" altLang="en-US" sz="1800" b="1" i="0" u="none" strike="noStrike" cap="none" spc="0" normalizeH="0" baseline="0">
                <a:ln>
                  <a:noFill/>
                </a:ln>
                <a:solidFill>
                  <a:srgbClr val="000000"/>
                </a:solidFill>
                <a:effectLst/>
                <a:uFillTx/>
                <a:cs typeface="+mn-ea"/>
                <a:sym typeface="+mn-lt"/>
              </a:rPr>
              <a:t>网络摄像机</a:t>
            </a:r>
          </a:p>
        </p:txBody>
      </p:sp>
      <p:pic>
        <p:nvPicPr>
          <p:cNvPr id="9" name="图片 8" descr="联想大屏"/>
          <p:cNvPicPr>
            <a:picLocks noChangeAspect="1"/>
          </p:cNvPicPr>
          <p:nvPr/>
        </p:nvPicPr>
        <p:blipFill>
          <a:blip r:embed="rId6"/>
          <a:stretch>
            <a:fillRect/>
          </a:stretch>
        </p:blipFill>
        <p:spPr>
          <a:xfrm>
            <a:off x="6866255" y="619125"/>
            <a:ext cx="4714240" cy="577278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700" y="96620"/>
            <a:ext cx="3352800" cy="523220"/>
          </a:xfrm>
          <a:prstGeom prst="rect">
            <a:avLst/>
          </a:prstGeom>
          <a:noFill/>
        </p:spPr>
        <p:txBody>
          <a:bodyPr wrap="square" rtlCol="0">
            <a:spAutoFit/>
          </a:bodyPr>
          <a:lstStyle/>
          <a:p>
            <a:r>
              <a:rPr lang="zh-CN" altLang="en-US" sz="2800" b="1" dirty="0" smtClean="0">
                <a:cs typeface="+mn-ea"/>
                <a:sym typeface="+mn-lt"/>
              </a:rPr>
              <a:t>接口介绍</a:t>
            </a:r>
            <a:endParaRPr lang="zh-CN" altLang="en-US" sz="2800" b="1" dirty="0">
              <a:cs typeface="+mn-ea"/>
              <a:sym typeface="+mn-lt"/>
            </a:endParaRPr>
          </a:p>
        </p:txBody>
      </p:sp>
      <p:pic>
        <p:nvPicPr>
          <p:cNvPr id="91" name="图片 91" descr="IMG_20171123_092620222"/>
          <p:cNvPicPr>
            <a:picLocks noChangeAspect="1"/>
          </p:cNvPicPr>
          <p:nvPr/>
        </p:nvPicPr>
        <p:blipFill>
          <a:blip r:embed="rId3"/>
          <a:srcRect l="31374" r="2149" b="20444"/>
          <a:stretch>
            <a:fillRect/>
          </a:stretch>
        </p:blipFill>
        <p:spPr>
          <a:xfrm>
            <a:off x="5655945" y="645795"/>
            <a:ext cx="5635625" cy="5058410"/>
          </a:xfrm>
          <a:prstGeom prst="rect">
            <a:avLst/>
          </a:prstGeom>
        </p:spPr>
      </p:pic>
      <p:graphicFrame>
        <p:nvGraphicFramePr>
          <p:cNvPr id="3" name="表格 -1"/>
          <p:cNvGraphicFramePr/>
          <p:nvPr>
            <p:extLst>
              <p:ext uri="{D42A27DB-BD31-4B8C-83A1-F6EECF244321}">
                <p14:modId xmlns:p14="http://schemas.microsoft.com/office/powerpoint/2010/main" val="1686126435"/>
              </p:ext>
            </p:extLst>
          </p:nvPr>
        </p:nvGraphicFramePr>
        <p:xfrm>
          <a:off x="354330" y="1191260"/>
          <a:ext cx="4779645" cy="4512945"/>
        </p:xfrm>
        <a:graphic>
          <a:graphicData uri="http://schemas.openxmlformats.org/drawingml/2006/table">
            <a:tbl>
              <a:tblPr firstRow="1" bandRow="1">
                <a:tableStyleId>{5940675A-B579-460E-94D1-54222C63F5DA}</a:tableStyleId>
              </a:tblPr>
              <a:tblGrid>
                <a:gridCol w="1490345">
                  <a:extLst>
                    <a:ext uri="{9D8B030D-6E8A-4147-A177-3AD203B41FA5}">
                      <a16:colId xmlns:a16="http://schemas.microsoft.com/office/drawing/2014/main" val="20000"/>
                    </a:ext>
                  </a:extLst>
                </a:gridCol>
                <a:gridCol w="3289300">
                  <a:extLst>
                    <a:ext uri="{9D8B030D-6E8A-4147-A177-3AD203B41FA5}">
                      <a16:colId xmlns:a16="http://schemas.microsoft.com/office/drawing/2014/main" val="20001"/>
                    </a:ext>
                  </a:extLst>
                </a:gridCol>
              </a:tblGrid>
              <a:tr h="361950">
                <a:tc>
                  <a:txBody>
                    <a:bodyPr/>
                    <a:lstStyle/>
                    <a:p>
                      <a:pPr indent="0" algn="ctr">
                        <a:buNone/>
                      </a:pPr>
                      <a:r>
                        <a:rPr lang="zh-CN" altLang="en-US" sz="1400" b="1">
                          <a:latin typeface="+mn-lt"/>
                          <a:ea typeface="+mn-ea"/>
                          <a:cs typeface="+mn-ea"/>
                          <a:sym typeface="+mn-lt"/>
                        </a:rPr>
                        <a:t>编号</a:t>
                      </a:r>
                    </a:p>
                  </a:txBody>
                  <a:tcPr marL="68580" marR="68580" marT="38100" marB="3810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1400" b="1">
                          <a:latin typeface="+mn-lt"/>
                          <a:ea typeface="+mn-ea"/>
                          <a:cs typeface="+mn-ea"/>
                          <a:sym typeface="+mn-lt"/>
                        </a:rPr>
                        <a:t>功能</a:t>
                      </a:r>
                    </a:p>
                  </a:txBody>
                  <a:tcPr marL="68580" marR="68580" marT="38100" marB="38100"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8795">
                <a:tc>
                  <a:txBody>
                    <a:bodyPr/>
                    <a:lstStyle/>
                    <a:p>
                      <a:pPr indent="0" algn="ctr">
                        <a:buNone/>
                      </a:pPr>
                      <a:r>
                        <a:rPr lang="en-US" altLang="zh-CN" sz="1400" b="1">
                          <a:latin typeface="+mn-lt"/>
                          <a:ea typeface="+mn-ea"/>
                          <a:cs typeface="+mn-ea"/>
                          <a:sym typeface="+mn-lt"/>
                        </a:rPr>
                        <a:t>A</a:t>
                      </a:r>
                      <a:r>
                        <a:rPr lang="zh-CN" altLang="en-US" sz="1400" b="1">
                          <a:latin typeface="+mn-lt"/>
                          <a:ea typeface="+mn-ea"/>
                          <a:cs typeface="+mn-ea"/>
                          <a:sym typeface="+mn-lt"/>
                        </a:rPr>
                        <a:t>：</a:t>
                      </a:r>
                      <a:r>
                        <a:rPr lang="en-US" altLang="zh-CN" sz="1400" b="1">
                          <a:latin typeface="+mn-lt"/>
                          <a:ea typeface="+mn-ea"/>
                          <a:cs typeface="+mn-ea"/>
                          <a:sym typeface="+mn-lt"/>
                        </a:rPr>
                        <a:t>HDMI</a:t>
                      </a:r>
                      <a:r>
                        <a:rPr lang="zh-CN" altLang="en-US" sz="1400" b="1">
                          <a:latin typeface="+mn-lt"/>
                          <a:ea typeface="+mn-ea"/>
                          <a:cs typeface="+mn-ea"/>
                          <a:sym typeface="+mn-lt"/>
                        </a:rPr>
                        <a:t>输入接口</a:t>
                      </a:r>
                    </a:p>
                  </a:txBody>
                  <a:tcPr marL="0" marR="68580" marT="38100" marB="3810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altLang="zh-CN" sz="1400" b="0">
                          <a:latin typeface="+mn-lt"/>
                          <a:ea typeface="+mn-ea"/>
                          <a:cs typeface="+mn-ea"/>
                          <a:sym typeface="+mn-lt"/>
                        </a:rPr>
                        <a:t> </a:t>
                      </a:r>
                      <a:r>
                        <a:rPr lang="zh-CN" altLang="en-US" sz="1400" b="0">
                          <a:latin typeface="+mn-lt"/>
                          <a:ea typeface="+mn-ea"/>
                          <a:cs typeface="+mn-ea"/>
                          <a:sym typeface="+mn-lt"/>
                        </a:rPr>
                        <a:t>用于电脑、摄像头、实物展台等设备的有线接入</a:t>
                      </a:r>
                    </a:p>
                  </a:txBody>
                  <a:tcPr marL="0" marR="68580" marT="38100" marB="38100"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160">
                <a:tc>
                  <a:txBody>
                    <a:bodyPr/>
                    <a:lstStyle/>
                    <a:p>
                      <a:pPr indent="0" algn="ctr">
                        <a:buNone/>
                      </a:pPr>
                      <a:r>
                        <a:rPr lang="en-US" altLang="zh-CN" sz="1400" b="1">
                          <a:latin typeface="+mn-lt"/>
                          <a:ea typeface="+mn-ea"/>
                          <a:cs typeface="+mn-ea"/>
                          <a:sym typeface="+mn-lt"/>
                        </a:rPr>
                        <a:t>B</a:t>
                      </a:r>
                      <a:r>
                        <a:rPr lang="zh-CN" altLang="en-US" sz="1400" b="1">
                          <a:latin typeface="+mn-lt"/>
                          <a:ea typeface="+mn-ea"/>
                          <a:cs typeface="+mn-ea"/>
                          <a:sym typeface="+mn-lt"/>
                        </a:rPr>
                        <a:t>：</a:t>
                      </a:r>
                      <a:r>
                        <a:rPr lang="en-US" altLang="zh-CN" sz="1400" b="1">
                          <a:latin typeface="+mn-lt"/>
                          <a:ea typeface="+mn-ea"/>
                          <a:cs typeface="+mn-ea"/>
                          <a:sym typeface="+mn-lt"/>
                        </a:rPr>
                        <a:t>HDMI</a:t>
                      </a:r>
                      <a:r>
                        <a:rPr lang="zh-CN" altLang="en-US" sz="1400" b="1">
                          <a:latin typeface="+mn-lt"/>
                          <a:ea typeface="+mn-ea"/>
                          <a:cs typeface="+mn-ea"/>
                          <a:sym typeface="+mn-lt"/>
                        </a:rPr>
                        <a:t>输出接口</a:t>
                      </a:r>
                    </a:p>
                  </a:txBody>
                  <a:tcPr marL="0" marR="68580" marT="38100" marB="3810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altLang="zh-CN" sz="1400" b="0">
                          <a:latin typeface="+mn-lt"/>
                          <a:ea typeface="+mn-ea"/>
                          <a:cs typeface="+mn-ea"/>
                          <a:sym typeface="+mn-lt"/>
                        </a:rPr>
                        <a:t> </a:t>
                      </a:r>
                      <a:r>
                        <a:rPr lang="zh-CN" altLang="en-US" sz="1400" b="0">
                          <a:latin typeface="+mn-lt"/>
                          <a:ea typeface="+mn-ea"/>
                          <a:cs typeface="+mn-ea"/>
                          <a:sym typeface="+mn-lt"/>
                        </a:rPr>
                        <a:t>用于连接显示终端</a:t>
                      </a:r>
                    </a:p>
                  </a:txBody>
                  <a:tcPr marL="0" marR="68580" marT="38100" marB="38100"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19430">
                <a:tc>
                  <a:txBody>
                    <a:bodyPr/>
                    <a:lstStyle/>
                    <a:p>
                      <a:pPr indent="0" algn="ctr">
                        <a:buNone/>
                      </a:pPr>
                      <a:r>
                        <a:rPr lang="en-US" altLang="zh-CN" sz="1400" b="1">
                          <a:latin typeface="+mn-lt"/>
                          <a:ea typeface="+mn-ea"/>
                          <a:cs typeface="+mn-ea"/>
                          <a:sym typeface="+mn-lt"/>
                        </a:rPr>
                        <a:t>C</a:t>
                      </a:r>
                      <a:r>
                        <a:rPr lang="zh-CN" altLang="en-US" sz="1400" b="1">
                          <a:latin typeface="+mn-lt"/>
                          <a:ea typeface="+mn-ea"/>
                          <a:cs typeface="+mn-ea"/>
                          <a:sym typeface="+mn-lt"/>
                        </a:rPr>
                        <a:t>：音源输入输出接口</a:t>
                      </a:r>
                    </a:p>
                  </a:txBody>
                  <a:tcPr marL="0" marR="68580" marT="38100" marB="3810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altLang="zh-CN" sz="1400" b="0">
                          <a:latin typeface="+mn-lt"/>
                          <a:ea typeface="+mn-ea"/>
                          <a:cs typeface="+mn-ea"/>
                          <a:sym typeface="+mn-lt"/>
                        </a:rPr>
                        <a:t> </a:t>
                      </a:r>
                      <a:r>
                        <a:rPr lang="zh-CN" altLang="en-US" sz="1400" b="0">
                          <a:latin typeface="+mn-lt"/>
                          <a:ea typeface="+mn-ea"/>
                          <a:cs typeface="+mn-ea"/>
                          <a:sym typeface="+mn-lt"/>
                        </a:rPr>
                        <a:t>红色接口为音源输入接口，绿色接口为输出接口</a:t>
                      </a:r>
                    </a:p>
                  </a:txBody>
                  <a:tcPr marL="0" marR="68580" marT="38100" marB="38100"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18795">
                <a:tc>
                  <a:txBody>
                    <a:bodyPr/>
                    <a:lstStyle/>
                    <a:p>
                      <a:pPr indent="0" algn="ctr">
                        <a:buNone/>
                      </a:pPr>
                      <a:r>
                        <a:rPr lang="en-US" altLang="zh-CN" sz="1400" b="1">
                          <a:latin typeface="+mn-lt"/>
                          <a:ea typeface="+mn-ea"/>
                          <a:cs typeface="+mn-ea"/>
                          <a:sym typeface="+mn-lt"/>
                        </a:rPr>
                        <a:t>D</a:t>
                      </a:r>
                      <a:r>
                        <a:rPr lang="zh-CN" altLang="en-US" sz="1400" b="1">
                          <a:latin typeface="+mn-lt"/>
                          <a:ea typeface="+mn-ea"/>
                          <a:cs typeface="+mn-ea"/>
                          <a:sym typeface="+mn-lt"/>
                        </a:rPr>
                        <a:t>：</a:t>
                      </a:r>
                      <a:r>
                        <a:rPr lang="en-US" altLang="zh-CN" sz="1400" b="1">
                          <a:latin typeface="+mn-lt"/>
                          <a:ea typeface="+mn-ea"/>
                          <a:cs typeface="+mn-ea"/>
                          <a:sym typeface="+mn-lt"/>
                        </a:rPr>
                        <a:t>micro USB</a:t>
                      </a:r>
                      <a:r>
                        <a:rPr lang="zh-CN" altLang="en-US" sz="1400" b="1">
                          <a:latin typeface="+mn-lt"/>
                          <a:ea typeface="+mn-ea"/>
                          <a:cs typeface="+mn-ea"/>
                          <a:sym typeface="+mn-lt"/>
                        </a:rPr>
                        <a:t>口</a:t>
                      </a:r>
                    </a:p>
                  </a:txBody>
                  <a:tcPr marL="0" marR="68580" marT="38100" marB="3810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altLang="zh-CN" sz="1400" b="0">
                          <a:latin typeface="+mn-lt"/>
                          <a:ea typeface="+mn-ea"/>
                          <a:cs typeface="+mn-ea"/>
                          <a:sym typeface="+mn-lt"/>
                        </a:rPr>
                        <a:t> </a:t>
                      </a:r>
                      <a:r>
                        <a:rPr lang="zh-CN" altLang="en-US" sz="1400" b="0">
                          <a:latin typeface="+mn-lt"/>
                          <a:ea typeface="+mn-ea"/>
                          <a:cs typeface="+mn-ea"/>
                          <a:sym typeface="+mn-lt"/>
                        </a:rPr>
                        <a:t>用于使用</a:t>
                      </a:r>
                      <a:r>
                        <a:rPr lang="en-US" altLang="zh-CN" sz="1400" b="0">
                          <a:latin typeface="+mn-lt"/>
                          <a:ea typeface="+mn-ea"/>
                          <a:cs typeface="+mn-ea"/>
                          <a:sym typeface="+mn-lt"/>
                        </a:rPr>
                        <a:t>USB</a:t>
                      </a:r>
                      <a:r>
                        <a:rPr lang="zh-CN" altLang="en-US" sz="1400" b="0">
                          <a:latin typeface="+mn-lt"/>
                          <a:ea typeface="+mn-ea"/>
                          <a:cs typeface="+mn-ea"/>
                          <a:sym typeface="+mn-lt"/>
                        </a:rPr>
                        <a:t>线外接电脑的反向控制</a:t>
                      </a:r>
                    </a:p>
                  </a:txBody>
                  <a:tcPr marL="0" marR="68580" marT="38100" marB="38100"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18795">
                <a:tc>
                  <a:txBody>
                    <a:bodyPr/>
                    <a:lstStyle/>
                    <a:p>
                      <a:pPr indent="0" algn="ctr">
                        <a:buNone/>
                      </a:pPr>
                      <a:r>
                        <a:rPr lang="en-US" altLang="zh-CN" sz="1400" b="1">
                          <a:latin typeface="+mn-lt"/>
                          <a:ea typeface="+mn-ea"/>
                          <a:cs typeface="+mn-ea"/>
                          <a:sym typeface="+mn-lt"/>
                        </a:rPr>
                        <a:t>E</a:t>
                      </a:r>
                      <a:r>
                        <a:rPr lang="zh-CN" altLang="en-US" sz="1400" b="1">
                          <a:latin typeface="+mn-lt"/>
                          <a:ea typeface="+mn-ea"/>
                          <a:cs typeface="+mn-ea"/>
                          <a:sym typeface="+mn-lt"/>
                        </a:rPr>
                        <a:t>：后置</a:t>
                      </a:r>
                      <a:r>
                        <a:rPr lang="en-US" altLang="zh-CN" sz="1400" b="1">
                          <a:latin typeface="+mn-lt"/>
                          <a:ea typeface="+mn-ea"/>
                          <a:cs typeface="+mn-ea"/>
                          <a:sym typeface="+mn-lt"/>
                        </a:rPr>
                        <a:t>USB</a:t>
                      </a:r>
                      <a:r>
                        <a:rPr lang="zh-CN" altLang="en-US" sz="1400" b="1">
                          <a:latin typeface="+mn-lt"/>
                          <a:ea typeface="+mn-ea"/>
                          <a:cs typeface="+mn-ea"/>
                          <a:sym typeface="+mn-lt"/>
                        </a:rPr>
                        <a:t>口</a:t>
                      </a:r>
                    </a:p>
                  </a:txBody>
                  <a:tcPr marL="0" marR="68580" marT="38100" marB="3810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altLang="zh-CN" sz="1400" b="0">
                          <a:latin typeface="+mn-lt"/>
                          <a:ea typeface="+mn-ea"/>
                          <a:cs typeface="+mn-ea"/>
                          <a:sym typeface="+mn-lt"/>
                        </a:rPr>
                        <a:t> </a:t>
                      </a:r>
                      <a:r>
                        <a:rPr lang="zh-CN" altLang="en-US" sz="1400" b="0">
                          <a:latin typeface="+mn-lt"/>
                          <a:ea typeface="+mn-ea"/>
                          <a:cs typeface="+mn-ea"/>
                          <a:sym typeface="+mn-lt"/>
                        </a:rPr>
                        <a:t>用于连接键盘、鼠标、</a:t>
                      </a:r>
                      <a:r>
                        <a:rPr lang="en-US" altLang="zh-CN" sz="1400" b="0">
                          <a:latin typeface="+mn-lt"/>
                          <a:ea typeface="+mn-ea"/>
                          <a:cs typeface="+mn-ea"/>
                          <a:sym typeface="+mn-lt"/>
                        </a:rPr>
                        <a:t>USB</a:t>
                      </a:r>
                      <a:r>
                        <a:rPr lang="zh-CN" altLang="en-US" sz="1400" b="0">
                          <a:latin typeface="+mn-lt"/>
                          <a:ea typeface="+mn-ea"/>
                          <a:cs typeface="+mn-ea"/>
                          <a:sym typeface="+mn-lt"/>
                        </a:rPr>
                        <a:t>摄像头等设备</a:t>
                      </a:r>
                    </a:p>
                  </a:txBody>
                  <a:tcPr marL="0" marR="68580" marT="38100" marB="38100"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18795">
                <a:tc>
                  <a:txBody>
                    <a:bodyPr/>
                    <a:lstStyle/>
                    <a:p>
                      <a:pPr indent="0" algn="ctr">
                        <a:buNone/>
                      </a:pPr>
                      <a:r>
                        <a:rPr lang="en-US" altLang="zh-CN" sz="1400" b="1">
                          <a:latin typeface="+mn-lt"/>
                          <a:ea typeface="+mn-ea"/>
                          <a:cs typeface="+mn-ea"/>
                          <a:sym typeface="+mn-lt"/>
                        </a:rPr>
                        <a:t>F</a:t>
                      </a:r>
                      <a:r>
                        <a:rPr lang="zh-CN" altLang="en-US" sz="1400" b="1">
                          <a:latin typeface="+mn-lt"/>
                          <a:ea typeface="+mn-ea"/>
                          <a:cs typeface="+mn-ea"/>
                          <a:sym typeface="+mn-lt"/>
                        </a:rPr>
                        <a:t>：</a:t>
                      </a:r>
                      <a:r>
                        <a:rPr lang="en-US" altLang="zh-CN" sz="1400" b="1">
                          <a:latin typeface="+mn-lt"/>
                          <a:ea typeface="+mn-ea"/>
                          <a:cs typeface="+mn-ea"/>
                          <a:sym typeface="+mn-lt"/>
                        </a:rPr>
                        <a:t>RJ45</a:t>
                      </a:r>
                      <a:r>
                        <a:rPr lang="zh-CN" altLang="en-US" sz="1400" b="1">
                          <a:latin typeface="+mn-lt"/>
                          <a:ea typeface="+mn-ea"/>
                          <a:cs typeface="+mn-ea"/>
                          <a:sym typeface="+mn-lt"/>
                        </a:rPr>
                        <a:t>接口</a:t>
                      </a:r>
                    </a:p>
                  </a:txBody>
                  <a:tcPr marL="0" marR="68580" marT="38100" marB="3810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altLang="zh-CN" sz="1400" b="0">
                          <a:latin typeface="+mn-lt"/>
                          <a:ea typeface="+mn-ea"/>
                          <a:cs typeface="+mn-ea"/>
                          <a:sym typeface="+mn-lt"/>
                        </a:rPr>
                        <a:t> </a:t>
                      </a:r>
                      <a:r>
                        <a:rPr lang="zh-CN" altLang="en-US" sz="1400" b="0">
                          <a:latin typeface="+mn-lt"/>
                          <a:ea typeface="+mn-ea"/>
                          <a:cs typeface="+mn-ea"/>
                          <a:sym typeface="+mn-lt"/>
                        </a:rPr>
                        <a:t>用于外接</a:t>
                      </a:r>
                      <a:r>
                        <a:rPr lang="en-US" altLang="zh-CN" sz="1400" b="0">
                          <a:latin typeface="+mn-lt"/>
                          <a:ea typeface="+mn-ea"/>
                          <a:cs typeface="+mn-ea"/>
                          <a:sym typeface="+mn-lt"/>
                        </a:rPr>
                        <a:t>AP</a:t>
                      </a:r>
                      <a:r>
                        <a:rPr lang="zh-CN" altLang="en-US" sz="1400" b="0">
                          <a:latin typeface="+mn-lt"/>
                          <a:ea typeface="+mn-ea"/>
                          <a:cs typeface="+mn-ea"/>
                          <a:sym typeface="+mn-lt"/>
                        </a:rPr>
                        <a:t>、路由器设备</a:t>
                      </a:r>
                    </a:p>
                  </a:txBody>
                  <a:tcPr marL="0" marR="68580" marT="38100" marB="38100"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19430">
                <a:tc>
                  <a:txBody>
                    <a:bodyPr/>
                    <a:lstStyle/>
                    <a:p>
                      <a:pPr indent="0" algn="ctr">
                        <a:buNone/>
                      </a:pPr>
                      <a:r>
                        <a:rPr lang="en-US" altLang="zh-CN" sz="1400" b="1">
                          <a:latin typeface="+mn-lt"/>
                          <a:ea typeface="+mn-ea"/>
                          <a:cs typeface="+mn-ea"/>
                          <a:sym typeface="+mn-lt"/>
                        </a:rPr>
                        <a:t>G</a:t>
                      </a:r>
                      <a:r>
                        <a:rPr lang="zh-CN" altLang="en-US" sz="1400" b="1">
                          <a:latin typeface="+mn-lt"/>
                          <a:ea typeface="+mn-ea"/>
                          <a:cs typeface="+mn-ea"/>
                          <a:sym typeface="+mn-lt"/>
                        </a:rPr>
                        <a:t>：电源接口</a:t>
                      </a:r>
                    </a:p>
                  </a:txBody>
                  <a:tcPr marL="0" marR="68580" marT="38100" marB="3810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altLang="zh-CN" sz="1400" b="0">
                          <a:latin typeface="+mn-lt"/>
                          <a:ea typeface="+mn-ea"/>
                          <a:cs typeface="+mn-ea"/>
                          <a:sym typeface="+mn-lt"/>
                        </a:rPr>
                        <a:t> </a:t>
                      </a:r>
                      <a:r>
                        <a:rPr lang="zh-CN" altLang="en-US" sz="1400" b="0">
                          <a:latin typeface="+mn-lt"/>
                          <a:ea typeface="+mn-ea"/>
                          <a:cs typeface="+mn-ea"/>
                          <a:sym typeface="+mn-lt"/>
                        </a:rPr>
                        <a:t>用于连接电源适配器</a:t>
                      </a:r>
                    </a:p>
                  </a:txBody>
                  <a:tcPr marL="0" marR="68580" marT="38100" marB="38100"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18795">
                <a:tc>
                  <a:txBody>
                    <a:bodyPr/>
                    <a:lstStyle/>
                    <a:p>
                      <a:pPr indent="0" algn="ctr">
                        <a:buNone/>
                      </a:pPr>
                      <a:r>
                        <a:rPr lang="en-US" altLang="zh-CN" sz="1400" b="1">
                          <a:latin typeface="+mn-lt"/>
                          <a:ea typeface="+mn-ea"/>
                          <a:cs typeface="+mn-ea"/>
                          <a:sym typeface="+mn-lt"/>
                        </a:rPr>
                        <a:t>H</a:t>
                      </a:r>
                      <a:r>
                        <a:rPr lang="zh-CN" altLang="en-US" sz="1400" b="1">
                          <a:latin typeface="+mn-lt"/>
                          <a:ea typeface="+mn-ea"/>
                          <a:cs typeface="+mn-ea"/>
                          <a:sym typeface="+mn-lt"/>
                        </a:rPr>
                        <a:t>：外置天线</a:t>
                      </a:r>
                    </a:p>
                  </a:txBody>
                  <a:tcPr marL="0" marR="68580" marT="38100" marB="3810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l">
                        <a:buNone/>
                      </a:pPr>
                      <a:r>
                        <a:rPr lang="en-US" altLang="zh-CN" sz="1400" b="0" dirty="0">
                          <a:latin typeface="+mn-lt"/>
                          <a:ea typeface="+mn-ea"/>
                          <a:cs typeface="+mn-ea"/>
                          <a:sym typeface="+mn-lt"/>
                        </a:rPr>
                        <a:t> </a:t>
                      </a:r>
                      <a:r>
                        <a:rPr lang="zh-CN" altLang="en-US" sz="1400" b="0" dirty="0">
                          <a:latin typeface="+mn-lt"/>
                          <a:ea typeface="+mn-ea"/>
                          <a:cs typeface="+mn-ea"/>
                          <a:sym typeface="+mn-lt"/>
                        </a:rPr>
                        <a:t>用于无线信号接收</a:t>
                      </a:r>
                    </a:p>
                  </a:txBody>
                  <a:tcPr marL="0" marR="68580" marT="38100" marB="38100" anchor="ctr">
                    <a:lnL w="12700" cap="flat" cmpd="sng">
                      <a:solidFill>
                        <a:srgbClr val="080000"/>
                      </a:solidFill>
                      <a:prstDash val="solid"/>
                      <a:headEnd type="none" w="med" len="med"/>
                      <a:tailEnd type="none" w="med" len="med"/>
                    </a:lnL>
                    <a:lnR w="9525" cap="flat" cmpd="sng">
                      <a:solidFill>
                        <a:srgbClr val="00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grpSp>
        <p:nvGrpSpPr>
          <p:cNvPr id="52" name="组合 52"/>
          <p:cNvGrpSpPr/>
          <p:nvPr/>
        </p:nvGrpSpPr>
        <p:grpSpPr>
          <a:xfrm>
            <a:off x="5594985" y="4861560"/>
            <a:ext cx="4504690" cy="842645"/>
            <a:chOff x="1438" y="106386"/>
            <a:chExt cx="10585" cy="1332"/>
          </a:xfrm>
        </p:grpSpPr>
        <p:cxnSp>
          <p:nvCxnSpPr>
            <p:cNvPr id="12" name="直接箭头连接符 12"/>
            <p:cNvCxnSpPr/>
            <p:nvPr/>
          </p:nvCxnSpPr>
          <p:spPr>
            <a:xfrm flipV="1">
              <a:off x="4210" y="106547"/>
              <a:ext cx="688" cy="107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直接箭头连接符 13"/>
            <p:cNvCxnSpPr/>
            <p:nvPr/>
          </p:nvCxnSpPr>
          <p:spPr>
            <a:xfrm flipV="1">
              <a:off x="5333" y="106650"/>
              <a:ext cx="600" cy="100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直接箭头连接符 21"/>
            <p:cNvCxnSpPr/>
            <p:nvPr/>
          </p:nvCxnSpPr>
          <p:spPr>
            <a:xfrm flipV="1">
              <a:off x="6270" y="106685"/>
              <a:ext cx="580" cy="96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直接箭头连接符 24"/>
            <p:cNvCxnSpPr/>
            <p:nvPr/>
          </p:nvCxnSpPr>
          <p:spPr>
            <a:xfrm flipV="1">
              <a:off x="8150" y="107045"/>
              <a:ext cx="374" cy="61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直接箭头连接符 35"/>
            <p:cNvCxnSpPr/>
            <p:nvPr/>
          </p:nvCxnSpPr>
          <p:spPr>
            <a:xfrm flipV="1">
              <a:off x="7202" y="106860"/>
              <a:ext cx="479" cy="81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直接箭头连接符 25"/>
            <p:cNvCxnSpPr/>
            <p:nvPr/>
          </p:nvCxnSpPr>
          <p:spPr>
            <a:xfrm flipV="1">
              <a:off x="9418" y="107151"/>
              <a:ext cx="341" cy="49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直接箭头连接符 10"/>
            <p:cNvCxnSpPr/>
            <p:nvPr/>
          </p:nvCxnSpPr>
          <p:spPr>
            <a:xfrm flipV="1">
              <a:off x="11682" y="107219"/>
              <a:ext cx="341" cy="49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直接箭头连接符 15"/>
            <p:cNvCxnSpPr/>
            <p:nvPr/>
          </p:nvCxnSpPr>
          <p:spPr>
            <a:xfrm flipV="1">
              <a:off x="1438" y="106386"/>
              <a:ext cx="777" cy="113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1" name="直接箭头连接符 101"/>
            <p:cNvCxnSpPr/>
            <p:nvPr/>
          </p:nvCxnSpPr>
          <p:spPr>
            <a:xfrm flipV="1">
              <a:off x="10690" y="107187"/>
              <a:ext cx="341" cy="49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1" name="组合 51"/>
          <p:cNvGrpSpPr/>
          <p:nvPr/>
        </p:nvGrpSpPr>
        <p:grpSpPr>
          <a:xfrm>
            <a:off x="5462905" y="5553710"/>
            <a:ext cx="4464050" cy="339725"/>
            <a:chOff x="1220" y="107485"/>
            <a:chExt cx="10421" cy="535"/>
          </a:xfrm>
        </p:grpSpPr>
        <p:sp>
          <p:nvSpPr>
            <p:cNvPr id="30" name="文本框 30"/>
            <p:cNvSpPr txBox="1"/>
            <p:nvPr/>
          </p:nvSpPr>
          <p:spPr>
            <a:xfrm>
              <a:off x="8932" y="107526"/>
              <a:ext cx="449" cy="494"/>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marL="0" indent="0">
                <a:lnSpc>
                  <a:spcPct val="150000"/>
                </a:lnSpc>
                <a:spcBef>
                  <a:spcPts val="300"/>
                </a:spcBef>
                <a:spcAft>
                  <a:spcPts val="300"/>
                </a:spcAft>
              </a:pPr>
              <a:r>
                <a:rPr lang="en-US" altLang="zh-CN" sz="1200" kern="100">
                  <a:cs typeface="+mn-ea"/>
                  <a:sym typeface="+mn-lt"/>
                </a:rPr>
                <a:t>F</a:t>
              </a:r>
            </a:p>
          </p:txBody>
        </p:sp>
        <p:sp>
          <p:nvSpPr>
            <p:cNvPr id="26" name="文本框 26"/>
            <p:cNvSpPr txBox="1"/>
            <p:nvPr/>
          </p:nvSpPr>
          <p:spPr>
            <a:xfrm>
              <a:off x="3975" y="107519"/>
              <a:ext cx="449" cy="494"/>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marL="0" indent="0">
                <a:lnSpc>
                  <a:spcPct val="150000"/>
                </a:lnSpc>
                <a:spcBef>
                  <a:spcPts val="300"/>
                </a:spcBef>
                <a:spcAft>
                  <a:spcPts val="300"/>
                </a:spcAft>
              </a:pPr>
              <a:r>
                <a:rPr lang="en-US" altLang="zh-CN" sz="1200" kern="100">
                  <a:cs typeface="+mn-ea"/>
                  <a:sym typeface="+mn-lt"/>
                </a:rPr>
                <a:t>A</a:t>
              </a:r>
            </a:p>
          </p:txBody>
        </p:sp>
        <p:sp>
          <p:nvSpPr>
            <p:cNvPr id="27" name="文本框 27"/>
            <p:cNvSpPr txBox="1"/>
            <p:nvPr/>
          </p:nvSpPr>
          <p:spPr>
            <a:xfrm>
              <a:off x="5077" y="107517"/>
              <a:ext cx="449" cy="494"/>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marL="0" indent="0">
                <a:lnSpc>
                  <a:spcPct val="150000"/>
                </a:lnSpc>
                <a:spcBef>
                  <a:spcPts val="300"/>
                </a:spcBef>
                <a:spcAft>
                  <a:spcPts val="300"/>
                </a:spcAft>
              </a:pPr>
              <a:r>
                <a:rPr lang="en-US" altLang="zh-CN" sz="1200" kern="100">
                  <a:cs typeface="+mn-ea"/>
                  <a:sym typeface="+mn-lt"/>
                </a:rPr>
                <a:t>B</a:t>
              </a:r>
            </a:p>
          </p:txBody>
        </p:sp>
        <p:sp>
          <p:nvSpPr>
            <p:cNvPr id="28" name="文本框 28"/>
            <p:cNvSpPr txBox="1"/>
            <p:nvPr/>
          </p:nvSpPr>
          <p:spPr>
            <a:xfrm>
              <a:off x="5998" y="107518"/>
              <a:ext cx="449" cy="494"/>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marL="0" indent="0">
                <a:lnSpc>
                  <a:spcPct val="150000"/>
                </a:lnSpc>
                <a:spcBef>
                  <a:spcPts val="300"/>
                </a:spcBef>
                <a:spcAft>
                  <a:spcPts val="300"/>
                </a:spcAft>
              </a:pPr>
              <a:r>
                <a:rPr lang="en-US" altLang="zh-CN" sz="1200" kern="100">
                  <a:cs typeface="+mn-ea"/>
                  <a:sym typeface="+mn-lt"/>
                </a:rPr>
                <a:t>C</a:t>
              </a:r>
            </a:p>
          </p:txBody>
        </p:sp>
        <p:sp>
          <p:nvSpPr>
            <p:cNvPr id="29" name="文本框 29"/>
            <p:cNvSpPr txBox="1"/>
            <p:nvPr/>
          </p:nvSpPr>
          <p:spPr>
            <a:xfrm>
              <a:off x="7650" y="107516"/>
              <a:ext cx="449" cy="494"/>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marL="0" indent="0">
                <a:lnSpc>
                  <a:spcPct val="150000"/>
                </a:lnSpc>
                <a:spcBef>
                  <a:spcPts val="300"/>
                </a:spcBef>
                <a:spcAft>
                  <a:spcPts val="300"/>
                </a:spcAft>
              </a:pPr>
              <a:r>
                <a:rPr lang="en-US" altLang="zh-CN" sz="1200" kern="100">
                  <a:cs typeface="+mn-ea"/>
                  <a:sym typeface="+mn-lt"/>
                </a:rPr>
                <a:t>E</a:t>
              </a:r>
            </a:p>
          </p:txBody>
        </p:sp>
        <p:sp>
          <p:nvSpPr>
            <p:cNvPr id="43" name="文本框 43"/>
            <p:cNvSpPr txBox="1"/>
            <p:nvPr/>
          </p:nvSpPr>
          <p:spPr>
            <a:xfrm>
              <a:off x="6891" y="107515"/>
              <a:ext cx="449" cy="494"/>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marL="0" indent="0">
                <a:lnSpc>
                  <a:spcPct val="150000"/>
                </a:lnSpc>
                <a:spcBef>
                  <a:spcPts val="300"/>
                </a:spcBef>
                <a:spcAft>
                  <a:spcPts val="300"/>
                </a:spcAft>
              </a:pPr>
              <a:r>
                <a:rPr lang="en-US" altLang="zh-CN" sz="1200" kern="100">
                  <a:cs typeface="+mn-ea"/>
                  <a:sym typeface="+mn-lt"/>
                </a:rPr>
                <a:t>D</a:t>
              </a:r>
            </a:p>
          </p:txBody>
        </p:sp>
        <p:sp>
          <p:nvSpPr>
            <p:cNvPr id="16" name="文本框 16"/>
            <p:cNvSpPr txBox="1"/>
            <p:nvPr/>
          </p:nvSpPr>
          <p:spPr>
            <a:xfrm>
              <a:off x="10307" y="107525"/>
              <a:ext cx="449" cy="494"/>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marL="0" indent="0">
                <a:lnSpc>
                  <a:spcPct val="150000"/>
                </a:lnSpc>
                <a:spcBef>
                  <a:spcPts val="300"/>
                </a:spcBef>
                <a:spcAft>
                  <a:spcPts val="300"/>
                </a:spcAft>
              </a:pPr>
              <a:r>
                <a:rPr lang="en-US" altLang="zh-CN" sz="1200" kern="100">
                  <a:cs typeface="+mn-ea"/>
                  <a:sym typeface="+mn-lt"/>
                </a:rPr>
                <a:t>G</a:t>
              </a:r>
            </a:p>
          </p:txBody>
        </p:sp>
        <p:sp>
          <p:nvSpPr>
            <p:cNvPr id="18" name="文本框 18"/>
            <p:cNvSpPr txBox="1"/>
            <p:nvPr/>
          </p:nvSpPr>
          <p:spPr>
            <a:xfrm>
              <a:off x="1220" y="107485"/>
              <a:ext cx="715" cy="494"/>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marL="0" indent="0">
                <a:lnSpc>
                  <a:spcPct val="150000"/>
                </a:lnSpc>
                <a:spcBef>
                  <a:spcPts val="300"/>
                </a:spcBef>
                <a:spcAft>
                  <a:spcPts val="300"/>
                </a:spcAft>
              </a:pPr>
              <a:r>
                <a:rPr lang="en-US" altLang="zh-CN" sz="1200" kern="100">
                  <a:cs typeface="+mn-ea"/>
                  <a:sym typeface="+mn-lt"/>
                </a:rPr>
                <a:t>H</a:t>
              </a:r>
            </a:p>
          </p:txBody>
        </p:sp>
        <p:sp>
          <p:nvSpPr>
            <p:cNvPr id="137" name="文本框 137"/>
            <p:cNvSpPr txBox="1"/>
            <p:nvPr/>
          </p:nvSpPr>
          <p:spPr>
            <a:xfrm>
              <a:off x="11193" y="107512"/>
              <a:ext cx="448" cy="494"/>
            </a:xfrm>
            <a:prstGeom prst="rect">
              <a:avLst/>
            </a:prstGeom>
            <a:noFill/>
            <a:ln w="6350">
              <a:noFill/>
            </a:ln>
          </p:spPr>
          <p:style>
            <a:lnRef idx="0">
              <a:schemeClr val="accent1"/>
            </a:lnRef>
            <a:fillRef idx="0">
              <a:schemeClr val="accen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noAutofit/>
            </a:bodyPr>
            <a:lstStyle/>
            <a:p>
              <a:pPr marL="0" indent="0">
                <a:lnSpc>
                  <a:spcPct val="150000"/>
                </a:lnSpc>
                <a:spcBef>
                  <a:spcPts val="300"/>
                </a:spcBef>
                <a:spcAft>
                  <a:spcPts val="300"/>
                </a:spcAft>
              </a:pPr>
              <a:r>
                <a:rPr lang="en-US" altLang="zh-CN" sz="1200" kern="100">
                  <a:cs typeface="+mn-ea"/>
                  <a:sym typeface="+mn-lt"/>
                </a:rPr>
                <a:t>H</a:t>
              </a:r>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4179570" y="53340"/>
            <a:ext cx="3937635" cy="6751955"/>
          </a:xfrm>
          <a:prstGeom prst="rect">
            <a:avLst/>
          </a:prstGeom>
        </p:spPr>
      </p:pic>
      <p:pic>
        <p:nvPicPr>
          <p:cNvPr id="5" name="图片 4"/>
          <p:cNvPicPr>
            <a:picLocks noChangeAspect="1"/>
          </p:cNvPicPr>
          <p:nvPr/>
        </p:nvPicPr>
        <p:blipFill>
          <a:blip r:embed="rId4"/>
          <a:stretch>
            <a:fillRect/>
          </a:stretch>
        </p:blipFill>
        <p:spPr>
          <a:xfrm>
            <a:off x="-50800" y="40640"/>
            <a:ext cx="4166235" cy="6725920"/>
          </a:xfrm>
          <a:prstGeom prst="rect">
            <a:avLst/>
          </a:prstGeom>
        </p:spPr>
      </p:pic>
      <p:pic>
        <p:nvPicPr>
          <p:cNvPr id="6" name="图片 5"/>
          <p:cNvPicPr>
            <a:picLocks noChangeAspect="1"/>
          </p:cNvPicPr>
          <p:nvPr/>
        </p:nvPicPr>
        <p:blipFill>
          <a:blip r:embed="rId5"/>
          <a:stretch>
            <a:fillRect/>
          </a:stretch>
        </p:blipFill>
        <p:spPr>
          <a:xfrm>
            <a:off x="8195310" y="53340"/>
            <a:ext cx="3966210" cy="6751955"/>
          </a:xfrm>
          <a:prstGeom prst="rect">
            <a:avLst/>
          </a:prstGeom>
        </p:spPr>
      </p:pic>
      <p:sp>
        <p:nvSpPr>
          <p:cNvPr id="7" name="矩形 6"/>
          <p:cNvSpPr/>
          <p:nvPr/>
        </p:nvSpPr>
        <p:spPr>
          <a:xfrm>
            <a:off x="191770" y="4360665"/>
            <a:ext cx="1800225" cy="369330"/>
          </a:xfrm>
          <a:prstGeom prst="rect">
            <a:avLst/>
          </a:prstGeom>
          <a:noFill/>
          <a:ln w="31750" cap="flat">
            <a:solidFill>
              <a:srgbClr val="FF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ctr" forceAA="0">
            <a:spAutoFit/>
          </a:bodyPr>
          <a:lstStyle/>
          <a:p>
            <a:pPr marL="0" marR="0" indent="0" algn="l" defTabSz="9144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cs typeface="+mn-ea"/>
              <a:sym typeface="+mn-lt"/>
            </a:endParaRPr>
          </a:p>
        </p:txBody>
      </p:sp>
      <p:sp>
        <p:nvSpPr>
          <p:cNvPr id="10" name="矩形 9"/>
          <p:cNvSpPr/>
          <p:nvPr/>
        </p:nvSpPr>
        <p:spPr>
          <a:xfrm>
            <a:off x="5808345" y="4252715"/>
            <a:ext cx="720090" cy="369330"/>
          </a:xfrm>
          <a:prstGeom prst="rect">
            <a:avLst/>
          </a:prstGeom>
          <a:noFill/>
          <a:ln w="31750" cap="flat">
            <a:solidFill>
              <a:srgbClr val="FF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ctr" forceAA="0">
            <a:spAutoFit/>
          </a:bodyPr>
          <a:lstStyle/>
          <a:p>
            <a:pPr marL="0" marR="0" indent="0" algn="l" defTabSz="9144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cs typeface="+mn-ea"/>
              <a:sym typeface="+mn-lt"/>
            </a:endParaRPr>
          </a:p>
        </p:txBody>
      </p:sp>
      <p:sp>
        <p:nvSpPr>
          <p:cNvPr id="11" name="矩形 10"/>
          <p:cNvSpPr/>
          <p:nvPr/>
        </p:nvSpPr>
        <p:spPr>
          <a:xfrm>
            <a:off x="8259445" y="3723005"/>
            <a:ext cx="3902075" cy="367030"/>
          </a:xfrm>
          <a:prstGeom prst="rect">
            <a:avLst/>
          </a:prstGeom>
          <a:noFill/>
          <a:ln w="31750" cap="flat">
            <a:solidFill>
              <a:srgbClr val="FF0000"/>
            </a:solidFill>
            <a:prstDash val="solid"/>
            <a:miter lim="800000"/>
          </a:ln>
        </p:spPr>
        <p:style>
          <a:lnRef idx="0">
            <a:scrgbClr r="0" g="0" b="0"/>
          </a:lnRef>
          <a:fillRef idx="0">
            <a:scrgbClr r="0" g="0" b="0"/>
          </a:fillRef>
          <a:effectRef idx="0">
            <a:scrgbClr r="0" g="0" b="0"/>
          </a:effectRef>
          <a:fontRef idx="none"/>
        </p:style>
        <p:txBody>
          <a:bodyPr rot="0" vertOverflow="overflow" horzOverflow="overflow" vert="horz" wrap="square" lIns="45719" tIns="45719" rIns="45719" bIns="45719" numCol="1" spcCol="38100" rtlCol="0" anchor="ctr" forceAA="0">
            <a:spAutoFit/>
          </a:bodyPr>
          <a:lstStyle/>
          <a:p>
            <a:pPr marL="0" marR="0" indent="0" algn="l" defTabSz="914400" rtl="0" fontAlgn="auto" latinLnBrk="0" hangingPunct="0">
              <a:lnSpc>
                <a:spcPct val="100000"/>
              </a:lnSpc>
              <a:spcBef>
                <a:spcPts val="0"/>
              </a:spcBef>
              <a:spcAft>
                <a:spcPts val="0"/>
              </a:spcAft>
              <a:buClrTx/>
              <a:buSzTx/>
              <a:buFontTx/>
              <a:buNone/>
            </a:pPr>
            <a:endParaRPr kumimoji="0" lang="zh-CN" altLang="en-US" sz="1800" b="0" i="0" u="none" strike="noStrike" cap="none" spc="0" normalizeH="0" baseline="0">
              <a:ln>
                <a:noFill/>
              </a:ln>
              <a:solidFill>
                <a:srgbClr val="000000"/>
              </a:solidFill>
              <a:effectLst/>
              <a:uFillTx/>
              <a:cs typeface="+mn-ea"/>
              <a:sym typeface="+mn-lt"/>
            </a:endParaRPr>
          </a:p>
        </p:txBody>
      </p:sp>
    </p:spTree>
    <p:extLst>
      <p:ext uri="{BB962C8B-B14F-4D97-AF65-F5344CB8AC3E}">
        <p14:creationId xmlns:p14="http://schemas.microsoft.com/office/powerpoint/2010/main" val="469759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647700" y="96620"/>
            <a:ext cx="5298440" cy="523220"/>
          </a:xfrm>
          <a:prstGeom prst="rect">
            <a:avLst/>
          </a:prstGeom>
          <a:noFill/>
        </p:spPr>
        <p:txBody>
          <a:bodyPr wrap="square" rtlCol="0">
            <a:spAutoFit/>
          </a:bodyPr>
          <a:lstStyle/>
          <a:p>
            <a:r>
              <a:rPr lang="zh-CN" altLang="en-US" sz="2800" b="1" dirty="0">
                <a:cs typeface="+mn-ea"/>
                <a:sym typeface="+mn-lt"/>
              </a:rPr>
              <a:t>应用场景</a:t>
            </a:r>
            <a:r>
              <a:rPr lang="en-US" altLang="zh-CN" sz="2800" b="1" dirty="0">
                <a:cs typeface="+mn-ea"/>
                <a:sym typeface="+mn-lt"/>
              </a:rPr>
              <a:t>—</a:t>
            </a:r>
            <a:r>
              <a:rPr lang="zh-CN" altLang="en-US" sz="2800" b="1" dirty="0">
                <a:cs typeface="+mn-ea"/>
                <a:sym typeface="+mn-lt"/>
              </a:rPr>
              <a:t>常态教室教学应用</a:t>
            </a:r>
          </a:p>
        </p:txBody>
      </p:sp>
      <p:grpSp>
        <p:nvGrpSpPr>
          <p:cNvPr id="18" name="Group 435"/>
          <p:cNvGrpSpPr/>
          <p:nvPr/>
        </p:nvGrpSpPr>
        <p:grpSpPr>
          <a:xfrm>
            <a:off x="152452" y="1448042"/>
            <a:ext cx="11199604" cy="4874421"/>
            <a:chOff x="-365760" y="635"/>
            <a:chExt cx="11199602" cy="4874419"/>
          </a:xfrm>
        </p:grpSpPr>
        <p:pic>
          <p:nvPicPr>
            <p:cNvPr id="21" name="image31.png" descr="QQ图片20180103223624"/>
            <p:cNvPicPr>
              <a:picLocks noChangeAspect="1"/>
            </p:cNvPicPr>
            <p:nvPr/>
          </p:nvPicPr>
          <p:blipFill>
            <a:blip r:embed="rId3"/>
            <a:srcRect/>
            <a:stretch>
              <a:fillRect/>
            </a:stretch>
          </p:blipFill>
          <p:spPr>
            <a:xfrm>
              <a:off x="-365760" y="635"/>
              <a:ext cx="6027454" cy="4874419"/>
            </a:xfrm>
            <a:prstGeom prst="rect">
              <a:avLst/>
            </a:prstGeom>
            <a:ln w="12700" cap="flat">
              <a:noFill/>
              <a:miter lim="400000"/>
              <a:headEnd/>
              <a:tailEnd/>
            </a:ln>
            <a:effectLst/>
          </p:spPr>
        </p:pic>
        <p:sp>
          <p:nvSpPr>
            <p:cNvPr id="25" name="Shape 434"/>
            <p:cNvSpPr/>
            <p:nvPr/>
          </p:nvSpPr>
          <p:spPr>
            <a:xfrm>
              <a:off x="5779241" y="273165"/>
              <a:ext cx="5054601" cy="4328088"/>
            </a:xfrm>
            <a:prstGeom prst="rect">
              <a:avLst/>
            </a:prstGeom>
            <a:solidFill>
              <a:srgbClr val="1D8FCE"/>
            </a:solidFill>
            <a:ln w="12700" cap="flat">
              <a:noFill/>
              <a:miter lim="400000"/>
            </a:ln>
            <a:effectLst/>
          </p:spPr>
          <p:txBody>
            <a:bodyPr wrap="square" lIns="45719" tIns="45719" rIns="45719" bIns="45719" numCol="1" anchor="ctr">
              <a:noAutofit/>
            </a:bodyPr>
            <a:lstStyle/>
            <a:p>
              <a:pPr algn="ctr" defTabSz="911225">
                <a:defRPr sz="2200">
                  <a:solidFill>
                    <a:srgbClr val="FFFFFF"/>
                  </a:solidFill>
                </a:defRPr>
              </a:pPr>
              <a:endParaRPr>
                <a:cs typeface="+mn-ea"/>
                <a:sym typeface="+mn-lt"/>
              </a:endParaRPr>
            </a:p>
          </p:txBody>
        </p:sp>
      </p:grpSp>
      <p:grpSp>
        <p:nvGrpSpPr>
          <p:cNvPr id="26" name="Group 438"/>
          <p:cNvGrpSpPr/>
          <p:nvPr/>
        </p:nvGrpSpPr>
        <p:grpSpPr>
          <a:xfrm>
            <a:off x="6008581" y="2201385"/>
            <a:ext cx="455295" cy="455295"/>
            <a:chOff x="0" y="0"/>
            <a:chExt cx="455294" cy="455294"/>
          </a:xfrm>
        </p:grpSpPr>
        <p:sp>
          <p:nvSpPr>
            <p:cNvPr id="27" name="Shape 436"/>
            <p:cNvSpPr/>
            <p:nvPr/>
          </p:nvSpPr>
          <p:spPr>
            <a:xfrm>
              <a:off x="0" y="0"/>
              <a:ext cx="455295" cy="455295"/>
            </a:xfrm>
            <a:prstGeom prst="ellipse">
              <a:avLst/>
            </a:prstGeom>
            <a:solidFill>
              <a:srgbClr val="595959"/>
            </a:solidFill>
            <a:ln w="12700" cap="flat">
              <a:solidFill>
                <a:srgbClr val="F4F0D2"/>
              </a:solidFill>
              <a:prstDash val="solid"/>
              <a:miter lim="800000"/>
            </a:ln>
            <a:effectLst/>
          </p:spPr>
          <p:txBody>
            <a:bodyPr wrap="square" lIns="45719" tIns="45719" rIns="45719" bIns="45719" numCol="1" anchor="ctr">
              <a:noAutofit/>
            </a:bodyPr>
            <a:lstStyle/>
            <a:p>
              <a:pPr algn="ctr" defTabSz="911225">
                <a:defRPr sz="2200">
                  <a:solidFill>
                    <a:srgbClr val="FFFFFF"/>
                  </a:solidFill>
                </a:defRPr>
              </a:pPr>
              <a:endParaRPr>
                <a:cs typeface="+mn-ea"/>
                <a:sym typeface="+mn-lt"/>
              </a:endParaRPr>
            </a:p>
          </p:txBody>
        </p:sp>
        <p:sp>
          <p:nvSpPr>
            <p:cNvPr id="28" name="Shape 437"/>
            <p:cNvSpPr/>
            <p:nvPr/>
          </p:nvSpPr>
          <p:spPr>
            <a:xfrm>
              <a:off x="171365" y="123903"/>
              <a:ext cx="171366" cy="207487"/>
            </a:xfrm>
            <a:prstGeom prst="rightArrow">
              <a:avLst>
                <a:gd name="adj1" fmla="val 50000"/>
                <a:gd name="adj2" fmla="val 50000"/>
              </a:avLst>
            </a:prstGeom>
            <a:solidFill>
              <a:srgbClr val="F4F0D2"/>
            </a:solidFill>
            <a:ln w="12700" cap="flat">
              <a:noFill/>
              <a:miter lim="400000"/>
            </a:ln>
            <a:effectLst/>
          </p:spPr>
          <p:txBody>
            <a:bodyPr wrap="square" lIns="45719" tIns="45719" rIns="45719" bIns="45719" numCol="1" anchor="ctr">
              <a:noAutofit/>
            </a:bodyPr>
            <a:lstStyle/>
            <a:p>
              <a:pPr algn="ctr" defTabSz="911225">
                <a:defRPr sz="2200">
                  <a:solidFill>
                    <a:srgbClr val="FFFFFF"/>
                  </a:solidFill>
                </a:defRPr>
              </a:pPr>
              <a:endParaRPr>
                <a:cs typeface="+mn-ea"/>
                <a:sym typeface="+mn-lt"/>
              </a:endParaRPr>
            </a:p>
          </p:txBody>
        </p:sp>
      </p:grpSp>
      <p:grpSp>
        <p:nvGrpSpPr>
          <p:cNvPr id="29" name="Group 441"/>
          <p:cNvGrpSpPr/>
          <p:nvPr/>
        </p:nvGrpSpPr>
        <p:grpSpPr>
          <a:xfrm>
            <a:off x="6008581" y="5037719"/>
            <a:ext cx="455295" cy="455295"/>
            <a:chOff x="0" y="0"/>
            <a:chExt cx="455294" cy="455294"/>
          </a:xfrm>
        </p:grpSpPr>
        <p:sp>
          <p:nvSpPr>
            <p:cNvPr id="30" name="Shape 439"/>
            <p:cNvSpPr/>
            <p:nvPr/>
          </p:nvSpPr>
          <p:spPr>
            <a:xfrm>
              <a:off x="0" y="0"/>
              <a:ext cx="455295" cy="455295"/>
            </a:xfrm>
            <a:prstGeom prst="ellipse">
              <a:avLst/>
            </a:prstGeom>
            <a:solidFill>
              <a:srgbClr val="595959"/>
            </a:solidFill>
            <a:ln w="12700" cap="flat">
              <a:solidFill>
                <a:srgbClr val="F4F0D2"/>
              </a:solidFill>
              <a:prstDash val="solid"/>
              <a:miter lim="800000"/>
            </a:ln>
            <a:effectLst/>
          </p:spPr>
          <p:txBody>
            <a:bodyPr wrap="square" lIns="45719" tIns="45719" rIns="45719" bIns="45719" numCol="1" anchor="ctr">
              <a:noAutofit/>
            </a:bodyPr>
            <a:lstStyle/>
            <a:p>
              <a:pPr algn="ctr" defTabSz="911225">
                <a:defRPr sz="2200">
                  <a:solidFill>
                    <a:srgbClr val="FFFFFF"/>
                  </a:solidFill>
                </a:defRPr>
              </a:pPr>
              <a:endParaRPr>
                <a:cs typeface="+mn-ea"/>
                <a:sym typeface="+mn-lt"/>
              </a:endParaRPr>
            </a:p>
          </p:txBody>
        </p:sp>
        <p:sp>
          <p:nvSpPr>
            <p:cNvPr id="31" name="Shape 440"/>
            <p:cNvSpPr/>
            <p:nvPr/>
          </p:nvSpPr>
          <p:spPr>
            <a:xfrm>
              <a:off x="171365" y="123903"/>
              <a:ext cx="171366" cy="207487"/>
            </a:xfrm>
            <a:prstGeom prst="rightArrow">
              <a:avLst>
                <a:gd name="adj1" fmla="val 50000"/>
                <a:gd name="adj2" fmla="val 50000"/>
              </a:avLst>
            </a:prstGeom>
            <a:solidFill>
              <a:srgbClr val="F4F0D2"/>
            </a:solidFill>
            <a:ln w="12700" cap="flat">
              <a:noFill/>
              <a:miter lim="400000"/>
            </a:ln>
            <a:effectLst/>
          </p:spPr>
          <p:txBody>
            <a:bodyPr wrap="square" lIns="45719" tIns="45719" rIns="45719" bIns="45719" numCol="1" anchor="ctr">
              <a:noAutofit/>
            </a:bodyPr>
            <a:lstStyle/>
            <a:p>
              <a:pPr algn="ctr" defTabSz="911225">
                <a:defRPr sz="2200">
                  <a:solidFill>
                    <a:srgbClr val="FFFFFF"/>
                  </a:solidFill>
                </a:defRPr>
              </a:pPr>
              <a:endParaRPr>
                <a:cs typeface="+mn-ea"/>
                <a:sym typeface="+mn-lt"/>
              </a:endParaRPr>
            </a:p>
          </p:txBody>
        </p:sp>
      </p:grpSp>
      <p:grpSp>
        <p:nvGrpSpPr>
          <p:cNvPr id="32" name="Group 444"/>
          <p:cNvGrpSpPr/>
          <p:nvPr/>
        </p:nvGrpSpPr>
        <p:grpSpPr>
          <a:xfrm>
            <a:off x="6628976" y="1870957"/>
            <a:ext cx="4429226" cy="1227032"/>
            <a:chOff x="0" y="0"/>
            <a:chExt cx="4429225" cy="1227031"/>
          </a:xfrm>
        </p:grpSpPr>
        <p:sp>
          <p:nvSpPr>
            <p:cNvPr id="33" name="Shape 442"/>
            <p:cNvSpPr/>
            <p:nvPr/>
          </p:nvSpPr>
          <p:spPr>
            <a:xfrm>
              <a:off x="0" y="362797"/>
              <a:ext cx="4429225" cy="864234"/>
            </a:xfrm>
            <a:prstGeom prst="rect">
              <a:avLst/>
            </a:prstGeom>
            <a:noFill/>
            <a:ln w="12700" cap="flat">
              <a:noFill/>
              <a:miter lim="400000"/>
            </a:ln>
            <a:effectLst/>
          </p:spPr>
          <p:txBody>
            <a:bodyPr wrap="square" lIns="45719" tIns="45719" rIns="45719" bIns="45719" numCol="1" anchor="t">
              <a:spAutoFit/>
            </a:bodyPr>
            <a:lstStyle/>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移动授课：通过自带设备进行移动教学、</a:t>
              </a: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                 并可走动式采集学生生成性资源。</a:t>
              </a: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多屏对比：多源内容的分屏对比。</a:t>
              </a: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学生展示：实时展示小组、个人生成性内容。</a:t>
              </a:r>
            </a:p>
          </p:txBody>
        </p:sp>
        <p:sp>
          <p:nvSpPr>
            <p:cNvPr id="34" name="Shape 443"/>
            <p:cNvSpPr/>
            <p:nvPr/>
          </p:nvSpPr>
          <p:spPr>
            <a:xfrm>
              <a:off x="0" y="0"/>
              <a:ext cx="3234056" cy="369330"/>
            </a:xfrm>
            <a:prstGeom prst="rect">
              <a:avLst/>
            </a:prstGeom>
            <a:noFill/>
            <a:ln w="12700" cap="flat">
              <a:noFill/>
              <a:miter lim="400000"/>
            </a:ln>
            <a:effectLst/>
          </p:spPr>
          <p:txBody>
            <a:bodyPr wrap="square" lIns="45719" tIns="45719" rIns="45719" bIns="45719" numCol="1" anchor="t">
              <a:spAutoFit/>
            </a:bodyPr>
            <a:lstStyle/>
            <a:p>
              <a:pPr defTabSz="911225">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a:cs typeface="+mn-ea"/>
                  <a:sym typeface="+mn-lt"/>
                </a:rPr>
                <a:t>基于BYOD的课堂延伸</a:t>
              </a:r>
            </a:p>
          </p:txBody>
        </p:sp>
      </p:grpSp>
      <p:grpSp>
        <p:nvGrpSpPr>
          <p:cNvPr id="35" name="Group 447"/>
          <p:cNvGrpSpPr/>
          <p:nvPr/>
        </p:nvGrpSpPr>
        <p:grpSpPr>
          <a:xfrm>
            <a:off x="6628976" y="3494204"/>
            <a:ext cx="4020186" cy="831608"/>
            <a:chOff x="0" y="0"/>
            <a:chExt cx="4020185" cy="831606"/>
          </a:xfrm>
        </p:grpSpPr>
        <p:sp>
          <p:nvSpPr>
            <p:cNvPr id="36" name="Shape 445"/>
            <p:cNvSpPr/>
            <p:nvPr/>
          </p:nvSpPr>
          <p:spPr>
            <a:xfrm>
              <a:off x="0" y="354722"/>
              <a:ext cx="4020185" cy="476884"/>
            </a:xfrm>
            <a:prstGeom prst="rect">
              <a:avLst/>
            </a:prstGeom>
            <a:noFill/>
            <a:ln w="12700" cap="flat">
              <a:noFill/>
              <a:miter lim="400000"/>
            </a:ln>
            <a:effectLst/>
          </p:spPr>
          <p:txBody>
            <a:bodyPr wrap="square" lIns="45719" tIns="45719" rIns="45719" bIns="45719" numCol="1" anchor="t">
              <a:spAutoFit/>
            </a:bodyPr>
            <a:lstStyle/>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互动教学：屏幕广播、调查、考试等。</a:t>
              </a: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sz="1400">
                  <a:cs typeface="+mn-ea"/>
                  <a:sym typeface="+mn-lt"/>
                </a:rPr>
                <a:t>课堂管控：黑屏肃静、 网页限制等。</a:t>
              </a:r>
            </a:p>
          </p:txBody>
        </p:sp>
        <p:sp>
          <p:nvSpPr>
            <p:cNvPr id="37" name="Shape 446"/>
            <p:cNvSpPr/>
            <p:nvPr/>
          </p:nvSpPr>
          <p:spPr>
            <a:xfrm>
              <a:off x="0" y="0"/>
              <a:ext cx="2425064" cy="369329"/>
            </a:xfrm>
            <a:prstGeom prst="rect">
              <a:avLst/>
            </a:prstGeom>
            <a:noFill/>
            <a:ln w="12700" cap="flat">
              <a:noFill/>
              <a:miter lim="400000"/>
            </a:ln>
            <a:effectLst/>
          </p:spPr>
          <p:txBody>
            <a:bodyPr wrap="square" lIns="45719" tIns="45719" rIns="45719" bIns="45719" numCol="1" anchor="t">
              <a:spAutoFit/>
            </a:bodyPr>
            <a:lstStyle>
              <a:lvl1pPr defTabSz="911225">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latin typeface="+mn-lt"/>
                  <a:ea typeface="+mn-ea"/>
                  <a:cs typeface="+mn-ea"/>
                  <a:sym typeface="+mn-lt"/>
                </a:rPr>
                <a:t>集成互动教学功能</a:t>
              </a:r>
            </a:p>
          </p:txBody>
        </p:sp>
      </p:grpSp>
      <p:grpSp>
        <p:nvGrpSpPr>
          <p:cNvPr id="38" name="Group 450"/>
          <p:cNvGrpSpPr/>
          <p:nvPr/>
        </p:nvGrpSpPr>
        <p:grpSpPr>
          <a:xfrm>
            <a:off x="6628976" y="4633592"/>
            <a:ext cx="4429227" cy="842859"/>
            <a:chOff x="0" y="0"/>
            <a:chExt cx="4429225" cy="842857"/>
          </a:xfrm>
        </p:grpSpPr>
        <p:sp>
          <p:nvSpPr>
            <p:cNvPr id="39" name="Shape 448"/>
            <p:cNvSpPr/>
            <p:nvPr/>
          </p:nvSpPr>
          <p:spPr>
            <a:xfrm>
              <a:off x="0" y="365973"/>
              <a:ext cx="4429225" cy="476884"/>
            </a:xfrm>
            <a:prstGeom prst="rect">
              <a:avLst/>
            </a:prstGeom>
            <a:noFill/>
            <a:ln w="12700" cap="flat">
              <a:noFill/>
              <a:miter lim="400000"/>
            </a:ln>
            <a:effectLst/>
          </p:spPr>
          <p:txBody>
            <a:bodyPr wrap="square" lIns="45719" tIns="45719" rIns="45719" bIns="45719" numCol="1" anchor="t">
              <a:spAutoFit/>
            </a:bodyPr>
            <a:lstStyle/>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sz="1400">
                  <a:cs typeface="+mn-ea"/>
                  <a:sym typeface="+mn-lt"/>
                </a:rPr>
                <a:t>实时录课</a:t>
              </a:r>
              <a:r>
                <a:rPr sz="1400">
                  <a:cs typeface="+mn-ea"/>
                  <a:sym typeface="+mn-lt"/>
                </a:rPr>
                <a:t>：实时采集视频画面、声音。</a:t>
              </a:r>
            </a:p>
            <a:p>
              <a:pPr defTabSz="911225">
                <a:lnSpc>
                  <a:spcPct val="90000"/>
                </a:lnSpc>
                <a:defRPr sz="160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sz="1400">
                  <a:cs typeface="+mn-ea"/>
                  <a:sym typeface="+mn-lt"/>
                </a:rPr>
                <a:t>画面展播：通过云台摄像头采集不同画面。</a:t>
              </a:r>
            </a:p>
          </p:txBody>
        </p:sp>
        <p:sp>
          <p:nvSpPr>
            <p:cNvPr id="40" name="Shape 449"/>
            <p:cNvSpPr/>
            <p:nvPr/>
          </p:nvSpPr>
          <p:spPr>
            <a:xfrm>
              <a:off x="0" y="0"/>
              <a:ext cx="2425064" cy="369329"/>
            </a:xfrm>
            <a:prstGeom prst="rect">
              <a:avLst/>
            </a:prstGeom>
            <a:noFill/>
            <a:ln w="12700" cap="flat">
              <a:noFill/>
              <a:miter lim="400000"/>
            </a:ln>
            <a:effectLst/>
          </p:spPr>
          <p:txBody>
            <a:bodyPr wrap="square" lIns="45719" tIns="45719" rIns="45719" bIns="45719" numCol="1" anchor="t">
              <a:spAutoFit/>
            </a:bodyPr>
            <a:lstStyle>
              <a:lvl1pPr defTabSz="911225">
                <a:defRPr b="1">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a:latin typeface="+mn-lt"/>
                  <a:ea typeface="+mn-ea"/>
                  <a:cs typeface="+mn-ea"/>
                  <a:sym typeface="+mn-lt"/>
                </a:rPr>
                <a:t>融合常态录播</a:t>
              </a:r>
            </a:p>
          </p:txBody>
        </p:sp>
      </p:grpSp>
    </p:spTree>
    <p:extLst>
      <p:ext uri="{BB962C8B-B14F-4D97-AF65-F5344CB8AC3E}">
        <p14:creationId xmlns:p14="http://schemas.microsoft.com/office/powerpoint/2010/main" val="746228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1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1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1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1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1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1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1.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AUTOCOLOR" val="TRUE"/>
  <p:tag name="MH_TYPE" val="CONTENTS"/>
  <p:tag name="ID" val="626775"/>
</p:tagLst>
</file>

<file path=ppt/tags/tag22.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2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2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2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3.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OTHERS"/>
  <p:tag name="ID" val="626775"/>
</p:tagLst>
</file>

<file path=ppt/tags/tag30.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7.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80204202734"/>
  <p:tag name="MH_LIBRARY" val="CONTENTS"/>
  <p:tag name="MH_TYPE" val="ENTRY"/>
  <p:tag name="ID" val="626775"/>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80204203610"/>
  <p:tag name="MH_LIBRARY" val="CONTENTS"/>
  <p:tag name="MH_TYPE" val="NUMBER"/>
  <p:tag name="ID" val="547127"/>
  <p:tag name="MH_ORDER" val="1"/>
</p:tagLst>
</file>

<file path=ppt/theme/theme1.xml><?xml version="1.0" encoding="utf-8"?>
<a:theme xmlns:a="http://schemas.openxmlformats.org/drawingml/2006/main" name="Lenovo 2015 Template">
  <a:themeElements>
    <a:clrScheme name="Lenovo">
      <a:dk1>
        <a:srgbClr val="000000"/>
      </a:dk1>
      <a:lt1>
        <a:sysClr val="window" lastClr="FFFFFF"/>
      </a:lt1>
      <a:dk2>
        <a:srgbClr val="6F7170"/>
      </a:dk2>
      <a:lt2>
        <a:srgbClr val="C4BEB6"/>
      </a:lt2>
      <a:accent1>
        <a:srgbClr val="E2231A"/>
      </a:accent1>
      <a:accent2>
        <a:srgbClr val="FF6A00"/>
      </a:accent2>
      <a:accent3>
        <a:srgbClr val="E96BAF"/>
      </a:accent3>
      <a:accent4>
        <a:srgbClr val="3E8DDD"/>
      </a:accent4>
      <a:accent5>
        <a:srgbClr val="4AC0E0"/>
      </a:accent5>
      <a:accent6>
        <a:srgbClr val="6ABF4A"/>
      </a:accent6>
      <a:hlink>
        <a:srgbClr val="4AC0E0"/>
      </a:hlink>
      <a:folHlink>
        <a:srgbClr val="4AC0E0"/>
      </a:folHlink>
    </a:clrScheme>
    <a:fontScheme name="vs5n5423">
      <a:majorFont>
        <a:latin typeface="Arial"/>
        <a:ea typeface="Microsoft YaHei"/>
        <a:cs typeface=""/>
      </a:majorFont>
      <a:minorFont>
        <a:latin typeface="Arial"/>
        <a:ea typeface="Microsoft YaHei"/>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noAutofit/>
      </a:bodyPr>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s5n5423">
      <a:majorFont>
        <a:latin typeface="Arial"/>
        <a:ea typeface="Microsoft YaHei"/>
        <a:cs typeface=""/>
      </a:majorFont>
      <a:minorFont>
        <a:latin typeface="Arial"/>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234</TotalTime>
  <Words>974</Words>
  <Application>Microsoft Office PowerPoint</Application>
  <PresentationFormat>宽屏</PresentationFormat>
  <Paragraphs>173</Paragraphs>
  <Slides>16</Slides>
  <Notes>13</Notes>
  <HiddenSlides>0</HiddenSlides>
  <MMClips>0</MMClips>
  <ScaleCrop>false</ScaleCrop>
  <HeadingPairs>
    <vt:vector size="6" baseType="variant">
      <vt:variant>
        <vt:lpstr>已用的字体</vt:lpstr>
      </vt:variant>
      <vt:variant>
        <vt:i4>7</vt:i4>
      </vt:variant>
      <vt:variant>
        <vt:lpstr>主题</vt:lpstr>
      </vt:variant>
      <vt:variant>
        <vt:i4>2</vt:i4>
      </vt:variant>
      <vt:variant>
        <vt:lpstr>幻灯片标题</vt:lpstr>
      </vt:variant>
      <vt:variant>
        <vt:i4>16</vt:i4>
      </vt:variant>
    </vt:vector>
  </HeadingPairs>
  <TitlesOfParts>
    <vt:vector size="25" baseType="lpstr">
      <vt:lpstr>等线</vt:lpstr>
      <vt:lpstr>宋体</vt:lpstr>
      <vt:lpstr>微软雅黑</vt:lpstr>
      <vt:lpstr>微软雅黑</vt:lpstr>
      <vt:lpstr>Arial</vt:lpstr>
      <vt:lpstr>Calibri</vt:lpstr>
      <vt:lpstr>Wingdings</vt:lpstr>
      <vt:lpstr>Lenovo 2015 Template</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Lenovo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JingJing Chen</dc:creator>
  <cp:lastModifiedBy>Fei Fei8 Sun</cp:lastModifiedBy>
  <cp:revision>92</cp:revision>
  <dcterms:created xsi:type="dcterms:W3CDTF">2018-04-14T13:23:00Z</dcterms:created>
  <dcterms:modified xsi:type="dcterms:W3CDTF">2018-07-06T00:27:46Z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