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7" r:id="rId2"/>
    <p:sldMasterId id="2147483694" r:id="rId3"/>
    <p:sldMasterId id="2147483703" r:id="rId4"/>
  </p:sldMasterIdLst>
  <p:notesMasterIdLst>
    <p:notesMasterId r:id="rId14"/>
  </p:notesMasterIdLst>
  <p:handoutMasterIdLst>
    <p:handoutMasterId r:id="rId15"/>
  </p:handoutMasterIdLst>
  <p:sldIdLst>
    <p:sldId id="748" r:id="rId5"/>
    <p:sldId id="749" r:id="rId6"/>
    <p:sldId id="750" r:id="rId7"/>
    <p:sldId id="751" r:id="rId8"/>
    <p:sldId id="755" r:id="rId9"/>
    <p:sldId id="752" r:id="rId10"/>
    <p:sldId id="756" r:id="rId11"/>
    <p:sldId id="757" r:id="rId12"/>
    <p:sldId id="753" r:id="rId13"/>
  </p:sldIdLst>
  <p:sldSz cx="12188825" cy="6858000"/>
  <p:notesSz cx="7104063" cy="10234613"/>
  <p:defaultTextStyle>
    <a:defPPr>
      <a:defRPr lang="en-US"/>
    </a:defPPr>
    <a:lvl1pPr marL="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1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7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3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5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1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>
          <p15:clr>
            <a:srgbClr val="A4A3A4"/>
          </p15:clr>
        </p15:guide>
        <p15:guide id="2" pos="7309">
          <p15:clr>
            <a:srgbClr val="A4A3A4"/>
          </p15:clr>
        </p15:guide>
        <p15:guide id="3" pos="2159" userDrawn="1">
          <p15:clr>
            <a:srgbClr val="A4A3A4"/>
          </p15:clr>
        </p15:guide>
        <p15:guide id="4" pos="3839">
          <p15:clr>
            <a:srgbClr val="A4A3A4"/>
          </p15:clr>
        </p15:guide>
        <p15:guide id="5" orient="horz" pos="799">
          <p15:clr>
            <a:srgbClr val="A4A3A4"/>
          </p15:clr>
        </p15:guide>
        <p15:guide id="6" orient="horz" pos="1003">
          <p15:clr>
            <a:srgbClr val="A4A3A4"/>
          </p15:clr>
        </p15:guide>
        <p15:guide id="7" orient="horz" pos="38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石 广峥" initials="石" lastIdx="3" clrIdx="0">
    <p:extLst>
      <p:ext uri="{19B8F6BF-5375-455C-9EA6-DF929625EA0E}">
        <p15:presenceInfo xmlns:p15="http://schemas.microsoft.com/office/powerpoint/2012/main" userId="da279ae0b9a69fb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6A0"/>
    <a:srgbClr val="00B4E5"/>
    <a:srgbClr val="439AA1"/>
    <a:srgbClr val="439CAA"/>
    <a:srgbClr val="4093A0"/>
    <a:srgbClr val="40939F"/>
    <a:srgbClr val="3E92B7"/>
    <a:srgbClr val="0094BC"/>
    <a:srgbClr val="0070C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88" autoAdjust="0"/>
    <p:restoredTop sz="87868" autoAdjust="0"/>
  </p:normalViewPr>
  <p:slideViewPr>
    <p:cSldViewPr snapToObjects="1">
      <p:cViewPr varScale="1">
        <p:scale>
          <a:sx n="64" d="100"/>
          <a:sy n="64" d="100"/>
        </p:scale>
        <p:origin x="708" y="60"/>
      </p:cViewPr>
      <p:guideLst>
        <p:guide orient="horz" pos="255"/>
        <p:guide pos="7309"/>
        <p:guide pos="2159"/>
        <p:guide pos="3839"/>
        <p:guide orient="horz" pos="799"/>
        <p:guide orient="horz" pos="1003"/>
        <p:guide orient="horz" pos="388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7962"/>
    </p:cViewPr>
  </p:sorterViewPr>
  <p:notesViewPr>
    <p:cSldViewPr snapToObjects="1">
      <p:cViewPr varScale="1">
        <p:scale>
          <a:sx n="109" d="100"/>
          <a:sy n="109" d="100"/>
        </p:scale>
        <p:origin x="4384" y="192"/>
      </p:cViewPr>
      <p:guideLst>
        <p:guide orient="horz" pos="3224"/>
        <p:guide pos="223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2014-2018</a:t>
            </a:r>
            <a:r>
              <a:rPr lang="zh-CN" dirty="0"/>
              <a:t>年全国高考考场</a:t>
            </a:r>
            <a:r>
              <a:rPr lang="zh-CN" dirty="0" smtClean="0"/>
              <a:t>数量</a:t>
            </a:r>
            <a:r>
              <a:rPr lang="zh-CN" altLang="en-US" dirty="0" smtClean="0"/>
              <a:t>（万）</a:t>
            </a:r>
            <a:endParaRPr lang="zh-CN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河南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53-40DF-9E6A-75DF1E6351B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广东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2.5299999999999998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53-40DF-9E6A-75DF1E6351B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四川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2.0699999999999998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53-40DF-9E6A-75DF1E6351B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山东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1.98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B53-40DF-9E6A-75DF1E6351B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安徽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1.67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53-40DF-9E6A-75DF1E6351BE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河北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1.62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B53-40DF-9E6A-75DF1E6351BE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湖南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1.51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B53-40DF-9E6A-75DF1E6351BE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贵州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Sheet1!$I$2</c:f>
              <c:numCache>
                <c:formatCode>General</c:formatCode>
                <c:ptCount val="1"/>
                <c:pt idx="0">
                  <c:v>1.47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B53-40DF-9E6A-75DF1E6351BE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广西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Sheet1!$J$2</c:f>
              <c:numCache>
                <c:formatCode>General</c:formatCode>
                <c:ptCount val="1"/>
                <c:pt idx="0">
                  <c:v>1.34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B53-40DF-9E6A-75DF1E6351BE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江西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Sheet1!$K$2</c:f>
              <c:numCache>
                <c:formatCode>General</c:formatCode>
                <c:ptCount val="1"/>
                <c:pt idx="0">
                  <c:v>1.27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B53-40DF-9E6A-75DF1E6351BE}"/>
            </c:ext>
          </c:extLst>
        </c:ser>
        <c:ser>
          <c:idx val="10"/>
          <c:order val="10"/>
          <c:tx>
            <c:strRef>
              <c:f>Sheet1!$L$1</c:f>
              <c:strCache>
                <c:ptCount val="1"/>
                <c:pt idx="0">
                  <c:v>湖北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Sheet1!$L$2</c:f>
              <c:numCache>
                <c:formatCode>General</c:formatCode>
                <c:ptCount val="1"/>
                <c:pt idx="0">
                  <c:v>1.25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B53-40DF-9E6A-75DF1E6351BE}"/>
            </c:ext>
          </c:extLst>
        </c:ser>
        <c:ser>
          <c:idx val="11"/>
          <c:order val="11"/>
          <c:tx>
            <c:strRef>
              <c:f>Sheet1!$M$1</c:f>
              <c:strCache>
                <c:ptCount val="1"/>
                <c:pt idx="0">
                  <c:v>江苏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Sheet1!$M$2</c:f>
              <c:numCache>
                <c:formatCode>General</c:formatCode>
                <c:ptCount val="1"/>
                <c:pt idx="0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B53-40DF-9E6A-75DF1E6351BE}"/>
            </c:ext>
          </c:extLst>
        </c:ser>
        <c:ser>
          <c:idx val="12"/>
          <c:order val="12"/>
          <c:tx>
            <c:strRef>
              <c:f>Sheet1!$N$1</c:f>
              <c:strCache>
                <c:ptCount val="1"/>
                <c:pt idx="0">
                  <c:v>陕西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Sheet1!$N$2</c:f>
              <c:numCache>
                <c:formatCode>General</c:formatCode>
                <c:ptCount val="1"/>
                <c:pt idx="0">
                  <c:v>1.07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B53-40DF-9E6A-75DF1E6351BE}"/>
            </c:ext>
          </c:extLst>
        </c:ser>
        <c:ser>
          <c:idx val="13"/>
          <c:order val="13"/>
          <c:tx>
            <c:strRef>
              <c:f>Sheet1!$O$1</c:f>
              <c:strCache>
                <c:ptCount val="1"/>
                <c:pt idx="0">
                  <c:v>浙江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Sheet1!$O$2</c:f>
              <c:numCache>
                <c:formatCode>General</c:formatCode>
                <c:ptCount val="1"/>
                <c:pt idx="0">
                  <c:v>1.02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B53-40DF-9E6A-75DF1E6351BE}"/>
            </c:ext>
          </c:extLst>
        </c:ser>
        <c:ser>
          <c:idx val="14"/>
          <c:order val="14"/>
          <c:tx>
            <c:strRef>
              <c:f>Sheet1!$P$1</c:f>
              <c:strCache>
                <c:ptCount val="1"/>
                <c:pt idx="0">
                  <c:v>山西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Sheet1!$P$2</c:f>
              <c:numCache>
                <c:formatCode>General</c:formatCode>
                <c:ptCount val="1"/>
                <c:pt idx="0">
                  <c:v>1.02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B53-40DF-9E6A-75DF1E6351BE}"/>
            </c:ext>
          </c:extLst>
        </c:ser>
        <c:ser>
          <c:idx val="15"/>
          <c:order val="15"/>
          <c:tx>
            <c:strRef>
              <c:f>Sheet1!$Q$1</c:f>
              <c:strCache>
                <c:ptCount val="1"/>
                <c:pt idx="0">
                  <c:v>云南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Sheet1!$Q$2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BB53-40DF-9E6A-75DF1E6351BE}"/>
            </c:ext>
          </c:extLst>
        </c:ser>
        <c:ser>
          <c:idx val="16"/>
          <c:order val="16"/>
          <c:tx>
            <c:strRef>
              <c:f>Sheet1!$R$1</c:f>
              <c:strCache>
                <c:ptCount val="1"/>
                <c:pt idx="0">
                  <c:v>甘肃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Sheet1!$R$2</c:f>
              <c:numCache>
                <c:formatCode>General</c:formatCode>
                <c:ptCount val="1"/>
                <c:pt idx="0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B53-40DF-9E6A-75DF1E6351BE}"/>
            </c:ext>
          </c:extLst>
        </c:ser>
        <c:ser>
          <c:idx val="17"/>
          <c:order val="17"/>
          <c:tx>
            <c:strRef>
              <c:f>Sheet1!$S$1</c:f>
              <c:strCache>
                <c:ptCount val="1"/>
                <c:pt idx="0">
                  <c:v>重庆</c:v>
                </c:pt>
              </c:strCache>
            </c:strRef>
          </c:tx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Sheet1!$S$2</c:f>
              <c:numCache>
                <c:formatCode>General</c:formatCode>
                <c:ptCount val="1"/>
                <c:pt idx="0">
                  <c:v>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BB53-40DF-9E6A-75DF1E6351BE}"/>
            </c:ext>
          </c:extLst>
        </c:ser>
        <c:ser>
          <c:idx val="18"/>
          <c:order val="18"/>
          <c:tx>
            <c:strRef>
              <c:f>Sheet1!$T$1</c:f>
              <c:strCache>
                <c:ptCount val="1"/>
                <c:pt idx="0">
                  <c:v>内蒙古</c:v>
                </c:pt>
              </c:strCache>
            </c:strRef>
          </c:tx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Sheet1!$T$2</c:f>
              <c:numCache>
                <c:formatCode>General</c:formatCode>
                <c:ptCount val="1"/>
                <c:pt idx="0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BB53-40DF-9E6A-75DF1E6351BE}"/>
            </c:ext>
          </c:extLst>
        </c:ser>
        <c:ser>
          <c:idx val="19"/>
          <c:order val="19"/>
          <c:tx>
            <c:strRef>
              <c:f>Sheet1!$U$1</c:f>
              <c:strCache>
                <c:ptCount val="1"/>
                <c:pt idx="0">
                  <c:v>新疆</c:v>
                </c:pt>
              </c:strCache>
            </c:strRef>
          </c:tx>
          <c:spPr>
            <a:solidFill>
              <a:schemeClr val="accent2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Sheet1!$U$2</c:f>
              <c:numCache>
                <c:formatCode>General</c:formatCode>
                <c:ptCount val="1"/>
                <c:pt idx="0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BB53-40DF-9E6A-75DF1E6351BE}"/>
            </c:ext>
          </c:extLst>
        </c:ser>
        <c:ser>
          <c:idx val="20"/>
          <c:order val="20"/>
          <c:tx>
            <c:strRef>
              <c:f>Sheet1!$V$1</c:f>
              <c:strCache>
                <c:ptCount val="1"/>
                <c:pt idx="0">
                  <c:v>福建</c:v>
                </c:pt>
              </c:strCache>
            </c:strRef>
          </c:tx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Sheet1!$V$2</c:f>
              <c:numCache>
                <c:formatCode>General</c:formatCode>
                <c:ptCount val="1"/>
                <c:pt idx="0">
                  <c:v>0.67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BB53-40DF-9E6A-75DF1E6351BE}"/>
            </c:ext>
          </c:extLst>
        </c:ser>
        <c:ser>
          <c:idx val="21"/>
          <c:order val="21"/>
          <c:tx>
            <c:strRef>
              <c:f>Sheet1!$W$1</c:f>
              <c:strCache>
                <c:ptCount val="1"/>
                <c:pt idx="0">
                  <c:v>辽宁</c:v>
                </c:pt>
              </c:strCache>
            </c:strRef>
          </c:tx>
          <c:spPr>
            <a:solidFill>
              <a:schemeClr val="accent4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Sheet1!$W$2</c:f>
              <c:numCache>
                <c:formatCode>General</c:formatCode>
                <c:ptCount val="1"/>
                <c:pt idx="0">
                  <c:v>0.62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BB53-40DF-9E6A-75DF1E6351BE}"/>
            </c:ext>
          </c:extLst>
        </c:ser>
        <c:ser>
          <c:idx val="22"/>
          <c:order val="22"/>
          <c:tx>
            <c:strRef>
              <c:f>Sheet1!$X$1</c:f>
              <c:strCache>
                <c:ptCount val="1"/>
                <c:pt idx="0">
                  <c:v>黑龙江</c:v>
                </c:pt>
              </c:strCache>
            </c:strRef>
          </c:tx>
          <c:spPr>
            <a:solidFill>
              <a:schemeClr val="accent5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Sheet1!$X$2</c:f>
              <c:numCache>
                <c:formatCode>General</c:formatCode>
                <c:ptCount val="1"/>
                <c:pt idx="0">
                  <c:v>0.57000000000000006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BB53-40DF-9E6A-75DF1E6351BE}"/>
            </c:ext>
          </c:extLst>
        </c:ser>
        <c:ser>
          <c:idx val="23"/>
          <c:order val="23"/>
          <c:tx>
            <c:strRef>
              <c:f>Sheet1!$Y$1</c:f>
              <c:strCache>
                <c:ptCount val="1"/>
                <c:pt idx="0">
                  <c:v>吉林</c:v>
                </c:pt>
              </c:strCache>
            </c:strRef>
          </c:tx>
          <c:spPr>
            <a:solidFill>
              <a:schemeClr val="accent6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Sheet1!$Y$2</c:f>
              <c:numCache>
                <c:formatCode>General</c:formatCode>
                <c:ptCount val="1"/>
                <c:pt idx="0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BB53-40DF-9E6A-75DF1E6351BE}"/>
            </c:ext>
          </c:extLst>
        </c:ser>
        <c:ser>
          <c:idx val="24"/>
          <c:order val="24"/>
          <c:tx>
            <c:strRef>
              <c:f>Sheet1!$Z$1</c:f>
              <c:strCache>
                <c:ptCount val="1"/>
                <c:pt idx="0">
                  <c:v>宁夏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Sheet1!$Z$2</c:f>
              <c:numCache>
                <c:formatCode>General</c:formatCode>
                <c:ptCount val="1"/>
                <c:pt idx="0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BB53-40DF-9E6A-75DF1E6351BE}"/>
            </c:ext>
          </c:extLst>
        </c:ser>
        <c:ser>
          <c:idx val="25"/>
          <c:order val="25"/>
          <c:tx>
            <c:strRef>
              <c:f>Sheet1!$AA$1</c:f>
              <c:strCache>
                <c:ptCount val="1"/>
                <c:pt idx="0">
                  <c:v>北京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Sheet1!$AA$2</c:f>
              <c:numCache>
                <c:formatCode>General</c:formatCode>
                <c:ptCount val="1"/>
                <c:pt idx="0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BB53-40DF-9E6A-75DF1E6351BE}"/>
            </c:ext>
          </c:extLst>
        </c:ser>
        <c:ser>
          <c:idx val="26"/>
          <c:order val="26"/>
          <c:tx>
            <c:strRef>
              <c:f>Sheet1!$AB$1</c:f>
              <c:strCache>
                <c:ptCount val="1"/>
                <c:pt idx="0">
                  <c:v>海南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Sheet1!$AB$2</c:f>
              <c:numCache>
                <c:formatCode>General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BB53-40DF-9E6A-75DF1E6351BE}"/>
            </c:ext>
          </c:extLst>
        </c:ser>
        <c:ser>
          <c:idx val="27"/>
          <c:order val="27"/>
          <c:tx>
            <c:strRef>
              <c:f>Sheet1!$AC$1</c:f>
              <c:strCache>
                <c:ptCount val="1"/>
                <c:pt idx="0">
                  <c:v>天津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Sheet1!$AC$2</c:f>
              <c:numCache>
                <c:formatCode>General</c:formatCode>
                <c:ptCount val="1"/>
                <c:pt idx="0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BB53-40DF-9E6A-75DF1E6351BE}"/>
            </c:ext>
          </c:extLst>
        </c:ser>
        <c:ser>
          <c:idx val="28"/>
          <c:order val="28"/>
          <c:tx>
            <c:strRef>
              <c:f>Sheet1!$AD$1</c:f>
              <c:strCache>
                <c:ptCount val="1"/>
                <c:pt idx="0">
                  <c:v>上海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Sheet1!$AD$2</c:f>
              <c:numCache>
                <c:formatCode>General</c:formatCode>
                <c:ptCount val="1"/>
                <c:pt idx="0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BB53-40DF-9E6A-75DF1E6351BE}"/>
            </c:ext>
          </c:extLst>
        </c:ser>
        <c:ser>
          <c:idx val="29"/>
          <c:order val="29"/>
          <c:tx>
            <c:strRef>
              <c:f>Sheet1!$AE$1</c:f>
              <c:strCache>
                <c:ptCount val="1"/>
                <c:pt idx="0">
                  <c:v>青海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Sheet1!$AE$2</c:f>
              <c:numCache>
                <c:formatCode>General</c:formatCode>
                <c:ptCount val="1"/>
                <c:pt idx="0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BB53-40DF-9E6A-75DF1E6351BE}"/>
            </c:ext>
          </c:extLst>
        </c:ser>
        <c:ser>
          <c:idx val="30"/>
          <c:order val="30"/>
          <c:tx>
            <c:strRef>
              <c:f>Sheet1!$AF$1</c:f>
              <c:strCache>
                <c:ptCount val="1"/>
                <c:pt idx="0">
                  <c:v>西藏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2018年</c:v>
                </c:pt>
              </c:strCache>
            </c:strRef>
          </c:cat>
          <c:val>
            <c:numRef>
              <c:f>Sheet1!$AF$2</c:f>
              <c:numCache>
                <c:formatCode>General</c:formatCode>
                <c:ptCount val="1"/>
                <c:pt idx="0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BB53-40DF-9E6A-75DF1E6351B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053899136"/>
        <c:axId val="1053906208"/>
      </c:barChart>
      <c:catAx>
        <c:axId val="1053899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053906208"/>
        <c:crosses val="autoZero"/>
        <c:auto val="1"/>
        <c:lblAlgn val="ctr"/>
        <c:lblOffset val="100"/>
        <c:noMultiLvlLbl val="0"/>
      </c:catAx>
      <c:valAx>
        <c:axId val="1053906208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1053899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AA97EE-686C-4B61-81E3-A7D07E420C95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092CE34-6D8A-407E-AB96-3DBD24639018}">
      <dgm:prSet phldrT="[文本]"/>
      <dgm:spPr/>
      <dgm:t>
        <a:bodyPr/>
        <a:lstStyle/>
        <a:p>
          <a:r>
            <a:rPr lang="zh-CN" altLang="en-US" dirty="0" smtClean="0"/>
            <a:t>身份证识别</a:t>
          </a:r>
          <a:endParaRPr lang="zh-CN" altLang="en-US" dirty="0"/>
        </a:p>
      </dgm:t>
    </dgm:pt>
    <dgm:pt modelId="{321B9B07-710B-4B79-B1B7-8375C037AD34}" type="parTrans" cxnId="{5ACFE147-7CE9-40F3-A315-63CF59A37694}">
      <dgm:prSet/>
      <dgm:spPr/>
      <dgm:t>
        <a:bodyPr/>
        <a:lstStyle/>
        <a:p>
          <a:endParaRPr lang="zh-CN" altLang="en-US"/>
        </a:p>
      </dgm:t>
    </dgm:pt>
    <dgm:pt modelId="{D53A48BA-8EF0-4ACB-AB1E-5C3FF068B5D2}" type="sibTrans" cxnId="{5ACFE147-7CE9-40F3-A315-63CF59A37694}">
      <dgm:prSet/>
      <dgm:spPr/>
      <dgm:t>
        <a:bodyPr/>
        <a:lstStyle/>
        <a:p>
          <a:endParaRPr lang="zh-CN" altLang="en-US"/>
        </a:p>
      </dgm:t>
    </dgm:pt>
    <dgm:pt modelId="{C8EC9FEE-7327-4FAC-9235-7FDDDFF20FC9}">
      <dgm:prSet phldrT="[文本]"/>
      <dgm:spPr/>
      <dgm:t>
        <a:bodyPr/>
        <a:lstStyle/>
        <a:p>
          <a:r>
            <a:rPr lang="zh-CN" altLang="en-US" dirty="0" smtClean="0"/>
            <a:t>指纹识别</a:t>
          </a:r>
          <a:endParaRPr lang="zh-CN" altLang="en-US" dirty="0"/>
        </a:p>
      </dgm:t>
    </dgm:pt>
    <dgm:pt modelId="{F4063381-DBF6-414D-BCA2-B9DA5C5BEDC0}" type="parTrans" cxnId="{F0F3E433-2B8F-427D-9B0C-E2B6158618D6}">
      <dgm:prSet/>
      <dgm:spPr/>
      <dgm:t>
        <a:bodyPr/>
        <a:lstStyle/>
        <a:p>
          <a:endParaRPr lang="zh-CN" altLang="en-US"/>
        </a:p>
      </dgm:t>
    </dgm:pt>
    <dgm:pt modelId="{F8B0D3BC-369D-4361-BD5E-292C718C0924}" type="sibTrans" cxnId="{F0F3E433-2B8F-427D-9B0C-E2B6158618D6}">
      <dgm:prSet/>
      <dgm:spPr/>
      <dgm:t>
        <a:bodyPr/>
        <a:lstStyle/>
        <a:p>
          <a:endParaRPr lang="zh-CN" altLang="en-US"/>
        </a:p>
      </dgm:t>
    </dgm:pt>
    <dgm:pt modelId="{F6199075-4A62-4FDC-860C-D98F18CB76E4}">
      <dgm:prSet phldrT="[文本]"/>
      <dgm:spPr/>
      <dgm:t>
        <a:bodyPr/>
        <a:lstStyle/>
        <a:p>
          <a:r>
            <a:rPr lang="zh-CN" altLang="en-US" dirty="0" smtClean="0"/>
            <a:t>人脸识别</a:t>
          </a:r>
          <a:endParaRPr lang="zh-CN" altLang="en-US" dirty="0"/>
        </a:p>
      </dgm:t>
    </dgm:pt>
    <dgm:pt modelId="{87F4EEED-BF04-41C5-84AD-7D6BE22A830A}" type="parTrans" cxnId="{6FC026E8-6EE5-444F-9880-EAA4DDC7FEBF}">
      <dgm:prSet/>
      <dgm:spPr/>
      <dgm:t>
        <a:bodyPr/>
        <a:lstStyle/>
        <a:p>
          <a:endParaRPr lang="zh-CN" altLang="en-US"/>
        </a:p>
      </dgm:t>
    </dgm:pt>
    <dgm:pt modelId="{0702CA43-D0DE-4462-A912-A60BAEF3683F}" type="sibTrans" cxnId="{6FC026E8-6EE5-444F-9880-EAA4DDC7FEBF}">
      <dgm:prSet/>
      <dgm:spPr/>
      <dgm:t>
        <a:bodyPr/>
        <a:lstStyle/>
        <a:p>
          <a:endParaRPr lang="zh-CN" altLang="en-US"/>
        </a:p>
      </dgm:t>
    </dgm:pt>
    <dgm:pt modelId="{43E00CE2-57F7-43A2-805F-A2C155A6C914}">
      <dgm:prSet phldrT="[文本]"/>
      <dgm:spPr/>
      <dgm:t>
        <a:bodyPr/>
        <a:lstStyle/>
        <a:p>
          <a:r>
            <a:rPr lang="zh-CN" altLang="en-US" dirty="0" smtClean="0"/>
            <a:t>可旋转摄像头</a:t>
          </a:r>
          <a:endParaRPr lang="zh-CN" altLang="en-US" dirty="0"/>
        </a:p>
      </dgm:t>
    </dgm:pt>
    <dgm:pt modelId="{9B61B1DF-067B-4103-A652-0D26E4085646}" type="parTrans" cxnId="{3791D55B-CE12-4CC8-A26B-388114205135}">
      <dgm:prSet/>
      <dgm:spPr/>
      <dgm:t>
        <a:bodyPr/>
        <a:lstStyle/>
        <a:p>
          <a:endParaRPr lang="zh-CN" altLang="en-US"/>
        </a:p>
      </dgm:t>
    </dgm:pt>
    <dgm:pt modelId="{24F2D7AC-86CA-4C20-9C54-CD4FDC03C761}" type="sibTrans" cxnId="{3791D55B-CE12-4CC8-A26B-388114205135}">
      <dgm:prSet/>
      <dgm:spPr/>
      <dgm:t>
        <a:bodyPr/>
        <a:lstStyle/>
        <a:p>
          <a:endParaRPr lang="zh-CN" altLang="en-US"/>
        </a:p>
      </dgm:t>
    </dgm:pt>
    <dgm:pt modelId="{10BD0445-D861-4D2F-B63F-87738837A28A}">
      <dgm:prSet phldrT="[文本]"/>
      <dgm:spPr/>
      <dgm:t>
        <a:bodyPr/>
        <a:lstStyle/>
        <a:p>
          <a:r>
            <a:rPr lang="en-US" altLang="zh-CN" dirty="0" smtClean="0"/>
            <a:t>RJ45</a:t>
          </a:r>
          <a:r>
            <a:rPr lang="zh-CN" altLang="en-US" dirty="0" smtClean="0"/>
            <a:t>连接</a:t>
          </a:r>
          <a:endParaRPr lang="zh-CN" altLang="en-US" dirty="0"/>
        </a:p>
      </dgm:t>
    </dgm:pt>
    <dgm:pt modelId="{765938EE-1F59-4A6C-A761-FB0F84E6CAF9}" type="parTrans" cxnId="{045782E6-54B4-4FAA-84C2-FA6C3F3FE740}">
      <dgm:prSet/>
      <dgm:spPr/>
      <dgm:t>
        <a:bodyPr/>
        <a:lstStyle/>
        <a:p>
          <a:endParaRPr lang="zh-CN" altLang="en-US"/>
        </a:p>
      </dgm:t>
    </dgm:pt>
    <dgm:pt modelId="{32DEED3E-ED46-4A6B-A469-CA234B89AE05}" type="sibTrans" cxnId="{045782E6-54B4-4FAA-84C2-FA6C3F3FE740}">
      <dgm:prSet/>
      <dgm:spPr/>
      <dgm:t>
        <a:bodyPr/>
        <a:lstStyle/>
        <a:p>
          <a:endParaRPr lang="zh-CN" altLang="en-US"/>
        </a:p>
      </dgm:t>
    </dgm:pt>
    <dgm:pt modelId="{FE2B06D9-A3D6-4493-B209-E6F4E40ED0B6}" type="pres">
      <dgm:prSet presAssocID="{9CAA97EE-686C-4B61-81E3-A7D07E420C9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55EA71CA-2C00-4317-90AA-7B6B73BE7A1F}" type="pres">
      <dgm:prSet presAssocID="{8092CE34-6D8A-407E-AB96-3DBD24639018}" presName="compNode" presStyleCnt="0"/>
      <dgm:spPr/>
    </dgm:pt>
    <dgm:pt modelId="{D41A8B20-7BD0-4944-8F5A-9D70E906F45E}" type="pres">
      <dgm:prSet presAssocID="{8092CE34-6D8A-407E-AB96-3DBD24639018}" presName="pictRect" presStyleLbl="node1" presStyleIdx="0" presStyleCnt="5" custLinFactNeighborX="-4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zh-CN" altLang="en-US"/>
        </a:p>
      </dgm:t>
    </dgm:pt>
    <dgm:pt modelId="{DE3FFBCE-F56B-4057-BDF1-6BD7DAB35A2B}" type="pres">
      <dgm:prSet presAssocID="{8092CE34-6D8A-407E-AB96-3DBD24639018}" presName="textRec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E129DCC-B597-4BFF-8ECC-5ADC0CCAECDC}" type="pres">
      <dgm:prSet presAssocID="{D53A48BA-8EF0-4ACB-AB1E-5C3FF068B5D2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96049741-9934-44DB-B32A-3FBBB6CFEC13}" type="pres">
      <dgm:prSet presAssocID="{C8EC9FEE-7327-4FAC-9235-7FDDDFF20FC9}" presName="compNode" presStyleCnt="0"/>
      <dgm:spPr/>
    </dgm:pt>
    <dgm:pt modelId="{6BBD5BC6-BF87-4EBB-8D97-FC34442D46FE}" type="pres">
      <dgm:prSet presAssocID="{C8EC9FEE-7327-4FAC-9235-7FDDDFF20FC9}" presName="pictRect" presStyleLbl="node1" presStyleIdx="1" presStyleCnt="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zh-CN" altLang="en-US"/>
        </a:p>
      </dgm:t>
    </dgm:pt>
    <dgm:pt modelId="{F8F86F82-DAA7-4F42-A230-518E0C47FE92}" type="pres">
      <dgm:prSet presAssocID="{C8EC9FEE-7327-4FAC-9235-7FDDDFF20FC9}" presName="textRec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B4058C3-C012-455A-A034-C331C4BDB143}" type="pres">
      <dgm:prSet presAssocID="{F8B0D3BC-369D-4361-BD5E-292C718C0924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E8386CDA-BD95-4EF7-B9B4-DA880E58775F}" type="pres">
      <dgm:prSet presAssocID="{F6199075-4A62-4FDC-860C-D98F18CB76E4}" presName="compNode" presStyleCnt="0"/>
      <dgm:spPr/>
    </dgm:pt>
    <dgm:pt modelId="{9ED9BE06-F8D0-420A-A2E7-EB3C7BA53674}" type="pres">
      <dgm:prSet presAssocID="{F6199075-4A62-4FDC-860C-D98F18CB76E4}" presName="pictRect" presStyleLbl="nod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zh-CN" altLang="en-US"/>
        </a:p>
      </dgm:t>
    </dgm:pt>
    <dgm:pt modelId="{573AF478-4F1C-4E73-990C-00D970F1A488}" type="pres">
      <dgm:prSet presAssocID="{F6199075-4A62-4FDC-860C-D98F18CB76E4}" presName="textRec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0BD0E15-554F-4125-B6A6-5244E047D558}" type="pres">
      <dgm:prSet presAssocID="{0702CA43-D0DE-4462-A912-A60BAEF3683F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8EA9C58A-A66F-4F72-B661-FC2BF5D10AA2}" type="pres">
      <dgm:prSet presAssocID="{43E00CE2-57F7-43A2-805F-A2C155A6C914}" presName="compNode" presStyleCnt="0"/>
      <dgm:spPr/>
    </dgm:pt>
    <dgm:pt modelId="{E6D4BBEF-0129-41F0-A192-FB5CCA4B8F5D}" type="pres">
      <dgm:prSet presAssocID="{43E00CE2-57F7-43A2-805F-A2C155A6C914}" presName="pictRect" presStyleLbl="node1" presStyleIdx="3" presStyleCnt="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zh-CN" altLang="en-US"/>
        </a:p>
      </dgm:t>
    </dgm:pt>
    <dgm:pt modelId="{2ADCF137-B0FE-4DBD-8C65-C15B51094BA5}" type="pres">
      <dgm:prSet presAssocID="{43E00CE2-57F7-43A2-805F-A2C155A6C914}" presName="textRec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CAF9845-BF92-476B-96F3-5E8DE7DDA756}" type="pres">
      <dgm:prSet presAssocID="{24F2D7AC-86CA-4C20-9C54-CD4FDC03C761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B833E840-C3CD-4552-9258-723FF782D843}" type="pres">
      <dgm:prSet presAssocID="{10BD0445-D861-4D2F-B63F-87738837A28A}" presName="compNode" presStyleCnt="0"/>
      <dgm:spPr/>
    </dgm:pt>
    <dgm:pt modelId="{8451F366-76F2-4A38-AF48-B4B6C92BA764}" type="pres">
      <dgm:prSet presAssocID="{10BD0445-D861-4D2F-B63F-87738837A28A}" presName="pictRect" presStyleLbl="node1" presStyleIdx="4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zh-CN" altLang="en-US"/>
        </a:p>
      </dgm:t>
    </dgm:pt>
    <dgm:pt modelId="{F8A7C439-9C41-40B9-81CD-92D13588AA68}" type="pres">
      <dgm:prSet presAssocID="{10BD0445-D861-4D2F-B63F-87738837A28A}" presName="textRec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EE130F5-4F5B-46A6-A373-CD6D080873B5}" type="presOf" srcId="{D53A48BA-8EF0-4ACB-AB1E-5C3FF068B5D2}" destId="{7E129DCC-B597-4BFF-8ECC-5ADC0CCAECDC}" srcOrd="0" destOrd="0" presId="urn:microsoft.com/office/officeart/2005/8/layout/pList1"/>
    <dgm:cxn modelId="{03F6200D-F8E2-4D22-98CD-BC3E19EB8468}" type="presOf" srcId="{0702CA43-D0DE-4462-A912-A60BAEF3683F}" destId="{B0BD0E15-554F-4125-B6A6-5244E047D558}" srcOrd="0" destOrd="0" presId="urn:microsoft.com/office/officeart/2005/8/layout/pList1"/>
    <dgm:cxn modelId="{378DD4B5-DC08-4166-B932-47A9744F21CE}" type="presOf" srcId="{24F2D7AC-86CA-4C20-9C54-CD4FDC03C761}" destId="{ACAF9845-BF92-476B-96F3-5E8DE7DDA756}" srcOrd="0" destOrd="0" presId="urn:microsoft.com/office/officeart/2005/8/layout/pList1"/>
    <dgm:cxn modelId="{1A8D99E0-837B-4C23-A73D-1C6E2B05C55C}" type="presOf" srcId="{43E00CE2-57F7-43A2-805F-A2C155A6C914}" destId="{2ADCF137-B0FE-4DBD-8C65-C15B51094BA5}" srcOrd="0" destOrd="0" presId="urn:microsoft.com/office/officeart/2005/8/layout/pList1"/>
    <dgm:cxn modelId="{35F32796-6F2B-4B28-B6BC-738DC13C0B4D}" type="presOf" srcId="{F6199075-4A62-4FDC-860C-D98F18CB76E4}" destId="{573AF478-4F1C-4E73-990C-00D970F1A488}" srcOrd="0" destOrd="0" presId="urn:microsoft.com/office/officeart/2005/8/layout/pList1"/>
    <dgm:cxn modelId="{3791D55B-CE12-4CC8-A26B-388114205135}" srcId="{9CAA97EE-686C-4B61-81E3-A7D07E420C95}" destId="{43E00CE2-57F7-43A2-805F-A2C155A6C914}" srcOrd="3" destOrd="0" parTransId="{9B61B1DF-067B-4103-A652-0D26E4085646}" sibTransId="{24F2D7AC-86CA-4C20-9C54-CD4FDC03C761}"/>
    <dgm:cxn modelId="{F0F3E433-2B8F-427D-9B0C-E2B6158618D6}" srcId="{9CAA97EE-686C-4B61-81E3-A7D07E420C95}" destId="{C8EC9FEE-7327-4FAC-9235-7FDDDFF20FC9}" srcOrd="1" destOrd="0" parTransId="{F4063381-DBF6-414D-BCA2-B9DA5C5BEDC0}" sibTransId="{F8B0D3BC-369D-4361-BD5E-292C718C0924}"/>
    <dgm:cxn modelId="{45E45836-68B3-4384-BA1C-12267840F15D}" type="presOf" srcId="{C8EC9FEE-7327-4FAC-9235-7FDDDFF20FC9}" destId="{F8F86F82-DAA7-4F42-A230-518E0C47FE92}" srcOrd="0" destOrd="0" presId="urn:microsoft.com/office/officeart/2005/8/layout/pList1"/>
    <dgm:cxn modelId="{06D62AA4-A6FA-4753-B75B-17BB3E218C88}" type="presOf" srcId="{F8B0D3BC-369D-4361-BD5E-292C718C0924}" destId="{AB4058C3-C012-455A-A034-C331C4BDB143}" srcOrd="0" destOrd="0" presId="urn:microsoft.com/office/officeart/2005/8/layout/pList1"/>
    <dgm:cxn modelId="{045782E6-54B4-4FAA-84C2-FA6C3F3FE740}" srcId="{9CAA97EE-686C-4B61-81E3-A7D07E420C95}" destId="{10BD0445-D861-4D2F-B63F-87738837A28A}" srcOrd="4" destOrd="0" parTransId="{765938EE-1F59-4A6C-A761-FB0F84E6CAF9}" sibTransId="{32DEED3E-ED46-4A6B-A469-CA234B89AE05}"/>
    <dgm:cxn modelId="{5ACFE147-7CE9-40F3-A315-63CF59A37694}" srcId="{9CAA97EE-686C-4B61-81E3-A7D07E420C95}" destId="{8092CE34-6D8A-407E-AB96-3DBD24639018}" srcOrd="0" destOrd="0" parTransId="{321B9B07-710B-4B79-B1B7-8375C037AD34}" sibTransId="{D53A48BA-8EF0-4ACB-AB1E-5C3FF068B5D2}"/>
    <dgm:cxn modelId="{0FB84BA6-8FDC-44CD-8E12-AB26126805F7}" type="presOf" srcId="{10BD0445-D861-4D2F-B63F-87738837A28A}" destId="{F8A7C439-9C41-40B9-81CD-92D13588AA68}" srcOrd="0" destOrd="0" presId="urn:microsoft.com/office/officeart/2005/8/layout/pList1"/>
    <dgm:cxn modelId="{C1197E32-DB84-4BB6-A9C2-2F3B57C691F7}" type="presOf" srcId="{8092CE34-6D8A-407E-AB96-3DBD24639018}" destId="{DE3FFBCE-F56B-4057-BDF1-6BD7DAB35A2B}" srcOrd="0" destOrd="0" presId="urn:microsoft.com/office/officeart/2005/8/layout/pList1"/>
    <dgm:cxn modelId="{6FC026E8-6EE5-444F-9880-EAA4DDC7FEBF}" srcId="{9CAA97EE-686C-4B61-81E3-A7D07E420C95}" destId="{F6199075-4A62-4FDC-860C-D98F18CB76E4}" srcOrd="2" destOrd="0" parTransId="{87F4EEED-BF04-41C5-84AD-7D6BE22A830A}" sibTransId="{0702CA43-D0DE-4462-A912-A60BAEF3683F}"/>
    <dgm:cxn modelId="{3DD4D6C2-3FBD-42A8-94D8-69ADE0212A63}" type="presOf" srcId="{9CAA97EE-686C-4B61-81E3-A7D07E420C95}" destId="{FE2B06D9-A3D6-4493-B209-E6F4E40ED0B6}" srcOrd="0" destOrd="0" presId="urn:microsoft.com/office/officeart/2005/8/layout/pList1"/>
    <dgm:cxn modelId="{05917803-FA63-4105-8277-C6758D89E261}" type="presParOf" srcId="{FE2B06D9-A3D6-4493-B209-E6F4E40ED0B6}" destId="{55EA71CA-2C00-4317-90AA-7B6B73BE7A1F}" srcOrd="0" destOrd="0" presId="urn:microsoft.com/office/officeart/2005/8/layout/pList1"/>
    <dgm:cxn modelId="{45CCDFA4-6DC2-4E1F-93D4-12D910F72F2C}" type="presParOf" srcId="{55EA71CA-2C00-4317-90AA-7B6B73BE7A1F}" destId="{D41A8B20-7BD0-4944-8F5A-9D70E906F45E}" srcOrd="0" destOrd="0" presId="urn:microsoft.com/office/officeart/2005/8/layout/pList1"/>
    <dgm:cxn modelId="{5FBDBC99-3523-42E9-83AB-FE3096DBFD23}" type="presParOf" srcId="{55EA71CA-2C00-4317-90AA-7B6B73BE7A1F}" destId="{DE3FFBCE-F56B-4057-BDF1-6BD7DAB35A2B}" srcOrd="1" destOrd="0" presId="urn:microsoft.com/office/officeart/2005/8/layout/pList1"/>
    <dgm:cxn modelId="{DA8378D1-E393-47F8-9C83-54C26F06A806}" type="presParOf" srcId="{FE2B06D9-A3D6-4493-B209-E6F4E40ED0B6}" destId="{7E129DCC-B597-4BFF-8ECC-5ADC0CCAECDC}" srcOrd="1" destOrd="0" presId="urn:microsoft.com/office/officeart/2005/8/layout/pList1"/>
    <dgm:cxn modelId="{BECC460F-F0DD-4426-927D-9EB0BC4FF331}" type="presParOf" srcId="{FE2B06D9-A3D6-4493-B209-E6F4E40ED0B6}" destId="{96049741-9934-44DB-B32A-3FBBB6CFEC13}" srcOrd="2" destOrd="0" presId="urn:microsoft.com/office/officeart/2005/8/layout/pList1"/>
    <dgm:cxn modelId="{F85F5EA7-DA24-41FA-BF59-99B7647B4C67}" type="presParOf" srcId="{96049741-9934-44DB-B32A-3FBBB6CFEC13}" destId="{6BBD5BC6-BF87-4EBB-8D97-FC34442D46FE}" srcOrd="0" destOrd="0" presId="urn:microsoft.com/office/officeart/2005/8/layout/pList1"/>
    <dgm:cxn modelId="{30DC623C-21D6-4894-A004-2FE6F18AD767}" type="presParOf" srcId="{96049741-9934-44DB-B32A-3FBBB6CFEC13}" destId="{F8F86F82-DAA7-4F42-A230-518E0C47FE92}" srcOrd="1" destOrd="0" presId="urn:microsoft.com/office/officeart/2005/8/layout/pList1"/>
    <dgm:cxn modelId="{72867020-5500-4880-84BE-A81CBB8D3D57}" type="presParOf" srcId="{FE2B06D9-A3D6-4493-B209-E6F4E40ED0B6}" destId="{AB4058C3-C012-455A-A034-C331C4BDB143}" srcOrd="3" destOrd="0" presId="urn:microsoft.com/office/officeart/2005/8/layout/pList1"/>
    <dgm:cxn modelId="{16B4D2F2-9DA8-4BEB-BCFC-E6F86590FB86}" type="presParOf" srcId="{FE2B06D9-A3D6-4493-B209-E6F4E40ED0B6}" destId="{E8386CDA-BD95-4EF7-B9B4-DA880E58775F}" srcOrd="4" destOrd="0" presId="urn:microsoft.com/office/officeart/2005/8/layout/pList1"/>
    <dgm:cxn modelId="{5938DD5F-77D2-49BA-92D5-DCD44C808F84}" type="presParOf" srcId="{E8386CDA-BD95-4EF7-B9B4-DA880E58775F}" destId="{9ED9BE06-F8D0-420A-A2E7-EB3C7BA53674}" srcOrd="0" destOrd="0" presId="urn:microsoft.com/office/officeart/2005/8/layout/pList1"/>
    <dgm:cxn modelId="{7C6B6514-24E7-43C1-B1E9-2D88ED2B13B7}" type="presParOf" srcId="{E8386CDA-BD95-4EF7-B9B4-DA880E58775F}" destId="{573AF478-4F1C-4E73-990C-00D970F1A488}" srcOrd="1" destOrd="0" presId="urn:microsoft.com/office/officeart/2005/8/layout/pList1"/>
    <dgm:cxn modelId="{6D6E0455-FBBD-4DA9-89BE-E81DB4CC0D04}" type="presParOf" srcId="{FE2B06D9-A3D6-4493-B209-E6F4E40ED0B6}" destId="{B0BD0E15-554F-4125-B6A6-5244E047D558}" srcOrd="5" destOrd="0" presId="urn:microsoft.com/office/officeart/2005/8/layout/pList1"/>
    <dgm:cxn modelId="{5ED42706-B3A1-40E8-B971-4892294661AA}" type="presParOf" srcId="{FE2B06D9-A3D6-4493-B209-E6F4E40ED0B6}" destId="{8EA9C58A-A66F-4F72-B661-FC2BF5D10AA2}" srcOrd="6" destOrd="0" presId="urn:microsoft.com/office/officeart/2005/8/layout/pList1"/>
    <dgm:cxn modelId="{29CC3739-67A0-49C8-881F-347FB869B45C}" type="presParOf" srcId="{8EA9C58A-A66F-4F72-B661-FC2BF5D10AA2}" destId="{E6D4BBEF-0129-41F0-A192-FB5CCA4B8F5D}" srcOrd="0" destOrd="0" presId="urn:microsoft.com/office/officeart/2005/8/layout/pList1"/>
    <dgm:cxn modelId="{3FDFF845-AD56-49FB-A860-F18AB5954322}" type="presParOf" srcId="{8EA9C58A-A66F-4F72-B661-FC2BF5D10AA2}" destId="{2ADCF137-B0FE-4DBD-8C65-C15B51094BA5}" srcOrd="1" destOrd="0" presId="urn:microsoft.com/office/officeart/2005/8/layout/pList1"/>
    <dgm:cxn modelId="{038098E1-77B7-46EE-A987-C580BFADB923}" type="presParOf" srcId="{FE2B06D9-A3D6-4493-B209-E6F4E40ED0B6}" destId="{ACAF9845-BF92-476B-96F3-5E8DE7DDA756}" srcOrd="7" destOrd="0" presId="urn:microsoft.com/office/officeart/2005/8/layout/pList1"/>
    <dgm:cxn modelId="{0E71D5AB-0BAD-4C9F-9D9F-FBE964CC8949}" type="presParOf" srcId="{FE2B06D9-A3D6-4493-B209-E6F4E40ED0B6}" destId="{B833E840-C3CD-4552-9258-723FF782D843}" srcOrd="8" destOrd="0" presId="urn:microsoft.com/office/officeart/2005/8/layout/pList1"/>
    <dgm:cxn modelId="{CB9106D4-7069-4670-BC58-9DDCD5E4E03F}" type="presParOf" srcId="{B833E840-C3CD-4552-9258-723FF782D843}" destId="{8451F366-76F2-4A38-AF48-B4B6C92BA764}" srcOrd="0" destOrd="0" presId="urn:microsoft.com/office/officeart/2005/8/layout/pList1"/>
    <dgm:cxn modelId="{B0D3854A-102A-43B9-AD91-DB2C2BFD5301}" type="presParOf" srcId="{B833E840-C3CD-4552-9258-723FF782D843}" destId="{F8A7C439-9C41-40B9-81CD-92D13588AA68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6D95E2-09D6-4DE2-B8FA-BFBA2F87ABF1}" type="doc">
      <dgm:prSet loTypeId="urn:microsoft.com/office/officeart/2005/8/layout/default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zh-CN" altLang="en-US"/>
        </a:p>
      </dgm:t>
    </dgm:pt>
    <dgm:pt modelId="{80247FCD-215E-42FC-B542-625DB7AF6B42}">
      <dgm:prSet phldrT="[文本]" custT="1"/>
      <dgm:spPr/>
      <dgm:t>
        <a:bodyPr/>
        <a:lstStyle/>
        <a:p>
          <a:pPr algn="l"/>
          <a:r>
            <a:rPr lang="zh-CN" altLang="en-US" sz="1600" dirty="0" smtClean="0">
              <a:latin typeface="宋体" panose="02010600030101010101" pitchFamily="2" charset="-122"/>
              <a:ea typeface="宋体" panose="02010600030101010101" pitchFamily="2" charset="-122"/>
            </a:rPr>
            <a:t>业界领先二代证算法，身份证感应不超过</a:t>
          </a:r>
          <a:r>
            <a:rPr lang="en-US" altLang="zh-CN" sz="1600" dirty="0" smtClean="0">
              <a:latin typeface="宋体" panose="02010600030101010101" pitchFamily="2" charset="-122"/>
              <a:ea typeface="宋体" panose="02010600030101010101" pitchFamily="2" charset="-122"/>
            </a:rPr>
            <a:t>1s</a:t>
          </a:r>
          <a:r>
            <a:rPr lang="zh-CN" altLang="en-US" sz="1600" dirty="0" smtClean="0">
              <a:latin typeface="宋体" panose="02010600030101010101" pitchFamily="2" charset="-122"/>
              <a:ea typeface="宋体" panose="02010600030101010101" pitchFamily="2" charset="-122"/>
            </a:rPr>
            <a:t>，即可快速读取身份证信息（包括文字、照片、指纹）</a:t>
          </a:r>
          <a:endParaRPr lang="zh-CN" altLang="en-US" sz="1600" dirty="0">
            <a:latin typeface="宋体" panose="02010600030101010101" pitchFamily="2" charset="-122"/>
            <a:ea typeface="宋体" panose="02010600030101010101" pitchFamily="2" charset="-122"/>
          </a:endParaRPr>
        </a:p>
      </dgm:t>
    </dgm:pt>
    <dgm:pt modelId="{98DAA32D-D359-4983-B208-C253FF9A2CF1}" type="parTrans" cxnId="{D3F8F5E0-7F2F-4AA3-BA27-7D09BCA5569B}">
      <dgm:prSet/>
      <dgm:spPr/>
      <dgm:t>
        <a:bodyPr/>
        <a:lstStyle/>
        <a:p>
          <a:endParaRPr lang="zh-CN" altLang="en-US" sz="1600"/>
        </a:p>
      </dgm:t>
    </dgm:pt>
    <dgm:pt modelId="{00C99AD7-E0E5-4EEE-BD8F-302D55CAE3E2}" type="sibTrans" cxnId="{D3F8F5E0-7F2F-4AA3-BA27-7D09BCA5569B}">
      <dgm:prSet/>
      <dgm:spPr/>
      <dgm:t>
        <a:bodyPr/>
        <a:lstStyle/>
        <a:p>
          <a:endParaRPr lang="zh-CN" altLang="en-US" sz="1600"/>
        </a:p>
      </dgm:t>
    </dgm:pt>
    <dgm:pt modelId="{592249D0-EAAF-47EE-9F1B-E73233B8654D}">
      <dgm:prSet phldrT="[文本]" custT="1"/>
      <dgm:spPr/>
      <dgm:t>
        <a:bodyPr/>
        <a:lstStyle/>
        <a:p>
          <a:pPr algn="l"/>
          <a:r>
            <a:rPr lang="zh-CN" altLang="en-US" sz="1600" dirty="0" smtClean="0">
              <a:latin typeface="宋体" panose="02010600030101010101" pitchFamily="2" charset="-122"/>
              <a:ea typeface="宋体" panose="02010600030101010101" pitchFamily="2" charset="-122"/>
            </a:rPr>
            <a:t>指纹算法通过公安部检测，可高效采集手指信息，识别速度小于</a:t>
          </a:r>
          <a:r>
            <a:rPr lang="en-US" altLang="zh-CN" sz="1600" dirty="0" smtClean="0">
              <a:latin typeface="宋体" panose="02010600030101010101" pitchFamily="2" charset="-122"/>
              <a:ea typeface="宋体" panose="02010600030101010101" pitchFamily="2" charset="-122"/>
            </a:rPr>
            <a:t>1s</a:t>
          </a:r>
          <a:r>
            <a:rPr lang="zh-CN" altLang="en-US" sz="1600" dirty="0" smtClean="0">
              <a:latin typeface="宋体" panose="02010600030101010101" pitchFamily="2" charset="-122"/>
              <a:ea typeface="宋体" panose="02010600030101010101" pitchFamily="2" charset="-122"/>
            </a:rPr>
            <a:t>，识别准确率高达</a:t>
          </a:r>
          <a:r>
            <a:rPr lang="en-US" altLang="zh-CN" sz="1600" dirty="0" smtClean="0">
              <a:latin typeface="宋体" panose="02010600030101010101" pitchFamily="2" charset="-122"/>
              <a:ea typeface="宋体" panose="02010600030101010101" pitchFamily="2" charset="-122"/>
            </a:rPr>
            <a:t>99.99%</a:t>
          </a:r>
          <a:endParaRPr lang="zh-CN" altLang="en-US" sz="1600" dirty="0">
            <a:latin typeface="宋体" panose="02010600030101010101" pitchFamily="2" charset="-122"/>
            <a:ea typeface="宋体" panose="02010600030101010101" pitchFamily="2" charset="-122"/>
          </a:endParaRPr>
        </a:p>
      </dgm:t>
    </dgm:pt>
    <dgm:pt modelId="{A9F5FFF8-43CE-4266-B876-EE32C9002DC5}" type="parTrans" cxnId="{45A7512C-27A0-4975-AEFC-B73A742E917F}">
      <dgm:prSet/>
      <dgm:spPr/>
      <dgm:t>
        <a:bodyPr/>
        <a:lstStyle/>
        <a:p>
          <a:endParaRPr lang="zh-CN" altLang="en-US" sz="1600"/>
        </a:p>
      </dgm:t>
    </dgm:pt>
    <dgm:pt modelId="{815C9AA3-6A9C-4DF1-B2FD-789621C0227F}" type="sibTrans" cxnId="{45A7512C-27A0-4975-AEFC-B73A742E917F}">
      <dgm:prSet/>
      <dgm:spPr/>
      <dgm:t>
        <a:bodyPr/>
        <a:lstStyle/>
        <a:p>
          <a:endParaRPr lang="zh-CN" altLang="en-US" sz="1600"/>
        </a:p>
      </dgm:t>
    </dgm:pt>
    <dgm:pt modelId="{C94E729B-24C6-4E2A-B686-76A6BBF77A5E}">
      <dgm:prSet phldrT="[文本]" custT="1"/>
      <dgm:spPr/>
      <dgm:t>
        <a:bodyPr/>
        <a:lstStyle/>
        <a:p>
          <a:pPr algn="l"/>
          <a:r>
            <a:rPr lang="zh-CN" altLang="en-US" sz="1600" dirty="0" smtClean="0">
              <a:latin typeface="宋体" panose="02010600030101010101" pitchFamily="2" charset="-122"/>
              <a:ea typeface="宋体" panose="02010600030101010101" pitchFamily="2" charset="-122"/>
            </a:rPr>
            <a:t>高清人脸识别，满足现场人脸图片、人脸视频的采集需求，配合生物识别平台可实现人脸比对</a:t>
          </a:r>
          <a:endParaRPr lang="zh-CN" altLang="en-US" sz="1600" dirty="0">
            <a:latin typeface="宋体" panose="02010600030101010101" pitchFamily="2" charset="-122"/>
            <a:ea typeface="宋体" panose="02010600030101010101" pitchFamily="2" charset="-122"/>
          </a:endParaRPr>
        </a:p>
      </dgm:t>
    </dgm:pt>
    <dgm:pt modelId="{78ABD0DF-8E29-44C5-82AE-AC692CC85C04}" type="parTrans" cxnId="{142AF97E-4455-41B5-80BE-F03E179F4AD2}">
      <dgm:prSet/>
      <dgm:spPr/>
      <dgm:t>
        <a:bodyPr/>
        <a:lstStyle/>
        <a:p>
          <a:endParaRPr lang="zh-CN" altLang="en-US" sz="1600"/>
        </a:p>
      </dgm:t>
    </dgm:pt>
    <dgm:pt modelId="{7781D62B-30A7-413F-992C-6C4C99B50F29}" type="sibTrans" cxnId="{142AF97E-4455-41B5-80BE-F03E179F4AD2}">
      <dgm:prSet/>
      <dgm:spPr/>
      <dgm:t>
        <a:bodyPr/>
        <a:lstStyle/>
        <a:p>
          <a:endParaRPr lang="zh-CN" altLang="en-US" sz="1600"/>
        </a:p>
      </dgm:t>
    </dgm:pt>
    <dgm:pt modelId="{C0A3AC61-4739-4457-B456-4A02C04B0B19}">
      <dgm:prSet phldrT="[文本]" custT="1"/>
      <dgm:spPr/>
      <dgm:t>
        <a:bodyPr/>
        <a:lstStyle/>
        <a:p>
          <a:pPr algn="l"/>
          <a:r>
            <a:rPr lang="zh-CN" altLang="en-US" sz="1600" dirty="0" smtClean="0">
              <a:latin typeface="宋体" panose="02010600030101010101" pitchFamily="2" charset="-122"/>
              <a:ea typeface="宋体" panose="02010600030101010101" pitchFamily="2" charset="-122"/>
            </a:rPr>
            <a:t>摄像头可实现</a:t>
          </a:r>
          <a:r>
            <a:rPr lang="en-US" altLang="zh-CN" sz="1600" dirty="0" smtClean="0">
              <a:latin typeface="宋体" panose="02010600030101010101" pitchFamily="2" charset="-122"/>
              <a:ea typeface="宋体" panose="02010600030101010101" pitchFamily="2" charset="-122"/>
            </a:rPr>
            <a:t>180</a:t>
          </a:r>
          <a:r>
            <a:rPr lang="zh-CN" altLang="en-US" sz="1600" dirty="0" smtClean="0">
              <a:latin typeface="宋体" panose="02010600030101010101" pitchFamily="2" charset="-122"/>
              <a:ea typeface="宋体" panose="02010600030101010101" pitchFamily="2" charset="-122"/>
            </a:rPr>
            <a:t>度旋转，满足多角度人脸识别需求</a:t>
          </a:r>
          <a:endParaRPr lang="zh-CN" altLang="en-US" sz="1600" dirty="0">
            <a:latin typeface="宋体" panose="02010600030101010101" pitchFamily="2" charset="-122"/>
            <a:ea typeface="宋体" panose="02010600030101010101" pitchFamily="2" charset="-122"/>
          </a:endParaRPr>
        </a:p>
      </dgm:t>
    </dgm:pt>
    <dgm:pt modelId="{03F9359F-A369-4449-836C-941DB17F629F}" type="parTrans" cxnId="{460F299D-BB92-415C-A890-85246403A610}">
      <dgm:prSet/>
      <dgm:spPr/>
      <dgm:t>
        <a:bodyPr/>
        <a:lstStyle/>
        <a:p>
          <a:endParaRPr lang="zh-CN" altLang="en-US" sz="1600"/>
        </a:p>
      </dgm:t>
    </dgm:pt>
    <dgm:pt modelId="{E2395EB4-C5D7-4369-9D3A-DFA46B34E25D}" type="sibTrans" cxnId="{460F299D-BB92-415C-A890-85246403A610}">
      <dgm:prSet/>
      <dgm:spPr/>
      <dgm:t>
        <a:bodyPr/>
        <a:lstStyle/>
        <a:p>
          <a:endParaRPr lang="zh-CN" altLang="en-US" sz="1600"/>
        </a:p>
      </dgm:t>
    </dgm:pt>
    <dgm:pt modelId="{5EFAF7AE-62BB-4A48-B323-FFBE15EFEC7F}">
      <dgm:prSet phldrT="[文本]" custT="1"/>
      <dgm:spPr/>
      <dgm:t>
        <a:bodyPr/>
        <a:lstStyle/>
        <a:p>
          <a:pPr algn="l"/>
          <a:r>
            <a:rPr lang="zh-CN" altLang="en-US" sz="1600" dirty="0" smtClean="0">
              <a:latin typeface="宋体" panose="02010600030101010101" pitchFamily="2" charset="-122"/>
              <a:ea typeface="宋体" panose="02010600030101010101" pitchFamily="2" charset="-122"/>
            </a:rPr>
            <a:t>支持</a:t>
          </a:r>
          <a:r>
            <a:rPr lang="en-US" altLang="zh-CN" sz="1600" dirty="0" smtClean="0">
              <a:latin typeface="宋体" panose="02010600030101010101" pitchFamily="2" charset="-122"/>
              <a:ea typeface="宋体" panose="02010600030101010101" pitchFamily="2" charset="-122"/>
            </a:rPr>
            <a:t>RJ45</a:t>
          </a:r>
          <a:r>
            <a:rPr lang="zh-CN" altLang="en-US" sz="1600" dirty="0" smtClean="0">
              <a:latin typeface="宋体" panose="02010600030101010101" pitchFamily="2" charset="-122"/>
              <a:ea typeface="宋体" panose="02010600030101010101" pitchFamily="2" charset="-122"/>
            </a:rPr>
            <a:t>有线连接，为现场实时数据提供强大稳定支撑</a:t>
          </a:r>
          <a:endParaRPr lang="zh-CN" altLang="en-US" sz="1600" dirty="0">
            <a:latin typeface="宋体" panose="02010600030101010101" pitchFamily="2" charset="-122"/>
            <a:ea typeface="宋体" panose="02010600030101010101" pitchFamily="2" charset="-122"/>
          </a:endParaRPr>
        </a:p>
      </dgm:t>
    </dgm:pt>
    <dgm:pt modelId="{464BCB57-20A5-4F01-9A1F-A7314582F4B7}" type="parTrans" cxnId="{98476D88-A086-43CE-B0D5-BFC8BB7BA719}">
      <dgm:prSet/>
      <dgm:spPr/>
      <dgm:t>
        <a:bodyPr/>
        <a:lstStyle/>
        <a:p>
          <a:endParaRPr lang="zh-CN" altLang="en-US" sz="1600"/>
        </a:p>
      </dgm:t>
    </dgm:pt>
    <dgm:pt modelId="{A7D92D8E-1B96-4B41-B34F-E23CC11FFA2A}" type="sibTrans" cxnId="{98476D88-A086-43CE-B0D5-BFC8BB7BA719}">
      <dgm:prSet/>
      <dgm:spPr/>
      <dgm:t>
        <a:bodyPr/>
        <a:lstStyle/>
        <a:p>
          <a:endParaRPr lang="zh-CN" altLang="en-US" sz="1600"/>
        </a:p>
      </dgm:t>
    </dgm:pt>
    <dgm:pt modelId="{70A7EA73-BF6C-4D9E-87CA-D77A5E9F0B0E}" type="pres">
      <dgm:prSet presAssocID="{446D95E2-09D6-4DE2-B8FA-BFBA2F87ABF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CCEC9994-1B48-4547-A7AB-83ACE5267413}" type="pres">
      <dgm:prSet presAssocID="{80247FCD-215E-42FC-B542-625DB7AF6B42}" presName="node" presStyleLbl="node1" presStyleIdx="0" presStyleCnt="5" custScaleY="18086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1E626BD-0AAF-4C25-833C-B09F9C874E0B}" type="pres">
      <dgm:prSet presAssocID="{00C99AD7-E0E5-4EEE-BD8F-302D55CAE3E2}" presName="sibTrans" presStyleCnt="0"/>
      <dgm:spPr/>
    </dgm:pt>
    <dgm:pt modelId="{6B2EAD1E-26B9-4EE6-93C7-7A6772B6EAB0}" type="pres">
      <dgm:prSet presAssocID="{592249D0-EAAF-47EE-9F1B-E73233B8654D}" presName="node" presStyleLbl="node1" presStyleIdx="1" presStyleCnt="5" custScaleY="18086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436115D-880E-4B17-B8F6-576CC21FE065}" type="pres">
      <dgm:prSet presAssocID="{815C9AA3-6A9C-4DF1-B2FD-789621C0227F}" presName="sibTrans" presStyleCnt="0"/>
      <dgm:spPr/>
    </dgm:pt>
    <dgm:pt modelId="{DDC3D8B9-5696-4508-9FB9-CFCFB50A20DE}" type="pres">
      <dgm:prSet presAssocID="{C94E729B-24C6-4E2A-B686-76A6BBF77A5E}" presName="node" presStyleLbl="node1" presStyleIdx="2" presStyleCnt="5" custScaleY="18086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988237F-4D12-4CE4-8D4B-98EDC714B819}" type="pres">
      <dgm:prSet presAssocID="{7781D62B-30A7-413F-992C-6C4C99B50F29}" presName="sibTrans" presStyleCnt="0"/>
      <dgm:spPr/>
    </dgm:pt>
    <dgm:pt modelId="{A55B74EB-04BD-4247-9094-08D61B295562}" type="pres">
      <dgm:prSet presAssocID="{C0A3AC61-4739-4457-B456-4A02C04B0B19}" presName="node" presStyleLbl="node1" presStyleIdx="3" presStyleCnt="5" custScaleY="18086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05974FA-576B-41A0-9BF3-E11F0A2CF690}" type="pres">
      <dgm:prSet presAssocID="{E2395EB4-C5D7-4369-9D3A-DFA46B34E25D}" presName="sibTrans" presStyleCnt="0"/>
      <dgm:spPr/>
    </dgm:pt>
    <dgm:pt modelId="{110A5627-336D-4D19-BF61-797F2FC3A833}" type="pres">
      <dgm:prSet presAssocID="{5EFAF7AE-62BB-4A48-B323-FFBE15EFEC7F}" presName="node" presStyleLbl="node1" presStyleIdx="4" presStyleCnt="5" custScaleY="18086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460F299D-BB92-415C-A890-85246403A610}" srcId="{446D95E2-09D6-4DE2-B8FA-BFBA2F87ABF1}" destId="{C0A3AC61-4739-4457-B456-4A02C04B0B19}" srcOrd="3" destOrd="0" parTransId="{03F9359F-A369-4449-836C-941DB17F629F}" sibTransId="{E2395EB4-C5D7-4369-9D3A-DFA46B34E25D}"/>
    <dgm:cxn modelId="{D676CBC2-28CE-472C-A2C1-B0523155CA09}" type="presOf" srcId="{80247FCD-215E-42FC-B542-625DB7AF6B42}" destId="{CCEC9994-1B48-4547-A7AB-83ACE5267413}" srcOrd="0" destOrd="0" presId="urn:microsoft.com/office/officeart/2005/8/layout/default"/>
    <dgm:cxn modelId="{27CFA5D5-1C68-4C28-A233-B05CBB768990}" type="presOf" srcId="{C0A3AC61-4739-4457-B456-4A02C04B0B19}" destId="{A55B74EB-04BD-4247-9094-08D61B295562}" srcOrd="0" destOrd="0" presId="urn:microsoft.com/office/officeart/2005/8/layout/default"/>
    <dgm:cxn modelId="{41C67E26-3727-4D74-BDD9-8C32EF0AD00C}" type="presOf" srcId="{592249D0-EAAF-47EE-9F1B-E73233B8654D}" destId="{6B2EAD1E-26B9-4EE6-93C7-7A6772B6EAB0}" srcOrd="0" destOrd="0" presId="urn:microsoft.com/office/officeart/2005/8/layout/default"/>
    <dgm:cxn modelId="{98476D88-A086-43CE-B0D5-BFC8BB7BA719}" srcId="{446D95E2-09D6-4DE2-B8FA-BFBA2F87ABF1}" destId="{5EFAF7AE-62BB-4A48-B323-FFBE15EFEC7F}" srcOrd="4" destOrd="0" parTransId="{464BCB57-20A5-4F01-9A1F-A7314582F4B7}" sibTransId="{A7D92D8E-1B96-4B41-B34F-E23CC11FFA2A}"/>
    <dgm:cxn modelId="{142AF97E-4455-41B5-80BE-F03E179F4AD2}" srcId="{446D95E2-09D6-4DE2-B8FA-BFBA2F87ABF1}" destId="{C94E729B-24C6-4E2A-B686-76A6BBF77A5E}" srcOrd="2" destOrd="0" parTransId="{78ABD0DF-8E29-44C5-82AE-AC692CC85C04}" sibTransId="{7781D62B-30A7-413F-992C-6C4C99B50F29}"/>
    <dgm:cxn modelId="{D3F8F5E0-7F2F-4AA3-BA27-7D09BCA5569B}" srcId="{446D95E2-09D6-4DE2-B8FA-BFBA2F87ABF1}" destId="{80247FCD-215E-42FC-B542-625DB7AF6B42}" srcOrd="0" destOrd="0" parTransId="{98DAA32D-D359-4983-B208-C253FF9A2CF1}" sibTransId="{00C99AD7-E0E5-4EEE-BD8F-302D55CAE3E2}"/>
    <dgm:cxn modelId="{9935341B-C0F7-41B3-828F-904CC15F6D84}" type="presOf" srcId="{C94E729B-24C6-4E2A-B686-76A6BBF77A5E}" destId="{DDC3D8B9-5696-4508-9FB9-CFCFB50A20DE}" srcOrd="0" destOrd="0" presId="urn:microsoft.com/office/officeart/2005/8/layout/default"/>
    <dgm:cxn modelId="{5A2F56DB-80ED-4755-AB73-F20612C51501}" type="presOf" srcId="{5EFAF7AE-62BB-4A48-B323-FFBE15EFEC7F}" destId="{110A5627-336D-4D19-BF61-797F2FC3A833}" srcOrd="0" destOrd="0" presId="urn:microsoft.com/office/officeart/2005/8/layout/default"/>
    <dgm:cxn modelId="{4603A6BA-37F1-4B7C-B3C6-672AF6E490A0}" type="presOf" srcId="{446D95E2-09D6-4DE2-B8FA-BFBA2F87ABF1}" destId="{70A7EA73-BF6C-4D9E-87CA-D77A5E9F0B0E}" srcOrd="0" destOrd="0" presId="urn:microsoft.com/office/officeart/2005/8/layout/default"/>
    <dgm:cxn modelId="{45A7512C-27A0-4975-AEFC-B73A742E917F}" srcId="{446D95E2-09D6-4DE2-B8FA-BFBA2F87ABF1}" destId="{592249D0-EAAF-47EE-9F1B-E73233B8654D}" srcOrd="1" destOrd="0" parTransId="{A9F5FFF8-43CE-4266-B876-EE32C9002DC5}" sibTransId="{815C9AA3-6A9C-4DF1-B2FD-789621C0227F}"/>
    <dgm:cxn modelId="{40B2A4A6-6DB9-457C-92F0-9147999DFBD6}" type="presParOf" srcId="{70A7EA73-BF6C-4D9E-87CA-D77A5E9F0B0E}" destId="{CCEC9994-1B48-4547-A7AB-83ACE5267413}" srcOrd="0" destOrd="0" presId="urn:microsoft.com/office/officeart/2005/8/layout/default"/>
    <dgm:cxn modelId="{906DB254-C374-47E0-A25E-048F01A83092}" type="presParOf" srcId="{70A7EA73-BF6C-4D9E-87CA-D77A5E9F0B0E}" destId="{81E626BD-0AAF-4C25-833C-B09F9C874E0B}" srcOrd="1" destOrd="0" presId="urn:microsoft.com/office/officeart/2005/8/layout/default"/>
    <dgm:cxn modelId="{55E22428-CDDB-4CB6-9215-D8DE3EB1596A}" type="presParOf" srcId="{70A7EA73-BF6C-4D9E-87CA-D77A5E9F0B0E}" destId="{6B2EAD1E-26B9-4EE6-93C7-7A6772B6EAB0}" srcOrd="2" destOrd="0" presId="urn:microsoft.com/office/officeart/2005/8/layout/default"/>
    <dgm:cxn modelId="{31479D48-6FCA-40AB-8DE2-D63759F1D496}" type="presParOf" srcId="{70A7EA73-BF6C-4D9E-87CA-D77A5E9F0B0E}" destId="{1436115D-880E-4B17-B8F6-576CC21FE065}" srcOrd="3" destOrd="0" presId="urn:microsoft.com/office/officeart/2005/8/layout/default"/>
    <dgm:cxn modelId="{CDBD2D6A-99DC-402F-9D72-DC1D5DCEF571}" type="presParOf" srcId="{70A7EA73-BF6C-4D9E-87CA-D77A5E9F0B0E}" destId="{DDC3D8B9-5696-4508-9FB9-CFCFB50A20DE}" srcOrd="4" destOrd="0" presId="urn:microsoft.com/office/officeart/2005/8/layout/default"/>
    <dgm:cxn modelId="{6C7A6DF5-80AE-4535-9B79-780E00348BA3}" type="presParOf" srcId="{70A7EA73-BF6C-4D9E-87CA-D77A5E9F0B0E}" destId="{9988237F-4D12-4CE4-8D4B-98EDC714B819}" srcOrd="5" destOrd="0" presId="urn:microsoft.com/office/officeart/2005/8/layout/default"/>
    <dgm:cxn modelId="{FA64F055-688B-4948-8194-C95711A57BBE}" type="presParOf" srcId="{70A7EA73-BF6C-4D9E-87CA-D77A5E9F0B0E}" destId="{A55B74EB-04BD-4247-9094-08D61B295562}" srcOrd="6" destOrd="0" presId="urn:microsoft.com/office/officeart/2005/8/layout/default"/>
    <dgm:cxn modelId="{8C24BD8F-1A25-483A-86A9-05FA64FCC782}" type="presParOf" srcId="{70A7EA73-BF6C-4D9E-87CA-D77A5E9F0B0E}" destId="{005974FA-576B-41A0-9BF3-E11F0A2CF690}" srcOrd="7" destOrd="0" presId="urn:microsoft.com/office/officeart/2005/8/layout/default"/>
    <dgm:cxn modelId="{19517ABE-7551-4481-9AB8-2D3FBA5EA83A}" type="presParOf" srcId="{70A7EA73-BF6C-4D9E-87CA-D77A5E9F0B0E}" destId="{110A5627-336D-4D19-BF61-797F2FC3A83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1DC2E6-C611-4E41-A2F9-8884A6D519D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28C86985-6A8A-40BE-AED4-AA4860671205}">
      <dgm:prSet phldrT="[文本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CN" altLang="en-US" dirty="0" smtClean="0"/>
            <a:t>二代身份证信息读取，提供基础的身份信息验证</a:t>
          </a:r>
          <a:endParaRPr lang="zh-CN" altLang="en-US" dirty="0"/>
        </a:p>
      </dgm:t>
    </dgm:pt>
    <dgm:pt modelId="{75319243-77FE-40F8-B647-E9151B1FDF5A}" type="parTrans" cxnId="{AD62B3AA-4DCC-4FE4-9916-1990D9B7777B}">
      <dgm:prSet/>
      <dgm:spPr/>
      <dgm:t>
        <a:bodyPr/>
        <a:lstStyle/>
        <a:p>
          <a:endParaRPr lang="zh-CN" altLang="en-US"/>
        </a:p>
      </dgm:t>
    </dgm:pt>
    <dgm:pt modelId="{06898239-BDCC-40DF-BEC9-D2E041103A98}" type="sibTrans" cxnId="{AD62B3AA-4DCC-4FE4-9916-1990D9B7777B}">
      <dgm:prSet/>
      <dgm:spPr/>
      <dgm:t>
        <a:bodyPr/>
        <a:lstStyle/>
        <a:p>
          <a:endParaRPr lang="zh-CN" altLang="en-US"/>
        </a:p>
      </dgm:t>
    </dgm:pt>
    <dgm:pt modelId="{AD84F328-45C8-433B-902D-5A70CB0A7A3F}">
      <dgm:prSet phldrT="[文本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CN" altLang="en-US" dirty="0" smtClean="0"/>
            <a:t>通过公安部认证指纹模块，提升考生身份验证准确度</a:t>
          </a:r>
          <a:endParaRPr lang="zh-CN" altLang="en-US" dirty="0"/>
        </a:p>
      </dgm:t>
    </dgm:pt>
    <dgm:pt modelId="{37562C63-95CE-43D0-8F89-2EDAF31595FB}" type="parTrans" cxnId="{CF4C28FE-7998-48F7-88E4-F67B5C115349}">
      <dgm:prSet/>
      <dgm:spPr/>
      <dgm:t>
        <a:bodyPr/>
        <a:lstStyle/>
        <a:p>
          <a:endParaRPr lang="zh-CN" altLang="en-US"/>
        </a:p>
      </dgm:t>
    </dgm:pt>
    <dgm:pt modelId="{AFED113B-6249-45E4-995D-71E71701BFEE}" type="sibTrans" cxnId="{CF4C28FE-7998-48F7-88E4-F67B5C115349}">
      <dgm:prSet/>
      <dgm:spPr/>
      <dgm:t>
        <a:bodyPr/>
        <a:lstStyle/>
        <a:p>
          <a:endParaRPr lang="zh-CN" altLang="en-US"/>
        </a:p>
      </dgm:t>
    </dgm:pt>
    <dgm:pt modelId="{BAD215B8-1D3F-40AD-BD1E-2CED209A2EBA}">
      <dgm:prSet phldrT="[文本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CN" altLang="en-US" dirty="0" smtClean="0"/>
            <a:t>通过人脸识别算法，提升考生身份验证准确度</a:t>
          </a:r>
          <a:endParaRPr lang="zh-CN" altLang="en-US" dirty="0"/>
        </a:p>
      </dgm:t>
    </dgm:pt>
    <dgm:pt modelId="{7203B5AD-6845-4AC3-B647-640F92808D7A}" type="parTrans" cxnId="{0B697C98-A078-4D41-9719-9A115EC67558}">
      <dgm:prSet/>
      <dgm:spPr/>
      <dgm:t>
        <a:bodyPr/>
        <a:lstStyle/>
        <a:p>
          <a:endParaRPr lang="zh-CN" altLang="en-US"/>
        </a:p>
      </dgm:t>
    </dgm:pt>
    <dgm:pt modelId="{2B2ACDF0-399A-4DCB-9183-2E3E85ED41C1}" type="sibTrans" cxnId="{0B697C98-A078-4D41-9719-9A115EC67558}">
      <dgm:prSet/>
      <dgm:spPr/>
      <dgm:t>
        <a:bodyPr/>
        <a:lstStyle/>
        <a:p>
          <a:endParaRPr lang="zh-CN" altLang="en-US"/>
        </a:p>
      </dgm:t>
    </dgm:pt>
    <dgm:pt modelId="{D8ABF1B3-6637-4893-8637-41028EE4A64B}">
      <dgm:prSet phldrT="[文本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CN" altLang="en-US" dirty="0" smtClean="0"/>
            <a:t>设备必须有线连接网络，保障网络稳定</a:t>
          </a:r>
          <a:endParaRPr lang="zh-CN" altLang="en-US" dirty="0"/>
        </a:p>
      </dgm:t>
    </dgm:pt>
    <dgm:pt modelId="{63A3006E-AF0D-4A14-AAE0-A028BF3F81A8}" type="parTrans" cxnId="{D4F72839-257D-46D1-BEA3-31CCC234276D}">
      <dgm:prSet/>
      <dgm:spPr/>
      <dgm:t>
        <a:bodyPr/>
        <a:lstStyle/>
        <a:p>
          <a:endParaRPr lang="zh-CN" altLang="en-US"/>
        </a:p>
      </dgm:t>
    </dgm:pt>
    <dgm:pt modelId="{7663F7AD-F9E7-4C07-B3AA-81CEAEAB2DFA}" type="sibTrans" cxnId="{D4F72839-257D-46D1-BEA3-31CCC234276D}">
      <dgm:prSet/>
      <dgm:spPr/>
      <dgm:t>
        <a:bodyPr/>
        <a:lstStyle/>
        <a:p>
          <a:endParaRPr lang="zh-CN" altLang="en-US"/>
        </a:p>
      </dgm:t>
    </dgm:pt>
    <dgm:pt modelId="{C7112931-E6D7-4642-BFC8-98A96B31D229}">
      <dgm:prSet phldrT="[文本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CN" altLang="en-US" dirty="0" smtClean="0"/>
            <a:t>设备固定，通过摄像头旋转对准不同身高考生</a:t>
          </a:r>
          <a:endParaRPr lang="zh-CN" altLang="en-US" dirty="0"/>
        </a:p>
      </dgm:t>
    </dgm:pt>
    <dgm:pt modelId="{9D474B89-0418-4B8E-A940-9BE90BDD727C}" type="parTrans" cxnId="{18B4A422-672E-4196-95EE-1609284697C4}">
      <dgm:prSet/>
      <dgm:spPr/>
      <dgm:t>
        <a:bodyPr/>
        <a:lstStyle/>
        <a:p>
          <a:endParaRPr lang="zh-CN" altLang="en-US"/>
        </a:p>
      </dgm:t>
    </dgm:pt>
    <dgm:pt modelId="{C0B1A0F5-F5E2-43D4-B2D8-E47438629DAE}" type="sibTrans" cxnId="{18B4A422-672E-4196-95EE-1609284697C4}">
      <dgm:prSet/>
      <dgm:spPr/>
      <dgm:t>
        <a:bodyPr/>
        <a:lstStyle/>
        <a:p>
          <a:endParaRPr lang="zh-CN" altLang="en-US"/>
        </a:p>
      </dgm:t>
    </dgm:pt>
    <dgm:pt modelId="{03BA18EC-9D67-4AD9-83B4-DCF0BB66744D}" type="pres">
      <dgm:prSet presAssocID="{BC1DC2E6-C611-4E41-A2F9-8884A6D519D9}" presName="Name0" presStyleCnt="0">
        <dgm:presLayoutVars>
          <dgm:dir/>
          <dgm:resizeHandles val="exact"/>
        </dgm:presLayoutVars>
      </dgm:prSet>
      <dgm:spPr/>
    </dgm:pt>
    <dgm:pt modelId="{66D6B6FC-6323-4105-BC8D-7A762F7E36E5}" type="pres">
      <dgm:prSet presAssocID="{28C86985-6A8A-40BE-AED4-AA4860671205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36088EC-D4E0-4078-8991-2E34379B89D1}" type="pres">
      <dgm:prSet presAssocID="{06898239-BDCC-40DF-BEC9-D2E041103A98}" presName="parSpace" presStyleCnt="0"/>
      <dgm:spPr/>
    </dgm:pt>
    <dgm:pt modelId="{A9576350-F105-46A7-AB44-FC7FF3BDB183}" type="pres">
      <dgm:prSet presAssocID="{AD84F328-45C8-433B-902D-5A70CB0A7A3F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FAC5E16-CADB-47C4-AAED-5AF89EEB2239}" type="pres">
      <dgm:prSet presAssocID="{AFED113B-6249-45E4-995D-71E71701BFEE}" presName="parSpace" presStyleCnt="0"/>
      <dgm:spPr/>
    </dgm:pt>
    <dgm:pt modelId="{29A66903-5AF4-46B8-8D31-620355CF8C1F}" type="pres">
      <dgm:prSet presAssocID="{BAD215B8-1D3F-40AD-BD1E-2CED209A2EB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5522EFB-3D08-446D-930B-DA9D10DF2B72}" type="pres">
      <dgm:prSet presAssocID="{2B2ACDF0-399A-4DCB-9183-2E3E85ED41C1}" presName="parSpace" presStyleCnt="0"/>
      <dgm:spPr/>
    </dgm:pt>
    <dgm:pt modelId="{AD5643A6-5EFF-4158-B34F-1754BA2B063C}" type="pres">
      <dgm:prSet presAssocID="{C7112931-E6D7-4642-BFC8-98A96B31D22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991BA53-10A8-4846-8849-62706A069311}" type="pres">
      <dgm:prSet presAssocID="{C0B1A0F5-F5E2-43D4-B2D8-E47438629DAE}" presName="parSpace" presStyleCnt="0"/>
      <dgm:spPr/>
    </dgm:pt>
    <dgm:pt modelId="{83E04C17-C67B-45D8-923D-E0B43FA1F880}" type="pres">
      <dgm:prSet presAssocID="{D8ABF1B3-6637-4893-8637-41028EE4A64B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D4F72839-257D-46D1-BEA3-31CCC234276D}" srcId="{BC1DC2E6-C611-4E41-A2F9-8884A6D519D9}" destId="{D8ABF1B3-6637-4893-8637-41028EE4A64B}" srcOrd="4" destOrd="0" parTransId="{63A3006E-AF0D-4A14-AAE0-A028BF3F81A8}" sibTransId="{7663F7AD-F9E7-4C07-B3AA-81CEAEAB2DFA}"/>
    <dgm:cxn modelId="{F7BED8BA-B15A-44E1-B517-0226EFCBBB3D}" type="presOf" srcId="{BAD215B8-1D3F-40AD-BD1E-2CED209A2EBA}" destId="{29A66903-5AF4-46B8-8D31-620355CF8C1F}" srcOrd="0" destOrd="0" presId="urn:microsoft.com/office/officeart/2005/8/layout/hChevron3"/>
    <dgm:cxn modelId="{CCBBA0D8-45D6-4A6F-9E1E-39CC360441EB}" type="presOf" srcId="{C7112931-E6D7-4642-BFC8-98A96B31D229}" destId="{AD5643A6-5EFF-4158-B34F-1754BA2B063C}" srcOrd="0" destOrd="0" presId="urn:microsoft.com/office/officeart/2005/8/layout/hChevron3"/>
    <dgm:cxn modelId="{0A0E6799-2908-4579-B4B7-CF053D29AFDA}" type="presOf" srcId="{D8ABF1B3-6637-4893-8637-41028EE4A64B}" destId="{83E04C17-C67B-45D8-923D-E0B43FA1F880}" srcOrd="0" destOrd="0" presId="urn:microsoft.com/office/officeart/2005/8/layout/hChevron3"/>
    <dgm:cxn modelId="{BAFEA937-AABA-4426-AC55-F4FE07F010D4}" type="presOf" srcId="{BC1DC2E6-C611-4E41-A2F9-8884A6D519D9}" destId="{03BA18EC-9D67-4AD9-83B4-DCF0BB66744D}" srcOrd="0" destOrd="0" presId="urn:microsoft.com/office/officeart/2005/8/layout/hChevron3"/>
    <dgm:cxn modelId="{18B4A422-672E-4196-95EE-1609284697C4}" srcId="{BC1DC2E6-C611-4E41-A2F9-8884A6D519D9}" destId="{C7112931-E6D7-4642-BFC8-98A96B31D229}" srcOrd="3" destOrd="0" parTransId="{9D474B89-0418-4B8E-A940-9BE90BDD727C}" sibTransId="{C0B1A0F5-F5E2-43D4-B2D8-E47438629DAE}"/>
    <dgm:cxn modelId="{0B697C98-A078-4D41-9719-9A115EC67558}" srcId="{BC1DC2E6-C611-4E41-A2F9-8884A6D519D9}" destId="{BAD215B8-1D3F-40AD-BD1E-2CED209A2EBA}" srcOrd="2" destOrd="0" parTransId="{7203B5AD-6845-4AC3-B647-640F92808D7A}" sibTransId="{2B2ACDF0-399A-4DCB-9183-2E3E85ED41C1}"/>
    <dgm:cxn modelId="{B131753A-8EF3-40B4-84DB-4F6D1DDCB350}" type="presOf" srcId="{28C86985-6A8A-40BE-AED4-AA4860671205}" destId="{66D6B6FC-6323-4105-BC8D-7A762F7E36E5}" srcOrd="0" destOrd="0" presId="urn:microsoft.com/office/officeart/2005/8/layout/hChevron3"/>
    <dgm:cxn modelId="{AD62B3AA-4DCC-4FE4-9916-1990D9B7777B}" srcId="{BC1DC2E6-C611-4E41-A2F9-8884A6D519D9}" destId="{28C86985-6A8A-40BE-AED4-AA4860671205}" srcOrd="0" destOrd="0" parTransId="{75319243-77FE-40F8-B647-E9151B1FDF5A}" sibTransId="{06898239-BDCC-40DF-BEC9-D2E041103A98}"/>
    <dgm:cxn modelId="{CF4C28FE-7998-48F7-88E4-F67B5C115349}" srcId="{BC1DC2E6-C611-4E41-A2F9-8884A6D519D9}" destId="{AD84F328-45C8-433B-902D-5A70CB0A7A3F}" srcOrd="1" destOrd="0" parTransId="{37562C63-95CE-43D0-8F89-2EDAF31595FB}" sibTransId="{AFED113B-6249-45E4-995D-71E71701BFEE}"/>
    <dgm:cxn modelId="{D363A819-F7EF-4556-99EF-8C7BF9918A5B}" type="presOf" srcId="{AD84F328-45C8-433B-902D-5A70CB0A7A3F}" destId="{A9576350-F105-46A7-AB44-FC7FF3BDB183}" srcOrd="0" destOrd="0" presId="urn:microsoft.com/office/officeart/2005/8/layout/hChevron3"/>
    <dgm:cxn modelId="{D8167816-D98E-49E8-83A7-290A28D493FD}" type="presParOf" srcId="{03BA18EC-9D67-4AD9-83B4-DCF0BB66744D}" destId="{66D6B6FC-6323-4105-BC8D-7A762F7E36E5}" srcOrd="0" destOrd="0" presId="urn:microsoft.com/office/officeart/2005/8/layout/hChevron3"/>
    <dgm:cxn modelId="{A7396B26-B20A-431A-97EF-28FF75A457C3}" type="presParOf" srcId="{03BA18EC-9D67-4AD9-83B4-DCF0BB66744D}" destId="{736088EC-D4E0-4078-8991-2E34379B89D1}" srcOrd="1" destOrd="0" presId="urn:microsoft.com/office/officeart/2005/8/layout/hChevron3"/>
    <dgm:cxn modelId="{39E3001C-B1F7-45A1-B909-9FA85FDF8E89}" type="presParOf" srcId="{03BA18EC-9D67-4AD9-83B4-DCF0BB66744D}" destId="{A9576350-F105-46A7-AB44-FC7FF3BDB183}" srcOrd="2" destOrd="0" presId="urn:microsoft.com/office/officeart/2005/8/layout/hChevron3"/>
    <dgm:cxn modelId="{F2CB0DD1-3CB2-4736-A21A-A6318D0CB737}" type="presParOf" srcId="{03BA18EC-9D67-4AD9-83B4-DCF0BB66744D}" destId="{2FAC5E16-CADB-47C4-AAED-5AF89EEB2239}" srcOrd="3" destOrd="0" presId="urn:microsoft.com/office/officeart/2005/8/layout/hChevron3"/>
    <dgm:cxn modelId="{8C79E20F-9475-496C-9A8D-98424B764DB3}" type="presParOf" srcId="{03BA18EC-9D67-4AD9-83B4-DCF0BB66744D}" destId="{29A66903-5AF4-46B8-8D31-620355CF8C1F}" srcOrd="4" destOrd="0" presId="urn:microsoft.com/office/officeart/2005/8/layout/hChevron3"/>
    <dgm:cxn modelId="{9ACCBB07-9BD9-43AE-B10B-20DD6D141F44}" type="presParOf" srcId="{03BA18EC-9D67-4AD9-83B4-DCF0BB66744D}" destId="{F5522EFB-3D08-446D-930B-DA9D10DF2B72}" srcOrd="5" destOrd="0" presId="urn:microsoft.com/office/officeart/2005/8/layout/hChevron3"/>
    <dgm:cxn modelId="{C1AF4CE4-0384-4E0B-AE25-50DC3A6E0C67}" type="presParOf" srcId="{03BA18EC-9D67-4AD9-83B4-DCF0BB66744D}" destId="{AD5643A6-5EFF-4158-B34F-1754BA2B063C}" srcOrd="6" destOrd="0" presId="urn:microsoft.com/office/officeart/2005/8/layout/hChevron3"/>
    <dgm:cxn modelId="{5A1364D7-D435-410B-AC67-F4E6B80A9FA6}" type="presParOf" srcId="{03BA18EC-9D67-4AD9-83B4-DCF0BB66744D}" destId="{7991BA53-10A8-4846-8849-62706A069311}" srcOrd="7" destOrd="0" presId="urn:microsoft.com/office/officeart/2005/8/layout/hChevron3"/>
    <dgm:cxn modelId="{D8CE30C4-1A31-44DA-B869-2923916B3A5B}" type="presParOf" srcId="{03BA18EC-9D67-4AD9-83B4-DCF0BB66744D}" destId="{83E04C17-C67B-45D8-923D-E0B43FA1F880}" srcOrd="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1A8B20-7BD0-4944-8F5A-9D70E906F45E}">
      <dsp:nvSpPr>
        <dsp:cNvPr id="0" name=""/>
        <dsp:cNvSpPr/>
      </dsp:nvSpPr>
      <dsp:spPr>
        <a:xfrm>
          <a:off x="4796" y="895077"/>
          <a:ext cx="1927885" cy="1328312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3FFBCE-F56B-4057-BDF1-6BD7DAB35A2B}">
      <dsp:nvSpPr>
        <dsp:cNvPr id="0" name=""/>
        <dsp:cNvSpPr/>
      </dsp:nvSpPr>
      <dsp:spPr>
        <a:xfrm>
          <a:off x="5587" y="2223390"/>
          <a:ext cx="1927885" cy="71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100" kern="1200" dirty="0" smtClean="0"/>
            <a:t>身份证识别</a:t>
          </a:r>
          <a:endParaRPr lang="zh-CN" altLang="en-US" sz="2100" kern="1200" dirty="0"/>
        </a:p>
      </dsp:txBody>
      <dsp:txXfrm>
        <a:off x="5587" y="2223390"/>
        <a:ext cx="1927885" cy="715245"/>
      </dsp:txXfrm>
    </dsp:sp>
    <dsp:sp modelId="{6BBD5BC6-BF87-4EBB-8D97-FC34442D46FE}">
      <dsp:nvSpPr>
        <dsp:cNvPr id="0" name=""/>
        <dsp:cNvSpPr/>
      </dsp:nvSpPr>
      <dsp:spPr>
        <a:xfrm>
          <a:off x="2126341" y="895077"/>
          <a:ext cx="1927885" cy="1328312"/>
        </a:xfrm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F86F82-DAA7-4F42-A230-518E0C47FE92}">
      <dsp:nvSpPr>
        <dsp:cNvPr id="0" name=""/>
        <dsp:cNvSpPr/>
      </dsp:nvSpPr>
      <dsp:spPr>
        <a:xfrm>
          <a:off x="2126341" y="2223390"/>
          <a:ext cx="1927885" cy="71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100" kern="1200" dirty="0" smtClean="0"/>
            <a:t>指纹识别</a:t>
          </a:r>
          <a:endParaRPr lang="zh-CN" altLang="en-US" sz="2100" kern="1200" dirty="0"/>
        </a:p>
      </dsp:txBody>
      <dsp:txXfrm>
        <a:off x="2126341" y="2223390"/>
        <a:ext cx="1927885" cy="715245"/>
      </dsp:txXfrm>
    </dsp:sp>
    <dsp:sp modelId="{9ED9BE06-F8D0-420A-A2E7-EB3C7BA53674}">
      <dsp:nvSpPr>
        <dsp:cNvPr id="0" name=""/>
        <dsp:cNvSpPr/>
      </dsp:nvSpPr>
      <dsp:spPr>
        <a:xfrm>
          <a:off x="4247096" y="895077"/>
          <a:ext cx="1927885" cy="1328312"/>
        </a:xfrm>
        <a:prstGeom prst="round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3AF478-4F1C-4E73-990C-00D970F1A488}">
      <dsp:nvSpPr>
        <dsp:cNvPr id="0" name=""/>
        <dsp:cNvSpPr/>
      </dsp:nvSpPr>
      <dsp:spPr>
        <a:xfrm>
          <a:off x="4247096" y="2223390"/>
          <a:ext cx="1927885" cy="71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100" kern="1200" dirty="0" smtClean="0"/>
            <a:t>人脸识别</a:t>
          </a:r>
          <a:endParaRPr lang="zh-CN" altLang="en-US" sz="2100" kern="1200" dirty="0"/>
        </a:p>
      </dsp:txBody>
      <dsp:txXfrm>
        <a:off x="4247096" y="2223390"/>
        <a:ext cx="1927885" cy="715245"/>
      </dsp:txXfrm>
    </dsp:sp>
    <dsp:sp modelId="{E6D4BBEF-0129-41F0-A192-FB5CCA4B8F5D}">
      <dsp:nvSpPr>
        <dsp:cNvPr id="0" name=""/>
        <dsp:cNvSpPr/>
      </dsp:nvSpPr>
      <dsp:spPr>
        <a:xfrm>
          <a:off x="6367851" y="895077"/>
          <a:ext cx="1927885" cy="1328312"/>
        </a:xfrm>
        <a:prstGeom prst="round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DCF137-B0FE-4DBD-8C65-C15B51094BA5}">
      <dsp:nvSpPr>
        <dsp:cNvPr id="0" name=""/>
        <dsp:cNvSpPr/>
      </dsp:nvSpPr>
      <dsp:spPr>
        <a:xfrm>
          <a:off x="6367851" y="2223390"/>
          <a:ext cx="1927885" cy="71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100" kern="1200" dirty="0" smtClean="0"/>
            <a:t>可旋转摄像头</a:t>
          </a:r>
          <a:endParaRPr lang="zh-CN" altLang="en-US" sz="2100" kern="1200" dirty="0"/>
        </a:p>
      </dsp:txBody>
      <dsp:txXfrm>
        <a:off x="6367851" y="2223390"/>
        <a:ext cx="1927885" cy="715245"/>
      </dsp:txXfrm>
    </dsp:sp>
    <dsp:sp modelId="{8451F366-76F2-4A38-AF48-B4B6C92BA764}">
      <dsp:nvSpPr>
        <dsp:cNvPr id="0" name=""/>
        <dsp:cNvSpPr/>
      </dsp:nvSpPr>
      <dsp:spPr>
        <a:xfrm>
          <a:off x="8488605" y="895077"/>
          <a:ext cx="1927885" cy="1328312"/>
        </a:xfrm>
        <a:prstGeom prst="round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A7C439-9C41-40B9-81CD-92D13588AA68}">
      <dsp:nvSpPr>
        <dsp:cNvPr id="0" name=""/>
        <dsp:cNvSpPr/>
      </dsp:nvSpPr>
      <dsp:spPr>
        <a:xfrm>
          <a:off x="8488605" y="2223390"/>
          <a:ext cx="1927885" cy="71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100" kern="1200" dirty="0" smtClean="0"/>
            <a:t>RJ45</a:t>
          </a:r>
          <a:r>
            <a:rPr lang="zh-CN" altLang="en-US" sz="2100" kern="1200" dirty="0" smtClean="0"/>
            <a:t>连接</a:t>
          </a:r>
          <a:endParaRPr lang="zh-CN" altLang="en-US" sz="2100" kern="1200" dirty="0"/>
        </a:p>
      </dsp:txBody>
      <dsp:txXfrm>
        <a:off x="8488605" y="2223390"/>
        <a:ext cx="1927885" cy="7152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EC9994-1B48-4547-A7AB-83ACE5267413}">
      <dsp:nvSpPr>
        <dsp:cNvPr id="0" name=""/>
        <dsp:cNvSpPr/>
      </dsp:nvSpPr>
      <dsp:spPr>
        <a:xfrm>
          <a:off x="3562" y="163278"/>
          <a:ext cx="1928695" cy="209297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latin typeface="宋体" panose="02010600030101010101" pitchFamily="2" charset="-122"/>
              <a:ea typeface="宋体" panose="02010600030101010101" pitchFamily="2" charset="-122"/>
            </a:rPr>
            <a:t>业界领先二代证算法，身份证感应不超过</a:t>
          </a:r>
          <a:r>
            <a:rPr lang="en-US" altLang="zh-CN" sz="1600" kern="1200" dirty="0" smtClean="0">
              <a:latin typeface="宋体" panose="02010600030101010101" pitchFamily="2" charset="-122"/>
              <a:ea typeface="宋体" panose="02010600030101010101" pitchFamily="2" charset="-122"/>
            </a:rPr>
            <a:t>1s</a:t>
          </a:r>
          <a:r>
            <a:rPr lang="zh-CN" altLang="en-US" sz="1600" kern="1200" dirty="0" smtClean="0">
              <a:latin typeface="宋体" panose="02010600030101010101" pitchFamily="2" charset="-122"/>
              <a:ea typeface="宋体" panose="02010600030101010101" pitchFamily="2" charset="-122"/>
            </a:rPr>
            <a:t>，即可快速读取身份证信息（包括文字、照片、指纹）</a:t>
          </a:r>
          <a:endParaRPr lang="zh-CN" altLang="en-US" sz="1600" kern="1200" dirty="0">
            <a:latin typeface="宋体" panose="02010600030101010101" pitchFamily="2" charset="-122"/>
            <a:ea typeface="宋体" panose="02010600030101010101" pitchFamily="2" charset="-122"/>
          </a:endParaRPr>
        </a:p>
      </dsp:txBody>
      <dsp:txXfrm>
        <a:off x="3562" y="163278"/>
        <a:ext cx="1928695" cy="2092977"/>
      </dsp:txXfrm>
    </dsp:sp>
    <dsp:sp modelId="{6B2EAD1E-26B9-4EE6-93C7-7A6772B6EAB0}">
      <dsp:nvSpPr>
        <dsp:cNvPr id="0" name=""/>
        <dsp:cNvSpPr/>
      </dsp:nvSpPr>
      <dsp:spPr>
        <a:xfrm>
          <a:off x="2125126" y="163278"/>
          <a:ext cx="1928695" cy="2092977"/>
        </a:xfrm>
        <a:prstGeom prst="rect">
          <a:avLst/>
        </a:prstGeom>
        <a:gradFill rotWithShape="0">
          <a:gsLst>
            <a:gs pos="0">
              <a:schemeClr val="accent4">
                <a:hueOff val="-260829"/>
                <a:satOff val="177"/>
                <a:lumOff val="735"/>
                <a:alphaOff val="0"/>
                <a:tint val="50000"/>
                <a:satMod val="300000"/>
              </a:schemeClr>
            </a:gs>
            <a:gs pos="35000">
              <a:schemeClr val="accent4">
                <a:hueOff val="-260829"/>
                <a:satOff val="177"/>
                <a:lumOff val="735"/>
                <a:alphaOff val="0"/>
                <a:tint val="37000"/>
                <a:satMod val="300000"/>
              </a:schemeClr>
            </a:gs>
            <a:gs pos="100000">
              <a:schemeClr val="accent4">
                <a:hueOff val="-260829"/>
                <a:satOff val="177"/>
                <a:lumOff val="73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latin typeface="宋体" panose="02010600030101010101" pitchFamily="2" charset="-122"/>
              <a:ea typeface="宋体" panose="02010600030101010101" pitchFamily="2" charset="-122"/>
            </a:rPr>
            <a:t>指纹算法通过公安部检测，可高效采集手指信息，识别速度小于</a:t>
          </a:r>
          <a:r>
            <a:rPr lang="en-US" altLang="zh-CN" sz="1600" kern="1200" dirty="0" smtClean="0">
              <a:latin typeface="宋体" panose="02010600030101010101" pitchFamily="2" charset="-122"/>
              <a:ea typeface="宋体" panose="02010600030101010101" pitchFamily="2" charset="-122"/>
            </a:rPr>
            <a:t>1s</a:t>
          </a:r>
          <a:r>
            <a:rPr lang="zh-CN" altLang="en-US" sz="1600" kern="1200" dirty="0" smtClean="0">
              <a:latin typeface="宋体" panose="02010600030101010101" pitchFamily="2" charset="-122"/>
              <a:ea typeface="宋体" panose="02010600030101010101" pitchFamily="2" charset="-122"/>
            </a:rPr>
            <a:t>，识别准确率高达</a:t>
          </a:r>
          <a:r>
            <a:rPr lang="en-US" altLang="zh-CN" sz="1600" kern="1200" dirty="0" smtClean="0">
              <a:latin typeface="宋体" panose="02010600030101010101" pitchFamily="2" charset="-122"/>
              <a:ea typeface="宋体" panose="02010600030101010101" pitchFamily="2" charset="-122"/>
            </a:rPr>
            <a:t>99.99%</a:t>
          </a:r>
          <a:endParaRPr lang="zh-CN" altLang="en-US" sz="1600" kern="1200" dirty="0">
            <a:latin typeface="宋体" panose="02010600030101010101" pitchFamily="2" charset="-122"/>
            <a:ea typeface="宋体" panose="02010600030101010101" pitchFamily="2" charset="-122"/>
          </a:endParaRPr>
        </a:p>
      </dsp:txBody>
      <dsp:txXfrm>
        <a:off x="2125126" y="163278"/>
        <a:ext cx="1928695" cy="2092977"/>
      </dsp:txXfrm>
    </dsp:sp>
    <dsp:sp modelId="{DDC3D8B9-5696-4508-9FB9-CFCFB50A20DE}">
      <dsp:nvSpPr>
        <dsp:cNvPr id="0" name=""/>
        <dsp:cNvSpPr/>
      </dsp:nvSpPr>
      <dsp:spPr>
        <a:xfrm>
          <a:off x="4246691" y="163278"/>
          <a:ext cx="1928695" cy="2092977"/>
        </a:xfrm>
        <a:prstGeom prst="rect">
          <a:avLst/>
        </a:prstGeom>
        <a:gradFill rotWithShape="0">
          <a:gsLst>
            <a:gs pos="0">
              <a:schemeClr val="accent4">
                <a:hueOff val="-521658"/>
                <a:satOff val="354"/>
                <a:lumOff val="1471"/>
                <a:alphaOff val="0"/>
                <a:tint val="50000"/>
                <a:satMod val="300000"/>
              </a:schemeClr>
            </a:gs>
            <a:gs pos="35000">
              <a:schemeClr val="accent4">
                <a:hueOff val="-521658"/>
                <a:satOff val="354"/>
                <a:lumOff val="1471"/>
                <a:alphaOff val="0"/>
                <a:tint val="37000"/>
                <a:satMod val="300000"/>
              </a:schemeClr>
            </a:gs>
            <a:gs pos="100000">
              <a:schemeClr val="accent4">
                <a:hueOff val="-521658"/>
                <a:satOff val="354"/>
                <a:lumOff val="147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latin typeface="宋体" panose="02010600030101010101" pitchFamily="2" charset="-122"/>
              <a:ea typeface="宋体" panose="02010600030101010101" pitchFamily="2" charset="-122"/>
            </a:rPr>
            <a:t>高清人脸识别，满足现场人脸图片、人脸视频的采集需求，配合生物识别平台可实现人脸比对</a:t>
          </a:r>
          <a:endParaRPr lang="zh-CN" altLang="en-US" sz="1600" kern="1200" dirty="0">
            <a:latin typeface="宋体" panose="02010600030101010101" pitchFamily="2" charset="-122"/>
            <a:ea typeface="宋体" panose="02010600030101010101" pitchFamily="2" charset="-122"/>
          </a:endParaRPr>
        </a:p>
      </dsp:txBody>
      <dsp:txXfrm>
        <a:off x="4246691" y="163278"/>
        <a:ext cx="1928695" cy="2092977"/>
      </dsp:txXfrm>
    </dsp:sp>
    <dsp:sp modelId="{A55B74EB-04BD-4247-9094-08D61B295562}">
      <dsp:nvSpPr>
        <dsp:cNvPr id="0" name=""/>
        <dsp:cNvSpPr/>
      </dsp:nvSpPr>
      <dsp:spPr>
        <a:xfrm>
          <a:off x="6368256" y="163278"/>
          <a:ext cx="1928695" cy="2092977"/>
        </a:xfrm>
        <a:prstGeom prst="rect">
          <a:avLst/>
        </a:prstGeom>
        <a:gradFill rotWithShape="0">
          <a:gsLst>
            <a:gs pos="0">
              <a:schemeClr val="accent4">
                <a:hueOff val="-782487"/>
                <a:satOff val="532"/>
                <a:lumOff val="2206"/>
                <a:alphaOff val="0"/>
                <a:tint val="50000"/>
                <a:satMod val="300000"/>
              </a:schemeClr>
            </a:gs>
            <a:gs pos="35000">
              <a:schemeClr val="accent4">
                <a:hueOff val="-782487"/>
                <a:satOff val="532"/>
                <a:lumOff val="2206"/>
                <a:alphaOff val="0"/>
                <a:tint val="37000"/>
                <a:satMod val="300000"/>
              </a:schemeClr>
            </a:gs>
            <a:gs pos="100000">
              <a:schemeClr val="accent4">
                <a:hueOff val="-782487"/>
                <a:satOff val="532"/>
                <a:lumOff val="220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latin typeface="宋体" panose="02010600030101010101" pitchFamily="2" charset="-122"/>
              <a:ea typeface="宋体" panose="02010600030101010101" pitchFamily="2" charset="-122"/>
            </a:rPr>
            <a:t>摄像头可实现</a:t>
          </a:r>
          <a:r>
            <a:rPr lang="en-US" altLang="zh-CN" sz="1600" kern="1200" dirty="0" smtClean="0">
              <a:latin typeface="宋体" panose="02010600030101010101" pitchFamily="2" charset="-122"/>
              <a:ea typeface="宋体" panose="02010600030101010101" pitchFamily="2" charset="-122"/>
            </a:rPr>
            <a:t>180</a:t>
          </a:r>
          <a:r>
            <a:rPr lang="zh-CN" altLang="en-US" sz="1600" kern="1200" dirty="0" smtClean="0">
              <a:latin typeface="宋体" panose="02010600030101010101" pitchFamily="2" charset="-122"/>
              <a:ea typeface="宋体" panose="02010600030101010101" pitchFamily="2" charset="-122"/>
            </a:rPr>
            <a:t>度旋转，满足多角度人脸识别需求</a:t>
          </a:r>
          <a:endParaRPr lang="zh-CN" altLang="en-US" sz="1600" kern="1200" dirty="0">
            <a:latin typeface="宋体" panose="02010600030101010101" pitchFamily="2" charset="-122"/>
            <a:ea typeface="宋体" panose="02010600030101010101" pitchFamily="2" charset="-122"/>
          </a:endParaRPr>
        </a:p>
      </dsp:txBody>
      <dsp:txXfrm>
        <a:off x="6368256" y="163278"/>
        <a:ext cx="1928695" cy="2092977"/>
      </dsp:txXfrm>
    </dsp:sp>
    <dsp:sp modelId="{110A5627-336D-4D19-BF61-797F2FC3A833}">
      <dsp:nvSpPr>
        <dsp:cNvPr id="0" name=""/>
        <dsp:cNvSpPr/>
      </dsp:nvSpPr>
      <dsp:spPr>
        <a:xfrm>
          <a:off x="8489820" y="163278"/>
          <a:ext cx="1928695" cy="2092977"/>
        </a:xfrm>
        <a:prstGeom prst="rect">
          <a:avLst/>
        </a:prstGeom>
        <a:gradFill rotWithShape="0">
          <a:gsLst>
            <a:gs pos="0">
              <a:schemeClr val="accent4">
                <a:hueOff val="-1043316"/>
                <a:satOff val="709"/>
                <a:lumOff val="2941"/>
                <a:alphaOff val="0"/>
                <a:tint val="50000"/>
                <a:satMod val="300000"/>
              </a:schemeClr>
            </a:gs>
            <a:gs pos="35000">
              <a:schemeClr val="accent4">
                <a:hueOff val="-1043316"/>
                <a:satOff val="709"/>
                <a:lumOff val="2941"/>
                <a:alphaOff val="0"/>
                <a:tint val="37000"/>
                <a:satMod val="300000"/>
              </a:schemeClr>
            </a:gs>
            <a:gs pos="100000">
              <a:schemeClr val="accent4">
                <a:hueOff val="-1043316"/>
                <a:satOff val="709"/>
                <a:lumOff val="294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latin typeface="宋体" panose="02010600030101010101" pitchFamily="2" charset="-122"/>
              <a:ea typeface="宋体" panose="02010600030101010101" pitchFamily="2" charset="-122"/>
            </a:rPr>
            <a:t>支持</a:t>
          </a:r>
          <a:r>
            <a:rPr lang="en-US" altLang="zh-CN" sz="1600" kern="1200" dirty="0" smtClean="0">
              <a:latin typeface="宋体" panose="02010600030101010101" pitchFamily="2" charset="-122"/>
              <a:ea typeface="宋体" panose="02010600030101010101" pitchFamily="2" charset="-122"/>
            </a:rPr>
            <a:t>RJ45</a:t>
          </a:r>
          <a:r>
            <a:rPr lang="zh-CN" altLang="en-US" sz="1600" kern="1200" dirty="0" smtClean="0">
              <a:latin typeface="宋体" panose="02010600030101010101" pitchFamily="2" charset="-122"/>
              <a:ea typeface="宋体" panose="02010600030101010101" pitchFamily="2" charset="-122"/>
            </a:rPr>
            <a:t>有线连接，为现场实时数据提供强大稳定支撑</a:t>
          </a:r>
          <a:endParaRPr lang="zh-CN" altLang="en-US" sz="1600" kern="1200" dirty="0">
            <a:latin typeface="宋体" panose="02010600030101010101" pitchFamily="2" charset="-122"/>
            <a:ea typeface="宋体" panose="02010600030101010101" pitchFamily="2" charset="-122"/>
          </a:endParaRPr>
        </a:p>
      </dsp:txBody>
      <dsp:txXfrm>
        <a:off x="8489820" y="163278"/>
        <a:ext cx="1928695" cy="20929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D6B6FC-6323-4105-BC8D-7A762F7E36E5}">
      <dsp:nvSpPr>
        <dsp:cNvPr id="0" name=""/>
        <dsp:cNvSpPr/>
      </dsp:nvSpPr>
      <dsp:spPr>
        <a:xfrm>
          <a:off x="1272" y="319757"/>
          <a:ext cx="2480841" cy="992336"/>
        </a:xfrm>
        <a:prstGeom prst="homePlat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二代身份证信息读取，提供基础的身份信息验证</a:t>
          </a:r>
          <a:endParaRPr lang="zh-CN" altLang="en-US" sz="1300" kern="1200" dirty="0"/>
        </a:p>
      </dsp:txBody>
      <dsp:txXfrm>
        <a:off x="1272" y="319757"/>
        <a:ext cx="2232757" cy="992336"/>
      </dsp:txXfrm>
    </dsp:sp>
    <dsp:sp modelId="{A9576350-F105-46A7-AB44-FC7FF3BDB183}">
      <dsp:nvSpPr>
        <dsp:cNvPr id="0" name=""/>
        <dsp:cNvSpPr/>
      </dsp:nvSpPr>
      <dsp:spPr>
        <a:xfrm>
          <a:off x="1985945" y="319757"/>
          <a:ext cx="2480841" cy="992336"/>
        </a:xfrm>
        <a:prstGeom prst="chevron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通过公安部认证指纹模块，提升考生身份验证准确度</a:t>
          </a:r>
          <a:endParaRPr lang="zh-CN" altLang="en-US" sz="1300" kern="1200" dirty="0"/>
        </a:p>
      </dsp:txBody>
      <dsp:txXfrm>
        <a:off x="2482113" y="319757"/>
        <a:ext cx="1488505" cy="992336"/>
      </dsp:txXfrm>
    </dsp:sp>
    <dsp:sp modelId="{29A66903-5AF4-46B8-8D31-620355CF8C1F}">
      <dsp:nvSpPr>
        <dsp:cNvPr id="0" name=""/>
        <dsp:cNvSpPr/>
      </dsp:nvSpPr>
      <dsp:spPr>
        <a:xfrm>
          <a:off x="3970618" y="319757"/>
          <a:ext cx="2480841" cy="992336"/>
        </a:xfrm>
        <a:prstGeom prst="chevron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通过人脸识别算法，提升考生身份验证准确度</a:t>
          </a:r>
          <a:endParaRPr lang="zh-CN" altLang="en-US" sz="1300" kern="1200" dirty="0"/>
        </a:p>
      </dsp:txBody>
      <dsp:txXfrm>
        <a:off x="4466786" y="319757"/>
        <a:ext cx="1488505" cy="992336"/>
      </dsp:txXfrm>
    </dsp:sp>
    <dsp:sp modelId="{AD5643A6-5EFF-4158-B34F-1754BA2B063C}">
      <dsp:nvSpPr>
        <dsp:cNvPr id="0" name=""/>
        <dsp:cNvSpPr/>
      </dsp:nvSpPr>
      <dsp:spPr>
        <a:xfrm>
          <a:off x="5955291" y="319757"/>
          <a:ext cx="2480841" cy="992336"/>
        </a:xfrm>
        <a:prstGeom prst="chevron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设备固定，通过摄像头旋转对准不同身高考生</a:t>
          </a:r>
          <a:endParaRPr lang="zh-CN" altLang="en-US" sz="1300" kern="1200" dirty="0"/>
        </a:p>
      </dsp:txBody>
      <dsp:txXfrm>
        <a:off x="6451459" y="319757"/>
        <a:ext cx="1488505" cy="992336"/>
      </dsp:txXfrm>
    </dsp:sp>
    <dsp:sp modelId="{83E04C17-C67B-45D8-923D-E0B43FA1F880}">
      <dsp:nvSpPr>
        <dsp:cNvPr id="0" name=""/>
        <dsp:cNvSpPr/>
      </dsp:nvSpPr>
      <dsp:spPr>
        <a:xfrm>
          <a:off x="7939964" y="319757"/>
          <a:ext cx="2480841" cy="992336"/>
        </a:xfrm>
        <a:prstGeom prst="chevron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设备必须有线连接网络，保障网络稳定</a:t>
          </a:r>
          <a:endParaRPr lang="zh-CN" altLang="en-US" sz="1300" kern="1200" dirty="0"/>
        </a:p>
      </dsp:txBody>
      <dsp:txXfrm>
        <a:off x="8436132" y="319757"/>
        <a:ext cx="1488505" cy="9923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31C0EDC-3B04-4D43-AC98-A606493C474D}" type="datetimeFigureOut"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4/10/2019</a:t>
            </a:fld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pPr lvl="0"/>
            <a:r>
              <a:rPr lang="en-US" sz="900" cap="all" dirty="0">
                <a:solidFill>
                  <a:srgbClr val="9395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 LENOVO CONFIDENTIAL.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127F3538-DD9D-4F25-8311-592750C50641}" type="slidenum"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3CF275-28B3-497F-9AED-85D5F023BA5C}" type="datetimeFigureOut">
              <a:rPr lang="en-US" smtClean="0"/>
              <a:t>4/10/2019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900" cap="all" dirty="0">
                <a:solidFill>
                  <a:srgbClr val="939598"/>
                </a:solidFill>
              </a:rPr>
              <a:t>2011 LENOVO CONFIDENTIAL.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AED87EB-65D7-4500-873C-410831173A82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1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7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3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5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1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现在为大家介绍联想考场核查解决方案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693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为提高国家教育考试考点管理标准化，维护考生合法权益，出台了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《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国家教育考试标准化考点规范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》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，主要任务包括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5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大系统建设，其中考生身份验证系统，采用身份证、指纹、人脸识别等识别技术，准确对考生身份进行验证，并能把考生数据实时上传到考试业务管理系统，最大程度避免替考现象。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marL="0" marR="0" lvl="0" indent="0" algn="l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全国仅高考考场数量每年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30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万个以上，其中河南省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3.28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万居首。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marL="0" marR="0" lvl="0" indent="0" algn="l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375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基于国家政策需求及广大的市场前景，</a:t>
            </a:r>
            <a:r>
              <a:rPr lang="zh-CN" altLang="en-US" sz="1600" dirty="0" smtClean="0"/>
              <a:t>联想推出一款基于</a:t>
            </a:r>
            <a:r>
              <a:rPr lang="en-US" altLang="zh-CN" sz="1600" dirty="0" smtClean="0"/>
              <a:t>Android</a:t>
            </a:r>
            <a:r>
              <a:rPr lang="zh-CN" altLang="en-US" sz="1600" dirty="0" smtClean="0"/>
              <a:t>系统的多功能身份验证终端。</a:t>
            </a:r>
            <a:endParaRPr lang="en-US" altLang="zh-CN" sz="1600" dirty="0" smtClean="0"/>
          </a:p>
          <a:p>
            <a:r>
              <a:rPr lang="zh-CN" altLang="en-US" dirty="0" smtClean="0"/>
              <a:t>该产品</a:t>
            </a:r>
            <a:r>
              <a:rPr lang="en-US" altLang="zh-CN" dirty="0" smtClean="0"/>
              <a:t>3</a:t>
            </a:r>
            <a:r>
              <a:rPr lang="zh-CN" altLang="en-US" dirty="0" smtClean="0"/>
              <a:t>大特色功能：</a:t>
            </a:r>
            <a:endParaRPr lang="en-US" altLang="zh-CN" dirty="0" smtClean="0"/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、识别二代身份证信息</a:t>
            </a:r>
            <a:endParaRPr lang="en-US" altLang="zh-CN" dirty="0" smtClean="0"/>
          </a:p>
          <a:p>
            <a:r>
              <a:rPr lang="en-US" altLang="zh-CN" dirty="0" smtClean="0"/>
              <a:t>2</a:t>
            </a:r>
            <a:r>
              <a:rPr lang="zh-CN" altLang="en-US" dirty="0" smtClean="0"/>
              <a:t>、通过指纹模组，将采集的指纹与二代证里采集的指纹进行比对</a:t>
            </a:r>
            <a:endParaRPr lang="en-US" altLang="zh-CN" dirty="0" smtClean="0"/>
          </a:p>
          <a:p>
            <a:r>
              <a:rPr lang="en-US" altLang="zh-CN" dirty="0" smtClean="0"/>
              <a:t>3</a:t>
            </a:r>
            <a:r>
              <a:rPr lang="zh-CN" altLang="en-US" dirty="0" smtClean="0"/>
              <a:t>、嵌入人脸识别算法，实现人脸比对</a:t>
            </a:r>
            <a:endParaRPr lang="en-US" altLang="zh-CN" dirty="0" smtClean="0"/>
          </a:p>
          <a:p>
            <a:pPr marL="0" marR="0" lvl="0" indent="0" algn="l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同时为了满足不同场景需求，该产品</a:t>
            </a:r>
            <a:r>
              <a:rPr lang="zh-CN" altLang="en-US" sz="1600" dirty="0" smtClean="0"/>
              <a:t>终端使用方式灵活多样，支持桌面、挂壁、手持三种使用方式。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907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对于高考，该产品</a:t>
            </a:r>
            <a:r>
              <a:rPr lang="en-US" altLang="zh-CN" dirty="0" smtClean="0"/>
              <a:t>2</a:t>
            </a:r>
            <a:r>
              <a:rPr lang="zh-CN" altLang="en-US" dirty="0" smtClean="0"/>
              <a:t>个专用使用场景：</a:t>
            </a:r>
            <a:endParaRPr lang="en-US" altLang="zh-CN" dirty="0" smtClean="0"/>
          </a:p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zh-CN" dirty="0" smtClean="0"/>
              <a:t>1</a:t>
            </a:r>
            <a:r>
              <a:rPr lang="zh-CN" altLang="en-US" dirty="0" smtClean="0"/>
              <a:t>、</a:t>
            </a:r>
            <a:r>
              <a:rPr lang="zh-CN" altLang="en-US" sz="1600" dirty="0" smtClean="0"/>
              <a:t>考生信息采集是</a:t>
            </a:r>
            <a:r>
              <a:rPr lang="zh-CN" altLang="en-US" dirty="0" smtClean="0"/>
              <a:t>最重要的考前准备工作，</a:t>
            </a:r>
            <a:r>
              <a:rPr lang="zh-CN" altLang="en-US" sz="1600" dirty="0" smtClean="0"/>
              <a:t>通过身份验证终端对考生身份证、指纹、人脸等生物特征进行采集入库，用于后期考场现场对比验证。</a:t>
            </a:r>
            <a:endParaRPr lang="en-US" altLang="zh-CN" sz="1600" dirty="0" smtClean="0"/>
          </a:p>
          <a:p>
            <a:pPr marL="0" marR="0" lvl="0" indent="0" algn="l" defTabSz="12185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600" dirty="0" smtClean="0"/>
              <a:t>2</a:t>
            </a:r>
            <a:r>
              <a:rPr lang="zh-CN" altLang="en-US" sz="1600" dirty="0" smtClean="0"/>
              <a:t>、进考场前的身份核查验证，需要通过身份验证终端自动识别，将身份证、指纹、人脸等多维度信息与报名阶段所采集的信息比对，对信息不一致的考生做好原始记录，并提供有关部门做最后鉴定。</a:t>
            </a:r>
            <a:endParaRPr lang="zh-CN" altLang="en-US" dirty="0" smtClean="0"/>
          </a:p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en-US" altLang="zh-CN" sz="1600" dirty="0" smtClean="0"/>
          </a:p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847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对于高考，该产品</a:t>
            </a:r>
            <a:r>
              <a:rPr lang="en-US" altLang="zh-CN" dirty="0" smtClean="0"/>
              <a:t>2</a:t>
            </a:r>
            <a:r>
              <a:rPr lang="zh-CN" altLang="en-US" dirty="0" smtClean="0"/>
              <a:t>个专用使用场景：</a:t>
            </a:r>
            <a:endParaRPr lang="en-US" altLang="zh-CN" dirty="0" smtClean="0"/>
          </a:p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zh-CN" dirty="0" smtClean="0"/>
              <a:t>1</a:t>
            </a:r>
            <a:r>
              <a:rPr lang="zh-CN" altLang="en-US" dirty="0" smtClean="0"/>
              <a:t>、</a:t>
            </a:r>
            <a:r>
              <a:rPr lang="zh-CN" altLang="en-US" sz="1600" dirty="0" smtClean="0"/>
              <a:t>考生信息采集是</a:t>
            </a:r>
            <a:r>
              <a:rPr lang="zh-CN" altLang="en-US" dirty="0" smtClean="0"/>
              <a:t>最重要的考前准备工作，</a:t>
            </a:r>
            <a:r>
              <a:rPr lang="zh-CN" altLang="en-US" sz="1600" dirty="0" smtClean="0"/>
              <a:t>通过身份验证终端对考生身份证、指纹、人脸等生物特征进行采集入库，用于后期考场现场对比验证。</a:t>
            </a:r>
            <a:endParaRPr lang="en-US" altLang="zh-CN" sz="1600" dirty="0" smtClean="0"/>
          </a:p>
          <a:p>
            <a:pPr marL="0" marR="0" lvl="0" indent="0" algn="l" defTabSz="12185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600" dirty="0" smtClean="0"/>
              <a:t>2</a:t>
            </a:r>
            <a:r>
              <a:rPr lang="zh-CN" altLang="en-US" sz="1600" dirty="0" smtClean="0"/>
              <a:t>、进考场前的身份核查验证，需要通过身份验证终端自动识别，将身份证、指纹、人脸等多维度信息与报名阶段所采集的信息比对，对信息不一致的考生做好原始记录，并提供有关部门做最后鉴定。</a:t>
            </a:r>
            <a:endParaRPr lang="zh-CN" altLang="en-US" dirty="0" smtClean="0"/>
          </a:p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en-US" altLang="zh-CN" sz="1600" dirty="0" smtClean="0"/>
          </a:p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779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联想身份验证终端有</a:t>
            </a:r>
            <a:r>
              <a:rPr lang="en-US" altLang="zh-CN" dirty="0" smtClean="0"/>
              <a:t>5</a:t>
            </a:r>
            <a:r>
              <a:rPr lang="zh-CN" altLang="en-US" dirty="0" smtClean="0"/>
              <a:t>大特色功能，分别应对客户的</a:t>
            </a:r>
            <a:r>
              <a:rPr lang="en-US" altLang="zh-CN" dirty="0" smtClean="0"/>
              <a:t>5</a:t>
            </a:r>
            <a:r>
              <a:rPr lang="zh-CN" altLang="en-US" dirty="0" smtClean="0"/>
              <a:t>大痛点需求：</a:t>
            </a:r>
            <a:endParaRPr lang="en-US" altLang="zh-CN" dirty="0" smtClean="0"/>
          </a:p>
          <a:p>
            <a:pPr marL="0" marR="0" lvl="0" indent="0" algn="l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smtClean="0"/>
              <a:t>1</a:t>
            </a:r>
            <a:r>
              <a:rPr lang="zh-CN" altLang="en-US" dirty="0" smtClean="0"/>
              <a:t>、内嵌二代身份证模组，</a:t>
            </a:r>
            <a:r>
              <a:rPr lang="zh-CN" altLang="en-US" sz="1600" dirty="0" smtClean="0">
                <a:latin typeface="宋体" panose="02010600030101010101" pitchFamily="2" charset="-122"/>
                <a:ea typeface="+mn-ea"/>
              </a:rPr>
              <a:t>业界领先二代证算法，身份证感应不超过</a:t>
            </a:r>
            <a:r>
              <a:rPr lang="en-US" altLang="zh-CN" sz="1600" dirty="0" smtClean="0">
                <a:latin typeface="宋体" panose="02010600030101010101" pitchFamily="2" charset="-122"/>
                <a:ea typeface="+mn-ea"/>
              </a:rPr>
              <a:t>1s</a:t>
            </a:r>
            <a:r>
              <a:rPr lang="zh-CN" altLang="en-US" sz="1600" dirty="0" smtClean="0">
                <a:latin typeface="宋体" panose="02010600030101010101" pitchFamily="2" charset="-122"/>
                <a:ea typeface="+mn-ea"/>
              </a:rPr>
              <a:t>，即可快速读取身份证信息（包括文字、照片、指纹）</a:t>
            </a:r>
            <a:endParaRPr lang="en-US" altLang="zh-CN" sz="1600" dirty="0" smtClean="0">
              <a:latin typeface="宋体" panose="02010600030101010101" pitchFamily="2" charset="-122"/>
              <a:ea typeface="+mn-ea"/>
            </a:endParaRPr>
          </a:p>
          <a:p>
            <a:pPr marL="0" marR="0" lvl="0" indent="0" algn="l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dirty="0" smtClean="0">
                <a:latin typeface="宋体" panose="02010600030101010101" pitchFamily="2" charset="-122"/>
                <a:ea typeface="+mn-ea"/>
              </a:rPr>
              <a:t>2</a:t>
            </a:r>
            <a:r>
              <a:rPr lang="zh-CN" altLang="en-US" sz="1600" dirty="0" smtClean="0">
                <a:latin typeface="宋体" panose="02010600030101010101" pitchFamily="2" charset="-122"/>
                <a:ea typeface="+mn-ea"/>
              </a:rPr>
              <a:t>、内嵌通过同安不检测的指纹识别算法，可高效采集手指信息，识别速度小于</a:t>
            </a:r>
            <a:r>
              <a:rPr lang="en-US" altLang="zh-CN" sz="1600" dirty="0" smtClean="0">
                <a:latin typeface="宋体" panose="02010600030101010101" pitchFamily="2" charset="-122"/>
                <a:ea typeface="+mn-ea"/>
              </a:rPr>
              <a:t>1s</a:t>
            </a:r>
            <a:r>
              <a:rPr lang="zh-CN" altLang="en-US" sz="1600" dirty="0" smtClean="0">
                <a:latin typeface="宋体" panose="02010600030101010101" pitchFamily="2" charset="-122"/>
                <a:ea typeface="+mn-ea"/>
              </a:rPr>
              <a:t>，识别准确率高达</a:t>
            </a:r>
            <a:r>
              <a:rPr lang="en-US" altLang="zh-CN" sz="1600" dirty="0" smtClean="0">
                <a:latin typeface="宋体" panose="02010600030101010101" pitchFamily="2" charset="-122"/>
                <a:ea typeface="+mn-ea"/>
              </a:rPr>
              <a:t>99.99%</a:t>
            </a:r>
            <a:endParaRPr lang="zh-CN" altLang="en-US" sz="1600" dirty="0" smtClean="0">
              <a:latin typeface="宋体" panose="02010600030101010101" pitchFamily="2" charset="-122"/>
              <a:ea typeface="+mn-ea"/>
            </a:endParaRPr>
          </a:p>
          <a:p>
            <a:pPr marL="0" marR="0" lvl="0" indent="0" algn="l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dirty="0" smtClean="0">
                <a:latin typeface="宋体" panose="02010600030101010101" pitchFamily="2" charset="-122"/>
                <a:ea typeface="+mn-ea"/>
              </a:rPr>
              <a:t>3</a:t>
            </a:r>
            <a:r>
              <a:rPr lang="zh-CN" altLang="en-US" sz="1600" dirty="0" smtClean="0">
                <a:latin typeface="宋体" panose="02010600030101010101" pitchFamily="2" charset="-122"/>
                <a:ea typeface="+mn-ea"/>
              </a:rPr>
              <a:t>、高清人脸识别，满足现场人脸图片、人脸视频的采集需求，配合生物识别平台可实现人脸比对</a:t>
            </a:r>
          </a:p>
          <a:p>
            <a:pPr marL="0" marR="0" lvl="0" indent="0" algn="l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dirty="0" smtClean="0">
                <a:latin typeface="宋体" panose="02010600030101010101" pitchFamily="2" charset="-122"/>
                <a:ea typeface="+mn-ea"/>
              </a:rPr>
              <a:t>4</a:t>
            </a:r>
            <a:r>
              <a:rPr lang="zh-CN" altLang="en-US" sz="1600" dirty="0" smtClean="0">
                <a:latin typeface="宋体" panose="02010600030101010101" pitchFamily="2" charset="-122"/>
                <a:ea typeface="+mn-ea"/>
              </a:rPr>
              <a:t>、为满足不同摆放位置、考生不同身高、不同站位，摄像头可实现</a:t>
            </a:r>
            <a:r>
              <a:rPr lang="en-US" altLang="zh-CN" sz="1600" dirty="0" smtClean="0">
                <a:latin typeface="宋体" panose="02010600030101010101" pitchFamily="2" charset="-122"/>
                <a:ea typeface="+mn-ea"/>
              </a:rPr>
              <a:t>180</a:t>
            </a:r>
            <a:r>
              <a:rPr lang="zh-CN" altLang="en-US" sz="1600" dirty="0" smtClean="0">
                <a:latin typeface="宋体" panose="02010600030101010101" pitchFamily="2" charset="-122"/>
                <a:ea typeface="+mn-ea"/>
              </a:rPr>
              <a:t>度旋转，配合人脸识别需求</a:t>
            </a:r>
            <a:endParaRPr lang="en-US" altLang="zh-CN" sz="1600" dirty="0" smtClean="0">
              <a:latin typeface="宋体" panose="02010600030101010101" pitchFamily="2" charset="-122"/>
              <a:ea typeface="+mn-ea"/>
            </a:endParaRPr>
          </a:p>
          <a:p>
            <a:pPr marL="0" marR="0" lvl="0" indent="0" algn="l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dirty="0" smtClean="0">
                <a:latin typeface="宋体" panose="02010600030101010101" pitchFamily="2" charset="-122"/>
                <a:ea typeface="+mn-ea"/>
              </a:rPr>
              <a:t>5</a:t>
            </a:r>
            <a:r>
              <a:rPr lang="zh-CN" altLang="en-US" sz="1600" dirty="0" smtClean="0">
                <a:latin typeface="宋体" panose="02010600030101010101" pitchFamily="2" charset="-122"/>
                <a:ea typeface="+mn-ea"/>
              </a:rPr>
              <a:t>、为保障现场网络稳定，内嵌</a:t>
            </a:r>
            <a:r>
              <a:rPr lang="en-US" altLang="zh-CN" sz="1600" dirty="0" smtClean="0">
                <a:latin typeface="宋体" panose="02010600030101010101" pitchFamily="2" charset="-122"/>
                <a:ea typeface="+mn-ea"/>
              </a:rPr>
              <a:t>RJ45</a:t>
            </a:r>
            <a:r>
              <a:rPr lang="zh-CN" altLang="en-US" sz="1600" dirty="0" smtClean="0">
                <a:latin typeface="宋体" panose="02010600030101010101" pitchFamily="2" charset="-122"/>
                <a:ea typeface="+mn-ea"/>
              </a:rPr>
              <a:t>有线连接接口，为现场实时数据提供强大稳定支撑</a:t>
            </a:r>
            <a:endParaRPr lang="en-US" altLang="zh-CN" sz="1600" dirty="0" smtClean="0">
              <a:latin typeface="宋体" panose="02010600030101010101" pitchFamily="2" charset="-122"/>
              <a:ea typeface="+mn-ea"/>
            </a:endParaRPr>
          </a:p>
          <a:p>
            <a:pPr marL="0" marR="0" lvl="0" indent="0" algn="l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600" dirty="0" smtClean="0">
              <a:latin typeface="宋体" panose="02010600030101010101" pitchFamily="2" charset="-122"/>
              <a:ea typeface="+mn-ea"/>
            </a:endParaRPr>
          </a:p>
          <a:p>
            <a:pPr marL="0" marR="0" lvl="0" indent="0" algn="l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dirty="0" smtClean="0">
                <a:latin typeface="宋体" panose="02010600030101010101" pitchFamily="2" charset="-122"/>
                <a:ea typeface="+mn-ea"/>
              </a:rPr>
              <a:t>以上是联想身份验证终端，适用于高考、中考及各种考试验证需求。</a:t>
            </a:r>
          </a:p>
          <a:p>
            <a:pPr marL="0" marR="0" lvl="0" indent="0" algn="l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 smtClean="0"/>
          </a:p>
          <a:p>
            <a:pPr marL="0" marR="0" lvl="0" indent="0" algn="l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600" dirty="0" smtClean="0">
              <a:latin typeface="宋体" panose="02010600030101010101" pitchFamily="2" charset="-122"/>
              <a:ea typeface="+mn-ea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86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638" y="1"/>
            <a:ext cx="12209463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A1CB3AA-34B9-4DE3-9DFA-56ED05D29D4E}"/>
              </a:ext>
            </a:extLst>
          </p:cNvPr>
          <p:cNvSpPr/>
          <p:nvPr userDrawn="1"/>
        </p:nvSpPr>
        <p:spPr>
          <a:xfrm>
            <a:off x="1547494" y="493948"/>
            <a:ext cx="111763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799"/>
          </a:p>
        </p:txBody>
      </p:sp>
      <p:sp>
        <p:nvSpPr>
          <p:cNvPr id="6" name="剪去单角的矩形 2">
            <a:extLst>
              <a:ext uri="{FF2B5EF4-FFF2-40B4-BE49-F238E27FC236}">
                <a16:creationId xmlns:a16="http://schemas.microsoft.com/office/drawing/2014/main" id="{72903759-D915-4884-9A61-CFC309C55709}"/>
              </a:ext>
            </a:extLst>
          </p:cNvPr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799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C9EBB2F-1D5A-4920-9419-E7AEFF82C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4" y="242334"/>
            <a:ext cx="1545529" cy="31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70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A1CB3AA-34B9-4DE3-9DFA-56ED05D29D4E}"/>
              </a:ext>
            </a:extLst>
          </p:cNvPr>
          <p:cNvSpPr/>
          <p:nvPr userDrawn="1"/>
        </p:nvSpPr>
        <p:spPr>
          <a:xfrm>
            <a:off x="1547494" y="493948"/>
            <a:ext cx="118621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799"/>
          </a:p>
        </p:txBody>
      </p:sp>
      <p:sp>
        <p:nvSpPr>
          <p:cNvPr id="6" name="剪去单角的矩形 2">
            <a:extLst>
              <a:ext uri="{FF2B5EF4-FFF2-40B4-BE49-F238E27FC236}">
                <a16:creationId xmlns:a16="http://schemas.microsoft.com/office/drawing/2014/main" id="{72903759-D915-4884-9A61-CFC309C55709}"/>
              </a:ext>
            </a:extLst>
          </p:cNvPr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799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C9EBB2F-1D5A-4920-9419-E7AEFF82C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4" y="242334"/>
            <a:ext cx="1545529" cy="31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39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7079752B-AA3B-41C4-B063-5E5D2C04B26B}"/>
              </a:ext>
            </a:extLst>
          </p:cNvPr>
          <p:cNvGrpSpPr/>
          <p:nvPr userDrawn="1"/>
        </p:nvGrpSpPr>
        <p:grpSpPr>
          <a:xfrm>
            <a:off x="370447" y="342900"/>
            <a:ext cx="685800" cy="685800"/>
            <a:chOff x="2132012" y="914400"/>
            <a:chExt cx="1295400" cy="129540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FEF104B3-10B2-4725-A75C-637A969BB8CA}"/>
                </a:ext>
              </a:extLst>
            </p:cNvPr>
            <p:cNvSpPr/>
            <p:nvPr/>
          </p:nvSpPr>
          <p:spPr>
            <a:xfrm>
              <a:off x="2436812" y="1219200"/>
              <a:ext cx="990600" cy="990600"/>
            </a:xfrm>
            <a:prstGeom prst="rect">
              <a:avLst/>
            </a:prstGeom>
            <a:solidFill>
              <a:srgbClr val="00E6A0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kumimoji="1" lang="zh-CN" altLang="en-US" sz="7198" dirty="0">
                <a:solidFill>
                  <a:srgbClr val="333D48"/>
                </a:solidFill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D59CC79-C773-4B66-AD2B-CCEE968DFBDF}"/>
                </a:ext>
              </a:extLst>
            </p:cNvPr>
            <p:cNvSpPr/>
            <p:nvPr/>
          </p:nvSpPr>
          <p:spPr>
            <a:xfrm>
              <a:off x="2132012" y="914400"/>
              <a:ext cx="990600" cy="990600"/>
            </a:xfrm>
            <a:prstGeom prst="rect">
              <a:avLst/>
            </a:prstGeom>
            <a:solidFill>
              <a:srgbClr val="00B4E5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kumimoji="1" lang="zh-CN" altLang="en-US" sz="7198" dirty="0">
                <a:solidFill>
                  <a:srgbClr val="333D48"/>
                </a:solidFill>
                <a:latin typeface="FZLanTingHeiS-B-GB" panose="02000000000000000000" pitchFamily="2" charset="-122"/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4104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160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RED">
    <p:bg>
      <p:bgPr>
        <a:solidFill>
          <a:srgbClr val="00B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8232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bg>
      <p:bgPr>
        <a:solidFill>
          <a:srgbClr val="00E6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552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511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638" y="1"/>
            <a:ext cx="122094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6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A1CB3AA-34B9-4DE3-9DFA-56ED05D29D4E}"/>
              </a:ext>
            </a:extLst>
          </p:cNvPr>
          <p:cNvSpPr/>
          <p:nvPr userDrawn="1"/>
        </p:nvSpPr>
        <p:spPr>
          <a:xfrm>
            <a:off x="1547494" y="493948"/>
            <a:ext cx="111763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剪去单角的矩形 2">
            <a:extLst>
              <a:ext uri="{FF2B5EF4-FFF2-40B4-BE49-F238E27FC236}">
                <a16:creationId xmlns:a16="http://schemas.microsoft.com/office/drawing/2014/main" id="{72903759-D915-4884-9A61-CFC309C55709}"/>
              </a:ext>
            </a:extLst>
          </p:cNvPr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C9EBB2F-1D5A-4920-9419-E7AEFF82C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3" y="242334"/>
            <a:ext cx="1545529" cy="31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3304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A1CB3AA-34B9-4DE3-9DFA-56ED05D29D4E}"/>
              </a:ext>
            </a:extLst>
          </p:cNvPr>
          <p:cNvSpPr/>
          <p:nvPr userDrawn="1"/>
        </p:nvSpPr>
        <p:spPr>
          <a:xfrm>
            <a:off x="1547494" y="493948"/>
            <a:ext cx="109477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剪去单角的矩形 2">
            <a:extLst>
              <a:ext uri="{FF2B5EF4-FFF2-40B4-BE49-F238E27FC236}">
                <a16:creationId xmlns:a16="http://schemas.microsoft.com/office/drawing/2014/main" id="{72903759-D915-4884-9A61-CFC309C55709}"/>
              </a:ext>
            </a:extLst>
          </p:cNvPr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C9EBB2F-1D5A-4920-9419-E7AEFF82C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3" y="242334"/>
            <a:ext cx="1545529" cy="31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20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A1CB3AA-34B9-4DE3-9DFA-56ED05D29D4E}"/>
              </a:ext>
            </a:extLst>
          </p:cNvPr>
          <p:cNvSpPr/>
          <p:nvPr userDrawn="1"/>
        </p:nvSpPr>
        <p:spPr>
          <a:xfrm>
            <a:off x="1547494" y="493948"/>
            <a:ext cx="111763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剪去单角的矩形 2">
            <a:extLst>
              <a:ext uri="{FF2B5EF4-FFF2-40B4-BE49-F238E27FC236}">
                <a16:creationId xmlns:a16="http://schemas.microsoft.com/office/drawing/2014/main" id="{72903759-D915-4884-9A61-CFC309C55709}"/>
              </a:ext>
            </a:extLst>
          </p:cNvPr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C9EBB2F-1D5A-4920-9419-E7AEFF82C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3" y="242334"/>
            <a:ext cx="1545529" cy="3179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7079752B-AA3B-41C4-B063-5E5D2C04B26B}"/>
              </a:ext>
            </a:extLst>
          </p:cNvPr>
          <p:cNvGrpSpPr/>
          <p:nvPr userDrawn="1"/>
        </p:nvGrpSpPr>
        <p:grpSpPr>
          <a:xfrm>
            <a:off x="370447" y="342900"/>
            <a:ext cx="685800" cy="685800"/>
            <a:chOff x="2132012" y="914400"/>
            <a:chExt cx="1295400" cy="129540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FEF104B3-10B2-4725-A75C-637A969BB8CA}"/>
                </a:ext>
              </a:extLst>
            </p:cNvPr>
            <p:cNvSpPr/>
            <p:nvPr/>
          </p:nvSpPr>
          <p:spPr>
            <a:xfrm>
              <a:off x="2436812" y="1219200"/>
              <a:ext cx="990600" cy="990600"/>
            </a:xfrm>
            <a:prstGeom prst="rect">
              <a:avLst/>
            </a:prstGeom>
            <a:solidFill>
              <a:srgbClr val="00E6A0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kumimoji="1" lang="zh-CN" altLang="en-US" sz="7200" dirty="0">
                <a:solidFill>
                  <a:srgbClr val="333D48"/>
                </a:solidFill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D59CC79-C773-4B66-AD2B-CCEE968DFBDF}"/>
                </a:ext>
              </a:extLst>
            </p:cNvPr>
            <p:cNvSpPr/>
            <p:nvPr/>
          </p:nvSpPr>
          <p:spPr>
            <a:xfrm>
              <a:off x="2132012" y="914400"/>
              <a:ext cx="990600" cy="990600"/>
            </a:xfrm>
            <a:prstGeom prst="rect">
              <a:avLst/>
            </a:prstGeom>
            <a:solidFill>
              <a:srgbClr val="00B4E5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kumimoji="1" lang="zh-CN" altLang="en-US" sz="7200" dirty="0">
                <a:solidFill>
                  <a:srgbClr val="333D48"/>
                </a:solidFill>
                <a:latin typeface="FZLanTingHeiS-B-GB" panose="02000000000000000000" pitchFamily="2" charset="-122"/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08610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11660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RED">
    <p:bg>
      <p:bgPr>
        <a:solidFill>
          <a:srgbClr val="00B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5994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bg>
      <p:bgPr>
        <a:solidFill>
          <a:srgbClr val="00E6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39309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20109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637" y="1"/>
            <a:ext cx="122094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358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A1CB3AA-34B9-4DE3-9DFA-56ED05D29D4E}"/>
              </a:ext>
            </a:extLst>
          </p:cNvPr>
          <p:cNvSpPr/>
          <p:nvPr userDrawn="1"/>
        </p:nvSpPr>
        <p:spPr>
          <a:xfrm>
            <a:off x="1547495" y="493948"/>
            <a:ext cx="111763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799"/>
          </a:p>
        </p:txBody>
      </p:sp>
      <p:sp>
        <p:nvSpPr>
          <p:cNvPr id="6" name="剪去单角的矩形 2">
            <a:extLst>
              <a:ext uri="{FF2B5EF4-FFF2-40B4-BE49-F238E27FC236}">
                <a16:creationId xmlns:a16="http://schemas.microsoft.com/office/drawing/2014/main" id="{72903759-D915-4884-9A61-CFC309C55709}"/>
              </a:ext>
            </a:extLst>
          </p:cNvPr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799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C9EBB2F-1D5A-4920-9419-E7AEFF82C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4" y="242334"/>
            <a:ext cx="1545529" cy="31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001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A1CB3AA-34B9-4DE3-9DFA-56ED05D29D4E}"/>
              </a:ext>
            </a:extLst>
          </p:cNvPr>
          <p:cNvSpPr/>
          <p:nvPr userDrawn="1"/>
        </p:nvSpPr>
        <p:spPr>
          <a:xfrm>
            <a:off x="1547495" y="493948"/>
            <a:ext cx="109477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799"/>
          </a:p>
        </p:txBody>
      </p:sp>
      <p:sp>
        <p:nvSpPr>
          <p:cNvPr id="6" name="剪去单角的矩形 2">
            <a:extLst>
              <a:ext uri="{FF2B5EF4-FFF2-40B4-BE49-F238E27FC236}">
                <a16:creationId xmlns:a16="http://schemas.microsoft.com/office/drawing/2014/main" id="{72903759-D915-4884-9A61-CFC309C55709}"/>
              </a:ext>
            </a:extLst>
          </p:cNvPr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799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C9EBB2F-1D5A-4920-9419-E7AEFF82C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4" y="242334"/>
            <a:ext cx="1545529" cy="31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3220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7079752B-AA3B-41C4-B063-5E5D2C04B26B}"/>
              </a:ext>
            </a:extLst>
          </p:cNvPr>
          <p:cNvGrpSpPr/>
          <p:nvPr userDrawn="1"/>
        </p:nvGrpSpPr>
        <p:grpSpPr>
          <a:xfrm>
            <a:off x="370447" y="342900"/>
            <a:ext cx="685800" cy="685800"/>
            <a:chOff x="2132012" y="914400"/>
            <a:chExt cx="1295400" cy="129540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FEF104B3-10B2-4725-A75C-637A969BB8CA}"/>
                </a:ext>
              </a:extLst>
            </p:cNvPr>
            <p:cNvSpPr/>
            <p:nvPr/>
          </p:nvSpPr>
          <p:spPr>
            <a:xfrm>
              <a:off x="2436812" y="1219200"/>
              <a:ext cx="990600" cy="990600"/>
            </a:xfrm>
            <a:prstGeom prst="rect">
              <a:avLst/>
            </a:prstGeom>
            <a:solidFill>
              <a:srgbClr val="00E6A0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kumimoji="1" lang="zh-CN" altLang="en-US" sz="7198" dirty="0">
                <a:solidFill>
                  <a:srgbClr val="333D48"/>
                </a:solidFill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D59CC79-C773-4B66-AD2B-CCEE968DFBDF}"/>
                </a:ext>
              </a:extLst>
            </p:cNvPr>
            <p:cNvSpPr/>
            <p:nvPr/>
          </p:nvSpPr>
          <p:spPr>
            <a:xfrm>
              <a:off x="2132012" y="914400"/>
              <a:ext cx="990600" cy="990600"/>
            </a:xfrm>
            <a:prstGeom prst="rect">
              <a:avLst/>
            </a:prstGeom>
            <a:solidFill>
              <a:srgbClr val="00B4E5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kumimoji="1" lang="zh-CN" altLang="en-US" sz="7198" dirty="0">
                <a:solidFill>
                  <a:srgbClr val="333D48"/>
                </a:solidFill>
                <a:latin typeface="FZLanTingHeiS-B-GB" panose="02000000000000000000" pitchFamily="2" charset="-122"/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96865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463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A1CB3AA-34B9-4DE3-9DFA-56ED05D29D4E}"/>
              </a:ext>
            </a:extLst>
          </p:cNvPr>
          <p:cNvSpPr/>
          <p:nvPr userDrawn="1"/>
        </p:nvSpPr>
        <p:spPr>
          <a:xfrm>
            <a:off x="1547494" y="493948"/>
            <a:ext cx="109477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剪去单角的矩形 2">
            <a:extLst>
              <a:ext uri="{FF2B5EF4-FFF2-40B4-BE49-F238E27FC236}">
                <a16:creationId xmlns:a16="http://schemas.microsoft.com/office/drawing/2014/main" id="{72903759-D915-4884-9A61-CFC309C55709}"/>
              </a:ext>
            </a:extLst>
          </p:cNvPr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C9EBB2F-1D5A-4920-9419-E7AEFF82C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3" y="242334"/>
            <a:ext cx="1545529" cy="31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3608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RED">
    <p:bg>
      <p:bgPr>
        <a:solidFill>
          <a:srgbClr val="00B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61201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bg>
      <p:bgPr>
        <a:solidFill>
          <a:srgbClr val="00E6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9776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86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5"/>
          <p:cNvSpPr>
            <a:spLocks noChangeAspect="1" noEditPoints="1"/>
          </p:cNvSpPr>
          <p:nvPr/>
        </p:nvSpPr>
        <p:spPr>
          <a:xfrm>
            <a:off x="204790" y="423867"/>
            <a:ext cx="201613" cy="200025"/>
          </a:xfrm>
          <a:custGeom>
            <a:avLst/>
            <a:gdLst/>
            <a:ahLst/>
            <a:cxnLst>
              <a:cxn ang="0">
                <a:pos x="100293" y="0"/>
              </a:cxn>
              <a:cxn ang="0">
                <a:pos x="0" y="100293"/>
              </a:cxn>
              <a:cxn ang="0">
                <a:pos x="100293" y="200587"/>
              </a:cxn>
              <a:cxn ang="0">
                <a:pos x="200587" y="100293"/>
              </a:cxn>
              <a:cxn ang="0">
                <a:pos x="100293" y="0"/>
              </a:cxn>
              <a:cxn ang="0">
                <a:pos x="156598" y="102346"/>
              </a:cxn>
              <a:cxn ang="0">
                <a:pos x="142668" y="116275"/>
              </a:cxn>
              <a:cxn ang="0">
                <a:pos x="116275" y="116275"/>
              </a:cxn>
              <a:cxn ang="0">
                <a:pos x="116275" y="142668"/>
              </a:cxn>
              <a:cxn ang="0">
                <a:pos x="102346" y="156598"/>
              </a:cxn>
              <a:cxn ang="0">
                <a:pos x="98240" y="156598"/>
              </a:cxn>
              <a:cxn ang="0">
                <a:pos x="84457" y="142668"/>
              </a:cxn>
              <a:cxn ang="0">
                <a:pos x="84457" y="116275"/>
              </a:cxn>
              <a:cxn ang="0">
                <a:pos x="58064" y="116275"/>
              </a:cxn>
              <a:cxn ang="0">
                <a:pos x="44135" y="102346"/>
              </a:cxn>
              <a:cxn ang="0">
                <a:pos x="44135" y="98387"/>
              </a:cxn>
              <a:cxn ang="0">
                <a:pos x="58064" y="84457"/>
              </a:cxn>
              <a:cxn ang="0">
                <a:pos x="84457" y="84457"/>
              </a:cxn>
              <a:cxn ang="0">
                <a:pos x="84457" y="58064"/>
              </a:cxn>
              <a:cxn ang="0">
                <a:pos x="98240" y="44135"/>
              </a:cxn>
              <a:cxn ang="0">
                <a:pos x="102346" y="44135"/>
              </a:cxn>
              <a:cxn ang="0">
                <a:pos x="116275" y="58064"/>
              </a:cxn>
              <a:cxn ang="0">
                <a:pos x="116275" y="84457"/>
              </a:cxn>
              <a:cxn ang="0">
                <a:pos x="142668" y="84457"/>
              </a:cxn>
              <a:cxn ang="0">
                <a:pos x="156598" y="98387"/>
              </a:cxn>
              <a:cxn ang="0">
                <a:pos x="156598" y="102346"/>
              </a:cxn>
            </a:cxnLst>
            <a:rect l="0" t="0" r="0" b="0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</a:ln>
        </p:spPr>
        <p:txBody>
          <a:bodyPr lIns="121867" tIns="60933" rIns="121867" bIns="60933"/>
          <a:lstStyle/>
          <a:p>
            <a:endParaRPr lang="zh-CN" altLang="en-US" sz="1799" dirty="0"/>
          </a:p>
        </p:txBody>
      </p:sp>
      <p:sp>
        <p:nvSpPr>
          <p:cNvPr id="12" name="Rectangle 11"/>
          <p:cNvSpPr/>
          <p:nvPr/>
        </p:nvSpPr>
        <p:spPr bwMode="gray">
          <a:xfrm>
            <a:off x="11749088" y="6396041"/>
            <a:ext cx="442913" cy="322263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67" tIns="60933" rIns="121867" bIns="60933" rtlCol="0" anchor="ctr"/>
          <a:lstStyle/>
          <a:p>
            <a:pPr algn="ctr" fontAlgn="auto"/>
            <a:endParaRPr lang="en-US" sz="1799" strike="noStrike" noProof="1"/>
          </a:p>
        </p:txBody>
      </p:sp>
      <p:sp>
        <p:nvSpPr>
          <p:cNvPr id="5124" name="TextBox slide number"/>
          <p:cNvSpPr txBox="1"/>
          <p:nvPr/>
        </p:nvSpPr>
        <p:spPr>
          <a:xfrm>
            <a:off x="11749089" y="6389691"/>
            <a:ext cx="449262" cy="246063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b"/>
          <a:lstStyle/>
          <a:p>
            <a:pPr lvl="0" algn="ctr"/>
            <a:fld id="{9A0DB2DC-4C9A-4742-B13C-FB6460FD3503}" type="slidenum">
              <a:rPr lang="en-US" altLang="en-US" sz="1000">
                <a:solidFill>
                  <a:schemeClr val="bg1"/>
                </a:solidFill>
              </a:rPr>
              <a:pPr lvl="0" algn="ctr"/>
              <a:t>‹#›</a:t>
            </a:fld>
            <a:endParaRPr lang="en-US" altLang="en-US" sz="1000" dirty="0">
              <a:solidFill>
                <a:schemeClr val="bg1"/>
              </a:solidFill>
            </a:endParaRPr>
          </a:p>
        </p:txBody>
      </p:sp>
      <p:pic>
        <p:nvPicPr>
          <p:cNvPr id="5125" name="Picture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-5400000">
            <a:off x="11304416" y="5505510"/>
            <a:ext cx="1332259" cy="44279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798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7986" algn="l"/>
              </a:tabLst>
              <a:defRPr lang="en-US" sz="3599" kern="12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fontAlgn="auto"/>
            <a:r>
              <a:rPr lang="en-US" strike="noStrike" noProof="1"/>
              <a:t>Click To Edit Master Title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549275" y="6473875"/>
            <a:ext cx="241300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cap="none"/>
            </a:lvl1pPr>
          </a:lstStyle>
          <a:p>
            <a:r>
              <a:rPr lang="en-US" sz="1000" noProof="1">
                <a:solidFill>
                  <a:srgbClr val="939598"/>
                </a:solidFill>
                <a:latin typeface="+mn-lt"/>
                <a:ea typeface="+mn-ea"/>
                <a:cs typeface="Arial" panose="020B0604020202020204" pitchFamily="34" charset="0"/>
              </a:rPr>
              <a:t>2015 Lenovo Internal. All rights reserved.</a:t>
            </a:r>
            <a:endParaRPr lang="en-US" sz="1000" noProof="1">
              <a:solidFill>
                <a:srgbClr val="939598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46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7079752B-AA3B-41C4-B063-5E5D2C04B26B}"/>
              </a:ext>
            </a:extLst>
          </p:cNvPr>
          <p:cNvGrpSpPr/>
          <p:nvPr userDrawn="1"/>
        </p:nvGrpSpPr>
        <p:grpSpPr>
          <a:xfrm>
            <a:off x="370447" y="342900"/>
            <a:ext cx="685800" cy="685800"/>
            <a:chOff x="2132012" y="914400"/>
            <a:chExt cx="1295400" cy="129540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FEF104B3-10B2-4725-A75C-637A969BB8CA}"/>
                </a:ext>
              </a:extLst>
            </p:cNvPr>
            <p:cNvSpPr/>
            <p:nvPr/>
          </p:nvSpPr>
          <p:spPr>
            <a:xfrm>
              <a:off x="2436812" y="1219200"/>
              <a:ext cx="990600" cy="990600"/>
            </a:xfrm>
            <a:prstGeom prst="rect">
              <a:avLst/>
            </a:prstGeom>
            <a:solidFill>
              <a:srgbClr val="00E6A0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kumimoji="1" lang="zh-CN" altLang="en-US" sz="7200" dirty="0">
                <a:solidFill>
                  <a:srgbClr val="333D48"/>
                </a:solidFill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D59CC79-C773-4B66-AD2B-CCEE968DFBDF}"/>
                </a:ext>
              </a:extLst>
            </p:cNvPr>
            <p:cNvSpPr/>
            <p:nvPr/>
          </p:nvSpPr>
          <p:spPr>
            <a:xfrm>
              <a:off x="2132012" y="914400"/>
              <a:ext cx="990600" cy="990600"/>
            </a:xfrm>
            <a:prstGeom prst="rect">
              <a:avLst/>
            </a:prstGeom>
            <a:solidFill>
              <a:srgbClr val="00B4E5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kumimoji="1" lang="zh-CN" altLang="en-US" sz="7200" dirty="0">
                <a:solidFill>
                  <a:srgbClr val="333D48"/>
                </a:solidFill>
                <a:latin typeface="FZLanTingHeiS-B-GB" panose="02000000000000000000" pitchFamily="2" charset="-122"/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1071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RED">
    <p:bg>
      <p:bgPr>
        <a:solidFill>
          <a:srgbClr val="00B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bg>
      <p:bgPr>
        <a:solidFill>
          <a:srgbClr val="00E6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637" y="1"/>
            <a:ext cx="122094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3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1" r:id="rId4"/>
    <p:sldLayoutId id="2147483655" r:id="rId5"/>
    <p:sldLayoutId id="2147483652" r:id="rId6"/>
    <p:sldLayoutId id="2147483653" r:id="rId7"/>
    <p:sldLayoutId id="2147483654" r:id="rId8"/>
  </p:sldLayoutIdLst>
  <p:hf sldNum="0" hdr="0" dt="0"/>
  <p:txStyles>
    <p:titleStyle>
      <a:lvl1pPr algn="ctr" defTabSz="1218565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200" indent="-4572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4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90600" indent="-3810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4000" indent="-3048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2965" indent="-3048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2565" indent="-3048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1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3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9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840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</p:sldLayoutIdLst>
  <p:hf sldNum="0" hdr="0" dt="0"/>
  <p:txStyles>
    <p:titleStyle>
      <a:lvl1pPr algn="ctr" defTabSz="1218199" rtl="0" eaLnBrk="1" latinLnBrk="0" hangingPunct="1">
        <a:spcBef>
          <a:spcPct val="0"/>
        </a:spcBef>
        <a:buNone/>
        <a:defRPr sz="4299" kern="1200" cap="all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063" indent="-457063" algn="l" defTabSz="1218199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42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90303" indent="-380886" algn="l" defTabSz="1218199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6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543" indent="-304709" algn="l" defTabSz="1218199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1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2325" indent="-304709" algn="l" defTabSz="1218199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6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1742" indent="-304709" algn="l" defTabSz="1218199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6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1159" indent="-304709" algn="l" defTabSz="121819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0576" indent="-304709" algn="l" defTabSz="121819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69994" indent="-304709" algn="l" defTabSz="121819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79411" indent="-304709" algn="l" defTabSz="121819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17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34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7617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034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6451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5868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285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4702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018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</p:sldLayoutIdLst>
  <p:hf sldNum="0" hdr="0" dt="0"/>
  <p:txStyles>
    <p:titleStyle>
      <a:lvl1pPr algn="ctr" defTabSz="1218565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200" indent="-4572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4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90600" indent="-3810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4000" indent="-3048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2965" indent="-3048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2565" indent="-3048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1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3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9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7541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</p:sldLayoutIdLst>
  <p:hf sldNum="0" hdr="0" dt="0"/>
  <p:txStyles>
    <p:titleStyle>
      <a:lvl1pPr algn="ctr" defTabSz="1218199" rtl="0" eaLnBrk="1" latinLnBrk="0" hangingPunct="1">
        <a:spcBef>
          <a:spcPct val="0"/>
        </a:spcBef>
        <a:buNone/>
        <a:defRPr sz="4299" kern="1200" cap="all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063" indent="-457063" algn="l" defTabSz="1218199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42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90303" indent="-380886" algn="l" defTabSz="1218199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6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543" indent="-304709" algn="l" defTabSz="1218199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1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2325" indent="-304709" algn="l" defTabSz="1218199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6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1742" indent="-304709" algn="l" defTabSz="1218199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6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1159" indent="-304709" algn="l" defTabSz="121819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0576" indent="-304709" algn="l" defTabSz="121819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69994" indent="-304709" algn="l" defTabSz="121819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79411" indent="-304709" algn="l" defTabSz="121819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17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34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7617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034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6451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5868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285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4702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88825" cy="6856214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324BE176-E693-41CC-B188-C761B33ECCB4}"/>
              </a:ext>
            </a:extLst>
          </p:cNvPr>
          <p:cNvSpPr/>
          <p:nvPr/>
        </p:nvSpPr>
        <p:spPr>
          <a:xfrm>
            <a:off x="2208212" y="2590800"/>
            <a:ext cx="8305800" cy="1676400"/>
          </a:xfrm>
          <a:prstGeom prst="rect">
            <a:avLst/>
          </a:prstGeom>
          <a:solidFill>
            <a:srgbClr val="00B4E5">
              <a:alpha val="58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kumimoji="1" lang="zh-CN" altLang="en-US" sz="7200" dirty="0">
              <a:solidFill>
                <a:srgbClr val="333D48"/>
              </a:solidFill>
              <a:cs typeface="+mn-ea"/>
              <a:sym typeface="+mn-lt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CC43DBA-DD71-4D35-A7C7-7C911993FFD5}"/>
              </a:ext>
            </a:extLst>
          </p:cNvPr>
          <p:cNvSpPr/>
          <p:nvPr/>
        </p:nvSpPr>
        <p:spPr>
          <a:xfrm>
            <a:off x="2197098" y="2819400"/>
            <a:ext cx="8316913" cy="1676400"/>
          </a:xfrm>
          <a:prstGeom prst="rect">
            <a:avLst/>
          </a:prstGeom>
          <a:solidFill>
            <a:srgbClr val="00E6A0">
              <a:alpha val="58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kumimoji="1" lang="zh-CN" altLang="en-US" sz="7200" dirty="0">
              <a:solidFill>
                <a:srgbClr val="333D48"/>
              </a:solidFill>
              <a:cs typeface="+mn-ea"/>
              <a:sym typeface="+mn-lt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6CF8955-C723-4AD0-83AF-C1C0F2098E9C}"/>
              </a:ext>
            </a:extLst>
          </p:cNvPr>
          <p:cNvSpPr/>
          <p:nvPr/>
        </p:nvSpPr>
        <p:spPr>
          <a:xfrm>
            <a:off x="3414959" y="3084430"/>
            <a:ext cx="58272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联想考场</a:t>
            </a:r>
            <a:r>
              <a: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核查解决</a:t>
            </a:r>
            <a:r>
              <a:rPr lang="zh-CN" alt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方案</a:t>
            </a:r>
            <a:endParaRPr lang="en-US" altLang="zh-CN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3B96BFB-EE6C-435C-A597-E6FF77366C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412" y="3823380"/>
            <a:ext cx="1454150" cy="2944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287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6636" y="4222205"/>
            <a:ext cx="4257165" cy="1627183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9A0E08F-CF16-413B-8101-E7A0A84CEB08}"/>
              </a:ext>
            </a:extLst>
          </p:cNvPr>
          <p:cNvSpPr/>
          <p:nvPr/>
        </p:nvSpPr>
        <p:spPr>
          <a:xfrm>
            <a:off x="1752142" y="534154"/>
            <a:ext cx="10819269" cy="707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7986">
              <a:spcBef>
                <a:spcPct val="0"/>
              </a:spcBef>
              <a:tabLst>
                <a:tab pos="1217986" algn="l"/>
              </a:tabLst>
              <a:defRPr/>
            </a:pPr>
            <a:r>
              <a:rPr lang="zh-CN" altLang="en-US" sz="3999" b="1" dirty="0">
                <a:cs typeface="+mn-ea"/>
                <a:sym typeface="+mn-lt"/>
              </a:rPr>
              <a:t>市场</a:t>
            </a:r>
            <a:r>
              <a:rPr lang="en-US" altLang="zh-CN" sz="3999" b="1" dirty="0">
                <a:cs typeface="+mn-ea"/>
                <a:sym typeface="+mn-lt"/>
              </a:rPr>
              <a:t>+</a:t>
            </a:r>
            <a:r>
              <a:rPr lang="zh-CN" altLang="en-US" sz="3999" b="1" dirty="0">
                <a:cs typeface="+mn-ea"/>
                <a:sym typeface="+mn-lt"/>
              </a:rPr>
              <a:t>政策</a:t>
            </a:r>
          </a:p>
        </p:txBody>
      </p:sp>
      <p:sp>
        <p:nvSpPr>
          <p:cNvPr id="5" name="页脚占位符 2"/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1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7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3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5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1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10" name="矩形 109"/>
          <p:cNvSpPr/>
          <p:nvPr/>
        </p:nvSpPr>
        <p:spPr>
          <a:xfrm>
            <a:off x="755248" y="1446061"/>
            <a:ext cx="6861389" cy="314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20" indent="-45712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为了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维护国家教育考试的公平、公正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，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2011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年教育部、财政部联合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下发（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教学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[2011]1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号）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《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教育部、财政部关于大力推进国家教育考试标准化考点建设工作的通知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，实现“建设并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完善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考生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身份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验证系统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”。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marL="457120" indent="-45712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考生身份验证系统：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采用身份证、指纹、人脸识别等识别技术，准确对考生身份进行采集和验证，并能把考生数据实时上传到考试业务管理系统。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marL="457120" indent="-45712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全国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高考考场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数量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30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万个以上，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河南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3.28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万居首。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indent="457200">
              <a:lnSpc>
                <a:spcPct val="150000"/>
              </a:lnSpc>
            </a:pPr>
            <a:endParaRPr lang="en-US" altLang="zh-CN" sz="1600" dirty="0" smtClean="0"/>
          </a:p>
        </p:txBody>
      </p:sp>
      <p:grpSp>
        <p:nvGrpSpPr>
          <p:cNvPr id="111" name="组合 110"/>
          <p:cNvGrpSpPr/>
          <p:nvPr/>
        </p:nvGrpSpPr>
        <p:grpSpPr>
          <a:xfrm>
            <a:off x="7649892" y="1303806"/>
            <a:ext cx="4223910" cy="2710225"/>
            <a:chOff x="348464" y="904410"/>
            <a:chExt cx="6838950" cy="4388137"/>
          </a:xfrm>
        </p:grpSpPr>
        <p:pic>
          <p:nvPicPr>
            <p:cNvPr id="112" name="图片 1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8464" y="904410"/>
              <a:ext cx="6838950" cy="76200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13" name="图片 1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8464" y="1625422"/>
              <a:ext cx="6838950" cy="366712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aphicFrame>
        <p:nvGraphicFramePr>
          <p:cNvPr id="114" name="图表 113"/>
          <p:cNvGraphicFramePr/>
          <p:nvPr>
            <p:extLst>
              <p:ext uri="{D42A27DB-BD31-4B8C-83A1-F6EECF244321}">
                <p14:modId xmlns:p14="http://schemas.microsoft.com/office/powerpoint/2010/main" val="3684611717"/>
              </p:ext>
            </p:extLst>
          </p:nvPr>
        </p:nvGraphicFramePr>
        <p:xfrm>
          <a:off x="531812" y="3961565"/>
          <a:ext cx="9931400" cy="3079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14128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9A0E08F-CF16-413B-8101-E7A0A84CEB08}"/>
              </a:ext>
            </a:extLst>
          </p:cNvPr>
          <p:cNvSpPr/>
          <p:nvPr/>
        </p:nvSpPr>
        <p:spPr>
          <a:xfrm>
            <a:off x="1752142" y="534154"/>
            <a:ext cx="10819269" cy="707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7986">
              <a:spcBef>
                <a:spcPct val="0"/>
              </a:spcBef>
              <a:tabLst>
                <a:tab pos="1217986" algn="l"/>
              </a:tabLst>
              <a:defRPr/>
            </a:pPr>
            <a:r>
              <a:rPr lang="zh-CN" altLang="en-US" sz="3999" b="1" dirty="0" smtClean="0">
                <a:cs typeface="+mn-ea"/>
                <a:sym typeface="+mn-lt"/>
              </a:rPr>
              <a:t>方案介绍</a:t>
            </a:r>
            <a:endParaRPr lang="zh-CN" altLang="en-US" sz="3999" b="1" dirty="0">
              <a:cs typeface="+mn-ea"/>
              <a:sym typeface="+mn-lt"/>
            </a:endParaRPr>
          </a:p>
        </p:txBody>
      </p:sp>
      <p:sp>
        <p:nvSpPr>
          <p:cNvPr id="5" name="页脚占位符 2"/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1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7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3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5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1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1" name="内容占位符 4"/>
          <p:cNvSpPr txBox="1">
            <a:spLocks/>
          </p:cNvSpPr>
          <p:nvPr/>
        </p:nvSpPr>
        <p:spPr>
          <a:xfrm>
            <a:off x="455612" y="1676400"/>
            <a:ext cx="7222172" cy="4495800"/>
          </a:xfrm>
          <a:prstGeom prst="rect">
            <a:avLst/>
          </a:prstGeom>
        </p:spPr>
        <p:txBody>
          <a:bodyPr/>
          <a:lstStyle>
            <a:lvl1pPr marL="457200" indent="-457200" algn="l" defTabSz="1218565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4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90600" indent="-381000" algn="l" defTabSz="1218565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3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524000" indent="-304800" algn="l" defTabSz="1218565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2965" indent="-304800" algn="l" defTabSz="1218565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2565" indent="-304800" algn="l" defTabSz="1218565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165" indent="-304800" algn="l" defTabSz="12185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65" indent="-304800" algn="l" defTabSz="12185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365" indent="-304800" algn="l" defTabSz="12185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965" indent="-304800" algn="l" defTabSz="12185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7200">
              <a:lnSpc>
                <a:spcPct val="150000"/>
              </a:lnSpc>
              <a:buNone/>
            </a:pPr>
            <a:r>
              <a:rPr lang="zh-CN" altLang="en-US" sz="2000" dirty="0" smtClean="0"/>
              <a:t>考生</a:t>
            </a:r>
            <a:r>
              <a:rPr lang="zh-CN" altLang="en-US" sz="2000" dirty="0"/>
              <a:t>身份验证系统是国家教育考试标准化考场建设的重要组成部分，是维护国家教育考试公平、公正的第一道防线</a:t>
            </a:r>
            <a:r>
              <a:rPr lang="zh-CN" altLang="en-US" sz="2000" dirty="0" smtClean="0"/>
              <a:t>。通过借助先进的信息识别技术和多模块集成的设计，考生</a:t>
            </a:r>
            <a:r>
              <a:rPr lang="zh-CN" altLang="en-US" sz="2000" dirty="0"/>
              <a:t>身份核验</a:t>
            </a:r>
            <a:r>
              <a:rPr lang="zh-CN" altLang="en-US" sz="2000" dirty="0" smtClean="0"/>
              <a:t>系统可以</a:t>
            </a:r>
            <a:r>
              <a:rPr lang="zh-CN" altLang="en-US" sz="2000" dirty="0"/>
              <a:t>在有限的时间内快速、准确地对考生身份</a:t>
            </a:r>
            <a:r>
              <a:rPr lang="zh-CN" altLang="en-US" sz="2000" dirty="0" smtClean="0"/>
              <a:t>进行采集、入场</a:t>
            </a:r>
            <a:r>
              <a:rPr lang="zh-CN" altLang="en-US" sz="2000" dirty="0"/>
              <a:t>核验，既能为各考生提供快速、准确的身份核验通道，又方便使用与维护，全程实现前端自动化操作及后端数据自动上报、汇总和分析</a:t>
            </a:r>
            <a:r>
              <a:rPr lang="zh-CN" altLang="en-US" sz="2000" dirty="0" smtClean="0"/>
              <a:t>。</a:t>
            </a:r>
            <a:endParaRPr lang="en-US" altLang="zh-CN" sz="2000" dirty="0" smtClean="0"/>
          </a:p>
          <a:p>
            <a:pPr marL="0" indent="457200">
              <a:lnSpc>
                <a:spcPct val="150000"/>
              </a:lnSpc>
              <a:buNone/>
            </a:pPr>
            <a:r>
              <a:rPr lang="zh-CN" altLang="en-US" sz="2000" dirty="0" smtClean="0"/>
              <a:t>终端</a:t>
            </a:r>
            <a:r>
              <a:rPr lang="zh-CN" altLang="en-US" sz="2000" dirty="0" smtClean="0"/>
              <a:t>使用方式灵活多样，支持桌面、挂壁、手持三种使用</a:t>
            </a:r>
            <a:r>
              <a:rPr lang="zh-CN" altLang="en-US" sz="2000" dirty="0" smtClean="0"/>
              <a:t>方式</a:t>
            </a:r>
            <a:r>
              <a:rPr lang="zh-CN" altLang="en-US" sz="2000" dirty="0"/>
              <a:t>。</a:t>
            </a:r>
            <a:endParaRPr lang="zh-CN" altLang="en-US" sz="2000" dirty="0"/>
          </a:p>
        </p:txBody>
      </p:sp>
      <p:pic>
        <p:nvPicPr>
          <p:cNvPr id="12" name="图片占位符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7" r="28047"/>
          <a:stretch>
            <a:fillRect/>
          </a:stretch>
        </p:blipFill>
        <p:spPr>
          <a:xfrm>
            <a:off x="7519006" y="12492"/>
            <a:ext cx="4689466" cy="600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0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9A0E08F-CF16-413B-8101-E7A0A84CEB08}"/>
              </a:ext>
            </a:extLst>
          </p:cNvPr>
          <p:cNvSpPr/>
          <p:nvPr/>
        </p:nvSpPr>
        <p:spPr>
          <a:xfrm>
            <a:off x="1752142" y="534154"/>
            <a:ext cx="10819269" cy="707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7986">
              <a:spcBef>
                <a:spcPct val="0"/>
              </a:spcBef>
              <a:tabLst>
                <a:tab pos="1217986" algn="l"/>
              </a:tabLst>
              <a:defRPr/>
            </a:pPr>
            <a:r>
              <a:rPr lang="zh-CN" altLang="en-US" sz="3999" b="1" dirty="0">
                <a:cs typeface="+mn-ea"/>
                <a:sym typeface="+mn-lt"/>
              </a:rPr>
              <a:t>应用场景</a:t>
            </a:r>
          </a:p>
        </p:txBody>
      </p:sp>
      <p:sp>
        <p:nvSpPr>
          <p:cNvPr id="5" name="页脚占位符 2"/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1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7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3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5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1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6" name="内容占位符 16"/>
          <p:cNvSpPr txBox="1">
            <a:spLocks/>
          </p:cNvSpPr>
          <p:nvPr/>
        </p:nvSpPr>
        <p:spPr>
          <a:xfrm>
            <a:off x="492367" y="1524000"/>
            <a:ext cx="6822833" cy="4876800"/>
          </a:xfrm>
          <a:prstGeom prst="rect">
            <a:avLst/>
          </a:prstGeom>
        </p:spPr>
        <p:txBody>
          <a:bodyPr/>
          <a:lstStyle>
            <a:lvl1pPr marL="457200" indent="-457200" algn="l" defTabSz="1218565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4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90600" indent="-381000" algn="l" defTabSz="1218565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3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524000" indent="-304800" algn="l" defTabSz="1218565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2965" indent="-304800" algn="l" defTabSz="1218565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2565" indent="-304800" algn="l" defTabSz="1218565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165" indent="-304800" algn="l" defTabSz="12185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65" indent="-304800" algn="l" defTabSz="12185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365" indent="-304800" algn="l" defTabSz="12185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965" indent="-304800" algn="l" defTabSz="12185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000" dirty="0" smtClean="0"/>
              <a:t>考生身份信息采集：</a:t>
            </a:r>
            <a:endParaRPr lang="en-US" altLang="zh-CN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/>
              <a:t>考生</a:t>
            </a:r>
            <a:r>
              <a:rPr lang="zh-CN" altLang="en-US" sz="1800" dirty="0"/>
              <a:t>报名时，考生身份核验终端采集考生有效照片、指纹和身份证信息作为身份识别的依据，结合编排的考场、考生号等信息生成考生身份信息</a:t>
            </a:r>
            <a:r>
              <a:rPr lang="zh-CN" altLang="en-US" sz="1800" dirty="0" smtClean="0"/>
              <a:t>数据库</a:t>
            </a:r>
            <a:r>
              <a:rPr lang="zh-CN" altLang="en-US" sz="1800" dirty="0"/>
              <a:t>。</a:t>
            </a:r>
            <a:endParaRPr lang="en-US" altLang="zh-CN" sz="1800" dirty="0" smtClean="0"/>
          </a:p>
          <a:p>
            <a:pPr>
              <a:lnSpc>
                <a:spcPct val="150000"/>
              </a:lnSpc>
            </a:pPr>
            <a:endParaRPr lang="en-US" altLang="zh-CN" sz="2000" dirty="0" smtClean="0"/>
          </a:p>
          <a:p>
            <a:pPr>
              <a:lnSpc>
                <a:spcPct val="150000"/>
              </a:lnSpc>
            </a:pPr>
            <a:r>
              <a:rPr lang="zh-CN" altLang="en-US" sz="2000" dirty="0" smtClean="0"/>
              <a:t>考生身份信息核查：</a:t>
            </a:r>
            <a:endParaRPr lang="en-US" altLang="zh-CN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/>
              <a:t>考</a:t>
            </a:r>
            <a:r>
              <a:rPr lang="zh-CN" altLang="en-US" sz="1800" dirty="0"/>
              <a:t>前通过网络</a:t>
            </a:r>
            <a:r>
              <a:rPr lang="zh-CN" altLang="en-US" sz="1800" dirty="0" smtClean="0"/>
              <a:t>下发考生身份信息数据库至</a:t>
            </a:r>
            <a:r>
              <a:rPr lang="zh-CN" altLang="en-US" sz="1800" dirty="0"/>
              <a:t>各考场的身份核验</a:t>
            </a:r>
            <a:r>
              <a:rPr lang="zh-CN" altLang="en-US" sz="1800" dirty="0" smtClean="0"/>
              <a:t>终端。考生进入考场时</a:t>
            </a:r>
            <a:r>
              <a:rPr lang="zh-CN" altLang="en-US" sz="1800" dirty="0"/>
              <a:t>无法验证指纹的考生可使用异常通道参加考试。考生入场前经过身份核验终端进行身份核查和验证，通过后方可入场考试，验证异常考生经视频核验通过后也可入场考试。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349" y="4004117"/>
            <a:ext cx="4125564" cy="23206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349" y="1338453"/>
            <a:ext cx="4125564" cy="232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71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9A0E08F-CF16-413B-8101-E7A0A84CEB08}"/>
              </a:ext>
            </a:extLst>
          </p:cNvPr>
          <p:cNvSpPr/>
          <p:nvPr/>
        </p:nvSpPr>
        <p:spPr>
          <a:xfrm>
            <a:off x="1752142" y="534154"/>
            <a:ext cx="10819269" cy="707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7986">
              <a:spcBef>
                <a:spcPct val="0"/>
              </a:spcBef>
              <a:tabLst>
                <a:tab pos="1217986" algn="l"/>
              </a:tabLst>
              <a:defRPr/>
            </a:pPr>
            <a:r>
              <a:rPr lang="zh-CN" altLang="en-US" sz="3999" b="1" dirty="0" smtClean="0">
                <a:cs typeface="+mn-ea"/>
                <a:sym typeface="+mn-lt"/>
              </a:rPr>
              <a:t>应用</a:t>
            </a:r>
            <a:r>
              <a:rPr lang="zh-CN" altLang="en-US" sz="3999" b="1" dirty="0">
                <a:cs typeface="+mn-ea"/>
                <a:sym typeface="+mn-lt"/>
              </a:rPr>
              <a:t>流程</a:t>
            </a:r>
            <a:endParaRPr lang="zh-CN" altLang="en-US" sz="3999" b="1" dirty="0">
              <a:cs typeface="+mn-ea"/>
              <a:sym typeface="+mn-lt"/>
            </a:endParaRPr>
          </a:p>
        </p:txBody>
      </p:sp>
      <p:sp>
        <p:nvSpPr>
          <p:cNvPr id="5" name="页脚占位符 2"/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1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7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3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5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1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pic>
        <p:nvPicPr>
          <p:cNvPr id="9" name="图片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" y="1447800"/>
            <a:ext cx="11271642" cy="495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814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9A0E08F-CF16-413B-8101-E7A0A84CEB08}"/>
              </a:ext>
            </a:extLst>
          </p:cNvPr>
          <p:cNvSpPr/>
          <p:nvPr/>
        </p:nvSpPr>
        <p:spPr>
          <a:xfrm>
            <a:off x="1752142" y="534154"/>
            <a:ext cx="10819269" cy="707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7986">
              <a:spcBef>
                <a:spcPct val="0"/>
              </a:spcBef>
              <a:tabLst>
                <a:tab pos="1217986" algn="l"/>
              </a:tabLst>
              <a:defRPr/>
            </a:pPr>
            <a:r>
              <a:rPr lang="zh-CN" altLang="en-US" sz="3999" b="1" dirty="0" smtClean="0">
                <a:cs typeface="+mn-ea"/>
                <a:sym typeface="+mn-lt"/>
              </a:rPr>
              <a:t>核心</a:t>
            </a:r>
            <a:r>
              <a:rPr lang="zh-CN" altLang="en-US" sz="3999" b="1" dirty="0">
                <a:cs typeface="+mn-ea"/>
                <a:sym typeface="+mn-lt"/>
              </a:rPr>
              <a:t>功能</a:t>
            </a:r>
          </a:p>
        </p:txBody>
      </p:sp>
      <p:sp>
        <p:nvSpPr>
          <p:cNvPr id="5" name="页脚占位符 2"/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1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7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3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5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1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graphicFrame>
        <p:nvGraphicFramePr>
          <p:cNvPr id="9" name="图示 8"/>
          <p:cNvGraphicFramePr/>
          <p:nvPr>
            <p:extLst>
              <p:ext uri="{D42A27DB-BD31-4B8C-83A1-F6EECF244321}">
                <p14:modId xmlns:p14="http://schemas.microsoft.com/office/powerpoint/2010/main" val="719462112"/>
              </p:ext>
            </p:extLst>
          </p:nvPr>
        </p:nvGraphicFramePr>
        <p:xfrm>
          <a:off x="1615672" y="1626334"/>
          <a:ext cx="10422078" cy="3833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图示 9"/>
          <p:cNvGraphicFramePr/>
          <p:nvPr>
            <p:extLst>
              <p:ext uri="{D42A27DB-BD31-4B8C-83A1-F6EECF244321}">
                <p14:modId xmlns:p14="http://schemas.microsoft.com/office/powerpoint/2010/main" val="1283419976"/>
              </p:ext>
            </p:extLst>
          </p:nvPr>
        </p:nvGraphicFramePr>
        <p:xfrm>
          <a:off x="1615673" y="4246551"/>
          <a:ext cx="10422078" cy="2419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1" name="图示 10"/>
          <p:cNvGraphicFramePr/>
          <p:nvPr>
            <p:extLst>
              <p:ext uri="{D42A27DB-BD31-4B8C-83A1-F6EECF244321}">
                <p14:modId xmlns:p14="http://schemas.microsoft.com/office/powerpoint/2010/main" val="2948296872"/>
              </p:ext>
            </p:extLst>
          </p:nvPr>
        </p:nvGraphicFramePr>
        <p:xfrm>
          <a:off x="1615671" y="1066800"/>
          <a:ext cx="10422078" cy="1631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2" name="六边形 11"/>
          <p:cNvSpPr/>
          <p:nvPr/>
        </p:nvSpPr>
        <p:spPr>
          <a:xfrm>
            <a:off x="198503" y="4788102"/>
            <a:ext cx="1266092" cy="1091459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联想优势</a:t>
            </a:r>
            <a:endParaRPr lang="zh-CN" altLang="en-US" dirty="0"/>
          </a:p>
        </p:txBody>
      </p:sp>
      <p:sp>
        <p:nvSpPr>
          <p:cNvPr id="13" name="六边形 12"/>
          <p:cNvSpPr/>
          <p:nvPr/>
        </p:nvSpPr>
        <p:spPr>
          <a:xfrm>
            <a:off x="198503" y="1336996"/>
            <a:ext cx="1266092" cy="1091459"/>
          </a:xfrm>
          <a:prstGeom prst="hexagon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客户</a:t>
            </a:r>
            <a:r>
              <a:rPr lang="zh-CN" altLang="en-US" dirty="0"/>
              <a:t>需求</a:t>
            </a:r>
          </a:p>
        </p:txBody>
      </p:sp>
    </p:spTree>
    <p:extLst>
      <p:ext uri="{BB962C8B-B14F-4D97-AF65-F5344CB8AC3E}">
        <p14:creationId xmlns:p14="http://schemas.microsoft.com/office/powerpoint/2010/main" val="171348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2" y="1447800"/>
            <a:ext cx="6381750" cy="49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9A0E08F-CF16-413B-8101-E7A0A84CEB08}"/>
              </a:ext>
            </a:extLst>
          </p:cNvPr>
          <p:cNvSpPr/>
          <p:nvPr/>
        </p:nvSpPr>
        <p:spPr>
          <a:xfrm>
            <a:off x="1752142" y="534154"/>
            <a:ext cx="10819269" cy="707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7986">
              <a:spcBef>
                <a:spcPct val="0"/>
              </a:spcBef>
              <a:tabLst>
                <a:tab pos="1217986" algn="l"/>
              </a:tabLst>
              <a:defRPr/>
            </a:pPr>
            <a:r>
              <a:rPr lang="zh-CN" altLang="en-US" sz="3999" b="1" dirty="0" smtClean="0">
                <a:cs typeface="+mn-ea"/>
                <a:sym typeface="+mn-lt"/>
              </a:rPr>
              <a:t>部署架构</a:t>
            </a:r>
            <a:endParaRPr lang="zh-CN" altLang="en-US" sz="3999" b="1" dirty="0">
              <a:cs typeface="+mn-ea"/>
              <a:sym typeface="+mn-lt"/>
            </a:endParaRPr>
          </a:p>
        </p:txBody>
      </p:sp>
      <p:sp>
        <p:nvSpPr>
          <p:cNvPr id="4" name="内容占位符 16"/>
          <p:cNvSpPr txBox="1">
            <a:spLocks/>
          </p:cNvSpPr>
          <p:nvPr/>
        </p:nvSpPr>
        <p:spPr>
          <a:xfrm>
            <a:off x="6704013" y="1676399"/>
            <a:ext cx="5105400" cy="4714875"/>
          </a:xfrm>
          <a:prstGeom prst="rect">
            <a:avLst/>
          </a:prstGeom>
        </p:spPr>
        <p:txBody>
          <a:bodyPr/>
          <a:lstStyle>
            <a:lvl1pPr marL="457200" indent="-457200" algn="l" defTabSz="1218565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4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90600" indent="-381000" algn="l" defTabSz="1218565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3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524000" indent="-304800" algn="l" defTabSz="1218565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2965" indent="-304800" algn="l" defTabSz="1218565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2565" indent="-304800" algn="l" defTabSz="1218565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165" indent="-304800" algn="l" defTabSz="12185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65" indent="-304800" algn="l" defTabSz="12185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365" indent="-304800" algn="l" defTabSz="12185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965" indent="-304800" algn="l" defTabSz="12185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/>
              <a:t>考生</a:t>
            </a:r>
            <a:r>
              <a:rPr lang="zh-CN" altLang="en-US" sz="2000" dirty="0"/>
              <a:t>身份核验系统采用“考场终端、省端平台、专线接入”的部署</a:t>
            </a:r>
            <a:r>
              <a:rPr lang="zh-CN" altLang="en-US" sz="2000" dirty="0" smtClean="0"/>
              <a:t>方式；</a:t>
            </a:r>
            <a:endParaRPr lang="en-US" altLang="zh-CN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/>
              <a:t>终端</a:t>
            </a:r>
            <a:r>
              <a:rPr lang="zh-CN" altLang="en-US" sz="2000" dirty="0"/>
              <a:t>按实际考场数量部署在各考场入口，并提供国家教育考试专网的网络接入</a:t>
            </a:r>
            <a:r>
              <a:rPr lang="zh-CN" altLang="en-US" sz="2000" dirty="0" smtClean="0"/>
              <a:t>；</a:t>
            </a:r>
            <a:endParaRPr lang="en-US" altLang="zh-CN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/>
              <a:t>省级</a:t>
            </a:r>
            <a:r>
              <a:rPr lang="zh-CN" altLang="en-US" sz="2000" dirty="0"/>
              <a:t>招生考试管理机构部署考生身份核验应用平台，对各终端上传的数据进行处理</a:t>
            </a:r>
            <a:r>
              <a:rPr lang="zh-CN" altLang="en-US" sz="2000" dirty="0" smtClean="0"/>
              <a:t>；</a:t>
            </a:r>
            <a:endParaRPr lang="en-US" altLang="zh-CN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/>
              <a:t>所有</a:t>
            </a:r>
            <a:r>
              <a:rPr lang="zh-CN" altLang="en-US" sz="2000" dirty="0"/>
              <a:t>身份核验终端与省级身份核验平台均部署在国家教育考试专网</a:t>
            </a:r>
            <a:r>
              <a:rPr lang="zh-CN" altLang="en-US" sz="2000" dirty="0" smtClean="0"/>
              <a:t>中。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9218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9A0E08F-CF16-413B-8101-E7A0A84CEB08}"/>
              </a:ext>
            </a:extLst>
          </p:cNvPr>
          <p:cNvSpPr/>
          <p:nvPr/>
        </p:nvSpPr>
        <p:spPr>
          <a:xfrm>
            <a:off x="1752142" y="534154"/>
            <a:ext cx="10819269" cy="707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7986">
              <a:spcBef>
                <a:spcPct val="0"/>
              </a:spcBef>
              <a:tabLst>
                <a:tab pos="1217986" algn="l"/>
              </a:tabLst>
              <a:defRPr/>
            </a:pPr>
            <a:r>
              <a:rPr lang="zh-CN" altLang="en-US" sz="3999" b="1" dirty="0" smtClean="0">
                <a:cs typeface="+mn-ea"/>
                <a:sym typeface="+mn-lt"/>
              </a:rPr>
              <a:t>方案优势</a:t>
            </a:r>
            <a:endParaRPr lang="zh-CN" altLang="en-US" sz="3999" b="1" dirty="0"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760412" y="1377886"/>
            <a:ext cx="10744199" cy="5215344"/>
            <a:chOff x="760412" y="1377886"/>
            <a:chExt cx="10744199" cy="5215344"/>
          </a:xfrm>
        </p:grpSpPr>
        <p:sp>
          <p:nvSpPr>
            <p:cNvPr id="7" name="任意多边形 6"/>
            <p:cNvSpPr/>
            <p:nvPr/>
          </p:nvSpPr>
          <p:spPr>
            <a:xfrm>
              <a:off x="3082986" y="1449331"/>
              <a:ext cx="8421625" cy="571544"/>
            </a:xfrm>
            <a:custGeom>
              <a:avLst/>
              <a:gdLst>
                <a:gd name="connsiteX0" fmla="*/ 95259 w 571544"/>
                <a:gd name="connsiteY0" fmla="*/ 0 h 6973824"/>
                <a:gd name="connsiteX1" fmla="*/ 476285 w 571544"/>
                <a:gd name="connsiteY1" fmla="*/ 0 h 6973824"/>
                <a:gd name="connsiteX2" fmla="*/ 571544 w 571544"/>
                <a:gd name="connsiteY2" fmla="*/ 95259 h 6973824"/>
                <a:gd name="connsiteX3" fmla="*/ 571544 w 571544"/>
                <a:gd name="connsiteY3" fmla="*/ 6973824 h 6973824"/>
                <a:gd name="connsiteX4" fmla="*/ 571544 w 571544"/>
                <a:gd name="connsiteY4" fmla="*/ 6973824 h 6973824"/>
                <a:gd name="connsiteX5" fmla="*/ 0 w 571544"/>
                <a:gd name="connsiteY5" fmla="*/ 6973824 h 6973824"/>
                <a:gd name="connsiteX6" fmla="*/ 0 w 571544"/>
                <a:gd name="connsiteY6" fmla="*/ 6973824 h 6973824"/>
                <a:gd name="connsiteX7" fmla="*/ 0 w 571544"/>
                <a:gd name="connsiteY7" fmla="*/ 95259 h 6973824"/>
                <a:gd name="connsiteX8" fmla="*/ 95259 w 571544"/>
                <a:gd name="connsiteY8" fmla="*/ 0 h 697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1544" h="6973824">
                  <a:moveTo>
                    <a:pt x="571544" y="1162328"/>
                  </a:moveTo>
                  <a:lnTo>
                    <a:pt x="571544" y="5811496"/>
                  </a:lnTo>
                  <a:cubicBezTo>
                    <a:pt x="571544" y="6453427"/>
                    <a:pt x="568049" y="6973818"/>
                    <a:pt x="563737" y="6973818"/>
                  </a:cubicBezTo>
                  <a:lnTo>
                    <a:pt x="0" y="6973818"/>
                  </a:lnTo>
                  <a:lnTo>
                    <a:pt x="0" y="6973818"/>
                  </a:lnTo>
                  <a:lnTo>
                    <a:pt x="0" y="6"/>
                  </a:lnTo>
                  <a:lnTo>
                    <a:pt x="0" y="6"/>
                  </a:lnTo>
                  <a:lnTo>
                    <a:pt x="563737" y="6"/>
                  </a:lnTo>
                  <a:cubicBezTo>
                    <a:pt x="568049" y="6"/>
                    <a:pt x="571544" y="520397"/>
                    <a:pt x="571544" y="1162328"/>
                  </a:cubicBez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52665" rIns="77430" bIns="52665" numCol="1" spcCol="1270" anchor="ctr" anchorCtr="0">
              <a:noAutofit/>
            </a:bodyPr>
            <a:lstStyle/>
            <a:p>
              <a:pPr marL="114300" lvl="1" indent="-11430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sz="1600" kern="1200" smtClean="0"/>
                <a:t>身份核验终端采用集成式设计，既支持考生身份信息采集，也支持考生身份核验。</a:t>
              </a:r>
              <a:endParaRPr lang="zh-CN" sz="1600" kern="1200"/>
            </a:p>
          </p:txBody>
        </p:sp>
        <p:sp>
          <p:nvSpPr>
            <p:cNvPr id="8" name="任意多边形 7"/>
            <p:cNvSpPr/>
            <p:nvPr/>
          </p:nvSpPr>
          <p:spPr>
            <a:xfrm>
              <a:off x="760412" y="1377886"/>
              <a:ext cx="2322576" cy="714430"/>
            </a:xfrm>
            <a:custGeom>
              <a:avLst/>
              <a:gdLst>
                <a:gd name="connsiteX0" fmla="*/ 0 w 3922776"/>
                <a:gd name="connsiteY0" fmla="*/ 119074 h 714430"/>
                <a:gd name="connsiteX1" fmla="*/ 119074 w 3922776"/>
                <a:gd name="connsiteY1" fmla="*/ 0 h 714430"/>
                <a:gd name="connsiteX2" fmla="*/ 3803702 w 3922776"/>
                <a:gd name="connsiteY2" fmla="*/ 0 h 714430"/>
                <a:gd name="connsiteX3" fmla="*/ 3922776 w 3922776"/>
                <a:gd name="connsiteY3" fmla="*/ 119074 h 714430"/>
                <a:gd name="connsiteX4" fmla="*/ 3922776 w 3922776"/>
                <a:gd name="connsiteY4" fmla="*/ 595356 h 714430"/>
                <a:gd name="connsiteX5" fmla="*/ 3803702 w 3922776"/>
                <a:gd name="connsiteY5" fmla="*/ 714430 h 714430"/>
                <a:gd name="connsiteX6" fmla="*/ 119074 w 3922776"/>
                <a:gd name="connsiteY6" fmla="*/ 714430 h 714430"/>
                <a:gd name="connsiteX7" fmla="*/ 0 w 3922776"/>
                <a:gd name="connsiteY7" fmla="*/ 595356 h 714430"/>
                <a:gd name="connsiteX8" fmla="*/ 0 w 3922776"/>
                <a:gd name="connsiteY8" fmla="*/ 119074 h 714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2776" h="714430">
                  <a:moveTo>
                    <a:pt x="0" y="119074"/>
                  </a:moveTo>
                  <a:cubicBezTo>
                    <a:pt x="0" y="53311"/>
                    <a:pt x="53311" y="0"/>
                    <a:pt x="119074" y="0"/>
                  </a:cubicBezTo>
                  <a:lnTo>
                    <a:pt x="3803702" y="0"/>
                  </a:lnTo>
                  <a:cubicBezTo>
                    <a:pt x="3869465" y="0"/>
                    <a:pt x="3922776" y="53311"/>
                    <a:pt x="3922776" y="119074"/>
                  </a:cubicBezTo>
                  <a:lnTo>
                    <a:pt x="3922776" y="595356"/>
                  </a:lnTo>
                  <a:cubicBezTo>
                    <a:pt x="3922776" y="661119"/>
                    <a:pt x="3869465" y="714430"/>
                    <a:pt x="3803702" y="714430"/>
                  </a:cubicBezTo>
                  <a:lnTo>
                    <a:pt x="119074" y="714430"/>
                  </a:lnTo>
                  <a:cubicBezTo>
                    <a:pt x="53311" y="714430"/>
                    <a:pt x="0" y="661119"/>
                    <a:pt x="0" y="595356"/>
                  </a:cubicBezTo>
                  <a:lnTo>
                    <a:pt x="0" y="11907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3936" tIns="84406" rIns="133936" bIns="84406" numCol="1" spcCol="1270" anchor="ctr" anchorCtr="0">
              <a:noAutofit/>
            </a:bodyPr>
            <a:lstStyle/>
            <a:p>
              <a:pPr lvl="0" algn="ctr" defTabSz="11557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sz="2600" b="1" kern="1200" smtClean="0"/>
                <a:t>通用性</a:t>
              </a:r>
              <a:endParaRPr lang="zh-CN" sz="2600" kern="1200"/>
            </a:p>
          </p:txBody>
        </p:sp>
        <p:sp>
          <p:nvSpPr>
            <p:cNvPr id="9" name="任意多边形 8"/>
            <p:cNvSpPr/>
            <p:nvPr/>
          </p:nvSpPr>
          <p:spPr>
            <a:xfrm>
              <a:off x="3082986" y="2199483"/>
              <a:ext cx="8421625" cy="571544"/>
            </a:xfrm>
            <a:custGeom>
              <a:avLst/>
              <a:gdLst>
                <a:gd name="connsiteX0" fmla="*/ 95259 w 571544"/>
                <a:gd name="connsiteY0" fmla="*/ 0 h 6973824"/>
                <a:gd name="connsiteX1" fmla="*/ 476285 w 571544"/>
                <a:gd name="connsiteY1" fmla="*/ 0 h 6973824"/>
                <a:gd name="connsiteX2" fmla="*/ 571544 w 571544"/>
                <a:gd name="connsiteY2" fmla="*/ 95259 h 6973824"/>
                <a:gd name="connsiteX3" fmla="*/ 571544 w 571544"/>
                <a:gd name="connsiteY3" fmla="*/ 6973824 h 6973824"/>
                <a:gd name="connsiteX4" fmla="*/ 571544 w 571544"/>
                <a:gd name="connsiteY4" fmla="*/ 6973824 h 6973824"/>
                <a:gd name="connsiteX5" fmla="*/ 0 w 571544"/>
                <a:gd name="connsiteY5" fmla="*/ 6973824 h 6973824"/>
                <a:gd name="connsiteX6" fmla="*/ 0 w 571544"/>
                <a:gd name="connsiteY6" fmla="*/ 6973824 h 6973824"/>
                <a:gd name="connsiteX7" fmla="*/ 0 w 571544"/>
                <a:gd name="connsiteY7" fmla="*/ 95259 h 6973824"/>
                <a:gd name="connsiteX8" fmla="*/ 95259 w 571544"/>
                <a:gd name="connsiteY8" fmla="*/ 0 h 697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1544" h="6973824">
                  <a:moveTo>
                    <a:pt x="571544" y="1162328"/>
                  </a:moveTo>
                  <a:lnTo>
                    <a:pt x="571544" y="5811496"/>
                  </a:lnTo>
                  <a:cubicBezTo>
                    <a:pt x="571544" y="6453427"/>
                    <a:pt x="568049" y="6973818"/>
                    <a:pt x="563737" y="6973818"/>
                  </a:cubicBezTo>
                  <a:lnTo>
                    <a:pt x="0" y="6973818"/>
                  </a:lnTo>
                  <a:lnTo>
                    <a:pt x="0" y="6973818"/>
                  </a:lnTo>
                  <a:lnTo>
                    <a:pt x="0" y="6"/>
                  </a:lnTo>
                  <a:lnTo>
                    <a:pt x="0" y="6"/>
                  </a:lnTo>
                  <a:lnTo>
                    <a:pt x="563737" y="6"/>
                  </a:lnTo>
                  <a:cubicBezTo>
                    <a:pt x="568049" y="6"/>
                    <a:pt x="571544" y="520397"/>
                    <a:pt x="571544" y="1162328"/>
                  </a:cubicBez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52665" rIns="77430" bIns="52665" numCol="1" spcCol="1270" anchor="ctr" anchorCtr="0">
              <a:noAutofit/>
            </a:bodyPr>
            <a:lstStyle/>
            <a:p>
              <a:pPr marL="114300" lvl="1" indent="-11430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sz="1600" kern="1200" smtClean="0"/>
                <a:t>身份核验终端采用</a:t>
              </a:r>
              <a:r>
                <a:rPr lang="en-US" sz="1600" kern="1200" smtClean="0"/>
                <a:t>“</a:t>
              </a:r>
              <a:r>
                <a:rPr lang="zh-CN" sz="1600" kern="1200" smtClean="0"/>
                <a:t>场景式设计、一键式操作</a:t>
              </a:r>
              <a:r>
                <a:rPr lang="en-US" sz="1600" kern="1200" smtClean="0"/>
                <a:t>”</a:t>
              </a:r>
              <a:r>
                <a:rPr lang="zh-CN" sz="1600" kern="1200" smtClean="0"/>
                <a:t>，充分考虑监考老师使用的便利性和傻瓜化。</a:t>
              </a:r>
              <a:endParaRPr lang="zh-CN" sz="1600" kern="1200"/>
            </a:p>
          </p:txBody>
        </p:sp>
        <p:sp>
          <p:nvSpPr>
            <p:cNvPr id="10" name="任意多边形 9"/>
            <p:cNvSpPr/>
            <p:nvPr/>
          </p:nvSpPr>
          <p:spPr>
            <a:xfrm>
              <a:off x="760412" y="2128039"/>
              <a:ext cx="2322576" cy="714430"/>
            </a:xfrm>
            <a:custGeom>
              <a:avLst/>
              <a:gdLst>
                <a:gd name="connsiteX0" fmla="*/ 0 w 3922776"/>
                <a:gd name="connsiteY0" fmla="*/ 119074 h 714430"/>
                <a:gd name="connsiteX1" fmla="*/ 119074 w 3922776"/>
                <a:gd name="connsiteY1" fmla="*/ 0 h 714430"/>
                <a:gd name="connsiteX2" fmla="*/ 3803702 w 3922776"/>
                <a:gd name="connsiteY2" fmla="*/ 0 h 714430"/>
                <a:gd name="connsiteX3" fmla="*/ 3922776 w 3922776"/>
                <a:gd name="connsiteY3" fmla="*/ 119074 h 714430"/>
                <a:gd name="connsiteX4" fmla="*/ 3922776 w 3922776"/>
                <a:gd name="connsiteY4" fmla="*/ 595356 h 714430"/>
                <a:gd name="connsiteX5" fmla="*/ 3803702 w 3922776"/>
                <a:gd name="connsiteY5" fmla="*/ 714430 h 714430"/>
                <a:gd name="connsiteX6" fmla="*/ 119074 w 3922776"/>
                <a:gd name="connsiteY6" fmla="*/ 714430 h 714430"/>
                <a:gd name="connsiteX7" fmla="*/ 0 w 3922776"/>
                <a:gd name="connsiteY7" fmla="*/ 595356 h 714430"/>
                <a:gd name="connsiteX8" fmla="*/ 0 w 3922776"/>
                <a:gd name="connsiteY8" fmla="*/ 119074 h 714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2776" h="714430">
                  <a:moveTo>
                    <a:pt x="0" y="119074"/>
                  </a:moveTo>
                  <a:cubicBezTo>
                    <a:pt x="0" y="53311"/>
                    <a:pt x="53311" y="0"/>
                    <a:pt x="119074" y="0"/>
                  </a:cubicBezTo>
                  <a:lnTo>
                    <a:pt x="3803702" y="0"/>
                  </a:lnTo>
                  <a:cubicBezTo>
                    <a:pt x="3869465" y="0"/>
                    <a:pt x="3922776" y="53311"/>
                    <a:pt x="3922776" y="119074"/>
                  </a:cubicBezTo>
                  <a:lnTo>
                    <a:pt x="3922776" y="595356"/>
                  </a:lnTo>
                  <a:cubicBezTo>
                    <a:pt x="3922776" y="661119"/>
                    <a:pt x="3869465" y="714430"/>
                    <a:pt x="3803702" y="714430"/>
                  </a:cubicBezTo>
                  <a:lnTo>
                    <a:pt x="119074" y="714430"/>
                  </a:lnTo>
                  <a:cubicBezTo>
                    <a:pt x="53311" y="714430"/>
                    <a:pt x="0" y="661119"/>
                    <a:pt x="0" y="595356"/>
                  </a:cubicBezTo>
                  <a:lnTo>
                    <a:pt x="0" y="11907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3936" tIns="84406" rIns="133936" bIns="84406" numCol="1" spcCol="1270" anchor="ctr" anchorCtr="0">
              <a:noAutofit/>
            </a:bodyPr>
            <a:lstStyle/>
            <a:p>
              <a:pPr lvl="0" algn="ctr" defTabSz="11557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sz="2600" b="1" kern="1200" smtClean="0"/>
                <a:t>易用性</a:t>
              </a:r>
              <a:endParaRPr lang="zh-CN" sz="2600" kern="1200"/>
            </a:p>
          </p:txBody>
        </p:sp>
        <p:sp>
          <p:nvSpPr>
            <p:cNvPr id="11" name="任意多边形 10"/>
            <p:cNvSpPr/>
            <p:nvPr/>
          </p:nvSpPr>
          <p:spPr>
            <a:xfrm>
              <a:off x="3082986" y="2949635"/>
              <a:ext cx="8421625" cy="571544"/>
            </a:xfrm>
            <a:custGeom>
              <a:avLst/>
              <a:gdLst>
                <a:gd name="connsiteX0" fmla="*/ 95259 w 571544"/>
                <a:gd name="connsiteY0" fmla="*/ 0 h 6973824"/>
                <a:gd name="connsiteX1" fmla="*/ 476285 w 571544"/>
                <a:gd name="connsiteY1" fmla="*/ 0 h 6973824"/>
                <a:gd name="connsiteX2" fmla="*/ 571544 w 571544"/>
                <a:gd name="connsiteY2" fmla="*/ 95259 h 6973824"/>
                <a:gd name="connsiteX3" fmla="*/ 571544 w 571544"/>
                <a:gd name="connsiteY3" fmla="*/ 6973824 h 6973824"/>
                <a:gd name="connsiteX4" fmla="*/ 571544 w 571544"/>
                <a:gd name="connsiteY4" fmla="*/ 6973824 h 6973824"/>
                <a:gd name="connsiteX5" fmla="*/ 0 w 571544"/>
                <a:gd name="connsiteY5" fmla="*/ 6973824 h 6973824"/>
                <a:gd name="connsiteX6" fmla="*/ 0 w 571544"/>
                <a:gd name="connsiteY6" fmla="*/ 6973824 h 6973824"/>
                <a:gd name="connsiteX7" fmla="*/ 0 w 571544"/>
                <a:gd name="connsiteY7" fmla="*/ 95259 h 6973824"/>
                <a:gd name="connsiteX8" fmla="*/ 95259 w 571544"/>
                <a:gd name="connsiteY8" fmla="*/ 0 h 697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1544" h="6973824">
                  <a:moveTo>
                    <a:pt x="571544" y="1162328"/>
                  </a:moveTo>
                  <a:lnTo>
                    <a:pt x="571544" y="5811496"/>
                  </a:lnTo>
                  <a:cubicBezTo>
                    <a:pt x="571544" y="6453427"/>
                    <a:pt x="568049" y="6973818"/>
                    <a:pt x="563737" y="6973818"/>
                  </a:cubicBezTo>
                  <a:lnTo>
                    <a:pt x="0" y="6973818"/>
                  </a:lnTo>
                  <a:lnTo>
                    <a:pt x="0" y="6973818"/>
                  </a:lnTo>
                  <a:lnTo>
                    <a:pt x="0" y="6"/>
                  </a:lnTo>
                  <a:lnTo>
                    <a:pt x="0" y="6"/>
                  </a:lnTo>
                  <a:lnTo>
                    <a:pt x="563737" y="6"/>
                  </a:lnTo>
                  <a:cubicBezTo>
                    <a:pt x="568049" y="6"/>
                    <a:pt x="571544" y="520397"/>
                    <a:pt x="571544" y="1162328"/>
                  </a:cubicBez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52665" rIns="77430" bIns="52665" numCol="1" spcCol="1270" anchor="ctr" anchorCtr="0">
              <a:noAutofit/>
            </a:bodyPr>
            <a:lstStyle/>
            <a:p>
              <a:pPr marL="114300" lvl="1" indent="-11430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sz="1600" kern="1200" smtClean="0"/>
                <a:t>身份核验终端支持自动化数据上报，无须监考老师介入操作，还支持管理人员手动</a:t>
              </a:r>
              <a:r>
                <a:rPr lang="en-US" sz="1600" kern="1200" smtClean="0"/>
                <a:t>U</a:t>
              </a:r>
              <a:r>
                <a:rPr lang="zh-CN" sz="1600" kern="1200" smtClean="0"/>
                <a:t>盘导出。</a:t>
              </a:r>
              <a:endParaRPr lang="zh-CN" sz="1600" kern="1200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760412" y="2878191"/>
              <a:ext cx="2322576" cy="714430"/>
            </a:xfrm>
            <a:custGeom>
              <a:avLst/>
              <a:gdLst>
                <a:gd name="connsiteX0" fmla="*/ 0 w 3922776"/>
                <a:gd name="connsiteY0" fmla="*/ 119074 h 714430"/>
                <a:gd name="connsiteX1" fmla="*/ 119074 w 3922776"/>
                <a:gd name="connsiteY1" fmla="*/ 0 h 714430"/>
                <a:gd name="connsiteX2" fmla="*/ 3803702 w 3922776"/>
                <a:gd name="connsiteY2" fmla="*/ 0 h 714430"/>
                <a:gd name="connsiteX3" fmla="*/ 3922776 w 3922776"/>
                <a:gd name="connsiteY3" fmla="*/ 119074 h 714430"/>
                <a:gd name="connsiteX4" fmla="*/ 3922776 w 3922776"/>
                <a:gd name="connsiteY4" fmla="*/ 595356 h 714430"/>
                <a:gd name="connsiteX5" fmla="*/ 3803702 w 3922776"/>
                <a:gd name="connsiteY5" fmla="*/ 714430 h 714430"/>
                <a:gd name="connsiteX6" fmla="*/ 119074 w 3922776"/>
                <a:gd name="connsiteY6" fmla="*/ 714430 h 714430"/>
                <a:gd name="connsiteX7" fmla="*/ 0 w 3922776"/>
                <a:gd name="connsiteY7" fmla="*/ 595356 h 714430"/>
                <a:gd name="connsiteX8" fmla="*/ 0 w 3922776"/>
                <a:gd name="connsiteY8" fmla="*/ 119074 h 714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2776" h="714430">
                  <a:moveTo>
                    <a:pt x="0" y="119074"/>
                  </a:moveTo>
                  <a:cubicBezTo>
                    <a:pt x="0" y="53311"/>
                    <a:pt x="53311" y="0"/>
                    <a:pt x="119074" y="0"/>
                  </a:cubicBezTo>
                  <a:lnTo>
                    <a:pt x="3803702" y="0"/>
                  </a:lnTo>
                  <a:cubicBezTo>
                    <a:pt x="3869465" y="0"/>
                    <a:pt x="3922776" y="53311"/>
                    <a:pt x="3922776" y="119074"/>
                  </a:cubicBezTo>
                  <a:lnTo>
                    <a:pt x="3922776" y="595356"/>
                  </a:lnTo>
                  <a:cubicBezTo>
                    <a:pt x="3922776" y="661119"/>
                    <a:pt x="3869465" y="714430"/>
                    <a:pt x="3803702" y="714430"/>
                  </a:cubicBezTo>
                  <a:lnTo>
                    <a:pt x="119074" y="714430"/>
                  </a:lnTo>
                  <a:cubicBezTo>
                    <a:pt x="53311" y="714430"/>
                    <a:pt x="0" y="661119"/>
                    <a:pt x="0" y="595356"/>
                  </a:cubicBezTo>
                  <a:lnTo>
                    <a:pt x="0" y="11907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3936" tIns="84406" rIns="133936" bIns="84406" numCol="1" spcCol="1270" anchor="ctr" anchorCtr="0">
              <a:noAutofit/>
            </a:bodyPr>
            <a:lstStyle/>
            <a:p>
              <a:pPr lvl="0" algn="ctr" defTabSz="11557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sz="2600" b="1" kern="1200" smtClean="0"/>
                <a:t>自动化</a:t>
              </a:r>
              <a:endParaRPr lang="zh-CN" sz="2600" kern="1200"/>
            </a:p>
          </p:txBody>
        </p:sp>
        <p:sp>
          <p:nvSpPr>
            <p:cNvPr id="13" name="任意多边形 12"/>
            <p:cNvSpPr/>
            <p:nvPr/>
          </p:nvSpPr>
          <p:spPr>
            <a:xfrm>
              <a:off x="3082986" y="3699787"/>
              <a:ext cx="8421625" cy="571544"/>
            </a:xfrm>
            <a:custGeom>
              <a:avLst/>
              <a:gdLst>
                <a:gd name="connsiteX0" fmla="*/ 95259 w 571544"/>
                <a:gd name="connsiteY0" fmla="*/ 0 h 6973824"/>
                <a:gd name="connsiteX1" fmla="*/ 476285 w 571544"/>
                <a:gd name="connsiteY1" fmla="*/ 0 h 6973824"/>
                <a:gd name="connsiteX2" fmla="*/ 571544 w 571544"/>
                <a:gd name="connsiteY2" fmla="*/ 95259 h 6973824"/>
                <a:gd name="connsiteX3" fmla="*/ 571544 w 571544"/>
                <a:gd name="connsiteY3" fmla="*/ 6973824 h 6973824"/>
                <a:gd name="connsiteX4" fmla="*/ 571544 w 571544"/>
                <a:gd name="connsiteY4" fmla="*/ 6973824 h 6973824"/>
                <a:gd name="connsiteX5" fmla="*/ 0 w 571544"/>
                <a:gd name="connsiteY5" fmla="*/ 6973824 h 6973824"/>
                <a:gd name="connsiteX6" fmla="*/ 0 w 571544"/>
                <a:gd name="connsiteY6" fmla="*/ 6973824 h 6973824"/>
                <a:gd name="connsiteX7" fmla="*/ 0 w 571544"/>
                <a:gd name="connsiteY7" fmla="*/ 95259 h 6973824"/>
                <a:gd name="connsiteX8" fmla="*/ 95259 w 571544"/>
                <a:gd name="connsiteY8" fmla="*/ 0 h 697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1544" h="6973824">
                  <a:moveTo>
                    <a:pt x="571544" y="1162328"/>
                  </a:moveTo>
                  <a:lnTo>
                    <a:pt x="571544" y="5811496"/>
                  </a:lnTo>
                  <a:cubicBezTo>
                    <a:pt x="571544" y="6453427"/>
                    <a:pt x="568049" y="6973818"/>
                    <a:pt x="563737" y="6973818"/>
                  </a:cubicBezTo>
                  <a:lnTo>
                    <a:pt x="0" y="6973818"/>
                  </a:lnTo>
                  <a:lnTo>
                    <a:pt x="0" y="6973818"/>
                  </a:lnTo>
                  <a:lnTo>
                    <a:pt x="0" y="6"/>
                  </a:lnTo>
                  <a:lnTo>
                    <a:pt x="0" y="6"/>
                  </a:lnTo>
                  <a:lnTo>
                    <a:pt x="563737" y="6"/>
                  </a:lnTo>
                  <a:cubicBezTo>
                    <a:pt x="568049" y="6"/>
                    <a:pt x="571544" y="520397"/>
                    <a:pt x="571544" y="1162328"/>
                  </a:cubicBez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52665" rIns="77430" bIns="52665" numCol="1" spcCol="1270" anchor="ctr" anchorCtr="0">
              <a:noAutofit/>
            </a:bodyPr>
            <a:lstStyle/>
            <a:p>
              <a:pPr marL="114300" lvl="1" indent="-11430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sz="1600" kern="1200" smtClean="0"/>
                <a:t>身份核验终端和身份核验平台均部署在专网内部，采用专线接入，并支持各类加解密算法。</a:t>
              </a:r>
              <a:endParaRPr lang="zh-CN" sz="1600" kern="1200"/>
            </a:p>
          </p:txBody>
        </p:sp>
        <p:sp>
          <p:nvSpPr>
            <p:cNvPr id="14" name="任意多边形 13"/>
            <p:cNvSpPr/>
            <p:nvPr/>
          </p:nvSpPr>
          <p:spPr>
            <a:xfrm>
              <a:off x="760412" y="3628343"/>
              <a:ext cx="2322576" cy="714430"/>
            </a:xfrm>
            <a:custGeom>
              <a:avLst/>
              <a:gdLst>
                <a:gd name="connsiteX0" fmla="*/ 0 w 3922776"/>
                <a:gd name="connsiteY0" fmla="*/ 119074 h 714430"/>
                <a:gd name="connsiteX1" fmla="*/ 119074 w 3922776"/>
                <a:gd name="connsiteY1" fmla="*/ 0 h 714430"/>
                <a:gd name="connsiteX2" fmla="*/ 3803702 w 3922776"/>
                <a:gd name="connsiteY2" fmla="*/ 0 h 714430"/>
                <a:gd name="connsiteX3" fmla="*/ 3922776 w 3922776"/>
                <a:gd name="connsiteY3" fmla="*/ 119074 h 714430"/>
                <a:gd name="connsiteX4" fmla="*/ 3922776 w 3922776"/>
                <a:gd name="connsiteY4" fmla="*/ 595356 h 714430"/>
                <a:gd name="connsiteX5" fmla="*/ 3803702 w 3922776"/>
                <a:gd name="connsiteY5" fmla="*/ 714430 h 714430"/>
                <a:gd name="connsiteX6" fmla="*/ 119074 w 3922776"/>
                <a:gd name="connsiteY6" fmla="*/ 714430 h 714430"/>
                <a:gd name="connsiteX7" fmla="*/ 0 w 3922776"/>
                <a:gd name="connsiteY7" fmla="*/ 595356 h 714430"/>
                <a:gd name="connsiteX8" fmla="*/ 0 w 3922776"/>
                <a:gd name="connsiteY8" fmla="*/ 119074 h 714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2776" h="714430">
                  <a:moveTo>
                    <a:pt x="0" y="119074"/>
                  </a:moveTo>
                  <a:cubicBezTo>
                    <a:pt x="0" y="53311"/>
                    <a:pt x="53311" y="0"/>
                    <a:pt x="119074" y="0"/>
                  </a:cubicBezTo>
                  <a:lnTo>
                    <a:pt x="3803702" y="0"/>
                  </a:lnTo>
                  <a:cubicBezTo>
                    <a:pt x="3869465" y="0"/>
                    <a:pt x="3922776" y="53311"/>
                    <a:pt x="3922776" y="119074"/>
                  </a:cubicBezTo>
                  <a:lnTo>
                    <a:pt x="3922776" y="595356"/>
                  </a:lnTo>
                  <a:cubicBezTo>
                    <a:pt x="3922776" y="661119"/>
                    <a:pt x="3869465" y="714430"/>
                    <a:pt x="3803702" y="714430"/>
                  </a:cubicBezTo>
                  <a:lnTo>
                    <a:pt x="119074" y="714430"/>
                  </a:lnTo>
                  <a:cubicBezTo>
                    <a:pt x="53311" y="714430"/>
                    <a:pt x="0" y="661119"/>
                    <a:pt x="0" y="595356"/>
                  </a:cubicBezTo>
                  <a:lnTo>
                    <a:pt x="0" y="11907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3936" tIns="84406" rIns="133936" bIns="84406" numCol="1" spcCol="1270" anchor="ctr" anchorCtr="0">
              <a:noAutofit/>
            </a:bodyPr>
            <a:lstStyle/>
            <a:p>
              <a:pPr lvl="0" algn="ctr" defTabSz="11557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sz="2600" b="1" kern="1200" smtClean="0"/>
                <a:t>安全性</a:t>
              </a:r>
              <a:endParaRPr lang="zh-CN" sz="2600" kern="1200"/>
            </a:p>
          </p:txBody>
        </p:sp>
        <p:sp>
          <p:nvSpPr>
            <p:cNvPr id="15" name="任意多边形 14"/>
            <p:cNvSpPr/>
            <p:nvPr/>
          </p:nvSpPr>
          <p:spPr>
            <a:xfrm>
              <a:off x="3082986" y="4449940"/>
              <a:ext cx="8421625" cy="571544"/>
            </a:xfrm>
            <a:custGeom>
              <a:avLst/>
              <a:gdLst>
                <a:gd name="connsiteX0" fmla="*/ 95259 w 571544"/>
                <a:gd name="connsiteY0" fmla="*/ 0 h 6973824"/>
                <a:gd name="connsiteX1" fmla="*/ 476285 w 571544"/>
                <a:gd name="connsiteY1" fmla="*/ 0 h 6973824"/>
                <a:gd name="connsiteX2" fmla="*/ 571544 w 571544"/>
                <a:gd name="connsiteY2" fmla="*/ 95259 h 6973824"/>
                <a:gd name="connsiteX3" fmla="*/ 571544 w 571544"/>
                <a:gd name="connsiteY3" fmla="*/ 6973824 h 6973824"/>
                <a:gd name="connsiteX4" fmla="*/ 571544 w 571544"/>
                <a:gd name="connsiteY4" fmla="*/ 6973824 h 6973824"/>
                <a:gd name="connsiteX5" fmla="*/ 0 w 571544"/>
                <a:gd name="connsiteY5" fmla="*/ 6973824 h 6973824"/>
                <a:gd name="connsiteX6" fmla="*/ 0 w 571544"/>
                <a:gd name="connsiteY6" fmla="*/ 6973824 h 6973824"/>
                <a:gd name="connsiteX7" fmla="*/ 0 w 571544"/>
                <a:gd name="connsiteY7" fmla="*/ 95259 h 6973824"/>
                <a:gd name="connsiteX8" fmla="*/ 95259 w 571544"/>
                <a:gd name="connsiteY8" fmla="*/ 0 h 697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1544" h="6973824">
                  <a:moveTo>
                    <a:pt x="571544" y="1162328"/>
                  </a:moveTo>
                  <a:lnTo>
                    <a:pt x="571544" y="5811496"/>
                  </a:lnTo>
                  <a:cubicBezTo>
                    <a:pt x="571544" y="6453427"/>
                    <a:pt x="568049" y="6973818"/>
                    <a:pt x="563737" y="6973818"/>
                  </a:cubicBezTo>
                  <a:lnTo>
                    <a:pt x="0" y="6973818"/>
                  </a:lnTo>
                  <a:lnTo>
                    <a:pt x="0" y="6973818"/>
                  </a:lnTo>
                  <a:lnTo>
                    <a:pt x="0" y="6"/>
                  </a:lnTo>
                  <a:lnTo>
                    <a:pt x="0" y="6"/>
                  </a:lnTo>
                  <a:lnTo>
                    <a:pt x="563737" y="6"/>
                  </a:lnTo>
                  <a:cubicBezTo>
                    <a:pt x="568049" y="6"/>
                    <a:pt x="571544" y="520397"/>
                    <a:pt x="571544" y="1162328"/>
                  </a:cubicBez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52665" rIns="77430" bIns="52665" numCol="1" spcCol="1270" anchor="ctr" anchorCtr="0">
              <a:noAutofit/>
            </a:bodyPr>
            <a:lstStyle/>
            <a:p>
              <a:pPr marL="114300" lvl="1" indent="-11430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600" kern="1200" dirty="0" smtClean="0"/>
                <a:t>B/S</a:t>
              </a:r>
              <a:r>
                <a:rPr lang="zh-CN" sz="1600" kern="1200" dirty="0" smtClean="0"/>
                <a:t>结构，有完善的用户管理体系，进行统一身份认证，符合《教育管理信息化标准》要求。</a:t>
              </a:r>
              <a:endParaRPr lang="zh-CN" sz="1600" kern="1200" dirty="0"/>
            </a:p>
          </p:txBody>
        </p:sp>
        <p:sp>
          <p:nvSpPr>
            <p:cNvPr id="16" name="任意多边形 15"/>
            <p:cNvSpPr/>
            <p:nvPr/>
          </p:nvSpPr>
          <p:spPr>
            <a:xfrm>
              <a:off x="760412" y="4378495"/>
              <a:ext cx="2322576" cy="714430"/>
            </a:xfrm>
            <a:custGeom>
              <a:avLst/>
              <a:gdLst>
                <a:gd name="connsiteX0" fmla="*/ 0 w 3922776"/>
                <a:gd name="connsiteY0" fmla="*/ 119074 h 714430"/>
                <a:gd name="connsiteX1" fmla="*/ 119074 w 3922776"/>
                <a:gd name="connsiteY1" fmla="*/ 0 h 714430"/>
                <a:gd name="connsiteX2" fmla="*/ 3803702 w 3922776"/>
                <a:gd name="connsiteY2" fmla="*/ 0 h 714430"/>
                <a:gd name="connsiteX3" fmla="*/ 3922776 w 3922776"/>
                <a:gd name="connsiteY3" fmla="*/ 119074 h 714430"/>
                <a:gd name="connsiteX4" fmla="*/ 3922776 w 3922776"/>
                <a:gd name="connsiteY4" fmla="*/ 595356 h 714430"/>
                <a:gd name="connsiteX5" fmla="*/ 3803702 w 3922776"/>
                <a:gd name="connsiteY5" fmla="*/ 714430 h 714430"/>
                <a:gd name="connsiteX6" fmla="*/ 119074 w 3922776"/>
                <a:gd name="connsiteY6" fmla="*/ 714430 h 714430"/>
                <a:gd name="connsiteX7" fmla="*/ 0 w 3922776"/>
                <a:gd name="connsiteY7" fmla="*/ 595356 h 714430"/>
                <a:gd name="connsiteX8" fmla="*/ 0 w 3922776"/>
                <a:gd name="connsiteY8" fmla="*/ 119074 h 714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2776" h="714430">
                  <a:moveTo>
                    <a:pt x="0" y="119074"/>
                  </a:moveTo>
                  <a:cubicBezTo>
                    <a:pt x="0" y="53311"/>
                    <a:pt x="53311" y="0"/>
                    <a:pt x="119074" y="0"/>
                  </a:cubicBezTo>
                  <a:lnTo>
                    <a:pt x="3803702" y="0"/>
                  </a:lnTo>
                  <a:cubicBezTo>
                    <a:pt x="3869465" y="0"/>
                    <a:pt x="3922776" y="53311"/>
                    <a:pt x="3922776" y="119074"/>
                  </a:cubicBezTo>
                  <a:lnTo>
                    <a:pt x="3922776" y="595356"/>
                  </a:lnTo>
                  <a:cubicBezTo>
                    <a:pt x="3922776" y="661119"/>
                    <a:pt x="3869465" y="714430"/>
                    <a:pt x="3803702" y="714430"/>
                  </a:cubicBezTo>
                  <a:lnTo>
                    <a:pt x="119074" y="714430"/>
                  </a:lnTo>
                  <a:cubicBezTo>
                    <a:pt x="53311" y="714430"/>
                    <a:pt x="0" y="661119"/>
                    <a:pt x="0" y="595356"/>
                  </a:cubicBezTo>
                  <a:lnTo>
                    <a:pt x="0" y="11907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3936" tIns="84406" rIns="133936" bIns="84406" numCol="1" spcCol="1270" anchor="ctr" anchorCtr="0">
              <a:noAutofit/>
            </a:bodyPr>
            <a:lstStyle/>
            <a:p>
              <a:pPr lvl="0" algn="ctr" defTabSz="11557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sz="2600" b="1" kern="1200" smtClean="0"/>
                <a:t>可靠性</a:t>
              </a:r>
              <a:endParaRPr lang="zh-CN" sz="2600" kern="1200"/>
            </a:p>
          </p:txBody>
        </p:sp>
        <p:sp>
          <p:nvSpPr>
            <p:cNvPr id="17" name="任意多边形 16"/>
            <p:cNvSpPr/>
            <p:nvPr/>
          </p:nvSpPr>
          <p:spPr>
            <a:xfrm>
              <a:off x="3082986" y="5200091"/>
              <a:ext cx="8421625" cy="571544"/>
            </a:xfrm>
            <a:custGeom>
              <a:avLst/>
              <a:gdLst>
                <a:gd name="connsiteX0" fmla="*/ 95259 w 571544"/>
                <a:gd name="connsiteY0" fmla="*/ 0 h 6973824"/>
                <a:gd name="connsiteX1" fmla="*/ 476285 w 571544"/>
                <a:gd name="connsiteY1" fmla="*/ 0 h 6973824"/>
                <a:gd name="connsiteX2" fmla="*/ 571544 w 571544"/>
                <a:gd name="connsiteY2" fmla="*/ 95259 h 6973824"/>
                <a:gd name="connsiteX3" fmla="*/ 571544 w 571544"/>
                <a:gd name="connsiteY3" fmla="*/ 6973824 h 6973824"/>
                <a:gd name="connsiteX4" fmla="*/ 571544 w 571544"/>
                <a:gd name="connsiteY4" fmla="*/ 6973824 h 6973824"/>
                <a:gd name="connsiteX5" fmla="*/ 0 w 571544"/>
                <a:gd name="connsiteY5" fmla="*/ 6973824 h 6973824"/>
                <a:gd name="connsiteX6" fmla="*/ 0 w 571544"/>
                <a:gd name="connsiteY6" fmla="*/ 6973824 h 6973824"/>
                <a:gd name="connsiteX7" fmla="*/ 0 w 571544"/>
                <a:gd name="connsiteY7" fmla="*/ 95259 h 6973824"/>
                <a:gd name="connsiteX8" fmla="*/ 95259 w 571544"/>
                <a:gd name="connsiteY8" fmla="*/ 0 h 697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1544" h="6973824">
                  <a:moveTo>
                    <a:pt x="571544" y="1162328"/>
                  </a:moveTo>
                  <a:lnTo>
                    <a:pt x="571544" y="5811496"/>
                  </a:lnTo>
                  <a:cubicBezTo>
                    <a:pt x="571544" y="6453427"/>
                    <a:pt x="568049" y="6973818"/>
                    <a:pt x="563737" y="6973818"/>
                  </a:cubicBezTo>
                  <a:lnTo>
                    <a:pt x="0" y="6973818"/>
                  </a:lnTo>
                  <a:lnTo>
                    <a:pt x="0" y="6973818"/>
                  </a:lnTo>
                  <a:lnTo>
                    <a:pt x="0" y="6"/>
                  </a:lnTo>
                  <a:lnTo>
                    <a:pt x="0" y="6"/>
                  </a:lnTo>
                  <a:lnTo>
                    <a:pt x="563737" y="6"/>
                  </a:lnTo>
                  <a:cubicBezTo>
                    <a:pt x="568049" y="6"/>
                    <a:pt x="571544" y="520397"/>
                    <a:pt x="571544" y="1162328"/>
                  </a:cubicBez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52665" rIns="77430" bIns="52665" numCol="1" spcCol="1270" anchor="ctr" anchorCtr="0">
              <a:noAutofit/>
            </a:bodyPr>
            <a:lstStyle/>
            <a:p>
              <a:pPr marL="114300" lvl="1" indent="-11430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sz="1600" kern="1200" smtClean="0"/>
                <a:t>采用模块化结构，易于扩充，可与上级部门无缝衔接。</a:t>
              </a:r>
              <a:endParaRPr lang="zh-CN" sz="1600" kern="1200"/>
            </a:p>
          </p:txBody>
        </p:sp>
        <p:sp>
          <p:nvSpPr>
            <p:cNvPr id="18" name="任意多边形 17"/>
            <p:cNvSpPr/>
            <p:nvPr/>
          </p:nvSpPr>
          <p:spPr>
            <a:xfrm>
              <a:off x="760412" y="5128648"/>
              <a:ext cx="2322576" cy="714430"/>
            </a:xfrm>
            <a:custGeom>
              <a:avLst/>
              <a:gdLst>
                <a:gd name="connsiteX0" fmla="*/ 0 w 3922776"/>
                <a:gd name="connsiteY0" fmla="*/ 119074 h 714430"/>
                <a:gd name="connsiteX1" fmla="*/ 119074 w 3922776"/>
                <a:gd name="connsiteY1" fmla="*/ 0 h 714430"/>
                <a:gd name="connsiteX2" fmla="*/ 3803702 w 3922776"/>
                <a:gd name="connsiteY2" fmla="*/ 0 h 714430"/>
                <a:gd name="connsiteX3" fmla="*/ 3922776 w 3922776"/>
                <a:gd name="connsiteY3" fmla="*/ 119074 h 714430"/>
                <a:gd name="connsiteX4" fmla="*/ 3922776 w 3922776"/>
                <a:gd name="connsiteY4" fmla="*/ 595356 h 714430"/>
                <a:gd name="connsiteX5" fmla="*/ 3803702 w 3922776"/>
                <a:gd name="connsiteY5" fmla="*/ 714430 h 714430"/>
                <a:gd name="connsiteX6" fmla="*/ 119074 w 3922776"/>
                <a:gd name="connsiteY6" fmla="*/ 714430 h 714430"/>
                <a:gd name="connsiteX7" fmla="*/ 0 w 3922776"/>
                <a:gd name="connsiteY7" fmla="*/ 595356 h 714430"/>
                <a:gd name="connsiteX8" fmla="*/ 0 w 3922776"/>
                <a:gd name="connsiteY8" fmla="*/ 119074 h 714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2776" h="714430">
                  <a:moveTo>
                    <a:pt x="0" y="119074"/>
                  </a:moveTo>
                  <a:cubicBezTo>
                    <a:pt x="0" y="53311"/>
                    <a:pt x="53311" y="0"/>
                    <a:pt x="119074" y="0"/>
                  </a:cubicBezTo>
                  <a:lnTo>
                    <a:pt x="3803702" y="0"/>
                  </a:lnTo>
                  <a:cubicBezTo>
                    <a:pt x="3869465" y="0"/>
                    <a:pt x="3922776" y="53311"/>
                    <a:pt x="3922776" y="119074"/>
                  </a:cubicBezTo>
                  <a:lnTo>
                    <a:pt x="3922776" y="595356"/>
                  </a:lnTo>
                  <a:cubicBezTo>
                    <a:pt x="3922776" y="661119"/>
                    <a:pt x="3869465" y="714430"/>
                    <a:pt x="3803702" y="714430"/>
                  </a:cubicBezTo>
                  <a:lnTo>
                    <a:pt x="119074" y="714430"/>
                  </a:lnTo>
                  <a:cubicBezTo>
                    <a:pt x="53311" y="714430"/>
                    <a:pt x="0" y="661119"/>
                    <a:pt x="0" y="595356"/>
                  </a:cubicBezTo>
                  <a:lnTo>
                    <a:pt x="0" y="11907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3936" tIns="84406" rIns="133936" bIns="84406" numCol="1" spcCol="1270" anchor="ctr" anchorCtr="0">
              <a:noAutofit/>
            </a:bodyPr>
            <a:lstStyle/>
            <a:p>
              <a:pPr lvl="0" algn="ctr" defTabSz="11557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sz="2600" b="1" kern="1200" smtClean="0"/>
                <a:t>可扩展性</a:t>
              </a:r>
              <a:endParaRPr lang="zh-CN" sz="2600" kern="1200"/>
            </a:p>
          </p:txBody>
        </p:sp>
        <p:sp>
          <p:nvSpPr>
            <p:cNvPr id="19" name="任意多边形 18"/>
            <p:cNvSpPr/>
            <p:nvPr/>
          </p:nvSpPr>
          <p:spPr>
            <a:xfrm>
              <a:off x="3082986" y="5950243"/>
              <a:ext cx="8421625" cy="571545"/>
            </a:xfrm>
            <a:custGeom>
              <a:avLst/>
              <a:gdLst>
                <a:gd name="connsiteX0" fmla="*/ 95259 w 571544"/>
                <a:gd name="connsiteY0" fmla="*/ 0 h 6973824"/>
                <a:gd name="connsiteX1" fmla="*/ 476285 w 571544"/>
                <a:gd name="connsiteY1" fmla="*/ 0 h 6973824"/>
                <a:gd name="connsiteX2" fmla="*/ 571544 w 571544"/>
                <a:gd name="connsiteY2" fmla="*/ 95259 h 6973824"/>
                <a:gd name="connsiteX3" fmla="*/ 571544 w 571544"/>
                <a:gd name="connsiteY3" fmla="*/ 6973824 h 6973824"/>
                <a:gd name="connsiteX4" fmla="*/ 571544 w 571544"/>
                <a:gd name="connsiteY4" fmla="*/ 6973824 h 6973824"/>
                <a:gd name="connsiteX5" fmla="*/ 0 w 571544"/>
                <a:gd name="connsiteY5" fmla="*/ 6973824 h 6973824"/>
                <a:gd name="connsiteX6" fmla="*/ 0 w 571544"/>
                <a:gd name="connsiteY6" fmla="*/ 6973824 h 6973824"/>
                <a:gd name="connsiteX7" fmla="*/ 0 w 571544"/>
                <a:gd name="connsiteY7" fmla="*/ 95259 h 6973824"/>
                <a:gd name="connsiteX8" fmla="*/ 95259 w 571544"/>
                <a:gd name="connsiteY8" fmla="*/ 0 h 697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1544" h="6973824">
                  <a:moveTo>
                    <a:pt x="571544" y="1162328"/>
                  </a:moveTo>
                  <a:lnTo>
                    <a:pt x="571544" y="5811496"/>
                  </a:lnTo>
                  <a:cubicBezTo>
                    <a:pt x="571544" y="6453427"/>
                    <a:pt x="568049" y="6973818"/>
                    <a:pt x="563737" y="6973818"/>
                  </a:cubicBezTo>
                  <a:lnTo>
                    <a:pt x="0" y="6973818"/>
                  </a:lnTo>
                  <a:lnTo>
                    <a:pt x="0" y="6973818"/>
                  </a:lnTo>
                  <a:lnTo>
                    <a:pt x="0" y="6"/>
                  </a:lnTo>
                  <a:lnTo>
                    <a:pt x="0" y="6"/>
                  </a:lnTo>
                  <a:lnTo>
                    <a:pt x="563737" y="6"/>
                  </a:lnTo>
                  <a:cubicBezTo>
                    <a:pt x="568049" y="6"/>
                    <a:pt x="571544" y="520397"/>
                    <a:pt x="571544" y="1162328"/>
                  </a:cubicBez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52665" rIns="77430" bIns="52666" numCol="1" spcCol="1270" anchor="ctr" anchorCtr="0">
              <a:noAutofit/>
            </a:bodyPr>
            <a:lstStyle/>
            <a:p>
              <a:pPr marL="114300" lvl="1" indent="-11430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sz="1600" kern="1200" smtClean="0"/>
                <a:t>有多种形式的数据导入、导出和多样化的报表生成功能。</a:t>
              </a:r>
              <a:endParaRPr lang="zh-CN" sz="1600" kern="1200"/>
            </a:p>
          </p:txBody>
        </p:sp>
        <p:sp>
          <p:nvSpPr>
            <p:cNvPr id="20" name="任意多边形 19"/>
            <p:cNvSpPr/>
            <p:nvPr/>
          </p:nvSpPr>
          <p:spPr>
            <a:xfrm>
              <a:off x="760412" y="5878800"/>
              <a:ext cx="2322576" cy="714430"/>
            </a:xfrm>
            <a:custGeom>
              <a:avLst/>
              <a:gdLst>
                <a:gd name="connsiteX0" fmla="*/ 0 w 3922776"/>
                <a:gd name="connsiteY0" fmla="*/ 119074 h 714430"/>
                <a:gd name="connsiteX1" fmla="*/ 119074 w 3922776"/>
                <a:gd name="connsiteY1" fmla="*/ 0 h 714430"/>
                <a:gd name="connsiteX2" fmla="*/ 3803702 w 3922776"/>
                <a:gd name="connsiteY2" fmla="*/ 0 h 714430"/>
                <a:gd name="connsiteX3" fmla="*/ 3922776 w 3922776"/>
                <a:gd name="connsiteY3" fmla="*/ 119074 h 714430"/>
                <a:gd name="connsiteX4" fmla="*/ 3922776 w 3922776"/>
                <a:gd name="connsiteY4" fmla="*/ 595356 h 714430"/>
                <a:gd name="connsiteX5" fmla="*/ 3803702 w 3922776"/>
                <a:gd name="connsiteY5" fmla="*/ 714430 h 714430"/>
                <a:gd name="connsiteX6" fmla="*/ 119074 w 3922776"/>
                <a:gd name="connsiteY6" fmla="*/ 714430 h 714430"/>
                <a:gd name="connsiteX7" fmla="*/ 0 w 3922776"/>
                <a:gd name="connsiteY7" fmla="*/ 595356 h 714430"/>
                <a:gd name="connsiteX8" fmla="*/ 0 w 3922776"/>
                <a:gd name="connsiteY8" fmla="*/ 119074 h 714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2776" h="714430">
                  <a:moveTo>
                    <a:pt x="0" y="119074"/>
                  </a:moveTo>
                  <a:cubicBezTo>
                    <a:pt x="0" y="53311"/>
                    <a:pt x="53311" y="0"/>
                    <a:pt x="119074" y="0"/>
                  </a:cubicBezTo>
                  <a:lnTo>
                    <a:pt x="3803702" y="0"/>
                  </a:lnTo>
                  <a:cubicBezTo>
                    <a:pt x="3869465" y="0"/>
                    <a:pt x="3922776" y="53311"/>
                    <a:pt x="3922776" y="119074"/>
                  </a:cubicBezTo>
                  <a:lnTo>
                    <a:pt x="3922776" y="595356"/>
                  </a:lnTo>
                  <a:cubicBezTo>
                    <a:pt x="3922776" y="661119"/>
                    <a:pt x="3869465" y="714430"/>
                    <a:pt x="3803702" y="714430"/>
                  </a:cubicBezTo>
                  <a:lnTo>
                    <a:pt x="119074" y="714430"/>
                  </a:lnTo>
                  <a:cubicBezTo>
                    <a:pt x="53311" y="714430"/>
                    <a:pt x="0" y="661119"/>
                    <a:pt x="0" y="595356"/>
                  </a:cubicBezTo>
                  <a:lnTo>
                    <a:pt x="0" y="11907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3936" tIns="84406" rIns="133936" bIns="84406" numCol="1" spcCol="1270" anchor="ctr" anchorCtr="0">
              <a:noAutofit/>
            </a:bodyPr>
            <a:lstStyle/>
            <a:p>
              <a:pPr lvl="0" algn="ctr" defTabSz="11557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sz="2600" b="1" kern="1200" smtClean="0"/>
                <a:t>灵活性</a:t>
              </a:r>
              <a:endParaRPr lang="zh-CN" sz="26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358349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0581"/>
            <a:ext cx="5256212" cy="295661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9A0E08F-CF16-413B-8101-E7A0A84CEB08}"/>
              </a:ext>
            </a:extLst>
          </p:cNvPr>
          <p:cNvSpPr/>
          <p:nvPr/>
        </p:nvSpPr>
        <p:spPr>
          <a:xfrm>
            <a:off x="1752142" y="534154"/>
            <a:ext cx="10819269" cy="707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7986">
              <a:spcBef>
                <a:spcPct val="0"/>
              </a:spcBef>
              <a:tabLst>
                <a:tab pos="1217986" algn="l"/>
              </a:tabLst>
              <a:defRPr/>
            </a:pPr>
            <a:r>
              <a:rPr lang="zh-CN" altLang="en-US" sz="3999" b="1" dirty="0" smtClean="0">
                <a:cs typeface="+mn-ea"/>
                <a:sym typeface="+mn-lt"/>
              </a:rPr>
              <a:t>产品参数</a:t>
            </a:r>
            <a:endParaRPr lang="zh-CN" altLang="en-US" sz="3999" b="1" dirty="0">
              <a:cs typeface="+mn-ea"/>
              <a:sym typeface="+mn-lt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340606"/>
              </p:ext>
            </p:extLst>
          </p:nvPr>
        </p:nvGraphicFramePr>
        <p:xfrm>
          <a:off x="4646612" y="1295400"/>
          <a:ext cx="7086600" cy="5236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3648">
                  <a:extLst>
                    <a:ext uri="{9D8B030D-6E8A-4147-A177-3AD203B41FA5}">
                      <a16:colId xmlns:a16="http://schemas.microsoft.com/office/drawing/2014/main" val="3124120481"/>
                    </a:ext>
                  </a:extLst>
                </a:gridCol>
                <a:gridCol w="5602952">
                  <a:extLst>
                    <a:ext uri="{9D8B030D-6E8A-4147-A177-3AD203B41FA5}">
                      <a16:colId xmlns:a16="http://schemas.microsoft.com/office/drawing/2014/main" val="21016605"/>
                    </a:ext>
                  </a:extLst>
                </a:gridCol>
              </a:tblGrid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 dirty="0">
                          <a:effectLst/>
                        </a:rPr>
                        <a:t>外尺寸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u="none" strike="noStrike">
                          <a:effectLst/>
                        </a:rPr>
                        <a:t>230*141*25㎜</a:t>
                      </a:r>
                      <a:endParaRPr lang="en-US" altLang="zh-CN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2023265528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>
                          <a:effectLst/>
                        </a:rPr>
                        <a:t>重量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660g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747018573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 dirty="0">
                          <a:effectLst/>
                        </a:rPr>
                        <a:t>操作系统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Andriod 7.1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1268587083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</a:rPr>
                        <a:t>CPU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A64 Quad-core Cortex™-A53，1.3GHz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3564833591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 dirty="0">
                          <a:effectLst/>
                        </a:rPr>
                        <a:t>内存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1GB DDR3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48032931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>
                          <a:effectLst/>
                        </a:rPr>
                        <a:t>存储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8GB EMMC 4.5.1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2661952686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>
                          <a:effectLst/>
                        </a:rPr>
                        <a:t>屏幕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7'IPS 1024*600 MIPI</a:t>
                      </a:r>
                      <a:r>
                        <a:rPr lang="zh-CN" altLang="en-US" sz="1300" u="none" strike="noStrike">
                          <a:effectLst/>
                        </a:rPr>
                        <a:t>接口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3627422670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>
                          <a:effectLst/>
                        </a:rPr>
                        <a:t>面板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u="none" strike="noStrike">
                          <a:effectLst/>
                        </a:rPr>
                        <a:t>5</a:t>
                      </a:r>
                      <a:r>
                        <a:rPr lang="zh-CN" altLang="en-US" sz="1300" u="none" strike="noStrike">
                          <a:effectLst/>
                        </a:rPr>
                        <a:t>点触控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69606793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>
                          <a:effectLst/>
                        </a:rPr>
                        <a:t>电池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3.7V/5000mAh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945840903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>
                          <a:effectLst/>
                        </a:rPr>
                        <a:t>摄像头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u="none" strike="noStrike">
                          <a:effectLst/>
                        </a:rPr>
                        <a:t>5M</a:t>
                      </a:r>
                      <a:r>
                        <a:rPr lang="zh-CN" altLang="en-US" sz="1300" u="none" strike="noStrike">
                          <a:effectLst/>
                        </a:rPr>
                        <a:t>，</a:t>
                      </a:r>
                      <a:r>
                        <a:rPr lang="en-US" altLang="zh-CN" sz="1300" u="none" strike="noStrike">
                          <a:effectLst/>
                        </a:rPr>
                        <a:t>AF</a:t>
                      </a:r>
                      <a:r>
                        <a:rPr lang="zh-CN" altLang="en-US" sz="1300" u="none" strike="noStrike">
                          <a:effectLst/>
                        </a:rPr>
                        <a:t>，</a:t>
                      </a:r>
                      <a:r>
                        <a:rPr lang="en-US" altLang="zh-CN" sz="1300" u="none" strike="noStrike">
                          <a:effectLst/>
                        </a:rPr>
                        <a:t>USB</a:t>
                      </a:r>
                      <a:r>
                        <a:rPr lang="zh-CN" altLang="en-US" sz="1300" u="none" strike="noStrike">
                          <a:effectLst/>
                        </a:rPr>
                        <a:t>模式，支持</a:t>
                      </a:r>
                      <a:r>
                        <a:rPr lang="en-US" altLang="zh-CN" sz="1300" u="none" strike="noStrike">
                          <a:effectLst/>
                        </a:rPr>
                        <a:t>-30°~180°</a:t>
                      </a:r>
                      <a:r>
                        <a:rPr lang="zh-CN" altLang="en-US" sz="1300" u="none" strike="noStrike">
                          <a:effectLst/>
                        </a:rPr>
                        <a:t>翻转，手动切换画面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3494610439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</a:rPr>
                        <a:t>WIFI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802.11 b/g/n 2.4G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511718639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</a:rPr>
                        <a:t>Bluetooth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BT4.0，wifi module</a:t>
                      </a:r>
                      <a:r>
                        <a:rPr lang="zh-CN" altLang="en-US" sz="1300" u="none" strike="noStrike">
                          <a:effectLst/>
                        </a:rPr>
                        <a:t>集成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1460956911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 dirty="0">
                          <a:effectLst/>
                        </a:rPr>
                        <a:t>扬声器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内置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2778111855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>
                          <a:effectLst/>
                        </a:rPr>
                        <a:t>麦克风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3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内置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3712831485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>
                          <a:effectLst/>
                        </a:rPr>
                        <a:t>指示灯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300" u="none" strike="noStrike">
                          <a:effectLst/>
                        </a:rPr>
                        <a:t>开机指示*</a:t>
                      </a:r>
                      <a:r>
                        <a:rPr lang="en-US" altLang="zh-CN" sz="1300" u="none" strike="noStrike">
                          <a:effectLst/>
                        </a:rPr>
                        <a:t>1</a:t>
                      </a:r>
                      <a:r>
                        <a:rPr lang="zh-CN" altLang="en-US" sz="1300" u="none" strike="noStrike">
                          <a:effectLst/>
                        </a:rPr>
                        <a:t>，应用指示*</a:t>
                      </a:r>
                      <a:r>
                        <a:rPr lang="en-US" altLang="zh-CN" sz="1300" u="none" strike="noStrike">
                          <a:effectLst/>
                        </a:rPr>
                        <a:t>1</a:t>
                      </a:r>
                      <a:endParaRPr lang="en-US" altLang="zh-CN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764360407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>
                          <a:effectLst/>
                        </a:rPr>
                        <a:t>按键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300" u="none" strike="noStrike">
                          <a:effectLst/>
                        </a:rPr>
                        <a:t>电源键，音量</a:t>
                      </a:r>
                      <a:r>
                        <a:rPr lang="en-US" altLang="zh-CN" sz="1300" u="none" strike="noStrike">
                          <a:effectLst/>
                        </a:rPr>
                        <a:t>+</a:t>
                      </a:r>
                      <a:r>
                        <a:rPr lang="zh-CN" altLang="en-US" sz="1300" u="none" strike="noStrike">
                          <a:effectLst/>
                        </a:rPr>
                        <a:t>，音量</a:t>
                      </a:r>
                      <a:r>
                        <a:rPr lang="en-US" altLang="zh-CN" sz="1300" u="none" strike="noStrike">
                          <a:effectLst/>
                        </a:rPr>
                        <a:t>-</a:t>
                      </a:r>
                      <a:endParaRPr lang="en-US" altLang="zh-CN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3378510341"/>
                  </a:ext>
                </a:extLst>
              </a:tr>
              <a:tr h="20945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>
                          <a:effectLst/>
                        </a:rPr>
                        <a:t>接口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USB-Type A，</a:t>
                      </a:r>
                      <a:r>
                        <a:rPr lang="zh-CN" altLang="en-US" sz="1300" u="none" strike="noStrike">
                          <a:effectLst/>
                        </a:rPr>
                        <a:t>支持</a:t>
                      </a:r>
                      <a:r>
                        <a:rPr lang="en-US" sz="1300" u="none" strike="noStrike">
                          <a:effectLst/>
                        </a:rPr>
                        <a:t>OTG host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3685058630"/>
                  </a:ext>
                </a:extLst>
              </a:tr>
              <a:tr h="20945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TF card，</a:t>
                      </a:r>
                      <a:r>
                        <a:rPr lang="zh-CN" altLang="en-US" sz="1300" u="none" strike="noStrike">
                          <a:effectLst/>
                        </a:rPr>
                        <a:t>支持热插拔，</a:t>
                      </a:r>
                      <a:r>
                        <a:rPr lang="en-US" altLang="zh-CN" sz="1300" u="none" strike="noStrike">
                          <a:effectLst/>
                        </a:rPr>
                        <a:t>64</a:t>
                      </a:r>
                      <a:r>
                        <a:rPr lang="en-US" sz="1300" u="none" strike="noStrike">
                          <a:effectLst/>
                        </a:rPr>
                        <a:t>GB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3982228326"/>
                  </a:ext>
                </a:extLst>
              </a:tr>
              <a:tr h="20945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>
                          <a:effectLst/>
                        </a:rPr>
                        <a:t>Micro </a:t>
                      </a:r>
                      <a:r>
                        <a:rPr lang="en-US" sz="1300" u="none" strike="noStrike" dirty="0" smtClean="0">
                          <a:effectLst/>
                        </a:rPr>
                        <a:t>USB</a:t>
                      </a:r>
                      <a:r>
                        <a:rPr lang="zh-CN" altLang="en-US" sz="1300" u="none" strike="noStrike" dirty="0" smtClean="0">
                          <a:effectLst/>
                        </a:rPr>
                        <a:t>充电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1426111278"/>
                  </a:ext>
                </a:extLst>
              </a:tr>
              <a:tr h="20945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effectLst/>
                        </a:rPr>
                        <a:t>RJ-45,100M</a:t>
                      </a:r>
                      <a:r>
                        <a:rPr lang="zh-CN" altLang="en-US" sz="1300" u="none" strike="noStrike" dirty="0" smtClean="0">
                          <a:effectLst/>
                        </a:rPr>
                        <a:t>网口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1103017418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>
                          <a:effectLst/>
                        </a:rPr>
                        <a:t>指纹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300" u="none" strike="noStrike">
                          <a:effectLst/>
                        </a:rPr>
                        <a:t>符合公安部标准，电容式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766784902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>
                          <a:effectLst/>
                        </a:rPr>
                        <a:t>身份证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300" u="none" strike="noStrike">
                          <a:effectLst/>
                        </a:rPr>
                        <a:t>国标（公安部认证），</a:t>
                      </a:r>
                      <a:r>
                        <a:rPr lang="en-US" sz="1300" u="none" strike="noStrike">
                          <a:effectLst/>
                        </a:rPr>
                        <a:t>USB Module，w/antenna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3749086773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 dirty="0">
                          <a:effectLst/>
                        </a:rPr>
                        <a:t>工作形态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300" u="none" strike="noStrike" dirty="0">
                          <a:effectLst/>
                        </a:rPr>
                        <a:t>手持；桌面（自带支架）；壁挂（另购</a:t>
                      </a:r>
                      <a:r>
                        <a:rPr lang="en-US" altLang="zh-CN" sz="1300" u="none" strike="noStrike" dirty="0">
                          <a:effectLst/>
                        </a:rPr>
                        <a:t>VESA</a:t>
                      </a:r>
                      <a:r>
                        <a:rPr lang="zh-CN" altLang="en-US" sz="1300" u="none" strike="noStrike" dirty="0">
                          <a:effectLst/>
                        </a:rPr>
                        <a:t>挂架）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1977294367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>
                          <a:effectLst/>
                        </a:rPr>
                        <a:t>工作环境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300" u="none" strike="noStrike">
                          <a:effectLst/>
                        </a:rPr>
                        <a:t>工作温度</a:t>
                      </a:r>
                      <a:r>
                        <a:rPr lang="en-US" altLang="zh-CN" sz="1300" u="none" strike="noStrike">
                          <a:effectLst/>
                        </a:rPr>
                        <a:t>0-40</a:t>
                      </a:r>
                      <a:r>
                        <a:rPr lang="zh-CN" altLang="en-US" sz="1300" u="none" strike="noStrike">
                          <a:effectLst/>
                        </a:rPr>
                        <a:t>度，工作湿度</a:t>
                      </a:r>
                      <a:r>
                        <a:rPr lang="en-US" altLang="zh-CN" sz="1300" u="none" strike="noStrike">
                          <a:effectLst/>
                        </a:rPr>
                        <a:t>20%-85%</a:t>
                      </a:r>
                      <a:endParaRPr lang="en-US" altLang="zh-CN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1252760347"/>
                  </a:ext>
                </a:extLst>
              </a:tr>
              <a:tr h="20945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u="none" strike="noStrike">
                          <a:effectLst/>
                        </a:rPr>
                        <a:t>产品认证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>
                          <a:effectLst/>
                        </a:rPr>
                        <a:t>CCC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1262" marR="11262" marT="11262" marB="0" anchor="ctr"/>
                </a:tc>
                <a:extLst>
                  <a:ext uri="{0D108BD9-81ED-4DB2-BD59-A6C34878D82A}">
                    <a16:rowId xmlns:a16="http://schemas.microsoft.com/office/drawing/2014/main" val="377886593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684212" y="4554509"/>
            <a:ext cx="3618370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硬件核心需求：</a:t>
            </a:r>
            <a:endParaRPr lang="en-US" altLang="zh-CN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模块功能集成</a:t>
            </a:r>
            <a:r>
              <a:rPr lang="en-US" altLang="zh-CN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zh-CN" altLang="en-US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稳定</a:t>
            </a:r>
            <a:endParaRPr lang="en-US" altLang="zh-CN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操作系统流畅</a:t>
            </a:r>
            <a:r>
              <a:rPr lang="en-US" altLang="zh-CN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zh-CN" altLang="en-US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稳定</a:t>
            </a:r>
            <a:endParaRPr lang="en-US" altLang="zh-CN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网络连接稳定</a:t>
            </a:r>
            <a:endParaRPr lang="zh-CN" altLang="en-US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05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k2ve0gsx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4E5"/>
        </a:solidFill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>
          <a:defRPr kumimoji="1" sz="1600" dirty="0">
            <a:solidFill>
              <a:srgbClr val="333D48"/>
            </a:solidFill>
            <a:latin typeface="FZLanTingHeiS-B-GB" panose="02000000000000000000" pitchFamily="2" charset="-122"/>
            <a:ea typeface="FZLanTingHeiS-B-GB" panose="02000000000000000000" pitchFamily="2" charset="-122"/>
            <a:cs typeface="+mn-ea"/>
            <a:sym typeface="+mn-lt"/>
          </a:defRPr>
        </a:defPPr>
      </a:lst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k2ve0gsx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4E5"/>
        </a:solidFill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>
          <a:defRPr kumimoji="1" sz="1600" dirty="0">
            <a:solidFill>
              <a:srgbClr val="333D48"/>
            </a:solidFill>
            <a:latin typeface="FZLanTingHeiS-B-GB" panose="02000000000000000000" pitchFamily="2" charset="-122"/>
            <a:ea typeface="FZLanTingHeiS-B-GB" panose="02000000000000000000" pitchFamily="2" charset="-122"/>
            <a:cs typeface="+mn-ea"/>
            <a:sym typeface="+mn-lt"/>
          </a:defRPr>
        </a:defPPr>
      </a:lst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pylabi3q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4E5"/>
        </a:solidFill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>
          <a:defRPr kumimoji="1" sz="1600" dirty="0">
            <a:solidFill>
              <a:srgbClr val="333D48"/>
            </a:solidFill>
            <a:latin typeface="FZLanTingHeiS-B-GB" panose="02000000000000000000" pitchFamily="2" charset="-122"/>
            <a:ea typeface="FZLanTingHeiS-B-GB" panose="02000000000000000000" pitchFamily="2" charset="-122"/>
            <a:cs typeface="+mn-ea"/>
            <a:sym typeface="+mn-lt"/>
          </a:defRPr>
        </a:defPPr>
      </a:lst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pylabi3q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4E5"/>
        </a:solidFill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>
          <a:defRPr kumimoji="1" sz="1600" dirty="0">
            <a:solidFill>
              <a:srgbClr val="333D48"/>
            </a:solidFill>
            <a:latin typeface="FZLanTingHeiS-B-GB" panose="02000000000000000000" pitchFamily="2" charset="-122"/>
            <a:ea typeface="FZLanTingHeiS-B-GB" panose="02000000000000000000" pitchFamily="2" charset="-122"/>
            <a:cs typeface="+mn-ea"/>
            <a:sym typeface="+mn-lt"/>
          </a:defRPr>
        </a:defPPr>
      </a:lst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7039</TotalTime>
  <Words>1600</Words>
  <Application>Microsoft Office PowerPoint</Application>
  <PresentationFormat>自定义</PresentationFormat>
  <Paragraphs>141</Paragraphs>
  <Slides>9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9</vt:i4>
      </vt:variant>
    </vt:vector>
  </HeadingPairs>
  <TitlesOfParts>
    <vt:vector size="20" baseType="lpstr">
      <vt:lpstr>FZLanTingHeiS-B-GB</vt:lpstr>
      <vt:lpstr>宋体</vt:lpstr>
      <vt:lpstr>微软雅黑</vt:lpstr>
      <vt:lpstr>微软雅黑</vt:lpstr>
      <vt:lpstr>Arial</vt:lpstr>
      <vt:lpstr>Calibri</vt:lpstr>
      <vt:lpstr>Wingdings</vt:lpstr>
      <vt:lpstr>Lenovo Master</vt:lpstr>
      <vt:lpstr>1_Lenovo Master</vt:lpstr>
      <vt:lpstr>2_Lenovo Master</vt:lpstr>
      <vt:lpstr>3_Lenovo Master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>Lenovo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Goes Here and Goes up to Two Lines</dc:title>
  <dc:subject/>
  <dc:creator>kathyp</dc:creator>
  <cp:keywords/>
  <dc:description/>
  <cp:lastModifiedBy>Hui Hui15 Li</cp:lastModifiedBy>
  <cp:revision>747</cp:revision>
  <cp:lastPrinted>2018-09-27T14:28:57Z</cp:lastPrinted>
  <dcterms:created xsi:type="dcterms:W3CDTF">2015-04-23T17:39:00Z</dcterms:created>
  <dcterms:modified xsi:type="dcterms:W3CDTF">2019-04-10T06:10:02Z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