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6"/>
  </p:notesMasterIdLst>
  <p:sldIdLst>
    <p:sldId id="257" r:id="rId2"/>
    <p:sldId id="591" r:id="rId3"/>
    <p:sldId id="302" r:id="rId4"/>
    <p:sldId id="610" r:id="rId5"/>
    <p:sldId id="616" r:id="rId6"/>
    <p:sldId id="304" r:id="rId7"/>
    <p:sldId id="609" r:id="rId8"/>
    <p:sldId id="617" r:id="rId9"/>
    <p:sldId id="594" r:id="rId10"/>
    <p:sldId id="618" r:id="rId11"/>
    <p:sldId id="306" r:id="rId12"/>
    <p:sldId id="595" r:id="rId13"/>
    <p:sldId id="605" r:id="rId14"/>
    <p:sldId id="615" r:id="rId15"/>
    <p:sldId id="614" r:id="rId16"/>
    <p:sldId id="624" r:id="rId17"/>
    <p:sldId id="625" r:id="rId18"/>
    <p:sldId id="626" r:id="rId19"/>
    <p:sldId id="596" r:id="rId20"/>
    <p:sldId id="619" r:id="rId21"/>
    <p:sldId id="584" r:id="rId22"/>
    <p:sldId id="597" r:id="rId23"/>
    <p:sldId id="620" r:id="rId24"/>
    <p:sldId id="294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678"/>
    <a:srgbClr val="025BD1"/>
    <a:srgbClr val="ED6B6D"/>
    <a:srgbClr val="A1CDF1"/>
    <a:srgbClr val="87C7E3"/>
    <a:srgbClr val="1CBB9F"/>
    <a:srgbClr val="FED16C"/>
    <a:srgbClr val="A8D37A"/>
    <a:srgbClr val="2088DE"/>
    <a:srgbClr val="128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66" autoAdjust="0"/>
    <p:restoredTop sz="88423" autoAdjust="0"/>
  </p:normalViewPr>
  <p:slideViewPr>
    <p:cSldViewPr snapToGrid="0">
      <p:cViewPr varScale="1">
        <p:scale>
          <a:sx n="64" d="100"/>
          <a:sy n="64" d="100"/>
        </p:scale>
        <p:origin x="65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34CADD-CD97-4011-954C-A3874C81209A}" type="doc">
      <dgm:prSet loTypeId="urn:microsoft.com/office/officeart/2005/8/layout/cycle4" loCatId="matrix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zh-CN" altLang="en-US"/>
        </a:p>
      </dgm:t>
    </dgm:pt>
    <dgm:pt modelId="{7294843A-9313-4835-92DF-27191291E1ED}">
      <dgm:prSet phldrT="[文本]" custT="1"/>
      <dgm:spPr/>
      <dgm:t>
        <a:bodyPr/>
        <a:lstStyle/>
        <a:p>
          <a:r>
            <a:rPr lang="zh-CN" altLang="en-US" sz="2800" dirty="0">
              <a:latin typeface="黑体" panose="02010609060101010101" pitchFamily="49" charset="-122"/>
              <a:ea typeface="黑体" panose="02010609060101010101" pitchFamily="49" charset="-122"/>
            </a:rPr>
            <a:t>  教学</a:t>
          </a:r>
          <a:endParaRPr lang="en-US" altLang="zh-CN" sz="2800" dirty="0">
            <a:latin typeface="黑体" panose="02010609060101010101" pitchFamily="49" charset="-122"/>
            <a:ea typeface="黑体" panose="02010609060101010101" pitchFamily="49" charset="-122"/>
          </a:endParaRPr>
        </a:p>
        <a:p>
          <a:r>
            <a:rPr lang="zh-CN" altLang="en-US" sz="2800" dirty="0">
              <a:latin typeface="黑体" panose="02010609060101010101" pitchFamily="49" charset="-122"/>
              <a:ea typeface="黑体" panose="02010609060101010101" pitchFamily="49" charset="-122"/>
            </a:rPr>
            <a:t>  环境</a:t>
          </a:r>
        </a:p>
      </dgm:t>
    </dgm:pt>
    <dgm:pt modelId="{3A38754F-0326-443A-8E86-3B6DFF2115AC}" type="parTrans" cxnId="{8C236D15-7C70-4323-B9C3-5EE7526745FF}">
      <dgm:prSet/>
      <dgm:spPr/>
      <dgm:t>
        <a:bodyPr/>
        <a:lstStyle/>
        <a:p>
          <a:endParaRPr lang="zh-CN" altLang="en-US" sz="1600"/>
        </a:p>
      </dgm:t>
    </dgm:pt>
    <dgm:pt modelId="{B8B61170-79BC-432F-AC02-81FD4872724D}" type="sibTrans" cxnId="{8C236D15-7C70-4323-B9C3-5EE7526745FF}">
      <dgm:prSet/>
      <dgm:spPr/>
      <dgm:t>
        <a:bodyPr/>
        <a:lstStyle/>
        <a:p>
          <a:endParaRPr lang="zh-CN" altLang="en-US" sz="1600"/>
        </a:p>
      </dgm:t>
    </dgm:pt>
    <dgm:pt modelId="{FB1739A0-DDA7-43E2-B1B2-78350CA3D294}">
      <dgm:prSet phldrT="[文本]" custT="1"/>
      <dgm:spPr/>
      <dgm:t>
        <a:bodyPr/>
        <a:lstStyle/>
        <a:p>
          <a:r>
            <a:rPr lang="zh-CN" altLang="en-US" sz="2800" dirty="0">
              <a:latin typeface="黑体" panose="02010609060101010101" pitchFamily="49" charset="-122"/>
              <a:ea typeface="黑体" panose="02010609060101010101" pitchFamily="49" charset="-122"/>
            </a:rPr>
            <a:t>教学  </a:t>
          </a:r>
          <a:endParaRPr lang="en-US" altLang="zh-CN" sz="2800" dirty="0">
            <a:latin typeface="黑体" panose="02010609060101010101" pitchFamily="49" charset="-122"/>
            <a:ea typeface="黑体" panose="02010609060101010101" pitchFamily="49" charset="-122"/>
          </a:endParaRPr>
        </a:p>
        <a:p>
          <a:r>
            <a:rPr lang="zh-CN" altLang="en-US" sz="2800" dirty="0">
              <a:latin typeface="黑体" panose="02010609060101010101" pitchFamily="49" charset="-122"/>
              <a:ea typeface="黑体" panose="02010609060101010101" pitchFamily="49" charset="-122"/>
            </a:rPr>
            <a:t>资源</a:t>
          </a:r>
        </a:p>
      </dgm:t>
    </dgm:pt>
    <dgm:pt modelId="{CF05F114-C13A-4BD9-9483-CE52FF869AA3}" type="parTrans" cxnId="{CDA93F74-022A-4766-84B8-9F88047F141C}">
      <dgm:prSet/>
      <dgm:spPr/>
      <dgm:t>
        <a:bodyPr/>
        <a:lstStyle/>
        <a:p>
          <a:endParaRPr lang="zh-CN" altLang="en-US" sz="1600"/>
        </a:p>
      </dgm:t>
    </dgm:pt>
    <dgm:pt modelId="{A02316B3-AB64-4C42-B658-24917B2CB0D3}" type="sibTrans" cxnId="{CDA93F74-022A-4766-84B8-9F88047F141C}">
      <dgm:prSet/>
      <dgm:spPr/>
      <dgm:t>
        <a:bodyPr/>
        <a:lstStyle/>
        <a:p>
          <a:endParaRPr lang="zh-CN" altLang="en-US" sz="1600"/>
        </a:p>
      </dgm:t>
    </dgm:pt>
    <dgm:pt modelId="{1CCF5D9E-244C-4060-AF72-80CF4AED4679}">
      <dgm:prSet phldrT="[文本]" custT="1"/>
      <dgm:spPr/>
      <dgm:t>
        <a:bodyPr/>
        <a:lstStyle/>
        <a:p>
          <a:r>
            <a:rPr lang="zh-CN" altLang="en-US" sz="2800" dirty="0">
              <a:latin typeface="黑体" panose="02010609060101010101" pitchFamily="49" charset="-122"/>
              <a:ea typeface="黑体" panose="02010609060101010101" pitchFamily="49" charset="-122"/>
            </a:rPr>
            <a:t>评价</a:t>
          </a:r>
          <a:endParaRPr lang="en-US" altLang="zh-CN" sz="2800" dirty="0">
            <a:latin typeface="黑体" panose="02010609060101010101" pitchFamily="49" charset="-122"/>
            <a:ea typeface="黑体" panose="02010609060101010101" pitchFamily="49" charset="-122"/>
          </a:endParaRPr>
        </a:p>
        <a:p>
          <a:r>
            <a:rPr lang="zh-CN" altLang="en-US" sz="2800" dirty="0">
              <a:latin typeface="黑体" panose="02010609060101010101" pitchFamily="49" charset="-122"/>
              <a:ea typeface="黑体" panose="02010609060101010101" pitchFamily="49" charset="-122"/>
            </a:rPr>
            <a:t>管理</a:t>
          </a:r>
        </a:p>
      </dgm:t>
    </dgm:pt>
    <dgm:pt modelId="{D4FD4188-7AE8-4A16-A873-DCFD0F298FD4}" type="parTrans" cxnId="{6BDDBB21-A5A8-48E4-975C-11E471D6FAA0}">
      <dgm:prSet/>
      <dgm:spPr/>
      <dgm:t>
        <a:bodyPr/>
        <a:lstStyle/>
        <a:p>
          <a:endParaRPr lang="zh-CN" altLang="en-US" sz="1600"/>
        </a:p>
      </dgm:t>
    </dgm:pt>
    <dgm:pt modelId="{E10DE417-8CE9-414D-98E5-BDE5DC15D487}" type="sibTrans" cxnId="{6BDDBB21-A5A8-48E4-975C-11E471D6FAA0}">
      <dgm:prSet/>
      <dgm:spPr/>
      <dgm:t>
        <a:bodyPr/>
        <a:lstStyle/>
        <a:p>
          <a:endParaRPr lang="zh-CN" altLang="en-US" sz="1600"/>
        </a:p>
      </dgm:t>
    </dgm:pt>
    <dgm:pt modelId="{A0B70995-544C-4A31-8E22-971CD4D7938E}">
      <dgm:prSet phldrT="[文本]" custT="1"/>
      <dgm:spPr/>
      <dgm:t>
        <a:bodyPr/>
        <a:lstStyle/>
        <a:p>
          <a:r>
            <a:rPr lang="zh-CN" altLang="en-US" sz="2800" dirty="0">
              <a:latin typeface="黑体" panose="02010609060101010101" pitchFamily="49" charset="-122"/>
              <a:ea typeface="黑体" panose="02010609060101010101" pitchFamily="49" charset="-122"/>
            </a:rPr>
            <a:t>教育 </a:t>
          </a:r>
          <a:endParaRPr lang="en-US" altLang="zh-CN" sz="2800" dirty="0">
            <a:latin typeface="黑体" panose="02010609060101010101" pitchFamily="49" charset="-122"/>
            <a:ea typeface="黑体" panose="02010609060101010101" pitchFamily="49" charset="-122"/>
          </a:endParaRPr>
        </a:p>
        <a:p>
          <a:r>
            <a:rPr lang="zh-CN" altLang="en-US" sz="2800" dirty="0">
              <a:latin typeface="黑体" panose="02010609060101010101" pitchFamily="49" charset="-122"/>
              <a:ea typeface="黑体" panose="02010609060101010101" pitchFamily="49" charset="-122"/>
            </a:rPr>
            <a:t>服务</a:t>
          </a:r>
        </a:p>
      </dgm:t>
    </dgm:pt>
    <dgm:pt modelId="{40E2AA6A-81CF-401B-B24D-792029EE7B2C}" type="parTrans" cxnId="{362A2178-5600-4ECF-8903-0792173AB530}">
      <dgm:prSet/>
      <dgm:spPr/>
      <dgm:t>
        <a:bodyPr/>
        <a:lstStyle/>
        <a:p>
          <a:endParaRPr lang="zh-CN" altLang="en-US" sz="1600"/>
        </a:p>
      </dgm:t>
    </dgm:pt>
    <dgm:pt modelId="{F66663E4-B9DC-4E8E-AF35-A0BBBD358DC5}" type="sibTrans" cxnId="{362A2178-5600-4ECF-8903-0792173AB530}">
      <dgm:prSet/>
      <dgm:spPr/>
      <dgm:t>
        <a:bodyPr/>
        <a:lstStyle/>
        <a:p>
          <a:endParaRPr lang="zh-CN" altLang="en-US" sz="1600"/>
        </a:p>
      </dgm:t>
    </dgm:pt>
    <dgm:pt modelId="{EC8C61E2-6C8E-4153-B0D4-F920C40DDA3E}" type="pres">
      <dgm:prSet presAssocID="{8134CADD-CD97-4011-954C-A3874C81209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28D87E36-34A5-4040-A9AE-9F806A585A21}" type="pres">
      <dgm:prSet presAssocID="{8134CADD-CD97-4011-954C-A3874C81209A}" presName="children" presStyleCnt="0"/>
      <dgm:spPr/>
    </dgm:pt>
    <dgm:pt modelId="{00EA5F94-FC47-486D-9771-549C3C2F2417}" type="pres">
      <dgm:prSet presAssocID="{8134CADD-CD97-4011-954C-A3874C81209A}" presName="childPlaceholder" presStyleCnt="0"/>
      <dgm:spPr/>
    </dgm:pt>
    <dgm:pt modelId="{52E08BC3-B7D5-4367-A972-5375C348C2E1}" type="pres">
      <dgm:prSet presAssocID="{8134CADD-CD97-4011-954C-A3874C81209A}" presName="circle" presStyleCnt="0"/>
      <dgm:spPr/>
    </dgm:pt>
    <dgm:pt modelId="{FABD6F47-C569-4AB0-AD90-9D40071ED9C3}" type="pres">
      <dgm:prSet presAssocID="{8134CADD-CD97-4011-954C-A3874C81209A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12B72FF0-59C1-4061-A2B0-06A1A49CCFE3}" type="pres">
      <dgm:prSet presAssocID="{8134CADD-CD97-4011-954C-A3874C81209A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170C0146-18BC-464F-B689-11F3647AF264}" type="pres">
      <dgm:prSet presAssocID="{8134CADD-CD97-4011-954C-A3874C81209A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3842C08B-8771-4AD2-B4AF-49BA4F5B6D13}" type="pres">
      <dgm:prSet presAssocID="{8134CADD-CD97-4011-954C-A3874C81209A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58E76715-0C75-49DF-955F-9F6A67F0A089}" type="pres">
      <dgm:prSet presAssocID="{8134CADD-CD97-4011-954C-A3874C81209A}" presName="quadrantPlaceholder" presStyleCnt="0"/>
      <dgm:spPr/>
    </dgm:pt>
    <dgm:pt modelId="{C69D1E0C-909F-44BC-A2F4-DB1A7ED19249}" type="pres">
      <dgm:prSet presAssocID="{8134CADD-CD97-4011-954C-A3874C81209A}" presName="center1" presStyleLbl="fgShp" presStyleIdx="0" presStyleCnt="2"/>
      <dgm:spPr>
        <a:prstGeom prst="rect">
          <a:avLst/>
        </a:prstGeom>
        <a:noFill/>
        <a:ln>
          <a:noFill/>
        </a:ln>
      </dgm:spPr>
    </dgm:pt>
    <dgm:pt modelId="{C393BFE7-954C-4EF8-BABD-3A842EE76F1E}" type="pres">
      <dgm:prSet presAssocID="{8134CADD-CD97-4011-954C-A3874C81209A}" presName="center2" presStyleLbl="fgShp" presStyleIdx="1" presStyleCnt="2"/>
      <dgm:spPr>
        <a:prstGeom prst="rect">
          <a:avLst/>
        </a:prstGeom>
        <a:noFill/>
        <a:ln>
          <a:noFill/>
        </a:ln>
      </dgm:spPr>
      <dgm:extLst>
        <a:ext uri="{E40237B7-FDA0-4F09-8148-C483321AD2D9}">
          <dgm14:cNvPr xmlns:dgm14="http://schemas.microsoft.com/office/drawing/2010/diagram" id="0" name="" descr="智慧课堂"/>
        </a:ext>
      </dgm:extLst>
    </dgm:pt>
  </dgm:ptLst>
  <dgm:cxnLst>
    <dgm:cxn modelId="{8C236D15-7C70-4323-B9C3-5EE7526745FF}" srcId="{8134CADD-CD97-4011-954C-A3874C81209A}" destId="{7294843A-9313-4835-92DF-27191291E1ED}" srcOrd="0" destOrd="0" parTransId="{3A38754F-0326-443A-8E86-3B6DFF2115AC}" sibTransId="{B8B61170-79BC-432F-AC02-81FD4872724D}"/>
    <dgm:cxn modelId="{6BDDBB21-A5A8-48E4-975C-11E471D6FAA0}" srcId="{8134CADD-CD97-4011-954C-A3874C81209A}" destId="{1CCF5D9E-244C-4060-AF72-80CF4AED4679}" srcOrd="2" destOrd="0" parTransId="{D4FD4188-7AE8-4A16-A873-DCFD0F298FD4}" sibTransId="{E10DE417-8CE9-414D-98E5-BDE5DC15D487}"/>
    <dgm:cxn modelId="{EA9E9B30-749F-9949-8F01-4A7D2C2A466C}" type="presOf" srcId="{8134CADD-CD97-4011-954C-A3874C81209A}" destId="{EC8C61E2-6C8E-4153-B0D4-F920C40DDA3E}" srcOrd="0" destOrd="0" presId="urn:microsoft.com/office/officeart/2005/8/layout/cycle4"/>
    <dgm:cxn modelId="{CF2DDF32-D706-A246-8EC1-01C23C1051F2}" type="presOf" srcId="{A0B70995-544C-4A31-8E22-971CD4D7938E}" destId="{3842C08B-8771-4AD2-B4AF-49BA4F5B6D13}" srcOrd="0" destOrd="0" presId="urn:microsoft.com/office/officeart/2005/8/layout/cycle4"/>
    <dgm:cxn modelId="{8F4FCB51-7327-1943-8825-96081C091642}" type="presOf" srcId="{7294843A-9313-4835-92DF-27191291E1ED}" destId="{FABD6F47-C569-4AB0-AD90-9D40071ED9C3}" srcOrd="0" destOrd="0" presId="urn:microsoft.com/office/officeart/2005/8/layout/cycle4"/>
    <dgm:cxn modelId="{CDA93F74-022A-4766-84B8-9F88047F141C}" srcId="{8134CADD-CD97-4011-954C-A3874C81209A}" destId="{FB1739A0-DDA7-43E2-B1B2-78350CA3D294}" srcOrd="1" destOrd="0" parTransId="{CF05F114-C13A-4BD9-9483-CE52FF869AA3}" sibTransId="{A02316B3-AB64-4C42-B658-24917B2CB0D3}"/>
    <dgm:cxn modelId="{362A2178-5600-4ECF-8903-0792173AB530}" srcId="{8134CADD-CD97-4011-954C-A3874C81209A}" destId="{A0B70995-544C-4A31-8E22-971CD4D7938E}" srcOrd="3" destOrd="0" parTransId="{40E2AA6A-81CF-401B-B24D-792029EE7B2C}" sibTransId="{F66663E4-B9DC-4E8E-AF35-A0BBBD358DC5}"/>
    <dgm:cxn modelId="{65249A8A-C3F9-694F-A255-6B3D3188047C}" type="presOf" srcId="{1CCF5D9E-244C-4060-AF72-80CF4AED4679}" destId="{170C0146-18BC-464F-B689-11F3647AF264}" srcOrd="0" destOrd="0" presId="urn:microsoft.com/office/officeart/2005/8/layout/cycle4"/>
    <dgm:cxn modelId="{DE0399B5-5017-CE41-B9C4-8811396DEE7F}" type="presOf" srcId="{FB1739A0-DDA7-43E2-B1B2-78350CA3D294}" destId="{12B72FF0-59C1-4061-A2B0-06A1A49CCFE3}" srcOrd="0" destOrd="0" presId="urn:microsoft.com/office/officeart/2005/8/layout/cycle4"/>
    <dgm:cxn modelId="{B5A49E5B-42F2-974A-B59D-2E6D2562D688}" type="presParOf" srcId="{EC8C61E2-6C8E-4153-B0D4-F920C40DDA3E}" destId="{28D87E36-34A5-4040-A9AE-9F806A585A21}" srcOrd="0" destOrd="0" presId="urn:microsoft.com/office/officeart/2005/8/layout/cycle4"/>
    <dgm:cxn modelId="{107D9D5E-FCF2-6948-9D0E-7EC7C7CACFED}" type="presParOf" srcId="{28D87E36-34A5-4040-A9AE-9F806A585A21}" destId="{00EA5F94-FC47-486D-9771-549C3C2F2417}" srcOrd="0" destOrd="0" presId="urn:microsoft.com/office/officeart/2005/8/layout/cycle4"/>
    <dgm:cxn modelId="{3061048F-5CF9-9545-96D6-D11D97900893}" type="presParOf" srcId="{EC8C61E2-6C8E-4153-B0D4-F920C40DDA3E}" destId="{52E08BC3-B7D5-4367-A972-5375C348C2E1}" srcOrd="1" destOrd="0" presId="urn:microsoft.com/office/officeart/2005/8/layout/cycle4"/>
    <dgm:cxn modelId="{4DFD62DF-0013-1041-8841-E15799CEA855}" type="presParOf" srcId="{52E08BC3-B7D5-4367-A972-5375C348C2E1}" destId="{FABD6F47-C569-4AB0-AD90-9D40071ED9C3}" srcOrd="0" destOrd="0" presId="urn:microsoft.com/office/officeart/2005/8/layout/cycle4"/>
    <dgm:cxn modelId="{10435F70-9BEF-A549-BAC3-823E0AC640B9}" type="presParOf" srcId="{52E08BC3-B7D5-4367-A972-5375C348C2E1}" destId="{12B72FF0-59C1-4061-A2B0-06A1A49CCFE3}" srcOrd="1" destOrd="0" presId="urn:microsoft.com/office/officeart/2005/8/layout/cycle4"/>
    <dgm:cxn modelId="{22C9322F-3DF2-924F-8623-401E026E9144}" type="presParOf" srcId="{52E08BC3-B7D5-4367-A972-5375C348C2E1}" destId="{170C0146-18BC-464F-B689-11F3647AF264}" srcOrd="2" destOrd="0" presId="urn:microsoft.com/office/officeart/2005/8/layout/cycle4"/>
    <dgm:cxn modelId="{E9AA8647-C05A-124E-B162-DF24908BA0AE}" type="presParOf" srcId="{52E08BC3-B7D5-4367-A972-5375C348C2E1}" destId="{3842C08B-8771-4AD2-B4AF-49BA4F5B6D13}" srcOrd="3" destOrd="0" presId="urn:microsoft.com/office/officeart/2005/8/layout/cycle4"/>
    <dgm:cxn modelId="{2621D678-E364-4442-BAE4-C25A08FA8860}" type="presParOf" srcId="{52E08BC3-B7D5-4367-A972-5375C348C2E1}" destId="{58E76715-0C75-49DF-955F-9F6A67F0A089}" srcOrd="4" destOrd="0" presId="urn:microsoft.com/office/officeart/2005/8/layout/cycle4"/>
    <dgm:cxn modelId="{9F2333CD-48C1-DB47-BBF5-98E8C1C2FC5D}" type="presParOf" srcId="{EC8C61E2-6C8E-4153-B0D4-F920C40DDA3E}" destId="{C69D1E0C-909F-44BC-A2F4-DB1A7ED19249}" srcOrd="2" destOrd="0" presId="urn:microsoft.com/office/officeart/2005/8/layout/cycle4"/>
    <dgm:cxn modelId="{D15EDC84-D054-8C4D-9B1B-81BBB163DEA5}" type="presParOf" srcId="{EC8C61E2-6C8E-4153-B0D4-F920C40DDA3E}" destId="{C393BFE7-954C-4EF8-BABD-3A842EE76F1E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BD6F47-C569-4AB0-AD90-9D40071ED9C3}">
      <dsp:nvSpPr>
        <dsp:cNvPr id="0" name=""/>
        <dsp:cNvSpPr/>
      </dsp:nvSpPr>
      <dsp:spPr>
        <a:xfrm>
          <a:off x="1663530" y="308864"/>
          <a:ext cx="2346282" cy="2346282"/>
        </a:xfrm>
        <a:prstGeom prst="pieWedge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>
              <a:latin typeface="黑体" panose="02010609060101010101" pitchFamily="49" charset="-122"/>
              <a:ea typeface="黑体" panose="02010609060101010101" pitchFamily="49" charset="-122"/>
            </a:rPr>
            <a:t>  教学</a:t>
          </a:r>
          <a:endParaRPr lang="en-US" altLang="zh-CN" sz="2800" kern="1200" dirty="0">
            <a:latin typeface="黑体" panose="02010609060101010101" pitchFamily="49" charset="-122"/>
            <a:ea typeface="黑体" panose="02010609060101010101" pitchFamily="49" charset="-122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>
              <a:latin typeface="黑体" panose="02010609060101010101" pitchFamily="49" charset="-122"/>
              <a:ea typeface="黑体" panose="02010609060101010101" pitchFamily="49" charset="-122"/>
            </a:rPr>
            <a:t>  环境</a:t>
          </a:r>
        </a:p>
      </dsp:txBody>
      <dsp:txXfrm>
        <a:off x="2350740" y="996074"/>
        <a:ext cx="1659072" cy="1659072"/>
      </dsp:txXfrm>
    </dsp:sp>
    <dsp:sp modelId="{12B72FF0-59C1-4061-A2B0-06A1A49CCFE3}">
      <dsp:nvSpPr>
        <dsp:cNvPr id="0" name=""/>
        <dsp:cNvSpPr/>
      </dsp:nvSpPr>
      <dsp:spPr>
        <a:xfrm rot="5400000">
          <a:off x="4118186" y="308864"/>
          <a:ext cx="2346282" cy="2346282"/>
        </a:xfrm>
        <a:prstGeom prst="pieWedge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>
              <a:latin typeface="黑体" panose="02010609060101010101" pitchFamily="49" charset="-122"/>
              <a:ea typeface="黑体" panose="02010609060101010101" pitchFamily="49" charset="-122"/>
            </a:rPr>
            <a:t>教学  </a:t>
          </a:r>
          <a:endParaRPr lang="en-US" altLang="zh-CN" sz="2800" kern="1200" dirty="0">
            <a:latin typeface="黑体" panose="02010609060101010101" pitchFamily="49" charset="-122"/>
            <a:ea typeface="黑体" panose="02010609060101010101" pitchFamily="49" charset="-122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>
              <a:latin typeface="黑体" panose="02010609060101010101" pitchFamily="49" charset="-122"/>
              <a:ea typeface="黑体" panose="02010609060101010101" pitchFamily="49" charset="-122"/>
            </a:rPr>
            <a:t>资源</a:t>
          </a:r>
        </a:p>
      </dsp:txBody>
      <dsp:txXfrm rot="-5400000">
        <a:off x="4118186" y="996074"/>
        <a:ext cx="1659072" cy="1659072"/>
      </dsp:txXfrm>
    </dsp:sp>
    <dsp:sp modelId="{170C0146-18BC-464F-B689-11F3647AF264}">
      <dsp:nvSpPr>
        <dsp:cNvPr id="0" name=""/>
        <dsp:cNvSpPr/>
      </dsp:nvSpPr>
      <dsp:spPr>
        <a:xfrm rot="10800000">
          <a:off x="4118186" y="2763520"/>
          <a:ext cx="2346282" cy="2346282"/>
        </a:xfrm>
        <a:prstGeom prst="pieWedge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>
              <a:latin typeface="黑体" panose="02010609060101010101" pitchFamily="49" charset="-122"/>
              <a:ea typeface="黑体" panose="02010609060101010101" pitchFamily="49" charset="-122"/>
            </a:rPr>
            <a:t>评价</a:t>
          </a:r>
          <a:endParaRPr lang="en-US" altLang="zh-CN" sz="2800" kern="1200" dirty="0">
            <a:latin typeface="黑体" panose="02010609060101010101" pitchFamily="49" charset="-122"/>
            <a:ea typeface="黑体" panose="02010609060101010101" pitchFamily="49" charset="-122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>
              <a:latin typeface="黑体" panose="02010609060101010101" pitchFamily="49" charset="-122"/>
              <a:ea typeface="黑体" panose="02010609060101010101" pitchFamily="49" charset="-122"/>
            </a:rPr>
            <a:t>管理</a:t>
          </a:r>
        </a:p>
      </dsp:txBody>
      <dsp:txXfrm rot="10800000">
        <a:off x="4118186" y="2763520"/>
        <a:ext cx="1659072" cy="1659072"/>
      </dsp:txXfrm>
    </dsp:sp>
    <dsp:sp modelId="{3842C08B-8771-4AD2-B4AF-49BA4F5B6D13}">
      <dsp:nvSpPr>
        <dsp:cNvPr id="0" name=""/>
        <dsp:cNvSpPr/>
      </dsp:nvSpPr>
      <dsp:spPr>
        <a:xfrm rot="16200000">
          <a:off x="1663530" y="2763520"/>
          <a:ext cx="2346282" cy="2346282"/>
        </a:xfrm>
        <a:prstGeom prst="pieWedge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>
              <a:latin typeface="黑体" panose="02010609060101010101" pitchFamily="49" charset="-122"/>
              <a:ea typeface="黑体" panose="02010609060101010101" pitchFamily="49" charset="-122"/>
            </a:rPr>
            <a:t>教育 </a:t>
          </a:r>
          <a:endParaRPr lang="en-US" altLang="zh-CN" sz="2800" kern="1200" dirty="0">
            <a:latin typeface="黑体" panose="02010609060101010101" pitchFamily="49" charset="-122"/>
            <a:ea typeface="黑体" panose="02010609060101010101" pitchFamily="49" charset="-122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>
              <a:latin typeface="黑体" panose="02010609060101010101" pitchFamily="49" charset="-122"/>
              <a:ea typeface="黑体" panose="02010609060101010101" pitchFamily="49" charset="-122"/>
            </a:rPr>
            <a:t>服务</a:t>
          </a:r>
        </a:p>
      </dsp:txBody>
      <dsp:txXfrm rot="5400000">
        <a:off x="2350740" y="2763520"/>
        <a:ext cx="1659072" cy="1659072"/>
      </dsp:txXfrm>
    </dsp:sp>
    <dsp:sp modelId="{C69D1E0C-909F-44BC-A2F4-DB1A7ED19249}">
      <dsp:nvSpPr>
        <dsp:cNvPr id="0" name=""/>
        <dsp:cNvSpPr/>
      </dsp:nvSpPr>
      <dsp:spPr>
        <a:xfrm>
          <a:off x="3658954" y="2221653"/>
          <a:ext cx="810090" cy="704426"/>
        </a:xfrm>
        <a:prstGeom prst="rect">
          <a:avLst/>
        </a:prstGeom>
        <a:noFill/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93BFE7-954C-4EF8-BABD-3A842EE76F1E}">
      <dsp:nvSpPr>
        <dsp:cNvPr id="0" name=""/>
        <dsp:cNvSpPr/>
      </dsp:nvSpPr>
      <dsp:spPr>
        <a:xfrm rot="10800000">
          <a:off x="3658954" y="2492586"/>
          <a:ext cx="810090" cy="704426"/>
        </a:xfrm>
        <a:prstGeom prst="rect">
          <a:avLst/>
        </a:prstGeom>
        <a:noFill/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7113E-7DF5-4F20-A330-51A26A3A983E}" type="datetimeFigureOut">
              <a:rPr lang="zh-CN" altLang="en-US" smtClean="0"/>
              <a:t>2019/5/8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B00F2-790A-4450-8A1A-089174621E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8276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024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传统的机房存在着诸多的问题，比如说：。。。。，针对于这些问题，联想</a:t>
            </a:r>
            <a:r>
              <a:rPr lang="en-US" altLang="zh-CN" dirty="0"/>
              <a:t>IDV</a:t>
            </a:r>
            <a:r>
              <a:rPr lang="zh-CN" altLang="en-US" dirty="0"/>
              <a:t>智慧教室又是如何解决的呢？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838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2B00F2-790A-4450-8A1A-089174621E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6452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智慧教室由服务器，客户机，课堂软件三部分组成：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096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服务器：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8953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可选择物理服务器配置或虚拟服务器（如超融合系统）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8953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配置，物理服务器可选机架式或塔式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504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内置服务器操作系统 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Windows Server 2016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504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内置云桌面虚拟化平台系统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V2.0</a:t>
            </a:r>
          </a:p>
          <a:p>
            <a:pPr marL="8953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根据所管理的客户机数量有两种可选择方案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r>
              <a:rPr lang="zh-CN" altLang="en-US" dirty="0"/>
              <a:t>             客户机：</a:t>
            </a:r>
            <a:endParaRPr lang="en-US" altLang="zh-CN" dirty="0"/>
          </a:p>
          <a:p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       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新置客户机推荐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504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启天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M410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（台式机）</a:t>
            </a:r>
          </a:p>
          <a:p>
            <a:pPr marL="1504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启天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M5900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AMD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机型）（台式机）</a:t>
            </a:r>
          </a:p>
          <a:p>
            <a:pPr marL="1504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启天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A7400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（一体机）</a:t>
            </a:r>
          </a:p>
          <a:p>
            <a:pPr marL="1504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启天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A5000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（一体机）</a:t>
            </a:r>
          </a:p>
          <a:p>
            <a:pPr marL="6096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利旧客户机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504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客户机应满足所需操作系统的运行要求、教学应用软件的基本运行要求以及所需要的硬件接口要求</a:t>
            </a:r>
          </a:p>
          <a:p>
            <a:pPr marL="1504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需要配置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1000MB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1Gb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）网卡</a:t>
            </a:r>
          </a:p>
          <a:p>
            <a:r>
              <a:rPr lang="zh-CN" altLang="en-US" dirty="0"/>
              <a:t>              课堂软件</a:t>
            </a:r>
            <a:r>
              <a:rPr kumimoji="0" lang="zh-CN" altLang="en-US" sz="12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：</a:t>
            </a:r>
            <a:endParaRPr kumimoji="0" lang="en-US" altLang="zh-CN" sz="12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       </a:t>
            </a: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配件常规要求：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CPU</a:t>
            </a: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intel</a:t>
            </a: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酷睿四核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I5</a:t>
            </a: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以上；内存：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4GB</a:t>
            </a: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以上；存储：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32GB</a:t>
            </a: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以上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2B00F2-790A-4450-8A1A-089174621E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3151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99833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对于老师来说，我们提供包括智慧课堂、数字备课工具、数字资源等教学全环节的工具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7E37-C4C1-4BDD-B804-B104556DC244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029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面向学生，我们希望这种个性化的教育帮助学生学会自我学习、知识运用以及学习反思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7E37-C4C1-4BDD-B804-B104556DC244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7384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我们在老师教、学生学时所统计／积累的数据也让学校更直观、客观得了解到教学的真实情况，这些数据都可以成为学校开展教学评价、管理的基础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7E37-C4C1-4BDD-B804-B104556DC244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07127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2B00F2-790A-4450-8A1A-089174621E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3700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2B00F2-790A-4450-8A1A-089174621E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530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下面我们来看一下落地学校的名单，在北京，深圳，广州，陕西等地区都有落地学校。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2B00F2-790A-4450-8A1A-089174621E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688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8899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2B00F2-790A-4450-8A1A-089174621E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7058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9734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 algn="r" eaLnBrk="1" hangingPunct="1">
              <a:buChar char="•"/>
            </a:pPr>
            <a:fld id="{9A0DB2DC-4C9A-4742-B13C-FB6460FD3503}" type="slidenum">
              <a:rPr lang="zh-CN" altLang="en-US" sz="1200" dirty="0"/>
              <a:t>24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19340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831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249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传统的计算机教室只有在上计算机课时才会使用，使用频率很低，造成了资源的浪费，并且多台终端的管理也存在着很多问题。而联想</a:t>
            </a:r>
            <a:r>
              <a:rPr lang="en-US" altLang="zh-CN" dirty="0"/>
              <a:t>IDV</a:t>
            </a:r>
            <a:r>
              <a:rPr lang="zh-CN" altLang="en-US" dirty="0"/>
              <a:t>智慧教室则可以用于多学科的教学使用，提高学校已有硬件设备的利用率。同时，还可以做到针对多台设备的统一管理，维护系统安全。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2B00F2-790A-4450-8A1A-089174621E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477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2B00F2-790A-4450-8A1A-089174621E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1054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74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2B00F2-790A-4450-8A1A-089174621E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889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149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2019/5/8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0520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C03E376-C5EA-4D13-A599-277857DB7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5D9-D2C1-4B9B-9BAB-49DD8B451314}" type="datetimeFigureOut">
              <a:rPr lang="zh-CN" altLang="en-US" smtClean="0"/>
              <a:t>2019/5/8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D8DE9DA-B873-4078-A94A-444A30724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76D18F4-0646-40D7-90A8-C8FE2C2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24" descr="图片 2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987" y="-24766"/>
            <a:ext cx="12207880" cy="79776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" name="矩形 28"/>
          <p:cNvSpPr/>
          <p:nvPr userDrawn="1"/>
        </p:nvSpPr>
        <p:spPr>
          <a:xfrm rot="5400000">
            <a:off x="21479" y="119491"/>
            <a:ext cx="399120" cy="455414"/>
          </a:xfrm>
          <a:prstGeom prst="rect">
            <a:avLst/>
          </a:prstGeom>
          <a:solidFill>
            <a:srgbClr val="FF0000"/>
          </a:solidFill>
          <a:ln w="12700">
            <a:solidFill>
              <a:schemeClr val="accent1"/>
            </a:solidFill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7" name="椭圆 32"/>
          <p:cNvSpPr/>
          <p:nvPr userDrawn="1"/>
        </p:nvSpPr>
        <p:spPr>
          <a:xfrm>
            <a:off x="287728" y="147321"/>
            <a:ext cx="397615" cy="39912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accent1"/>
            </a:solidFill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75448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1" descr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344" y="266701"/>
            <a:ext cx="2049045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" name="文本框 22"/>
          <p:cNvSpPr txBox="1"/>
          <p:nvPr userDrawn="1"/>
        </p:nvSpPr>
        <p:spPr>
          <a:xfrm>
            <a:off x="378558" y="6224290"/>
            <a:ext cx="3345439" cy="307777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1400">
                <a:solidFill>
                  <a:srgbClr val="93959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sz="1400" dirty="0"/>
              <a:t>201</a:t>
            </a:r>
            <a:r>
              <a:rPr lang="en-US" sz="1400" dirty="0"/>
              <a:t>9</a:t>
            </a:r>
            <a:r>
              <a:rPr sz="1400" dirty="0"/>
              <a:t> Lenovo Internal. All rights reserved.</a:t>
            </a:r>
          </a:p>
        </p:txBody>
      </p:sp>
      <p:pic>
        <p:nvPicPr>
          <p:cNvPr id="12" name="图片 24" descr="图片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987" y="-24766"/>
            <a:ext cx="12207880" cy="79776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3" name="矩形 28"/>
          <p:cNvSpPr/>
          <p:nvPr userDrawn="1"/>
        </p:nvSpPr>
        <p:spPr>
          <a:xfrm rot="5400000">
            <a:off x="21479" y="119491"/>
            <a:ext cx="399120" cy="455414"/>
          </a:xfrm>
          <a:prstGeom prst="rect">
            <a:avLst/>
          </a:prstGeom>
          <a:solidFill>
            <a:srgbClr val="FF0000"/>
          </a:solidFill>
          <a:ln w="12700">
            <a:solidFill>
              <a:schemeClr val="accent1"/>
            </a:solidFill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15" name="椭圆 32"/>
          <p:cNvSpPr/>
          <p:nvPr userDrawn="1"/>
        </p:nvSpPr>
        <p:spPr>
          <a:xfrm>
            <a:off x="287728" y="147321"/>
            <a:ext cx="397615" cy="39912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accent1"/>
            </a:solidFill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16" name="椭圆 33"/>
          <p:cNvSpPr/>
          <p:nvPr userDrawn="1"/>
        </p:nvSpPr>
        <p:spPr>
          <a:xfrm>
            <a:off x="435120" y="286531"/>
            <a:ext cx="128939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373133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矩形 30"/>
          <p:cNvSpPr/>
          <p:nvPr userDrawn="1"/>
        </p:nvSpPr>
        <p:spPr>
          <a:xfrm>
            <a:off x="11768981" y="6246496"/>
            <a:ext cx="431913" cy="288291"/>
          </a:xfrm>
          <a:prstGeom prst="rect">
            <a:avLst/>
          </a:prstGeom>
          <a:solidFill>
            <a:srgbClr val="343E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399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gray">
          <a:xfrm>
            <a:off x="11748706" y="6395728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351" y="274333"/>
            <a:ext cx="11069166" cy="5181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199" y="1166070"/>
            <a:ext cx="11224014" cy="48885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706" y="6389272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61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Slide Number Placeholder 4" hidden="1"/>
          <p:cNvSpPr>
            <a:spLocks noGrp="1"/>
          </p:cNvSpPr>
          <p:nvPr>
            <p:ph type="sldNum" sz="quarter" idx="4"/>
          </p:nvPr>
        </p:nvSpPr>
        <p:spPr bwMode="white">
          <a:xfrm>
            <a:off x="11669492" y="6087761"/>
            <a:ext cx="60511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sz="1000" smtClean="0">
                <a:solidFill>
                  <a:schemeClr val="bg1"/>
                </a:solidFill>
              </a:defRPr>
            </a:lvl1pPr>
          </a:lstStyle>
          <a:p>
            <a:pPr algn="ctr"/>
            <a:fld id="{9A19501A-2BD8-413C-A869-D888369A0240}" type="slidenum">
              <a:rPr lang="en-US" smtClean="0"/>
              <a:pPr algn="ctr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9" y="5505448"/>
            <a:ext cx="1330737" cy="44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23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90000"/>
        </a:lnSpc>
        <a:spcBef>
          <a:spcPts val="1000"/>
        </a:spcBef>
        <a:buClrTx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69913" indent="-228600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‒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96925" indent="-117475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85850" indent="-11906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152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13" Type="http://schemas.openxmlformats.org/officeDocument/2006/relationships/tags" Target="../tags/tag41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12" Type="http://schemas.openxmlformats.org/officeDocument/2006/relationships/tags" Target="../tags/tag40.xml"/><Relationship Id="rId2" Type="http://schemas.openxmlformats.org/officeDocument/2006/relationships/tags" Target="../tags/tag30.xml"/><Relationship Id="rId16" Type="http://schemas.openxmlformats.org/officeDocument/2006/relationships/notesSlide" Target="../notesSlides/notesSlide11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5" Type="http://schemas.openxmlformats.org/officeDocument/2006/relationships/tags" Target="../tags/tag33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38.xml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tags" Target="../tags/tag4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13" Type="http://schemas.openxmlformats.org/officeDocument/2006/relationships/tags" Target="../tags/tag55.xml"/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12" Type="http://schemas.openxmlformats.org/officeDocument/2006/relationships/tags" Target="../tags/tag54.xml"/><Relationship Id="rId2" Type="http://schemas.openxmlformats.org/officeDocument/2006/relationships/tags" Target="../tags/tag44.xml"/><Relationship Id="rId16" Type="http://schemas.openxmlformats.org/officeDocument/2006/relationships/notesSlide" Target="../notesSlides/notesSlide17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11" Type="http://schemas.openxmlformats.org/officeDocument/2006/relationships/tags" Target="../tags/tag53.xml"/><Relationship Id="rId5" Type="http://schemas.openxmlformats.org/officeDocument/2006/relationships/tags" Target="../tags/tag47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52.xml"/><Relationship Id="rId4" Type="http://schemas.openxmlformats.org/officeDocument/2006/relationships/tags" Target="../tags/tag46.xml"/><Relationship Id="rId9" Type="http://schemas.openxmlformats.org/officeDocument/2006/relationships/tags" Target="../tags/tag51.xml"/><Relationship Id="rId14" Type="http://schemas.openxmlformats.org/officeDocument/2006/relationships/tags" Target="../tags/tag5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tags" Target="../tags/tag69.xml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tags" Target="../tags/tag68.xml"/><Relationship Id="rId2" Type="http://schemas.openxmlformats.org/officeDocument/2006/relationships/tags" Target="../tags/tag58.xml"/><Relationship Id="rId16" Type="http://schemas.openxmlformats.org/officeDocument/2006/relationships/notesSlide" Target="../notesSlides/notesSlide20.xml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11" Type="http://schemas.openxmlformats.org/officeDocument/2006/relationships/tags" Target="../tags/tag67.xml"/><Relationship Id="rId5" Type="http://schemas.openxmlformats.org/officeDocument/2006/relationships/tags" Target="../tags/tag61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66.xml"/><Relationship Id="rId4" Type="http://schemas.openxmlformats.org/officeDocument/2006/relationships/tags" Target="../tags/tag60.xml"/><Relationship Id="rId9" Type="http://schemas.openxmlformats.org/officeDocument/2006/relationships/tags" Target="../tags/tag65.xml"/><Relationship Id="rId14" Type="http://schemas.openxmlformats.org/officeDocument/2006/relationships/tags" Target="../tags/tag7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emf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tags" Target="../tags/tag27.xml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12" Type="http://schemas.openxmlformats.org/officeDocument/2006/relationships/tags" Target="../tags/tag26.xml"/><Relationship Id="rId2" Type="http://schemas.openxmlformats.org/officeDocument/2006/relationships/tags" Target="../tags/tag16.xml"/><Relationship Id="rId16" Type="http://schemas.openxmlformats.org/officeDocument/2006/relationships/notesSlide" Target="../notesSlides/notesSlide8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5" Type="http://schemas.openxmlformats.org/officeDocument/2006/relationships/tags" Target="../tags/tag19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24.xml"/><Relationship Id="rId4" Type="http://schemas.openxmlformats.org/officeDocument/2006/relationships/tags" Target="../tags/tag18.xml"/><Relationship Id="rId9" Type="http://schemas.openxmlformats.org/officeDocument/2006/relationships/tags" Target="../tags/tag23.xml"/><Relationship Id="rId14" Type="http://schemas.openxmlformats.org/officeDocument/2006/relationships/tags" Target="../tags/tag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封面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-6090"/>
            <a:ext cx="12188190" cy="6869546"/>
          </a:xfrm>
          <a:prstGeom prst="rect">
            <a:avLst/>
          </a:prstGeom>
        </p:spPr>
      </p:pic>
      <p:pic>
        <p:nvPicPr>
          <p:cNvPr id="14" name="图片 13" descr="背景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21404"/>
            <a:ext cx="12189460" cy="6870180"/>
          </a:xfrm>
          <a:prstGeom prst="rect">
            <a:avLst/>
          </a:prstGeom>
        </p:spPr>
      </p:pic>
      <p:pic>
        <p:nvPicPr>
          <p:cNvPr id="7" name="图片 6" descr="联想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2729" y="2323753"/>
            <a:ext cx="697048" cy="2091780"/>
          </a:xfrm>
          <a:prstGeom prst="rect">
            <a:avLst/>
          </a:prstGeom>
        </p:spPr>
      </p:pic>
      <p:pic>
        <p:nvPicPr>
          <p:cNvPr id="10" name="图片 9" descr="人头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800" y="1492755"/>
            <a:ext cx="4348617" cy="5371336"/>
          </a:xfrm>
          <a:prstGeom prst="rect">
            <a:avLst/>
          </a:prstGeom>
        </p:spPr>
      </p:pic>
      <p:pic>
        <p:nvPicPr>
          <p:cNvPr id="12" name="图片 11" descr="矢量智能对象 拷贝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088" y="-5455"/>
            <a:ext cx="4269263" cy="1048747"/>
          </a:xfrm>
          <a:prstGeom prst="rect">
            <a:avLst/>
          </a:prstGeom>
        </p:spPr>
      </p:pic>
      <p:pic>
        <p:nvPicPr>
          <p:cNvPr id="13" name="图片 12" descr="形状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1670" y="3732151"/>
            <a:ext cx="6250674" cy="2797118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211913" y="1483391"/>
            <a:ext cx="2901756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399" b="1" dirty="0">
                <a:solidFill>
                  <a:srgbClr val="FF0000"/>
                </a:solidFill>
                <a:cs typeface="+mn-ea"/>
                <a:sym typeface="+mn-lt"/>
              </a:rPr>
              <a:t>赋能教育   创想未来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694787" y="2508262"/>
            <a:ext cx="64137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计算机教室</a:t>
            </a:r>
            <a:endParaRPr lang="en-US" altLang="zh-CN" sz="4000" b="1" dirty="0">
              <a:solidFill>
                <a:srgbClr val="333D48"/>
              </a:solidFill>
              <a:cs typeface="+mn-ea"/>
              <a:sym typeface="+mn-lt"/>
            </a:endParaRPr>
          </a:p>
          <a:p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智慧课堂教学系统解决方案</a:t>
            </a:r>
          </a:p>
        </p:txBody>
      </p:sp>
      <p:pic>
        <p:nvPicPr>
          <p:cNvPr id="11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9" y="3056117"/>
            <a:ext cx="2412869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04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5854A51-C259-4685-A0ED-967680FC0F56}"/>
              </a:ext>
            </a:extLst>
          </p:cNvPr>
          <p:cNvSpPr/>
          <p:nvPr/>
        </p:nvSpPr>
        <p:spPr>
          <a:xfrm>
            <a:off x="2228846" y="1001336"/>
            <a:ext cx="8050935" cy="1655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教育信息化</a:t>
            </a:r>
            <a:r>
              <a:rPr lang="en-US" altLang="zh-CN" sz="3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2.0</a:t>
            </a:r>
            <a:r>
              <a:rPr lang="zh-CN" altLang="en-US" sz="3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阶段，如何服务学校，融合应用和创新发展？</a:t>
            </a:r>
            <a:endParaRPr lang="en-US" altLang="zh-CN" sz="24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305C9CB-D1B5-49ED-8EFB-D87B96059F85}"/>
              </a:ext>
            </a:extLst>
          </p:cNvPr>
          <p:cNvSpPr txBox="1"/>
          <p:nvPr/>
        </p:nvSpPr>
        <p:spPr>
          <a:xfrm>
            <a:off x="1717810" y="3192173"/>
            <a:ext cx="9695049" cy="2236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  <a:sym typeface="Arial" panose="020B0604020202020204" pitchFamily="34" charset="0"/>
              </a:rPr>
              <a:t>教育信息化设备大规模采购时期已过，硬件过后怎样盈利？</a:t>
            </a:r>
            <a:endParaRPr lang="en-US" altLang="zh-CN" sz="2400" dirty="0">
              <a:solidFill>
                <a:schemeClr val="tx1">
                  <a:lumMod val="95000"/>
                  <a:lumOff val="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  <a:sym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  <a:sym typeface="Arial" panose="020B0604020202020204" pitchFamily="34" charset="0"/>
              </a:rPr>
              <a:t>如何利用现有硬件市场规模的优势占领教育领域市场份额？</a:t>
            </a:r>
            <a:endParaRPr lang="en-US" altLang="zh-CN" sz="2400" dirty="0">
              <a:solidFill>
                <a:schemeClr val="tx1">
                  <a:lumMod val="95000"/>
                  <a:lumOff val="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  <a:sym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  <a:sym typeface="Arial" panose="020B0604020202020204" pitchFamily="34" charset="0"/>
              </a:rPr>
              <a:t>如何通过软硬件的深度融合，盘活现有设备，同时拓展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  <a:sym typeface="Arial" panose="020B0604020202020204" pitchFamily="34" charset="0"/>
              </a:rPr>
              <a:t>C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  <a:sym typeface="Arial" panose="020B0604020202020204" pitchFamily="34" charset="0"/>
              </a:rPr>
              <a:t>端市场？</a:t>
            </a:r>
            <a:endParaRPr lang="en-US" altLang="zh-CN" sz="2400" dirty="0">
              <a:solidFill>
                <a:schemeClr val="tx1">
                  <a:lumMod val="95000"/>
                  <a:lumOff val="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  <a:sym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  <a:sym typeface="Arial" panose="020B0604020202020204" pitchFamily="34" charset="0"/>
              </a:rPr>
              <a:t>如何增强教育客户应用的粘性，创造持续收费的盈利模式？</a:t>
            </a:r>
            <a:endParaRPr lang="en-US" altLang="zh-CN" sz="2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7A7F679-15C6-4B02-AE40-78DD446A856D}"/>
              </a:ext>
            </a:extLst>
          </p:cNvPr>
          <p:cNvSpPr txBox="1"/>
          <p:nvPr/>
        </p:nvSpPr>
        <p:spPr>
          <a:xfrm>
            <a:off x="700862" y="86773"/>
            <a:ext cx="2360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面临的挑战</a:t>
            </a:r>
          </a:p>
        </p:txBody>
      </p:sp>
    </p:spTree>
    <p:extLst>
      <p:ext uri="{BB962C8B-B14F-4D97-AF65-F5344CB8AC3E}">
        <p14:creationId xmlns:p14="http://schemas.microsoft.com/office/powerpoint/2010/main" val="76074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55854A51-C259-4685-A0ED-967680FC0F56}"/>
              </a:ext>
            </a:extLst>
          </p:cNvPr>
          <p:cNvSpPr/>
          <p:nvPr/>
        </p:nvSpPr>
        <p:spPr>
          <a:xfrm>
            <a:off x="1847850" y="1033121"/>
            <a:ext cx="80965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传统计算机教室建设难点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5BF425B-2C0B-42B8-815D-05E6128AA0D6}"/>
              </a:ext>
            </a:extLst>
          </p:cNvPr>
          <p:cNvSpPr txBox="1"/>
          <p:nvPr/>
        </p:nvSpPr>
        <p:spPr>
          <a:xfrm>
            <a:off x="700862" y="86773"/>
            <a:ext cx="2254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面临的挑战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581530" y="1610712"/>
            <a:ext cx="1545336" cy="1545336"/>
            <a:chOff x="8875925" y="732136"/>
            <a:chExt cx="1545336" cy="1545336"/>
          </a:xfrm>
        </p:grpSpPr>
        <p:sp>
          <p:nvSpPr>
            <p:cNvPr id="32" name="出自【趣你的PPT】(微信:qunideppt)：最优质的PPT资源库">
              <a:extLst>
                <a:ext uri="{FF2B5EF4-FFF2-40B4-BE49-F238E27FC236}">
                  <a16:creationId xmlns:a16="http://schemas.microsoft.com/office/drawing/2014/main" id="{07BDBD23-1930-4E75-BF2B-0D597E8F7801}"/>
                </a:ext>
              </a:extLst>
            </p:cNvPr>
            <p:cNvSpPr/>
            <p:nvPr/>
          </p:nvSpPr>
          <p:spPr>
            <a:xfrm>
              <a:off x="9064737" y="922635"/>
              <a:ext cx="1167713" cy="1167713"/>
            </a:xfrm>
            <a:prstGeom prst="ellipse">
              <a:avLst/>
            </a:prstGeom>
            <a:noFill/>
            <a:ln w="63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3" name="出自【趣你的PPT】(微信:qunideppt)：最优质的PPT资源库">
              <a:extLst>
                <a:ext uri="{FF2B5EF4-FFF2-40B4-BE49-F238E27FC236}">
                  <a16:creationId xmlns:a16="http://schemas.microsoft.com/office/drawing/2014/main" id="{9F6F1058-B3FB-412E-A151-58A2A4AE64F6}"/>
                </a:ext>
              </a:extLst>
            </p:cNvPr>
            <p:cNvSpPr/>
            <p:nvPr/>
          </p:nvSpPr>
          <p:spPr>
            <a:xfrm>
              <a:off x="8875925" y="732136"/>
              <a:ext cx="1545336" cy="1545336"/>
            </a:xfrm>
            <a:prstGeom prst="arc">
              <a:avLst>
                <a:gd name="adj1" fmla="val 8834704"/>
                <a:gd name="adj2" fmla="val 8825709"/>
              </a:avLst>
            </a:prstGeom>
            <a:ln w="762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4" name="出自【趣你的PPT】(微信:qunideppt)：最优质的PPT资源库">
              <a:extLst>
                <a:ext uri="{FF2B5EF4-FFF2-40B4-BE49-F238E27FC236}">
                  <a16:creationId xmlns:a16="http://schemas.microsoft.com/office/drawing/2014/main" id="{11FBE400-EAAA-4589-AAED-5595123F593F}"/>
                </a:ext>
              </a:extLst>
            </p:cNvPr>
            <p:cNvSpPr txBox="1"/>
            <p:nvPr/>
          </p:nvSpPr>
          <p:spPr>
            <a:xfrm>
              <a:off x="9162723" y="1258573"/>
              <a:ext cx="97174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难点</a:t>
              </a:r>
              <a:r>
                <a:rPr lang="en-US" altLang="zh-CN" sz="24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1</a:t>
              </a:r>
              <a:endPara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4" name="圆角矩形 3"/>
          <p:cNvSpPr/>
          <p:nvPr/>
        </p:nvSpPr>
        <p:spPr>
          <a:xfrm>
            <a:off x="2126866" y="2059887"/>
            <a:ext cx="7202895" cy="646986"/>
          </a:xfrm>
          <a:prstGeom prst="roundRect">
            <a:avLst/>
          </a:prstGeom>
          <a:noFill/>
          <a:ln w="28575">
            <a:solidFill>
              <a:srgbClr val="154678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zh-CN" altLang="en-US" sz="3200" dirty="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  如何在新需求中提升应用场景</a:t>
            </a:r>
            <a:endParaRPr lang="en-US" altLang="zh-CN" sz="3200" dirty="0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581530" y="4550926"/>
            <a:ext cx="1545336" cy="1545336"/>
            <a:chOff x="8875925" y="732136"/>
            <a:chExt cx="1545336" cy="1545336"/>
          </a:xfrm>
        </p:grpSpPr>
        <p:sp>
          <p:nvSpPr>
            <p:cNvPr id="36" name="出自【趣你的PPT】(微信:qunideppt)：最优质的PPT资源库">
              <a:extLst>
                <a:ext uri="{FF2B5EF4-FFF2-40B4-BE49-F238E27FC236}">
                  <a16:creationId xmlns:a16="http://schemas.microsoft.com/office/drawing/2014/main" id="{07BDBD23-1930-4E75-BF2B-0D597E8F7801}"/>
                </a:ext>
              </a:extLst>
            </p:cNvPr>
            <p:cNvSpPr/>
            <p:nvPr/>
          </p:nvSpPr>
          <p:spPr>
            <a:xfrm>
              <a:off x="9064737" y="922635"/>
              <a:ext cx="1167713" cy="1167713"/>
            </a:xfrm>
            <a:prstGeom prst="ellipse">
              <a:avLst/>
            </a:prstGeom>
            <a:noFill/>
            <a:ln w="63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7" name="出自【趣你的PPT】(微信:qunideppt)：最优质的PPT资源库">
              <a:extLst>
                <a:ext uri="{FF2B5EF4-FFF2-40B4-BE49-F238E27FC236}">
                  <a16:creationId xmlns:a16="http://schemas.microsoft.com/office/drawing/2014/main" id="{9F6F1058-B3FB-412E-A151-58A2A4AE64F6}"/>
                </a:ext>
              </a:extLst>
            </p:cNvPr>
            <p:cNvSpPr/>
            <p:nvPr/>
          </p:nvSpPr>
          <p:spPr>
            <a:xfrm>
              <a:off x="8875925" y="732136"/>
              <a:ext cx="1545336" cy="1545336"/>
            </a:xfrm>
            <a:prstGeom prst="arc">
              <a:avLst>
                <a:gd name="adj1" fmla="val 8834704"/>
                <a:gd name="adj2" fmla="val 8825709"/>
              </a:avLst>
            </a:prstGeom>
            <a:ln w="762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8" name="出自【趣你的PPT】(微信:qunideppt)：最优质的PPT资源库">
              <a:extLst>
                <a:ext uri="{FF2B5EF4-FFF2-40B4-BE49-F238E27FC236}">
                  <a16:creationId xmlns:a16="http://schemas.microsoft.com/office/drawing/2014/main" id="{11FBE400-EAAA-4589-AAED-5595123F593F}"/>
                </a:ext>
              </a:extLst>
            </p:cNvPr>
            <p:cNvSpPr txBox="1"/>
            <p:nvPr/>
          </p:nvSpPr>
          <p:spPr>
            <a:xfrm>
              <a:off x="9162723" y="1258573"/>
              <a:ext cx="97174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难点</a:t>
              </a:r>
              <a:r>
                <a:rPr lang="en-US" altLang="zh-CN" sz="24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3</a:t>
              </a:r>
              <a:endPara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9" name="圆角矩形 38"/>
          <p:cNvSpPr/>
          <p:nvPr/>
        </p:nvSpPr>
        <p:spPr>
          <a:xfrm>
            <a:off x="2126866" y="5000101"/>
            <a:ext cx="7202895" cy="646986"/>
          </a:xfrm>
          <a:prstGeom prst="roundRect">
            <a:avLst/>
          </a:prstGeom>
          <a:noFill/>
          <a:ln w="28575">
            <a:solidFill>
              <a:srgbClr val="154678"/>
            </a:solidFill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3200" dirty="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  大量终端设备无法进行统一管理</a:t>
            </a:r>
            <a:endParaRPr lang="en-US" altLang="zh-CN" sz="3200" dirty="0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10158746" y="3074330"/>
            <a:ext cx="1545336" cy="1545336"/>
            <a:chOff x="8875925" y="732136"/>
            <a:chExt cx="1545336" cy="1545336"/>
          </a:xfrm>
        </p:grpSpPr>
        <p:sp>
          <p:nvSpPr>
            <p:cNvPr id="41" name="出自【趣你的PPT】(微信:qunideppt)：最优质的PPT资源库">
              <a:extLst>
                <a:ext uri="{FF2B5EF4-FFF2-40B4-BE49-F238E27FC236}">
                  <a16:creationId xmlns:a16="http://schemas.microsoft.com/office/drawing/2014/main" id="{07BDBD23-1930-4E75-BF2B-0D597E8F7801}"/>
                </a:ext>
              </a:extLst>
            </p:cNvPr>
            <p:cNvSpPr/>
            <p:nvPr/>
          </p:nvSpPr>
          <p:spPr>
            <a:xfrm>
              <a:off x="9064737" y="922635"/>
              <a:ext cx="1167713" cy="1167713"/>
            </a:xfrm>
            <a:prstGeom prst="ellipse">
              <a:avLst/>
            </a:prstGeom>
            <a:noFill/>
            <a:ln w="63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2" name="出自【趣你的PPT】(微信:qunideppt)：最优质的PPT资源库">
              <a:extLst>
                <a:ext uri="{FF2B5EF4-FFF2-40B4-BE49-F238E27FC236}">
                  <a16:creationId xmlns:a16="http://schemas.microsoft.com/office/drawing/2014/main" id="{9F6F1058-B3FB-412E-A151-58A2A4AE64F6}"/>
                </a:ext>
              </a:extLst>
            </p:cNvPr>
            <p:cNvSpPr/>
            <p:nvPr/>
          </p:nvSpPr>
          <p:spPr>
            <a:xfrm>
              <a:off x="8875925" y="732136"/>
              <a:ext cx="1545336" cy="1545336"/>
            </a:xfrm>
            <a:prstGeom prst="arc">
              <a:avLst>
                <a:gd name="adj1" fmla="val 8834704"/>
                <a:gd name="adj2" fmla="val 8825709"/>
              </a:avLst>
            </a:prstGeom>
            <a:ln w="762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3" name="出自【趣你的PPT】(微信:qunideppt)：最优质的PPT资源库">
              <a:extLst>
                <a:ext uri="{FF2B5EF4-FFF2-40B4-BE49-F238E27FC236}">
                  <a16:creationId xmlns:a16="http://schemas.microsoft.com/office/drawing/2014/main" id="{11FBE400-EAAA-4589-AAED-5595123F593F}"/>
                </a:ext>
              </a:extLst>
            </p:cNvPr>
            <p:cNvSpPr txBox="1"/>
            <p:nvPr/>
          </p:nvSpPr>
          <p:spPr>
            <a:xfrm>
              <a:off x="9162723" y="1258573"/>
              <a:ext cx="97174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难点</a:t>
              </a:r>
              <a:r>
                <a:rPr lang="en-US" altLang="zh-CN" sz="24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2</a:t>
              </a:r>
              <a:endPara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44" name="圆角矩形 43"/>
          <p:cNvSpPr/>
          <p:nvPr/>
        </p:nvSpPr>
        <p:spPr>
          <a:xfrm>
            <a:off x="2955851" y="3523505"/>
            <a:ext cx="7202895" cy="646986"/>
          </a:xfrm>
          <a:prstGeom prst="roundRect">
            <a:avLst/>
          </a:prstGeom>
          <a:noFill/>
          <a:ln w="28575">
            <a:solidFill>
              <a:srgbClr val="154678"/>
            </a:solidFill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3200" dirty="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  教师应用缺乏资源和应用系统</a:t>
            </a:r>
            <a:endParaRPr lang="en-US" altLang="zh-CN" sz="3200" dirty="0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543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086567" y="2801105"/>
            <a:ext cx="2256735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1985833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2927032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079434" y="3924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解决方案</a:t>
            </a: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079434" y="20290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应用背景</a:t>
            </a: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079434" y="2976579"/>
            <a:ext cx="2925165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面临的挑战</a:t>
            </a: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169956" y="48040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04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079434" y="487159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产品优势</a:t>
            </a:r>
          </a:p>
        </p:txBody>
      </p:sp>
      <p:sp>
        <p:nvSpPr>
          <p:cNvPr id="18" name="MH_Number_1">
            <a:extLst>
              <a:ext uri="{FF2B5EF4-FFF2-40B4-BE49-F238E27FC236}">
                <a16:creationId xmlns:a16="http://schemas.microsoft.com/office/drawing/2014/main" id="{64AA3CCA-3B69-412D-9FD2-68ABF2DB684D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169956" y="5745230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05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9" name="MH_Entry_2">
            <a:extLst>
              <a:ext uri="{FF2B5EF4-FFF2-40B4-BE49-F238E27FC236}">
                <a16:creationId xmlns:a16="http://schemas.microsoft.com/office/drawing/2014/main" id="{2BC7FBBF-0920-4DC0-AE96-A3EE2C27490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079434" y="5767994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安装与售后服务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966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377FD6E9-BA1F-4CA7-AEE9-936A7CD4AD97}"/>
              </a:ext>
            </a:extLst>
          </p:cNvPr>
          <p:cNvGrpSpPr/>
          <p:nvPr/>
        </p:nvGrpSpPr>
        <p:grpSpPr>
          <a:xfrm>
            <a:off x="5243532" y="626224"/>
            <a:ext cx="1335946" cy="133594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1" name="同心圆 75">
              <a:extLst>
                <a:ext uri="{FF2B5EF4-FFF2-40B4-BE49-F238E27FC236}">
                  <a16:creationId xmlns:a16="http://schemas.microsoft.com/office/drawing/2014/main" id="{9EB45768-DAB3-4CE8-85D4-FD5E354752CF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63A5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FC1EC2ED-8103-492B-AF28-81B62F4313DD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兰亭粗黑简体" panose="02000000000000000000" pitchFamily="2" charset="-122"/>
                  <a:ea typeface="方正兰亭粗黑简体" panose="02000000000000000000" pitchFamily="2" charset="-122"/>
                  <a:cs typeface="+mn-cs"/>
                </a:rPr>
                <a:t>智慧课堂</a:t>
              </a:r>
            </a:p>
          </p:txBody>
        </p:sp>
      </p:grpSp>
      <p:sp>
        <p:nvSpPr>
          <p:cNvPr id="14" name="左大括号 13">
            <a:extLst>
              <a:ext uri="{FF2B5EF4-FFF2-40B4-BE49-F238E27FC236}">
                <a16:creationId xmlns:a16="http://schemas.microsoft.com/office/drawing/2014/main" id="{5E59B815-4AED-4DC4-A4D2-780EA24FBBB8}"/>
              </a:ext>
            </a:extLst>
          </p:cNvPr>
          <p:cNvSpPr/>
          <p:nvPr/>
        </p:nvSpPr>
        <p:spPr>
          <a:xfrm rot="5400000">
            <a:off x="5665798" y="-913178"/>
            <a:ext cx="498420" cy="6505904"/>
          </a:xfrm>
          <a:prstGeom prst="leftBrace">
            <a:avLst/>
          </a:prstGeom>
          <a:ln w="38100">
            <a:solidFill>
              <a:schemeClr val="tx1"/>
            </a:solidFill>
          </a:ln>
          <a:effectLst>
            <a:outerShdw blurRad="139700" dist="63500" dir="8100000" sx="98000" sy="98000" algn="tr" rotWithShape="0">
              <a:prstClr val="black">
                <a:alpha val="5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932409" y="2861870"/>
            <a:ext cx="1313486" cy="1265658"/>
            <a:chOff x="1932409" y="2808767"/>
            <a:chExt cx="1313486" cy="1265658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CE9AB1D3-BF08-4B28-A73E-8B97062FE81E}"/>
                </a:ext>
              </a:extLst>
            </p:cNvPr>
            <p:cNvSpPr/>
            <p:nvPr/>
          </p:nvSpPr>
          <p:spPr>
            <a:xfrm>
              <a:off x="1932409" y="2808767"/>
              <a:ext cx="1291771" cy="1265658"/>
            </a:xfrm>
            <a:prstGeom prst="ellipse">
              <a:avLst/>
            </a:prstGeom>
            <a:solidFill>
              <a:srgbClr val="ED6B6D"/>
            </a:solidFill>
            <a:ln>
              <a:noFill/>
            </a:ln>
            <a:effectLst>
              <a:outerShdw blurRad="317500" dist="1905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" name="TextBox 2">
              <a:extLst>
                <a:ext uri="{FF2B5EF4-FFF2-40B4-BE49-F238E27FC236}">
                  <a16:creationId xmlns:a16="http://schemas.microsoft.com/office/drawing/2014/main" id="{CF1E4866-B78A-4941-AF22-DD2BFD313610}"/>
                </a:ext>
              </a:extLst>
            </p:cNvPr>
            <p:cNvSpPr txBox="1"/>
            <p:nvPr/>
          </p:nvSpPr>
          <p:spPr>
            <a:xfrm>
              <a:off x="2217195" y="3241541"/>
              <a:ext cx="1028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兰亭粗黑简体" panose="02000000000000000000" pitchFamily="2" charset="-122"/>
                  <a:ea typeface="方正兰亭粗黑简体" panose="02000000000000000000" pitchFamily="2" charset="-122"/>
                  <a:cs typeface="+mn-cs"/>
                </a:rPr>
                <a:t>网络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322284" y="2861870"/>
            <a:ext cx="1291771" cy="1265658"/>
            <a:chOff x="5322284" y="2822984"/>
            <a:chExt cx="1291771" cy="1265658"/>
          </a:xfrm>
        </p:grpSpPr>
        <p:sp>
          <p:nvSpPr>
            <p:cNvPr id="16" name="TextBox 40">
              <a:extLst>
                <a:ext uri="{FF2B5EF4-FFF2-40B4-BE49-F238E27FC236}">
                  <a16:creationId xmlns:a16="http://schemas.microsoft.com/office/drawing/2014/main" id="{D717F8C5-9389-4582-B371-E233B0693581}"/>
                </a:ext>
              </a:extLst>
            </p:cNvPr>
            <p:cNvSpPr txBox="1"/>
            <p:nvPr/>
          </p:nvSpPr>
          <p:spPr>
            <a:xfrm>
              <a:off x="5475963" y="3073920"/>
              <a:ext cx="1028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兰亭粗黑简体" panose="02000000000000000000" pitchFamily="2" charset="-122"/>
                  <a:ea typeface="方正兰亭粗黑简体" panose="02000000000000000000" pitchFamily="2" charset="-122"/>
                  <a:cs typeface="+mn-cs"/>
                </a:rPr>
                <a:t>客户机</a:t>
              </a:r>
            </a:p>
          </p:txBody>
        </p: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2B3E6165-3A08-4961-806A-3034B734AC2C}"/>
                </a:ext>
              </a:extLst>
            </p:cNvPr>
            <p:cNvSpPr/>
            <p:nvPr/>
          </p:nvSpPr>
          <p:spPr>
            <a:xfrm>
              <a:off x="5322284" y="2822984"/>
              <a:ext cx="1291771" cy="126565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317500" dist="1905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兰亭粗黑简体" panose="02000000000000000000" pitchFamily="2" charset="-122"/>
                <a:ea typeface="方正兰亭粗黑简体" panose="02000000000000000000" pitchFamily="2" charset="-122"/>
                <a:cs typeface="+mn-cs"/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7DCD600F-C57C-4C18-A657-FCE5C55864A3}"/>
                </a:ext>
              </a:extLst>
            </p:cNvPr>
            <p:cNvSpPr txBox="1"/>
            <p:nvPr/>
          </p:nvSpPr>
          <p:spPr>
            <a:xfrm>
              <a:off x="5513259" y="3273975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/>
                  <a:cs typeface="+mn-cs"/>
                </a:rPr>
                <a:t>客户机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522074" y="2860088"/>
            <a:ext cx="1334439" cy="1269222"/>
            <a:chOff x="8522074" y="2911410"/>
            <a:chExt cx="1334439" cy="1269222"/>
          </a:xfrm>
        </p:grpSpPr>
        <p:sp>
          <p:nvSpPr>
            <p:cNvPr id="17" name="TextBox 44">
              <a:extLst>
                <a:ext uri="{FF2B5EF4-FFF2-40B4-BE49-F238E27FC236}">
                  <a16:creationId xmlns:a16="http://schemas.microsoft.com/office/drawing/2014/main" id="{388BE3F0-743B-4E56-8705-2642C5047620}"/>
                </a:ext>
              </a:extLst>
            </p:cNvPr>
            <p:cNvSpPr txBox="1"/>
            <p:nvPr/>
          </p:nvSpPr>
          <p:spPr>
            <a:xfrm>
              <a:off x="8621442" y="2911410"/>
              <a:ext cx="12350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兰亭粗黑简体" panose="02000000000000000000" pitchFamily="2" charset="-122"/>
                  <a:ea typeface="方正兰亭粗黑简体" panose="02000000000000000000" pitchFamily="2" charset="-122"/>
                  <a:cs typeface="+mn-cs"/>
                </a:rPr>
                <a:t>课堂软件</a:t>
              </a:r>
            </a:p>
          </p:txBody>
        </p:sp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3FFC1500-70BE-4A79-9129-BF2CAD6572BB}"/>
                </a:ext>
              </a:extLst>
            </p:cNvPr>
            <p:cNvSpPr/>
            <p:nvPr/>
          </p:nvSpPr>
          <p:spPr>
            <a:xfrm>
              <a:off x="8522074" y="2914974"/>
              <a:ext cx="1291771" cy="1265658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317500" dist="1905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E1195A5D-966B-4E21-8ECB-EA6C8A8B98AC}"/>
                </a:ext>
              </a:extLst>
            </p:cNvPr>
            <p:cNvSpPr txBox="1"/>
            <p:nvPr/>
          </p:nvSpPr>
          <p:spPr>
            <a:xfrm>
              <a:off x="8562665" y="3349992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Microsoft YaHei"/>
                  <a:cs typeface="+mn-cs"/>
                </a:rPr>
                <a:t>教学系统</a:t>
              </a: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AAE58045-59B7-4F78-A8F3-04624CBC3D90}"/>
              </a:ext>
            </a:extLst>
          </p:cNvPr>
          <p:cNvSpPr txBox="1"/>
          <p:nvPr/>
        </p:nvSpPr>
        <p:spPr>
          <a:xfrm>
            <a:off x="996487" y="4747133"/>
            <a:ext cx="3163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tx2"/>
                </a:solidFill>
              </a:rPr>
              <a:t>教室需有线或无线局域网</a:t>
            </a:r>
            <a:endParaRPr lang="en-US" altLang="zh-CN" dirty="0">
              <a:solidFill>
                <a:schemeClr val="tx2"/>
              </a:solidFill>
            </a:endParaRPr>
          </a:p>
          <a:p>
            <a:r>
              <a:rPr lang="zh-CN" altLang="en-US" dirty="0">
                <a:solidFill>
                  <a:schemeClr val="tx2"/>
                </a:solidFill>
              </a:rPr>
              <a:t>外网百兆带宽入室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B670186-E4C3-41A9-8D4B-40D4491F399E}"/>
              </a:ext>
            </a:extLst>
          </p:cNvPr>
          <p:cNvSpPr txBox="1"/>
          <p:nvPr/>
        </p:nvSpPr>
        <p:spPr>
          <a:xfrm>
            <a:off x="5165837" y="4747133"/>
            <a:ext cx="1928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新旧客户机均可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5AD3778-AF4C-4D85-A6F3-660CCE6DA786}"/>
              </a:ext>
            </a:extLst>
          </p:cNvPr>
          <p:cNvSpPr txBox="1"/>
          <p:nvPr/>
        </p:nvSpPr>
        <p:spPr>
          <a:xfrm>
            <a:off x="8522073" y="4747133"/>
            <a:ext cx="21106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智慧课堂教学系统</a:t>
            </a:r>
            <a:endParaRPr lang="en-US" altLang="zh-CN" dirty="0"/>
          </a:p>
          <a:p>
            <a:r>
              <a:rPr lang="zh-CN" altLang="en-US" dirty="0"/>
              <a:t>教师端</a:t>
            </a:r>
            <a:endParaRPr lang="en-US" altLang="zh-CN" dirty="0"/>
          </a:p>
          <a:p>
            <a:r>
              <a:rPr lang="zh-CN" altLang="en-US" dirty="0"/>
              <a:t>学生端</a:t>
            </a:r>
            <a:endParaRPr lang="en-US" altLang="zh-CN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08AA6C8-9408-4DCE-B254-442F7815410E}"/>
              </a:ext>
            </a:extLst>
          </p:cNvPr>
          <p:cNvSpPr txBox="1"/>
          <p:nvPr/>
        </p:nvSpPr>
        <p:spPr>
          <a:xfrm>
            <a:off x="700863" y="86773"/>
            <a:ext cx="1961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方案构成</a:t>
            </a:r>
          </a:p>
        </p:txBody>
      </p:sp>
    </p:spTree>
    <p:extLst>
      <p:ext uri="{BB962C8B-B14F-4D97-AF65-F5344CB8AC3E}">
        <p14:creationId xmlns:p14="http://schemas.microsoft.com/office/powerpoint/2010/main" val="207569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>
            <a:extLst>
              <a:ext uri="{FF2B5EF4-FFF2-40B4-BE49-F238E27FC236}">
                <a16:creationId xmlns:a16="http://schemas.microsoft.com/office/drawing/2014/main" id="{F3F6D32B-B2B6-4811-A535-9D3B2C85DB6B}"/>
              </a:ext>
            </a:extLst>
          </p:cNvPr>
          <p:cNvSpPr txBox="1"/>
          <p:nvPr/>
        </p:nvSpPr>
        <p:spPr>
          <a:xfrm>
            <a:off x="461311" y="1413839"/>
            <a:ext cx="4505325" cy="1585049"/>
          </a:xfrm>
          <a:prstGeom prst="rect">
            <a:avLst/>
          </a:prstGeom>
          <a:noFill/>
          <a:ln>
            <a:solidFill>
              <a:srgbClr val="E5393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普适与常态化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盘活学校基础设施，多样化的课堂形态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服务教师教学，高效课堂互动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zh-CN" altLang="en-US" sz="1600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E3CDAAF-0062-4DB2-9C12-8608E373D9A3}"/>
              </a:ext>
            </a:extLst>
          </p:cNvPr>
          <p:cNvSpPr/>
          <p:nvPr/>
        </p:nvSpPr>
        <p:spPr>
          <a:xfrm>
            <a:off x="1950597" y="732444"/>
            <a:ext cx="82908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4">
                    <a:lumMod val="50000"/>
                  </a:schemeClr>
                </a:solidFill>
                <a:latin typeface="Eras Demi ITC" panose="020B0805030504020804" pitchFamily="34" charset="0"/>
                <a:ea typeface="微软雅黑" pitchFamily="34" charset="-122"/>
              </a:rPr>
              <a:t>信息技术与教育教学深度融合</a:t>
            </a:r>
            <a:endParaRPr lang="zh-CN" alt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34" name="图示 33">
            <a:extLst>
              <a:ext uri="{FF2B5EF4-FFF2-40B4-BE49-F238E27FC236}">
                <a16:creationId xmlns:a16="http://schemas.microsoft.com/office/drawing/2014/main" id="{A1C97C28-AD04-4A41-A9F4-120B6EEF41B8}"/>
              </a:ext>
            </a:extLst>
          </p:cNvPr>
          <p:cNvGraphicFramePr/>
          <p:nvPr>
            <p:extLst/>
          </p:nvPr>
        </p:nvGraphicFramePr>
        <p:xfrm>
          <a:off x="2133599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1" name="文本框 30">
            <a:extLst>
              <a:ext uri="{FF2B5EF4-FFF2-40B4-BE49-F238E27FC236}">
                <a16:creationId xmlns:a16="http://schemas.microsoft.com/office/drawing/2014/main" id="{113FBFEF-3DC7-45D7-BE68-14F439CEAF45}"/>
              </a:ext>
            </a:extLst>
          </p:cNvPr>
          <p:cNvSpPr txBox="1"/>
          <p:nvPr/>
        </p:nvSpPr>
        <p:spPr>
          <a:xfrm>
            <a:off x="7416073" y="1364706"/>
            <a:ext cx="4380320" cy="873957"/>
          </a:xfrm>
          <a:prstGeom prst="rect">
            <a:avLst/>
          </a:prstGeom>
          <a:noFill/>
          <a:ln>
            <a:solidFill>
              <a:srgbClr val="E9564F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类目丰富、精准匹配的体系化课程资源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直观调用、方便教师备授课，减负增效；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30A30584-00F1-4555-A22A-796B8311D171}"/>
              </a:ext>
            </a:extLst>
          </p:cNvPr>
          <p:cNvSpPr/>
          <p:nvPr/>
        </p:nvSpPr>
        <p:spPr>
          <a:xfrm>
            <a:off x="258110" y="4668668"/>
            <a:ext cx="4204473" cy="1338828"/>
          </a:xfrm>
          <a:prstGeom prst="rect">
            <a:avLst/>
          </a:prstGeom>
          <a:ln>
            <a:solidFill>
              <a:srgbClr val="F0918C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智能化、个性化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先学后教的教学理念、互动为主线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自主、合学、探究的课堂教学模式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1BA0C20-7826-4327-994F-37C374359514}"/>
              </a:ext>
            </a:extLst>
          </p:cNvPr>
          <p:cNvSpPr/>
          <p:nvPr/>
        </p:nvSpPr>
        <p:spPr>
          <a:xfrm>
            <a:off x="8452015" y="4566178"/>
            <a:ext cx="3212771" cy="1289456"/>
          </a:xfrm>
          <a:prstGeom prst="rect">
            <a:avLst/>
          </a:prstGeom>
          <a:ln>
            <a:solidFill>
              <a:srgbClr val="ED746E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过程性数据记录与评价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教育质量检测与学情报告数据化、科学化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006FF04-1D6E-433E-9857-94ED40BF87EC}"/>
              </a:ext>
            </a:extLst>
          </p:cNvPr>
          <p:cNvSpPr txBox="1"/>
          <p:nvPr/>
        </p:nvSpPr>
        <p:spPr>
          <a:xfrm>
            <a:off x="700862" y="86773"/>
            <a:ext cx="1904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方案特色</a:t>
            </a:r>
          </a:p>
        </p:txBody>
      </p:sp>
    </p:spTree>
    <p:extLst>
      <p:ext uri="{BB962C8B-B14F-4D97-AF65-F5344CB8AC3E}">
        <p14:creationId xmlns:p14="http://schemas.microsoft.com/office/powerpoint/2010/main" val="55949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Graphic spid="34" grpId="0">
        <p:bldAsOne/>
      </p:bldGraphic>
      <p:bldP spid="31" grpId="0" animBg="1"/>
      <p:bldP spid="32" grpId="0" animBg="1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123@|5FFC:0|FBC:0|LFC:16777215|LBC:16777215">
            <a:extLst>
              <a:ext uri="{FF2B5EF4-FFF2-40B4-BE49-F238E27FC236}">
                <a16:creationId xmlns:a16="http://schemas.microsoft.com/office/drawing/2014/main" id="{DB84B3B0-639A-41E4-954C-A55D4BDBA000}"/>
              </a:ext>
            </a:extLst>
          </p:cNvPr>
          <p:cNvSpPr>
            <a:spLocks/>
          </p:cNvSpPr>
          <p:nvPr/>
        </p:nvSpPr>
        <p:spPr bwMode="auto">
          <a:xfrm>
            <a:off x="5385247" y="5974531"/>
            <a:ext cx="1183611" cy="164436"/>
          </a:xfrm>
          <a:custGeom>
            <a:avLst/>
            <a:gdLst/>
            <a:ahLst/>
            <a:cxnLst>
              <a:cxn ang="0">
                <a:pos x="163" y="11"/>
              </a:cxn>
              <a:cxn ang="0">
                <a:pos x="153" y="21"/>
              </a:cxn>
              <a:cxn ang="0">
                <a:pos x="10" y="21"/>
              </a:cxn>
              <a:cxn ang="0">
                <a:pos x="0" y="11"/>
              </a:cxn>
              <a:cxn ang="0">
                <a:pos x="10" y="0"/>
              </a:cxn>
              <a:cxn ang="0">
                <a:pos x="153" y="0"/>
              </a:cxn>
              <a:cxn ang="0">
                <a:pos x="163" y="11"/>
              </a:cxn>
            </a:cxnLst>
            <a:rect l="0" t="0" r="r" b="b"/>
            <a:pathLst>
              <a:path w="163" h="21">
                <a:moveTo>
                  <a:pt x="163" y="11"/>
                </a:moveTo>
                <a:cubicBezTo>
                  <a:pt x="163" y="16"/>
                  <a:pt x="158" y="21"/>
                  <a:pt x="153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5" y="21"/>
                  <a:pt x="0" y="16"/>
                  <a:pt x="0" y="11"/>
                </a:cubicBezTo>
                <a:cubicBezTo>
                  <a:pt x="0" y="5"/>
                  <a:pt x="5" y="0"/>
                  <a:pt x="10" y="0"/>
                </a:cubicBezTo>
                <a:cubicBezTo>
                  <a:pt x="153" y="0"/>
                  <a:pt x="153" y="0"/>
                  <a:pt x="153" y="0"/>
                </a:cubicBezTo>
                <a:cubicBezTo>
                  <a:pt x="158" y="0"/>
                  <a:pt x="163" y="5"/>
                  <a:pt x="163" y="1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375467"/>
            <a:endParaRPr lang="en-US" sz="3556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0" name="Freeform 124@|5FFC:0|FBC:0|LFC:16777215|LBC:16777215">
            <a:extLst>
              <a:ext uri="{FF2B5EF4-FFF2-40B4-BE49-F238E27FC236}">
                <a16:creationId xmlns:a16="http://schemas.microsoft.com/office/drawing/2014/main" id="{70D642ED-5A57-42A7-A244-1C736F690D7A}"/>
              </a:ext>
            </a:extLst>
          </p:cNvPr>
          <p:cNvSpPr>
            <a:spLocks/>
          </p:cNvSpPr>
          <p:nvPr/>
        </p:nvSpPr>
        <p:spPr bwMode="auto">
          <a:xfrm>
            <a:off x="5385247" y="5746854"/>
            <a:ext cx="1183611" cy="164436"/>
          </a:xfrm>
          <a:custGeom>
            <a:avLst/>
            <a:gdLst/>
            <a:ahLst/>
            <a:cxnLst>
              <a:cxn ang="0">
                <a:pos x="163" y="11"/>
              </a:cxn>
              <a:cxn ang="0">
                <a:pos x="153" y="21"/>
              </a:cxn>
              <a:cxn ang="0">
                <a:pos x="10" y="21"/>
              </a:cxn>
              <a:cxn ang="0">
                <a:pos x="0" y="11"/>
              </a:cxn>
              <a:cxn ang="0">
                <a:pos x="10" y="0"/>
              </a:cxn>
              <a:cxn ang="0">
                <a:pos x="153" y="0"/>
              </a:cxn>
              <a:cxn ang="0">
                <a:pos x="163" y="11"/>
              </a:cxn>
            </a:cxnLst>
            <a:rect l="0" t="0" r="r" b="b"/>
            <a:pathLst>
              <a:path w="163" h="21">
                <a:moveTo>
                  <a:pt x="163" y="11"/>
                </a:moveTo>
                <a:cubicBezTo>
                  <a:pt x="163" y="16"/>
                  <a:pt x="158" y="21"/>
                  <a:pt x="153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5" y="21"/>
                  <a:pt x="0" y="16"/>
                  <a:pt x="0" y="11"/>
                </a:cubicBezTo>
                <a:cubicBezTo>
                  <a:pt x="0" y="5"/>
                  <a:pt x="5" y="0"/>
                  <a:pt x="10" y="0"/>
                </a:cubicBezTo>
                <a:cubicBezTo>
                  <a:pt x="153" y="0"/>
                  <a:pt x="153" y="0"/>
                  <a:pt x="153" y="0"/>
                </a:cubicBezTo>
                <a:cubicBezTo>
                  <a:pt x="158" y="0"/>
                  <a:pt x="163" y="5"/>
                  <a:pt x="163" y="1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375467"/>
            <a:endParaRPr lang="en-US" sz="3556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1" name="Freeform 125@|5FFC:0|FBC:0|LFC:16777215|LBC:16777215">
            <a:extLst>
              <a:ext uri="{FF2B5EF4-FFF2-40B4-BE49-F238E27FC236}">
                <a16:creationId xmlns:a16="http://schemas.microsoft.com/office/drawing/2014/main" id="{17775B76-FBE8-4C13-A394-2EDA7DC9131F}"/>
              </a:ext>
            </a:extLst>
          </p:cNvPr>
          <p:cNvSpPr>
            <a:spLocks/>
          </p:cNvSpPr>
          <p:nvPr/>
        </p:nvSpPr>
        <p:spPr bwMode="auto">
          <a:xfrm>
            <a:off x="5487147" y="6206427"/>
            <a:ext cx="936700" cy="2529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9" y="0"/>
              </a:cxn>
              <a:cxn ang="0">
                <a:pos x="63" y="30"/>
              </a:cxn>
              <a:cxn ang="0">
                <a:pos x="0" y="0"/>
              </a:cxn>
            </a:cxnLst>
            <a:rect l="0" t="0" r="r" b="b"/>
            <a:pathLst>
              <a:path w="129" h="32">
                <a:moveTo>
                  <a:pt x="0" y="0"/>
                </a:moveTo>
                <a:cubicBezTo>
                  <a:pt x="129" y="0"/>
                  <a:pt x="129" y="0"/>
                  <a:pt x="129" y="0"/>
                </a:cubicBezTo>
                <a:cubicBezTo>
                  <a:pt x="129" y="0"/>
                  <a:pt x="120" y="32"/>
                  <a:pt x="63" y="30"/>
                </a:cubicBezTo>
                <a:cubicBezTo>
                  <a:pt x="17" y="29"/>
                  <a:pt x="0" y="0"/>
                  <a:pt x="0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375467"/>
            <a:endParaRPr lang="en-US" sz="3556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Freeform 237@|5FFC:0|FBC:0|LFC:16777215|LBC:16777215">
            <a:extLst>
              <a:ext uri="{FF2B5EF4-FFF2-40B4-BE49-F238E27FC236}">
                <a16:creationId xmlns:a16="http://schemas.microsoft.com/office/drawing/2014/main" id="{F4491C5B-E277-4711-9648-2E7FC03BDABF}"/>
              </a:ext>
            </a:extLst>
          </p:cNvPr>
          <p:cNvSpPr>
            <a:spLocks noEditPoints="1"/>
          </p:cNvSpPr>
          <p:nvPr/>
        </p:nvSpPr>
        <p:spPr bwMode="auto">
          <a:xfrm>
            <a:off x="4742488" y="2512989"/>
            <a:ext cx="2469124" cy="3132678"/>
          </a:xfrm>
          <a:custGeom>
            <a:avLst/>
            <a:gdLst/>
            <a:ahLst/>
            <a:cxnLst>
              <a:cxn ang="0">
                <a:pos x="175" y="0"/>
              </a:cxn>
              <a:cxn ang="0">
                <a:pos x="167" y="0"/>
              </a:cxn>
              <a:cxn ang="0">
                <a:pos x="6" y="165"/>
              </a:cxn>
              <a:cxn ang="0">
                <a:pos x="67" y="318"/>
              </a:cxn>
              <a:cxn ang="0">
                <a:pos x="90" y="396"/>
              </a:cxn>
              <a:cxn ang="0">
                <a:pos x="90" y="396"/>
              </a:cxn>
              <a:cxn ang="0">
                <a:pos x="99" y="401"/>
              </a:cxn>
              <a:cxn ang="0">
                <a:pos x="242" y="401"/>
              </a:cxn>
              <a:cxn ang="0">
                <a:pos x="251" y="396"/>
              </a:cxn>
              <a:cxn ang="0">
                <a:pos x="251" y="396"/>
              </a:cxn>
              <a:cxn ang="0">
                <a:pos x="274" y="318"/>
              </a:cxn>
              <a:cxn ang="0">
                <a:pos x="336" y="165"/>
              </a:cxn>
              <a:cxn ang="0">
                <a:pos x="175" y="0"/>
              </a:cxn>
              <a:cxn ang="0">
                <a:pos x="295" y="166"/>
              </a:cxn>
              <a:cxn ang="0">
                <a:pos x="249" y="282"/>
              </a:cxn>
              <a:cxn ang="0">
                <a:pos x="231" y="352"/>
              </a:cxn>
              <a:cxn ang="0">
                <a:pos x="231" y="352"/>
              </a:cxn>
              <a:cxn ang="0">
                <a:pos x="224" y="356"/>
              </a:cxn>
              <a:cxn ang="0">
                <a:pos x="117" y="356"/>
              </a:cxn>
              <a:cxn ang="0">
                <a:pos x="110" y="352"/>
              </a:cxn>
              <a:cxn ang="0">
                <a:pos x="110" y="352"/>
              </a:cxn>
              <a:cxn ang="0">
                <a:pos x="93" y="282"/>
              </a:cxn>
              <a:cxn ang="0">
                <a:pos x="47" y="166"/>
              </a:cxn>
              <a:cxn ang="0">
                <a:pos x="168" y="43"/>
              </a:cxn>
              <a:cxn ang="0">
                <a:pos x="174" y="43"/>
              </a:cxn>
              <a:cxn ang="0">
                <a:pos x="295" y="166"/>
              </a:cxn>
            </a:cxnLst>
            <a:rect l="0" t="0" r="r" b="b"/>
            <a:pathLst>
              <a:path w="341" h="401">
                <a:moveTo>
                  <a:pt x="17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61" y="7"/>
                  <a:pt x="0" y="83"/>
                  <a:pt x="6" y="165"/>
                </a:cubicBezTo>
                <a:cubicBezTo>
                  <a:pt x="12" y="254"/>
                  <a:pt x="61" y="264"/>
                  <a:pt x="67" y="318"/>
                </a:cubicBezTo>
                <a:cubicBezTo>
                  <a:pt x="73" y="372"/>
                  <a:pt x="90" y="396"/>
                  <a:pt x="90" y="396"/>
                </a:cubicBezTo>
                <a:cubicBezTo>
                  <a:pt x="90" y="396"/>
                  <a:pt x="90" y="396"/>
                  <a:pt x="90" y="396"/>
                </a:cubicBezTo>
                <a:cubicBezTo>
                  <a:pt x="92" y="399"/>
                  <a:pt x="96" y="401"/>
                  <a:pt x="99" y="401"/>
                </a:cubicBezTo>
                <a:cubicBezTo>
                  <a:pt x="242" y="401"/>
                  <a:pt x="242" y="401"/>
                  <a:pt x="242" y="401"/>
                </a:cubicBezTo>
                <a:cubicBezTo>
                  <a:pt x="245" y="401"/>
                  <a:pt x="249" y="399"/>
                  <a:pt x="251" y="396"/>
                </a:cubicBezTo>
                <a:cubicBezTo>
                  <a:pt x="251" y="396"/>
                  <a:pt x="251" y="396"/>
                  <a:pt x="251" y="396"/>
                </a:cubicBezTo>
                <a:cubicBezTo>
                  <a:pt x="251" y="396"/>
                  <a:pt x="268" y="372"/>
                  <a:pt x="274" y="318"/>
                </a:cubicBezTo>
                <a:cubicBezTo>
                  <a:pt x="280" y="264"/>
                  <a:pt x="330" y="254"/>
                  <a:pt x="336" y="165"/>
                </a:cubicBezTo>
                <a:cubicBezTo>
                  <a:pt x="341" y="83"/>
                  <a:pt x="280" y="7"/>
                  <a:pt x="175" y="0"/>
                </a:cubicBezTo>
                <a:close/>
                <a:moveTo>
                  <a:pt x="295" y="166"/>
                </a:moveTo>
                <a:cubicBezTo>
                  <a:pt x="290" y="234"/>
                  <a:pt x="253" y="241"/>
                  <a:pt x="249" y="282"/>
                </a:cubicBezTo>
                <a:cubicBezTo>
                  <a:pt x="244" y="322"/>
                  <a:pt x="231" y="352"/>
                  <a:pt x="231" y="352"/>
                </a:cubicBezTo>
                <a:cubicBezTo>
                  <a:pt x="231" y="352"/>
                  <a:pt x="231" y="352"/>
                  <a:pt x="231" y="352"/>
                </a:cubicBezTo>
                <a:cubicBezTo>
                  <a:pt x="229" y="354"/>
                  <a:pt x="227" y="356"/>
                  <a:pt x="224" y="356"/>
                </a:cubicBezTo>
                <a:cubicBezTo>
                  <a:pt x="117" y="356"/>
                  <a:pt x="117" y="356"/>
                  <a:pt x="117" y="356"/>
                </a:cubicBezTo>
                <a:cubicBezTo>
                  <a:pt x="114" y="356"/>
                  <a:pt x="112" y="354"/>
                  <a:pt x="110" y="352"/>
                </a:cubicBezTo>
                <a:cubicBezTo>
                  <a:pt x="110" y="352"/>
                  <a:pt x="110" y="352"/>
                  <a:pt x="110" y="352"/>
                </a:cubicBezTo>
                <a:cubicBezTo>
                  <a:pt x="110" y="352"/>
                  <a:pt x="98" y="322"/>
                  <a:pt x="93" y="282"/>
                </a:cubicBezTo>
                <a:cubicBezTo>
                  <a:pt x="89" y="241"/>
                  <a:pt x="51" y="234"/>
                  <a:pt x="47" y="166"/>
                </a:cubicBezTo>
                <a:cubicBezTo>
                  <a:pt x="43" y="105"/>
                  <a:pt x="89" y="48"/>
                  <a:pt x="168" y="43"/>
                </a:cubicBezTo>
                <a:cubicBezTo>
                  <a:pt x="174" y="43"/>
                  <a:pt x="174" y="43"/>
                  <a:pt x="174" y="43"/>
                </a:cubicBezTo>
                <a:cubicBezTo>
                  <a:pt x="253" y="48"/>
                  <a:pt x="299" y="105"/>
                  <a:pt x="295" y="16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375467"/>
            <a:endParaRPr lang="en-US" sz="3556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3" name="Oval 287">
            <a:extLst>
              <a:ext uri="{FF2B5EF4-FFF2-40B4-BE49-F238E27FC236}">
                <a16:creationId xmlns:a16="http://schemas.microsoft.com/office/drawing/2014/main" id="{E811D96B-716C-4E01-AE41-5E0332F8EB59}"/>
              </a:ext>
            </a:extLst>
          </p:cNvPr>
          <p:cNvSpPr/>
          <p:nvPr/>
        </p:nvSpPr>
        <p:spPr>
          <a:xfrm>
            <a:off x="3750725" y="2802169"/>
            <a:ext cx="767395" cy="801914"/>
          </a:xfrm>
          <a:prstGeom prst="ellipse">
            <a:avLst/>
          </a:prstGeom>
          <a:solidFill>
            <a:srgbClr val="E95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5467"/>
            <a:r>
              <a:rPr lang="en-US" sz="3556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3</a:t>
            </a:r>
          </a:p>
        </p:txBody>
      </p:sp>
      <p:sp>
        <p:nvSpPr>
          <p:cNvPr id="44" name="Oval 291">
            <a:extLst>
              <a:ext uri="{FF2B5EF4-FFF2-40B4-BE49-F238E27FC236}">
                <a16:creationId xmlns:a16="http://schemas.microsoft.com/office/drawing/2014/main" id="{C1F832FD-0454-4A14-AA99-C073A7FA403D}"/>
              </a:ext>
            </a:extLst>
          </p:cNvPr>
          <p:cNvSpPr/>
          <p:nvPr/>
        </p:nvSpPr>
        <p:spPr>
          <a:xfrm>
            <a:off x="3686409" y="3957937"/>
            <a:ext cx="767395" cy="801914"/>
          </a:xfrm>
          <a:prstGeom prst="ellipse">
            <a:avLst/>
          </a:prstGeom>
          <a:solidFill>
            <a:srgbClr val="ED7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5467"/>
            <a:r>
              <a:rPr lang="en-US" sz="3556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</a:t>
            </a:r>
          </a:p>
        </p:txBody>
      </p:sp>
      <p:sp>
        <p:nvSpPr>
          <p:cNvPr id="45" name="Oval 295">
            <a:extLst>
              <a:ext uri="{FF2B5EF4-FFF2-40B4-BE49-F238E27FC236}">
                <a16:creationId xmlns:a16="http://schemas.microsoft.com/office/drawing/2014/main" id="{7134F522-3F99-4C19-8940-A77F37C68837}"/>
              </a:ext>
            </a:extLst>
          </p:cNvPr>
          <p:cNvSpPr/>
          <p:nvPr/>
        </p:nvSpPr>
        <p:spPr>
          <a:xfrm>
            <a:off x="4134422" y="5019208"/>
            <a:ext cx="767395" cy="801914"/>
          </a:xfrm>
          <a:prstGeom prst="ellipse">
            <a:avLst/>
          </a:prstGeom>
          <a:solidFill>
            <a:srgbClr val="ED7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5467"/>
            <a:r>
              <a:rPr lang="en-US" sz="3556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1</a:t>
            </a:r>
          </a:p>
        </p:txBody>
      </p:sp>
      <p:sp>
        <p:nvSpPr>
          <p:cNvPr id="46" name="Oval 299">
            <a:extLst>
              <a:ext uri="{FF2B5EF4-FFF2-40B4-BE49-F238E27FC236}">
                <a16:creationId xmlns:a16="http://schemas.microsoft.com/office/drawing/2014/main" id="{936CF3C5-D79E-4C3F-AEEC-6AAA2ECA1768}"/>
              </a:ext>
            </a:extLst>
          </p:cNvPr>
          <p:cNvSpPr/>
          <p:nvPr/>
        </p:nvSpPr>
        <p:spPr>
          <a:xfrm>
            <a:off x="6758188" y="1852472"/>
            <a:ext cx="767395" cy="801914"/>
          </a:xfrm>
          <a:prstGeom prst="ellipse">
            <a:avLst/>
          </a:prstGeom>
          <a:solidFill>
            <a:srgbClr val="E95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5467"/>
            <a:r>
              <a:rPr lang="en-US" sz="3556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6</a:t>
            </a:r>
          </a:p>
        </p:txBody>
      </p:sp>
      <p:sp>
        <p:nvSpPr>
          <p:cNvPr id="47" name="Oval 303">
            <a:extLst>
              <a:ext uri="{FF2B5EF4-FFF2-40B4-BE49-F238E27FC236}">
                <a16:creationId xmlns:a16="http://schemas.microsoft.com/office/drawing/2014/main" id="{170D6557-7408-407F-9A24-3224412285B7}"/>
              </a:ext>
            </a:extLst>
          </p:cNvPr>
          <p:cNvSpPr/>
          <p:nvPr/>
        </p:nvSpPr>
        <p:spPr>
          <a:xfrm>
            <a:off x="7525583" y="2802169"/>
            <a:ext cx="767395" cy="801914"/>
          </a:xfrm>
          <a:prstGeom prst="ellipse">
            <a:avLst/>
          </a:prstGeom>
          <a:solidFill>
            <a:srgbClr val="E95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5467"/>
            <a:r>
              <a:rPr lang="en-US" sz="3556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7</a:t>
            </a:r>
          </a:p>
        </p:txBody>
      </p:sp>
      <p:sp>
        <p:nvSpPr>
          <p:cNvPr id="49" name="Oval 308">
            <a:extLst>
              <a:ext uri="{FF2B5EF4-FFF2-40B4-BE49-F238E27FC236}">
                <a16:creationId xmlns:a16="http://schemas.microsoft.com/office/drawing/2014/main" id="{297FB7A0-0D2E-4994-8A69-845AF164B455}"/>
              </a:ext>
            </a:extLst>
          </p:cNvPr>
          <p:cNvSpPr/>
          <p:nvPr/>
        </p:nvSpPr>
        <p:spPr>
          <a:xfrm>
            <a:off x="4434400" y="1855239"/>
            <a:ext cx="767395" cy="801914"/>
          </a:xfrm>
          <a:prstGeom prst="ellipse">
            <a:avLst/>
          </a:prstGeom>
          <a:solidFill>
            <a:srgbClr val="E95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21920" rtlCol="0" anchor="ctr"/>
          <a:lstStyle/>
          <a:p>
            <a:pPr algn="ctr" defTabSz="1375467"/>
            <a:r>
              <a:rPr lang="en-US" sz="3556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4</a:t>
            </a:r>
          </a:p>
        </p:txBody>
      </p:sp>
      <p:sp>
        <p:nvSpPr>
          <p:cNvPr id="50" name="Oval 309">
            <a:extLst>
              <a:ext uri="{FF2B5EF4-FFF2-40B4-BE49-F238E27FC236}">
                <a16:creationId xmlns:a16="http://schemas.microsoft.com/office/drawing/2014/main" id="{1F33797A-31A4-482C-B96D-89C9D57E6540}"/>
              </a:ext>
            </a:extLst>
          </p:cNvPr>
          <p:cNvSpPr/>
          <p:nvPr/>
        </p:nvSpPr>
        <p:spPr>
          <a:xfrm>
            <a:off x="5593353" y="1518290"/>
            <a:ext cx="767395" cy="801914"/>
          </a:xfrm>
          <a:prstGeom prst="ellipse">
            <a:avLst/>
          </a:prstGeom>
          <a:solidFill>
            <a:srgbClr val="E95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5467"/>
            <a:r>
              <a:rPr lang="en-US" sz="3556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5</a:t>
            </a:r>
          </a:p>
        </p:txBody>
      </p:sp>
      <p:sp>
        <p:nvSpPr>
          <p:cNvPr id="54" name="TextBox 13">
            <a:extLst>
              <a:ext uri="{FF2B5EF4-FFF2-40B4-BE49-F238E27FC236}">
                <a16:creationId xmlns:a16="http://schemas.microsoft.com/office/drawing/2014/main" id="{675A2F31-FB26-4FCE-BB50-BF127A758AE9}"/>
              </a:ext>
            </a:extLst>
          </p:cNvPr>
          <p:cNvSpPr txBox="1"/>
          <p:nvPr/>
        </p:nvSpPr>
        <p:spPr>
          <a:xfrm>
            <a:off x="8832967" y="2770439"/>
            <a:ext cx="2278287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统计分析</a:t>
            </a:r>
            <a:endParaRPr lang="en-US" sz="20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0" name="TextBox 13">
            <a:extLst>
              <a:ext uri="{FF2B5EF4-FFF2-40B4-BE49-F238E27FC236}">
                <a16:creationId xmlns:a16="http://schemas.microsoft.com/office/drawing/2014/main" id="{1D9A48C6-131F-48F7-A07D-41B113A2F829}"/>
              </a:ext>
            </a:extLst>
          </p:cNvPr>
          <p:cNvSpPr txBox="1"/>
          <p:nvPr/>
        </p:nvSpPr>
        <p:spPr>
          <a:xfrm>
            <a:off x="3068921" y="1360950"/>
            <a:ext cx="2278287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教学互动</a:t>
            </a:r>
            <a:endParaRPr lang="en-US" sz="24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2" name="TextBox 13">
            <a:extLst>
              <a:ext uri="{FF2B5EF4-FFF2-40B4-BE49-F238E27FC236}">
                <a16:creationId xmlns:a16="http://schemas.microsoft.com/office/drawing/2014/main" id="{5BA68303-DE29-4C5B-BECD-4DB5BA08CA00}"/>
              </a:ext>
            </a:extLst>
          </p:cNvPr>
          <p:cNvSpPr txBox="1"/>
          <p:nvPr/>
        </p:nvSpPr>
        <p:spPr>
          <a:xfrm>
            <a:off x="1870406" y="2666602"/>
            <a:ext cx="2278287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课堂工具</a:t>
            </a:r>
            <a:endParaRPr lang="en-US" sz="24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3" name="TextBox 13">
            <a:extLst>
              <a:ext uri="{FF2B5EF4-FFF2-40B4-BE49-F238E27FC236}">
                <a16:creationId xmlns:a16="http://schemas.microsoft.com/office/drawing/2014/main" id="{28978F86-7250-48C1-A5B5-F59214C62E39}"/>
              </a:ext>
            </a:extLst>
          </p:cNvPr>
          <p:cNvSpPr txBox="1"/>
          <p:nvPr/>
        </p:nvSpPr>
        <p:spPr>
          <a:xfrm>
            <a:off x="1939199" y="4040958"/>
            <a:ext cx="2278287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教学资源</a:t>
            </a:r>
            <a:endParaRPr lang="en-US" sz="24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4" name="TextBox 13@|17FFC:16777215|FBC:16777215|LFC:16777215|LBC:16777215">
            <a:extLst>
              <a:ext uri="{FF2B5EF4-FFF2-40B4-BE49-F238E27FC236}">
                <a16:creationId xmlns:a16="http://schemas.microsoft.com/office/drawing/2014/main" id="{8296D9B5-7B22-4C14-B89D-434049216D93}"/>
              </a:ext>
            </a:extLst>
          </p:cNvPr>
          <p:cNvSpPr txBox="1"/>
          <p:nvPr/>
        </p:nvSpPr>
        <p:spPr>
          <a:xfrm>
            <a:off x="2555304" y="5232935"/>
            <a:ext cx="2278287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课堂组织</a:t>
            </a:r>
            <a:endParaRPr lang="en-US" sz="24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9" name="TextBox 13">
            <a:extLst>
              <a:ext uri="{FF2B5EF4-FFF2-40B4-BE49-F238E27FC236}">
                <a16:creationId xmlns:a16="http://schemas.microsoft.com/office/drawing/2014/main" id="{C89B0F68-1AAF-4270-A464-98F81DB0CB43}"/>
              </a:ext>
            </a:extLst>
          </p:cNvPr>
          <p:cNvSpPr txBox="1"/>
          <p:nvPr/>
        </p:nvSpPr>
        <p:spPr>
          <a:xfrm>
            <a:off x="7942832" y="1510391"/>
            <a:ext cx="2278287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课堂管理</a:t>
            </a:r>
            <a:endParaRPr lang="en-US" sz="24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1" name="TextBox 13">
            <a:extLst>
              <a:ext uri="{FF2B5EF4-FFF2-40B4-BE49-F238E27FC236}">
                <a16:creationId xmlns:a16="http://schemas.microsoft.com/office/drawing/2014/main" id="{A76AA170-1986-4D5A-B3FC-EE8F40D58466}"/>
              </a:ext>
            </a:extLst>
          </p:cNvPr>
          <p:cNvSpPr txBox="1"/>
          <p:nvPr/>
        </p:nvSpPr>
        <p:spPr>
          <a:xfrm>
            <a:off x="5247296" y="847974"/>
            <a:ext cx="2278287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交互共享</a:t>
            </a:r>
            <a:endParaRPr lang="en-US" sz="24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297AAEB-3D3D-4ABC-A264-70D5AFF4564F}"/>
              </a:ext>
            </a:extLst>
          </p:cNvPr>
          <p:cNvSpPr txBox="1"/>
          <p:nvPr/>
        </p:nvSpPr>
        <p:spPr>
          <a:xfrm>
            <a:off x="5247296" y="3363838"/>
            <a:ext cx="1540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/>
                </a:solidFill>
              </a:rPr>
              <a:t>  </a:t>
            </a:r>
            <a:endParaRPr lang="zh-CN" altLang="en-US" sz="3200" b="1" dirty="0">
              <a:solidFill>
                <a:srgbClr val="E9564F"/>
              </a:solidFill>
            </a:endParaRPr>
          </a:p>
        </p:txBody>
      </p:sp>
      <p:sp>
        <p:nvSpPr>
          <p:cNvPr id="26" name="Oval 307">
            <a:extLst>
              <a:ext uri="{FF2B5EF4-FFF2-40B4-BE49-F238E27FC236}">
                <a16:creationId xmlns:a16="http://schemas.microsoft.com/office/drawing/2014/main" id="{6D560C3A-3AD2-4968-BFD1-7319C212B32B}"/>
              </a:ext>
            </a:extLst>
          </p:cNvPr>
          <p:cNvSpPr/>
          <p:nvPr/>
        </p:nvSpPr>
        <p:spPr>
          <a:xfrm>
            <a:off x="7539327" y="3957937"/>
            <a:ext cx="767395" cy="801914"/>
          </a:xfrm>
          <a:prstGeom prst="ellipse">
            <a:avLst/>
          </a:prstGeom>
          <a:solidFill>
            <a:srgbClr val="E53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5467"/>
            <a:r>
              <a:rPr lang="en-US" sz="3556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8</a:t>
            </a:r>
          </a:p>
        </p:txBody>
      </p:sp>
      <p:sp>
        <p:nvSpPr>
          <p:cNvPr id="27" name="Oval 44">
            <a:extLst>
              <a:ext uri="{FF2B5EF4-FFF2-40B4-BE49-F238E27FC236}">
                <a16:creationId xmlns:a16="http://schemas.microsoft.com/office/drawing/2014/main" id="{42389C61-3CE3-49BF-96D9-DA34AE68E463}"/>
              </a:ext>
            </a:extLst>
          </p:cNvPr>
          <p:cNvSpPr/>
          <p:nvPr/>
        </p:nvSpPr>
        <p:spPr>
          <a:xfrm>
            <a:off x="7052283" y="5019208"/>
            <a:ext cx="767395" cy="801914"/>
          </a:xfrm>
          <a:prstGeom prst="ellipse">
            <a:avLst/>
          </a:prstGeom>
          <a:solidFill>
            <a:srgbClr val="E53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5467"/>
            <a:r>
              <a:rPr lang="en-US" sz="3556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9</a:t>
            </a: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118908BF-F3E6-4E98-B285-3AAA5CC122ED}"/>
              </a:ext>
            </a:extLst>
          </p:cNvPr>
          <p:cNvSpPr txBox="1"/>
          <p:nvPr/>
        </p:nvSpPr>
        <p:spPr>
          <a:xfrm>
            <a:off x="8832967" y="4040958"/>
            <a:ext cx="2278287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测评辅导</a:t>
            </a:r>
            <a:endParaRPr lang="en-US" sz="24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9" name="TextBox 13@|17FFC:16777215|FBC:16777215|LFC:16777215|LBC:16777215">
            <a:extLst>
              <a:ext uri="{FF2B5EF4-FFF2-40B4-BE49-F238E27FC236}">
                <a16:creationId xmlns:a16="http://schemas.microsoft.com/office/drawing/2014/main" id="{C142A98E-F2D1-4221-9C53-8F4727104D35}"/>
              </a:ext>
            </a:extLst>
          </p:cNvPr>
          <p:cNvSpPr txBox="1"/>
          <p:nvPr/>
        </p:nvSpPr>
        <p:spPr>
          <a:xfrm>
            <a:off x="8413237" y="5279976"/>
            <a:ext cx="2278287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216817"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44546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协同教学</a:t>
            </a:r>
            <a:endParaRPr lang="en-US" sz="2400" b="1" dirty="0">
              <a:solidFill>
                <a:srgbClr val="44546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006FF04-1D6E-433E-9857-94ED40BF87EC}"/>
              </a:ext>
            </a:extLst>
          </p:cNvPr>
          <p:cNvSpPr txBox="1"/>
          <p:nvPr/>
        </p:nvSpPr>
        <p:spPr>
          <a:xfrm>
            <a:off x="700862" y="86773"/>
            <a:ext cx="2985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方案特色</a:t>
            </a:r>
          </a:p>
        </p:txBody>
      </p:sp>
    </p:spTree>
    <p:extLst>
      <p:ext uri="{BB962C8B-B14F-4D97-AF65-F5344CB8AC3E}">
        <p14:creationId xmlns:p14="http://schemas.microsoft.com/office/powerpoint/2010/main" val="1935507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1060057" y="2978327"/>
            <a:ext cx="3096883" cy="3096883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5208078" y="2866028"/>
            <a:ext cx="6734819" cy="298542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智慧课堂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互动教学：分享点评、随堂小考、分组教学、微课录制，课堂效率优化提升；</a:t>
            </a:r>
            <a:endParaRPr lang="zh-CN" altLang="en-US" sz="1400" strike="sngStrike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数字工具：随机点名、计时作答、互动激励、屏幕分享，课堂气氛紧张有序。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数字备课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开放式、模板化教学活动，个性化资源组织与再造快速便捷，互动课堂准备省时省力。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数字资源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依循教材课时结构分类数字资源，立体支持信息化教学设计。</a:t>
            </a:r>
          </a:p>
        </p:txBody>
      </p:sp>
      <p:sp>
        <p:nvSpPr>
          <p:cNvPr id="24" name="矩形 23"/>
          <p:cNvSpPr/>
          <p:nvPr/>
        </p:nvSpPr>
        <p:spPr>
          <a:xfrm>
            <a:off x="3477011" y="1028735"/>
            <a:ext cx="5228348" cy="877159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r>
              <a:rPr lang="zh-CN" altLang="en-US" sz="4900" b="1" dirty="0">
                <a:solidFill>
                  <a:srgbClr val="ED6B6D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服务教师  </a:t>
            </a:r>
            <a:r>
              <a:rPr lang="en-US" altLang="zh-CN" sz="2800" b="1" dirty="0">
                <a:solidFill>
                  <a:srgbClr val="ED6B6D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|  </a:t>
            </a:r>
            <a:r>
              <a:rPr lang="zh-CN" altLang="en-US" sz="2800" b="1" dirty="0">
                <a:solidFill>
                  <a:srgbClr val="ED6B6D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数字化教学</a:t>
            </a:r>
            <a:endParaRPr lang="zh-CN" altLang="en-US" sz="2800" b="1" dirty="0">
              <a:solidFill>
                <a:srgbClr val="ED6B6D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402" y="2216371"/>
            <a:ext cx="1655073" cy="16550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048" y="5002756"/>
            <a:ext cx="1219099" cy="121909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76" y="4417195"/>
            <a:ext cx="1249577" cy="1249577"/>
          </a:xfrm>
          <a:prstGeom prst="rect">
            <a:avLst/>
          </a:prstGeom>
        </p:spPr>
      </p:pic>
      <p:sp>
        <p:nvSpPr>
          <p:cNvPr id="10" name="MH_SubTitle_1"/>
          <p:cNvSpPr txBox="1">
            <a:spLocks noChangeArrowheads="1"/>
          </p:cNvSpPr>
          <p:nvPr/>
        </p:nvSpPr>
        <p:spPr bwMode="auto">
          <a:xfrm>
            <a:off x="4156940" y="2132308"/>
            <a:ext cx="6865505" cy="352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rgbClr val="154678"/>
                </a:solidFill>
                <a:ea typeface="微软雅黑" pitchFamily="34" charset="-122"/>
              </a:rPr>
              <a:t>帮助教师自如应对信息化教学的挑战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06FF04-1D6E-433E-9857-94ED40BF87EC}"/>
              </a:ext>
            </a:extLst>
          </p:cNvPr>
          <p:cNvSpPr txBox="1"/>
          <p:nvPr/>
        </p:nvSpPr>
        <p:spPr>
          <a:xfrm>
            <a:off x="700862" y="86773"/>
            <a:ext cx="1904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方案特色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CF4ED74-F218-4C04-9751-7B6295FE31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3425" y="4354684"/>
            <a:ext cx="1855212" cy="43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5787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66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66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66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4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1060057" y="2978327"/>
            <a:ext cx="3096883" cy="3096883"/>
          </a:xfrm>
          <a:prstGeom prst="ellips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5208078" y="2442551"/>
            <a:ext cx="6734819" cy="395492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学会自习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自主预习，发现问题、提出问题；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通过完成教师布置的学习任务，实现课堂翻转；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自主训练智能评测个性化反馈，及时查缺补漏。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学会运用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批注、涂鸦，呈现思维轨迹，将知识无限延伸；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学习成果自主分享、展示，同学相互点评促进；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小组合作学习，互助交流、协作探究解决问题。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学会反思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随堂笔记、评测结果自动保存，课后反思事半功倍；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教师板书、教学资源自动归纳，课后复习有的放矢。</a:t>
            </a:r>
          </a:p>
        </p:txBody>
      </p:sp>
      <p:sp>
        <p:nvSpPr>
          <p:cNvPr id="24" name="矩形 23"/>
          <p:cNvSpPr/>
          <p:nvPr/>
        </p:nvSpPr>
        <p:spPr>
          <a:xfrm>
            <a:off x="3656546" y="1028735"/>
            <a:ext cx="4869276" cy="877159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r>
              <a:rPr lang="zh-CN" altLang="en-US" sz="4900" b="1" dirty="0">
                <a:solidFill>
                  <a:srgbClr val="ED6B6D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面向学生  </a:t>
            </a:r>
            <a:r>
              <a:rPr lang="en-US" altLang="zh-CN" sz="2800" b="1" dirty="0">
                <a:solidFill>
                  <a:srgbClr val="ED6B6D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|  </a:t>
            </a:r>
            <a:r>
              <a:rPr lang="zh-CN" altLang="en-US" sz="2800" b="1" dirty="0">
                <a:solidFill>
                  <a:srgbClr val="ED6B6D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自主学习</a:t>
            </a:r>
            <a:endParaRPr lang="zh-CN" altLang="en-US" sz="2800" b="1" dirty="0">
              <a:solidFill>
                <a:srgbClr val="ED6B6D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198" y="2422167"/>
            <a:ext cx="1243481" cy="124348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287" y="4800995"/>
            <a:ext cx="1622621" cy="162262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76" y="4417195"/>
            <a:ext cx="1249577" cy="1249577"/>
          </a:xfrm>
          <a:prstGeom prst="rect">
            <a:avLst/>
          </a:prstGeom>
        </p:spPr>
      </p:pic>
      <p:sp>
        <p:nvSpPr>
          <p:cNvPr id="10" name="MH_SubTitle_1"/>
          <p:cNvSpPr txBox="1">
            <a:spLocks noChangeArrowheads="1"/>
          </p:cNvSpPr>
          <p:nvPr/>
        </p:nvSpPr>
        <p:spPr bwMode="auto">
          <a:xfrm>
            <a:off x="4661012" y="2004809"/>
            <a:ext cx="6865505" cy="352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rgbClr val="154678"/>
                </a:solidFill>
                <a:ea typeface="微软雅黑" pitchFamily="34" charset="-122"/>
              </a:rPr>
              <a:t>以学习者为中心的课堂变革，提升自学能力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06FF04-1D6E-433E-9857-94ED40BF87EC}"/>
              </a:ext>
            </a:extLst>
          </p:cNvPr>
          <p:cNvSpPr txBox="1"/>
          <p:nvPr/>
        </p:nvSpPr>
        <p:spPr>
          <a:xfrm>
            <a:off x="700862" y="86773"/>
            <a:ext cx="1904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方案特色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6116049-D036-4630-B7E9-8FCB248706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3425" y="4354684"/>
            <a:ext cx="1855212" cy="43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7021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66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66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66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4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EAF652CC-0290-4E29-AD13-8E083611F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425" y="4354684"/>
            <a:ext cx="1855212" cy="43481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1060057" y="2978327"/>
            <a:ext cx="3096883" cy="3096883"/>
          </a:xfrm>
          <a:prstGeom prst="ellipse">
            <a:avLst/>
          </a:prstGeom>
          <a:noFill/>
          <a:ln w="76200">
            <a:solidFill>
              <a:srgbClr val="CC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922684" y="3042375"/>
            <a:ext cx="6734819" cy="256993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过程化管理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课前预习、课堂表现、课后测评实时同步，学生状态细致掌握；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课堂动态生成性教学资源自动积累汇聚，校本资源聚沙成塔。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教学大数据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信息化教学数据实时记录汇总，教与学过程一目了然；</a:t>
            </a:r>
          </a:p>
          <a:p>
            <a:pPr lvl="1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知识掌握、分层能力多维分析，教学效果立体呈现。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477008" y="1028735"/>
            <a:ext cx="5228348" cy="877159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r>
              <a:rPr lang="zh-CN" altLang="en-US" sz="4900" b="1" dirty="0">
                <a:solidFill>
                  <a:srgbClr val="ED6B6D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助力学校  </a:t>
            </a:r>
            <a:r>
              <a:rPr lang="en-US" altLang="zh-CN" sz="2800" b="1" dirty="0">
                <a:solidFill>
                  <a:srgbClr val="ED6B6D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|  </a:t>
            </a:r>
            <a:r>
              <a:rPr lang="zh-CN" altLang="en-US" sz="2800" b="1" dirty="0">
                <a:solidFill>
                  <a:srgbClr val="ED6B6D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信息化管理</a:t>
            </a:r>
            <a:endParaRPr lang="zh-CN" altLang="en-US" sz="2800" b="1" dirty="0">
              <a:solidFill>
                <a:srgbClr val="ED6B6D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198" y="2422167"/>
            <a:ext cx="1243481" cy="124348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048" y="5002756"/>
            <a:ext cx="1219099" cy="121909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58" y="4219267"/>
            <a:ext cx="1663188" cy="1663188"/>
          </a:xfrm>
          <a:prstGeom prst="rect">
            <a:avLst/>
          </a:prstGeom>
        </p:spPr>
      </p:pic>
      <p:sp>
        <p:nvSpPr>
          <p:cNvPr id="10" name="MH_SubTitle_1"/>
          <p:cNvSpPr txBox="1">
            <a:spLocks noChangeArrowheads="1"/>
          </p:cNvSpPr>
          <p:nvPr/>
        </p:nvSpPr>
        <p:spPr bwMode="auto">
          <a:xfrm>
            <a:off x="3638637" y="2196007"/>
            <a:ext cx="6865505" cy="352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rgbClr val="154678"/>
                </a:solidFill>
                <a:ea typeface="微软雅黑" pitchFamily="34" charset="-122"/>
              </a:rPr>
              <a:t>直观反馈信息化应用过程与效果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06FF04-1D6E-433E-9857-94ED40BF87EC}"/>
              </a:ext>
            </a:extLst>
          </p:cNvPr>
          <p:cNvSpPr txBox="1"/>
          <p:nvPr/>
        </p:nvSpPr>
        <p:spPr>
          <a:xfrm>
            <a:off x="700862" y="86773"/>
            <a:ext cx="1904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方案特色</a:t>
            </a:r>
          </a:p>
        </p:txBody>
      </p:sp>
    </p:spTree>
    <p:extLst>
      <p:ext uri="{BB962C8B-B14F-4D97-AF65-F5344CB8AC3E}">
        <p14:creationId xmlns:p14="http://schemas.microsoft.com/office/powerpoint/2010/main" val="241977662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66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66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66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4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086567" y="2801105"/>
            <a:ext cx="2256735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1985833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2927032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079434" y="3924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解决方案</a:t>
            </a: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079434" y="20290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应用背景</a:t>
            </a: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079434" y="2976579"/>
            <a:ext cx="2925165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面临的挑战</a:t>
            </a: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169956" y="48040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04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079434" y="487159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产品优势</a:t>
            </a:r>
          </a:p>
        </p:txBody>
      </p:sp>
      <p:sp>
        <p:nvSpPr>
          <p:cNvPr id="18" name="MH_Number_1">
            <a:extLst>
              <a:ext uri="{FF2B5EF4-FFF2-40B4-BE49-F238E27FC236}">
                <a16:creationId xmlns:a16="http://schemas.microsoft.com/office/drawing/2014/main" id="{64AA3CCA-3B69-412D-9FD2-68ABF2DB684D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169956" y="5745230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05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9" name="MH_Entry_2">
            <a:extLst>
              <a:ext uri="{FF2B5EF4-FFF2-40B4-BE49-F238E27FC236}">
                <a16:creationId xmlns:a16="http://schemas.microsoft.com/office/drawing/2014/main" id="{2BC7FBBF-0920-4DC0-AE96-A3EE2C27490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079434" y="5767994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安装与售后服务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100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4"/>
            </p:custDataLst>
          </p:nvPr>
        </p:nvSpPr>
        <p:spPr>
          <a:xfrm>
            <a:off x="3162823" y="1861959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5"/>
            </p:custDataLst>
          </p:nvPr>
        </p:nvSpPr>
        <p:spPr>
          <a:xfrm>
            <a:off x="3162823" y="2865095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04567" y="3860304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解决方案</a:t>
            </a: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086567" y="1903754"/>
            <a:ext cx="3086808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应用背景</a:t>
            </a: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04567" y="2865139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面临的挑战</a:t>
            </a: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3162823" y="4871367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04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086567" y="4858838"/>
            <a:ext cx="4011817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产品优势</a:t>
            </a:r>
          </a:p>
        </p:txBody>
      </p:sp>
      <p:sp>
        <p:nvSpPr>
          <p:cNvPr id="18" name="MH_Number_1">
            <a:extLst>
              <a:ext uri="{FF2B5EF4-FFF2-40B4-BE49-F238E27FC236}">
                <a16:creationId xmlns:a16="http://schemas.microsoft.com/office/drawing/2014/main" id="{64AA3CCA-3B69-412D-9FD2-68ABF2DB684D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162823" y="5874503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05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9" name="MH_Entry_2">
            <a:extLst>
              <a:ext uri="{FF2B5EF4-FFF2-40B4-BE49-F238E27FC236}">
                <a16:creationId xmlns:a16="http://schemas.microsoft.com/office/drawing/2014/main" id="{2BC7FBBF-0920-4DC0-AE96-A3EE2C274909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086567" y="5867231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安装与售后服务</a:t>
            </a:r>
          </a:p>
        </p:txBody>
      </p:sp>
      <p:sp>
        <p:nvSpPr>
          <p:cNvPr id="20" name="MH_Entry_2">
            <a:extLst>
              <a:ext uri="{FF2B5EF4-FFF2-40B4-BE49-F238E27FC236}">
                <a16:creationId xmlns:a16="http://schemas.microsoft.com/office/drawing/2014/main" id="{18139DE5-691B-4BE1-8403-C3BA521BB8F5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086567" y="1899152"/>
            <a:ext cx="3086808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应用背景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961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:a16="http://schemas.microsoft.com/office/drawing/2014/main" id="{92A236A4-00FD-4D57-9A91-5AA23C99EA81}"/>
              </a:ext>
            </a:extLst>
          </p:cNvPr>
          <p:cNvGrpSpPr/>
          <p:nvPr/>
        </p:nvGrpSpPr>
        <p:grpSpPr>
          <a:xfrm>
            <a:off x="683126" y="1124439"/>
            <a:ext cx="5011554" cy="4825432"/>
            <a:chOff x="781306" y="1071614"/>
            <a:chExt cx="5230813" cy="5035550"/>
          </a:xfrm>
          <a:solidFill>
            <a:schemeClr val="accent5">
              <a:lumMod val="50000"/>
            </a:schemeClr>
          </a:solidFill>
        </p:grpSpPr>
        <p:sp>
          <p:nvSpPr>
            <p:cNvPr id="4" name="出自【趣你的PPT】(微信:qunideppt)：最优质的PPT资源库">
              <a:extLst>
                <a:ext uri="{FF2B5EF4-FFF2-40B4-BE49-F238E27FC236}">
                  <a16:creationId xmlns:a16="http://schemas.microsoft.com/office/drawing/2014/main" id="{02B19337-A6C9-4747-ACBF-6C2FABCFBBB5}"/>
                </a:ext>
              </a:extLst>
            </p:cNvPr>
            <p:cNvSpPr/>
            <p:nvPr/>
          </p:nvSpPr>
          <p:spPr bwMode="auto">
            <a:xfrm>
              <a:off x="2443419" y="2654352"/>
              <a:ext cx="2000250" cy="1839912"/>
            </a:xfrm>
            <a:prstGeom prst="ellipse">
              <a:avLst/>
            </a:prstGeom>
            <a:solidFill>
              <a:srgbClr val="ED7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grpSp>
          <p:nvGrpSpPr>
            <p:cNvPr id="5" name="组 3">
              <a:extLst>
                <a:ext uri="{FF2B5EF4-FFF2-40B4-BE49-F238E27FC236}">
                  <a16:creationId xmlns:a16="http://schemas.microsoft.com/office/drawing/2014/main" id="{678D0D8F-B8D6-4811-91C5-097E1E5963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1306" y="1071614"/>
              <a:ext cx="5230813" cy="5035550"/>
              <a:chOff x="695280" y="1400854"/>
              <a:chExt cx="5230812" cy="5035550"/>
            </a:xfrm>
            <a:grpFill/>
          </p:grpSpPr>
          <p:grpSp>
            <p:nvGrpSpPr>
              <p:cNvPr id="6" name="组 19">
                <a:extLst>
                  <a:ext uri="{FF2B5EF4-FFF2-40B4-BE49-F238E27FC236}">
                    <a16:creationId xmlns:a16="http://schemas.microsoft.com/office/drawing/2014/main" id="{C683EC8D-6FC1-4112-9A46-9816699605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95280" y="1400854"/>
                <a:ext cx="5230812" cy="5035550"/>
                <a:chOff x="3268663" y="1204913"/>
                <a:chExt cx="5230812" cy="5035550"/>
              </a:xfrm>
              <a:grpFill/>
            </p:grpSpPr>
            <p:sp>
              <p:nvSpPr>
                <p:cNvPr id="13" name="出自【趣你的PPT】(微信:qunideppt)：最优质的PPT资源库">
                  <a:extLst>
                    <a:ext uri="{FF2B5EF4-FFF2-40B4-BE49-F238E27FC236}">
                      <a16:creationId xmlns:a16="http://schemas.microsoft.com/office/drawing/2014/main" id="{CE3A1DE9-EC0A-4B3F-A673-7EE9FB3B11B6}"/>
                    </a:ext>
                  </a:extLst>
                </p:cNvPr>
                <p:cNvSpPr/>
                <p:nvPr/>
              </p:nvSpPr>
              <p:spPr>
                <a:xfrm rot="8516075">
                  <a:off x="5073651" y="4322763"/>
                  <a:ext cx="2666999" cy="1917700"/>
                </a:xfrm>
                <a:custGeom>
                  <a:avLst/>
                  <a:gdLst>
                    <a:gd name="connsiteX0" fmla="*/ 0 w 1317523"/>
                    <a:gd name="connsiteY0" fmla="*/ 1415845 h 1415845"/>
                    <a:gd name="connsiteX1" fmla="*/ 658762 w 1317523"/>
                    <a:gd name="connsiteY1" fmla="*/ 0 h 1415845"/>
                    <a:gd name="connsiteX2" fmla="*/ 1317523 w 1317523"/>
                    <a:gd name="connsiteY2" fmla="*/ 1415845 h 1415845"/>
                    <a:gd name="connsiteX3" fmla="*/ 0 w 1317523"/>
                    <a:gd name="connsiteY3" fmla="*/ 1415845 h 1415845"/>
                    <a:gd name="connsiteX0" fmla="*/ 1081548 w 2399071"/>
                    <a:gd name="connsiteY0" fmla="*/ 1494503 h 1494503"/>
                    <a:gd name="connsiteX1" fmla="*/ 0 w 2399071"/>
                    <a:gd name="connsiteY1" fmla="*/ 0 h 1494503"/>
                    <a:gd name="connsiteX2" fmla="*/ 2399071 w 2399071"/>
                    <a:gd name="connsiteY2" fmla="*/ 1494503 h 1494503"/>
                    <a:gd name="connsiteX3" fmla="*/ 1081548 w 2399071"/>
                    <a:gd name="connsiteY3" fmla="*/ 1494503 h 1494503"/>
                    <a:gd name="connsiteX0" fmla="*/ 1327354 w 2399071"/>
                    <a:gd name="connsiteY0" fmla="*/ 1484671 h 1494503"/>
                    <a:gd name="connsiteX1" fmla="*/ 0 w 2399071"/>
                    <a:gd name="connsiteY1" fmla="*/ 0 h 1494503"/>
                    <a:gd name="connsiteX2" fmla="*/ 2399071 w 2399071"/>
                    <a:gd name="connsiteY2" fmla="*/ 1494503 h 1494503"/>
                    <a:gd name="connsiteX3" fmla="*/ 1327354 w 2399071"/>
                    <a:gd name="connsiteY3" fmla="*/ 1484671 h 1494503"/>
                    <a:gd name="connsiteX0" fmla="*/ 1327354 w 2231923"/>
                    <a:gd name="connsiteY0" fmla="*/ 1484671 h 1632154"/>
                    <a:gd name="connsiteX1" fmla="*/ 0 w 2231923"/>
                    <a:gd name="connsiteY1" fmla="*/ 0 h 1632154"/>
                    <a:gd name="connsiteX2" fmla="*/ 2231923 w 2231923"/>
                    <a:gd name="connsiteY2" fmla="*/ 1632154 h 1632154"/>
                    <a:gd name="connsiteX3" fmla="*/ 1327354 w 2231923"/>
                    <a:gd name="connsiteY3" fmla="*/ 1484671 h 1632154"/>
                    <a:gd name="connsiteX0" fmla="*/ 1288025 w 2231923"/>
                    <a:gd name="connsiteY0" fmla="*/ 1494503 h 1632154"/>
                    <a:gd name="connsiteX1" fmla="*/ 0 w 2231923"/>
                    <a:gd name="connsiteY1" fmla="*/ 0 h 1632154"/>
                    <a:gd name="connsiteX2" fmla="*/ 2231923 w 2231923"/>
                    <a:gd name="connsiteY2" fmla="*/ 1632154 h 1632154"/>
                    <a:gd name="connsiteX3" fmla="*/ 1288025 w 2231923"/>
                    <a:gd name="connsiteY3" fmla="*/ 1494503 h 1632154"/>
                    <a:gd name="connsiteX0" fmla="*/ 1288025 w 2491575"/>
                    <a:gd name="connsiteY0" fmla="*/ 1494503 h 1632154"/>
                    <a:gd name="connsiteX1" fmla="*/ 0 w 2491575"/>
                    <a:gd name="connsiteY1" fmla="*/ 0 h 1632154"/>
                    <a:gd name="connsiteX2" fmla="*/ 2231923 w 2491575"/>
                    <a:gd name="connsiteY2" fmla="*/ 1632154 h 1632154"/>
                    <a:gd name="connsiteX3" fmla="*/ 1288025 w 2491575"/>
                    <a:gd name="connsiteY3" fmla="*/ 1494503 h 1632154"/>
                    <a:gd name="connsiteX0" fmla="*/ 1288025 w 2486068"/>
                    <a:gd name="connsiteY0" fmla="*/ 1650324 h 1787975"/>
                    <a:gd name="connsiteX1" fmla="*/ 0 w 2486068"/>
                    <a:gd name="connsiteY1" fmla="*/ 155821 h 1787975"/>
                    <a:gd name="connsiteX2" fmla="*/ 2231923 w 2486068"/>
                    <a:gd name="connsiteY2" fmla="*/ 1787975 h 1787975"/>
                    <a:gd name="connsiteX3" fmla="*/ 1288025 w 2486068"/>
                    <a:gd name="connsiteY3" fmla="*/ 1650324 h 1787975"/>
                    <a:gd name="connsiteX0" fmla="*/ 1288025 w 2486068"/>
                    <a:gd name="connsiteY0" fmla="*/ 1650324 h 1787975"/>
                    <a:gd name="connsiteX1" fmla="*/ 0 w 2486068"/>
                    <a:gd name="connsiteY1" fmla="*/ 155821 h 1787975"/>
                    <a:gd name="connsiteX2" fmla="*/ 2231923 w 2486068"/>
                    <a:gd name="connsiteY2" fmla="*/ 1787975 h 1787975"/>
                    <a:gd name="connsiteX3" fmla="*/ 1288025 w 2486068"/>
                    <a:gd name="connsiteY3" fmla="*/ 1650324 h 1787975"/>
                    <a:gd name="connsiteX0" fmla="*/ 1288025 w 2486068"/>
                    <a:gd name="connsiteY0" fmla="*/ 1650324 h 1787975"/>
                    <a:gd name="connsiteX1" fmla="*/ 0 w 2486068"/>
                    <a:gd name="connsiteY1" fmla="*/ 155821 h 1787975"/>
                    <a:gd name="connsiteX2" fmla="*/ 2231923 w 2486068"/>
                    <a:gd name="connsiteY2" fmla="*/ 1787975 h 1787975"/>
                    <a:gd name="connsiteX3" fmla="*/ 1288025 w 2486068"/>
                    <a:gd name="connsiteY3" fmla="*/ 1650324 h 1787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86068" h="1787975">
                      <a:moveTo>
                        <a:pt x="1288025" y="1650324"/>
                      </a:moveTo>
                      <a:cubicBezTo>
                        <a:pt x="858683" y="1152156"/>
                        <a:pt x="832465" y="182040"/>
                        <a:pt x="0" y="155821"/>
                      </a:cubicBezTo>
                      <a:cubicBezTo>
                        <a:pt x="665316" y="-293186"/>
                        <a:pt x="3306917" y="221369"/>
                        <a:pt x="2231923" y="1787975"/>
                      </a:cubicBezTo>
                      <a:cubicBezTo>
                        <a:pt x="1917290" y="1742091"/>
                        <a:pt x="1592825" y="1745370"/>
                        <a:pt x="1288025" y="1650324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Microsoft YaHei"/>
                    <a:cs typeface="+mn-cs"/>
                  </a:endParaRPr>
                </a:p>
              </p:txBody>
            </p:sp>
            <p:grpSp>
              <p:nvGrpSpPr>
                <p:cNvPr id="14" name="组 21">
                  <a:extLst>
                    <a:ext uri="{FF2B5EF4-FFF2-40B4-BE49-F238E27FC236}">
                      <a16:creationId xmlns:a16="http://schemas.microsoft.com/office/drawing/2014/main" id="{C6634019-C76E-4703-8325-CE1858CC0A6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268663" y="1204913"/>
                  <a:ext cx="5230812" cy="4416425"/>
                  <a:chOff x="3268663" y="1204913"/>
                  <a:chExt cx="5230812" cy="4416425"/>
                </a:xfrm>
                <a:grpFill/>
              </p:grpSpPr>
              <p:sp>
                <p:nvSpPr>
                  <p:cNvPr id="15" name="出自【趣你的PPT】(微信:qunideppt)：最优质的PPT资源库">
                    <a:extLst>
                      <a:ext uri="{FF2B5EF4-FFF2-40B4-BE49-F238E27FC236}">
                        <a16:creationId xmlns:a16="http://schemas.microsoft.com/office/drawing/2014/main" id="{C6F4175A-89D4-4E80-9DB3-543734042272}"/>
                      </a:ext>
                    </a:extLst>
                  </p:cNvPr>
                  <p:cNvSpPr/>
                  <p:nvPr/>
                </p:nvSpPr>
                <p:spPr>
                  <a:xfrm>
                    <a:off x="5073651" y="1204913"/>
                    <a:ext cx="2666999" cy="1917700"/>
                  </a:xfrm>
                  <a:custGeom>
                    <a:avLst/>
                    <a:gdLst>
                      <a:gd name="connsiteX0" fmla="*/ 0 w 1317523"/>
                      <a:gd name="connsiteY0" fmla="*/ 1415845 h 1415845"/>
                      <a:gd name="connsiteX1" fmla="*/ 658762 w 1317523"/>
                      <a:gd name="connsiteY1" fmla="*/ 0 h 1415845"/>
                      <a:gd name="connsiteX2" fmla="*/ 1317523 w 1317523"/>
                      <a:gd name="connsiteY2" fmla="*/ 1415845 h 1415845"/>
                      <a:gd name="connsiteX3" fmla="*/ 0 w 1317523"/>
                      <a:gd name="connsiteY3" fmla="*/ 1415845 h 1415845"/>
                      <a:gd name="connsiteX0" fmla="*/ 1081548 w 2399071"/>
                      <a:gd name="connsiteY0" fmla="*/ 1494503 h 1494503"/>
                      <a:gd name="connsiteX1" fmla="*/ 0 w 2399071"/>
                      <a:gd name="connsiteY1" fmla="*/ 0 h 1494503"/>
                      <a:gd name="connsiteX2" fmla="*/ 2399071 w 2399071"/>
                      <a:gd name="connsiteY2" fmla="*/ 1494503 h 1494503"/>
                      <a:gd name="connsiteX3" fmla="*/ 1081548 w 2399071"/>
                      <a:gd name="connsiteY3" fmla="*/ 1494503 h 1494503"/>
                      <a:gd name="connsiteX0" fmla="*/ 1327354 w 2399071"/>
                      <a:gd name="connsiteY0" fmla="*/ 1484671 h 1494503"/>
                      <a:gd name="connsiteX1" fmla="*/ 0 w 2399071"/>
                      <a:gd name="connsiteY1" fmla="*/ 0 h 1494503"/>
                      <a:gd name="connsiteX2" fmla="*/ 2399071 w 2399071"/>
                      <a:gd name="connsiteY2" fmla="*/ 1494503 h 1494503"/>
                      <a:gd name="connsiteX3" fmla="*/ 1327354 w 2399071"/>
                      <a:gd name="connsiteY3" fmla="*/ 1484671 h 1494503"/>
                      <a:gd name="connsiteX0" fmla="*/ 1327354 w 2231923"/>
                      <a:gd name="connsiteY0" fmla="*/ 1484671 h 1632154"/>
                      <a:gd name="connsiteX1" fmla="*/ 0 w 2231923"/>
                      <a:gd name="connsiteY1" fmla="*/ 0 h 1632154"/>
                      <a:gd name="connsiteX2" fmla="*/ 2231923 w 2231923"/>
                      <a:gd name="connsiteY2" fmla="*/ 1632154 h 1632154"/>
                      <a:gd name="connsiteX3" fmla="*/ 1327354 w 2231923"/>
                      <a:gd name="connsiteY3" fmla="*/ 1484671 h 1632154"/>
                      <a:gd name="connsiteX0" fmla="*/ 1288025 w 2231923"/>
                      <a:gd name="connsiteY0" fmla="*/ 1494503 h 1632154"/>
                      <a:gd name="connsiteX1" fmla="*/ 0 w 2231923"/>
                      <a:gd name="connsiteY1" fmla="*/ 0 h 1632154"/>
                      <a:gd name="connsiteX2" fmla="*/ 2231923 w 2231923"/>
                      <a:gd name="connsiteY2" fmla="*/ 1632154 h 1632154"/>
                      <a:gd name="connsiteX3" fmla="*/ 1288025 w 2231923"/>
                      <a:gd name="connsiteY3" fmla="*/ 1494503 h 1632154"/>
                      <a:gd name="connsiteX0" fmla="*/ 1288025 w 2491575"/>
                      <a:gd name="connsiteY0" fmla="*/ 1494503 h 1632154"/>
                      <a:gd name="connsiteX1" fmla="*/ 0 w 2491575"/>
                      <a:gd name="connsiteY1" fmla="*/ 0 h 1632154"/>
                      <a:gd name="connsiteX2" fmla="*/ 2231923 w 2491575"/>
                      <a:gd name="connsiteY2" fmla="*/ 1632154 h 1632154"/>
                      <a:gd name="connsiteX3" fmla="*/ 1288025 w 2491575"/>
                      <a:gd name="connsiteY3" fmla="*/ 1494503 h 1632154"/>
                      <a:gd name="connsiteX0" fmla="*/ 1288025 w 2486068"/>
                      <a:gd name="connsiteY0" fmla="*/ 1650324 h 1787975"/>
                      <a:gd name="connsiteX1" fmla="*/ 0 w 2486068"/>
                      <a:gd name="connsiteY1" fmla="*/ 155821 h 1787975"/>
                      <a:gd name="connsiteX2" fmla="*/ 2231923 w 2486068"/>
                      <a:gd name="connsiteY2" fmla="*/ 1787975 h 1787975"/>
                      <a:gd name="connsiteX3" fmla="*/ 1288025 w 2486068"/>
                      <a:gd name="connsiteY3" fmla="*/ 1650324 h 1787975"/>
                      <a:gd name="connsiteX0" fmla="*/ 1288025 w 2486068"/>
                      <a:gd name="connsiteY0" fmla="*/ 1650324 h 1787975"/>
                      <a:gd name="connsiteX1" fmla="*/ 0 w 2486068"/>
                      <a:gd name="connsiteY1" fmla="*/ 155821 h 1787975"/>
                      <a:gd name="connsiteX2" fmla="*/ 2231923 w 2486068"/>
                      <a:gd name="connsiteY2" fmla="*/ 1787975 h 1787975"/>
                      <a:gd name="connsiteX3" fmla="*/ 1288025 w 2486068"/>
                      <a:gd name="connsiteY3" fmla="*/ 1650324 h 1787975"/>
                      <a:gd name="connsiteX0" fmla="*/ 1288025 w 2486068"/>
                      <a:gd name="connsiteY0" fmla="*/ 1650324 h 1787975"/>
                      <a:gd name="connsiteX1" fmla="*/ 0 w 2486068"/>
                      <a:gd name="connsiteY1" fmla="*/ 155821 h 1787975"/>
                      <a:gd name="connsiteX2" fmla="*/ 2231923 w 2486068"/>
                      <a:gd name="connsiteY2" fmla="*/ 1787975 h 1787975"/>
                      <a:gd name="connsiteX3" fmla="*/ 1288025 w 2486068"/>
                      <a:gd name="connsiteY3" fmla="*/ 1650324 h 1787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86068" h="1787975">
                        <a:moveTo>
                          <a:pt x="1288025" y="1650324"/>
                        </a:moveTo>
                        <a:cubicBezTo>
                          <a:pt x="858683" y="1152156"/>
                          <a:pt x="832465" y="182040"/>
                          <a:pt x="0" y="155821"/>
                        </a:cubicBezTo>
                        <a:cubicBezTo>
                          <a:pt x="665316" y="-293186"/>
                          <a:pt x="3306917" y="221369"/>
                          <a:pt x="2231923" y="1787975"/>
                        </a:cubicBezTo>
                        <a:cubicBezTo>
                          <a:pt x="1917290" y="1742091"/>
                          <a:pt x="1592825" y="1745370"/>
                          <a:pt x="1288025" y="1650324"/>
                        </a:cubicBezTo>
                        <a:close/>
                      </a:path>
                    </a:pathLst>
                  </a:custGeom>
                  <a:solidFill>
                    <a:schemeClr val="bg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Microsoft YaHei"/>
                      <a:cs typeface="+mn-cs"/>
                    </a:endParaRPr>
                  </a:p>
                </p:txBody>
              </p:sp>
              <p:sp>
                <p:nvSpPr>
                  <p:cNvPr id="16" name="出自【趣你的PPT】(微信:qunideppt)：最优质的PPT资源库">
                    <a:extLst>
                      <a:ext uri="{FF2B5EF4-FFF2-40B4-BE49-F238E27FC236}">
                        <a16:creationId xmlns:a16="http://schemas.microsoft.com/office/drawing/2014/main" id="{22867CE1-654F-4197-852B-D40736E6D5AB}"/>
                      </a:ext>
                    </a:extLst>
                  </p:cNvPr>
                  <p:cNvSpPr/>
                  <p:nvPr/>
                </p:nvSpPr>
                <p:spPr>
                  <a:xfrm rot="4253885">
                    <a:off x="6207125" y="2778126"/>
                    <a:ext cx="2667000" cy="1917700"/>
                  </a:xfrm>
                  <a:custGeom>
                    <a:avLst/>
                    <a:gdLst>
                      <a:gd name="connsiteX0" fmla="*/ 0 w 1317523"/>
                      <a:gd name="connsiteY0" fmla="*/ 1415845 h 1415845"/>
                      <a:gd name="connsiteX1" fmla="*/ 658762 w 1317523"/>
                      <a:gd name="connsiteY1" fmla="*/ 0 h 1415845"/>
                      <a:gd name="connsiteX2" fmla="*/ 1317523 w 1317523"/>
                      <a:gd name="connsiteY2" fmla="*/ 1415845 h 1415845"/>
                      <a:gd name="connsiteX3" fmla="*/ 0 w 1317523"/>
                      <a:gd name="connsiteY3" fmla="*/ 1415845 h 1415845"/>
                      <a:gd name="connsiteX0" fmla="*/ 1081548 w 2399071"/>
                      <a:gd name="connsiteY0" fmla="*/ 1494503 h 1494503"/>
                      <a:gd name="connsiteX1" fmla="*/ 0 w 2399071"/>
                      <a:gd name="connsiteY1" fmla="*/ 0 h 1494503"/>
                      <a:gd name="connsiteX2" fmla="*/ 2399071 w 2399071"/>
                      <a:gd name="connsiteY2" fmla="*/ 1494503 h 1494503"/>
                      <a:gd name="connsiteX3" fmla="*/ 1081548 w 2399071"/>
                      <a:gd name="connsiteY3" fmla="*/ 1494503 h 1494503"/>
                      <a:gd name="connsiteX0" fmla="*/ 1327354 w 2399071"/>
                      <a:gd name="connsiteY0" fmla="*/ 1484671 h 1494503"/>
                      <a:gd name="connsiteX1" fmla="*/ 0 w 2399071"/>
                      <a:gd name="connsiteY1" fmla="*/ 0 h 1494503"/>
                      <a:gd name="connsiteX2" fmla="*/ 2399071 w 2399071"/>
                      <a:gd name="connsiteY2" fmla="*/ 1494503 h 1494503"/>
                      <a:gd name="connsiteX3" fmla="*/ 1327354 w 2399071"/>
                      <a:gd name="connsiteY3" fmla="*/ 1484671 h 1494503"/>
                      <a:gd name="connsiteX0" fmla="*/ 1327354 w 2231923"/>
                      <a:gd name="connsiteY0" fmla="*/ 1484671 h 1632154"/>
                      <a:gd name="connsiteX1" fmla="*/ 0 w 2231923"/>
                      <a:gd name="connsiteY1" fmla="*/ 0 h 1632154"/>
                      <a:gd name="connsiteX2" fmla="*/ 2231923 w 2231923"/>
                      <a:gd name="connsiteY2" fmla="*/ 1632154 h 1632154"/>
                      <a:gd name="connsiteX3" fmla="*/ 1327354 w 2231923"/>
                      <a:gd name="connsiteY3" fmla="*/ 1484671 h 1632154"/>
                      <a:gd name="connsiteX0" fmla="*/ 1288025 w 2231923"/>
                      <a:gd name="connsiteY0" fmla="*/ 1494503 h 1632154"/>
                      <a:gd name="connsiteX1" fmla="*/ 0 w 2231923"/>
                      <a:gd name="connsiteY1" fmla="*/ 0 h 1632154"/>
                      <a:gd name="connsiteX2" fmla="*/ 2231923 w 2231923"/>
                      <a:gd name="connsiteY2" fmla="*/ 1632154 h 1632154"/>
                      <a:gd name="connsiteX3" fmla="*/ 1288025 w 2231923"/>
                      <a:gd name="connsiteY3" fmla="*/ 1494503 h 1632154"/>
                      <a:gd name="connsiteX0" fmla="*/ 1288025 w 2491575"/>
                      <a:gd name="connsiteY0" fmla="*/ 1494503 h 1632154"/>
                      <a:gd name="connsiteX1" fmla="*/ 0 w 2491575"/>
                      <a:gd name="connsiteY1" fmla="*/ 0 h 1632154"/>
                      <a:gd name="connsiteX2" fmla="*/ 2231923 w 2491575"/>
                      <a:gd name="connsiteY2" fmla="*/ 1632154 h 1632154"/>
                      <a:gd name="connsiteX3" fmla="*/ 1288025 w 2491575"/>
                      <a:gd name="connsiteY3" fmla="*/ 1494503 h 1632154"/>
                      <a:gd name="connsiteX0" fmla="*/ 1288025 w 2486068"/>
                      <a:gd name="connsiteY0" fmla="*/ 1650324 h 1787975"/>
                      <a:gd name="connsiteX1" fmla="*/ 0 w 2486068"/>
                      <a:gd name="connsiteY1" fmla="*/ 155821 h 1787975"/>
                      <a:gd name="connsiteX2" fmla="*/ 2231923 w 2486068"/>
                      <a:gd name="connsiteY2" fmla="*/ 1787975 h 1787975"/>
                      <a:gd name="connsiteX3" fmla="*/ 1288025 w 2486068"/>
                      <a:gd name="connsiteY3" fmla="*/ 1650324 h 1787975"/>
                      <a:gd name="connsiteX0" fmla="*/ 1288025 w 2486068"/>
                      <a:gd name="connsiteY0" fmla="*/ 1650324 h 1787975"/>
                      <a:gd name="connsiteX1" fmla="*/ 0 w 2486068"/>
                      <a:gd name="connsiteY1" fmla="*/ 155821 h 1787975"/>
                      <a:gd name="connsiteX2" fmla="*/ 2231923 w 2486068"/>
                      <a:gd name="connsiteY2" fmla="*/ 1787975 h 1787975"/>
                      <a:gd name="connsiteX3" fmla="*/ 1288025 w 2486068"/>
                      <a:gd name="connsiteY3" fmla="*/ 1650324 h 1787975"/>
                      <a:gd name="connsiteX0" fmla="*/ 1288025 w 2486068"/>
                      <a:gd name="connsiteY0" fmla="*/ 1650324 h 1787975"/>
                      <a:gd name="connsiteX1" fmla="*/ 0 w 2486068"/>
                      <a:gd name="connsiteY1" fmla="*/ 155821 h 1787975"/>
                      <a:gd name="connsiteX2" fmla="*/ 2231923 w 2486068"/>
                      <a:gd name="connsiteY2" fmla="*/ 1787975 h 1787975"/>
                      <a:gd name="connsiteX3" fmla="*/ 1288025 w 2486068"/>
                      <a:gd name="connsiteY3" fmla="*/ 1650324 h 1787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86068" h="1787975">
                        <a:moveTo>
                          <a:pt x="1288025" y="1650324"/>
                        </a:moveTo>
                        <a:cubicBezTo>
                          <a:pt x="858683" y="1152156"/>
                          <a:pt x="832465" y="182040"/>
                          <a:pt x="0" y="155821"/>
                        </a:cubicBezTo>
                        <a:cubicBezTo>
                          <a:pt x="665316" y="-293186"/>
                          <a:pt x="3306917" y="221369"/>
                          <a:pt x="2231923" y="1787975"/>
                        </a:cubicBezTo>
                        <a:cubicBezTo>
                          <a:pt x="1917290" y="1742091"/>
                          <a:pt x="1592825" y="1745370"/>
                          <a:pt x="1288025" y="1650324"/>
                        </a:cubicBezTo>
                        <a:close/>
                      </a:path>
                    </a:pathLst>
                  </a:custGeom>
                  <a:solidFill>
                    <a:schemeClr val="bg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Microsoft YaHei"/>
                      <a:cs typeface="+mn-cs"/>
                    </a:endParaRPr>
                  </a:p>
                </p:txBody>
              </p:sp>
              <p:sp>
                <p:nvSpPr>
                  <p:cNvPr id="17" name="出自【趣你的PPT】(微信:qunideppt)：最优质的PPT资源库">
                    <a:extLst>
                      <a:ext uri="{FF2B5EF4-FFF2-40B4-BE49-F238E27FC236}">
                        <a16:creationId xmlns:a16="http://schemas.microsoft.com/office/drawing/2014/main" id="{D02A0D41-DFE7-4408-A003-C7A8F388345E}"/>
                      </a:ext>
                    </a:extLst>
                  </p:cNvPr>
                  <p:cNvSpPr/>
                  <p:nvPr/>
                </p:nvSpPr>
                <p:spPr>
                  <a:xfrm rot="12990603">
                    <a:off x="3268663" y="3703638"/>
                    <a:ext cx="2666999" cy="1917700"/>
                  </a:xfrm>
                  <a:custGeom>
                    <a:avLst/>
                    <a:gdLst>
                      <a:gd name="connsiteX0" fmla="*/ 0 w 1317523"/>
                      <a:gd name="connsiteY0" fmla="*/ 1415845 h 1415845"/>
                      <a:gd name="connsiteX1" fmla="*/ 658762 w 1317523"/>
                      <a:gd name="connsiteY1" fmla="*/ 0 h 1415845"/>
                      <a:gd name="connsiteX2" fmla="*/ 1317523 w 1317523"/>
                      <a:gd name="connsiteY2" fmla="*/ 1415845 h 1415845"/>
                      <a:gd name="connsiteX3" fmla="*/ 0 w 1317523"/>
                      <a:gd name="connsiteY3" fmla="*/ 1415845 h 1415845"/>
                      <a:gd name="connsiteX0" fmla="*/ 1081548 w 2399071"/>
                      <a:gd name="connsiteY0" fmla="*/ 1494503 h 1494503"/>
                      <a:gd name="connsiteX1" fmla="*/ 0 w 2399071"/>
                      <a:gd name="connsiteY1" fmla="*/ 0 h 1494503"/>
                      <a:gd name="connsiteX2" fmla="*/ 2399071 w 2399071"/>
                      <a:gd name="connsiteY2" fmla="*/ 1494503 h 1494503"/>
                      <a:gd name="connsiteX3" fmla="*/ 1081548 w 2399071"/>
                      <a:gd name="connsiteY3" fmla="*/ 1494503 h 1494503"/>
                      <a:gd name="connsiteX0" fmla="*/ 1327354 w 2399071"/>
                      <a:gd name="connsiteY0" fmla="*/ 1484671 h 1494503"/>
                      <a:gd name="connsiteX1" fmla="*/ 0 w 2399071"/>
                      <a:gd name="connsiteY1" fmla="*/ 0 h 1494503"/>
                      <a:gd name="connsiteX2" fmla="*/ 2399071 w 2399071"/>
                      <a:gd name="connsiteY2" fmla="*/ 1494503 h 1494503"/>
                      <a:gd name="connsiteX3" fmla="*/ 1327354 w 2399071"/>
                      <a:gd name="connsiteY3" fmla="*/ 1484671 h 1494503"/>
                      <a:gd name="connsiteX0" fmla="*/ 1327354 w 2231923"/>
                      <a:gd name="connsiteY0" fmla="*/ 1484671 h 1632154"/>
                      <a:gd name="connsiteX1" fmla="*/ 0 w 2231923"/>
                      <a:gd name="connsiteY1" fmla="*/ 0 h 1632154"/>
                      <a:gd name="connsiteX2" fmla="*/ 2231923 w 2231923"/>
                      <a:gd name="connsiteY2" fmla="*/ 1632154 h 1632154"/>
                      <a:gd name="connsiteX3" fmla="*/ 1327354 w 2231923"/>
                      <a:gd name="connsiteY3" fmla="*/ 1484671 h 1632154"/>
                      <a:gd name="connsiteX0" fmla="*/ 1288025 w 2231923"/>
                      <a:gd name="connsiteY0" fmla="*/ 1494503 h 1632154"/>
                      <a:gd name="connsiteX1" fmla="*/ 0 w 2231923"/>
                      <a:gd name="connsiteY1" fmla="*/ 0 h 1632154"/>
                      <a:gd name="connsiteX2" fmla="*/ 2231923 w 2231923"/>
                      <a:gd name="connsiteY2" fmla="*/ 1632154 h 1632154"/>
                      <a:gd name="connsiteX3" fmla="*/ 1288025 w 2231923"/>
                      <a:gd name="connsiteY3" fmla="*/ 1494503 h 1632154"/>
                      <a:gd name="connsiteX0" fmla="*/ 1288025 w 2491575"/>
                      <a:gd name="connsiteY0" fmla="*/ 1494503 h 1632154"/>
                      <a:gd name="connsiteX1" fmla="*/ 0 w 2491575"/>
                      <a:gd name="connsiteY1" fmla="*/ 0 h 1632154"/>
                      <a:gd name="connsiteX2" fmla="*/ 2231923 w 2491575"/>
                      <a:gd name="connsiteY2" fmla="*/ 1632154 h 1632154"/>
                      <a:gd name="connsiteX3" fmla="*/ 1288025 w 2491575"/>
                      <a:gd name="connsiteY3" fmla="*/ 1494503 h 1632154"/>
                      <a:gd name="connsiteX0" fmla="*/ 1288025 w 2486068"/>
                      <a:gd name="connsiteY0" fmla="*/ 1650324 h 1787975"/>
                      <a:gd name="connsiteX1" fmla="*/ 0 w 2486068"/>
                      <a:gd name="connsiteY1" fmla="*/ 155821 h 1787975"/>
                      <a:gd name="connsiteX2" fmla="*/ 2231923 w 2486068"/>
                      <a:gd name="connsiteY2" fmla="*/ 1787975 h 1787975"/>
                      <a:gd name="connsiteX3" fmla="*/ 1288025 w 2486068"/>
                      <a:gd name="connsiteY3" fmla="*/ 1650324 h 1787975"/>
                      <a:gd name="connsiteX0" fmla="*/ 1288025 w 2486068"/>
                      <a:gd name="connsiteY0" fmla="*/ 1650324 h 1787975"/>
                      <a:gd name="connsiteX1" fmla="*/ 0 w 2486068"/>
                      <a:gd name="connsiteY1" fmla="*/ 155821 h 1787975"/>
                      <a:gd name="connsiteX2" fmla="*/ 2231923 w 2486068"/>
                      <a:gd name="connsiteY2" fmla="*/ 1787975 h 1787975"/>
                      <a:gd name="connsiteX3" fmla="*/ 1288025 w 2486068"/>
                      <a:gd name="connsiteY3" fmla="*/ 1650324 h 1787975"/>
                      <a:gd name="connsiteX0" fmla="*/ 1288025 w 2486068"/>
                      <a:gd name="connsiteY0" fmla="*/ 1650324 h 1787975"/>
                      <a:gd name="connsiteX1" fmla="*/ 0 w 2486068"/>
                      <a:gd name="connsiteY1" fmla="*/ 155821 h 1787975"/>
                      <a:gd name="connsiteX2" fmla="*/ 2231923 w 2486068"/>
                      <a:gd name="connsiteY2" fmla="*/ 1787975 h 1787975"/>
                      <a:gd name="connsiteX3" fmla="*/ 1288025 w 2486068"/>
                      <a:gd name="connsiteY3" fmla="*/ 1650324 h 1787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86068" h="1787975">
                        <a:moveTo>
                          <a:pt x="1288025" y="1650324"/>
                        </a:moveTo>
                        <a:cubicBezTo>
                          <a:pt x="858683" y="1152156"/>
                          <a:pt x="832465" y="182040"/>
                          <a:pt x="0" y="155821"/>
                        </a:cubicBezTo>
                        <a:cubicBezTo>
                          <a:pt x="665316" y="-293186"/>
                          <a:pt x="3306917" y="221369"/>
                          <a:pt x="2231923" y="1787975"/>
                        </a:cubicBezTo>
                        <a:cubicBezTo>
                          <a:pt x="1917290" y="1742091"/>
                          <a:pt x="1592825" y="1745370"/>
                          <a:pt x="1288025" y="1650324"/>
                        </a:cubicBezTo>
                        <a:close/>
                      </a:path>
                    </a:pathLst>
                  </a:custGeom>
                  <a:solidFill>
                    <a:schemeClr val="bg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Microsoft YaHei"/>
                      <a:cs typeface="+mn-cs"/>
                    </a:endParaRPr>
                  </a:p>
                </p:txBody>
              </p:sp>
              <p:sp>
                <p:nvSpPr>
                  <p:cNvPr id="18" name="出自【趣你的PPT】(微信:qunideppt)：最优质的PPT资源库">
                    <a:extLst>
                      <a:ext uri="{FF2B5EF4-FFF2-40B4-BE49-F238E27FC236}">
                        <a16:creationId xmlns:a16="http://schemas.microsoft.com/office/drawing/2014/main" id="{21A4A356-8B0D-426B-B5CF-2C7D02009C90}"/>
                      </a:ext>
                    </a:extLst>
                  </p:cNvPr>
                  <p:cNvSpPr/>
                  <p:nvPr/>
                </p:nvSpPr>
                <p:spPr>
                  <a:xfrm rot="17217058">
                    <a:off x="3268663" y="1782763"/>
                    <a:ext cx="2667000" cy="1917700"/>
                  </a:xfrm>
                  <a:custGeom>
                    <a:avLst/>
                    <a:gdLst>
                      <a:gd name="connsiteX0" fmla="*/ 0 w 1317523"/>
                      <a:gd name="connsiteY0" fmla="*/ 1415845 h 1415845"/>
                      <a:gd name="connsiteX1" fmla="*/ 658762 w 1317523"/>
                      <a:gd name="connsiteY1" fmla="*/ 0 h 1415845"/>
                      <a:gd name="connsiteX2" fmla="*/ 1317523 w 1317523"/>
                      <a:gd name="connsiteY2" fmla="*/ 1415845 h 1415845"/>
                      <a:gd name="connsiteX3" fmla="*/ 0 w 1317523"/>
                      <a:gd name="connsiteY3" fmla="*/ 1415845 h 1415845"/>
                      <a:gd name="connsiteX0" fmla="*/ 1081548 w 2399071"/>
                      <a:gd name="connsiteY0" fmla="*/ 1494503 h 1494503"/>
                      <a:gd name="connsiteX1" fmla="*/ 0 w 2399071"/>
                      <a:gd name="connsiteY1" fmla="*/ 0 h 1494503"/>
                      <a:gd name="connsiteX2" fmla="*/ 2399071 w 2399071"/>
                      <a:gd name="connsiteY2" fmla="*/ 1494503 h 1494503"/>
                      <a:gd name="connsiteX3" fmla="*/ 1081548 w 2399071"/>
                      <a:gd name="connsiteY3" fmla="*/ 1494503 h 1494503"/>
                      <a:gd name="connsiteX0" fmla="*/ 1327354 w 2399071"/>
                      <a:gd name="connsiteY0" fmla="*/ 1484671 h 1494503"/>
                      <a:gd name="connsiteX1" fmla="*/ 0 w 2399071"/>
                      <a:gd name="connsiteY1" fmla="*/ 0 h 1494503"/>
                      <a:gd name="connsiteX2" fmla="*/ 2399071 w 2399071"/>
                      <a:gd name="connsiteY2" fmla="*/ 1494503 h 1494503"/>
                      <a:gd name="connsiteX3" fmla="*/ 1327354 w 2399071"/>
                      <a:gd name="connsiteY3" fmla="*/ 1484671 h 1494503"/>
                      <a:gd name="connsiteX0" fmla="*/ 1327354 w 2231923"/>
                      <a:gd name="connsiteY0" fmla="*/ 1484671 h 1632154"/>
                      <a:gd name="connsiteX1" fmla="*/ 0 w 2231923"/>
                      <a:gd name="connsiteY1" fmla="*/ 0 h 1632154"/>
                      <a:gd name="connsiteX2" fmla="*/ 2231923 w 2231923"/>
                      <a:gd name="connsiteY2" fmla="*/ 1632154 h 1632154"/>
                      <a:gd name="connsiteX3" fmla="*/ 1327354 w 2231923"/>
                      <a:gd name="connsiteY3" fmla="*/ 1484671 h 1632154"/>
                      <a:gd name="connsiteX0" fmla="*/ 1288025 w 2231923"/>
                      <a:gd name="connsiteY0" fmla="*/ 1494503 h 1632154"/>
                      <a:gd name="connsiteX1" fmla="*/ 0 w 2231923"/>
                      <a:gd name="connsiteY1" fmla="*/ 0 h 1632154"/>
                      <a:gd name="connsiteX2" fmla="*/ 2231923 w 2231923"/>
                      <a:gd name="connsiteY2" fmla="*/ 1632154 h 1632154"/>
                      <a:gd name="connsiteX3" fmla="*/ 1288025 w 2231923"/>
                      <a:gd name="connsiteY3" fmla="*/ 1494503 h 1632154"/>
                      <a:gd name="connsiteX0" fmla="*/ 1288025 w 2491575"/>
                      <a:gd name="connsiteY0" fmla="*/ 1494503 h 1632154"/>
                      <a:gd name="connsiteX1" fmla="*/ 0 w 2491575"/>
                      <a:gd name="connsiteY1" fmla="*/ 0 h 1632154"/>
                      <a:gd name="connsiteX2" fmla="*/ 2231923 w 2491575"/>
                      <a:gd name="connsiteY2" fmla="*/ 1632154 h 1632154"/>
                      <a:gd name="connsiteX3" fmla="*/ 1288025 w 2491575"/>
                      <a:gd name="connsiteY3" fmla="*/ 1494503 h 1632154"/>
                      <a:gd name="connsiteX0" fmla="*/ 1288025 w 2486068"/>
                      <a:gd name="connsiteY0" fmla="*/ 1650324 h 1787975"/>
                      <a:gd name="connsiteX1" fmla="*/ 0 w 2486068"/>
                      <a:gd name="connsiteY1" fmla="*/ 155821 h 1787975"/>
                      <a:gd name="connsiteX2" fmla="*/ 2231923 w 2486068"/>
                      <a:gd name="connsiteY2" fmla="*/ 1787975 h 1787975"/>
                      <a:gd name="connsiteX3" fmla="*/ 1288025 w 2486068"/>
                      <a:gd name="connsiteY3" fmla="*/ 1650324 h 1787975"/>
                      <a:gd name="connsiteX0" fmla="*/ 1288025 w 2486068"/>
                      <a:gd name="connsiteY0" fmla="*/ 1650324 h 1787975"/>
                      <a:gd name="connsiteX1" fmla="*/ 0 w 2486068"/>
                      <a:gd name="connsiteY1" fmla="*/ 155821 h 1787975"/>
                      <a:gd name="connsiteX2" fmla="*/ 2231923 w 2486068"/>
                      <a:gd name="connsiteY2" fmla="*/ 1787975 h 1787975"/>
                      <a:gd name="connsiteX3" fmla="*/ 1288025 w 2486068"/>
                      <a:gd name="connsiteY3" fmla="*/ 1650324 h 1787975"/>
                      <a:gd name="connsiteX0" fmla="*/ 1288025 w 2486068"/>
                      <a:gd name="connsiteY0" fmla="*/ 1650324 h 1787975"/>
                      <a:gd name="connsiteX1" fmla="*/ 0 w 2486068"/>
                      <a:gd name="connsiteY1" fmla="*/ 155821 h 1787975"/>
                      <a:gd name="connsiteX2" fmla="*/ 2231923 w 2486068"/>
                      <a:gd name="connsiteY2" fmla="*/ 1787975 h 1787975"/>
                      <a:gd name="connsiteX3" fmla="*/ 1288025 w 2486068"/>
                      <a:gd name="connsiteY3" fmla="*/ 1650324 h 1787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86068" h="1787975">
                        <a:moveTo>
                          <a:pt x="1288025" y="1650324"/>
                        </a:moveTo>
                        <a:cubicBezTo>
                          <a:pt x="858683" y="1152156"/>
                          <a:pt x="832465" y="182040"/>
                          <a:pt x="0" y="155821"/>
                        </a:cubicBezTo>
                        <a:cubicBezTo>
                          <a:pt x="665316" y="-293186"/>
                          <a:pt x="3306917" y="221369"/>
                          <a:pt x="2231923" y="1787975"/>
                        </a:cubicBezTo>
                        <a:cubicBezTo>
                          <a:pt x="1917290" y="1742091"/>
                          <a:pt x="1592825" y="1745370"/>
                          <a:pt x="1288025" y="1650324"/>
                        </a:cubicBezTo>
                        <a:close/>
                      </a:path>
                    </a:pathLst>
                  </a:custGeom>
                  <a:solidFill>
                    <a:schemeClr val="bg2">
                      <a:lumMod val="75000"/>
                    </a:schemeClr>
                  </a:solidFill>
                  <a:ln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Microsoft YaHei"/>
                      <a:cs typeface="+mn-cs"/>
                    </a:endParaRPr>
                  </a:p>
                </p:txBody>
              </p:sp>
              <p:sp>
                <p:nvSpPr>
                  <p:cNvPr id="19" name="出自【趣你的PPT】(微信:qunideppt)：最优质的PPT资源库">
                    <a:extLst>
                      <a:ext uri="{FF2B5EF4-FFF2-40B4-BE49-F238E27FC236}">
                        <a16:creationId xmlns:a16="http://schemas.microsoft.com/office/drawing/2014/main" id="{9B47BF2C-D0B2-497D-B7D3-D8898E6515D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3088" y="1987551"/>
                    <a:ext cx="925513" cy="8858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marL="0" marR="0" lvl="0" indent="0" algn="just" defTabSz="914400" rtl="0" eaLnBrk="1" fontAlgn="auto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tabLst/>
                      <a:defRPr/>
                    </a:pPr>
                    <a:r>
                      <a:rPr kumimoji="0" lang="zh-CN" alt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rPr>
                      <a:t>技术</a:t>
                    </a:r>
                    <a:endParaRPr kumimoji="0" lang="en-US" altLang="zh-CN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2F2F2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endParaRPr>
                  </a:p>
                  <a:p>
                    <a:pPr marL="0" marR="0" lvl="0" indent="0" algn="just" defTabSz="914400" rtl="0" eaLnBrk="1" fontAlgn="auto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tabLst/>
                      <a:defRPr/>
                    </a:pPr>
                    <a:r>
                      <a:rPr kumimoji="0" lang="zh-CN" alt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rPr>
                      <a:t>优势</a:t>
                    </a:r>
                  </a:p>
                </p:txBody>
              </p:sp>
            </p:grpSp>
          </p:grpSp>
          <p:sp>
            <p:nvSpPr>
              <p:cNvPr id="8" name="出自【趣你的PPT】(微信:qunideppt)：最优质的PPT资源库">
                <a:extLst>
                  <a:ext uri="{FF2B5EF4-FFF2-40B4-BE49-F238E27FC236}">
                    <a16:creationId xmlns:a16="http://schemas.microsoft.com/office/drawing/2014/main" id="{9B35CEE5-2E7F-4EE7-9BF6-410ADC0F5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0217" y="4045629"/>
                <a:ext cx="927100" cy="885371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just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2F2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规模</a:t>
                </a: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2F2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优势</a:t>
                </a:r>
              </a:p>
            </p:txBody>
          </p:sp>
          <p:sp>
            <p:nvSpPr>
              <p:cNvPr id="9" name="出自【趣你的PPT】(微信:qunideppt)：最优质的PPT资源库">
                <a:extLst>
                  <a:ext uri="{FF2B5EF4-FFF2-40B4-BE49-F238E27FC236}">
                    <a16:creationId xmlns:a16="http://schemas.microsoft.com/office/drawing/2014/main" id="{271BB6F6-E1CC-40AE-9195-0E62A52FC4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205" y="5377542"/>
                <a:ext cx="927100" cy="885371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just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2F2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渠道</a:t>
                </a: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2F2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优势</a:t>
                </a:r>
              </a:p>
            </p:txBody>
          </p:sp>
          <p:sp>
            <p:nvSpPr>
              <p:cNvPr id="10" name="出自【趣你的PPT】(微信:qunideppt)：最优质的PPT资源库">
                <a:extLst>
                  <a:ext uri="{FF2B5EF4-FFF2-40B4-BE49-F238E27FC236}">
                    <a16:creationId xmlns:a16="http://schemas.microsoft.com/office/drawing/2014/main" id="{1254D37E-1CD1-4A01-A47E-59E1A08EAE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4405" y="4077379"/>
                <a:ext cx="927100" cy="885371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just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zh-CN" altLang="en-US" sz="2400" b="1" dirty="0">
                    <a:solidFill>
                      <a:srgbClr val="F2F2F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生态</a:t>
                </a: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2F2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优势</a:t>
                </a:r>
              </a:p>
            </p:txBody>
          </p:sp>
          <p:sp>
            <p:nvSpPr>
              <p:cNvPr id="11" name="出自【趣你的PPT】(微信:qunideppt)：最优质的PPT资源库">
                <a:extLst>
                  <a:ext uri="{FF2B5EF4-FFF2-40B4-BE49-F238E27FC236}">
                    <a16:creationId xmlns:a16="http://schemas.microsoft.com/office/drawing/2014/main" id="{8F596288-E4CA-4A29-8750-CDC4791CAB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9804" y="2058079"/>
                <a:ext cx="927100" cy="885371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just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zh-CN" altLang="en-US" sz="2400" b="1" dirty="0">
                    <a:solidFill>
                      <a:srgbClr val="F2F2F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品牌</a:t>
                </a: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2F2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优势</a:t>
                </a:r>
              </a:p>
            </p:txBody>
          </p:sp>
          <p:sp>
            <p:nvSpPr>
              <p:cNvPr id="12" name="文本框 1">
                <a:extLst>
                  <a:ext uri="{FF2B5EF4-FFF2-40B4-BE49-F238E27FC236}">
                    <a16:creationId xmlns:a16="http://schemas.microsoft.com/office/drawing/2014/main" id="{DDC687D6-4EE2-43CB-863C-DCC901C97B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20992" y="3364939"/>
                <a:ext cx="1273052" cy="1077218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CN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竞争</a:t>
                </a:r>
                <a:endParaRPr kumimoji="1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CN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优势</a:t>
                </a:r>
              </a:p>
            </p:txBody>
          </p:sp>
        </p:grpSp>
      </p:grpSp>
      <p:sp>
        <p:nvSpPr>
          <p:cNvPr id="26" name="矩形 25">
            <a:extLst>
              <a:ext uri="{FF2B5EF4-FFF2-40B4-BE49-F238E27FC236}">
                <a16:creationId xmlns:a16="http://schemas.microsoft.com/office/drawing/2014/main" id="{2C67D129-11A0-41F2-B3D3-BA7A024407F8}"/>
              </a:ext>
            </a:extLst>
          </p:cNvPr>
          <p:cNvSpPr/>
          <p:nvPr/>
        </p:nvSpPr>
        <p:spPr>
          <a:xfrm>
            <a:off x="5924063" y="1713740"/>
            <a:ext cx="6687722" cy="3674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400" b="1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自主设计研发 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</a:t>
            </a:r>
            <a:r>
              <a:rPr lang="zh-CN" altLang="en-US" sz="2400" b="1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余项专利及软件著作权</a:t>
            </a:r>
            <a:endParaRPr lang="en-US" altLang="zh-CN" sz="2400" b="1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400" b="1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根植于民族的国家的品牌</a:t>
            </a:r>
            <a:endParaRPr lang="en-US" altLang="zh-CN" sz="2400" b="1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400" b="1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庞大的硬件市场占有率</a:t>
            </a:r>
            <a:endParaRPr lang="en-US" altLang="zh-CN" sz="2400" b="1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400" b="1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多层级销售渠道</a:t>
            </a:r>
            <a:endParaRPr lang="en-US" altLang="zh-CN" sz="2400" b="1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400" b="1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完整的教育产品生态体系</a:t>
            </a:r>
            <a:endParaRPr lang="en-US" altLang="zh-CN" sz="2400" b="1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BA560DA-D079-4D24-AAD3-D158C80B534C}"/>
              </a:ext>
            </a:extLst>
          </p:cNvPr>
          <p:cNvSpPr txBox="1"/>
          <p:nvPr/>
        </p:nvSpPr>
        <p:spPr>
          <a:xfrm>
            <a:off x="700862" y="86773"/>
            <a:ext cx="2254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产品优势</a:t>
            </a:r>
          </a:p>
        </p:txBody>
      </p:sp>
    </p:spTree>
    <p:extLst>
      <p:ext uri="{BB962C8B-B14F-4D97-AF65-F5344CB8AC3E}">
        <p14:creationId xmlns:p14="http://schemas.microsoft.com/office/powerpoint/2010/main" val="123212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文本框 62">
            <a:extLst>
              <a:ext uri="{FF2B5EF4-FFF2-40B4-BE49-F238E27FC236}">
                <a16:creationId xmlns:a16="http://schemas.microsoft.com/office/drawing/2014/main" id="{80369679-F16B-45E7-807B-66A34B92882B}"/>
              </a:ext>
            </a:extLst>
          </p:cNvPr>
          <p:cNvSpPr txBox="1"/>
          <p:nvPr/>
        </p:nvSpPr>
        <p:spPr>
          <a:xfrm>
            <a:off x="700862" y="86773"/>
            <a:ext cx="5237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常态应用学校名单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498106"/>
              </p:ext>
            </p:extLst>
          </p:nvPr>
        </p:nvGraphicFramePr>
        <p:xfrm>
          <a:off x="1284694" y="755701"/>
          <a:ext cx="4073237" cy="5632800"/>
        </p:xfrm>
        <a:graphic>
          <a:graphicData uri="http://schemas.openxmlformats.org/drawingml/2006/table">
            <a:tbl>
              <a:tblPr/>
              <a:tblGrid>
                <a:gridCol w="4073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663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淄博柳泉中学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淄博市周村区王村中学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淄博市周村区凤鸣小学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淄博市周村区王村镇彭家小学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淄博市周村区实验学校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淄博市张店区杏园小学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淄博市高新区实验小学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淄博市高新区华侨城小学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淄博市淄川区峨庄中心小学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淄博市淄川区龙泉镇中心小学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223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珠海市文园中学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珠海市第十一中学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珠海市文园中学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珠海市第十一中学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珠海市高新区金鼎第一小学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珠海市九洲中学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珠海市金湾区第一小学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珠海市香洲区实验学校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珠海市斗门区实验中学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6663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珠海市紫荆中学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821694"/>
              </p:ext>
            </p:extLst>
          </p:nvPr>
        </p:nvGraphicFramePr>
        <p:xfrm>
          <a:off x="5561970" y="778374"/>
          <a:ext cx="6453699" cy="5576897"/>
        </p:xfrm>
        <a:graphic>
          <a:graphicData uri="http://schemas.openxmlformats.org/drawingml/2006/table">
            <a:tbl>
              <a:tblPr/>
              <a:tblGrid>
                <a:gridCol w="6453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北京市朝阳区金盏乡皮村同心实验学校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天津市昆明路小学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天津市红光中学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河北省邢台市桥西区第十二中学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河北省邢台市桥西区第二十七中学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河北省邢台市桥西区英华小学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河北省沙河市蝉房中学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河南省郑州市二七区长江东路小学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河南省郑州市二七区八卦庙小学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河南省郑州市二七区政通路小学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河南省郑州艺术小学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河南省郑州市二七区龙岗实验小学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吉林省白城实验高中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延边二中北校区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大连东方实验高中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湖北省武汉市青山区吉林街小学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湖北省武汉市硚口区陈家墩小学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湖北省武汉市蔡甸区第四小学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湖北省武汉市新洲区旧街中心小学</a:t>
                      </a:r>
                      <a:endParaRPr lang="en-US" altLang="zh-CN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altLang="zh-CN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……</a:t>
                      </a:r>
                      <a:endParaRPr lang="zh-CN" altLang="en-US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61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086567" y="2801105"/>
            <a:ext cx="2256735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1985833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2927032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079434" y="3924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解决方案</a:t>
            </a: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079434" y="20290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应用背景</a:t>
            </a: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079434" y="2976579"/>
            <a:ext cx="2925165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面临的挑战</a:t>
            </a: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169956" y="48040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04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079434" y="487159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产品优势与竞品分析</a:t>
            </a:r>
          </a:p>
        </p:txBody>
      </p:sp>
      <p:sp>
        <p:nvSpPr>
          <p:cNvPr id="18" name="MH_Number_1">
            <a:extLst>
              <a:ext uri="{FF2B5EF4-FFF2-40B4-BE49-F238E27FC236}">
                <a16:creationId xmlns:a16="http://schemas.microsoft.com/office/drawing/2014/main" id="{64AA3CCA-3B69-412D-9FD2-68ABF2DB684D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169956" y="5745230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05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9" name="MH_Entry_2">
            <a:extLst>
              <a:ext uri="{FF2B5EF4-FFF2-40B4-BE49-F238E27FC236}">
                <a16:creationId xmlns:a16="http://schemas.microsoft.com/office/drawing/2014/main" id="{2BC7FBBF-0920-4DC0-AE96-A3EE2C27490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079434" y="5767994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安装与售后服务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86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>
            <a:extLst>
              <a:ext uri="{FF2B5EF4-FFF2-40B4-BE49-F238E27FC236}">
                <a16:creationId xmlns:a16="http://schemas.microsoft.com/office/drawing/2014/main" id="{08D3E1D2-25A0-4D4A-A98A-0F4D31374AFC}"/>
              </a:ext>
            </a:extLst>
          </p:cNvPr>
          <p:cNvSpPr txBox="1"/>
          <p:nvPr/>
        </p:nvSpPr>
        <p:spPr>
          <a:xfrm>
            <a:off x="3536481" y="962084"/>
            <a:ext cx="5151119" cy="6463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3200" b="1">
                <a:solidFill>
                  <a:srgbClr val="3E85C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algn="ctr" rtl="0">
              <a:defRPr kumimoji="1" sz="5270">
                <a:latin typeface="Calibri" charset="0"/>
                <a:ea typeface="宋体" charset="0"/>
                <a:cs typeface="宋体" charset="0"/>
              </a:defRPr>
            </a:lvl2pPr>
            <a:lvl3pPr algn="ctr" rtl="0">
              <a:defRPr kumimoji="1" sz="5270">
                <a:latin typeface="Calibri" charset="0"/>
                <a:ea typeface="宋体" charset="0"/>
                <a:cs typeface="宋体" charset="0"/>
              </a:defRPr>
            </a:lvl3pPr>
            <a:lvl4pPr algn="ctr" rtl="0">
              <a:defRPr kumimoji="1" sz="5270">
                <a:latin typeface="Calibri" charset="0"/>
                <a:ea typeface="宋体" charset="0"/>
                <a:cs typeface="宋体" charset="0"/>
              </a:defRPr>
            </a:lvl4pPr>
            <a:lvl5pPr algn="ctr" rtl="0">
              <a:defRPr kumimoji="1" sz="5270">
                <a:latin typeface="Calibri" charset="0"/>
                <a:ea typeface="宋体" charset="0"/>
                <a:cs typeface="宋体" charset="0"/>
              </a:defRPr>
            </a:lvl5pPr>
            <a:lvl6pPr marL="547639" algn="ctr" rtl="0">
              <a:defRPr sz="5270">
                <a:latin typeface="Calibri" charset="0"/>
                <a:ea typeface="宋体" charset="0"/>
              </a:defRPr>
            </a:lvl6pPr>
            <a:lvl7pPr marL="1095277" algn="ctr" rtl="0">
              <a:defRPr sz="5270">
                <a:latin typeface="Calibri" charset="0"/>
                <a:ea typeface="宋体" charset="0"/>
              </a:defRPr>
            </a:lvl7pPr>
            <a:lvl8pPr marL="1642916" algn="ctr" rtl="0">
              <a:defRPr sz="5270">
                <a:latin typeface="Calibri" charset="0"/>
                <a:ea typeface="宋体" charset="0"/>
              </a:defRPr>
            </a:lvl8pPr>
            <a:lvl9pPr marL="2190555" algn="ctr" rtl="0">
              <a:defRPr sz="5270">
                <a:latin typeface="Calibri" charset="0"/>
                <a:ea typeface="宋体" charset="0"/>
              </a:defRPr>
            </a:lvl9pPr>
          </a:lstStyle>
          <a:p>
            <a:r>
              <a:rPr lang="zh-CN" altLang="en-US" sz="3600" dirty="0">
                <a:solidFill>
                  <a:schemeClr val="accent4">
                    <a:lumMod val="50000"/>
                  </a:schemeClr>
                </a:solidFill>
              </a:rPr>
              <a:t>提供完整服务方案</a:t>
            </a:r>
          </a:p>
        </p:txBody>
      </p:sp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75884C6C-F685-405B-B19F-0A8562B717B3}"/>
              </a:ext>
            </a:extLst>
          </p:cNvPr>
          <p:cNvSpPr/>
          <p:nvPr/>
        </p:nvSpPr>
        <p:spPr>
          <a:xfrm>
            <a:off x="880143" y="2227437"/>
            <a:ext cx="3180400" cy="1267200"/>
          </a:xfrm>
          <a:custGeom>
            <a:avLst/>
            <a:gdLst>
              <a:gd name="connsiteX0" fmla="*/ 0 w 3180400"/>
              <a:gd name="connsiteY0" fmla="*/ 0 h 1267200"/>
              <a:gd name="connsiteX1" fmla="*/ 3180400 w 3180400"/>
              <a:gd name="connsiteY1" fmla="*/ 0 h 1267200"/>
              <a:gd name="connsiteX2" fmla="*/ 3180400 w 3180400"/>
              <a:gd name="connsiteY2" fmla="*/ 1267200 h 1267200"/>
              <a:gd name="connsiteX3" fmla="*/ 0 w 3180400"/>
              <a:gd name="connsiteY3" fmla="*/ 1267200 h 1267200"/>
              <a:gd name="connsiteX4" fmla="*/ 0 w 3180400"/>
              <a:gd name="connsiteY4" fmla="*/ 0 h 1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0400" h="1267200">
                <a:moveTo>
                  <a:pt x="0" y="0"/>
                </a:moveTo>
                <a:lnTo>
                  <a:pt x="3180400" y="0"/>
                </a:lnTo>
                <a:lnTo>
                  <a:pt x="3180400" y="1267200"/>
                </a:lnTo>
                <a:lnTo>
                  <a:pt x="0" y="12672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2928" tIns="178816" rIns="312928" bIns="1788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4400" kern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交付前</a:t>
            </a: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567B5178-DC75-4B98-A674-9A1699284545}"/>
              </a:ext>
            </a:extLst>
          </p:cNvPr>
          <p:cNvSpPr/>
          <p:nvPr/>
        </p:nvSpPr>
        <p:spPr>
          <a:xfrm>
            <a:off x="880143" y="3494638"/>
            <a:ext cx="3180400" cy="1932480"/>
          </a:xfrm>
          <a:custGeom>
            <a:avLst/>
            <a:gdLst>
              <a:gd name="connsiteX0" fmla="*/ 0 w 3180400"/>
              <a:gd name="connsiteY0" fmla="*/ 0 h 1932480"/>
              <a:gd name="connsiteX1" fmla="*/ 3180400 w 3180400"/>
              <a:gd name="connsiteY1" fmla="*/ 0 h 1932480"/>
              <a:gd name="connsiteX2" fmla="*/ 3180400 w 3180400"/>
              <a:gd name="connsiteY2" fmla="*/ 1932480 h 1932480"/>
              <a:gd name="connsiteX3" fmla="*/ 0 w 3180400"/>
              <a:gd name="connsiteY3" fmla="*/ 1932480 h 1932480"/>
              <a:gd name="connsiteX4" fmla="*/ 0 w 3180400"/>
              <a:gd name="connsiteY4" fmla="*/ 0 h 193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0400" h="1932480">
                <a:moveTo>
                  <a:pt x="0" y="0"/>
                </a:moveTo>
                <a:lnTo>
                  <a:pt x="3180400" y="0"/>
                </a:lnTo>
                <a:lnTo>
                  <a:pt x="3180400" y="1932480"/>
                </a:lnTo>
                <a:lnTo>
                  <a:pt x="0" y="193248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42240" bIns="160020" numCol="1" spcCol="1270" anchor="t" anchorCtr="0">
            <a:noAutofit/>
          </a:bodyPr>
          <a:lstStyle/>
          <a:p>
            <a:pPr marL="228600" lvl="1" indent="-228600" defTabSz="889000">
              <a:lnSpc>
                <a:spcPct val="25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zh-CN" altLang="en-US" sz="2000" kern="1200" dirty="0"/>
              <a:t>成熟的产品交付和售前方案。</a:t>
            </a: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22F36D3B-C21B-4358-8FE9-736B4D1CB7CF}"/>
              </a:ext>
            </a:extLst>
          </p:cNvPr>
          <p:cNvSpPr/>
          <p:nvPr/>
        </p:nvSpPr>
        <p:spPr>
          <a:xfrm>
            <a:off x="4505799" y="2227437"/>
            <a:ext cx="3180400" cy="1267200"/>
          </a:xfrm>
          <a:custGeom>
            <a:avLst/>
            <a:gdLst>
              <a:gd name="connsiteX0" fmla="*/ 0 w 3180400"/>
              <a:gd name="connsiteY0" fmla="*/ 0 h 1267200"/>
              <a:gd name="connsiteX1" fmla="*/ 3180400 w 3180400"/>
              <a:gd name="connsiteY1" fmla="*/ 0 h 1267200"/>
              <a:gd name="connsiteX2" fmla="*/ 3180400 w 3180400"/>
              <a:gd name="connsiteY2" fmla="*/ 1267200 h 1267200"/>
              <a:gd name="connsiteX3" fmla="*/ 0 w 3180400"/>
              <a:gd name="connsiteY3" fmla="*/ 1267200 h 1267200"/>
              <a:gd name="connsiteX4" fmla="*/ 0 w 3180400"/>
              <a:gd name="connsiteY4" fmla="*/ 0 h 1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0400" h="1267200">
                <a:moveTo>
                  <a:pt x="0" y="0"/>
                </a:moveTo>
                <a:lnTo>
                  <a:pt x="3180400" y="0"/>
                </a:lnTo>
                <a:lnTo>
                  <a:pt x="3180400" y="1267200"/>
                </a:lnTo>
                <a:lnTo>
                  <a:pt x="0" y="12672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hueOff val="0"/>
              <a:satOff val="0"/>
              <a:lumOff val="0"/>
              <a:alphaOff val="-20000"/>
            </a:schemeClr>
          </a:lnRef>
          <a:fillRef idx="1">
            <a:schemeClr val="accent1">
              <a:alpha val="90000"/>
              <a:hueOff val="0"/>
              <a:satOff val="0"/>
              <a:lumOff val="0"/>
              <a:alphaOff val="-20000"/>
            </a:schemeClr>
          </a:fillRef>
          <a:effectRef idx="1">
            <a:schemeClr val="accent1">
              <a:alpha val="90000"/>
              <a:hueOff val="0"/>
              <a:satOff val="0"/>
              <a:lumOff val="0"/>
              <a:alphaOff val="-20000"/>
            </a:schemeClr>
          </a:effectRef>
          <a:fontRef idx="minor">
            <a:schemeClr val="lt1"/>
          </a:fontRef>
        </p:style>
        <p:txBody>
          <a:bodyPr spcFirstLastPara="0" vert="horz" wrap="square" lIns="312928" tIns="178816" rIns="312928" bIns="1788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4400" kern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交付中</a:t>
            </a:r>
          </a:p>
        </p:txBody>
      </p:sp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CDF16C0A-8059-499C-9A2C-AA6D0E571A95}"/>
              </a:ext>
            </a:extLst>
          </p:cNvPr>
          <p:cNvSpPr/>
          <p:nvPr/>
        </p:nvSpPr>
        <p:spPr>
          <a:xfrm>
            <a:off x="4505799" y="3494638"/>
            <a:ext cx="3180400" cy="1932480"/>
          </a:xfrm>
          <a:custGeom>
            <a:avLst/>
            <a:gdLst>
              <a:gd name="connsiteX0" fmla="*/ 0 w 3180400"/>
              <a:gd name="connsiteY0" fmla="*/ 0 h 1932480"/>
              <a:gd name="connsiteX1" fmla="*/ 3180400 w 3180400"/>
              <a:gd name="connsiteY1" fmla="*/ 0 h 1932480"/>
              <a:gd name="connsiteX2" fmla="*/ 3180400 w 3180400"/>
              <a:gd name="connsiteY2" fmla="*/ 1932480 h 1932480"/>
              <a:gd name="connsiteX3" fmla="*/ 0 w 3180400"/>
              <a:gd name="connsiteY3" fmla="*/ 1932480 h 1932480"/>
              <a:gd name="connsiteX4" fmla="*/ 0 w 3180400"/>
              <a:gd name="connsiteY4" fmla="*/ 0 h 193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0400" h="1932480">
                <a:moveTo>
                  <a:pt x="0" y="0"/>
                </a:moveTo>
                <a:lnTo>
                  <a:pt x="3180400" y="0"/>
                </a:lnTo>
                <a:lnTo>
                  <a:pt x="3180400" y="1932480"/>
                </a:lnTo>
                <a:lnTo>
                  <a:pt x="0" y="193248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42240" bIns="160020" numCol="1" spcCol="1270" anchor="t" anchorCtr="0">
            <a:noAutofit/>
          </a:bodyPr>
          <a:lstStyle/>
          <a:p>
            <a:pPr marL="228600" lvl="1" indent="-228600" algn="ctr" defTabSz="889000">
              <a:lnSpc>
                <a:spcPct val="20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zh-CN" altLang="en-US" sz="2000" kern="1200" dirty="0"/>
              <a:t>规范化的系统调试；</a:t>
            </a:r>
          </a:p>
          <a:p>
            <a:pPr marL="228600" lvl="1" indent="-228600" algn="ctr" defTabSz="889000">
              <a:lnSpc>
                <a:spcPct val="20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zh-CN" altLang="en-US" sz="2000" kern="1200" dirty="0"/>
              <a:t>教师集中培训服务。</a:t>
            </a:r>
          </a:p>
        </p:txBody>
      </p:sp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7A6D05F9-677C-47E5-84C1-BE06E87ED92E}"/>
              </a:ext>
            </a:extLst>
          </p:cNvPr>
          <p:cNvSpPr/>
          <p:nvPr/>
        </p:nvSpPr>
        <p:spPr>
          <a:xfrm>
            <a:off x="8131456" y="2227437"/>
            <a:ext cx="3180400" cy="1267200"/>
          </a:xfrm>
          <a:custGeom>
            <a:avLst/>
            <a:gdLst>
              <a:gd name="connsiteX0" fmla="*/ 0 w 3180400"/>
              <a:gd name="connsiteY0" fmla="*/ 0 h 1267200"/>
              <a:gd name="connsiteX1" fmla="*/ 3180400 w 3180400"/>
              <a:gd name="connsiteY1" fmla="*/ 0 h 1267200"/>
              <a:gd name="connsiteX2" fmla="*/ 3180400 w 3180400"/>
              <a:gd name="connsiteY2" fmla="*/ 1267200 h 1267200"/>
              <a:gd name="connsiteX3" fmla="*/ 0 w 3180400"/>
              <a:gd name="connsiteY3" fmla="*/ 1267200 h 1267200"/>
              <a:gd name="connsiteX4" fmla="*/ 0 w 3180400"/>
              <a:gd name="connsiteY4" fmla="*/ 0 h 1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0400" h="1267200">
                <a:moveTo>
                  <a:pt x="0" y="0"/>
                </a:moveTo>
                <a:lnTo>
                  <a:pt x="3180400" y="0"/>
                </a:lnTo>
                <a:lnTo>
                  <a:pt x="3180400" y="1267200"/>
                </a:lnTo>
                <a:lnTo>
                  <a:pt x="0" y="12672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hueOff val="0"/>
              <a:satOff val="0"/>
              <a:lumOff val="0"/>
              <a:alphaOff val="-40000"/>
            </a:schemeClr>
          </a:lnRef>
          <a:fillRef idx="1">
            <a:schemeClr val="accent1">
              <a:alpha val="90000"/>
              <a:hueOff val="0"/>
              <a:satOff val="0"/>
              <a:lumOff val="0"/>
              <a:alphaOff val="-40000"/>
            </a:schemeClr>
          </a:fillRef>
          <a:effectRef idx="1">
            <a:schemeClr val="accent1">
              <a:alpha val="90000"/>
              <a:hueOff val="0"/>
              <a:satOff val="0"/>
              <a:lumOff val="0"/>
              <a:alphaOff val="-40000"/>
            </a:schemeClr>
          </a:effectRef>
          <a:fontRef idx="minor">
            <a:schemeClr val="lt1"/>
          </a:fontRef>
        </p:style>
        <p:txBody>
          <a:bodyPr spcFirstLastPara="0" vert="horz" wrap="square" lIns="312928" tIns="178816" rIns="312928" bIns="1788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4400" kern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交付后</a:t>
            </a: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142F9BCF-5EE3-4595-8DAB-FD8406FA81A0}"/>
              </a:ext>
            </a:extLst>
          </p:cNvPr>
          <p:cNvSpPr/>
          <p:nvPr/>
        </p:nvSpPr>
        <p:spPr>
          <a:xfrm>
            <a:off x="8131456" y="3494638"/>
            <a:ext cx="3180400" cy="1932480"/>
          </a:xfrm>
          <a:custGeom>
            <a:avLst/>
            <a:gdLst>
              <a:gd name="connsiteX0" fmla="*/ 0 w 3180400"/>
              <a:gd name="connsiteY0" fmla="*/ 0 h 1932480"/>
              <a:gd name="connsiteX1" fmla="*/ 3180400 w 3180400"/>
              <a:gd name="connsiteY1" fmla="*/ 0 h 1932480"/>
              <a:gd name="connsiteX2" fmla="*/ 3180400 w 3180400"/>
              <a:gd name="connsiteY2" fmla="*/ 1932480 h 1932480"/>
              <a:gd name="connsiteX3" fmla="*/ 0 w 3180400"/>
              <a:gd name="connsiteY3" fmla="*/ 1932480 h 1932480"/>
              <a:gd name="connsiteX4" fmla="*/ 0 w 3180400"/>
              <a:gd name="connsiteY4" fmla="*/ 0 h 193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0400" h="1932480">
                <a:moveTo>
                  <a:pt x="0" y="0"/>
                </a:moveTo>
                <a:lnTo>
                  <a:pt x="3180400" y="0"/>
                </a:lnTo>
                <a:lnTo>
                  <a:pt x="3180400" y="1932480"/>
                </a:lnTo>
                <a:lnTo>
                  <a:pt x="0" y="193248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42240" bIns="160020" numCol="1" spcCol="1270" anchor="t" anchorCtr="0">
            <a:noAutofit/>
          </a:bodyPr>
          <a:lstStyle/>
          <a:p>
            <a:pPr marL="228600" lvl="1" indent="-228600" algn="ctr" defTabSz="88900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zh-CN" altLang="en-US" sz="2000" kern="1200" dirty="0"/>
              <a:t>引领应用模式；</a:t>
            </a:r>
          </a:p>
          <a:p>
            <a:pPr marL="228600" lvl="1" indent="-228600" algn="ctr" defTabSz="88900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zh-CN" altLang="en-US" sz="2000" kern="1200" dirty="0"/>
              <a:t>教学教研服务；</a:t>
            </a:r>
          </a:p>
          <a:p>
            <a:pPr marL="228600" lvl="1" indent="-228600" algn="ctr" defTabSz="88900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zh-CN" altLang="en-US" sz="2000" kern="1200" dirty="0"/>
              <a:t>组织竞赛活动。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7F19A26-4D63-4331-A31B-119C57119CC4}"/>
              </a:ext>
            </a:extLst>
          </p:cNvPr>
          <p:cNvSpPr txBox="1"/>
          <p:nvPr/>
        </p:nvSpPr>
        <p:spPr>
          <a:xfrm>
            <a:off x="700862" y="86773"/>
            <a:ext cx="2360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售后服务</a:t>
            </a:r>
          </a:p>
        </p:txBody>
      </p:sp>
    </p:spTree>
    <p:extLst>
      <p:ext uri="{BB962C8B-B14F-4D97-AF65-F5344CB8AC3E}">
        <p14:creationId xmlns:p14="http://schemas.microsoft.com/office/powerpoint/2010/main" val="184825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未标题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0" cy="194310"/>
          </a:xfrm>
          <a:prstGeom prst="rect">
            <a:avLst/>
          </a:prstGeom>
        </p:spPr>
      </p:pic>
      <p:pic>
        <p:nvPicPr>
          <p:cNvPr id="4" name="图片 3" descr="矢量智能对象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4645" y="4944745"/>
            <a:ext cx="433070" cy="130175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598844" y="6236989"/>
            <a:ext cx="341820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939598"/>
                </a:solidFill>
                <a:cs typeface="+mn-ea"/>
                <a:sym typeface="+mn-lt"/>
              </a:rPr>
              <a:t>2018 Lenovo Internal. All rights reserved.</a:t>
            </a:r>
            <a:endParaRPr lang="zh-CN" altLang="en-US" sz="1400" dirty="0">
              <a:solidFill>
                <a:srgbClr val="939598"/>
              </a:solidFill>
              <a:cs typeface="+mn-ea"/>
              <a:sym typeface="+mn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1765915" y="6246495"/>
            <a:ext cx="431800" cy="288290"/>
          </a:xfrm>
          <a:prstGeom prst="rect">
            <a:avLst/>
          </a:prstGeom>
          <a:solidFill>
            <a:srgbClr val="343E48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en-US" b="1" i="1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774805" y="621601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cs typeface="+mn-ea"/>
                <a:sym typeface="+mn-lt"/>
              </a:rPr>
              <a:t>05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85" y="-24765"/>
            <a:ext cx="12204700" cy="657225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 rot="5400000">
            <a:off x="65405" y="75565"/>
            <a:ext cx="311150" cy="455295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287655" y="147320"/>
            <a:ext cx="311150" cy="311150"/>
          </a:xfrm>
          <a:prstGeom prst="ellipse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78460" y="239395"/>
            <a:ext cx="128905" cy="12890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5165" y="118864"/>
            <a:ext cx="289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solidFill>
                  <a:srgbClr val="ABB3C6"/>
                </a:solidFill>
                <a:cs typeface="+mn-ea"/>
                <a:sym typeface="+mn-lt"/>
              </a:rPr>
              <a:t>AI+</a:t>
            </a:r>
            <a:r>
              <a:rPr lang="zh-CN" altLang="en-US" dirty="0">
                <a:solidFill>
                  <a:srgbClr val="ABB3C6"/>
                </a:solidFill>
                <a:cs typeface="+mn-ea"/>
                <a:sym typeface="+mn-lt"/>
              </a:rPr>
              <a:t>课堂系统综合解决方案</a:t>
            </a:r>
          </a:p>
        </p:txBody>
      </p:sp>
      <p:sp>
        <p:nvSpPr>
          <p:cNvPr id="28" name="矩形 27"/>
          <p:cNvSpPr/>
          <p:nvPr/>
        </p:nvSpPr>
        <p:spPr>
          <a:xfrm>
            <a:off x="1014371" y="4183731"/>
            <a:ext cx="4572000" cy="2008242"/>
          </a:xfrm>
          <a:prstGeom prst="rect">
            <a:avLst/>
          </a:prstGeom>
          <a:ln>
            <a:noFill/>
          </a:ln>
        </p:spPr>
        <p:txBody>
          <a:bodyPr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2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．</a:t>
            </a: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AI+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课堂：学生人脸实时比对、助力走班考勤管理</a:t>
            </a:r>
          </a:p>
          <a:p>
            <a:pPr algn="just">
              <a:lnSpc>
                <a:spcPct val="150000"/>
              </a:lnSpc>
            </a:pPr>
            <a:r>
              <a:rPr lang="zh-CN" altLang="en-US" sz="1200" kern="100" dirty="0">
                <a:solidFill>
                  <a:schemeClr val="bg1"/>
                </a:solidFill>
                <a:cs typeface="+mn-ea"/>
                <a:sym typeface="+mn-lt"/>
              </a:rPr>
              <a:t>       上课后，系统会不断抓拍学生图片，并进行实时比对分析，比对结果在平台统一展示。任课老师可以在平台上查询到学生每一节课的出勤状态。同时这些数据还可以用来评估学生在课堂中的参与度，甚至分析学生的学习态度、学习兴趣，为其学业发展提供建议。</a:t>
            </a:r>
            <a:endParaRPr lang="zh-CN" altLang="zh-CN" sz="1200" kern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" name="图片 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50" y="-14717"/>
            <a:ext cx="12202160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5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00862" y="86773"/>
            <a:ext cx="1882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政策背景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D97736DC-7B08-4434-9F6A-B13DFB9AAE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9521" y="1478888"/>
            <a:ext cx="4040740" cy="2289696"/>
          </a:xfrm>
          <a:custGeom>
            <a:avLst/>
            <a:gdLst>
              <a:gd name="connsiteX0" fmla="*/ 0 w 4029075"/>
              <a:gd name="connsiteY0" fmla="*/ 0 h 2290762"/>
              <a:gd name="connsiteX1" fmla="*/ 4029075 w 4029075"/>
              <a:gd name="connsiteY1" fmla="*/ 0 h 2290762"/>
              <a:gd name="connsiteX2" fmla="*/ 4029075 w 4029075"/>
              <a:gd name="connsiteY2" fmla="*/ 2290762 h 2290762"/>
              <a:gd name="connsiteX3" fmla="*/ 0 w 4029075"/>
              <a:gd name="connsiteY3" fmla="*/ 2290762 h 229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9075" h="2290762">
                <a:moveTo>
                  <a:pt x="0" y="0"/>
                </a:moveTo>
                <a:lnTo>
                  <a:pt x="4029075" y="0"/>
                </a:lnTo>
                <a:lnTo>
                  <a:pt x="4029075" y="2290762"/>
                </a:lnTo>
                <a:lnTo>
                  <a:pt x="0" y="2290762"/>
                </a:lnTo>
                <a:close/>
              </a:path>
            </a:pathLst>
          </a:cu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2569539-4C9B-42B3-808E-3E36884EB3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84139" y="3768584"/>
            <a:ext cx="4073852" cy="2289696"/>
          </a:xfrm>
          <a:custGeom>
            <a:avLst/>
            <a:gdLst>
              <a:gd name="connsiteX0" fmla="*/ 0 w 4048125"/>
              <a:gd name="connsiteY0" fmla="*/ 0 h 2290762"/>
              <a:gd name="connsiteX1" fmla="*/ 4048125 w 4048125"/>
              <a:gd name="connsiteY1" fmla="*/ 0 h 2290762"/>
              <a:gd name="connsiteX2" fmla="*/ 4048125 w 4048125"/>
              <a:gd name="connsiteY2" fmla="*/ 2290762 h 2290762"/>
              <a:gd name="connsiteX3" fmla="*/ 0 w 4048125"/>
              <a:gd name="connsiteY3" fmla="*/ 2290762 h 229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8125" h="2290762">
                <a:moveTo>
                  <a:pt x="0" y="0"/>
                </a:moveTo>
                <a:lnTo>
                  <a:pt x="4048125" y="0"/>
                </a:lnTo>
                <a:lnTo>
                  <a:pt x="4048125" y="2290762"/>
                </a:lnTo>
                <a:lnTo>
                  <a:pt x="0" y="2290762"/>
                </a:lnTo>
                <a:close/>
              </a:path>
            </a:pathLst>
          </a:custGeom>
        </p:spPr>
      </p:pic>
      <p:grpSp>
        <p:nvGrpSpPr>
          <p:cNvPr id="17" name="组合 39">
            <a:extLst>
              <a:ext uri="{FF2B5EF4-FFF2-40B4-BE49-F238E27FC236}">
                <a16:creationId xmlns:a16="http://schemas.microsoft.com/office/drawing/2014/main" id="{5A39173D-4670-4696-AC9D-41A92A394174}"/>
              </a:ext>
            </a:extLst>
          </p:cNvPr>
          <p:cNvGrpSpPr/>
          <p:nvPr/>
        </p:nvGrpSpPr>
        <p:grpSpPr bwMode="auto">
          <a:xfrm>
            <a:off x="4037550" y="1479195"/>
            <a:ext cx="1866295" cy="2290013"/>
            <a:chOff x="4029075" y="1690688"/>
            <a:chExt cx="2057400" cy="2290762"/>
          </a:xfrm>
          <a:solidFill>
            <a:srgbClr val="585770"/>
          </a:solidFill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3955E116-A90A-4E5B-8551-2CDA449C8FE5}"/>
                </a:ext>
              </a:extLst>
            </p:cNvPr>
            <p:cNvSpPr/>
            <p:nvPr/>
          </p:nvSpPr>
          <p:spPr>
            <a:xfrm>
              <a:off x="4029075" y="1690688"/>
              <a:ext cx="2057400" cy="2290762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399"/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A2FE889B-9423-4F8A-B24B-6F12A8B0FC4C}"/>
                </a:ext>
              </a:extLst>
            </p:cNvPr>
            <p:cNvSpPr txBox="1"/>
            <p:nvPr/>
          </p:nvSpPr>
          <p:spPr>
            <a:xfrm>
              <a:off x="4137337" y="2592705"/>
              <a:ext cx="1840874" cy="40024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2000" b="1" dirty="0">
                  <a:ln w="38100">
                    <a:noFill/>
                  </a:ln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十九大方针</a:t>
              </a:r>
            </a:p>
          </p:txBody>
        </p:sp>
      </p:grpSp>
      <p:grpSp>
        <p:nvGrpSpPr>
          <p:cNvPr id="20" name="组合 40">
            <a:extLst>
              <a:ext uri="{FF2B5EF4-FFF2-40B4-BE49-F238E27FC236}">
                <a16:creationId xmlns:a16="http://schemas.microsoft.com/office/drawing/2014/main" id="{B86F6CE8-9E51-4966-B637-FDA6DE9599E9}"/>
              </a:ext>
            </a:extLst>
          </p:cNvPr>
          <p:cNvGrpSpPr/>
          <p:nvPr/>
        </p:nvGrpSpPr>
        <p:grpSpPr bwMode="auto">
          <a:xfrm>
            <a:off x="5903845" y="3768573"/>
            <a:ext cx="1780294" cy="2290013"/>
            <a:chOff x="6086475" y="3981450"/>
            <a:chExt cx="2057400" cy="2290762"/>
          </a:xfrm>
          <a:solidFill>
            <a:srgbClr val="585770"/>
          </a:solidFill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C0209B68-52AD-4796-BBC3-98EACBD0B3FC}"/>
                </a:ext>
              </a:extLst>
            </p:cNvPr>
            <p:cNvSpPr/>
            <p:nvPr/>
          </p:nvSpPr>
          <p:spPr>
            <a:xfrm>
              <a:off x="6086475" y="3981450"/>
              <a:ext cx="2057400" cy="2290762"/>
            </a:xfrm>
            <a:prstGeom prst="rect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399" dirty="0"/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09163A7F-3BD3-4533-95F9-EA9A5FBD7A42}"/>
                </a:ext>
              </a:extLst>
            </p:cNvPr>
            <p:cNvSpPr txBox="1"/>
            <p:nvPr/>
          </p:nvSpPr>
          <p:spPr>
            <a:xfrm>
              <a:off x="6205699" y="4994771"/>
              <a:ext cx="1818953" cy="70811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2000" b="1" dirty="0">
                  <a:ln w="38100">
                    <a:noFill/>
                  </a:ln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习书记重视</a:t>
              </a:r>
            </a:p>
          </p:txBody>
        </p:sp>
      </p:grpSp>
      <p:sp>
        <p:nvSpPr>
          <p:cNvPr id="23" name="TextBox 45">
            <a:extLst>
              <a:ext uri="{FF2B5EF4-FFF2-40B4-BE49-F238E27FC236}">
                <a16:creationId xmlns:a16="http://schemas.microsoft.com/office/drawing/2014/main" id="{12E7712B-C68B-47B9-8B96-DBE3DFDA4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2845" y="2044490"/>
            <a:ext cx="3821705" cy="115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zh-CN" altLang="en-US" sz="2399" b="1" dirty="0">
                <a:solidFill>
                  <a:srgbClr val="3E85C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让亿万孩子</a:t>
            </a:r>
            <a:r>
              <a:rPr lang="zh-CN" altLang="en-US" sz="2399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同在蓝天下共享优质教育</a:t>
            </a:r>
            <a:endParaRPr lang="en-US" altLang="zh-CN" sz="2399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zh-CN" altLang="en-US" sz="2399" b="1" dirty="0">
                <a:solidFill>
                  <a:srgbClr val="3E85C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通过知识改变命运</a:t>
            </a:r>
          </a:p>
        </p:txBody>
      </p:sp>
      <p:sp>
        <p:nvSpPr>
          <p:cNvPr id="24" name="矩形 27">
            <a:extLst>
              <a:ext uri="{FF2B5EF4-FFF2-40B4-BE49-F238E27FC236}">
                <a16:creationId xmlns:a16="http://schemas.microsoft.com/office/drawing/2014/main" id="{344E966A-6DDB-43F2-9114-4E1993919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0308" y="4434043"/>
            <a:ext cx="6094413" cy="1134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399" b="1" dirty="0">
                <a:solidFill>
                  <a:srgbClr val="E16A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399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推进教育现代化，办人民满意的教育</a:t>
            </a:r>
            <a:endParaRPr lang="en-US" altLang="zh-CN" sz="2399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399" b="1" dirty="0">
                <a:solidFill>
                  <a:srgbClr val="3E85C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成为党和国家的教育根本方针</a:t>
            </a:r>
          </a:p>
        </p:txBody>
      </p:sp>
      <p:sp>
        <p:nvSpPr>
          <p:cNvPr id="25" name="出自【趣你的PPT】(微信:qunideppt)：最优质的PPT资源库">
            <a:extLst>
              <a:ext uri="{FF2B5EF4-FFF2-40B4-BE49-F238E27FC236}">
                <a16:creationId xmlns:a16="http://schemas.microsoft.com/office/drawing/2014/main" id="{385A0EF9-C2BE-4987-B17D-2FBE70489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8156" y="856185"/>
            <a:ext cx="382170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700"/>
              </a:spcBef>
              <a:buNone/>
            </a:pP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政策方针 国之大计</a:t>
            </a:r>
          </a:p>
        </p:txBody>
      </p:sp>
    </p:spTree>
    <p:extLst>
      <p:ext uri="{BB962C8B-B14F-4D97-AF65-F5344CB8AC3E}">
        <p14:creationId xmlns:p14="http://schemas.microsoft.com/office/powerpoint/2010/main" val="227511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B8E4542C-DDB1-4846-8339-C9A92B63C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502" y="3247156"/>
            <a:ext cx="1075772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       到</a:t>
            </a:r>
            <a:r>
              <a:rPr lang="en-US" altLang="zh-CN" sz="2200" dirty="0">
                <a:ea typeface="微软雅黑" panose="020B0503020204020204" pitchFamily="34" charset="-122"/>
                <a:sym typeface="Arial" panose="020B0604020202020204" pitchFamily="34" charset="0"/>
              </a:rPr>
              <a:t>2020</a:t>
            </a:r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年，基本建成“人人皆学、处处能学、时时可学”、与国家教育现代化发展目标相适应的教育信息化体系；将学校</a:t>
            </a:r>
            <a:r>
              <a:rPr lang="zh-CN" altLang="en-US" sz="22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网络教学环境</a:t>
            </a:r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和</a:t>
            </a:r>
            <a:r>
              <a:rPr lang="zh-CN" altLang="en-US" sz="22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备课环境</a:t>
            </a:r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建设纳入义务教育学校建设标准，鼓励具备条件的学校配备</a:t>
            </a:r>
            <a:r>
              <a:rPr lang="zh-CN" altLang="en-US" sz="22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师生用学习终端</a:t>
            </a:r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  <a:endParaRPr lang="en-US" altLang="zh-CN" sz="2200" b="1" dirty="0"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r"/>
            <a:r>
              <a:rPr lang="en-US" altLang="zh-CN" sz="2200" b="1" dirty="0">
                <a:ea typeface="微软雅黑" panose="020B0503020204020204" pitchFamily="34" charset="-122"/>
                <a:sym typeface="Arial" panose="020B0604020202020204" pitchFamily="34" charset="0"/>
              </a:rPr>
              <a:t>——《</a:t>
            </a:r>
            <a:r>
              <a:rPr lang="zh-CN" altLang="en-US" sz="2200" b="1" dirty="0">
                <a:ea typeface="微软雅黑" panose="020B0503020204020204" pitchFamily="34" charset="-122"/>
                <a:sym typeface="Arial" panose="020B0604020202020204" pitchFamily="34" charset="0"/>
              </a:rPr>
              <a:t>教育信息化“十三五”规划</a:t>
            </a:r>
            <a:r>
              <a:rPr lang="en-US" altLang="zh-CN" sz="2200" b="1" dirty="0">
                <a:ea typeface="微软雅黑" panose="020B0503020204020204" pitchFamily="34" charset="-122"/>
                <a:sym typeface="Arial" panose="020B0604020202020204" pitchFamily="34" charset="0"/>
              </a:rPr>
              <a:t>》</a:t>
            </a:r>
            <a:endParaRPr lang="zh-CN" altLang="en-US" sz="2200" b="1" dirty="0"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2C2A53D-B631-418B-B1B7-B8A06EB10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502" y="4921307"/>
            <a:ext cx="1077171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      </a:t>
            </a:r>
            <a:r>
              <a:rPr lang="zh-CN" altLang="en-US" dirty="0"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到</a:t>
            </a:r>
            <a:r>
              <a:rPr lang="en-US" altLang="zh-CN" sz="2200" dirty="0">
                <a:ea typeface="微软雅黑" panose="020B0503020204020204" pitchFamily="34" charset="-122"/>
                <a:sym typeface="Arial" panose="020B0604020202020204" pitchFamily="34" charset="0"/>
              </a:rPr>
              <a:t>2035</a:t>
            </a:r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年，教师综合素质、专业化水平和创新能力大幅提升</a:t>
            </a:r>
            <a:r>
              <a:rPr lang="is-IS" altLang="zh-CN" sz="2200" dirty="0">
                <a:ea typeface="微软雅黑" panose="020B0503020204020204" pitchFamily="34" charset="-122"/>
                <a:sym typeface="Arial" panose="020B0604020202020204" pitchFamily="34" charset="0"/>
              </a:rPr>
              <a:t>……</a:t>
            </a:r>
            <a:r>
              <a:rPr lang="zh-CN" altLang="en-US" sz="22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教师主动适应信息化、人工智能等新技术变革，积极有效开展教育教学。</a:t>
            </a:r>
            <a:endParaRPr lang="en-US" altLang="zh-CN" sz="2200" dirty="0">
              <a:solidFill>
                <a:srgbClr val="FF0000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r>
              <a:rPr lang="en-US" altLang="zh-CN" sz="2000" dirty="0">
                <a:ea typeface="微软雅黑" panose="020B0503020204020204" pitchFamily="34" charset="-122"/>
                <a:sym typeface="Arial" panose="020B0604020202020204" pitchFamily="34" charset="0"/>
              </a:rPr>
              <a:t>                                                        </a:t>
            </a:r>
            <a:r>
              <a:rPr lang="en-US" altLang="zh-CN" sz="2200" b="1" dirty="0">
                <a:ea typeface="微软雅黑" panose="020B0503020204020204" pitchFamily="34" charset="-122"/>
                <a:sym typeface="Arial" panose="020B0604020202020204" pitchFamily="34" charset="0"/>
              </a:rPr>
              <a:t>——《</a:t>
            </a:r>
            <a:r>
              <a:rPr lang="zh-CN" altLang="en-US" sz="2200" b="1" dirty="0">
                <a:ea typeface="微软雅黑" panose="020B0503020204020204" pitchFamily="34" charset="-122"/>
                <a:sym typeface="Arial" panose="020B0604020202020204" pitchFamily="34" charset="0"/>
              </a:rPr>
              <a:t>关于全面深化新时代教师队伍建设改革的意见</a:t>
            </a:r>
            <a:r>
              <a:rPr lang="en-US" altLang="zh-CN" sz="2200" b="1" dirty="0">
                <a:ea typeface="微软雅黑" panose="020B0503020204020204" pitchFamily="34" charset="-122"/>
                <a:sym typeface="Arial" panose="020B0604020202020204" pitchFamily="34" charset="0"/>
              </a:rPr>
              <a:t>》</a:t>
            </a:r>
            <a:endParaRPr lang="zh-CN" altLang="en-US" sz="2200" b="1" dirty="0"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A958649-D95B-42D6-B168-7499D4537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513" y="1641073"/>
            <a:ext cx="1077171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       到</a:t>
            </a:r>
            <a:r>
              <a:rPr lang="en-US" altLang="zh-CN" sz="2200" dirty="0">
                <a:ea typeface="微软雅黑" panose="020B0503020204020204" pitchFamily="34" charset="-122"/>
                <a:sym typeface="Arial" panose="020B0604020202020204" pitchFamily="34" charset="0"/>
              </a:rPr>
              <a:t>2022</a:t>
            </a:r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年基本实现“三全两高一大”的发展目标，即</a:t>
            </a:r>
            <a:r>
              <a:rPr lang="zh-CN" altLang="en-US" sz="22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教学应用</a:t>
            </a:r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覆盖全体教师、</a:t>
            </a:r>
            <a:r>
              <a:rPr lang="zh-CN" altLang="en-US" sz="22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学习应用</a:t>
            </a:r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覆盖全体适龄学生、</a:t>
            </a:r>
            <a:r>
              <a:rPr lang="zh-CN" altLang="en-US" sz="22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数字校园</a:t>
            </a:r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建设覆盖全体学校，信息化应用水平和师生信息素养普遍提高，建成“互联网</a:t>
            </a:r>
            <a:r>
              <a:rPr lang="en-US" altLang="zh-CN" sz="2200" dirty="0">
                <a:ea typeface="微软雅黑" panose="020B0503020204020204" pitchFamily="34" charset="-122"/>
                <a:sym typeface="Arial" panose="020B0604020202020204" pitchFamily="34" charset="0"/>
              </a:rPr>
              <a:t>+</a:t>
            </a:r>
            <a:r>
              <a:rPr lang="zh-CN" altLang="en-US" sz="2200" dirty="0">
                <a:ea typeface="微软雅黑" panose="020B0503020204020204" pitchFamily="34" charset="-122"/>
                <a:sym typeface="Arial" panose="020B0604020202020204" pitchFamily="34" charset="0"/>
              </a:rPr>
              <a:t>教育”大平台</a:t>
            </a:r>
            <a:r>
              <a:rPr lang="en-US" altLang="zh-CN" sz="2200" dirty="0">
                <a:ea typeface="微软雅黑" panose="020B0503020204020204" pitchFamily="34" charset="-122"/>
                <a:sym typeface="Arial" panose="020B0604020202020204" pitchFamily="34" charset="0"/>
              </a:rPr>
              <a:t>……</a:t>
            </a:r>
            <a:r>
              <a:rPr lang="en-US" altLang="zh-CN" sz="2000" dirty="0">
                <a:ea typeface="微软雅黑" panose="020B0503020204020204" pitchFamily="34" charset="-122"/>
                <a:sym typeface="Arial" panose="020B0604020202020204" pitchFamily="34" charset="0"/>
              </a:rPr>
              <a:t>                                                                                           </a:t>
            </a:r>
          </a:p>
          <a:p>
            <a:pPr algn="r"/>
            <a:r>
              <a:rPr lang="en-US" altLang="zh-CN" sz="2000" dirty="0">
                <a:ea typeface="微软雅黑" panose="020B0503020204020204" pitchFamily="34" charset="-122"/>
                <a:sym typeface="Arial" panose="020B0604020202020204" pitchFamily="34" charset="0"/>
              </a:rPr>
              <a:t>   </a:t>
            </a:r>
            <a:r>
              <a:rPr lang="en-US" altLang="zh-CN" sz="2200" b="1" dirty="0">
                <a:ea typeface="微软雅黑" panose="020B0503020204020204" pitchFamily="34" charset="-122"/>
                <a:sym typeface="Arial" panose="020B0604020202020204" pitchFamily="34" charset="0"/>
              </a:rPr>
              <a:t>——《</a:t>
            </a:r>
            <a:r>
              <a:rPr lang="zh-CN" altLang="en-US" sz="2200" b="1" dirty="0">
                <a:ea typeface="微软雅黑" panose="020B0503020204020204" pitchFamily="34" charset="-122"/>
                <a:sym typeface="Arial" panose="020B0604020202020204" pitchFamily="34" charset="0"/>
              </a:rPr>
              <a:t>教育信息化</a:t>
            </a:r>
            <a:r>
              <a:rPr lang="en-US" altLang="zh-CN" sz="2200" b="1" dirty="0">
                <a:ea typeface="微软雅黑" panose="020B0503020204020204" pitchFamily="34" charset="-122"/>
                <a:sym typeface="Arial" panose="020B0604020202020204" pitchFamily="34" charset="0"/>
              </a:rPr>
              <a:t>2.0</a:t>
            </a:r>
            <a:r>
              <a:rPr lang="zh-CN" altLang="en-US" sz="2200" b="1" dirty="0">
                <a:ea typeface="微软雅黑" panose="020B0503020204020204" pitchFamily="34" charset="-122"/>
                <a:sym typeface="Arial" panose="020B0604020202020204" pitchFamily="34" charset="0"/>
              </a:rPr>
              <a:t>行动计划</a:t>
            </a:r>
            <a:r>
              <a:rPr lang="en-US" altLang="zh-CN" sz="2200" b="1" dirty="0">
                <a:ea typeface="微软雅黑" panose="020B0503020204020204" pitchFamily="34" charset="-122"/>
                <a:sym typeface="Arial" panose="020B0604020202020204" pitchFamily="34" charset="0"/>
              </a:rPr>
              <a:t>》</a:t>
            </a:r>
            <a:endParaRPr lang="zh-CN" altLang="en-US" sz="2200" b="1" dirty="0"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TextBox 39">
            <a:extLst>
              <a:ext uri="{FF2B5EF4-FFF2-40B4-BE49-F238E27FC236}">
                <a16:creationId xmlns:a16="http://schemas.microsoft.com/office/drawing/2014/main" id="{1D25BCE9-BF20-41F9-A36C-C5F971707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2561" y="828697"/>
            <a:ext cx="2646878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国家政策引导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47E0796-214D-42EF-8045-348B7801401E}"/>
              </a:ext>
            </a:extLst>
          </p:cNvPr>
          <p:cNvSpPr txBox="1"/>
          <p:nvPr/>
        </p:nvSpPr>
        <p:spPr>
          <a:xfrm>
            <a:off x="700862" y="86773"/>
            <a:ext cx="1882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政策背景</a:t>
            </a:r>
          </a:p>
        </p:txBody>
      </p:sp>
    </p:spTree>
    <p:extLst>
      <p:ext uri="{BB962C8B-B14F-4D97-AF65-F5344CB8AC3E}">
        <p14:creationId xmlns:p14="http://schemas.microsoft.com/office/powerpoint/2010/main" val="199934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B8E4542C-DDB1-4846-8339-C9A92B63C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141" y="4857217"/>
            <a:ext cx="10757729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       稳步实施“粤教云”项目，到</a:t>
            </a:r>
            <a:r>
              <a:rPr lang="en-US" altLang="zh-CN" sz="2000" dirty="0">
                <a:ea typeface="微软雅黑" panose="020B0503020204020204" pitchFamily="34" charset="-122"/>
                <a:sym typeface="Arial" panose="020B0604020202020204" pitchFamily="34" charset="0"/>
              </a:rPr>
              <a:t>2018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年，全市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100%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中小学可共享“粤教云”优质数字教材资源，课堂教学实现“粤教云”云服务课堂全覆盖，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50%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中小学校教师配备教学专用移动终端，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100%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中小学校建成“粤教云”云互动课堂。到</a:t>
            </a:r>
            <a:r>
              <a:rPr lang="en-US" altLang="zh-CN" sz="2000" dirty="0">
                <a:ea typeface="微软雅黑" panose="020B0503020204020204" pitchFamily="34" charset="-122"/>
                <a:sym typeface="Arial" panose="020B0604020202020204" pitchFamily="34" charset="0"/>
              </a:rPr>
              <a:t>2020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年，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100%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中小学校教师配备教学专用移动终端。</a:t>
            </a:r>
            <a:endParaRPr lang="en-US" altLang="zh-CN" sz="2000" dirty="0"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r"/>
            <a:r>
              <a:rPr lang="en-US" altLang="zh-CN" sz="2000" b="1" dirty="0">
                <a:ea typeface="微软雅黑" panose="020B0503020204020204" pitchFamily="34" charset="-122"/>
                <a:sym typeface="Arial" panose="020B0604020202020204" pitchFamily="34" charset="0"/>
              </a:rPr>
              <a:t>——</a:t>
            </a:r>
            <a:r>
              <a:rPr lang="zh-CN" altLang="en-US" sz="2000" b="1" dirty="0">
                <a:ea typeface="微软雅黑" panose="020B0503020204020204" pitchFamily="34" charset="-122"/>
                <a:sym typeface="Arial" panose="020B0604020202020204" pitchFamily="34" charset="0"/>
              </a:rPr>
              <a:t>珠海市教育发展“十三五”规划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2C2A53D-B631-418B-B1B7-B8A06EB10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141" y="1645921"/>
            <a:ext cx="1077171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       到</a:t>
            </a:r>
            <a:r>
              <a:rPr lang="en-US" altLang="zh-CN" sz="2000" dirty="0">
                <a:ea typeface="微软雅黑" panose="020B0503020204020204" pitchFamily="34" charset="-122"/>
                <a:sym typeface="Arial" panose="020B0604020202020204" pitchFamily="34" charset="0"/>
              </a:rPr>
              <a:t>2020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年，省级建成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100</a:t>
            </a:r>
            <a:r>
              <a:rPr lang="zh-CN" altLang="en-US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所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智慧校园和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300</a:t>
            </a:r>
            <a:r>
              <a:rPr lang="zh-CN" altLang="en-US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个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“未来教室”，培育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500</a:t>
            </a:r>
            <a:r>
              <a:rPr lang="zh-CN" altLang="en-US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个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智慧教育项目；各地市建成不少于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10</a:t>
            </a:r>
            <a:r>
              <a:rPr lang="zh-CN" altLang="en-US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所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“智慧校园”示范学校、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30</a:t>
            </a:r>
            <a:r>
              <a:rPr lang="zh-CN" altLang="en-US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间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未来教室样板、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30</a:t>
            </a:r>
            <a:r>
              <a:rPr lang="zh-CN" altLang="en-US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个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智慧教育示范项目。</a:t>
            </a:r>
            <a:endParaRPr lang="en-US" altLang="zh-CN" sz="2000" dirty="0"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r"/>
            <a:r>
              <a:rPr lang="en-US" altLang="zh-CN" sz="2000" b="1" dirty="0">
                <a:ea typeface="微软雅黑" panose="020B0503020204020204" pitchFamily="34" charset="-122"/>
                <a:sym typeface="Arial" panose="020B0604020202020204" pitchFamily="34" charset="0"/>
              </a:rPr>
              <a:t>——</a:t>
            </a:r>
            <a:r>
              <a:rPr lang="zh-CN" altLang="en-US" sz="2000" b="1" dirty="0">
                <a:ea typeface="微软雅黑" panose="020B0503020204020204" pitchFamily="34" charset="-122"/>
                <a:sym typeface="Arial" panose="020B0604020202020204" pitchFamily="34" charset="0"/>
              </a:rPr>
              <a:t>广东省教育发展“十三五”规划（</a:t>
            </a:r>
            <a:r>
              <a:rPr lang="en-US" altLang="zh-CN" sz="2000" b="1" dirty="0">
                <a:ea typeface="微软雅黑" panose="020B0503020204020204" pitchFamily="34" charset="-122"/>
                <a:sym typeface="Arial" panose="020B0604020202020204" pitchFamily="34" charset="0"/>
              </a:rPr>
              <a:t>2016-2020</a:t>
            </a:r>
            <a:r>
              <a:rPr lang="zh-CN" altLang="en-US" sz="2000" b="1" dirty="0">
                <a:ea typeface="微软雅黑" panose="020B0503020204020204" pitchFamily="34" charset="-122"/>
                <a:sym typeface="Arial" panose="020B0604020202020204" pitchFamily="34" charset="0"/>
              </a:rPr>
              <a:t>年）</a:t>
            </a:r>
            <a:endParaRPr lang="zh-CN" altLang="en-US" sz="2200" b="1" dirty="0"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TextBox 39">
            <a:extLst>
              <a:ext uri="{FF2B5EF4-FFF2-40B4-BE49-F238E27FC236}">
                <a16:creationId xmlns:a16="http://schemas.microsoft.com/office/drawing/2014/main" id="{79BF05D2-BBC8-4DDA-B48C-A578C9AB6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1010" y="828697"/>
            <a:ext cx="816686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地方政策落实 </a:t>
            </a:r>
            <a:r>
              <a:rPr lang="zh-CN" altLang="en-US" sz="2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（以广东省珠海市为例）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FACD5E3-AA25-4342-BAD5-9136CE60A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141" y="3030008"/>
            <a:ext cx="10988027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       在全面实现每个教室拥有多媒体设备的基础上，给每个教室配备即时反馈系统，为教师配备移动教学智能终端，有条件的地区和学校逐步为学生配备移动</a:t>
            </a:r>
            <a:r>
              <a:rPr lang="zh-CN" altLang="en-US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学习终端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  <a:r>
              <a:rPr lang="zh-CN" altLang="en-US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教师数与教师使用移动教学终端比例不低于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1:1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zh-CN" altLang="en-US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即时反馈系统教室配备率达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100%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，学生拥有移动学习终端的比例逐年</a:t>
            </a:r>
            <a:r>
              <a:rPr lang="zh-CN" altLang="en-US" sz="2000" dirty="0">
                <a:solidFill>
                  <a:srgbClr val="E5393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增大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，全面实现</a:t>
            </a:r>
            <a:r>
              <a:rPr lang="zh-CN" altLang="en-US" sz="2000" dirty="0">
                <a:solidFill>
                  <a:srgbClr val="E5393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互动教学常态化</a:t>
            </a:r>
            <a:r>
              <a:rPr lang="zh-CN" altLang="en-US" sz="2000" dirty="0"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  <a:endParaRPr lang="en-US" altLang="zh-CN" sz="2000" dirty="0"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r"/>
            <a:r>
              <a:rPr lang="en-US" altLang="zh-CN" sz="2000" b="1" dirty="0">
                <a:ea typeface="微软雅黑" panose="020B0503020204020204" pitchFamily="34" charset="-122"/>
                <a:sym typeface="Arial" panose="020B0604020202020204" pitchFamily="34" charset="0"/>
              </a:rPr>
              <a:t>——</a:t>
            </a:r>
            <a:r>
              <a:rPr lang="zh-CN" altLang="en-US" sz="2000" b="1" dirty="0">
                <a:ea typeface="微软雅黑" panose="020B0503020204020204" pitchFamily="34" charset="-122"/>
                <a:sym typeface="Arial" panose="020B0604020202020204" pitchFamily="34" charset="0"/>
              </a:rPr>
              <a:t>广东省中小学智慧校园建设指南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83C7D71-8AE0-4BD0-99E7-9FEA18074A2B}"/>
              </a:ext>
            </a:extLst>
          </p:cNvPr>
          <p:cNvSpPr txBox="1"/>
          <p:nvPr/>
        </p:nvSpPr>
        <p:spPr>
          <a:xfrm>
            <a:off x="700862" y="86773"/>
            <a:ext cx="1882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政策背景</a:t>
            </a:r>
          </a:p>
        </p:txBody>
      </p:sp>
    </p:spTree>
    <p:extLst>
      <p:ext uri="{BB962C8B-B14F-4D97-AF65-F5344CB8AC3E}">
        <p14:creationId xmlns:p14="http://schemas.microsoft.com/office/powerpoint/2010/main" val="7700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537AE111-0AAF-41C8-A9B8-7CCC7BCACF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6"/>
          <a:stretch/>
        </p:blipFill>
        <p:spPr>
          <a:xfrm>
            <a:off x="6314052" y="2034477"/>
            <a:ext cx="5232601" cy="3650496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B956E9B-1B0E-4378-9269-98CBA73B02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33" y="2034477"/>
            <a:ext cx="5231337" cy="365049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95E4388-54CC-489D-BFFF-1FAF3476CC16}"/>
              </a:ext>
            </a:extLst>
          </p:cNvPr>
          <p:cNvSpPr txBox="1"/>
          <p:nvPr/>
        </p:nvSpPr>
        <p:spPr>
          <a:xfrm>
            <a:off x="1847850" y="957827"/>
            <a:ext cx="7899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E8DDD">
                    <a:lumMod val="50000"/>
                  </a:srgbClr>
                </a:solidFill>
                <a:effectLst/>
                <a:uLnTx/>
                <a:uFillTx/>
                <a:latin typeface="Microsoft YaHei"/>
                <a:ea typeface="Microsoft YaHei"/>
                <a:cs typeface="+mn-cs"/>
              </a:rPr>
              <a:t>传统计算机教室 </a:t>
            </a:r>
            <a:r>
              <a:rPr lang="en-US" altLang="zh-CN" sz="3200" b="1" dirty="0">
                <a:solidFill>
                  <a:srgbClr val="FF0000"/>
                </a:solidFill>
                <a:latin typeface="Microsoft YaHei"/>
                <a:ea typeface="Microsoft YaHei"/>
              </a:rPr>
              <a:t>VS </a:t>
            </a:r>
            <a:r>
              <a:rPr lang="zh-CN" altLang="en-US" sz="3200" b="1" dirty="0">
                <a:solidFill>
                  <a:srgbClr val="3E8DDD">
                    <a:lumMod val="50000"/>
                  </a:srgbClr>
                </a:solidFill>
                <a:latin typeface="Microsoft YaHei"/>
                <a:ea typeface="Microsoft YaHei"/>
              </a:rPr>
              <a:t>智慧课堂教室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E8DDD">
                  <a:lumMod val="50000"/>
                </a:srgbClr>
              </a:solidFill>
              <a:effectLst/>
              <a:uLnTx/>
              <a:uFillTx/>
              <a:latin typeface="Microsoft YaHei"/>
              <a:ea typeface="Microsoft YaHei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3BDAE31-3E8E-44B0-B118-E1EAD424BA35}"/>
              </a:ext>
            </a:extLst>
          </p:cNvPr>
          <p:cNvSpPr txBox="1"/>
          <p:nvPr/>
        </p:nvSpPr>
        <p:spPr>
          <a:xfrm>
            <a:off x="700862" y="86773"/>
            <a:ext cx="1882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发展趋势</a:t>
            </a:r>
          </a:p>
        </p:txBody>
      </p:sp>
    </p:spTree>
    <p:extLst>
      <p:ext uri="{BB962C8B-B14F-4D97-AF65-F5344CB8AC3E}">
        <p14:creationId xmlns:p14="http://schemas.microsoft.com/office/powerpoint/2010/main" val="281820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2">
            <a:extLst>
              <a:ext uri="{FF2B5EF4-FFF2-40B4-BE49-F238E27FC236}">
                <a16:creationId xmlns:a16="http://schemas.microsoft.com/office/drawing/2014/main" id="{DEBFE45B-D020-4D9D-8F90-E9945A038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4090" y="3169167"/>
            <a:ext cx="460467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4BEB6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国家教育信息化经费逐年递增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C4BEB6">
                  <a:lumMod val="50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C4BEB6">
                  <a:lumMod val="50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4BEB6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预计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C4BEB6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2019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4BEB6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年将超过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3300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亿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4BEB6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元</a:t>
            </a:r>
          </a:p>
        </p:txBody>
      </p:sp>
      <p:sp>
        <p:nvSpPr>
          <p:cNvPr id="7" name="文本框 4">
            <a:extLst>
              <a:ext uri="{FF2B5EF4-FFF2-40B4-BE49-F238E27FC236}">
                <a16:creationId xmlns:a16="http://schemas.microsoft.com/office/drawing/2014/main" id="{DE4F2B32-F35B-4B18-ADE1-8AD850940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8126" y="6416317"/>
            <a:ext cx="32083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数据来源：前瞻产业研究院</a:t>
            </a:r>
          </a:p>
        </p:txBody>
      </p:sp>
      <p:graphicFrame>
        <p:nvGraphicFramePr>
          <p:cNvPr id="8" name="对象 1">
            <a:extLst>
              <a:ext uri="{FF2B5EF4-FFF2-40B4-BE49-F238E27FC236}">
                <a16:creationId xmlns:a16="http://schemas.microsoft.com/office/drawing/2014/main" id="{828B6A59-7359-4422-BBA9-B5944C456844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47700" y="1833094"/>
          <a:ext cx="6007294" cy="4047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4" r:id="rId4" imgW="7042512" imgH="4902452" progId="excel.sheet.8">
                  <p:embed/>
                </p:oleObj>
              </mc:Choice>
              <mc:Fallback>
                <p:oleObj r:id="rId4" imgW="7042512" imgH="4902452" progId="excel.sheet.8">
                  <p:embed/>
                  <p:pic>
                    <p:nvPicPr>
                      <p:cNvPr id="8" name="对象 1">
                        <a:extLst>
                          <a:ext uri="{FF2B5EF4-FFF2-40B4-BE49-F238E27FC236}">
                            <a16:creationId xmlns:a16="http://schemas.microsoft.com/office/drawing/2014/main" id="{828B6A59-7359-4422-BBA9-B5944C456844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" y="1833094"/>
                        <a:ext cx="6007294" cy="4047045"/>
                      </a:xfrm>
                      <a:prstGeom prst="rect">
                        <a:avLst/>
                      </a:prstGeom>
                      <a:solidFill>
                        <a:srgbClr val="3C6387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2EF94B8E-381C-4573-B1B3-448D5DA2F19C}"/>
              </a:ext>
            </a:extLst>
          </p:cNvPr>
          <p:cNvSpPr txBox="1"/>
          <p:nvPr/>
        </p:nvSpPr>
        <p:spPr>
          <a:xfrm>
            <a:off x="4236495" y="977861"/>
            <a:ext cx="4836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E8DDD">
                    <a:lumMod val="50000"/>
                  </a:srgbClr>
                </a:solidFill>
                <a:effectLst/>
                <a:uLnTx/>
                <a:uFillTx/>
                <a:latin typeface="Microsoft YaHei"/>
                <a:ea typeface="Microsoft YaHei"/>
                <a:cs typeface="+mn-cs"/>
              </a:rPr>
              <a:t>教育信息化投入持续加大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EB30BDA-DCB8-46F7-999D-130F90CD77C8}"/>
              </a:ext>
            </a:extLst>
          </p:cNvPr>
          <p:cNvSpPr/>
          <p:nvPr/>
        </p:nvSpPr>
        <p:spPr>
          <a:xfrm>
            <a:off x="6994090" y="1833094"/>
            <a:ext cx="1959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G</a:t>
            </a:r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端市场规模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BBEC673-140A-43C0-BAE3-339A107611C9}"/>
              </a:ext>
            </a:extLst>
          </p:cNvPr>
          <p:cNvSpPr txBox="1"/>
          <p:nvPr/>
        </p:nvSpPr>
        <p:spPr>
          <a:xfrm>
            <a:off x="700862" y="86773"/>
            <a:ext cx="3063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市场规模与分析</a:t>
            </a:r>
          </a:p>
        </p:txBody>
      </p:sp>
    </p:spTree>
    <p:extLst>
      <p:ext uri="{BB962C8B-B14F-4D97-AF65-F5344CB8AC3E}">
        <p14:creationId xmlns:p14="http://schemas.microsoft.com/office/powerpoint/2010/main" val="305127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39">
            <a:extLst>
              <a:ext uri="{FF2B5EF4-FFF2-40B4-BE49-F238E27FC236}">
                <a16:creationId xmlns:a16="http://schemas.microsoft.com/office/drawing/2014/main" id="{1D25BCE9-BF20-41F9-A36C-C5F971707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2415" y="965831"/>
            <a:ext cx="558999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市场规模分析 </a:t>
            </a: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（以广东省珠海市为例）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12594D64-061B-44AA-BADA-81BF813A1185}"/>
              </a:ext>
            </a:extLst>
          </p:cNvPr>
          <p:cNvGrpSpPr/>
          <p:nvPr/>
        </p:nvGrpSpPr>
        <p:grpSpPr>
          <a:xfrm>
            <a:off x="2470244" y="3028335"/>
            <a:ext cx="2232837" cy="2557938"/>
            <a:chOff x="2480076" y="3093437"/>
            <a:chExt cx="2232837" cy="2492836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1FEFC31D-3C60-460D-920D-7C74E937E517}"/>
                </a:ext>
              </a:extLst>
            </p:cNvPr>
            <p:cNvSpPr txBox="1"/>
            <p:nvPr/>
          </p:nvSpPr>
          <p:spPr>
            <a:xfrm>
              <a:off x="2480076" y="5124608"/>
              <a:ext cx="2232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chemeClr val="tx2"/>
                  </a:solidFill>
                </a:rPr>
                <a:t>小初学生总数</a:t>
              </a:r>
            </a:p>
          </p:txBody>
        </p:sp>
        <p:sp>
          <p:nvSpPr>
            <p:cNvPr id="17" name="出自【趣你的PPT】(微信:qunideppt)：最优质的PPT资源库">
              <a:extLst>
                <a:ext uri="{FF2B5EF4-FFF2-40B4-BE49-F238E27FC236}">
                  <a16:creationId xmlns:a16="http://schemas.microsoft.com/office/drawing/2014/main" id="{3B8CC393-1BAE-4002-93B4-528EDD05D5C1}"/>
                </a:ext>
              </a:extLst>
            </p:cNvPr>
            <p:cNvSpPr/>
            <p:nvPr/>
          </p:nvSpPr>
          <p:spPr>
            <a:xfrm>
              <a:off x="2796189" y="3283936"/>
              <a:ext cx="1167713" cy="1167713"/>
            </a:xfrm>
            <a:prstGeom prst="ellipse">
              <a:avLst/>
            </a:prstGeom>
            <a:noFill/>
            <a:ln w="63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8" name="出自【趣你的PPT】(微信:qunideppt)：最优质的PPT资源库">
              <a:extLst>
                <a:ext uri="{FF2B5EF4-FFF2-40B4-BE49-F238E27FC236}">
                  <a16:creationId xmlns:a16="http://schemas.microsoft.com/office/drawing/2014/main" id="{E606CB12-D188-4534-A743-ED8E5B2A6DA9}"/>
                </a:ext>
              </a:extLst>
            </p:cNvPr>
            <p:cNvSpPr/>
            <p:nvPr/>
          </p:nvSpPr>
          <p:spPr>
            <a:xfrm>
              <a:off x="2605690" y="3093437"/>
              <a:ext cx="1545336" cy="1545336"/>
            </a:xfrm>
            <a:prstGeom prst="arc">
              <a:avLst>
                <a:gd name="adj1" fmla="val 8847180"/>
                <a:gd name="adj2" fmla="val 8825709"/>
              </a:avLst>
            </a:prstGeom>
            <a:ln w="762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出自【趣你的PPT】(微信:qunideppt)：最优质的PPT资源库">
              <a:extLst>
                <a:ext uri="{FF2B5EF4-FFF2-40B4-BE49-F238E27FC236}">
                  <a16:creationId xmlns:a16="http://schemas.microsoft.com/office/drawing/2014/main" id="{034BC525-C511-48F4-A3F7-9F2568C30F52}"/>
                </a:ext>
              </a:extLst>
            </p:cNvPr>
            <p:cNvSpPr txBox="1"/>
            <p:nvPr/>
          </p:nvSpPr>
          <p:spPr>
            <a:xfrm>
              <a:off x="2817934" y="3656027"/>
              <a:ext cx="1263487" cy="4499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3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21.29</a:t>
              </a:r>
              <a:r>
                <a:rPr lang="zh-CN" altLang="en-US" sz="23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万</a:t>
              </a:r>
              <a:endParaRPr lang="en-US" sz="23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E8ABE21F-9A6D-49AE-A20F-EEAAE7EA840B}"/>
              </a:ext>
            </a:extLst>
          </p:cNvPr>
          <p:cNvGrpSpPr/>
          <p:nvPr/>
        </p:nvGrpSpPr>
        <p:grpSpPr>
          <a:xfrm>
            <a:off x="4907645" y="2071375"/>
            <a:ext cx="2006753" cy="2720951"/>
            <a:chOff x="4907645" y="2071375"/>
            <a:chExt cx="2006753" cy="2720951"/>
          </a:xfrm>
        </p:grpSpPr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B7935EF3-82A8-4E0B-BC0F-CC0E9D0F4F8F}"/>
                </a:ext>
              </a:extLst>
            </p:cNvPr>
            <p:cNvSpPr txBox="1"/>
            <p:nvPr/>
          </p:nvSpPr>
          <p:spPr>
            <a:xfrm>
              <a:off x="5043068" y="4330661"/>
              <a:ext cx="18713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chemeClr val="tx2"/>
                  </a:solidFill>
                </a:rPr>
                <a:t>班级总数</a:t>
              </a:r>
            </a:p>
          </p:txBody>
        </p:sp>
        <p:sp>
          <p:nvSpPr>
            <p:cNvPr id="20" name="出自【趣你的PPT】(微信:qunideppt)：最优质的PPT资源库">
              <a:extLst>
                <a:ext uri="{FF2B5EF4-FFF2-40B4-BE49-F238E27FC236}">
                  <a16:creationId xmlns:a16="http://schemas.microsoft.com/office/drawing/2014/main" id="{5EE37D9E-89A1-4163-BE2B-4310706CC1D7}"/>
                </a:ext>
              </a:extLst>
            </p:cNvPr>
            <p:cNvSpPr/>
            <p:nvPr/>
          </p:nvSpPr>
          <p:spPr>
            <a:xfrm>
              <a:off x="5101521" y="2261874"/>
              <a:ext cx="1167713" cy="1167713"/>
            </a:xfrm>
            <a:prstGeom prst="ellipse">
              <a:avLst/>
            </a:prstGeom>
            <a:noFill/>
            <a:ln w="63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出自【趣你的PPT】(微信:qunideppt)：最优质的PPT资源库">
              <a:extLst>
                <a:ext uri="{FF2B5EF4-FFF2-40B4-BE49-F238E27FC236}">
                  <a16:creationId xmlns:a16="http://schemas.microsoft.com/office/drawing/2014/main" id="{DEE9101B-2F19-49C2-8179-EB24B59B5F25}"/>
                </a:ext>
              </a:extLst>
            </p:cNvPr>
            <p:cNvSpPr/>
            <p:nvPr/>
          </p:nvSpPr>
          <p:spPr>
            <a:xfrm>
              <a:off x="4907645" y="2071375"/>
              <a:ext cx="1545336" cy="1545336"/>
            </a:xfrm>
            <a:prstGeom prst="arc">
              <a:avLst>
                <a:gd name="adj1" fmla="val 8464318"/>
                <a:gd name="adj2" fmla="val 8458928"/>
              </a:avLst>
            </a:prstGeom>
            <a:ln w="762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出自【趣你的PPT】(微信:qunideppt)：最优质的PPT资源库">
              <a:extLst>
                <a:ext uri="{FF2B5EF4-FFF2-40B4-BE49-F238E27FC236}">
                  <a16:creationId xmlns:a16="http://schemas.microsoft.com/office/drawing/2014/main" id="{26ED2A72-5A09-4228-8F21-CBCE5DA7EB83}"/>
                </a:ext>
              </a:extLst>
            </p:cNvPr>
            <p:cNvSpPr txBox="1"/>
            <p:nvPr/>
          </p:nvSpPr>
          <p:spPr>
            <a:xfrm>
              <a:off x="5262422" y="2600581"/>
              <a:ext cx="8707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5000</a:t>
              </a: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94510C57-0615-4876-8169-ABCB7964BD65}"/>
              </a:ext>
            </a:extLst>
          </p:cNvPr>
          <p:cNvGrpSpPr/>
          <p:nvPr/>
        </p:nvGrpSpPr>
        <p:grpSpPr>
          <a:xfrm>
            <a:off x="7375814" y="3093437"/>
            <a:ext cx="2333999" cy="2492836"/>
            <a:chOff x="7375814" y="3093437"/>
            <a:chExt cx="2333999" cy="2492836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4A7F50C9-C370-45EA-9B90-20589DB56F26}"/>
                </a:ext>
              </a:extLst>
            </p:cNvPr>
            <p:cNvSpPr txBox="1"/>
            <p:nvPr/>
          </p:nvSpPr>
          <p:spPr>
            <a:xfrm>
              <a:off x="7375814" y="5124608"/>
              <a:ext cx="23339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chemeClr val="tx2"/>
                  </a:solidFill>
                </a:rPr>
                <a:t>起始年级数</a:t>
              </a:r>
            </a:p>
          </p:txBody>
        </p:sp>
        <p:sp>
          <p:nvSpPr>
            <p:cNvPr id="23" name="出自【趣你的PPT】(微信:qunideppt)：最优质的PPT资源库">
              <a:extLst>
                <a:ext uri="{FF2B5EF4-FFF2-40B4-BE49-F238E27FC236}">
                  <a16:creationId xmlns:a16="http://schemas.microsoft.com/office/drawing/2014/main" id="{621A14F8-336F-4C12-A262-4A92A09E18EC}"/>
                </a:ext>
              </a:extLst>
            </p:cNvPr>
            <p:cNvSpPr/>
            <p:nvPr/>
          </p:nvSpPr>
          <p:spPr>
            <a:xfrm>
              <a:off x="7562936" y="3283936"/>
              <a:ext cx="1167713" cy="1167713"/>
            </a:xfrm>
            <a:prstGeom prst="ellipse">
              <a:avLst/>
            </a:prstGeom>
            <a:noFill/>
            <a:ln w="63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4" name="出自【趣你的PPT】(微信:qunideppt)：最优质的PPT资源库">
              <a:extLst>
                <a:ext uri="{FF2B5EF4-FFF2-40B4-BE49-F238E27FC236}">
                  <a16:creationId xmlns:a16="http://schemas.microsoft.com/office/drawing/2014/main" id="{DAA72B38-ECDC-4836-A2FE-BBB390DBF9F3}"/>
                </a:ext>
              </a:extLst>
            </p:cNvPr>
            <p:cNvSpPr/>
            <p:nvPr/>
          </p:nvSpPr>
          <p:spPr>
            <a:xfrm>
              <a:off x="7375814" y="3093437"/>
              <a:ext cx="1545336" cy="1545336"/>
            </a:xfrm>
            <a:prstGeom prst="arc">
              <a:avLst>
                <a:gd name="adj1" fmla="val 17026676"/>
                <a:gd name="adj2" fmla="val 17015160"/>
              </a:avLst>
            </a:prstGeom>
            <a:ln w="762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5" name="出自【趣你的PPT】(微信:qunideppt)：最优质的PPT资源库">
              <a:extLst>
                <a:ext uri="{FF2B5EF4-FFF2-40B4-BE49-F238E27FC236}">
                  <a16:creationId xmlns:a16="http://schemas.microsoft.com/office/drawing/2014/main" id="{41FEC703-4C42-42FE-A34D-99C2269F6219}"/>
                </a:ext>
              </a:extLst>
            </p:cNvPr>
            <p:cNvSpPr txBox="1"/>
            <p:nvPr/>
          </p:nvSpPr>
          <p:spPr>
            <a:xfrm>
              <a:off x="7710274" y="3635272"/>
              <a:ext cx="8707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1000</a:t>
              </a: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B424439-C9B5-4FF9-B31E-D354559CCB1E}"/>
              </a:ext>
            </a:extLst>
          </p:cNvPr>
          <p:cNvGrpSpPr/>
          <p:nvPr/>
        </p:nvGrpSpPr>
        <p:grpSpPr>
          <a:xfrm>
            <a:off x="421439" y="2081511"/>
            <a:ext cx="1993750" cy="2899428"/>
            <a:chOff x="421439" y="2081511"/>
            <a:chExt cx="1993750" cy="2899428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EECCBFAA-B1D8-4D18-9A9A-D2257179E60A}"/>
                </a:ext>
              </a:extLst>
            </p:cNvPr>
            <p:cNvSpPr txBox="1"/>
            <p:nvPr/>
          </p:nvSpPr>
          <p:spPr>
            <a:xfrm>
              <a:off x="543859" y="4149942"/>
              <a:ext cx="18713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chemeClr val="tx2"/>
                  </a:solidFill>
                </a:rPr>
                <a:t>义务教育</a:t>
              </a:r>
              <a:endParaRPr lang="en-US" altLang="zh-CN" sz="2400" b="1" dirty="0">
                <a:solidFill>
                  <a:schemeClr val="tx2"/>
                </a:solidFill>
              </a:endParaRPr>
            </a:p>
            <a:p>
              <a:r>
                <a:rPr lang="zh-CN" altLang="en-US" sz="2400" b="1" dirty="0">
                  <a:solidFill>
                    <a:schemeClr val="tx2"/>
                  </a:solidFill>
                </a:rPr>
                <a:t>学校总数</a:t>
              </a:r>
            </a:p>
          </p:txBody>
        </p:sp>
        <p:sp>
          <p:nvSpPr>
            <p:cNvPr id="32" name="出自【趣你的PPT】(微信:qunideppt)：最优质的PPT资源库">
              <a:extLst>
                <a:ext uri="{FF2B5EF4-FFF2-40B4-BE49-F238E27FC236}">
                  <a16:creationId xmlns:a16="http://schemas.microsoft.com/office/drawing/2014/main" id="{07BDBD23-1930-4E75-BF2B-0D597E8F7801}"/>
                </a:ext>
              </a:extLst>
            </p:cNvPr>
            <p:cNvSpPr/>
            <p:nvPr/>
          </p:nvSpPr>
          <p:spPr>
            <a:xfrm>
              <a:off x="611938" y="2272010"/>
              <a:ext cx="1167713" cy="1167713"/>
            </a:xfrm>
            <a:prstGeom prst="ellipse">
              <a:avLst/>
            </a:prstGeom>
            <a:noFill/>
            <a:ln w="63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3" name="出自【趣你的PPT】(微信:qunideppt)：最优质的PPT资源库">
              <a:extLst>
                <a:ext uri="{FF2B5EF4-FFF2-40B4-BE49-F238E27FC236}">
                  <a16:creationId xmlns:a16="http://schemas.microsoft.com/office/drawing/2014/main" id="{9F6F1058-B3FB-412E-A151-58A2A4AE64F6}"/>
                </a:ext>
              </a:extLst>
            </p:cNvPr>
            <p:cNvSpPr/>
            <p:nvPr/>
          </p:nvSpPr>
          <p:spPr>
            <a:xfrm>
              <a:off x="421439" y="2081511"/>
              <a:ext cx="1545336" cy="1545336"/>
            </a:xfrm>
            <a:prstGeom prst="arc">
              <a:avLst>
                <a:gd name="adj1" fmla="val 8834704"/>
                <a:gd name="adj2" fmla="val 8825709"/>
              </a:avLst>
            </a:prstGeom>
            <a:ln w="762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4" name="出自【趣你的PPT】(微信:qunideppt)：最优质的PPT资源库">
              <a:extLst>
                <a:ext uri="{FF2B5EF4-FFF2-40B4-BE49-F238E27FC236}">
                  <a16:creationId xmlns:a16="http://schemas.microsoft.com/office/drawing/2014/main" id="{11FBE400-EAAA-4589-AAED-5595123F593F}"/>
                </a:ext>
              </a:extLst>
            </p:cNvPr>
            <p:cNvSpPr txBox="1"/>
            <p:nvPr/>
          </p:nvSpPr>
          <p:spPr>
            <a:xfrm>
              <a:off x="690603" y="2607948"/>
              <a:ext cx="1007007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175</a:t>
              </a:r>
              <a:r>
                <a:rPr lang="zh-CN" altLang="en-US" sz="24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所</a:t>
              </a:r>
              <a:endPara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56C674C3-C946-4799-8145-2F8095EE30B1}"/>
              </a:ext>
            </a:extLst>
          </p:cNvPr>
          <p:cNvGrpSpPr/>
          <p:nvPr/>
        </p:nvGrpSpPr>
        <p:grpSpPr>
          <a:xfrm>
            <a:off x="9810501" y="2081511"/>
            <a:ext cx="2333999" cy="2530095"/>
            <a:chOff x="9810501" y="2081511"/>
            <a:chExt cx="2333999" cy="2530095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46DF91C5-7FF8-4005-9616-A7E24705C945}"/>
                </a:ext>
              </a:extLst>
            </p:cNvPr>
            <p:cNvSpPr txBox="1"/>
            <p:nvPr/>
          </p:nvSpPr>
          <p:spPr>
            <a:xfrm>
              <a:off x="9810501" y="4149941"/>
              <a:ext cx="23339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</a:rPr>
                <a:t>潜在市场规模</a:t>
              </a:r>
            </a:p>
          </p:txBody>
        </p:sp>
        <p:sp>
          <p:nvSpPr>
            <p:cNvPr id="37" name="出自【趣你的PPT】(微信:qunideppt)：最优质的PPT资源库">
              <a:extLst>
                <a:ext uri="{FF2B5EF4-FFF2-40B4-BE49-F238E27FC236}">
                  <a16:creationId xmlns:a16="http://schemas.microsoft.com/office/drawing/2014/main" id="{894DDD44-B174-4524-B0C2-702EDC3DA8D0}"/>
                </a:ext>
              </a:extLst>
            </p:cNvPr>
            <p:cNvSpPr/>
            <p:nvPr/>
          </p:nvSpPr>
          <p:spPr>
            <a:xfrm>
              <a:off x="10092407" y="2272010"/>
              <a:ext cx="1167713" cy="1167713"/>
            </a:xfrm>
            <a:prstGeom prst="ellipse">
              <a:avLst/>
            </a:prstGeom>
            <a:noFill/>
            <a:ln w="63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8" name="出自【趣你的PPT】(微信:qunideppt)：最优质的PPT资源库">
              <a:extLst>
                <a:ext uri="{FF2B5EF4-FFF2-40B4-BE49-F238E27FC236}">
                  <a16:creationId xmlns:a16="http://schemas.microsoft.com/office/drawing/2014/main" id="{8538ED01-7999-4C7B-A795-FBC7A0FA7F61}"/>
                </a:ext>
              </a:extLst>
            </p:cNvPr>
            <p:cNvSpPr/>
            <p:nvPr/>
          </p:nvSpPr>
          <p:spPr>
            <a:xfrm>
              <a:off x="9901908" y="2081511"/>
              <a:ext cx="1545336" cy="1545336"/>
            </a:xfrm>
            <a:prstGeom prst="arc">
              <a:avLst>
                <a:gd name="adj1" fmla="val 17379292"/>
                <a:gd name="adj2" fmla="val 17361217"/>
              </a:avLst>
            </a:prstGeom>
            <a:ln w="762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9" name="出自【趣你的PPT】(微信:qunideppt)：最优质的PPT资源库">
              <a:extLst>
                <a:ext uri="{FF2B5EF4-FFF2-40B4-BE49-F238E27FC236}">
                  <a16:creationId xmlns:a16="http://schemas.microsoft.com/office/drawing/2014/main" id="{35A27962-A9EE-42FC-8FBB-4D3A3181D035}"/>
                </a:ext>
              </a:extLst>
            </p:cNvPr>
            <p:cNvSpPr txBox="1"/>
            <p:nvPr/>
          </p:nvSpPr>
          <p:spPr>
            <a:xfrm>
              <a:off x="10300916" y="2614897"/>
              <a:ext cx="74732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???</a:t>
              </a:r>
            </a:p>
          </p:txBody>
        </p:sp>
      </p:grpSp>
      <p:sp>
        <p:nvSpPr>
          <p:cNvPr id="29" name="文本框 28">
            <a:extLst>
              <a:ext uri="{FF2B5EF4-FFF2-40B4-BE49-F238E27FC236}">
                <a16:creationId xmlns:a16="http://schemas.microsoft.com/office/drawing/2014/main" id="{D17912FE-1339-4226-A3F3-5157F26FF10B}"/>
              </a:ext>
            </a:extLst>
          </p:cNvPr>
          <p:cNvSpPr txBox="1"/>
          <p:nvPr/>
        </p:nvSpPr>
        <p:spPr>
          <a:xfrm>
            <a:off x="700862" y="86773"/>
            <a:ext cx="3063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+mj-ea"/>
                <a:ea typeface="+mj-ea"/>
                <a:cs typeface="+mn-ea"/>
                <a:sym typeface="+mn-lt"/>
              </a:rPr>
              <a:t>市场规模与分析</a:t>
            </a:r>
          </a:p>
        </p:txBody>
      </p:sp>
    </p:spTree>
    <p:extLst>
      <p:ext uri="{BB962C8B-B14F-4D97-AF65-F5344CB8AC3E}">
        <p14:creationId xmlns:p14="http://schemas.microsoft.com/office/powerpoint/2010/main" val="6619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086567" y="2801105"/>
            <a:ext cx="2256735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1985833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2927032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079434" y="3924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解决方案</a:t>
            </a: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079434" y="20290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应用背景</a:t>
            </a: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079434" y="2976579"/>
            <a:ext cx="2925165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面临的挑战</a:t>
            </a: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169956" y="48040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04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079434" y="487159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产品优势</a:t>
            </a:r>
          </a:p>
        </p:txBody>
      </p:sp>
      <p:sp>
        <p:nvSpPr>
          <p:cNvPr id="18" name="MH_Number_1">
            <a:extLst>
              <a:ext uri="{FF2B5EF4-FFF2-40B4-BE49-F238E27FC236}">
                <a16:creationId xmlns:a16="http://schemas.microsoft.com/office/drawing/2014/main" id="{64AA3CCA-3B69-412D-9FD2-68ABF2DB684D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169956" y="5745230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05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ea"/>
              <a:sym typeface="+mn-lt"/>
            </a:endParaRPr>
          </a:p>
        </p:txBody>
      </p:sp>
      <p:sp>
        <p:nvSpPr>
          <p:cNvPr id="19" name="MH_Entry_2">
            <a:extLst>
              <a:ext uri="{FF2B5EF4-FFF2-40B4-BE49-F238E27FC236}">
                <a16:creationId xmlns:a16="http://schemas.microsoft.com/office/drawing/2014/main" id="{2BC7FBBF-0920-4DC0-AE96-A3EE2C27490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079434" y="5767994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rPr>
              <a:t>安装与售后服务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563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heme/theme1.xml><?xml version="1.0" encoding="utf-8"?>
<a:theme xmlns:a="http://schemas.openxmlformats.org/drawingml/2006/main" name="Lenovo 2015 Template">
  <a:themeElements>
    <a:clrScheme name="Lenovo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jn5lvng0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2021</Words>
  <Application>Microsoft Office PowerPoint</Application>
  <PresentationFormat>宽屏</PresentationFormat>
  <Paragraphs>332</Paragraphs>
  <Slides>24</Slides>
  <Notes>22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7" baseType="lpstr">
      <vt:lpstr>KaiTi</vt:lpstr>
      <vt:lpstr>等线</vt:lpstr>
      <vt:lpstr>方正兰亭粗黑简体</vt:lpstr>
      <vt:lpstr>黑体</vt:lpstr>
      <vt:lpstr>华文新魏</vt:lpstr>
      <vt:lpstr>宋体</vt:lpstr>
      <vt:lpstr>Microsoft YaHei</vt:lpstr>
      <vt:lpstr>Microsoft YaHei</vt:lpstr>
      <vt:lpstr>Arial</vt:lpstr>
      <vt:lpstr>Eras Demi ITC</vt:lpstr>
      <vt:lpstr>Wingdings</vt:lpstr>
      <vt:lpstr>Lenovo 2015 Template</vt:lpstr>
      <vt:lpstr>Microsoft Excel 97-2003 Worksheet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JingJing Chen</dc:creator>
  <cp:lastModifiedBy>璐 郑</cp:lastModifiedBy>
  <cp:revision>365</cp:revision>
  <dcterms:created xsi:type="dcterms:W3CDTF">2018-04-14T13:23:08Z</dcterms:created>
  <dcterms:modified xsi:type="dcterms:W3CDTF">2019-05-08T02:53:36Z</dcterms:modified>
</cp:coreProperties>
</file>