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bookmarkIdSeed="2">
  <p:sldMasterIdLst>
    <p:sldMasterId id="2147483648" r:id="rId1"/>
  </p:sldMasterIdLst>
  <p:notesMasterIdLst>
    <p:notesMasterId r:id="rId17"/>
  </p:notesMasterIdLst>
  <p:sldIdLst>
    <p:sldId id="580" r:id="rId2"/>
    <p:sldId id="582" r:id="rId3"/>
    <p:sldId id="587" r:id="rId4"/>
    <p:sldId id="588" r:id="rId5"/>
    <p:sldId id="596" r:id="rId6"/>
    <p:sldId id="579" r:id="rId7"/>
    <p:sldId id="592" r:id="rId8"/>
    <p:sldId id="595" r:id="rId9"/>
    <p:sldId id="593" r:id="rId10"/>
    <p:sldId id="594" r:id="rId11"/>
    <p:sldId id="591" r:id="rId12"/>
    <p:sldId id="590" r:id="rId13"/>
    <p:sldId id="584" r:id="rId14"/>
    <p:sldId id="586" r:id="rId15"/>
    <p:sldId id="581" r:id="rId16"/>
  </p:sldIdLst>
  <p:sldSz cx="9144000" cy="6858000" type="screen4x3"/>
  <p:notesSz cx="6797675" cy="9874250"/>
  <p:defaultTextStyle>
    <a:defPPr>
      <a:defRPr lang="zh-CN"/>
    </a:defPPr>
    <a:lvl1pPr algn="l" rtl="0" fontAlgn="base">
      <a:spcBef>
        <a:spcPct val="0"/>
      </a:spcBef>
      <a:spcAft>
        <a:spcPct val="0"/>
      </a:spcAft>
      <a:defRPr kern="1200">
        <a:solidFill>
          <a:schemeClr val="tx1"/>
        </a:solidFill>
        <a:latin typeface="Arial" charset="0"/>
        <a:ea typeface="华文细黑" pitchFamily="2" charset="-122"/>
        <a:cs typeface="+mn-cs"/>
      </a:defRPr>
    </a:lvl1pPr>
    <a:lvl2pPr marL="457200" algn="l" rtl="0" fontAlgn="base">
      <a:spcBef>
        <a:spcPct val="0"/>
      </a:spcBef>
      <a:spcAft>
        <a:spcPct val="0"/>
      </a:spcAft>
      <a:defRPr kern="1200">
        <a:solidFill>
          <a:schemeClr val="tx1"/>
        </a:solidFill>
        <a:latin typeface="Arial" charset="0"/>
        <a:ea typeface="华文细黑" pitchFamily="2" charset="-122"/>
        <a:cs typeface="+mn-cs"/>
      </a:defRPr>
    </a:lvl2pPr>
    <a:lvl3pPr marL="914400" algn="l" rtl="0" fontAlgn="base">
      <a:spcBef>
        <a:spcPct val="0"/>
      </a:spcBef>
      <a:spcAft>
        <a:spcPct val="0"/>
      </a:spcAft>
      <a:defRPr kern="1200">
        <a:solidFill>
          <a:schemeClr val="tx1"/>
        </a:solidFill>
        <a:latin typeface="Arial" charset="0"/>
        <a:ea typeface="华文细黑" pitchFamily="2" charset="-122"/>
        <a:cs typeface="+mn-cs"/>
      </a:defRPr>
    </a:lvl3pPr>
    <a:lvl4pPr marL="1371600" algn="l" rtl="0" fontAlgn="base">
      <a:spcBef>
        <a:spcPct val="0"/>
      </a:spcBef>
      <a:spcAft>
        <a:spcPct val="0"/>
      </a:spcAft>
      <a:defRPr kern="1200">
        <a:solidFill>
          <a:schemeClr val="tx1"/>
        </a:solidFill>
        <a:latin typeface="Arial" charset="0"/>
        <a:ea typeface="华文细黑" pitchFamily="2" charset="-122"/>
        <a:cs typeface="+mn-cs"/>
      </a:defRPr>
    </a:lvl4pPr>
    <a:lvl5pPr marL="1828800" algn="l" rtl="0" fontAlgn="base">
      <a:spcBef>
        <a:spcPct val="0"/>
      </a:spcBef>
      <a:spcAft>
        <a:spcPct val="0"/>
      </a:spcAft>
      <a:defRPr kern="1200">
        <a:solidFill>
          <a:schemeClr val="tx1"/>
        </a:solidFill>
        <a:latin typeface="Arial" charset="0"/>
        <a:ea typeface="华文细黑" pitchFamily="2" charset="-122"/>
        <a:cs typeface="+mn-cs"/>
      </a:defRPr>
    </a:lvl5pPr>
    <a:lvl6pPr marL="2286000" algn="l" defTabSz="914400" rtl="0" eaLnBrk="1" latinLnBrk="0" hangingPunct="1">
      <a:defRPr kern="1200">
        <a:solidFill>
          <a:schemeClr val="tx1"/>
        </a:solidFill>
        <a:latin typeface="Arial" charset="0"/>
        <a:ea typeface="华文细黑" pitchFamily="2" charset="-122"/>
        <a:cs typeface="+mn-cs"/>
      </a:defRPr>
    </a:lvl6pPr>
    <a:lvl7pPr marL="2743200" algn="l" defTabSz="914400" rtl="0" eaLnBrk="1" latinLnBrk="0" hangingPunct="1">
      <a:defRPr kern="1200">
        <a:solidFill>
          <a:schemeClr val="tx1"/>
        </a:solidFill>
        <a:latin typeface="Arial" charset="0"/>
        <a:ea typeface="华文细黑" pitchFamily="2" charset="-122"/>
        <a:cs typeface="+mn-cs"/>
      </a:defRPr>
    </a:lvl7pPr>
    <a:lvl8pPr marL="3200400" algn="l" defTabSz="914400" rtl="0" eaLnBrk="1" latinLnBrk="0" hangingPunct="1">
      <a:defRPr kern="1200">
        <a:solidFill>
          <a:schemeClr val="tx1"/>
        </a:solidFill>
        <a:latin typeface="Arial" charset="0"/>
        <a:ea typeface="华文细黑" pitchFamily="2" charset="-122"/>
        <a:cs typeface="+mn-cs"/>
      </a:defRPr>
    </a:lvl8pPr>
    <a:lvl9pPr marL="3657600" algn="l" defTabSz="914400" rtl="0" eaLnBrk="1" latinLnBrk="0" hangingPunct="1">
      <a:defRPr kern="1200">
        <a:solidFill>
          <a:schemeClr val="tx1"/>
        </a:solidFill>
        <a:latin typeface="Arial" charset="0"/>
        <a:ea typeface="华文细黑"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AEAEA"/>
    <a:srgbClr val="0000FF"/>
    <a:srgbClr val="FF3300"/>
    <a:srgbClr val="CCECFF"/>
    <a:srgbClr val="CCFFFF"/>
    <a:srgbClr val="4D4D4D"/>
    <a:srgbClr val="6699FF"/>
    <a:srgbClr val="99CCFF"/>
    <a:srgbClr val="96969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118" autoAdjust="0"/>
    <p:restoredTop sz="87485" autoAdjust="0"/>
  </p:normalViewPr>
  <p:slideViewPr>
    <p:cSldViewPr>
      <p:cViewPr varScale="1">
        <p:scale>
          <a:sx n="63" d="100"/>
          <a:sy n="63" d="100"/>
        </p:scale>
        <p:origin x="1656"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7346" name="Rectangle 2"/>
          <p:cNvSpPr>
            <a:spLocks noGrp="1" noChangeArrowheads="1"/>
          </p:cNvSpPr>
          <p:nvPr>
            <p:ph type="hdr" sz="quarter"/>
          </p:nvPr>
        </p:nvSpPr>
        <p:spPr bwMode="auto">
          <a:xfrm>
            <a:off x="0" y="0"/>
            <a:ext cx="2944813" cy="4937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0">
                <a:latin typeface="Calibri" pitchFamily="34" charset="0"/>
                <a:ea typeface="宋体" pitchFamily="2" charset="-122"/>
              </a:defRPr>
            </a:lvl1pPr>
          </a:lstStyle>
          <a:p>
            <a:pPr>
              <a:defRPr/>
            </a:pPr>
            <a:endParaRPr lang="zh-CN" altLang="en-US"/>
          </a:p>
        </p:txBody>
      </p:sp>
      <p:sp>
        <p:nvSpPr>
          <p:cNvPr id="57347" name="Rectangle 3"/>
          <p:cNvSpPr>
            <a:spLocks noGrp="1" noChangeArrowheads="1"/>
          </p:cNvSpPr>
          <p:nvPr>
            <p:ph type="dt" idx="1"/>
          </p:nvPr>
        </p:nvSpPr>
        <p:spPr bwMode="auto">
          <a:xfrm>
            <a:off x="3851275" y="0"/>
            <a:ext cx="2944813" cy="4937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a:latin typeface="Calibri" pitchFamily="34" charset="0"/>
                <a:ea typeface="宋体" pitchFamily="2" charset="-122"/>
              </a:defRPr>
            </a:lvl1pPr>
          </a:lstStyle>
          <a:p>
            <a:pPr>
              <a:defRPr/>
            </a:pPr>
            <a:fld id="{4FE20E70-E6A7-48E1-A297-6BD6A53A71BF}" type="datetimeFigureOut">
              <a:rPr lang="zh-CN" altLang="en-US"/>
              <a:pPr>
                <a:defRPr/>
              </a:pPr>
              <a:t>2018-04-03</a:t>
            </a:fld>
            <a:endParaRPr lang="en-US" altLang="zh-CN"/>
          </a:p>
        </p:txBody>
      </p:sp>
      <p:sp>
        <p:nvSpPr>
          <p:cNvPr id="4100" name="Rectangle 4"/>
          <p:cNvSpPr>
            <a:spLocks noGrp="1" noRot="1" noChangeAspect="1" noChangeArrowheads="1" noTextEdit="1"/>
          </p:cNvSpPr>
          <p:nvPr>
            <p:ph type="sldImg" idx="2"/>
          </p:nvPr>
        </p:nvSpPr>
        <p:spPr bwMode="auto">
          <a:xfrm>
            <a:off x="930275" y="741363"/>
            <a:ext cx="4937125" cy="3702050"/>
          </a:xfrm>
          <a:prstGeom prst="rect">
            <a:avLst/>
          </a:prstGeom>
          <a:noFill/>
          <a:ln w="9525">
            <a:solidFill>
              <a:srgbClr val="000000"/>
            </a:solidFill>
            <a:miter lim="800000"/>
            <a:headEnd/>
            <a:tailEnd/>
          </a:ln>
        </p:spPr>
      </p:sp>
      <p:sp>
        <p:nvSpPr>
          <p:cNvPr id="57349" name="Rectangle 5"/>
          <p:cNvSpPr>
            <a:spLocks noGrp="1" noChangeArrowheads="1"/>
          </p:cNvSpPr>
          <p:nvPr>
            <p:ph type="body" sz="quarter" idx="3"/>
          </p:nvPr>
        </p:nvSpPr>
        <p:spPr bwMode="auto">
          <a:xfrm>
            <a:off x="679450" y="4691063"/>
            <a:ext cx="5438775" cy="44418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altLang="en-US" noProof="0"/>
              <a:t>单击此处编辑母版文本样式</a:t>
            </a:r>
          </a:p>
          <a:p>
            <a:pPr lvl="1"/>
            <a:r>
              <a:rPr lang="zh-CN" altLang="en-US" noProof="0"/>
              <a:t>第二级</a:t>
            </a:r>
          </a:p>
          <a:p>
            <a:pPr lvl="2"/>
            <a:r>
              <a:rPr lang="zh-CN" altLang="en-US" noProof="0"/>
              <a:t>第三级</a:t>
            </a:r>
          </a:p>
          <a:p>
            <a:pPr lvl="3"/>
            <a:r>
              <a:rPr lang="zh-CN" altLang="en-US" noProof="0"/>
              <a:t>第四级</a:t>
            </a:r>
          </a:p>
          <a:p>
            <a:pPr lvl="4"/>
            <a:r>
              <a:rPr lang="zh-CN" altLang="en-US" noProof="0"/>
              <a:t>第五级</a:t>
            </a:r>
          </a:p>
        </p:txBody>
      </p:sp>
      <p:sp>
        <p:nvSpPr>
          <p:cNvPr id="57350" name="Rectangle 6"/>
          <p:cNvSpPr>
            <a:spLocks noGrp="1" noChangeArrowheads="1"/>
          </p:cNvSpPr>
          <p:nvPr>
            <p:ph type="ftr" sz="quarter" idx="4"/>
          </p:nvPr>
        </p:nvSpPr>
        <p:spPr bwMode="auto">
          <a:xfrm>
            <a:off x="0" y="9378950"/>
            <a:ext cx="2944813" cy="49371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b="0">
                <a:latin typeface="Calibri" pitchFamily="34" charset="0"/>
                <a:ea typeface="宋体" pitchFamily="2" charset="-122"/>
              </a:defRPr>
            </a:lvl1pPr>
          </a:lstStyle>
          <a:p>
            <a:pPr>
              <a:defRPr/>
            </a:pPr>
            <a:endParaRPr lang="en-US" altLang="zh-CN"/>
          </a:p>
        </p:txBody>
      </p:sp>
      <p:sp>
        <p:nvSpPr>
          <p:cNvPr id="57351" name="Rectangle 7"/>
          <p:cNvSpPr>
            <a:spLocks noGrp="1" noChangeArrowheads="1"/>
          </p:cNvSpPr>
          <p:nvPr>
            <p:ph type="sldNum" sz="quarter" idx="5"/>
          </p:nvPr>
        </p:nvSpPr>
        <p:spPr bwMode="auto">
          <a:xfrm>
            <a:off x="3851275" y="9378950"/>
            <a:ext cx="2944813" cy="49371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0">
                <a:latin typeface="Calibri" pitchFamily="34" charset="0"/>
                <a:ea typeface="宋体" pitchFamily="2" charset="-122"/>
              </a:defRPr>
            </a:lvl1pPr>
          </a:lstStyle>
          <a:p>
            <a:pPr>
              <a:defRPr/>
            </a:pPr>
            <a:fld id="{EB5126F7-A927-4513-AF47-ED76AE850EC3}" type="slidenum">
              <a:rPr lang="zh-CN" altLang="en-US"/>
              <a:pPr>
                <a:defRPr/>
              </a:pPr>
              <a:t>‹#›</a:t>
            </a:fld>
            <a:endParaRPr lang="en-US" altLang="zh-CN"/>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itchFamily="34" charset="0"/>
        <a:ea typeface="宋体" pitchFamily="2" charset="-122"/>
        <a:cs typeface="+mn-cs"/>
      </a:defRPr>
    </a:lvl1pPr>
    <a:lvl2pPr marL="457200" algn="l" rtl="0" eaLnBrk="0" fontAlgn="base" hangingPunct="0">
      <a:spcBef>
        <a:spcPct val="30000"/>
      </a:spcBef>
      <a:spcAft>
        <a:spcPct val="0"/>
      </a:spcAft>
      <a:defRPr sz="1200" kern="1200">
        <a:solidFill>
          <a:schemeClr val="tx1"/>
        </a:solidFill>
        <a:latin typeface="Calibri" pitchFamily="34" charset="0"/>
        <a:ea typeface="宋体" pitchFamily="2" charset="-122"/>
        <a:cs typeface="+mn-cs"/>
      </a:defRPr>
    </a:lvl2pPr>
    <a:lvl3pPr marL="914400" algn="l" rtl="0" eaLnBrk="0" fontAlgn="base" hangingPunct="0">
      <a:spcBef>
        <a:spcPct val="30000"/>
      </a:spcBef>
      <a:spcAft>
        <a:spcPct val="0"/>
      </a:spcAft>
      <a:defRPr sz="1200" kern="1200">
        <a:solidFill>
          <a:schemeClr val="tx1"/>
        </a:solidFill>
        <a:latin typeface="Calibri" pitchFamily="34" charset="0"/>
        <a:ea typeface="宋体" pitchFamily="2" charset="-122"/>
        <a:cs typeface="+mn-cs"/>
      </a:defRPr>
    </a:lvl3pPr>
    <a:lvl4pPr marL="1371600" algn="l" rtl="0" eaLnBrk="0" fontAlgn="base" hangingPunct="0">
      <a:spcBef>
        <a:spcPct val="30000"/>
      </a:spcBef>
      <a:spcAft>
        <a:spcPct val="0"/>
      </a:spcAft>
      <a:defRPr sz="1200" kern="1200">
        <a:solidFill>
          <a:schemeClr val="tx1"/>
        </a:solidFill>
        <a:latin typeface="Calibri" pitchFamily="34" charset="0"/>
        <a:ea typeface="宋体" pitchFamily="2" charset="-122"/>
        <a:cs typeface="+mn-cs"/>
      </a:defRPr>
    </a:lvl4pPr>
    <a:lvl5pPr marL="1828800" algn="l" rtl="0" eaLnBrk="0" fontAlgn="base" hangingPunct="0">
      <a:spcBef>
        <a:spcPct val="30000"/>
      </a:spcBef>
      <a:spcAft>
        <a:spcPct val="0"/>
      </a:spcAft>
      <a:defRPr sz="1200" kern="1200">
        <a:solidFill>
          <a:schemeClr val="tx1"/>
        </a:solidFill>
        <a:latin typeface="Calibri" pitchFamily="34" charset="0"/>
        <a:ea typeface="宋体"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en-US" dirty="0"/>
              <a:t>各位领导、同事大家好，我是江西景德镇分公司王维云，按照政企公司的要求，我这里向各位介绍下景德镇市教育云课堂项目</a:t>
            </a:r>
          </a:p>
        </p:txBody>
      </p:sp>
      <p:sp>
        <p:nvSpPr>
          <p:cNvPr id="4" name="灯片编号占位符 3"/>
          <p:cNvSpPr>
            <a:spLocks noGrp="1"/>
          </p:cNvSpPr>
          <p:nvPr>
            <p:ph type="sldNum" sz="quarter" idx="10"/>
          </p:nvPr>
        </p:nvSpPr>
        <p:spPr/>
        <p:txBody>
          <a:bodyPr/>
          <a:lstStyle/>
          <a:p>
            <a:pPr>
              <a:defRPr/>
            </a:pPr>
            <a:fld id="{EB5126F7-A927-4513-AF47-ED76AE850EC3}" type="slidenum">
              <a:rPr lang="zh-CN" altLang="en-US" smtClean="0"/>
              <a:pPr>
                <a:defRPr/>
              </a:pPr>
              <a:t>0</a:t>
            </a:fld>
            <a:endParaRPr lang="en-US" altLang="zh-CN"/>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幻灯片图像占位符 1"/>
          <p:cNvSpPr>
            <a:spLocks noGrp="1" noRot="1" noChangeAspect="1" noTextEdit="1"/>
          </p:cNvSpPr>
          <p:nvPr>
            <p:ph type="sldImg"/>
          </p:nvPr>
        </p:nvSpPr>
        <p:spPr>
          <a:ln/>
        </p:spPr>
      </p:sp>
      <p:sp>
        <p:nvSpPr>
          <p:cNvPr id="6147" name="备注占位符 2"/>
          <p:cNvSpPr>
            <a:spLocks noGrp="1"/>
          </p:cNvSpPr>
          <p:nvPr>
            <p:ph type="body" idx="1"/>
          </p:nvPr>
        </p:nvSpPr>
        <p:spPr>
          <a:noFill/>
          <a:ln/>
        </p:spPr>
        <p:txBody>
          <a:bodyPr/>
          <a:lstStyle/>
          <a:p>
            <a:endParaRPr lang="zh-CN" altLang="en-US" dirty="0">
              <a:ea typeface="宋体" charset="-122"/>
            </a:endParaRPr>
          </a:p>
        </p:txBody>
      </p:sp>
      <p:sp>
        <p:nvSpPr>
          <p:cNvPr id="6148" name="灯片编号占位符 3"/>
          <p:cNvSpPr>
            <a:spLocks noGrp="1"/>
          </p:cNvSpPr>
          <p:nvPr>
            <p:ph type="sldNum" sz="quarter" idx="5"/>
          </p:nvPr>
        </p:nvSpPr>
        <p:spPr>
          <a:noFill/>
        </p:spPr>
        <p:txBody>
          <a:bodyPr/>
          <a:lstStyle/>
          <a:p>
            <a:fld id="{33DE20D9-C934-4F04-B4C9-765F164C709A}" type="slidenum">
              <a:rPr lang="zh-CN" altLang="en-US" smtClean="0">
                <a:ea typeface="宋体" charset="-122"/>
              </a:rPr>
              <a:pPr/>
              <a:t>9</a:t>
            </a:fld>
            <a:endParaRPr lang="en-US" altLang="zh-CN">
              <a:ea typeface="宋体" charset="-122"/>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幻灯片图像占位符 1"/>
          <p:cNvSpPr>
            <a:spLocks noGrp="1" noRot="1" noChangeAspect="1" noTextEdit="1"/>
          </p:cNvSpPr>
          <p:nvPr>
            <p:ph type="sldImg"/>
          </p:nvPr>
        </p:nvSpPr>
        <p:spPr>
          <a:ln/>
        </p:spPr>
      </p:sp>
      <p:sp>
        <p:nvSpPr>
          <p:cNvPr id="6147" name="备注占位符 2"/>
          <p:cNvSpPr>
            <a:spLocks noGrp="1"/>
          </p:cNvSpPr>
          <p:nvPr>
            <p:ph type="body" idx="1"/>
          </p:nvPr>
        </p:nvSpPr>
        <p:spPr>
          <a:noFill/>
          <a:ln/>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CN" altLang="en-US" dirty="0">
                <a:ea typeface="宋体" charset="-122"/>
              </a:rPr>
              <a:t>上张片子说的技术方案是做事，那做人商务方面呢：</a:t>
            </a:r>
            <a:r>
              <a:rPr lang="en-US" altLang="zh-CN" sz="1200" dirty="0">
                <a:latin typeface="微软雅黑" pitchFamily="34" charset="-122"/>
                <a:ea typeface="微软雅黑" pitchFamily="34" charset="-122"/>
              </a:rPr>
              <a:t>1</a:t>
            </a:r>
            <a:r>
              <a:rPr lang="zh-CN" altLang="en-US" sz="1200" dirty="0">
                <a:latin typeface="微软雅黑" pitchFamily="34" charset="-122"/>
                <a:ea typeface="微软雅黑" pitchFamily="34" charset="-122"/>
              </a:rPr>
              <a:t>、客户经理在得到景德镇教育局作为全省教育城域网试点通知后，在公司层面成立以公司一把手挂帅的项目小组。在此基础上，积极向省公司申请资源及帮助，协助客户做好项目规划。</a:t>
            </a:r>
            <a:r>
              <a:rPr lang="en-US" altLang="zh-CN" sz="1200" dirty="0">
                <a:latin typeface="微软雅黑" pitchFamily="34" charset="-122"/>
                <a:ea typeface="微软雅黑" pitchFamily="34" charset="-122"/>
              </a:rPr>
              <a:t>2017</a:t>
            </a:r>
            <a:r>
              <a:rPr lang="zh-CN" altLang="en-US" sz="1200" dirty="0">
                <a:latin typeface="微软雅黑" pitchFamily="34" charset="-122"/>
                <a:ea typeface="微软雅黑" pitchFamily="34" charset="-122"/>
              </a:rPr>
              <a:t>年</a:t>
            </a:r>
            <a:r>
              <a:rPr lang="en-US" altLang="zh-CN" sz="1200" dirty="0">
                <a:latin typeface="微软雅黑" pitchFamily="34" charset="-122"/>
                <a:ea typeface="微软雅黑" pitchFamily="34" charset="-122"/>
              </a:rPr>
              <a:t>6</a:t>
            </a:r>
            <a:r>
              <a:rPr lang="zh-CN" altLang="en-US" sz="1200" dirty="0">
                <a:latin typeface="微软雅黑" pitchFamily="34" charset="-122"/>
                <a:ea typeface="微软雅黑" pitchFamily="34" charset="-122"/>
              </a:rPr>
              <a:t>月，我公司向客户推荐的项目规划书</a:t>
            </a:r>
            <a:r>
              <a:rPr lang="en-US" altLang="zh-CN" sz="1200" dirty="0">
                <a:latin typeface="微软雅黑" pitchFamily="34" charset="-122"/>
                <a:ea typeface="微软雅黑" pitchFamily="34" charset="-122"/>
              </a:rPr>
              <a:t>V3.0</a:t>
            </a:r>
            <a:r>
              <a:rPr lang="zh-CN" altLang="en-US" sz="1200" dirty="0">
                <a:latin typeface="微软雅黑" pitchFamily="34" charset="-122"/>
                <a:ea typeface="微软雅黑" pitchFamily="34" charset="-122"/>
              </a:rPr>
              <a:t>得到了教育局专家组高度认可。为了更好的展示我公司的优势及态度，</a:t>
            </a:r>
            <a:r>
              <a:rPr lang="en-US" altLang="zh-CN" sz="1200" dirty="0">
                <a:latin typeface="微软雅黑" pitchFamily="34" charset="-122"/>
                <a:ea typeface="微软雅黑" pitchFamily="34" charset="-122"/>
              </a:rPr>
              <a:t>2017</a:t>
            </a:r>
            <a:r>
              <a:rPr lang="zh-CN" altLang="en-US" sz="1200" dirty="0">
                <a:latin typeface="微软雅黑" pitchFamily="34" charset="-122"/>
                <a:ea typeface="微软雅黑" pitchFamily="34" charset="-122"/>
              </a:rPr>
              <a:t>年夏天，公司一把手带领教育局领导及专家前往省公司信息化展厅参观教育信息化产品。教育局局长及书记对我公司的教育信息化产品高度评价，表示后期会进一步加强与我公司的合作。就因为这些点点滴滴，客户可以感觉到我们的实力，也感觉到我们对教育行业信息化的态度。</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CN" sz="1200" dirty="0">
              <a:latin typeface="微软雅黑" pitchFamily="34" charset="-122"/>
              <a:ea typeface="微软雅黑" pitchFamily="34" charset="-122"/>
            </a:endParaRPr>
          </a:p>
          <a:p>
            <a:endParaRPr lang="zh-CN" altLang="en-US" dirty="0">
              <a:ea typeface="宋体" charset="-122"/>
            </a:endParaRPr>
          </a:p>
        </p:txBody>
      </p:sp>
      <p:sp>
        <p:nvSpPr>
          <p:cNvPr id="6148" name="灯片编号占位符 3"/>
          <p:cNvSpPr>
            <a:spLocks noGrp="1"/>
          </p:cNvSpPr>
          <p:nvPr>
            <p:ph type="sldNum" sz="quarter" idx="5"/>
          </p:nvPr>
        </p:nvSpPr>
        <p:spPr>
          <a:noFill/>
        </p:spPr>
        <p:txBody>
          <a:bodyPr/>
          <a:lstStyle/>
          <a:p>
            <a:fld id="{33DE20D9-C934-4F04-B4C9-765F164C709A}" type="slidenum">
              <a:rPr lang="zh-CN" altLang="en-US" smtClean="0">
                <a:ea typeface="宋体" charset="-122"/>
              </a:rPr>
              <a:pPr/>
              <a:t>10</a:t>
            </a:fld>
            <a:endParaRPr lang="en-US" altLang="zh-CN">
              <a:ea typeface="宋体" charset="-122"/>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幻灯片图像占位符 1"/>
          <p:cNvSpPr>
            <a:spLocks noGrp="1" noRot="1" noChangeAspect="1" noTextEdit="1"/>
          </p:cNvSpPr>
          <p:nvPr>
            <p:ph type="sldImg"/>
          </p:nvPr>
        </p:nvSpPr>
        <p:spPr>
          <a:ln/>
        </p:spPr>
      </p:sp>
      <p:sp>
        <p:nvSpPr>
          <p:cNvPr id="6147" name="备注占位符 2"/>
          <p:cNvSpPr>
            <a:spLocks noGrp="1"/>
          </p:cNvSpPr>
          <p:nvPr>
            <p:ph type="body" idx="1"/>
          </p:nvPr>
        </p:nvSpPr>
        <p:spPr>
          <a:noFill/>
          <a:ln/>
        </p:spPr>
        <p:txBody>
          <a:bodyPr/>
          <a:lstStyle/>
          <a:p>
            <a:pPr>
              <a:lnSpc>
                <a:spcPct val="200000"/>
              </a:lnSpc>
            </a:pPr>
            <a:r>
              <a:rPr lang="zh-CN" altLang="en-US" dirty="0">
                <a:ea typeface="宋体" charset="-122"/>
              </a:rPr>
              <a:t>第三部分，我们来看看整个项目的施工，做过项目的同事都知道，我们移动公司在做项目，最主要是两个动作：一是协调，协调公司内部关系，涉及到综合部的合同、物流中心的采购，财务部的报账；除了协调内部关系，我们还要协调客户关系，确保集成商按照客户的要求完成施工；二是把自己的产品推进去：例如：专线，工作手机等，而这些产品的交付也是一个协调动作。在这个项目中，由于工期太紧，在采购方面时间压力最大。而我们做了两个动作确保采购加快，一是公司分管采购领导亲自挂帅进行落地，二是在投标前，先发起采购流程，确保我们投标前，内部采购已完毕。</a:t>
            </a:r>
            <a:r>
              <a:rPr lang="en-US" altLang="zh-CN" dirty="0">
                <a:ea typeface="宋体" charset="-122"/>
              </a:rPr>
              <a:t>2017</a:t>
            </a:r>
            <a:r>
              <a:rPr lang="zh-CN" altLang="en-US" dirty="0">
                <a:ea typeface="宋体" charset="-122"/>
              </a:rPr>
              <a:t>年年底，有个全省的教育行业信息化大会在景德镇召开，为了在此期间更好的展示教育云课堂，在协调方面，我们主要是三个动作：</a:t>
            </a:r>
            <a:r>
              <a:rPr lang="en-US" altLang="zh-CN" sz="1200" dirty="0">
                <a:latin typeface="微软雅黑" pitchFamily="34" charset="-122"/>
                <a:ea typeface="微软雅黑" pitchFamily="34" charset="-122"/>
              </a:rPr>
              <a:t>1</a:t>
            </a:r>
            <a:r>
              <a:rPr lang="zh-CN" altLang="en-US" sz="1200" dirty="0">
                <a:latin typeface="微软雅黑" pitchFamily="34" charset="-122"/>
                <a:ea typeface="微软雅黑" pitchFamily="34" charset="-122"/>
              </a:rPr>
              <a:t>）教育局组织策划演示场景，负责协调试点学校关系，保障人员到位；</a:t>
            </a:r>
            <a:r>
              <a:rPr lang="en-US" altLang="zh-CN" sz="1200" dirty="0">
                <a:latin typeface="微软雅黑" pitchFamily="34" charset="-122"/>
                <a:ea typeface="微软雅黑" pitchFamily="34" charset="-122"/>
              </a:rPr>
              <a:t>2</a:t>
            </a:r>
            <a:r>
              <a:rPr lang="zh-CN" altLang="en-US" sz="1200" dirty="0">
                <a:latin typeface="微软雅黑" pitchFamily="34" charset="-122"/>
                <a:ea typeface="微软雅黑" pitchFamily="34" charset="-122"/>
              </a:rPr>
              <a:t>）我公司负责网络测试，确保网络通畅；</a:t>
            </a:r>
            <a:r>
              <a:rPr lang="en-US" altLang="zh-CN" sz="1200" dirty="0">
                <a:latin typeface="微软雅黑" pitchFamily="34" charset="-122"/>
                <a:ea typeface="微软雅黑" pitchFamily="34" charset="-122"/>
              </a:rPr>
              <a:t>3</a:t>
            </a:r>
            <a:r>
              <a:rPr lang="zh-CN" altLang="en-US" sz="1200" dirty="0">
                <a:latin typeface="微软雅黑" pitchFamily="34" charset="-122"/>
                <a:ea typeface="微软雅黑" pitchFamily="34" charset="-122"/>
              </a:rPr>
              <a:t>）合作厂家负责设备调试。最终：</a:t>
            </a:r>
            <a:r>
              <a:rPr lang="zh-CN" altLang="en-US" dirty="0">
                <a:solidFill>
                  <a:srgbClr val="FF0000"/>
                </a:solidFill>
                <a:latin typeface="微软雅黑" pitchFamily="34" charset="-122"/>
                <a:ea typeface="微软雅黑" pitchFamily="34" charset="-122"/>
              </a:rPr>
              <a:t>成功举办了</a:t>
            </a:r>
            <a:r>
              <a:rPr lang="en-US" dirty="0">
                <a:solidFill>
                  <a:srgbClr val="FF0000"/>
                </a:solidFill>
                <a:latin typeface="微软雅黑" pitchFamily="34" charset="-122"/>
                <a:ea typeface="微软雅黑" pitchFamily="34" charset="-122"/>
              </a:rPr>
              <a:t>2017</a:t>
            </a:r>
            <a:r>
              <a:rPr lang="zh-CN" altLang="en-US" dirty="0">
                <a:solidFill>
                  <a:srgbClr val="FF0000"/>
                </a:solidFill>
                <a:latin typeface="微软雅黑" pitchFamily="34" charset="-122"/>
                <a:ea typeface="微软雅黑" pitchFamily="34" charset="-122"/>
              </a:rPr>
              <a:t>年全省教育信息化工作推进会，省教育局领导及各地市教育局领导对此次展示很满意。图一是会议现场，图二是一中云课堂现场展示。</a:t>
            </a:r>
            <a:endParaRPr lang="zh-CN" altLang="en-US" sz="1200" dirty="0">
              <a:latin typeface="微软雅黑" pitchFamily="34" charset="-122"/>
              <a:ea typeface="微软雅黑" pitchFamily="34" charset="-122"/>
            </a:endParaRPr>
          </a:p>
          <a:p>
            <a:endParaRPr lang="zh-CN" altLang="en-US" dirty="0">
              <a:ea typeface="宋体" charset="-122"/>
            </a:endParaRPr>
          </a:p>
        </p:txBody>
      </p:sp>
      <p:sp>
        <p:nvSpPr>
          <p:cNvPr id="6148" name="灯片编号占位符 3"/>
          <p:cNvSpPr>
            <a:spLocks noGrp="1"/>
          </p:cNvSpPr>
          <p:nvPr>
            <p:ph type="sldNum" sz="quarter" idx="5"/>
          </p:nvPr>
        </p:nvSpPr>
        <p:spPr>
          <a:noFill/>
        </p:spPr>
        <p:txBody>
          <a:bodyPr/>
          <a:lstStyle/>
          <a:p>
            <a:fld id="{33DE20D9-C934-4F04-B4C9-765F164C709A}" type="slidenum">
              <a:rPr lang="zh-CN" altLang="en-US" smtClean="0">
                <a:ea typeface="宋体" charset="-122"/>
              </a:rPr>
              <a:pPr/>
              <a:t>11</a:t>
            </a:fld>
            <a:endParaRPr lang="en-US" altLang="zh-CN">
              <a:ea typeface="宋体" charset="-122"/>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幻灯片图像占位符 1"/>
          <p:cNvSpPr>
            <a:spLocks noGrp="1" noRot="1" noChangeAspect="1" noTextEdit="1"/>
          </p:cNvSpPr>
          <p:nvPr>
            <p:ph type="sldImg"/>
          </p:nvPr>
        </p:nvSpPr>
        <p:spPr>
          <a:ln/>
        </p:spPr>
      </p:sp>
      <p:sp>
        <p:nvSpPr>
          <p:cNvPr id="6147" name="备注占位符 2"/>
          <p:cNvSpPr>
            <a:spLocks noGrp="1"/>
          </p:cNvSpPr>
          <p:nvPr>
            <p:ph type="body" idx="1"/>
          </p:nvPr>
        </p:nvSpPr>
        <p:spPr>
          <a:noFill/>
          <a:ln/>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CN" altLang="en-US" dirty="0">
                <a:ea typeface="宋体" charset="-122"/>
              </a:rPr>
              <a:t>第四方面讲讲我们的效益，从原则上来讲我们移动虽然是国企，但从</a:t>
            </a:r>
            <a:r>
              <a:rPr lang="en-US" altLang="zh-CN" dirty="0">
                <a:ea typeface="宋体" charset="-122"/>
              </a:rPr>
              <a:t>KPI</a:t>
            </a:r>
            <a:r>
              <a:rPr lang="zh-CN" altLang="en-US" dirty="0">
                <a:ea typeface="宋体" charset="-122"/>
              </a:rPr>
              <a:t>来看，我们主要还是强调收入。在经济方面：</a:t>
            </a:r>
            <a:r>
              <a:rPr lang="zh-CN" altLang="en-US" sz="1200" dirty="0">
                <a:latin typeface="微软雅黑" pitchFamily="34" charset="-122"/>
                <a:ea typeface="微软雅黑" pitchFamily="34" charset="-122"/>
              </a:rPr>
              <a:t>拉动</a:t>
            </a:r>
            <a:r>
              <a:rPr lang="en-US" altLang="zh-CN" sz="1200" dirty="0">
                <a:latin typeface="微软雅黑" pitchFamily="34" charset="-122"/>
                <a:ea typeface="微软雅黑" pitchFamily="34" charset="-122"/>
              </a:rPr>
              <a:t>ICT</a:t>
            </a:r>
            <a:r>
              <a:rPr lang="zh-CN" altLang="en-US" sz="1200" dirty="0">
                <a:latin typeface="微软雅黑" pitchFamily="34" charset="-122"/>
                <a:ea typeface="微软雅黑" pitchFamily="34" charset="-122"/>
              </a:rPr>
              <a:t>收入</a:t>
            </a:r>
            <a:r>
              <a:rPr lang="en-US" altLang="zh-CN" sz="1200" dirty="0">
                <a:latin typeface="微软雅黑" pitchFamily="34" charset="-122"/>
                <a:ea typeface="微软雅黑" pitchFamily="34" charset="-122"/>
              </a:rPr>
              <a:t>345</a:t>
            </a:r>
            <a:r>
              <a:rPr lang="zh-CN" altLang="en-US" sz="1200" dirty="0">
                <a:latin typeface="微软雅黑" pitchFamily="34" charset="-122"/>
                <a:ea typeface="微软雅黑" pitchFamily="34" charset="-122"/>
              </a:rPr>
              <a:t>万，</a:t>
            </a:r>
            <a:r>
              <a:rPr lang="zh-CN" altLang="zh-CN" sz="1200" dirty="0">
                <a:latin typeface="微软雅黑" pitchFamily="34" charset="-122"/>
                <a:ea typeface="微软雅黑" pitchFamily="34" charset="-122"/>
              </a:rPr>
              <a:t>合同期</a:t>
            </a:r>
            <a:r>
              <a:rPr lang="en-US" altLang="zh-CN" sz="1200" dirty="0">
                <a:latin typeface="微软雅黑" pitchFamily="34" charset="-122"/>
                <a:ea typeface="微软雅黑" pitchFamily="34" charset="-122"/>
              </a:rPr>
              <a:t>3</a:t>
            </a:r>
            <a:r>
              <a:rPr lang="zh-CN" altLang="zh-CN" sz="1200" dirty="0">
                <a:latin typeface="微软雅黑" pitchFamily="34" charset="-122"/>
                <a:ea typeface="微软雅黑" pitchFamily="34" charset="-122"/>
              </a:rPr>
              <a:t>年。</a:t>
            </a:r>
            <a:r>
              <a:rPr lang="zh-CN" altLang="en-US" sz="1200" dirty="0">
                <a:latin typeface="微软雅黑" pitchFamily="34" charset="-122"/>
                <a:ea typeface="微软雅黑" pitchFamily="34" charset="-122"/>
              </a:rPr>
              <a:t>在社会效益方面：</a:t>
            </a:r>
            <a:r>
              <a:rPr lang="en-US" altLang="zh-CN" sz="1200" dirty="0">
                <a:latin typeface="微软雅黑" pitchFamily="34" charset="-122"/>
                <a:ea typeface="微软雅黑" pitchFamily="34" charset="-122"/>
              </a:rPr>
              <a:t> </a:t>
            </a:r>
            <a:r>
              <a:rPr lang="zh-CN" altLang="zh-CN" sz="1200" dirty="0">
                <a:latin typeface="微软雅黑" pitchFamily="34" charset="-122"/>
                <a:ea typeface="微软雅黑" pitchFamily="34" charset="-122"/>
              </a:rPr>
              <a:t>该项目不仅为公司带来了大额信息化收入，也是公司积极响应</a:t>
            </a:r>
            <a:r>
              <a:rPr lang="zh-CN" altLang="en-US" sz="1200" dirty="0">
                <a:latin typeface="微软雅黑" pitchFamily="34" charset="-122"/>
                <a:ea typeface="微软雅黑" pitchFamily="34" charset="-122"/>
              </a:rPr>
              <a:t>景德镇</a:t>
            </a:r>
            <a:r>
              <a:rPr lang="zh-CN" altLang="zh-CN" sz="1200" dirty="0">
                <a:latin typeface="微软雅黑" pitchFamily="34" charset="-122"/>
                <a:ea typeface="微软雅黑" pitchFamily="34" charset="-122"/>
              </a:rPr>
              <a:t>市乃至</a:t>
            </a:r>
            <a:r>
              <a:rPr lang="zh-CN" altLang="en-US" sz="1200" dirty="0">
                <a:latin typeface="微软雅黑" pitchFamily="34" charset="-122"/>
                <a:ea typeface="微软雅黑" pitchFamily="34" charset="-122"/>
              </a:rPr>
              <a:t>江西省</a:t>
            </a:r>
            <a:r>
              <a:rPr lang="zh-CN" altLang="zh-CN" sz="1200" dirty="0">
                <a:latin typeface="微软雅黑" pitchFamily="34" charset="-122"/>
                <a:ea typeface="微软雅黑" pitchFamily="34" charset="-122"/>
              </a:rPr>
              <a:t>教育行业信息化建设总体规划的积极表现，彰显了企业的专业能力和对社会责任的履行。同时</a:t>
            </a:r>
            <a:r>
              <a:rPr lang="zh-CN" altLang="en-US" sz="1200" dirty="0">
                <a:latin typeface="微软雅黑" pitchFamily="34" charset="-122"/>
                <a:ea typeface="微软雅黑" pitchFamily="34" charset="-122"/>
              </a:rPr>
              <a:t>后续</a:t>
            </a:r>
            <a:r>
              <a:rPr lang="zh-CN" altLang="zh-CN" sz="1200" dirty="0">
                <a:latin typeface="微软雅黑" pitchFamily="34" charset="-122"/>
                <a:ea typeface="微软雅黑" pitchFamily="34" charset="-122"/>
              </a:rPr>
              <a:t>通过</a:t>
            </a:r>
            <a:r>
              <a:rPr lang="zh-CN" altLang="en-US" sz="1200" dirty="0">
                <a:latin typeface="微软雅黑" pitchFamily="34" charset="-122"/>
                <a:ea typeface="微软雅黑" pitchFamily="34" charset="-122"/>
              </a:rPr>
              <a:t>区县内教育行业网络</a:t>
            </a:r>
            <a:r>
              <a:rPr lang="zh-CN" altLang="zh-CN" sz="1200" dirty="0">
                <a:latin typeface="微软雅黑" pitchFamily="34" charset="-122"/>
                <a:ea typeface="微软雅黑" pitchFamily="34" charset="-122"/>
              </a:rPr>
              <a:t>接入的带动，提升</a:t>
            </a:r>
            <a:r>
              <a:rPr lang="zh-CN" altLang="en-US" sz="1200" dirty="0">
                <a:latin typeface="微软雅黑" pitchFamily="34" charset="-122"/>
                <a:ea typeface="微软雅黑" pitchFamily="34" charset="-122"/>
              </a:rPr>
              <a:t>整体</a:t>
            </a:r>
            <a:r>
              <a:rPr lang="zh-CN" altLang="zh-CN" sz="1200" dirty="0">
                <a:latin typeface="微软雅黑" pitchFamily="34" charset="-122"/>
                <a:ea typeface="微软雅黑" pitchFamily="34" charset="-122"/>
              </a:rPr>
              <a:t>教育行业</a:t>
            </a:r>
            <a:r>
              <a:rPr lang="zh-CN" altLang="en-US" sz="1200" dirty="0">
                <a:latin typeface="微软雅黑" pitchFamily="34" charset="-122"/>
                <a:ea typeface="微软雅黑" pitchFamily="34" charset="-122"/>
              </a:rPr>
              <a:t>信息化</a:t>
            </a:r>
            <a:r>
              <a:rPr lang="zh-CN" altLang="zh-CN" sz="1200" dirty="0">
                <a:latin typeface="微软雅黑" pitchFamily="34" charset="-122"/>
                <a:ea typeface="微软雅黑" pitchFamily="34" charset="-122"/>
              </a:rPr>
              <a:t>渗透。</a:t>
            </a:r>
            <a:r>
              <a:rPr lang="zh-CN" altLang="en-US" sz="1200" dirty="0">
                <a:latin typeface="微软雅黑" pitchFamily="34" charset="-122"/>
                <a:ea typeface="微软雅黑" pitchFamily="34" charset="-122"/>
              </a:rPr>
              <a:t>在竞争方面，主要是对抗</a:t>
            </a:r>
            <a:r>
              <a:rPr lang="en-US" altLang="zh-CN" sz="1200" dirty="0">
                <a:latin typeface="微软雅黑" pitchFamily="34" charset="-122"/>
                <a:ea typeface="微软雅黑" pitchFamily="34" charset="-122"/>
              </a:rPr>
              <a:t>DX</a:t>
            </a:r>
            <a:r>
              <a:rPr lang="zh-CN" altLang="en-US" sz="1200" dirty="0">
                <a:latin typeface="微软雅黑" pitchFamily="34" charset="-122"/>
                <a:ea typeface="微软雅黑" pitchFamily="34" charset="-122"/>
              </a:rPr>
              <a:t>方面：</a:t>
            </a:r>
            <a:r>
              <a:rPr lang="en-US" altLang="zh-CN" sz="1200" dirty="0">
                <a:latin typeface="微软雅黑" pitchFamily="34" charset="-122"/>
                <a:ea typeface="微软雅黑" pitchFamily="34" charset="-122"/>
              </a:rPr>
              <a:t> </a:t>
            </a:r>
            <a:r>
              <a:rPr lang="zh-CN" altLang="en-US" sz="1200" dirty="0">
                <a:latin typeface="微软雅黑" pitchFamily="34" charset="-122"/>
                <a:ea typeface="微软雅黑" pitchFamily="34" charset="-122"/>
              </a:rPr>
              <a:t>教育云课堂平台，各学校的设备需要无缝对接，</a:t>
            </a:r>
            <a:r>
              <a:rPr lang="zh-CN" altLang="zh-CN" sz="1200" dirty="0">
                <a:latin typeface="微软雅黑" pitchFamily="34" charset="-122"/>
                <a:ea typeface="微软雅黑" pitchFamily="34" charset="-122"/>
              </a:rPr>
              <a:t>竞争对手无法再接入同类业务，</a:t>
            </a:r>
            <a:r>
              <a:rPr lang="zh-CN" altLang="en-US" sz="1200" dirty="0">
                <a:latin typeface="微软雅黑" pitchFamily="34" charset="-122"/>
                <a:ea typeface="微软雅黑" pitchFamily="34" charset="-122"/>
              </a:rPr>
              <a:t>极大的增强了教育行业</a:t>
            </a:r>
            <a:r>
              <a:rPr lang="zh-CN" altLang="zh-CN" sz="1200" dirty="0">
                <a:latin typeface="微软雅黑" pitchFamily="34" charset="-122"/>
                <a:ea typeface="微软雅黑" pitchFamily="34" charset="-122"/>
              </a:rPr>
              <a:t>客户的全业务发展</a:t>
            </a:r>
            <a:r>
              <a:rPr lang="zh-CN" altLang="en-US" sz="1200" dirty="0">
                <a:latin typeface="微软雅黑" pitchFamily="34" charset="-122"/>
                <a:ea typeface="微软雅黑" pitchFamily="34" charset="-122"/>
              </a:rPr>
              <a:t>潜力</a:t>
            </a:r>
            <a:r>
              <a:rPr lang="zh-CN" altLang="zh-CN" sz="1200" dirty="0">
                <a:latin typeface="微软雅黑" pitchFamily="34" charset="-122"/>
                <a:ea typeface="微软雅黑" pitchFamily="34" charset="-122"/>
              </a:rPr>
              <a:t>。</a:t>
            </a:r>
            <a:r>
              <a:rPr lang="zh-CN" altLang="en-US" sz="1200" dirty="0">
                <a:latin typeface="微软雅黑" pitchFamily="34" charset="-122"/>
                <a:ea typeface="微软雅黑" pitchFamily="34" charset="-122"/>
              </a:rPr>
              <a:t>这里最后强调一点，教育行业不比政府公安这些行业，信息化资金还是有所欠缺，去年为了更好的拿单，在收款方面，我们采取了如下策略：考虑到客户每年只有</a:t>
            </a:r>
            <a:r>
              <a:rPr lang="en-US" sz="1200" dirty="0">
                <a:latin typeface="微软雅黑" pitchFamily="34" charset="-122"/>
                <a:ea typeface="微软雅黑" pitchFamily="34" charset="-122"/>
              </a:rPr>
              <a:t>600</a:t>
            </a:r>
            <a:r>
              <a:rPr lang="zh-CN" altLang="en-US" sz="1200" dirty="0">
                <a:latin typeface="微软雅黑" pitchFamily="34" charset="-122"/>
                <a:ea typeface="微软雅黑" pitchFamily="34" charset="-122"/>
              </a:rPr>
              <a:t>万信息化资金，而此项目只是信息化建设的一部分，如果按照前期项目验收收取</a:t>
            </a:r>
            <a:r>
              <a:rPr lang="en-US" sz="1200" dirty="0">
                <a:latin typeface="微软雅黑" pitchFamily="34" charset="-122"/>
                <a:ea typeface="微软雅黑" pitchFamily="34" charset="-122"/>
              </a:rPr>
              <a:t>95%</a:t>
            </a:r>
            <a:r>
              <a:rPr lang="zh-CN" altLang="en-US" sz="1200" dirty="0">
                <a:latin typeface="微软雅黑" pitchFamily="34" charset="-122"/>
                <a:ea typeface="微软雅黑" pitchFamily="34" charset="-122"/>
              </a:rPr>
              <a:t>项目款，客户资金压力会很大，因此建议验收收取</a:t>
            </a:r>
            <a:r>
              <a:rPr lang="en-US" sz="1200" dirty="0">
                <a:latin typeface="微软雅黑" pitchFamily="34" charset="-122"/>
                <a:ea typeface="微软雅黑" pitchFamily="34" charset="-122"/>
              </a:rPr>
              <a:t>20%</a:t>
            </a:r>
            <a:r>
              <a:rPr lang="zh-CN" altLang="en-US" sz="1200" dirty="0">
                <a:latin typeface="微软雅黑" pitchFamily="34" charset="-122"/>
                <a:ea typeface="微软雅黑" pitchFamily="34" charset="-122"/>
              </a:rPr>
              <a:t>，一年质保后（待明年</a:t>
            </a:r>
            <a:r>
              <a:rPr lang="en-US" sz="1200" dirty="0">
                <a:latin typeface="微软雅黑" pitchFamily="34" charset="-122"/>
                <a:ea typeface="微软雅黑" pitchFamily="34" charset="-122"/>
              </a:rPr>
              <a:t>600</a:t>
            </a:r>
            <a:r>
              <a:rPr lang="zh-CN" altLang="en-US" sz="1200" dirty="0">
                <a:latin typeface="微软雅黑" pitchFamily="34" charset="-122"/>
                <a:ea typeface="微软雅黑" pitchFamily="34" charset="-122"/>
              </a:rPr>
              <a:t>万资金下来），收取</a:t>
            </a:r>
            <a:r>
              <a:rPr lang="en-US" sz="1200" dirty="0">
                <a:latin typeface="微软雅黑" pitchFamily="34" charset="-122"/>
                <a:ea typeface="微软雅黑" pitchFamily="34" charset="-122"/>
              </a:rPr>
              <a:t>95%</a:t>
            </a:r>
            <a:r>
              <a:rPr lang="zh-CN" altLang="en-US" sz="1200" dirty="0">
                <a:latin typeface="微软雅黑" pitchFamily="34" charset="-122"/>
                <a:ea typeface="微软雅黑" pitchFamily="34" charset="-122"/>
              </a:rPr>
              <a:t>。这样解决了客户资金压力。</a:t>
            </a:r>
          </a:p>
          <a:p>
            <a:endParaRPr lang="zh-CN" altLang="en-US" dirty="0">
              <a:ea typeface="宋体" charset="-122"/>
            </a:endParaRPr>
          </a:p>
        </p:txBody>
      </p:sp>
      <p:sp>
        <p:nvSpPr>
          <p:cNvPr id="6148" name="灯片编号占位符 3"/>
          <p:cNvSpPr>
            <a:spLocks noGrp="1"/>
          </p:cNvSpPr>
          <p:nvPr>
            <p:ph type="sldNum" sz="quarter" idx="5"/>
          </p:nvPr>
        </p:nvSpPr>
        <p:spPr>
          <a:noFill/>
        </p:spPr>
        <p:txBody>
          <a:bodyPr/>
          <a:lstStyle/>
          <a:p>
            <a:fld id="{33DE20D9-C934-4F04-B4C9-765F164C709A}" type="slidenum">
              <a:rPr lang="zh-CN" altLang="en-US" smtClean="0">
                <a:ea typeface="宋体" charset="-122"/>
              </a:rPr>
              <a:pPr/>
              <a:t>12</a:t>
            </a:fld>
            <a:endParaRPr lang="en-US" altLang="zh-CN">
              <a:ea typeface="宋体" charset="-122"/>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幻灯片图像占位符 1"/>
          <p:cNvSpPr>
            <a:spLocks noGrp="1" noRot="1" noChangeAspect="1" noTextEdit="1"/>
          </p:cNvSpPr>
          <p:nvPr>
            <p:ph type="sldImg"/>
          </p:nvPr>
        </p:nvSpPr>
        <p:spPr>
          <a:ln/>
        </p:spPr>
      </p:sp>
      <p:sp>
        <p:nvSpPr>
          <p:cNvPr id="6147" name="备注占位符 2"/>
          <p:cNvSpPr>
            <a:spLocks noGrp="1"/>
          </p:cNvSpPr>
          <p:nvPr>
            <p:ph type="body" idx="1"/>
          </p:nvPr>
        </p:nvSpPr>
        <p:spPr>
          <a:noFill/>
          <a:ln/>
        </p:spPr>
        <p:txBody>
          <a:bodyPr/>
          <a:lstStyle/>
          <a:p>
            <a:pPr lvl="0"/>
            <a:r>
              <a:rPr lang="zh-CN" altLang="en-US" dirty="0">
                <a:ea typeface="宋体" charset="-122"/>
              </a:rPr>
              <a:t>最后讲讲在复制推广方面，通过这个案例，有哪些可取的地方。</a:t>
            </a:r>
            <a:r>
              <a:rPr lang="en-US" altLang="zh-CN" dirty="0">
                <a:ea typeface="宋体" charset="-122"/>
              </a:rPr>
              <a:t>1</a:t>
            </a:r>
            <a:r>
              <a:rPr lang="zh-CN" altLang="en-US" dirty="0">
                <a:ea typeface="宋体" charset="-122"/>
              </a:rPr>
              <a:t>、在教育行业方面，</a:t>
            </a:r>
            <a:r>
              <a:rPr lang="zh-CN" altLang="en-US" sz="1200" b="1" dirty="0">
                <a:latin typeface="微软雅黑" pitchFamily="34" charset="-122"/>
                <a:ea typeface="微软雅黑" pitchFamily="34" charset="-122"/>
              </a:rPr>
              <a:t>应用场景</a:t>
            </a:r>
            <a:r>
              <a:rPr lang="en-US" altLang="zh-CN" sz="1200" dirty="0">
                <a:latin typeface="微软雅黑" pitchFamily="34" charset="-122"/>
                <a:ea typeface="微软雅黑" pitchFamily="34" charset="-122"/>
              </a:rPr>
              <a:t>:</a:t>
            </a:r>
            <a:r>
              <a:rPr lang="zh-CN" altLang="en-US" sz="1200" dirty="0">
                <a:latin typeface="微软雅黑" pitchFamily="34" charset="-122"/>
                <a:ea typeface="微软雅黑" pitchFamily="34" charset="-122"/>
              </a:rPr>
              <a:t> </a:t>
            </a:r>
            <a:r>
              <a:rPr lang="en-US" altLang="zh-CN" sz="1200" dirty="0">
                <a:latin typeface="微软雅黑" pitchFamily="34" charset="-122"/>
                <a:ea typeface="微软雅黑" pitchFamily="34" charset="-122"/>
              </a:rPr>
              <a:t>《</a:t>
            </a:r>
            <a:r>
              <a:rPr lang="zh-CN" altLang="en-US" sz="1200" dirty="0">
                <a:latin typeface="微软雅黑" pitchFamily="34" charset="-122"/>
                <a:ea typeface="微软雅黑" pitchFamily="34" charset="-122"/>
              </a:rPr>
              <a:t>国家中长期教育改革和发展规划纲要（</a:t>
            </a:r>
            <a:r>
              <a:rPr lang="en-US" sz="1200" dirty="0">
                <a:latin typeface="微软雅黑" pitchFamily="34" charset="-122"/>
                <a:ea typeface="微软雅黑" pitchFamily="34" charset="-122"/>
              </a:rPr>
              <a:t>2010</a:t>
            </a:r>
            <a:r>
              <a:rPr lang="zh-CN" altLang="en-US" sz="1200" dirty="0">
                <a:latin typeface="微软雅黑" pitchFamily="34" charset="-122"/>
                <a:ea typeface="微软雅黑" pitchFamily="34" charset="-122"/>
              </a:rPr>
              <a:t>－</a:t>
            </a:r>
            <a:r>
              <a:rPr lang="en-US" sz="1200" dirty="0">
                <a:latin typeface="微软雅黑" pitchFamily="34" charset="-122"/>
                <a:ea typeface="微软雅黑" pitchFamily="34" charset="-122"/>
              </a:rPr>
              <a:t>2020</a:t>
            </a:r>
            <a:r>
              <a:rPr lang="zh-CN" altLang="en-US" sz="1200" dirty="0">
                <a:latin typeface="微软雅黑" pitchFamily="34" charset="-122"/>
                <a:ea typeface="微软雅黑" pitchFamily="34" charset="-122"/>
              </a:rPr>
              <a:t>年）</a:t>
            </a:r>
            <a:r>
              <a:rPr lang="en-US" altLang="zh-CN" sz="1200" dirty="0">
                <a:latin typeface="微软雅黑" pitchFamily="34" charset="-122"/>
                <a:ea typeface="微软雅黑" pitchFamily="34" charset="-122"/>
              </a:rPr>
              <a:t>》</a:t>
            </a:r>
            <a:r>
              <a:rPr lang="zh-CN" altLang="en-US" sz="1200" dirty="0">
                <a:latin typeface="微软雅黑" pitchFamily="34" charset="-122"/>
                <a:ea typeface="微软雅黑" pitchFamily="34" charset="-122"/>
              </a:rPr>
              <a:t>中提到，要加快教育信息基础设施建设，强调“加快终端设施普及，推进数字化校园建设，实现多种方式接入互联网”、“加强优质教育资源开发与应用”、“强化信息技术应用”。在此基础上，教育云课堂运用而生。</a:t>
            </a:r>
            <a:r>
              <a:rPr lang="en-US" altLang="zh-CN" sz="1200" dirty="0">
                <a:latin typeface="微软雅黑" pitchFamily="34" charset="-122"/>
                <a:ea typeface="微软雅黑" pitchFamily="34" charset="-122"/>
              </a:rPr>
              <a:t>2</a:t>
            </a:r>
            <a:r>
              <a:rPr lang="zh-CN" altLang="en-US" sz="1200" dirty="0">
                <a:latin typeface="微软雅黑" pitchFamily="34" charset="-122"/>
                <a:ea typeface="微软雅黑" pitchFamily="34" charset="-122"/>
              </a:rPr>
              <a:t>、</a:t>
            </a:r>
            <a:r>
              <a:rPr lang="zh-CN" altLang="en-US" sz="1200" b="1" dirty="0">
                <a:latin typeface="微软雅黑" pitchFamily="34" charset="-122"/>
                <a:ea typeface="微软雅黑" pitchFamily="34" charset="-122"/>
              </a:rPr>
              <a:t>目标客户</a:t>
            </a:r>
            <a:r>
              <a:rPr lang="zh-CN" altLang="en-US" sz="1200" dirty="0">
                <a:latin typeface="微软雅黑" pitchFamily="34" charset="-122"/>
                <a:ea typeface="微软雅黑" pitchFamily="34" charset="-122"/>
              </a:rPr>
              <a:t>：教育局电化教育馆。</a:t>
            </a:r>
            <a:r>
              <a:rPr lang="en-US" altLang="zh-CN" sz="1200" dirty="0">
                <a:latin typeface="微软雅黑" pitchFamily="34" charset="-122"/>
                <a:ea typeface="微软雅黑" pitchFamily="34" charset="-122"/>
              </a:rPr>
              <a:t>3</a:t>
            </a:r>
            <a:r>
              <a:rPr lang="zh-CN" altLang="en-US" sz="1200" dirty="0">
                <a:latin typeface="微软雅黑" pitchFamily="34" charset="-122"/>
                <a:ea typeface="微软雅黑" pitchFamily="34" charset="-122"/>
              </a:rPr>
              <a:t>、</a:t>
            </a:r>
            <a:r>
              <a:rPr lang="zh-CN" altLang="en-US" sz="1200" b="1" dirty="0">
                <a:latin typeface="微软雅黑" pitchFamily="34" charset="-122"/>
                <a:ea typeface="微软雅黑" pitchFamily="34" charset="-122"/>
              </a:rPr>
              <a:t>标准产品组成</a:t>
            </a:r>
            <a:r>
              <a:rPr lang="zh-CN" altLang="en-US" sz="1200" dirty="0">
                <a:latin typeface="微软雅黑" pitchFamily="34" charset="-122"/>
                <a:ea typeface="微软雅黑" pitchFamily="34" charset="-122"/>
              </a:rPr>
              <a:t>：移动云、专线、班班通、</a:t>
            </a:r>
            <a:r>
              <a:rPr lang="en-US" altLang="zh-CN" sz="1200" dirty="0">
                <a:latin typeface="微软雅黑" pitchFamily="34" charset="-122"/>
                <a:ea typeface="微软雅黑" pitchFamily="34" charset="-122"/>
              </a:rPr>
              <a:t>IDC</a:t>
            </a:r>
            <a:r>
              <a:rPr lang="zh-CN" altLang="en-US" sz="1200" dirty="0">
                <a:latin typeface="微软雅黑" pitchFamily="34" charset="-122"/>
                <a:ea typeface="微软雅黑" pitchFamily="34" charset="-122"/>
              </a:rPr>
              <a:t>；</a:t>
            </a:r>
            <a:r>
              <a:rPr lang="en-US" altLang="zh-CN" sz="1200" dirty="0">
                <a:latin typeface="微软雅黑" pitchFamily="34" charset="-122"/>
                <a:ea typeface="微软雅黑" pitchFamily="34" charset="-122"/>
              </a:rPr>
              <a:t>4</a:t>
            </a:r>
            <a:r>
              <a:rPr lang="zh-CN" altLang="en-US" sz="1200" dirty="0">
                <a:latin typeface="微软雅黑" pitchFamily="34" charset="-122"/>
                <a:ea typeface="微软雅黑" pitchFamily="34" charset="-122"/>
              </a:rPr>
              <a:t>、</a:t>
            </a:r>
            <a:r>
              <a:rPr lang="zh-CN" altLang="en-US" sz="1200" b="1" dirty="0">
                <a:latin typeface="微软雅黑" pitchFamily="34" charset="-122"/>
                <a:ea typeface="微软雅黑" pitchFamily="34" charset="-122"/>
              </a:rPr>
              <a:t> 业务拓展经验</a:t>
            </a:r>
            <a:r>
              <a:rPr lang="zh-CN" altLang="en-US" sz="1200" dirty="0">
                <a:latin typeface="微软雅黑" pitchFamily="34" charset="-122"/>
                <a:ea typeface="微软雅黑" pitchFamily="34" charset="-122"/>
              </a:rPr>
              <a:t>：</a:t>
            </a:r>
            <a:r>
              <a:rPr lang="en-US" altLang="zh-CN" sz="1200" dirty="0">
                <a:latin typeface="微软雅黑" pitchFamily="34" charset="-122"/>
                <a:ea typeface="微软雅黑" pitchFamily="34" charset="-122"/>
              </a:rPr>
              <a:t>1</a:t>
            </a:r>
            <a:r>
              <a:rPr lang="zh-CN" altLang="en-US" sz="1200" dirty="0">
                <a:latin typeface="微软雅黑" pitchFamily="34" charset="-122"/>
                <a:ea typeface="微软雅黑" pitchFamily="34" charset="-122"/>
              </a:rPr>
              <a:t>、紧抓政府报告，上门走访了解客户需求；</a:t>
            </a:r>
            <a:r>
              <a:rPr lang="en-US" altLang="zh-CN" sz="1200" dirty="0">
                <a:latin typeface="微软雅黑" pitchFamily="34" charset="-122"/>
                <a:ea typeface="微软雅黑" pitchFamily="34" charset="-122"/>
              </a:rPr>
              <a:t>2</a:t>
            </a:r>
            <a:r>
              <a:rPr lang="zh-CN" altLang="en-US" sz="1200" dirty="0">
                <a:latin typeface="微软雅黑" pitchFamily="34" charset="-122"/>
                <a:ea typeface="微软雅黑" pitchFamily="34" charset="-122"/>
              </a:rPr>
              <a:t>、形成项目小组，公司领导高位推动，并带客户参观考察；</a:t>
            </a:r>
            <a:r>
              <a:rPr lang="en-US" altLang="zh-CN" sz="1200" dirty="0">
                <a:latin typeface="微软雅黑" pitchFamily="34" charset="-122"/>
                <a:ea typeface="微软雅黑" pitchFamily="34" charset="-122"/>
              </a:rPr>
              <a:t>3</a:t>
            </a:r>
            <a:r>
              <a:rPr lang="zh-CN" altLang="en-US" sz="1200" dirty="0">
                <a:latin typeface="微软雅黑" pitchFamily="34" charset="-122"/>
                <a:ea typeface="微软雅黑" pitchFamily="34" charset="-122"/>
              </a:rPr>
              <a:t>、加大宣传报道，树立良好形象。</a:t>
            </a:r>
            <a:r>
              <a:rPr lang="en-US" altLang="zh-CN" sz="1200" dirty="0">
                <a:latin typeface="微软雅黑" pitchFamily="34" charset="-122"/>
                <a:ea typeface="微软雅黑" pitchFamily="34" charset="-122"/>
              </a:rPr>
              <a:t>5</a:t>
            </a:r>
            <a:r>
              <a:rPr lang="zh-CN" altLang="en-US" sz="1200" dirty="0">
                <a:latin typeface="微软雅黑" pitchFamily="34" charset="-122"/>
                <a:ea typeface="微软雅黑" pitchFamily="34" charset="-122"/>
              </a:rPr>
              <a:t>、</a:t>
            </a:r>
            <a:r>
              <a:rPr lang="en-US" altLang="zh-CN" sz="1200" b="1" dirty="0">
                <a:latin typeface="微软雅黑" pitchFamily="34" charset="-122"/>
                <a:ea typeface="微软雅黑" pitchFamily="34" charset="-122"/>
              </a:rPr>
              <a:t> </a:t>
            </a:r>
            <a:r>
              <a:rPr lang="zh-CN" altLang="en-US" sz="1200" b="1" dirty="0">
                <a:latin typeface="微软雅黑" pitchFamily="34" charset="-122"/>
                <a:ea typeface="微软雅黑" pitchFamily="34" charset="-122"/>
              </a:rPr>
              <a:t>可提供的合作伙伴资源：</a:t>
            </a:r>
            <a:r>
              <a:rPr lang="zh-CN" altLang="en-US" sz="1200" dirty="0">
                <a:latin typeface="微软雅黑" pitchFamily="34" charset="-122"/>
                <a:ea typeface="微软雅黑" pitchFamily="34" charset="-122"/>
              </a:rPr>
              <a:t>全通教育、科大讯飞、异度云。这里主要强调一点：教育城域网中，与我们公司相关的业务，最主要是专线，说白了就是全市组成一张教育城域网。其次是硬件设备，例如防火墙、安全设备、交换机等</a:t>
            </a:r>
            <a:r>
              <a:rPr lang="en-US" altLang="zh-CN" sz="1200" dirty="0">
                <a:latin typeface="微软雅黑" pitchFamily="34" charset="-122"/>
                <a:ea typeface="微软雅黑" pitchFamily="34" charset="-122"/>
              </a:rPr>
              <a:t>IDC</a:t>
            </a:r>
            <a:r>
              <a:rPr lang="zh-CN" altLang="en-US" sz="1200" dirty="0">
                <a:latin typeface="微软雅黑" pitchFamily="34" charset="-122"/>
                <a:ea typeface="微软雅黑" pitchFamily="34" charset="-122"/>
              </a:rPr>
              <a:t>业务。再就是如果客户考虑资金，没资金建设私有云，我们可以向客户推荐公有云即为我们的移动云，或者混合云。在其他行业方面：</a:t>
            </a:r>
            <a:r>
              <a:rPr lang="en-US" sz="1200" dirty="0">
                <a:latin typeface="微软雅黑" pitchFamily="34" charset="-122"/>
                <a:ea typeface="微软雅黑" pitchFamily="34" charset="-122"/>
              </a:rPr>
              <a:t>1</a:t>
            </a:r>
            <a:r>
              <a:rPr lang="zh-CN" altLang="en-US" sz="1200" dirty="0">
                <a:latin typeface="微软雅黑" pitchFamily="34" charset="-122"/>
                <a:ea typeface="微软雅黑" pitchFamily="34" charset="-122"/>
              </a:rPr>
              <a:t>、合作模式可以让其他行业借鉴，针对有资金压力的客户，我公司可以建议验收收取部分项目款，待来年资金到位（即一年质保后），再收取全部项目款；</a:t>
            </a:r>
            <a:r>
              <a:rPr lang="en-US" sz="1200" dirty="0">
                <a:latin typeface="微软雅黑" pitchFamily="34" charset="-122"/>
                <a:ea typeface="微软雅黑" pitchFamily="34" charset="-122"/>
              </a:rPr>
              <a:t>2</a:t>
            </a:r>
            <a:r>
              <a:rPr lang="zh-CN" altLang="en-US" sz="1200" dirty="0">
                <a:latin typeface="微软雅黑" pitchFamily="34" charset="-122"/>
                <a:ea typeface="微软雅黑" pitchFamily="34" charset="-122"/>
              </a:rPr>
              <a:t>、该项目的成功为后续区县开拓市场奠定基础，因为区县项目的开展必须与市单位对接，这样一定程度上比竞争对手有优势。因此，</a:t>
            </a:r>
            <a:r>
              <a:rPr lang="zh-CN" altLang="zh-CN" sz="1200" dirty="0">
                <a:latin typeface="微软雅黑" pitchFamily="34" charset="-122"/>
                <a:ea typeface="微软雅黑" pitchFamily="34" charset="-122"/>
              </a:rPr>
              <a:t>为其它具有分支机构的行业提供了业务拓展的参考性，对于总部</a:t>
            </a:r>
            <a:r>
              <a:rPr lang="en-US" altLang="zh-CN" sz="1200" dirty="0">
                <a:latin typeface="微软雅黑" pitchFamily="34" charset="-122"/>
                <a:ea typeface="微软雅黑" pitchFamily="34" charset="-122"/>
              </a:rPr>
              <a:t>-</a:t>
            </a:r>
            <a:r>
              <a:rPr lang="zh-CN" altLang="zh-CN" sz="1200" dirty="0">
                <a:latin typeface="微软雅黑" pitchFamily="34" charset="-122"/>
                <a:ea typeface="微软雅黑" pitchFamily="34" charset="-122"/>
              </a:rPr>
              <a:t>分支机构规模较大的客户均可间接借鉴此业务的模式，在医疗行业，金融行业等有总分结构的行业得以参考复制。</a:t>
            </a:r>
            <a:r>
              <a:rPr lang="zh-CN" altLang="en-US" sz="1200" dirty="0">
                <a:latin typeface="微软雅黑" pitchFamily="34" charset="-122"/>
                <a:ea typeface="微软雅黑" pitchFamily="34" charset="-122"/>
              </a:rPr>
              <a:t>我的汇报完毕，谢谢！</a:t>
            </a:r>
          </a:p>
          <a:p>
            <a:pPr marL="342900" indent="-342900">
              <a:lnSpc>
                <a:spcPct val="150000"/>
              </a:lnSpc>
              <a:buAutoNum type="ea1ChsPeriod"/>
            </a:pPr>
            <a:endParaRPr lang="en-US" altLang="zh-CN" sz="1200" dirty="0">
              <a:latin typeface="微软雅黑" pitchFamily="34" charset="-122"/>
              <a:ea typeface="微软雅黑" pitchFamily="34" charset="-122"/>
            </a:endParaRPr>
          </a:p>
          <a:p>
            <a:endParaRPr lang="zh-CN" altLang="en-US" dirty="0">
              <a:ea typeface="宋体" charset="-122"/>
            </a:endParaRPr>
          </a:p>
        </p:txBody>
      </p:sp>
      <p:sp>
        <p:nvSpPr>
          <p:cNvPr id="6148" name="灯片编号占位符 3"/>
          <p:cNvSpPr>
            <a:spLocks noGrp="1"/>
          </p:cNvSpPr>
          <p:nvPr>
            <p:ph type="sldNum" sz="quarter" idx="5"/>
          </p:nvPr>
        </p:nvSpPr>
        <p:spPr>
          <a:noFill/>
        </p:spPr>
        <p:txBody>
          <a:bodyPr/>
          <a:lstStyle/>
          <a:p>
            <a:fld id="{33DE20D9-C934-4F04-B4C9-765F164C709A}" type="slidenum">
              <a:rPr lang="zh-CN" altLang="en-US" smtClean="0">
                <a:ea typeface="宋体" charset="-122"/>
              </a:rPr>
              <a:pPr/>
              <a:t>13</a:t>
            </a:fld>
            <a:endParaRPr lang="en-US" altLang="zh-CN">
              <a:ea typeface="宋体" charset="-122"/>
            </a:endParaRPr>
          </a:p>
        </p:txBody>
      </p:sp>
    </p:spTree>
    <p:extLst>
      <p:ext uri="{BB962C8B-B14F-4D97-AF65-F5344CB8AC3E}">
        <p14:creationId xmlns:p14="http://schemas.microsoft.com/office/powerpoint/2010/main" val="34173325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幻灯片图像占位符 1"/>
          <p:cNvSpPr>
            <a:spLocks noGrp="1" noRot="1" noChangeAspect="1" noTextEdit="1"/>
          </p:cNvSpPr>
          <p:nvPr>
            <p:ph type="sldImg"/>
          </p:nvPr>
        </p:nvSpPr>
        <p:spPr>
          <a:ln/>
        </p:spPr>
      </p:sp>
      <p:sp>
        <p:nvSpPr>
          <p:cNvPr id="6147" name="备注占位符 2"/>
          <p:cNvSpPr>
            <a:spLocks noGrp="1"/>
          </p:cNvSpPr>
          <p:nvPr>
            <p:ph type="body" idx="1"/>
          </p:nvPr>
        </p:nvSpPr>
        <p:spPr>
          <a:noFill/>
          <a:ln/>
        </p:spPr>
        <p:txBody>
          <a:bodyPr/>
          <a:lstStyle/>
          <a:p>
            <a:r>
              <a:rPr lang="zh-CN" altLang="en-US" dirty="0">
                <a:ea typeface="宋体" charset="-122"/>
              </a:rPr>
              <a:t>我的讲解主要分五个方面：</a:t>
            </a:r>
            <a:r>
              <a:rPr lang="en-US" altLang="zh-CN" dirty="0">
                <a:ea typeface="宋体" charset="-122"/>
              </a:rPr>
              <a:t>1</a:t>
            </a:r>
            <a:r>
              <a:rPr lang="zh-CN" altLang="en-US" dirty="0">
                <a:ea typeface="宋体" charset="-122"/>
              </a:rPr>
              <a:t>、项目背景；</a:t>
            </a:r>
            <a:r>
              <a:rPr lang="en-US" altLang="zh-CN" dirty="0">
                <a:ea typeface="宋体" charset="-122"/>
              </a:rPr>
              <a:t>2</a:t>
            </a:r>
            <a:r>
              <a:rPr lang="zh-CN" altLang="en-US" dirty="0">
                <a:ea typeface="宋体" charset="-122"/>
              </a:rPr>
              <a:t>、项目建设；</a:t>
            </a:r>
            <a:r>
              <a:rPr lang="en-US" altLang="zh-CN" dirty="0">
                <a:ea typeface="宋体" charset="-122"/>
              </a:rPr>
              <a:t>3</a:t>
            </a:r>
            <a:r>
              <a:rPr lang="zh-CN" altLang="en-US" dirty="0">
                <a:ea typeface="宋体" charset="-122"/>
              </a:rPr>
              <a:t>、项目实施；</a:t>
            </a:r>
            <a:r>
              <a:rPr lang="en-US" altLang="zh-CN" dirty="0">
                <a:ea typeface="宋体" charset="-122"/>
              </a:rPr>
              <a:t>4</a:t>
            </a:r>
            <a:r>
              <a:rPr lang="zh-CN" altLang="en-US" dirty="0">
                <a:ea typeface="宋体" charset="-122"/>
              </a:rPr>
              <a:t>、项目意义；</a:t>
            </a:r>
            <a:r>
              <a:rPr lang="en-US" altLang="zh-CN" dirty="0">
                <a:ea typeface="宋体" charset="-122"/>
              </a:rPr>
              <a:t>5</a:t>
            </a:r>
            <a:r>
              <a:rPr lang="zh-CN" altLang="en-US" dirty="0">
                <a:ea typeface="宋体" charset="-122"/>
              </a:rPr>
              <a:t>、可推广性</a:t>
            </a:r>
          </a:p>
        </p:txBody>
      </p:sp>
      <p:sp>
        <p:nvSpPr>
          <p:cNvPr id="6148" name="灯片编号占位符 3"/>
          <p:cNvSpPr>
            <a:spLocks noGrp="1"/>
          </p:cNvSpPr>
          <p:nvPr>
            <p:ph type="sldNum" sz="quarter" idx="5"/>
          </p:nvPr>
        </p:nvSpPr>
        <p:spPr>
          <a:noFill/>
        </p:spPr>
        <p:txBody>
          <a:bodyPr/>
          <a:lstStyle/>
          <a:p>
            <a:fld id="{33DE20D9-C934-4F04-B4C9-765F164C709A}" type="slidenum">
              <a:rPr lang="zh-CN" altLang="en-US" smtClean="0">
                <a:ea typeface="宋体" charset="-122"/>
              </a:rPr>
              <a:pPr/>
              <a:t>1</a:t>
            </a:fld>
            <a:endParaRPr lang="en-US" altLang="zh-CN">
              <a:ea typeface="宋体" charset="-122"/>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幻灯片图像占位符 1"/>
          <p:cNvSpPr>
            <a:spLocks noGrp="1" noRot="1" noChangeAspect="1" noTextEdit="1"/>
          </p:cNvSpPr>
          <p:nvPr>
            <p:ph type="sldImg"/>
          </p:nvPr>
        </p:nvSpPr>
        <p:spPr>
          <a:ln/>
        </p:spPr>
      </p:sp>
      <p:sp>
        <p:nvSpPr>
          <p:cNvPr id="6147" name="备注占位符 2"/>
          <p:cNvSpPr>
            <a:spLocks noGrp="1"/>
          </p:cNvSpPr>
          <p:nvPr>
            <p:ph type="body" idx="1"/>
          </p:nvPr>
        </p:nvSpPr>
        <p:spPr>
          <a:noFill/>
          <a:ln/>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CN" altLang="en-US" dirty="0">
                <a:ea typeface="宋体" charset="-122"/>
              </a:rPr>
              <a:t>在讲述这个案例前，我先说点题外话，大家都知道，教育局早几年就要求三通两平台，我们江西公司，特别是景德镇分公司一直在积极的开拓教育行业新型产品、更有粘性的产品，而不仅仅是满足当下的人人通，毕竟人人通产品大家都知道功能单一，被取代可能性很大！回到这个案例，这个案例是</a:t>
            </a:r>
            <a:r>
              <a:rPr lang="en-US" altLang="zh-CN" dirty="0">
                <a:ea typeface="宋体" charset="-122"/>
              </a:rPr>
              <a:t>17</a:t>
            </a:r>
            <a:r>
              <a:rPr lang="zh-CN" altLang="en-US" dirty="0">
                <a:ea typeface="宋体" charset="-122"/>
              </a:rPr>
              <a:t>年中标的，其实这个项目在</a:t>
            </a:r>
            <a:r>
              <a:rPr lang="en-US" altLang="zh-CN" dirty="0">
                <a:ea typeface="宋体" charset="-122"/>
              </a:rPr>
              <a:t>16</a:t>
            </a:r>
            <a:r>
              <a:rPr lang="zh-CN" altLang="en-US" dirty="0">
                <a:ea typeface="宋体" charset="-122"/>
              </a:rPr>
              <a:t>年我们就开始跟进，三家运营商都递交了方案，毕竟教育城域网是教育行业迄今为止最大的蛋糕，好比公安天网，这样一说大家都明白了！我们先看看客户背景：</a:t>
            </a:r>
            <a:r>
              <a:rPr lang="en-US" b="1" dirty="0">
                <a:latin typeface="微软雅黑" pitchFamily="34" charset="-122"/>
                <a:ea typeface="微软雅黑" pitchFamily="34" charset="-122"/>
              </a:rPr>
              <a:t>2016</a:t>
            </a:r>
            <a:r>
              <a:rPr lang="zh-CN" altLang="en-US" b="1" dirty="0">
                <a:latin typeface="微软雅黑" pitchFamily="34" charset="-122"/>
                <a:ea typeface="微软雅黑" pitchFamily="34" charset="-122"/>
              </a:rPr>
              <a:t>年初，江西省教育厅将景德镇市列为全省教育信息化试点城市，为积极稳妥推进我市教育信息化试点工作。也正是这个源头，项目才会得以展开！经过与客户的沟通，最后得知：景德镇教育局作为全省教育信息化试点单位，客户根据当前和未来的教育发展需要，需要建设一套集课程录制存储、区本资源管理共享、校本资源建设、多方远程互动教学、远程教学教研、课件直播点播、远程集中控制管理等能力的云课堂平台。从中我们明白客户到底要干嘛！</a:t>
            </a:r>
          </a:p>
          <a:p>
            <a:endParaRPr lang="zh-CN" altLang="en-US" dirty="0">
              <a:ea typeface="宋体" charset="-122"/>
            </a:endParaRPr>
          </a:p>
        </p:txBody>
      </p:sp>
      <p:sp>
        <p:nvSpPr>
          <p:cNvPr id="6148" name="灯片编号占位符 3"/>
          <p:cNvSpPr>
            <a:spLocks noGrp="1"/>
          </p:cNvSpPr>
          <p:nvPr>
            <p:ph type="sldNum" sz="quarter" idx="5"/>
          </p:nvPr>
        </p:nvSpPr>
        <p:spPr>
          <a:noFill/>
        </p:spPr>
        <p:txBody>
          <a:bodyPr/>
          <a:lstStyle/>
          <a:p>
            <a:fld id="{33DE20D9-C934-4F04-B4C9-765F164C709A}" type="slidenum">
              <a:rPr lang="zh-CN" altLang="en-US" smtClean="0">
                <a:ea typeface="宋体" charset="-122"/>
              </a:rPr>
              <a:pPr/>
              <a:t>2</a:t>
            </a:fld>
            <a:endParaRPr lang="en-US" altLang="zh-CN">
              <a:ea typeface="宋体" charset="-122"/>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幻灯片图像占位符 1"/>
          <p:cNvSpPr>
            <a:spLocks noGrp="1" noRot="1" noChangeAspect="1" noTextEdit="1"/>
          </p:cNvSpPr>
          <p:nvPr>
            <p:ph type="sldImg"/>
          </p:nvPr>
        </p:nvSpPr>
        <p:spPr>
          <a:ln/>
        </p:spPr>
      </p:sp>
      <p:sp>
        <p:nvSpPr>
          <p:cNvPr id="6147" name="备注占位符 2"/>
          <p:cNvSpPr>
            <a:spLocks noGrp="1"/>
          </p:cNvSpPr>
          <p:nvPr>
            <p:ph type="body" idx="1"/>
          </p:nvPr>
        </p:nvSpPr>
        <p:spPr>
          <a:noFill/>
          <a:ln/>
        </p:spPr>
        <p:txBody>
          <a:bodyPr/>
          <a:lstStyle/>
          <a:p>
            <a:r>
              <a:rPr lang="zh-CN" altLang="en-US" dirty="0">
                <a:ea typeface="宋体" charset="-122"/>
              </a:rPr>
              <a:t>得知客户的大概的意图，我们与</a:t>
            </a:r>
            <a:r>
              <a:rPr lang="en-US" altLang="zh-CN" dirty="0">
                <a:ea typeface="宋体" charset="-122"/>
              </a:rPr>
              <a:t>IT</a:t>
            </a:r>
            <a:r>
              <a:rPr lang="zh-CN" altLang="en-US" dirty="0">
                <a:ea typeface="宋体" charset="-122"/>
              </a:rPr>
              <a:t>集成厂家一起与客户细化需求，通过建立：</a:t>
            </a:r>
            <a:r>
              <a:rPr lang="en-US" altLang="zh-CN" dirty="0">
                <a:ea typeface="宋体" charset="-122"/>
              </a:rPr>
              <a:t>1</a:t>
            </a:r>
            <a:r>
              <a:rPr lang="zh-CN" altLang="en-US" dirty="0">
                <a:ea typeface="宋体" charset="-122"/>
              </a:rPr>
              <a:t>、</a:t>
            </a:r>
            <a:r>
              <a:rPr lang="zh-CN" altLang="en-US" dirty="0">
                <a:latin typeface="微软雅黑" pitchFamily="34" charset="-122"/>
                <a:ea typeface="微软雅黑" pitchFamily="34" charset="-122"/>
              </a:rPr>
              <a:t>市教育局建设一个区域资源管理平台、一个区域集控管理中心。</a:t>
            </a:r>
            <a:r>
              <a:rPr lang="en-US" altLang="zh-CN" dirty="0">
                <a:latin typeface="微软雅黑" pitchFamily="34" charset="-122"/>
                <a:ea typeface="微软雅黑" pitchFamily="34" charset="-122"/>
              </a:rPr>
              <a:t>2</a:t>
            </a:r>
            <a:r>
              <a:rPr lang="zh-CN" altLang="en-US" dirty="0">
                <a:latin typeface="微软雅黑" pitchFamily="34" charset="-122"/>
                <a:ea typeface="微软雅黑" pitchFamily="34" charset="-122"/>
              </a:rPr>
              <a:t>、在景德镇一中建设一个校级资源管理平台、一个智能化云教室、一个常态化云教室、一套</a:t>
            </a:r>
            <a:r>
              <a:rPr lang="en-US" altLang="en-US" dirty="0">
                <a:latin typeface="微软雅黑" pitchFamily="34" charset="-122"/>
                <a:ea typeface="微软雅黑" pitchFamily="34" charset="-122"/>
              </a:rPr>
              <a:t>4G</a:t>
            </a:r>
            <a:r>
              <a:rPr lang="zh-CN" altLang="en-US" dirty="0">
                <a:latin typeface="微软雅黑" pitchFamily="34" charset="-122"/>
                <a:ea typeface="微软雅黑" pitchFamily="34" charset="-122"/>
              </a:rPr>
              <a:t>超便携实景互动教学主机。</a:t>
            </a:r>
            <a:r>
              <a:rPr lang="en-US" altLang="zh-CN" dirty="0">
                <a:latin typeface="微软雅黑" pitchFamily="34" charset="-122"/>
                <a:ea typeface="微软雅黑" pitchFamily="34" charset="-122"/>
              </a:rPr>
              <a:t>3</a:t>
            </a:r>
            <a:r>
              <a:rPr lang="zh-CN" altLang="en-US" dirty="0">
                <a:latin typeface="微软雅黑" pitchFamily="34" charset="-122"/>
                <a:ea typeface="微软雅黑" pitchFamily="34" charset="-122"/>
              </a:rPr>
              <a:t>、在景德镇二中建设一个校级资源管理平台、一个智能化云教室。</a:t>
            </a:r>
            <a:r>
              <a:rPr lang="en-US" altLang="zh-CN" dirty="0">
                <a:latin typeface="微软雅黑" pitchFamily="34" charset="-122"/>
                <a:ea typeface="微软雅黑" pitchFamily="34" charset="-122"/>
              </a:rPr>
              <a:t>4</a:t>
            </a:r>
            <a:r>
              <a:rPr lang="zh-CN" altLang="en-US" dirty="0">
                <a:latin typeface="微软雅黑" pitchFamily="34" charset="-122"/>
                <a:ea typeface="微软雅黑" pitchFamily="34" charset="-122"/>
              </a:rPr>
              <a:t>、在景德镇实验学校建设一个校级资源管理平台、一个智能化云教室、一套</a:t>
            </a:r>
            <a:r>
              <a:rPr lang="en-US" altLang="en-US" dirty="0">
                <a:latin typeface="微软雅黑" pitchFamily="34" charset="-122"/>
                <a:ea typeface="微软雅黑" pitchFamily="34" charset="-122"/>
              </a:rPr>
              <a:t>4G</a:t>
            </a:r>
            <a:r>
              <a:rPr lang="zh-CN" altLang="en-US" dirty="0">
                <a:latin typeface="微软雅黑" pitchFamily="34" charset="-122"/>
                <a:ea typeface="微软雅黑" pitchFamily="34" charset="-122"/>
              </a:rPr>
              <a:t>超便携实景互动教学主机。</a:t>
            </a:r>
            <a:r>
              <a:rPr lang="zh-CN" altLang="en-US" sz="1200" kern="1200" dirty="0">
                <a:solidFill>
                  <a:schemeClr val="tx1"/>
                </a:solidFill>
                <a:latin typeface="Calibri" pitchFamily="34" charset="0"/>
                <a:ea typeface="宋体" pitchFamily="2" charset="-122"/>
                <a:cs typeface="+mn-cs"/>
              </a:rPr>
              <a:t>另外在原本学校已建成一套精品录播系统的课室配置互动教学主机（录播伴侣），以实现与其他装有互动录播设备或互动教学主机的教室进行实时音视频的互动。通过这些具体的动作，最后希望：</a:t>
            </a:r>
            <a:r>
              <a:rPr lang="zh-CN" altLang="en-US" dirty="0">
                <a:latin typeface="微软雅黑" pitchFamily="34" charset="-122"/>
                <a:ea typeface="微软雅黑" pitchFamily="34" charset="-122"/>
              </a:rPr>
              <a:t>优秀教师在智能化互动录播教室中通过网络把教学视频场景和授课计算机画面以标准的流媒体编解码技术进行实时采集压缩、集中存储及监控管理，同时将教师授课实况实时推送至多个常态化云教室及终端用户。通过平台的建设使优秀的教师、课程、资源、知识得到充分的展示、记录、管理、分享，可实现同步课堂、翻转课堂、双师课堂、名师课堂、微课录制等应用，促进了优质教育资源全面云覆盖。</a:t>
            </a:r>
            <a:endParaRPr lang="zh-CN" altLang="en-US" dirty="0">
              <a:ea typeface="宋体" charset="-122"/>
            </a:endParaRPr>
          </a:p>
        </p:txBody>
      </p:sp>
      <p:sp>
        <p:nvSpPr>
          <p:cNvPr id="6148" name="灯片编号占位符 3"/>
          <p:cNvSpPr>
            <a:spLocks noGrp="1"/>
          </p:cNvSpPr>
          <p:nvPr>
            <p:ph type="sldNum" sz="quarter" idx="5"/>
          </p:nvPr>
        </p:nvSpPr>
        <p:spPr>
          <a:noFill/>
        </p:spPr>
        <p:txBody>
          <a:bodyPr/>
          <a:lstStyle/>
          <a:p>
            <a:fld id="{33DE20D9-C934-4F04-B4C9-765F164C709A}" type="slidenum">
              <a:rPr lang="zh-CN" altLang="en-US" smtClean="0">
                <a:ea typeface="宋体" charset="-122"/>
              </a:rPr>
              <a:pPr/>
              <a:t>3</a:t>
            </a:fld>
            <a:endParaRPr lang="en-US" altLang="zh-CN">
              <a:ea typeface="宋体" charset="-122"/>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幻灯片图像占位符 1"/>
          <p:cNvSpPr>
            <a:spLocks noGrp="1" noRot="1" noChangeAspect="1" noTextEdit="1"/>
          </p:cNvSpPr>
          <p:nvPr>
            <p:ph type="sldImg"/>
          </p:nvPr>
        </p:nvSpPr>
        <p:spPr>
          <a:ln/>
        </p:spPr>
      </p:sp>
      <p:sp>
        <p:nvSpPr>
          <p:cNvPr id="6147" name="备注占位符 2"/>
          <p:cNvSpPr>
            <a:spLocks noGrp="1"/>
          </p:cNvSpPr>
          <p:nvPr>
            <p:ph type="body" idx="1"/>
          </p:nvPr>
        </p:nvSpPr>
        <p:spPr>
          <a:noFill/>
          <a:ln/>
        </p:spPr>
        <p:txBody>
          <a:bodyPr/>
          <a:lstStyle/>
          <a:p>
            <a:endParaRPr lang="zh-CN" altLang="en-US" dirty="0">
              <a:ea typeface="宋体" charset="-122"/>
            </a:endParaRPr>
          </a:p>
        </p:txBody>
      </p:sp>
      <p:sp>
        <p:nvSpPr>
          <p:cNvPr id="6148" name="灯片编号占位符 3"/>
          <p:cNvSpPr>
            <a:spLocks noGrp="1"/>
          </p:cNvSpPr>
          <p:nvPr>
            <p:ph type="sldNum" sz="quarter" idx="5"/>
          </p:nvPr>
        </p:nvSpPr>
        <p:spPr>
          <a:noFill/>
        </p:spPr>
        <p:txBody>
          <a:bodyPr/>
          <a:lstStyle/>
          <a:p>
            <a:fld id="{33DE20D9-C934-4F04-B4C9-765F164C709A}" type="slidenum">
              <a:rPr lang="zh-CN" altLang="en-US" smtClean="0">
                <a:ea typeface="宋体" charset="-122"/>
              </a:rPr>
              <a:pPr/>
              <a:t>4</a:t>
            </a:fld>
            <a:endParaRPr lang="en-US" altLang="zh-CN">
              <a:ea typeface="宋体" charset="-122"/>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幻灯片图像占位符 1"/>
          <p:cNvSpPr>
            <a:spLocks noGrp="1" noRot="1" noChangeAspect="1" noTextEdit="1"/>
          </p:cNvSpPr>
          <p:nvPr>
            <p:ph type="sldImg"/>
          </p:nvPr>
        </p:nvSpPr>
        <p:spPr>
          <a:ln/>
        </p:spPr>
      </p:sp>
      <p:sp>
        <p:nvSpPr>
          <p:cNvPr id="6147" name="备注占位符 2"/>
          <p:cNvSpPr>
            <a:spLocks noGrp="1"/>
          </p:cNvSpPr>
          <p:nvPr>
            <p:ph type="body" idx="1"/>
          </p:nvPr>
        </p:nvSpPr>
        <p:spPr>
          <a:noFill/>
          <a:ln/>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CN" altLang="en-US" dirty="0">
                <a:ea typeface="宋体" charset="-122"/>
              </a:rPr>
              <a:t>第二部分我们来看看项目整理方案，写过行业方案的同事都清楚，我们做的方案一定要满足客户的需求且必须有点高度，这样我们在技术方案这点才能胜出，做项目说简单点就是做事做人，我们作为项目经理，一定要把事情干的漂亮，怎么才能让客户给我们这个事情干，那就必须把技术方案或者说本地可研报告写出高度，来打动客户。虽然此次教育局是针对直属的</a:t>
            </a:r>
            <a:r>
              <a:rPr lang="en-US" altLang="zh-CN" dirty="0">
                <a:ea typeface="宋体" charset="-122"/>
              </a:rPr>
              <a:t>33</a:t>
            </a:r>
            <a:r>
              <a:rPr lang="zh-CN" altLang="en-US" dirty="0">
                <a:ea typeface="宋体" charset="-122"/>
              </a:rPr>
              <a:t>所学校进行招标，但我们的方案从市级出发，深度达到了区县，从客户一个完整的教育行业发展规划，这正是市教育局层面需要看到的。从图我们看到：</a:t>
            </a:r>
            <a:r>
              <a:rPr lang="zh-CN" altLang="en-US" dirty="0">
                <a:latin typeface="微软雅黑" pitchFamily="34" charset="-122"/>
                <a:ea typeface="微软雅黑" pitchFamily="34" charset="-122"/>
              </a:rPr>
              <a:t>本方案为满足景德镇市大规模市、区、校云课堂教学应用的需求，采用业界先进的网络传输技术、大规模组网技术、视音频编解码处理技术、多媒体交互技术，实现跨区域创新教学应用，提升整体教育信息化水平，促进地区之间教育的均衡发展。而方案特点上：</a:t>
            </a:r>
            <a:r>
              <a:rPr lang="en-US" dirty="0">
                <a:latin typeface="微软雅黑" pitchFamily="34" charset="-122"/>
                <a:ea typeface="微软雅黑" pitchFamily="34" charset="-122"/>
              </a:rPr>
              <a:t>1</a:t>
            </a:r>
            <a:r>
              <a:rPr lang="zh-CN" altLang="en-US" dirty="0">
                <a:latin typeface="微软雅黑" pitchFamily="34" charset="-122"/>
                <a:ea typeface="微软雅黑" pitchFamily="34" charset="-122"/>
              </a:rPr>
              <a:t>、抗丢包率技术；</a:t>
            </a:r>
            <a:r>
              <a:rPr lang="en-US" dirty="0">
                <a:latin typeface="微软雅黑" pitchFamily="34" charset="-122"/>
                <a:ea typeface="微软雅黑" pitchFamily="34" charset="-122"/>
              </a:rPr>
              <a:t>2</a:t>
            </a:r>
            <a:r>
              <a:rPr lang="zh-CN" altLang="en-US" dirty="0">
                <a:latin typeface="微软雅黑" pitchFamily="34" charset="-122"/>
                <a:ea typeface="微软雅黑" pitchFamily="34" charset="-122"/>
              </a:rPr>
              <a:t>、多终端双向互动能力；</a:t>
            </a:r>
            <a:r>
              <a:rPr lang="en-US" dirty="0">
                <a:latin typeface="微软雅黑" pitchFamily="34" charset="-122"/>
                <a:ea typeface="微软雅黑" pitchFamily="34" charset="-122"/>
              </a:rPr>
              <a:t>3</a:t>
            </a:r>
            <a:r>
              <a:rPr lang="zh-CN" altLang="en-US" dirty="0">
                <a:latin typeface="微软雅黑" pitchFamily="34" charset="-122"/>
                <a:ea typeface="微软雅黑" pitchFamily="34" charset="-122"/>
              </a:rPr>
              <a:t>、网络带宽自适应；</a:t>
            </a:r>
            <a:r>
              <a:rPr lang="en-US" dirty="0">
                <a:latin typeface="微软雅黑" pitchFamily="34" charset="-122"/>
                <a:ea typeface="微软雅黑" pitchFamily="34" charset="-122"/>
              </a:rPr>
              <a:t>4</a:t>
            </a:r>
            <a:r>
              <a:rPr lang="zh-CN" altLang="en-US" dirty="0">
                <a:latin typeface="微软雅黑" pitchFamily="34" charset="-122"/>
                <a:ea typeface="微软雅黑" pitchFamily="34" charset="-122"/>
              </a:rPr>
              <a:t>、视频编解码技术；</a:t>
            </a:r>
            <a:r>
              <a:rPr lang="en-US" dirty="0">
                <a:latin typeface="微软雅黑" pitchFamily="34" charset="-122"/>
                <a:ea typeface="微软雅黑" pitchFamily="34" charset="-122"/>
              </a:rPr>
              <a:t>5</a:t>
            </a:r>
            <a:r>
              <a:rPr lang="zh-CN" altLang="en-US" dirty="0">
                <a:latin typeface="微软雅黑" pitchFamily="34" charset="-122"/>
                <a:ea typeface="微软雅黑" pitchFamily="34" charset="-122"/>
              </a:rPr>
              <a:t>、时间轴唇音同步技术；</a:t>
            </a:r>
            <a:r>
              <a:rPr lang="en-US" dirty="0">
                <a:latin typeface="微软雅黑" pitchFamily="34" charset="-122"/>
                <a:ea typeface="微软雅黑" pitchFamily="34" charset="-122"/>
              </a:rPr>
              <a:t>6</a:t>
            </a:r>
            <a:r>
              <a:rPr lang="zh-CN" altLang="en-US" dirty="0">
                <a:latin typeface="微软雅黑" pitchFamily="34" charset="-122"/>
                <a:ea typeface="微软雅黑" pitchFamily="34" charset="-122"/>
              </a:rPr>
              <a:t>、视频带宽复用技术；</a:t>
            </a:r>
            <a:r>
              <a:rPr lang="en-US" dirty="0">
                <a:latin typeface="微软雅黑" pitchFamily="34" charset="-122"/>
                <a:ea typeface="微软雅黑" pitchFamily="34" charset="-122"/>
              </a:rPr>
              <a:t>7</a:t>
            </a:r>
            <a:r>
              <a:rPr lang="zh-CN" altLang="en-US" dirty="0">
                <a:latin typeface="微软雅黑" pitchFamily="34" charset="-122"/>
                <a:ea typeface="微软雅黑" pitchFamily="34" charset="-122"/>
              </a:rPr>
              <a:t>、全自动跟踪导播技术。也是云课堂的行标，更是客户的需求。</a:t>
            </a:r>
          </a:p>
          <a:p>
            <a:endParaRPr lang="zh-CN" altLang="en-US" dirty="0">
              <a:ea typeface="宋体" charset="-122"/>
            </a:endParaRPr>
          </a:p>
        </p:txBody>
      </p:sp>
      <p:sp>
        <p:nvSpPr>
          <p:cNvPr id="6148" name="灯片编号占位符 3"/>
          <p:cNvSpPr>
            <a:spLocks noGrp="1"/>
          </p:cNvSpPr>
          <p:nvPr>
            <p:ph type="sldNum" sz="quarter" idx="5"/>
          </p:nvPr>
        </p:nvSpPr>
        <p:spPr>
          <a:noFill/>
        </p:spPr>
        <p:txBody>
          <a:bodyPr/>
          <a:lstStyle/>
          <a:p>
            <a:fld id="{33DE20D9-C934-4F04-B4C9-765F164C709A}" type="slidenum">
              <a:rPr lang="zh-CN" altLang="en-US" smtClean="0">
                <a:ea typeface="宋体" charset="-122"/>
              </a:rPr>
              <a:pPr/>
              <a:t>5</a:t>
            </a:fld>
            <a:endParaRPr lang="en-US" altLang="zh-CN">
              <a:ea typeface="宋体" charset="-122"/>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幻灯片图像占位符 1"/>
          <p:cNvSpPr>
            <a:spLocks noGrp="1" noRot="1" noChangeAspect="1" noTextEdit="1"/>
          </p:cNvSpPr>
          <p:nvPr>
            <p:ph type="sldImg"/>
          </p:nvPr>
        </p:nvSpPr>
        <p:spPr>
          <a:ln/>
        </p:spPr>
      </p:sp>
      <p:sp>
        <p:nvSpPr>
          <p:cNvPr id="6147" name="备注占位符 2"/>
          <p:cNvSpPr>
            <a:spLocks noGrp="1"/>
          </p:cNvSpPr>
          <p:nvPr>
            <p:ph type="body" idx="1"/>
          </p:nvPr>
        </p:nvSpPr>
        <p:spPr>
          <a:noFill/>
          <a:ln/>
        </p:spPr>
        <p:txBody>
          <a:bodyPr/>
          <a:lstStyle/>
          <a:p>
            <a:endParaRPr lang="zh-CN" altLang="en-US" dirty="0">
              <a:ea typeface="宋体" charset="-122"/>
            </a:endParaRPr>
          </a:p>
        </p:txBody>
      </p:sp>
      <p:sp>
        <p:nvSpPr>
          <p:cNvPr id="6148" name="灯片编号占位符 3"/>
          <p:cNvSpPr>
            <a:spLocks noGrp="1"/>
          </p:cNvSpPr>
          <p:nvPr>
            <p:ph type="sldNum" sz="quarter" idx="5"/>
          </p:nvPr>
        </p:nvSpPr>
        <p:spPr>
          <a:noFill/>
        </p:spPr>
        <p:txBody>
          <a:bodyPr/>
          <a:lstStyle/>
          <a:p>
            <a:fld id="{33DE20D9-C934-4F04-B4C9-765F164C709A}" type="slidenum">
              <a:rPr lang="zh-CN" altLang="en-US" smtClean="0">
                <a:ea typeface="宋体" charset="-122"/>
              </a:rPr>
              <a:pPr/>
              <a:t>6</a:t>
            </a:fld>
            <a:endParaRPr lang="en-US" altLang="zh-CN">
              <a:ea typeface="宋体" charset="-122"/>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幻灯片图像占位符 1"/>
          <p:cNvSpPr>
            <a:spLocks noGrp="1" noRot="1" noChangeAspect="1" noTextEdit="1"/>
          </p:cNvSpPr>
          <p:nvPr>
            <p:ph type="sldImg"/>
          </p:nvPr>
        </p:nvSpPr>
        <p:spPr>
          <a:ln/>
        </p:spPr>
      </p:sp>
      <p:sp>
        <p:nvSpPr>
          <p:cNvPr id="6147" name="备注占位符 2"/>
          <p:cNvSpPr>
            <a:spLocks noGrp="1"/>
          </p:cNvSpPr>
          <p:nvPr>
            <p:ph type="body" idx="1"/>
          </p:nvPr>
        </p:nvSpPr>
        <p:spPr>
          <a:noFill/>
          <a:ln/>
        </p:spPr>
        <p:txBody>
          <a:bodyPr/>
          <a:lstStyle/>
          <a:p>
            <a:endParaRPr lang="zh-CN" altLang="en-US" dirty="0">
              <a:ea typeface="宋体" charset="-122"/>
            </a:endParaRPr>
          </a:p>
        </p:txBody>
      </p:sp>
      <p:sp>
        <p:nvSpPr>
          <p:cNvPr id="6148" name="灯片编号占位符 3"/>
          <p:cNvSpPr>
            <a:spLocks noGrp="1"/>
          </p:cNvSpPr>
          <p:nvPr>
            <p:ph type="sldNum" sz="quarter" idx="5"/>
          </p:nvPr>
        </p:nvSpPr>
        <p:spPr>
          <a:noFill/>
        </p:spPr>
        <p:txBody>
          <a:bodyPr/>
          <a:lstStyle/>
          <a:p>
            <a:fld id="{33DE20D9-C934-4F04-B4C9-765F164C709A}" type="slidenum">
              <a:rPr lang="zh-CN" altLang="en-US" smtClean="0">
                <a:ea typeface="宋体" charset="-122"/>
              </a:rPr>
              <a:pPr/>
              <a:t>7</a:t>
            </a:fld>
            <a:endParaRPr lang="en-US" altLang="zh-CN">
              <a:ea typeface="宋体" charset="-122"/>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幻灯片图像占位符 1"/>
          <p:cNvSpPr>
            <a:spLocks noGrp="1" noRot="1" noChangeAspect="1" noTextEdit="1"/>
          </p:cNvSpPr>
          <p:nvPr>
            <p:ph type="sldImg"/>
          </p:nvPr>
        </p:nvSpPr>
        <p:spPr>
          <a:ln/>
        </p:spPr>
      </p:sp>
      <p:sp>
        <p:nvSpPr>
          <p:cNvPr id="6147" name="备注占位符 2"/>
          <p:cNvSpPr>
            <a:spLocks noGrp="1"/>
          </p:cNvSpPr>
          <p:nvPr>
            <p:ph type="body" idx="1"/>
          </p:nvPr>
        </p:nvSpPr>
        <p:spPr>
          <a:noFill/>
          <a:ln/>
        </p:spPr>
        <p:txBody>
          <a:bodyPr/>
          <a:lstStyle/>
          <a:p>
            <a:endParaRPr lang="zh-CN" altLang="en-US" dirty="0">
              <a:ea typeface="宋体" charset="-122"/>
            </a:endParaRPr>
          </a:p>
        </p:txBody>
      </p:sp>
      <p:sp>
        <p:nvSpPr>
          <p:cNvPr id="6148" name="灯片编号占位符 3"/>
          <p:cNvSpPr>
            <a:spLocks noGrp="1"/>
          </p:cNvSpPr>
          <p:nvPr>
            <p:ph type="sldNum" sz="quarter" idx="5"/>
          </p:nvPr>
        </p:nvSpPr>
        <p:spPr>
          <a:noFill/>
        </p:spPr>
        <p:txBody>
          <a:bodyPr/>
          <a:lstStyle/>
          <a:p>
            <a:fld id="{33DE20D9-C934-4F04-B4C9-765F164C709A}" type="slidenum">
              <a:rPr lang="zh-CN" altLang="en-US" smtClean="0">
                <a:ea typeface="宋体" charset="-122"/>
              </a:rPr>
              <a:pPr/>
              <a:t>8</a:t>
            </a:fld>
            <a:endParaRPr lang="en-US" altLang="zh-CN">
              <a:ea typeface="宋体" charset="-122"/>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2" name="图片 1" descr="ppt模板-02.jp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3" name="TextBox 2"/>
          <p:cNvSpPr txBox="1"/>
          <p:nvPr/>
        </p:nvSpPr>
        <p:spPr>
          <a:xfrm>
            <a:off x="8748713" y="6608763"/>
            <a:ext cx="395287" cy="276225"/>
          </a:xfrm>
          <a:prstGeom prst="rect">
            <a:avLst/>
          </a:prstGeom>
          <a:noFill/>
        </p:spPr>
        <p:txBody>
          <a:bodyPr>
            <a:spAutoFit/>
          </a:bodyPr>
          <a:lstStyle/>
          <a:p>
            <a:pPr algn="r" fontAlgn="auto">
              <a:spcBef>
                <a:spcPts val="0"/>
              </a:spcBef>
              <a:spcAft>
                <a:spcPts val="0"/>
              </a:spcAft>
              <a:defRPr/>
            </a:pPr>
            <a:fld id="{5E60BBBE-C76A-4AE2-B270-678716902DF9}" type="slidenum">
              <a:rPr lang="zh-CN" altLang="en-US" sz="1200" b="1">
                <a:solidFill>
                  <a:schemeClr val="accent3"/>
                </a:solidFill>
                <a:latin typeface="微软雅黑" pitchFamily="34" charset="-122"/>
                <a:ea typeface="微软雅黑" pitchFamily="34" charset="-122"/>
              </a:rPr>
              <a:pPr algn="r" fontAlgn="auto">
                <a:spcBef>
                  <a:spcPts val="0"/>
                </a:spcBef>
                <a:spcAft>
                  <a:spcPts val="0"/>
                </a:spcAft>
                <a:defRPr/>
              </a:pPr>
              <a:t>‹#›</a:t>
            </a:fld>
            <a:endParaRPr lang="zh-CN" altLang="en-US" sz="1200" b="1" dirty="0">
              <a:solidFill>
                <a:schemeClr val="accent3"/>
              </a:solidFill>
              <a:latin typeface="微软雅黑" pitchFamily="34" charset="-122"/>
              <a:ea typeface="微软雅黑" pitchFamily="34" charset="-122"/>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pic>
        <p:nvPicPr>
          <p:cNvPr id="2" name="图片 6" descr="ppt模板-01.jpg"/>
          <p:cNvPicPr>
            <a:picLocks noChangeAspect="1"/>
          </p:cNvPicPr>
          <p:nvPr userDrawn="1"/>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70" r:id="rId1"/>
    <p:sldLayoutId id="2147483671" r:id="rId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宋体" pitchFamily="2" charset="-122"/>
        </a:defRPr>
      </a:lvl2pPr>
      <a:lvl3pPr algn="ctr" rtl="0" eaLnBrk="0" fontAlgn="base" hangingPunct="0">
        <a:spcBef>
          <a:spcPct val="0"/>
        </a:spcBef>
        <a:spcAft>
          <a:spcPct val="0"/>
        </a:spcAft>
        <a:defRPr sz="4400">
          <a:solidFill>
            <a:schemeClr val="tx1"/>
          </a:solidFill>
          <a:latin typeface="Calibri" pitchFamily="34" charset="0"/>
          <a:ea typeface="宋体" pitchFamily="2" charset="-122"/>
        </a:defRPr>
      </a:lvl3pPr>
      <a:lvl4pPr algn="ctr" rtl="0" eaLnBrk="0" fontAlgn="base" hangingPunct="0">
        <a:spcBef>
          <a:spcPct val="0"/>
        </a:spcBef>
        <a:spcAft>
          <a:spcPct val="0"/>
        </a:spcAft>
        <a:defRPr sz="4400">
          <a:solidFill>
            <a:schemeClr val="tx1"/>
          </a:solidFill>
          <a:latin typeface="Calibri" pitchFamily="34" charset="0"/>
          <a:ea typeface="宋体" pitchFamily="2" charset="-122"/>
        </a:defRPr>
      </a:lvl4pPr>
      <a:lvl5pPr algn="ctr" rtl="0" eaLnBrk="0" fontAlgn="base" hangingPunct="0">
        <a:spcBef>
          <a:spcPct val="0"/>
        </a:spcBef>
        <a:spcAft>
          <a:spcPct val="0"/>
        </a:spcAft>
        <a:defRPr sz="4400">
          <a:solidFill>
            <a:schemeClr val="tx1"/>
          </a:solidFill>
          <a:latin typeface="Calibri" pitchFamily="34" charset="0"/>
          <a:ea typeface="宋体" pitchFamily="2" charset="-122"/>
        </a:defRPr>
      </a:lvl5pPr>
      <a:lvl6pPr marL="457200" algn="ctr" rtl="0" fontAlgn="base">
        <a:spcBef>
          <a:spcPct val="0"/>
        </a:spcBef>
        <a:spcAft>
          <a:spcPct val="0"/>
        </a:spcAft>
        <a:defRPr sz="4400">
          <a:solidFill>
            <a:schemeClr val="tx1"/>
          </a:solidFill>
          <a:latin typeface="Calibri" pitchFamily="34" charset="0"/>
          <a:ea typeface="宋体" pitchFamily="2" charset="-122"/>
        </a:defRPr>
      </a:lvl6pPr>
      <a:lvl7pPr marL="914400" algn="ctr" rtl="0" fontAlgn="base">
        <a:spcBef>
          <a:spcPct val="0"/>
        </a:spcBef>
        <a:spcAft>
          <a:spcPct val="0"/>
        </a:spcAft>
        <a:defRPr sz="4400">
          <a:solidFill>
            <a:schemeClr val="tx1"/>
          </a:solidFill>
          <a:latin typeface="Calibri" pitchFamily="34" charset="0"/>
          <a:ea typeface="宋体" pitchFamily="2" charset="-122"/>
        </a:defRPr>
      </a:lvl7pPr>
      <a:lvl8pPr marL="1371600" algn="ctr" rtl="0" fontAlgn="base">
        <a:spcBef>
          <a:spcPct val="0"/>
        </a:spcBef>
        <a:spcAft>
          <a:spcPct val="0"/>
        </a:spcAft>
        <a:defRPr sz="4400">
          <a:solidFill>
            <a:schemeClr val="tx1"/>
          </a:solidFill>
          <a:latin typeface="Calibri" pitchFamily="34" charset="0"/>
          <a:ea typeface="宋体" pitchFamily="2" charset="-122"/>
        </a:defRPr>
      </a:lvl8pPr>
      <a:lvl9pPr marL="1828800" algn="ctr" rtl="0" fontAlgn="base">
        <a:spcBef>
          <a:spcPct val="0"/>
        </a:spcBef>
        <a:spcAft>
          <a:spcPct val="0"/>
        </a:spcAft>
        <a:defRPr sz="4400">
          <a:solidFill>
            <a:schemeClr val="tx1"/>
          </a:solidFill>
          <a:latin typeface="Calibri" pitchFamily="34" charset="0"/>
          <a:ea typeface="宋体" pitchFamily="2" charset="-122"/>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5.jpeg"/></Relationships>
</file>

<file path=ppt/slides/_rels/slide1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7.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 Type="http://schemas.openxmlformats.org/officeDocument/2006/relationships/notesSlide" Target="../notesSlides/notesSlide3.xml"/><Relationship Id="rId16" Type="http://schemas.openxmlformats.org/officeDocument/2006/relationships/image" Target="../media/image16.png"/><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5" Type="http://schemas.openxmlformats.org/officeDocument/2006/relationships/image" Target="../media/image15.jpeg"/><Relationship Id="rId10" Type="http://schemas.openxmlformats.org/officeDocument/2006/relationships/image" Target="../media/image10.png"/><Relationship Id="rId4" Type="http://schemas.openxmlformats.org/officeDocument/2006/relationships/image" Target="../media/image4.jpeg"/><Relationship Id="rId9" Type="http://schemas.openxmlformats.org/officeDocument/2006/relationships/image" Target="../media/image9.png"/><Relationship Id="rId14" Type="http://schemas.openxmlformats.org/officeDocument/2006/relationships/image" Target="../media/image14.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39750" y="2362200"/>
            <a:ext cx="8135938" cy="2862322"/>
          </a:xfrm>
          <a:prstGeom prst="rect">
            <a:avLst/>
          </a:prstGeom>
          <a:noFill/>
        </p:spPr>
        <p:txBody>
          <a:bodyPr>
            <a:spAutoFit/>
          </a:bodyPr>
          <a:lstStyle/>
          <a:p>
            <a:pPr algn="ctr">
              <a:lnSpc>
                <a:spcPct val="150000"/>
              </a:lnSpc>
              <a:defRPr/>
            </a:pPr>
            <a:r>
              <a:rPr lang="zh-CN" altLang="en-US" sz="3600" b="1" spc="150" dirty="0">
                <a:solidFill>
                  <a:srgbClr val="0070C0"/>
                </a:solidFill>
                <a:latin typeface="微软雅黑" pitchFamily="34" charset="-122"/>
                <a:ea typeface="微软雅黑" pitchFamily="34" charset="-122"/>
              </a:rPr>
              <a:t>景德镇市教育云课堂建设项目</a:t>
            </a:r>
            <a:endParaRPr lang="en-US" altLang="zh-CN" sz="3600" b="1" spc="150" dirty="0">
              <a:solidFill>
                <a:srgbClr val="0070C0"/>
              </a:solidFill>
              <a:latin typeface="微软雅黑" pitchFamily="34" charset="-122"/>
              <a:ea typeface="微软雅黑" pitchFamily="34" charset="-122"/>
            </a:endParaRPr>
          </a:p>
          <a:p>
            <a:pPr algn="ctr">
              <a:lnSpc>
                <a:spcPct val="150000"/>
              </a:lnSpc>
              <a:defRPr/>
            </a:pPr>
            <a:endParaRPr lang="en-US" altLang="zh-CN" sz="3600" b="1" spc="150" dirty="0">
              <a:solidFill>
                <a:srgbClr val="0070C0"/>
              </a:solidFill>
              <a:latin typeface="微软雅黑" pitchFamily="34" charset="-122"/>
              <a:ea typeface="微软雅黑" pitchFamily="34" charset="-122"/>
            </a:endParaRPr>
          </a:p>
          <a:p>
            <a:pPr algn="ctr">
              <a:lnSpc>
                <a:spcPct val="150000"/>
              </a:lnSpc>
              <a:defRPr/>
            </a:pPr>
            <a:r>
              <a:rPr lang="zh-CN" altLang="en-US" sz="2400" b="1" spc="150" dirty="0">
                <a:solidFill>
                  <a:srgbClr val="0070C0"/>
                </a:solidFill>
                <a:latin typeface="微软雅黑" pitchFamily="34" charset="-122"/>
                <a:ea typeface="微软雅黑" pitchFamily="34" charset="-122"/>
              </a:rPr>
              <a:t>江西有限公司景德镇分公司</a:t>
            </a:r>
            <a:endParaRPr lang="en-US" altLang="zh-CN" sz="2400" b="1" spc="150" dirty="0">
              <a:solidFill>
                <a:srgbClr val="0070C0"/>
              </a:solidFill>
              <a:latin typeface="微软雅黑" pitchFamily="34" charset="-122"/>
              <a:ea typeface="微软雅黑" pitchFamily="34" charset="-122"/>
            </a:endParaRPr>
          </a:p>
          <a:p>
            <a:pPr algn="ctr">
              <a:lnSpc>
                <a:spcPct val="150000"/>
              </a:lnSpc>
              <a:defRPr/>
            </a:pPr>
            <a:r>
              <a:rPr lang="en-US" altLang="zh-CN" sz="2400" b="1" spc="150" dirty="0">
                <a:solidFill>
                  <a:srgbClr val="0070C0"/>
                </a:solidFill>
                <a:latin typeface="微软雅黑" pitchFamily="34" charset="-122"/>
                <a:ea typeface="微软雅黑" pitchFamily="34" charset="-122"/>
              </a:rPr>
              <a:t>2018</a:t>
            </a:r>
            <a:r>
              <a:rPr lang="zh-CN" altLang="en-US" sz="2400" b="1" spc="150" dirty="0">
                <a:solidFill>
                  <a:srgbClr val="0070C0"/>
                </a:solidFill>
                <a:latin typeface="微软雅黑" pitchFamily="34" charset="-122"/>
                <a:ea typeface="微软雅黑" pitchFamily="34" charset="-122"/>
              </a:rPr>
              <a:t>年</a:t>
            </a:r>
            <a:r>
              <a:rPr lang="en-US" altLang="zh-CN" sz="2400" b="1" spc="150" dirty="0">
                <a:solidFill>
                  <a:srgbClr val="0070C0"/>
                </a:solidFill>
                <a:latin typeface="微软雅黑" pitchFamily="34" charset="-122"/>
                <a:ea typeface="微软雅黑" pitchFamily="34" charset="-122"/>
              </a:rPr>
              <a:t>4</a:t>
            </a:r>
            <a:r>
              <a:rPr lang="zh-CN" altLang="en-US" sz="2400" b="1" spc="150" dirty="0">
                <a:solidFill>
                  <a:srgbClr val="0070C0"/>
                </a:solidFill>
                <a:latin typeface="微软雅黑" pitchFamily="34" charset="-122"/>
                <a:ea typeface="微软雅黑" pitchFamily="34" charset="-122"/>
              </a:rPr>
              <a:t>月</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179512" y="116632"/>
            <a:ext cx="7886700" cy="608260"/>
          </a:xfrm>
          <a:prstGeom prst="rect">
            <a:avLst/>
          </a:prstGeom>
        </p:spPr>
        <p:txBody>
          <a:bodyPr/>
          <a:lstStyle/>
          <a:p>
            <a:pPr>
              <a:defRPr/>
            </a:pPr>
            <a:r>
              <a:rPr lang="zh-CN" altLang="en-US" sz="2200" b="1" dirty="0">
                <a:solidFill>
                  <a:schemeClr val="bg1"/>
                </a:solidFill>
                <a:latin typeface="微软雅黑" pitchFamily="34" charset="-122"/>
                <a:ea typeface="微软雅黑" pitchFamily="34" charset="-122"/>
                <a:cs typeface="+mj-cs"/>
              </a:rPr>
              <a:t>云课堂内容介绍</a:t>
            </a:r>
            <a:r>
              <a:rPr lang="en-US" altLang="zh-CN" sz="2200" b="1" dirty="0">
                <a:solidFill>
                  <a:schemeClr val="bg1"/>
                </a:solidFill>
                <a:latin typeface="微软雅黑" pitchFamily="34" charset="-122"/>
                <a:ea typeface="微软雅黑" pitchFamily="34" charset="-122"/>
                <a:cs typeface="+mj-cs"/>
              </a:rPr>
              <a:t>—</a:t>
            </a:r>
            <a:r>
              <a:rPr lang="zh-CN" altLang="en-US" sz="2200" b="1" dirty="0">
                <a:solidFill>
                  <a:schemeClr val="bg1"/>
                </a:solidFill>
                <a:latin typeface="微软雅黑" pitchFamily="34" charset="-122"/>
                <a:ea typeface="微软雅黑" pitchFamily="34" charset="-122"/>
                <a:cs typeface="+mj-cs"/>
              </a:rPr>
              <a:t>校级资源管理平台</a:t>
            </a:r>
            <a:endParaRPr lang="en-US" altLang="zh-CN" sz="2200" b="1" dirty="0">
              <a:solidFill>
                <a:schemeClr val="bg1"/>
              </a:solidFill>
              <a:latin typeface="微软雅黑" pitchFamily="34" charset="-122"/>
              <a:ea typeface="微软雅黑" pitchFamily="34" charset="-122"/>
              <a:cs typeface="+mj-cs"/>
            </a:endParaRPr>
          </a:p>
        </p:txBody>
      </p:sp>
      <p:pic>
        <p:nvPicPr>
          <p:cNvPr id="3075" name="Picture 3"/>
          <p:cNvPicPr>
            <a:picLocks noChangeAspect="1" noChangeArrowheads="1"/>
          </p:cNvPicPr>
          <p:nvPr/>
        </p:nvPicPr>
        <p:blipFill>
          <a:blip r:embed="rId3"/>
          <a:srcRect/>
          <a:stretch>
            <a:fillRect/>
          </a:stretch>
        </p:blipFill>
        <p:spPr bwMode="auto">
          <a:xfrm>
            <a:off x="2071670" y="3000372"/>
            <a:ext cx="4810125" cy="3181350"/>
          </a:xfrm>
          <a:prstGeom prst="rect">
            <a:avLst/>
          </a:prstGeom>
          <a:noFill/>
          <a:ln w="9525">
            <a:noFill/>
            <a:miter lim="800000"/>
            <a:headEnd/>
            <a:tailEnd/>
          </a:ln>
          <a:effectLst/>
        </p:spPr>
      </p:pic>
      <p:sp>
        <p:nvSpPr>
          <p:cNvPr id="11" name="矩形 10"/>
          <p:cNvSpPr/>
          <p:nvPr/>
        </p:nvSpPr>
        <p:spPr>
          <a:xfrm>
            <a:off x="357158" y="785794"/>
            <a:ext cx="8215370" cy="1754326"/>
          </a:xfrm>
          <a:prstGeom prst="rect">
            <a:avLst/>
          </a:prstGeom>
        </p:spPr>
        <p:txBody>
          <a:bodyPr wrap="square">
            <a:spAutoFit/>
          </a:bodyPr>
          <a:lstStyle/>
          <a:p>
            <a:r>
              <a:rPr lang="zh-CN" altLang="en-US" dirty="0"/>
              <a:t>    </a:t>
            </a:r>
            <a:r>
              <a:rPr lang="zh-CN" altLang="en-US" dirty="0">
                <a:latin typeface="微软雅黑" pitchFamily="34" charset="-122"/>
                <a:ea typeface="微软雅黑" pitchFamily="34" charset="-122"/>
              </a:rPr>
              <a:t>资源存储、分类管理，是校级资源平台的基本功能。在“云课堂”应用过程中，老师可以利用云课堂教室或改造的录播教室的终端设备录制优课和微课视频，录制的教学视频能够上传到资源平台中，实现教学资源的汇总、发布和推送。这些资源在平台有良好的展示方式，方便用户在使用的时候快速检索资源，可以有效帮助学校实现校本资源建设，大幅提升学校内的资源共享程度及应用管理水平，同时，也可以将优质的教学资源共享至区域资源管理平台。</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79512" y="116632"/>
            <a:ext cx="7886700" cy="608260"/>
          </a:xfrm>
          <a:prstGeom prst="rect">
            <a:avLst/>
          </a:prstGeom>
        </p:spPr>
        <p:txBody>
          <a:bodyPr/>
          <a:lstStyle/>
          <a:p>
            <a:pPr>
              <a:spcBef>
                <a:spcPct val="0"/>
              </a:spcBef>
              <a:defRPr/>
            </a:pPr>
            <a:r>
              <a:rPr lang="en-US" altLang="zh-CN" sz="2200" b="1" dirty="0">
                <a:solidFill>
                  <a:schemeClr val="bg1"/>
                </a:solidFill>
                <a:latin typeface="微软雅黑" pitchFamily="34" charset="-122"/>
                <a:ea typeface="微软雅黑" pitchFamily="34" charset="-122"/>
                <a:cs typeface="+mj-cs"/>
              </a:rPr>
              <a:t>2.2</a:t>
            </a:r>
            <a:r>
              <a:rPr lang="zh-CN" altLang="en-US" sz="2200" b="1" dirty="0">
                <a:solidFill>
                  <a:schemeClr val="bg1"/>
                </a:solidFill>
                <a:latin typeface="微软雅黑" pitchFamily="34" charset="-122"/>
                <a:ea typeface="微软雅黑" pitchFamily="34" charset="-122"/>
                <a:cs typeface="+mj-cs"/>
              </a:rPr>
              <a:t>项目商务方案介绍</a:t>
            </a:r>
            <a:endParaRPr lang="en-US" altLang="zh-CN" sz="2200" b="1" dirty="0">
              <a:solidFill>
                <a:schemeClr val="bg1"/>
              </a:solidFill>
              <a:latin typeface="微软雅黑" pitchFamily="34" charset="-122"/>
              <a:ea typeface="微软雅黑" pitchFamily="34" charset="-122"/>
              <a:cs typeface="+mj-cs"/>
            </a:endParaRPr>
          </a:p>
        </p:txBody>
      </p:sp>
      <p:sp>
        <p:nvSpPr>
          <p:cNvPr id="7" name="矩形 6"/>
          <p:cNvSpPr/>
          <p:nvPr/>
        </p:nvSpPr>
        <p:spPr>
          <a:xfrm>
            <a:off x="142844" y="785794"/>
            <a:ext cx="4357718" cy="5509200"/>
          </a:xfrm>
          <a:prstGeom prst="rect">
            <a:avLst/>
          </a:prstGeom>
        </p:spPr>
        <p:txBody>
          <a:bodyPr wrap="square">
            <a:spAutoFit/>
          </a:bodyPr>
          <a:lstStyle/>
          <a:p>
            <a:pPr>
              <a:lnSpc>
                <a:spcPct val="200000"/>
              </a:lnSpc>
            </a:pPr>
            <a:r>
              <a:rPr lang="en-US" altLang="zh-CN" sz="1600" dirty="0">
                <a:latin typeface="微软雅黑" pitchFamily="34" charset="-122"/>
                <a:ea typeface="微软雅黑" pitchFamily="34" charset="-122"/>
              </a:rPr>
              <a:t>1</a:t>
            </a:r>
            <a:r>
              <a:rPr lang="zh-CN" altLang="en-US" sz="1600" dirty="0">
                <a:latin typeface="微软雅黑" pitchFamily="34" charset="-122"/>
                <a:ea typeface="微软雅黑" pitchFamily="34" charset="-122"/>
              </a:rPr>
              <a:t>、客户经理在得到景德镇教育局作为全省教育城域网试点通知后，在公司层面成立以公司一把手挂帅的项目小组。在此基础上，积极向省公司申请资源及帮助，协助客户做好项目规划。</a:t>
            </a:r>
            <a:r>
              <a:rPr lang="en-US" altLang="zh-CN" sz="1600" dirty="0">
                <a:latin typeface="微软雅黑" pitchFamily="34" charset="-122"/>
                <a:ea typeface="微软雅黑" pitchFamily="34" charset="-122"/>
              </a:rPr>
              <a:t>2017</a:t>
            </a:r>
            <a:r>
              <a:rPr lang="zh-CN" altLang="en-US" sz="1600" dirty="0">
                <a:latin typeface="微软雅黑" pitchFamily="34" charset="-122"/>
                <a:ea typeface="微软雅黑" pitchFamily="34" charset="-122"/>
              </a:rPr>
              <a:t>年</a:t>
            </a:r>
            <a:r>
              <a:rPr lang="en-US" altLang="zh-CN" sz="1600" dirty="0">
                <a:latin typeface="微软雅黑" pitchFamily="34" charset="-122"/>
                <a:ea typeface="微软雅黑" pitchFamily="34" charset="-122"/>
              </a:rPr>
              <a:t>6</a:t>
            </a:r>
            <a:r>
              <a:rPr lang="zh-CN" altLang="en-US" sz="1600" dirty="0">
                <a:latin typeface="微软雅黑" pitchFamily="34" charset="-122"/>
                <a:ea typeface="微软雅黑" pitchFamily="34" charset="-122"/>
              </a:rPr>
              <a:t>月，我公司向客户推荐的项目规划书</a:t>
            </a:r>
            <a:r>
              <a:rPr lang="en-US" altLang="zh-CN" sz="1600" dirty="0">
                <a:latin typeface="微软雅黑" pitchFamily="34" charset="-122"/>
                <a:ea typeface="微软雅黑" pitchFamily="34" charset="-122"/>
              </a:rPr>
              <a:t>V3.0</a:t>
            </a:r>
            <a:r>
              <a:rPr lang="zh-CN" altLang="en-US" sz="1600" dirty="0">
                <a:latin typeface="微软雅黑" pitchFamily="34" charset="-122"/>
                <a:ea typeface="微软雅黑" pitchFamily="34" charset="-122"/>
              </a:rPr>
              <a:t>得到了教育局专家组高度认可。</a:t>
            </a:r>
            <a:endParaRPr lang="en-US" altLang="zh-CN" sz="1600" dirty="0">
              <a:latin typeface="微软雅黑" pitchFamily="34" charset="-122"/>
              <a:ea typeface="微软雅黑" pitchFamily="34" charset="-122"/>
            </a:endParaRPr>
          </a:p>
          <a:p>
            <a:pPr>
              <a:lnSpc>
                <a:spcPct val="200000"/>
              </a:lnSpc>
            </a:pPr>
            <a:r>
              <a:rPr lang="en-US" altLang="zh-CN" sz="1600" dirty="0">
                <a:latin typeface="微软雅黑" pitchFamily="34" charset="-122"/>
                <a:ea typeface="微软雅黑" pitchFamily="34" charset="-122"/>
              </a:rPr>
              <a:t>2</a:t>
            </a:r>
            <a:r>
              <a:rPr lang="zh-CN" altLang="en-US" sz="1600" dirty="0">
                <a:latin typeface="微软雅黑" pitchFamily="34" charset="-122"/>
                <a:ea typeface="微软雅黑" pitchFamily="34" charset="-122"/>
              </a:rPr>
              <a:t>、为了更好的展示我公司的优势，公司一把手带领教育局领导及专家前往省公司信息化展厅参观教育信息化产品。教育局局长及书记对我公司的教育信息化产品高度评价，表示后期会进一步加强与我公司的合作。</a:t>
            </a:r>
          </a:p>
        </p:txBody>
      </p:sp>
      <p:sp>
        <p:nvSpPr>
          <p:cNvPr id="8" name="右箭头 7"/>
          <p:cNvSpPr>
            <a:spLocks noChangeArrowheads="1"/>
          </p:cNvSpPr>
          <p:nvPr/>
        </p:nvSpPr>
        <p:spPr bwMode="auto">
          <a:xfrm>
            <a:off x="4500563" y="1857364"/>
            <a:ext cx="1357322" cy="413627"/>
          </a:xfrm>
          <a:prstGeom prst="rightArrow">
            <a:avLst>
              <a:gd name="adj1" fmla="val 50000"/>
              <a:gd name="adj2" fmla="val 50092"/>
            </a:avLst>
          </a:prstGeom>
          <a:solidFill>
            <a:srgbClr val="005DA2"/>
          </a:solidFill>
          <a:ln>
            <a:noFill/>
          </a:ln>
          <a:effectLst>
            <a:outerShdw blurRad="50800" dist="38100" dir="2700000" algn="tl" rotWithShape="0">
              <a:prstClr val="black">
                <a:alpha val="40000"/>
              </a:prstClr>
            </a:outerShdw>
          </a:effectLst>
        </p:spPr>
        <p:txBody>
          <a:bodyPr lIns="128296" tIns="64146" rIns="128296" bIns="64146" anchor="ctr"/>
          <a:lstStyle/>
          <a:p>
            <a:pPr>
              <a:lnSpc>
                <a:spcPct val="120000"/>
              </a:lnSpc>
              <a:defRPr/>
            </a:pPr>
            <a:endParaRPr lang="zh-CN" altLang="en-US" sz="2500" b="1" kern="0" dirty="0">
              <a:solidFill>
                <a:sysClr val="window" lastClr="FFFFFF"/>
              </a:solidFill>
              <a:latin typeface="微软雅黑" panose="020B0503020204020204" pitchFamily="34" charset="-122"/>
              <a:ea typeface="微软雅黑" panose="020B0503020204020204" pitchFamily="34" charset="-122"/>
            </a:endParaRPr>
          </a:p>
        </p:txBody>
      </p:sp>
      <p:pic>
        <p:nvPicPr>
          <p:cNvPr id="9" name="图片 8"/>
          <p:cNvPicPr/>
          <p:nvPr/>
        </p:nvPicPr>
        <p:blipFill>
          <a:blip r:embed="rId3" cstate="print"/>
          <a:srcRect/>
          <a:stretch>
            <a:fillRect/>
          </a:stretch>
        </p:blipFill>
        <p:spPr bwMode="auto">
          <a:xfrm>
            <a:off x="5929322" y="928670"/>
            <a:ext cx="2857520" cy="3071834"/>
          </a:xfrm>
          <a:prstGeom prst="rect">
            <a:avLst/>
          </a:prstGeom>
          <a:noFill/>
          <a:ln w="9525">
            <a:noFill/>
            <a:miter lim="800000"/>
            <a:headEnd/>
            <a:tailEnd/>
          </a:ln>
        </p:spPr>
      </p:pic>
      <p:sp>
        <p:nvSpPr>
          <p:cNvPr id="11" name="右箭头 10"/>
          <p:cNvSpPr>
            <a:spLocks noChangeArrowheads="1"/>
          </p:cNvSpPr>
          <p:nvPr/>
        </p:nvSpPr>
        <p:spPr bwMode="auto">
          <a:xfrm>
            <a:off x="4500562" y="5072074"/>
            <a:ext cx="1143008" cy="413627"/>
          </a:xfrm>
          <a:prstGeom prst="rightArrow">
            <a:avLst>
              <a:gd name="adj1" fmla="val 50000"/>
              <a:gd name="adj2" fmla="val 50092"/>
            </a:avLst>
          </a:prstGeom>
          <a:solidFill>
            <a:srgbClr val="005DA2"/>
          </a:solidFill>
          <a:ln>
            <a:noFill/>
          </a:ln>
          <a:effectLst>
            <a:outerShdw blurRad="50800" dist="38100" dir="2700000" algn="tl" rotWithShape="0">
              <a:prstClr val="black">
                <a:alpha val="40000"/>
              </a:prstClr>
            </a:outerShdw>
          </a:effectLst>
        </p:spPr>
        <p:txBody>
          <a:bodyPr lIns="128296" tIns="64146" rIns="128296" bIns="64146" anchor="ctr"/>
          <a:lstStyle/>
          <a:p>
            <a:pPr>
              <a:lnSpc>
                <a:spcPct val="120000"/>
              </a:lnSpc>
              <a:defRPr/>
            </a:pPr>
            <a:endParaRPr lang="zh-CN" altLang="en-US" sz="2500" b="1" kern="0" dirty="0">
              <a:solidFill>
                <a:sysClr val="window" lastClr="FFFFFF"/>
              </a:solidFill>
              <a:latin typeface="微软雅黑" panose="020B0503020204020204" pitchFamily="34" charset="-122"/>
              <a:ea typeface="微软雅黑" panose="020B0503020204020204" pitchFamily="34" charset="-122"/>
            </a:endParaRPr>
          </a:p>
        </p:txBody>
      </p:sp>
      <p:pic>
        <p:nvPicPr>
          <p:cNvPr id="13" name="图片 12" descr="QQ图片20170713132829.jpg"/>
          <p:cNvPicPr/>
          <p:nvPr/>
        </p:nvPicPr>
        <p:blipFill>
          <a:blip r:embed="rId4" cstate="print"/>
          <a:stretch>
            <a:fillRect/>
          </a:stretch>
        </p:blipFill>
        <p:spPr>
          <a:xfrm>
            <a:off x="5715008" y="4429132"/>
            <a:ext cx="3280097" cy="2049463"/>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79512" y="116632"/>
            <a:ext cx="7886700" cy="608260"/>
          </a:xfrm>
          <a:prstGeom prst="rect">
            <a:avLst/>
          </a:prstGeom>
        </p:spPr>
        <p:txBody>
          <a:bodyPr/>
          <a:lstStyle/>
          <a:p>
            <a:pPr>
              <a:spcBef>
                <a:spcPct val="0"/>
              </a:spcBef>
              <a:defRPr/>
            </a:pPr>
            <a:r>
              <a:rPr lang="en-US" altLang="zh-CN" sz="2200" b="1" dirty="0">
                <a:solidFill>
                  <a:schemeClr val="bg1"/>
                </a:solidFill>
                <a:latin typeface="微软雅黑" pitchFamily="34" charset="-122"/>
                <a:ea typeface="微软雅黑" pitchFamily="34" charset="-122"/>
                <a:cs typeface="+mj-cs"/>
              </a:rPr>
              <a:t>3.</a:t>
            </a:r>
            <a:r>
              <a:rPr lang="zh-CN" altLang="en-US" sz="2200" b="1" dirty="0">
                <a:solidFill>
                  <a:schemeClr val="bg1"/>
                </a:solidFill>
                <a:latin typeface="微软雅黑" pitchFamily="34" charset="-122"/>
                <a:ea typeface="微软雅黑" pitchFamily="34" charset="-122"/>
                <a:cs typeface="+mj-cs"/>
              </a:rPr>
              <a:t>项目实施介绍</a:t>
            </a:r>
            <a:endParaRPr lang="en-US" altLang="zh-CN" sz="2200" b="1" dirty="0">
              <a:solidFill>
                <a:schemeClr val="bg1"/>
              </a:solidFill>
              <a:latin typeface="微软雅黑" pitchFamily="34" charset="-122"/>
              <a:ea typeface="微软雅黑" pitchFamily="34" charset="-122"/>
              <a:cs typeface="+mj-cs"/>
            </a:endParaRPr>
          </a:p>
        </p:txBody>
      </p:sp>
      <p:sp>
        <p:nvSpPr>
          <p:cNvPr id="7" name="矩形 6"/>
          <p:cNvSpPr/>
          <p:nvPr/>
        </p:nvSpPr>
        <p:spPr>
          <a:xfrm>
            <a:off x="571472" y="857232"/>
            <a:ext cx="3929090" cy="1815882"/>
          </a:xfrm>
          <a:prstGeom prst="rect">
            <a:avLst/>
          </a:prstGeom>
        </p:spPr>
        <p:txBody>
          <a:bodyPr wrap="square">
            <a:spAutoFit/>
          </a:bodyPr>
          <a:lstStyle/>
          <a:p>
            <a:pPr>
              <a:lnSpc>
                <a:spcPct val="200000"/>
              </a:lnSpc>
            </a:pPr>
            <a:r>
              <a:rPr lang="en-US" altLang="zh-CN" sz="1600" dirty="0">
                <a:solidFill>
                  <a:srgbClr val="FF0000"/>
                </a:solidFill>
                <a:latin typeface="微软雅黑" pitchFamily="34" charset="-122"/>
                <a:ea typeface="微软雅黑" pitchFamily="34" charset="-122"/>
              </a:rPr>
              <a:t>1</a:t>
            </a:r>
            <a:r>
              <a:rPr lang="zh-CN" altLang="en-US" sz="1600" dirty="0">
                <a:solidFill>
                  <a:srgbClr val="FF0000"/>
                </a:solidFill>
                <a:latin typeface="微软雅黑" pitchFamily="34" charset="-122"/>
                <a:ea typeface="微软雅黑" pitchFamily="34" charset="-122"/>
              </a:rPr>
              <a:t>、采购方面</a:t>
            </a:r>
            <a:r>
              <a:rPr lang="zh-CN" altLang="en-US" sz="1600" dirty="0">
                <a:latin typeface="微软雅黑" pitchFamily="34" charset="-122"/>
                <a:ea typeface="微软雅黑" pitchFamily="34" charset="-122"/>
              </a:rPr>
              <a:t>：由于客户项目工期紧，公司分管领导亲自落地采购进度，加快项目采购，确保按照合同要求按时供货。</a:t>
            </a:r>
          </a:p>
          <a:p>
            <a:endParaRPr lang="zh-CN" altLang="en-US" sz="1600" dirty="0">
              <a:latin typeface="华文中宋" panose="02010600040101010101" pitchFamily="2" charset="-122"/>
              <a:ea typeface="华文中宋" panose="02010600040101010101" pitchFamily="2" charset="-122"/>
            </a:endParaRPr>
          </a:p>
        </p:txBody>
      </p:sp>
      <p:pic>
        <p:nvPicPr>
          <p:cNvPr id="8" name="图片 7"/>
          <p:cNvPicPr/>
          <p:nvPr/>
        </p:nvPicPr>
        <p:blipFill>
          <a:blip r:embed="rId3" cstate="print"/>
          <a:srcRect/>
          <a:stretch>
            <a:fillRect/>
          </a:stretch>
        </p:blipFill>
        <p:spPr bwMode="auto">
          <a:xfrm>
            <a:off x="5143504" y="857232"/>
            <a:ext cx="2875101" cy="2242268"/>
          </a:xfrm>
          <a:prstGeom prst="rect">
            <a:avLst/>
          </a:prstGeom>
          <a:noFill/>
          <a:ln w="9525">
            <a:noFill/>
            <a:miter lim="800000"/>
            <a:headEnd/>
            <a:tailEnd/>
          </a:ln>
        </p:spPr>
      </p:pic>
      <p:pic>
        <p:nvPicPr>
          <p:cNvPr id="9" name="图片 8"/>
          <p:cNvPicPr/>
          <p:nvPr/>
        </p:nvPicPr>
        <p:blipFill>
          <a:blip r:embed="rId4" cstate="print"/>
          <a:srcRect/>
          <a:stretch>
            <a:fillRect/>
          </a:stretch>
        </p:blipFill>
        <p:spPr bwMode="auto">
          <a:xfrm>
            <a:off x="5143504" y="3286124"/>
            <a:ext cx="2928958" cy="2274073"/>
          </a:xfrm>
          <a:prstGeom prst="rect">
            <a:avLst/>
          </a:prstGeom>
          <a:noFill/>
          <a:ln w="9525">
            <a:noFill/>
            <a:miter lim="800000"/>
            <a:headEnd/>
            <a:tailEnd/>
          </a:ln>
        </p:spPr>
      </p:pic>
      <p:sp>
        <p:nvSpPr>
          <p:cNvPr id="11" name="矩形 10"/>
          <p:cNvSpPr/>
          <p:nvPr/>
        </p:nvSpPr>
        <p:spPr>
          <a:xfrm>
            <a:off x="642910" y="2571744"/>
            <a:ext cx="3929090" cy="2800767"/>
          </a:xfrm>
          <a:prstGeom prst="rect">
            <a:avLst/>
          </a:prstGeom>
        </p:spPr>
        <p:txBody>
          <a:bodyPr wrap="square">
            <a:spAutoFit/>
          </a:bodyPr>
          <a:lstStyle/>
          <a:p>
            <a:pPr>
              <a:lnSpc>
                <a:spcPct val="200000"/>
              </a:lnSpc>
            </a:pPr>
            <a:r>
              <a:rPr lang="en-US" altLang="zh-CN" sz="1600" dirty="0">
                <a:solidFill>
                  <a:srgbClr val="FF0000"/>
                </a:solidFill>
                <a:latin typeface="微软雅黑" pitchFamily="34" charset="-122"/>
                <a:ea typeface="微软雅黑" pitchFamily="34" charset="-122"/>
              </a:rPr>
              <a:t>2</a:t>
            </a:r>
            <a:r>
              <a:rPr lang="zh-CN" altLang="en-US" sz="1600" dirty="0">
                <a:solidFill>
                  <a:srgbClr val="FF0000"/>
                </a:solidFill>
                <a:latin typeface="微软雅黑" pitchFamily="34" charset="-122"/>
                <a:ea typeface="微软雅黑" pitchFamily="34" charset="-122"/>
              </a:rPr>
              <a:t>、协同方面：</a:t>
            </a:r>
            <a:endParaRPr lang="en-US" altLang="zh-CN" sz="1600" dirty="0">
              <a:solidFill>
                <a:srgbClr val="FF0000"/>
              </a:solidFill>
              <a:latin typeface="微软雅黑" pitchFamily="34" charset="-122"/>
              <a:ea typeface="微软雅黑" pitchFamily="34" charset="-122"/>
            </a:endParaRPr>
          </a:p>
          <a:p>
            <a:pPr>
              <a:lnSpc>
                <a:spcPct val="200000"/>
              </a:lnSpc>
            </a:pPr>
            <a:r>
              <a:rPr lang="en-US" altLang="zh-CN" sz="1600" dirty="0">
                <a:latin typeface="微软雅黑" pitchFamily="34" charset="-122"/>
                <a:ea typeface="微软雅黑" pitchFamily="34" charset="-122"/>
              </a:rPr>
              <a:t>1</a:t>
            </a:r>
            <a:r>
              <a:rPr lang="zh-CN" altLang="en-US" sz="1600" dirty="0">
                <a:latin typeface="微软雅黑" pitchFamily="34" charset="-122"/>
                <a:ea typeface="微软雅黑" pitchFamily="34" charset="-122"/>
              </a:rPr>
              <a:t>）教育局组织策划演示场景，负责协调试点学校关系，保障人员到位；</a:t>
            </a:r>
            <a:endParaRPr lang="en-US" altLang="zh-CN" sz="1600" dirty="0">
              <a:latin typeface="微软雅黑" pitchFamily="34" charset="-122"/>
              <a:ea typeface="微软雅黑" pitchFamily="34" charset="-122"/>
            </a:endParaRPr>
          </a:p>
          <a:p>
            <a:pPr>
              <a:lnSpc>
                <a:spcPct val="200000"/>
              </a:lnSpc>
            </a:pPr>
            <a:r>
              <a:rPr lang="en-US" altLang="zh-CN" sz="1600" dirty="0">
                <a:latin typeface="微软雅黑" pitchFamily="34" charset="-122"/>
                <a:ea typeface="微软雅黑" pitchFamily="34" charset="-122"/>
              </a:rPr>
              <a:t>2</a:t>
            </a:r>
            <a:r>
              <a:rPr lang="zh-CN" altLang="en-US" sz="1600" dirty="0">
                <a:latin typeface="微软雅黑" pitchFamily="34" charset="-122"/>
                <a:ea typeface="微软雅黑" pitchFamily="34" charset="-122"/>
              </a:rPr>
              <a:t>）我公司负责网络测试，确保网络通畅；</a:t>
            </a:r>
            <a:endParaRPr lang="en-US" altLang="zh-CN" sz="1600" dirty="0">
              <a:latin typeface="微软雅黑" pitchFamily="34" charset="-122"/>
              <a:ea typeface="微软雅黑" pitchFamily="34" charset="-122"/>
            </a:endParaRPr>
          </a:p>
          <a:p>
            <a:pPr>
              <a:lnSpc>
                <a:spcPct val="200000"/>
              </a:lnSpc>
            </a:pPr>
            <a:r>
              <a:rPr lang="en-US" altLang="zh-CN" sz="1600" dirty="0">
                <a:latin typeface="微软雅黑" pitchFamily="34" charset="-122"/>
                <a:ea typeface="微软雅黑" pitchFamily="34" charset="-122"/>
              </a:rPr>
              <a:t>3</a:t>
            </a:r>
            <a:r>
              <a:rPr lang="zh-CN" altLang="en-US" sz="1600" dirty="0">
                <a:latin typeface="微软雅黑" pitchFamily="34" charset="-122"/>
                <a:ea typeface="微软雅黑" pitchFamily="34" charset="-122"/>
              </a:rPr>
              <a:t>）合作厂家负责设备调试。</a:t>
            </a:r>
          </a:p>
          <a:p>
            <a:endParaRPr lang="zh-CN" altLang="en-US" sz="1600" dirty="0">
              <a:latin typeface="华文中宋" panose="02010600040101010101" pitchFamily="2" charset="-122"/>
              <a:ea typeface="华文中宋" panose="02010600040101010101" pitchFamily="2" charset="-122"/>
            </a:endParaRPr>
          </a:p>
        </p:txBody>
      </p:sp>
      <p:sp>
        <p:nvSpPr>
          <p:cNvPr id="12" name="矩形 11"/>
          <p:cNvSpPr/>
          <p:nvPr/>
        </p:nvSpPr>
        <p:spPr>
          <a:xfrm>
            <a:off x="785786" y="5857892"/>
            <a:ext cx="7358114" cy="646331"/>
          </a:xfrm>
          <a:prstGeom prst="rect">
            <a:avLst/>
          </a:prstGeom>
        </p:spPr>
        <p:txBody>
          <a:bodyPr wrap="square">
            <a:spAutoFit/>
          </a:bodyPr>
          <a:lstStyle/>
          <a:p>
            <a:r>
              <a:rPr lang="zh-CN" altLang="en-US" dirty="0">
                <a:solidFill>
                  <a:srgbClr val="FF0000"/>
                </a:solidFill>
                <a:latin typeface="微软雅黑" pitchFamily="34" charset="-122"/>
                <a:ea typeface="微软雅黑" pitchFamily="34" charset="-122"/>
              </a:rPr>
              <a:t>最后成功举办了</a:t>
            </a:r>
            <a:r>
              <a:rPr lang="en-US" dirty="0">
                <a:solidFill>
                  <a:srgbClr val="FF0000"/>
                </a:solidFill>
                <a:latin typeface="微软雅黑" pitchFamily="34" charset="-122"/>
                <a:ea typeface="微软雅黑" pitchFamily="34" charset="-122"/>
              </a:rPr>
              <a:t>2017</a:t>
            </a:r>
            <a:r>
              <a:rPr lang="zh-CN" altLang="en-US" dirty="0">
                <a:solidFill>
                  <a:srgbClr val="FF0000"/>
                </a:solidFill>
                <a:latin typeface="微软雅黑" pitchFamily="34" charset="-122"/>
                <a:ea typeface="微软雅黑" pitchFamily="34" charset="-122"/>
              </a:rPr>
              <a:t>年全省教育信息化工作推进会，省教育局领导及各地市教育局领导对此次展示很满意。</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79512" y="116632"/>
            <a:ext cx="7886700" cy="608260"/>
          </a:xfrm>
          <a:prstGeom prst="rect">
            <a:avLst/>
          </a:prstGeom>
        </p:spPr>
        <p:txBody>
          <a:bodyPr/>
          <a:lstStyle/>
          <a:p>
            <a:pPr>
              <a:spcBef>
                <a:spcPct val="0"/>
              </a:spcBef>
              <a:defRPr/>
            </a:pPr>
            <a:r>
              <a:rPr lang="en-US" altLang="zh-CN" sz="2200" b="1" dirty="0">
                <a:solidFill>
                  <a:schemeClr val="bg1"/>
                </a:solidFill>
                <a:latin typeface="微软雅黑" pitchFamily="34" charset="-122"/>
                <a:ea typeface="微软雅黑" pitchFamily="34" charset="-122"/>
                <a:cs typeface="+mj-cs"/>
              </a:rPr>
              <a:t>4</a:t>
            </a:r>
            <a:r>
              <a:rPr lang="zh-CN" altLang="en-US" sz="2200" b="1" dirty="0">
                <a:solidFill>
                  <a:schemeClr val="bg1"/>
                </a:solidFill>
                <a:latin typeface="微软雅黑" pitchFamily="34" charset="-122"/>
                <a:ea typeface="微软雅黑" pitchFamily="34" charset="-122"/>
                <a:cs typeface="+mj-cs"/>
              </a:rPr>
              <a:t>、项目取得效益情况介绍</a:t>
            </a:r>
            <a:endParaRPr lang="en-US" altLang="zh-CN" sz="2200" b="1" dirty="0">
              <a:solidFill>
                <a:schemeClr val="bg1"/>
              </a:solidFill>
              <a:latin typeface="微软雅黑" pitchFamily="34" charset="-122"/>
              <a:ea typeface="微软雅黑" pitchFamily="34" charset="-122"/>
              <a:cs typeface="+mj-cs"/>
            </a:endParaRPr>
          </a:p>
        </p:txBody>
      </p:sp>
      <p:sp>
        <p:nvSpPr>
          <p:cNvPr id="6" name="Freeform 7"/>
          <p:cNvSpPr/>
          <p:nvPr/>
        </p:nvSpPr>
        <p:spPr bwMode="auto">
          <a:xfrm rot="18900000">
            <a:off x="3115095" y="1374060"/>
            <a:ext cx="1745851" cy="1746988"/>
          </a:xfrm>
          <a:custGeom>
            <a:avLst/>
            <a:gdLst>
              <a:gd name="T0" fmla="*/ 720 w 720"/>
              <a:gd name="T1" fmla="*/ 275 h 720"/>
              <a:gd name="T2" fmla="*/ 643 w 720"/>
              <a:gd name="T3" fmla="*/ 352 h 720"/>
              <a:gd name="T4" fmla="*/ 643 w 720"/>
              <a:gd name="T5" fmla="*/ 352 h 720"/>
              <a:gd name="T6" fmla="*/ 603 w 720"/>
              <a:gd name="T7" fmla="*/ 336 h 720"/>
              <a:gd name="T8" fmla="*/ 569 w 720"/>
              <a:gd name="T9" fmla="*/ 313 h 720"/>
              <a:gd name="T10" fmla="*/ 543 w 720"/>
              <a:gd name="T11" fmla="*/ 356 h 720"/>
              <a:gd name="T12" fmla="*/ 542 w 720"/>
              <a:gd name="T13" fmla="*/ 365 h 720"/>
              <a:gd name="T14" fmla="*/ 542 w 720"/>
              <a:gd name="T15" fmla="*/ 542 h 720"/>
              <a:gd name="T16" fmla="*/ 542 w 720"/>
              <a:gd name="T17" fmla="*/ 542 h 720"/>
              <a:gd name="T18" fmla="*/ 356 w 720"/>
              <a:gd name="T19" fmla="*/ 542 h 720"/>
              <a:gd name="T20" fmla="*/ 345 w 720"/>
              <a:gd name="T21" fmla="*/ 543 h 720"/>
              <a:gd name="T22" fmla="*/ 296 w 720"/>
              <a:gd name="T23" fmla="*/ 572 h 720"/>
              <a:gd name="T24" fmla="*/ 314 w 720"/>
              <a:gd name="T25" fmla="*/ 610 h 720"/>
              <a:gd name="T26" fmla="*/ 320 w 720"/>
              <a:gd name="T27" fmla="*/ 617 h 720"/>
              <a:gd name="T28" fmla="*/ 335 w 720"/>
              <a:gd name="T29" fmla="*/ 652 h 720"/>
              <a:gd name="T30" fmla="*/ 266 w 720"/>
              <a:gd name="T31" fmla="*/ 720 h 720"/>
              <a:gd name="T32" fmla="*/ 198 w 720"/>
              <a:gd name="T33" fmla="*/ 652 h 720"/>
              <a:gd name="T34" fmla="*/ 198 w 720"/>
              <a:gd name="T35" fmla="*/ 652 h 720"/>
              <a:gd name="T36" fmla="*/ 212 w 720"/>
              <a:gd name="T37" fmla="*/ 617 h 720"/>
              <a:gd name="T38" fmla="*/ 219 w 720"/>
              <a:gd name="T39" fmla="*/ 610 h 720"/>
              <a:gd name="T40" fmla="*/ 237 w 720"/>
              <a:gd name="T41" fmla="*/ 572 h 720"/>
              <a:gd name="T42" fmla="*/ 187 w 720"/>
              <a:gd name="T43" fmla="*/ 543 h 720"/>
              <a:gd name="T44" fmla="*/ 177 w 720"/>
              <a:gd name="T45" fmla="*/ 542 h 720"/>
              <a:gd name="T46" fmla="*/ 0 w 720"/>
              <a:gd name="T47" fmla="*/ 542 h 720"/>
              <a:gd name="T48" fmla="*/ 0 w 720"/>
              <a:gd name="T49" fmla="*/ 365 h 720"/>
              <a:gd name="T50" fmla="*/ 1 w 720"/>
              <a:gd name="T51" fmla="*/ 358 h 720"/>
              <a:gd name="T52" fmla="*/ 19 w 720"/>
              <a:gd name="T53" fmla="*/ 321 h 720"/>
              <a:gd name="T54" fmla="*/ 40 w 720"/>
              <a:gd name="T55" fmla="*/ 335 h 720"/>
              <a:gd name="T56" fmla="*/ 47 w 720"/>
              <a:gd name="T57" fmla="*/ 342 h 720"/>
              <a:gd name="T58" fmla="*/ 92 w 720"/>
              <a:gd name="T59" fmla="*/ 360 h 720"/>
              <a:gd name="T60" fmla="*/ 93 w 720"/>
              <a:gd name="T61" fmla="*/ 360 h 720"/>
              <a:gd name="T62" fmla="*/ 178 w 720"/>
              <a:gd name="T63" fmla="*/ 275 h 720"/>
              <a:gd name="T64" fmla="*/ 93 w 720"/>
              <a:gd name="T65" fmla="*/ 190 h 720"/>
              <a:gd name="T66" fmla="*/ 92 w 720"/>
              <a:gd name="T67" fmla="*/ 190 h 720"/>
              <a:gd name="T68" fmla="*/ 47 w 720"/>
              <a:gd name="T69" fmla="*/ 209 h 720"/>
              <a:gd name="T70" fmla="*/ 40 w 720"/>
              <a:gd name="T71" fmla="*/ 215 h 720"/>
              <a:gd name="T72" fmla="*/ 19 w 720"/>
              <a:gd name="T73" fmla="*/ 230 h 720"/>
              <a:gd name="T74" fmla="*/ 1 w 720"/>
              <a:gd name="T75" fmla="*/ 193 h 720"/>
              <a:gd name="T76" fmla="*/ 0 w 720"/>
              <a:gd name="T77" fmla="*/ 186 h 720"/>
              <a:gd name="T78" fmla="*/ 0 w 720"/>
              <a:gd name="T79" fmla="*/ 0 h 720"/>
              <a:gd name="T80" fmla="*/ 177 w 720"/>
              <a:gd name="T81" fmla="*/ 0 h 720"/>
              <a:gd name="T82" fmla="*/ 186 w 720"/>
              <a:gd name="T83" fmla="*/ 1 h 720"/>
              <a:gd name="T84" fmla="*/ 206 w 720"/>
              <a:gd name="T85" fmla="*/ 61 h 720"/>
              <a:gd name="T86" fmla="*/ 190 w 720"/>
              <a:gd name="T87" fmla="*/ 102 h 720"/>
              <a:gd name="T88" fmla="*/ 266 w 720"/>
              <a:gd name="T89" fmla="*/ 179 h 720"/>
              <a:gd name="T90" fmla="*/ 343 w 720"/>
              <a:gd name="T91" fmla="*/ 102 h 720"/>
              <a:gd name="T92" fmla="*/ 327 w 720"/>
              <a:gd name="T93" fmla="*/ 61 h 720"/>
              <a:gd name="T94" fmla="*/ 347 w 720"/>
              <a:gd name="T95" fmla="*/ 1 h 720"/>
              <a:gd name="T96" fmla="*/ 356 w 720"/>
              <a:gd name="T97" fmla="*/ 0 h 720"/>
              <a:gd name="T98" fmla="*/ 542 w 720"/>
              <a:gd name="T99" fmla="*/ 0 h 720"/>
              <a:gd name="T100" fmla="*/ 542 w 720"/>
              <a:gd name="T101" fmla="*/ 186 h 720"/>
              <a:gd name="T102" fmla="*/ 543 w 720"/>
              <a:gd name="T103" fmla="*/ 194 h 720"/>
              <a:gd name="T104" fmla="*/ 569 w 720"/>
              <a:gd name="T105" fmla="*/ 238 h 720"/>
              <a:gd name="T106" fmla="*/ 603 w 720"/>
              <a:gd name="T107" fmla="*/ 215 h 720"/>
              <a:gd name="T108" fmla="*/ 642 w 720"/>
              <a:gd name="T109" fmla="*/ 199 h 720"/>
              <a:gd name="T110" fmla="*/ 643 w 720"/>
              <a:gd name="T111" fmla="*/ 199 h 720"/>
              <a:gd name="T112" fmla="*/ 720 w 720"/>
              <a:gd name="T113" fmla="*/ 275 h 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20" h="720">
                <a:moveTo>
                  <a:pt x="720" y="275"/>
                </a:moveTo>
                <a:cubicBezTo>
                  <a:pt x="720" y="318"/>
                  <a:pt x="686" y="352"/>
                  <a:pt x="643" y="352"/>
                </a:cubicBezTo>
                <a:cubicBezTo>
                  <a:pt x="643" y="352"/>
                  <a:pt x="643" y="352"/>
                  <a:pt x="643" y="352"/>
                </a:cubicBezTo>
                <a:cubicBezTo>
                  <a:pt x="639" y="352"/>
                  <a:pt x="621" y="351"/>
                  <a:pt x="603" y="336"/>
                </a:cubicBezTo>
                <a:cubicBezTo>
                  <a:pt x="592" y="327"/>
                  <a:pt x="580" y="313"/>
                  <a:pt x="569" y="313"/>
                </a:cubicBezTo>
                <a:cubicBezTo>
                  <a:pt x="559" y="313"/>
                  <a:pt x="550" y="323"/>
                  <a:pt x="543" y="356"/>
                </a:cubicBezTo>
                <a:cubicBezTo>
                  <a:pt x="542" y="359"/>
                  <a:pt x="542" y="362"/>
                  <a:pt x="542" y="365"/>
                </a:cubicBezTo>
                <a:cubicBezTo>
                  <a:pt x="542" y="542"/>
                  <a:pt x="542" y="542"/>
                  <a:pt x="542" y="542"/>
                </a:cubicBezTo>
                <a:cubicBezTo>
                  <a:pt x="542" y="542"/>
                  <a:pt x="542" y="542"/>
                  <a:pt x="542" y="542"/>
                </a:cubicBezTo>
                <a:cubicBezTo>
                  <a:pt x="356" y="542"/>
                  <a:pt x="356" y="542"/>
                  <a:pt x="356" y="542"/>
                </a:cubicBezTo>
                <a:cubicBezTo>
                  <a:pt x="352" y="542"/>
                  <a:pt x="349" y="543"/>
                  <a:pt x="345" y="543"/>
                </a:cubicBezTo>
                <a:cubicBezTo>
                  <a:pt x="315" y="550"/>
                  <a:pt x="300" y="559"/>
                  <a:pt x="296" y="572"/>
                </a:cubicBezTo>
                <a:cubicBezTo>
                  <a:pt x="292" y="586"/>
                  <a:pt x="304" y="599"/>
                  <a:pt x="314" y="610"/>
                </a:cubicBezTo>
                <a:cubicBezTo>
                  <a:pt x="316" y="613"/>
                  <a:pt x="318" y="615"/>
                  <a:pt x="320" y="617"/>
                </a:cubicBezTo>
                <a:cubicBezTo>
                  <a:pt x="335" y="634"/>
                  <a:pt x="335" y="651"/>
                  <a:pt x="335" y="652"/>
                </a:cubicBezTo>
                <a:cubicBezTo>
                  <a:pt x="335" y="690"/>
                  <a:pt x="304" y="720"/>
                  <a:pt x="266" y="720"/>
                </a:cubicBezTo>
                <a:cubicBezTo>
                  <a:pt x="229" y="720"/>
                  <a:pt x="198" y="690"/>
                  <a:pt x="198" y="652"/>
                </a:cubicBezTo>
                <a:cubicBezTo>
                  <a:pt x="198" y="652"/>
                  <a:pt x="198" y="652"/>
                  <a:pt x="198" y="652"/>
                </a:cubicBezTo>
                <a:cubicBezTo>
                  <a:pt x="198" y="651"/>
                  <a:pt x="197" y="634"/>
                  <a:pt x="212" y="617"/>
                </a:cubicBezTo>
                <a:cubicBezTo>
                  <a:pt x="214" y="615"/>
                  <a:pt x="216" y="613"/>
                  <a:pt x="219" y="610"/>
                </a:cubicBezTo>
                <a:cubicBezTo>
                  <a:pt x="229" y="599"/>
                  <a:pt x="241" y="586"/>
                  <a:pt x="237" y="572"/>
                </a:cubicBezTo>
                <a:cubicBezTo>
                  <a:pt x="233" y="559"/>
                  <a:pt x="217" y="550"/>
                  <a:pt x="187" y="543"/>
                </a:cubicBezTo>
                <a:cubicBezTo>
                  <a:pt x="184" y="543"/>
                  <a:pt x="180" y="542"/>
                  <a:pt x="177" y="542"/>
                </a:cubicBezTo>
                <a:cubicBezTo>
                  <a:pt x="0" y="542"/>
                  <a:pt x="0" y="542"/>
                  <a:pt x="0" y="542"/>
                </a:cubicBezTo>
                <a:cubicBezTo>
                  <a:pt x="0" y="365"/>
                  <a:pt x="0" y="365"/>
                  <a:pt x="0" y="365"/>
                </a:cubicBezTo>
                <a:cubicBezTo>
                  <a:pt x="0" y="363"/>
                  <a:pt x="0" y="360"/>
                  <a:pt x="1" y="358"/>
                </a:cubicBezTo>
                <a:cubicBezTo>
                  <a:pt x="8" y="324"/>
                  <a:pt x="17" y="321"/>
                  <a:pt x="19" y="321"/>
                </a:cubicBezTo>
                <a:cubicBezTo>
                  <a:pt x="24" y="321"/>
                  <a:pt x="33" y="329"/>
                  <a:pt x="40" y="335"/>
                </a:cubicBezTo>
                <a:cubicBezTo>
                  <a:pt x="42" y="338"/>
                  <a:pt x="45" y="340"/>
                  <a:pt x="47" y="342"/>
                </a:cubicBezTo>
                <a:cubicBezTo>
                  <a:pt x="67" y="359"/>
                  <a:pt x="87" y="360"/>
                  <a:pt x="92" y="360"/>
                </a:cubicBezTo>
                <a:cubicBezTo>
                  <a:pt x="93" y="360"/>
                  <a:pt x="93" y="360"/>
                  <a:pt x="93" y="360"/>
                </a:cubicBezTo>
                <a:cubicBezTo>
                  <a:pt x="140" y="360"/>
                  <a:pt x="178" y="322"/>
                  <a:pt x="178" y="275"/>
                </a:cubicBezTo>
                <a:cubicBezTo>
                  <a:pt x="178" y="229"/>
                  <a:pt x="140" y="190"/>
                  <a:pt x="93" y="190"/>
                </a:cubicBezTo>
                <a:cubicBezTo>
                  <a:pt x="92" y="190"/>
                  <a:pt x="92" y="190"/>
                  <a:pt x="92" y="190"/>
                </a:cubicBezTo>
                <a:cubicBezTo>
                  <a:pt x="87" y="190"/>
                  <a:pt x="67" y="192"/>
                  <a:pt x="47" y="209"/>
                </a:cubicBezTo>
                <a:cubicBezTo>
                  <a:pt x="45" y="211"/>
                  <a:pt x="42" y="213"/>
                  <a:pt x="40" y="215"/>
                </a:cubicBezTo>
                <a:cubicBezTo>
                  <a:pt x="33" y="222"/>
                  <a:pt x="24" y="230"/>
                  <a:pt x="19" y="230"/>
                </a:cubicBezTo>
                <a:cubicBezTo>
                  <a:pt x="17" y="230"/>
                  <a:pt x="8" y="227"/>
                  <a:pt x="1" y="193"/>
                </a:cubicBezTo>
                <a:cubicBezTo>
                  <a:pt x="0" y="190"/>
                  <a:pt x="0" y="188"/>
                  <a:pt x="0" y="186"/>
                </a:cubicBezTo>
                <a:cubicBezTo>
                  <a:pt x="0" y="0"/>
                  <a:pt x="0" y="0"/>
                  <a:pt x="0" y="0"/>
                </a:cubicBezTo>
                <a:cubicBezTo>
                  <a:pt x="177" y="0"/>
                  <a:pt x="177" y="0"/>
                  <a:pt x="177" y="0"/>
                </a:cubicBezTo>
                <a:cubicBezTo>
                  <a:pt x="180" y="0"/>
                  <a:pt x="183" y="1"/>
                  <a:pt x="186" y="1"/>
                </a:cubicBezTo>
                <a:cubicBezTo>
                  <a:pt x="257" y="18"/>
                  <a:pt x="223" y="42"/>
                  <a:pt x="206" y="61"/>
                </a:cubicBezTo>
                <a:cubicBezTo>
                  <a:pt x="189" y="82"/>
                  <a:pt x="190" y="102"/>
                  <a:pt x="190" y="102"/>
                </a:cubicBezTo>
                <a:cubicBezTo>
                  <a:pt x="190" y="144"/>
                  <a:pt x="224" y="179"/>
                  <a:pt x="266" y="179"/>
                </a:cubicBezTo>
                <a:cubicBezTo>
                  <a:pt x="309" y="179"/>
                  <a:pt x="343" y="144"/>
                  <a:pt x="343" y="102"/>
                </a:cubicBezTo>
                <a:cubicBezTo>
                  <a:pt x="343" y="102"/>
                  <a:pt x="344" y="82"/>
                  <a:pt x="327" y="61"/>
                </a:cubicBezTo>
                <a:cubicBezTo>
                  <a:pt x="310" y="42"/>
                  <a:pt x="276" y="18"/>
                  <a:pt x="347" y="1"/>
                </a:cubicBezTo>
                <a:cubicBezTo>
                  <a:pt x="350" y="1"/>
                  <a:pt x="353" y="0"/>
                  <a:pt x="356" y="0"/>
                </a:cubicBezTo>
                <a:cubicBezTo>
                  <a:pt x="542" y="0"/>
                  <a:pt x="542" y="0"/>
                  <a:pt x="542" y="0"/>
                </a:cubicBezTo>
                <a:cubicBezTo>
                  <a:pt x="542" y="186"/>
                  <a:pt x="542" y="186"/>
                  <a:pt x="542" y="186"/>
                </a:cubicBezTo>
                <a:cubicBezTo>
                  <a:pt x="542" y="189"/>
                  <a:pt x="542" y="192"/>
                  <a:pt x="543" y="194"/>
                </a:cubicBezTo>
                <a:cubicBezTo>
                  <a:pt x="550" y="228"/>
                  <a:pt x="559" y="238"/>
                  <a:pt x="569" y="238"/>
                </a:cubicBezTo>
                <a:cubicBezTo>
                  <a:pt x="580" y="238"/>
                  <a:pt x="592" y="224"/>
                  <a:pt x="603" y="215"/>
                </a:cubicBezTo>
                <a:cubicBezTo>
                  <a:pt x="620" y="200"/>
                  <a:pt x="638" y="199"/>
                  <a:pt x="642" y="199"/>
                </a:cubicBezTo>
                <a:cubicBezTo>
                  <a:pt x="643" y="199"/>
                  <a:pt x="643" y="199"/>
                  <a:pt x="643" y="199"/>
                </a:cubicBezTo>
                <a:cubicBezTo>
                  <a:pt x="686" y="199"/>
                  <a:pt x="720" y="233"/>
                  <a:pt x="720" y="275"/>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ko-KR" altLang="en-US" dirty="0">
              <a:solidFill>
                <a:schemeClr val="lt1"/>
              </a:solidFill>
              <a:latin typeface="微软雅黑" panose="020B0503020204020204" pitchFamily="34" charset="-122"/>
            </a:endParaRPr>
          </a:p>
        </p:txBody>
      </p:sp>
      <p:sp>
        <p:nvSpPr>
          <p:cNvPr id="7" name="Freeform 6"/>
          <p:cNvSpPr/>
          <p:nvPr/>
        </p:nvSpPr>
        <p:spPr bwMode="auto">
          <a:xfrm rot="18900000">
            <a:off x="3766001" y="2639092"/>
            <a:ext cx="1748962" cy="1746988"/>
          </a:xfrm>
          <a:custGeom>
            <a:avLst/>
            <a:gdLst>
              <a:gd name="T0" fmla="*/ 720 w 721"/>
              <a:gd name="T1" fmla="*/ 356 h 720"/>
              <a:gd name="T2" fmla="*/ 721 w 721"/>
              <a:gd name="T3" fmla="*/ 542 h 720"/>
              <a:gd name="T4" fmla="*/ 535 w 721"/>
              <a:gd name="T5" fmla="*/ 542 h 720"/>
              <a:gd name="T6" fmla="*/ 526 w 721"/>
              <a:gd name="T7" fmla="*/ 543 h 720"/>
              <a:gd name="T8" fmla="*/ 506 w 721"/>
              <a:gd name="T9" fmla="*/ 603 h 720"/>
              <a:gd name="T10" fmla="*/ 522 w 721"/>
              <a:gd name="T11" fmla="*/ 643 h 720"/>
              <a:gd name="T12" fmla="*/ 445 w 721"/>
              <a:gd name="T13" fmla="*/ 720 h 720"/>
              <a:gd name="T14" fmla="*/ 369 w 721"/>
              <a:gd name="T15" fmla="*/ 643 h 720"/>
              <a:gd name="T16" fmla="*/ 385 w 721"/>
              <a:gd name="T17" fmla="*/ 603 h 720"/>
              <a:gd name="T18" fmla="*/ 365 w 721"/>
              <a:gd name="T19" fmla="*/ 543 h 720"/>
              <a:gd name="T20" fmla="*/ 356 w 721"/>
              <a:gd name="T21" fmla="*/ 542 h 720"/>
              <a:gd name="T22" fmla="*/ 179 w 721"/>
              <a:gd name="T23" fmla="*/ 542 h 720"/>
              <a:gd name="T24" fmla="*/ 179 w 721"/>
              <a:gd name="T25" fmla="*/ 356 h 720"/>
              <a:gd name="T26" fmla="*/ 177 w 721"/>
              <a:gd name="T27" fmla="*/ 346 h 720"/>
              <a:gd name="T28" fmla="*/ 143 w 721"/>
              <a:gd name="T29" fmla="*/ 296 h 720"/>
              <a:gd name="T30" fmla="*/ 110 w 721"/>
              <a:gd name="T31" fmla="*/ 314 h 720"/>
              <a:gd name="T32" fmla="*/ 104 w 721"/>
              <a:gd name="T33" fmla="*/ 321 h 720"/>
              <a:gd name="T34" fmla="*/ 69 w 721"/>
              <a:gd name="T35" fmla="*/ 335 h 720"/>
              <a:gd name="T36" fmla="*/ 68 w 721"/>
              <a:gd name="T37" fmla="*/ 335 h 720"/>
              <a:gd name="T38" fmla="*/ 0 w 721"/>
              <a:gd name="T39" fmla="*/ 267 h 720"/>
              <a:gd name="T40" fmla="*/ 68 w 721"/>
              <a:gd name="T41" fmla="*/ 198 h 720"/>
              <a:gd name="T42" fmla="*/ 69 w 721"/>
              <a:gd name="T43" fmla="*/ 198 h 720"/>
              <a:gd name="T44" fmla="*/ 82 w 721"/>
              <a:gd name="T45" fmla="*/ 200 h 720"/>
              <a:gd name="T46" fmla="*/ 104 w 721"/>
              <a:gd name="T47" fmla="*/ 213 h 720"/>
              <a:gd name="T48" fmla="*/ 110 w 721"/>
              <a:gd name="T49" fmla="*/ 219 h 720"/>
              <a:gd name="T50" fmla="*/ 143 w 721"/>
              <a:gd name="T51" fmla="*/ 238 h 720"/>
              <a:gd name="T52" fmla="*/ 177 w 721"/>
              <a:gd name="T53" fmla="*/ 188 h 720"/>
              <a:gd name="T54" fmla="*/ 179 w 721"/>
              <a:gd name="T55" fmla="*/ 177 h 720"/>
              <a:gd name="T56" fmla="*/ 179 w 721"/>
              <a:gd name="T57" fmla="*/ 0 h 720"/>
              <a:gd name="T58" fmla="*/ 179 w 721"/>
              <a:gd name="T59" fmla="*/ 0 h 720"/>
              <a:gd name="T60" fmla="*/ 179 w 721"/>
              <a:gd name="T61" fmla="*/ 0 h 720"/>
              <a:gd name="T62" fmla="*/ 356 w 721"/>
              <a:gd name="T63" fmla="*/ 0 h 720"/>
              <a:gd name="T64" fmla="*/ 363 w 721"/>
              <a:gd name="T65" fmla="*/ 1 h 720"/>
              <a:gd name="T66" fmla="*/ 400 w 721"/>
              <a:gd name="T67" fmla="*/ 18 h 720"/>
              <a:gd name="T68" fmla="*/ 386 w 721"/>
              <a:gd name="T69" fmla="*/ 40 h 720"/>
              <a:gd name="T70" fmla="*/ 379 w 721"/>
              <a:gd name="T71" fmla="*/ 47 h 720"/>
              <a:gd name="T72" fmla="*/ 360 w 721"/>
              <a:gd name="T73" fmla="*/ 93 h 720"/>
              <a:gd name="T74" fmla="*/ 445 w 721"/>
              <a:gd name="T75" fmla="*/ 178 h 720"/>
              <a:gd name="T76" fmla="*/ 530 w 721"/>
              <a:gd name="T77" fmla="*/ 93 h 720"/>
              <a:gd name="T78" fmla="*/ 512 w 721"/>
              <a:gd name="T79" fmla="*/ 47 h 720"/>
              <a:gd name="T80" fmla="*/ 505 w 721"/>
              <a:gd name="T81" fmla="*/ 40 h 720"/>
              <a:gd name="T82" fmla="*/ 491 w 721"/>
              <a:gd name="T83" fmla="*/ 18 h 720"/>
              <a:gd name="T84" fmla="*/ 528 w 721"/>
              <a:gd name="T85" fmla="*/ 1 h 720"/>
              <a:gd name="T86" fmla="*/ 535 w 721"/>
              <a:gd name="T87" fmla="*/ 0 h 720"/>
              <a:gd name="T88" fmla="*/ 721 w 721"/>
              <a:gd name="T89" fmla="*/ 0 h 720"/>
              <a:gd name="T90" fmla="*/ 720 w 721"/>
              <a:gd name="T91" fmla="*/ 177 h 720"/>
              <a:gd name="T92" fmla="*/ 719 w 721"/>
              <a:gd name="T93" fmla="*/ 186 h 720"/>
              <a:gd name="T94" fmla="*/ 693 w 721"/>
              <a:gd name="T95" fmla="*/ 229 h 720"/>
              <a:gd name="T96" fmla="*/ 659 w 721"/>
              <a:gd name="T97" fmla="*/ 206 h 720"/>
              <a:gd name="T98" fmla="*/ 620 w 721"/>
              <a:gd name="T99" fmla="*/ 190 h 720"/>
              <a:gd name="T100" fmla="*/ 619 w 721"/>
              <a:gd name="T101" fmla="*/ 190 h 720"/>
              <a:gd name="T102" fmla="*/ 542 w 721"/>
              <a:gd name="T103" fmla="*/ 267 h 720"/>
              <a:gd name="T104" fmla="*/ 619 w 721"/>
              <a:gd name="T105" fmla="*/ 343 h 720"/>
              <a:gd name="T106" fmla="*/ 620 w 721"/>
              <a:gd name="T107" fmla="*/ 343 h 720"/>
              <a:gd name="T108" fmla="*/ 659 w 721"/>
              <a:gd name="T109" fmla="*/ 327 h 720"/>
              <a:gd name="T110" fmla="*/ 693 w 721"/>
              <a:gd name="T111" fmla="*/ 304 h 720"/>
              <a:gd name="T112" fmla="*/ 719 w 721"/>
              <a:gd name="T113" fmla="*/ 348 h 720"/>
              <a:gd name="T114" fmla="*/ 720 w 721"/>
              <a:gd name="T115" fmla="*/ 356 h 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21" h="720">
                <a:moveTo>
                  <a:pt x="720" y="356"/>
                </a:moveTo>
                <a:cubicBezTo>
                  <a:pt x="721" y="542"/>
                  <a:pt x="721" y="542"/>
                  <a:pt x="721" y="542"/>
                </a:cubicBezTo>
                <a:cubicBezTo>
                  <a:pt x="535" y="542"/>
                  <a:pt x="535" y="542"/>
                  <a:pt x="535" y="542"/>
                </a:cubicBezTo>
                <a:cubicBezTo>
                  <a:pt x="532" y="542"/>
                  <a:pt x="529" y="542"/>
                  <a:pt x="526" y="543"/>
                </a:cubicBezTo>
                <a:cubicBezTo>
                  <a:pt x="455" y="559"/>
                  <a:pt x="489" y="583"/>
                  <a:pt x="506" y="603"/>
                </a:cubicBezTo>
                <a:cubicBezTo>
                  <a:pt x="523" y="623"/>
                  <a:pt x="522" y="643"/>
                  <a:pt x="522" y="643"/>
                </a:cubicBezTo>
                <a:cubicBezTo>
                  <a:pt x="522" y="686"/>
                  <a:pt x="488" y="720"/>
                  <a:pt x="445" y="720"/>
                </a:cubicBezTo>
                <a:cubicBezTo>
                  <a:pt x="403" y="720"/>
                  <a:pt x="369" y="686"/>
                  <a:pt x="369" y="643"/>
                </a:cubicBezTo>
                <a:cubicBezTo>
                  <a:pt x="369" y="643"/>
                  <a:pt x="368" y="623"/>
                  <a:pt x="385" y="603"/>
                </a:cubicBezTo>
                <a:cubicBezTo>
                  <a:pt x="402" y="583"/>
                  <a:pt x="436" y="559"/>
                  <a:pt x="365" y="543"/>
                </a:cubicBezTo>
                <a:cubicBezTo>
                  <a:pt x="362" y="542"/>
                  <a:pt x="359" y="542"/>
                  <a:pt x="356" y="542"/>
                </a:cubicBezTo>
                <a:cubicBezTo>
                  <a:pt x="179" y="542"/>
                  <a:pt x="179" y="542"/>
                  <a:pt x="179" y="542"/>
                </a:cubicBezTo>
                <a:cubicBezTo>
                  <a:pt x="179" y="356"/>
                  <a:pt x="179" y="356"/>
                  <a:pt x="179" y="356"/>
                </a:cubicBezTo>
                <a:cubicBezTo>
                  <a:pt x="179" y="353"/>
                  <a:pt x="178" y="349"/>
                  <a:pt x="177" y="346"/>
                </a:cubicBezTo>
                <a:cubicBezTo>
                  <a:pt x="172" y="322"/>
                  <a:pt x="163" y="296"/>
                  <a:pt x="143" y="296"/>
                </a:cubicBezTo>
                <a:cubicBezTo>
                  <a:pt x="131" y="296"/>
                  <a:pt x="120" y="305"/>
                  <a:pt x="110" y="314"/>
                </a:cubicBezTo>
                <a:cubicBezTo>
                  <a:pt x="108" y="317"/>
                  <a:pt x="106" y="319"/>
                  <a:pt x="104" y="321"/>
                </a:cubicBezTo>
                <a:cubicBezTo>
                  <a:pt x="88" y="334"/>
                  <a:pt x="72" y="335"/>
                  <a:pt x="69" y="335"/>
                </a:cubicBezTo>
                <a:cubicBezTo>
                  <a:pt x="68" y="335"/>
                  <a:pt x="68" y="335"/>
                  <a:pt x="68" y="335"/>
                </a:cubicBezTo>
                <a:cubicBezTo>
                  <a:pt x="31" y="335"/>
                  <a:pt x="0" y="304"/>
                  <a:pt x="0" y="267"/>
                </a:cubicBezTo>
                <a:cubicBezTo>
                  <a:pt x="0" y="229"/>
                  <a:pt x="31" y="198"/>
                  <a:pt x="68" y="198"/>
                </a:cubicBezTo>
                <a:cubicBezTo>
                  <a:pt x="69" y="198"/>
                  <a:pt x="69" y="198"/>
                  <a:pt x="69" y="198"/>
                </a:cubicBezTo>
                <a:cubicBezTo>
                  <a:pt x="71" y="198"/>
                  <a:pt x="75" y="199"/>
                  <a:pt x="82" y="200"/>
                </a:cubicBezTo>
                <a:cubicBezTo>
                  <a:pt x="88" y="202"/>
                  <a:pt x="96" y="206"/>
                  <a:pt x="104" y="213"/>
                </a:cubicBezTo>
                <a:cubicBezTo>
                  <a:pt x="106" y="215"/>
                  <a:pt x="108" y="217"/>
                  <a:pt x="110" y="219"/>
                </a:cubicBezTo>
                <a:cubicBezTo>
                  <a:pt x="120" y="228"/>
                  <a:pt x="131" y="238"/>
                  <a:pt x="143" y="238"/>
                </a:cubicBezTo>
                <a:cubicBezTo>
                  <a:pt x="163" y="238"/>
                  <a:pt x="172" y="211"/>
                  <a:pt x="177" y="188"/>
                </a:cubicBezTo>
                <a:cubicBezTo>
                  <a:pt x="178" y="184"/>
                  <a:pt x="179" y="181"/>
                  <a:pt x="179" y="177"/>
                </a:cubicBezTo>
                <a:cubicBezTo>
                  <a:pt x="179" y="0"/>
                  <a:pt x="179" y="0"/>
                  <a:pt x="179" y="0"/>
                </a:cubicBezTo>
                <a:cubicBezTo>
                  <a:pt x="179" y="0"/>
                  <a:pt x="179" y="0"/>
                  <a:pt x="179" y="0"/>
                </a:cubicBezTo>
                <a:cubicBezTo>
                  <a:pt x="179" y="0"/>
                  <a:pt x="179" y="0"/>
                  <a:pt x="179" y="0"/>
                </a:cubicBezTo>
                <a:cubicBezTo>
                  <a:pt x="356" y="0"/>
                  <a:pt x="356" y="0"/>
                  <a:pt x="356" y="0"/>
                </a:cubicBezTo>
                <a:cubicBezTo>
                  <a:pt x="358" y="0"/>
                  <a:pt x="360" y="0"/>
                  <a:pt x="363" y="1"/>
                </a:cubicBezTo>
                <a:cubicBezTo>
                  <a:pt x="394" y="8"/>
                  <a:pt x="399" y="16"/>
                  <a:pt x="400" y="18"/>
                </a:cubicBezTo>
                <a:cubicBezTo>
                  <a:pt x="401" y="23"/>
                  <a:pt x="392" y="33"/>
                  <a:pt x="386" y="40"/>
                </a:cubicBezTo>
                <a:cubicBezTo>
                  <a:pt x="383" y="42"/>
                  <a:pt x="381" y="45"/>
                  <a:pt x="379" y="47"/>
                </a:cubicBezTo>
                <a:cubicBezTo>
                  <a:pt x="360" y="69"/>
                  <a:pt x="360" y="90"/>
                  <a:pt x="360" y="93"/>
                </a:cubicBezTo>
                <a:cubicBezTo>
                  <a:pt x="360" y="140"/>
                  <a:pt x="399" y="178"/>
                  <a:pt x="445" y="178"/>
                </a:cubicBezTo>
                <a:cubicBezTo>
                  <a:pt x="492" y="178"/>
                  <a:pt x="530" y="140"/>
                  <a:pt x="530" y="93"/>
                </a:cubicBezTo>
                <a:cubicBezTo>
                  <a:pt x="530" y="90"/>
                  <a:pt x="531" y="68"/>
                  <a:pt x="512" y="47"/>
                </a:cubicBezTo>
                <a:cubicBezTo>
                  <a:pt x="510" y="45"/>
                  <a:pt x="508" y="42"/>
                  <a:pt x="505" y="40"/>
                </a:cubicBezTo>
                <a:cubicBezTo>
                  <a:pt x="499" y="33"/>
                  <a:pt x="490" y="23"/>
                  <a:pt x="491" y="18"/>
                </a:cubicBezTo>
                <a:cubicBezTo>
                  <a:pt x="492" y="16"/>
                  <a:pt x="497" y="8"/>
                  <a:pt x="528" y="1"/>
                </a:cubicBezTo>
                <a:cubicBezTo>
                  <a:pt x="530" y="0"/>
                  <a:pt x="533" y="0"/>
                  <a:pt x="535" y="0"/>
                </a:cubicBezTo>
                <a:cubicBezTo>
                  <a:pt x="721" y="0"/>
                  <a:pt x="721" y="0"/>
                  <a:pt x="721" y="0"/>
                </a:cubicBezTo>
                <a:cubicBezTo>
                  <a:pt x="720" y="177"/>
                  <a:pt x="720" y="177"/>
                  <a:pt x="720" y="177"/>
                </a:cubicBezTo>
                <a:cubicBezTo>
                  <a:pt x="720" y="180"/>
                  <a:pt x="720" y="183"/>
                  <a:pt x="719" y="186"/>
                </a:cubicBezTo>
                <a:cubicBezTo>
                  <a:pt x="712" y="219"/>
                  <a:pt x="703" y="229"/>
                  <a:pt x="693" y="229"/>
                </a:cubicBezTo>
                <a:cubicBezTo>
                  <a:pt x="682" y="229"/>
                  <a:pt x="670" y="215"/>
                  <a:pt x="659" y="206"/>
                </a:cubicBezTo>
                <a:cubicBezTo>
                  <a:pt x="642" y="191"/>
                  <a:pt x="624" y="190"/>
                  <a:pt x="620" y="190"/>
                </a:cubicBezTo>
                <a:cubicBezTo>
                  <a:pt x="619" y="190"/>
                  <a:pt x="619" y="190"/>
                  <a:pt x="619" y="190"/>
                </a:cubicBezTo>
                <a:cubicBezTo>
                  <a:pt x="576" y="190"/>
                  <a:pt x="542" y="224"/>
                  <a:pt x="542" y="267"/>
                </a:cubicBezTo>
                <a:cubicBezTo>
                  <a:pt x="542" y="309"/>
                  <a:pt x="576" y="343"/>
                  <a:pt x="619" y="343"/>
                </a:cubicBezTo>
                <a:cubicBezTo>
                  <a:pt x="619" y="343"/>
                  <a:pt x="619" y="343"/>
                  <a:pt x="620" y="343"/>
                </a:cubicBezTo>
                <a:cubicBezTo>
                  <a:pt x="623" y="343"/>
                  <a:pt x="641" y="342"/>
                  <a:pt x="659" y="327"/>
                </a:cubicBezTo>
                <a:cubicBezTo>
                  <a:pt x="670" y="318"/>
                  <a:pt x="682" y="304"/>
                  <a:pt x="693" y="304"/>
                </a:cubicBezTo>
                <a:cubicBezTo>
                  <a:pt x="703" y="304"/>
                  <a:pt x="712" y="314"/>
                  <a:pt x="719" y="348"/>
                </a:cubicBezTo>
                <a:cubicBezTo>
                  <a:pt x="720" y="350"/>
                  <a:pt x="720" y="353"/>
                  <a:pt x="720" y="356"/>
                </a:cubicBezTo>
                <a:close/>
              </a:path>
            </a:pathLst>
          </a:custGeom>
          <a:solidFill>
            <a:srgbClr val="FFC4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ko-KR" altLang="en-US" dirty="0">
              <a:solidFill>
                <a:schemeClr val="lt1"/>
              </a:solidFill>
              <a:latin typeface="微软雅黑" panose="020B0503020204020204" pitchFamily="34" charset="-122"/>
            </a:endParaRPr>
          </a:p>
        </p:txBody>
      </p:sp>
      <p:sp>
        <p:nvSpPr>
          <p:cNvPr id="8" name="Freeform 5"/>
          <p:cNvSpPr/>
          <p:nvPr/>
        </p:nvSpPr>
        <p:spPr bwMode="auto">
          <a:xfrm rot="18900000">
            <a:off x="2504446" y="3293079"/>
            <a:ext cx="1745851" cy="1746988"/>
          </a:xfrm>
          <a:custGeom>
            <a:avLst/>
            <a:gdLst>
              <a:gd name="T0" fmla="*/ 720 w 720"/>
              <a:gd name="T1" fmla="*/ 534 h 720"/>
              <a:gd name="T2" fmla="*/ 720 w 720"/>
              <a:gd name="T3" fmla="*/ 720 h 720"/>
              <a:gd name="T4" fmla="*/ 720 w 720"/>
              <a:gd name="T5" fmla="*/ 720 h 720"/>
              <a:gd name="T6" fmla="*/ 543 w 720"/>
              <a:gd name="T7" fmla="*/ 720 h 720"/>
              <a:gd name="T8" fmla="*/ 534 w 720"/>
              <a:gd name="T9" fmla="*/ 719 h 720"/>
              <a:gd name="T10" fmla="*/ 513 w 720"/>
              <a:gd name="T11" fmla="*/ 659 h 720"/>
              <a:gd name="T12" fmla="*/ 530 w 720"/>
              <a:gd name="T13" fmla="*/ 618 h 720"/>
              <a:gd name="T14" fmla="*/ 453 w 720"/>
              <a:gd name="T15" fmla="*/ 541 h 720"/>
              <a:gd name="T16" fmla="*/ 376 w 720"/>
              <a:gd name="T17" fmla="*/ 618 h 720"/>
              <a:gd name="T18" fmla="*/ 393 w 720"/>
              <a:gd name="T19" fmla="*/ 659 h 720"/>
              <a:gd name="T20" fmla="*/ 372 w 720"/>
              <a:gd name="T21" fmla="*/ 719 h 720"/>
              <a:gd name="T22" fmla="*/ 363 w 720"/>
              <a:gd name="T23" fmla="*/ 720 h 720"/>
              <a:gd name="T24" fmla="*/ 178 w 720"/>
              <a:gd name="T25" fmla="*/ 720 h 720"/>
              <a:gd name="T26" fmla="*/ 178 w 720"/>
              <a:gd name="T27" fmla="*/ 534 h 720"/>
              <a:gd name="T28" fmla="*/ 177 w 720"/>
              <a:gd name="T29" fmla="*/ 526 h 720"/>
              <a:gd name="T30" fmla="*/ 150 w 720"/>
              <a:gd name="T31" fmla="*/ 482 h 720"/>
              <a:gd name="T32" fmla="*/ 117 w 720"/>
              <a:gd name="T33" fmla="*/ 505 h 720"/>
              <a:gd name="T34" fmla="*/ 77 w 720"/>
              <a:gd name="T35" fmla="*/ 521 h 720"/>
              <a:gd name="T36" fmla="*/ 76 w 720"/>
              <a:gd name="T37" fmla="*/ 521 h 720"/>
              <a:gd name="T38" fmla="*/ 0 w 720"/>
              <a:gd name="T39" fmla="*/ 445 h 720"/>
              <a:gd name="T40" fmla="*/ 76 w 720"/>
              <a:gd name="T41" fmla="*/ 368 h 720"/>
              <a:gd name="T42" fmla="*/ 77 w 720"/>
              <a:gd name="T43" fmla="*/ 368 h 720"/>
              <a:gd name="T44" fmla="*/ 117 w 720"/>
              <a:gd name="T45" fmla="*/ 384 h 720"/>
              <a:gd name="T46" fmla="*/ 150 w 720"/>
              <a:gd name="T47" fmla="*/ 407 h 720"/>
              <a:gd name="T48" fmla="*/ 177 w 720"/>
              <a:gd name="T49" fmla="*/ 364 h 720"/>
              <a:gd name="T50" fmla="*/ 178 w 720"/>
              <a:gd name="T51" fmla="*/ 355 h 720"/>
              <a:gd name="T52" fmla="*/ 178 w 720"/>
              <a:gd name="T53" fmla="*/ 178 h 720"/>
              <a:gd name="T54" fmla="*/ 363 w 720"/>
              <a:gd name="T55" fmla="*/ 178 h 720"/>
              <a:gd name="T56" fmla="*/ 374 w 720"/>
              <a:gd name="T57" fmla="*/ 177 h 720"/>
              <a:gd name="T58" fmla="*/ 423 w 720"/>
              <a:gd name="T59" fmla="*/ 148 h 720"/>
              <a:gd name="T60" fmla="*/ 405 w 720"/>
              <a:gd name="T61" fmla="*/ 110 h 720"/>
              <a:gd name="T62" fmla="*/ 399 w 720"/>
              <a:gd name="T63" fmla="*/ 103 h 720"/>
              <a:gd name="T64" fmla="*/ 385 w 720"/>
              <a:gd name="T65" fmla="*/ 68 h 720"/>
              <a:gd name="T66" fmla="*/ 453 w 720"/>
              <a:gd name="T67" fmla="*/ 0 h 720"/>
              <a:gd name="T68" fmla="*/ 521 w 720"/>
              <a:gd name="T69" fmla="*/ 68 h 720"/>
              <a:gd name="T70" fmla="*/ 521 w 720"/>
              <a:gd name="T71" fmla="*/ 68 h 720"/>
              <a:gd name="T72" fmla="*/ 507 w 720"/>
              <a:gd name="T73" fmla="*/ 103 h 720"/>
              <a:gd name="T74" fmla="*/ 501 w 720"/>
              <a:gd name="T75" fmla="*/ 110 h 720"/>
              <a:gd name="T76" fmla="*/ 483 w 720"/>
              <a:gd name="T77" fmla="*/ 148 h 720"/>
              <a:gd name="T78" fmla="*/ 532 w 720"/>
              <a:gd name="T79" fmla="*/ 177 h 720"/>
              <a:gd name="T80" fmla="*/ 543 w 720"/>
              <a:gd name="T81" fmla="*/ 178 h 720"/>
              <a:gd name="T82" fmla="*/ 720 w 720"/>
              <a:gd name="T83" fmla="*/ 178 h 720"/>
              <a:gd name="T84" fmla="*/ 720 w 720"/>
              <a:gd name="T85" fmla="*/ 355 h 720"/>
              <a:gd name="T86" fmla="*/ 719 w 720"/>
              <a:gd name="T87" fmla="*/ 362 h 720"/>
              <a:gd name="T88" fmla="*/ 701 w 720"/>
              <a:gd name="T89" fmla="*/ 399 h 720"/>
              <a:gd name="T90" fmla="*/ 680 w 720"/>
              <a:gd name="T91" fmla="*/ 385 h 720"/>
              <a:gd name="T92" fmla="*/ 672 w 720"/>
              <a:gd name="T93" fmla="*/ 378 h 720"/>
              <a:gd name="T94" fmla="*/ 627 w 720"/>
              <a:gd name="T95" fmla="*/ 360 h 720"/>
              <a:gd name="T96" fmla="*/ 626 w 720"/>
              <a:gd name="T97" fmla="*/ 360 h 720"/>
              <a:gd name="T98" fmla="*/ 541 w 720"/>
              <a:gd name="T99" fmla="*/ 445 h 720"/>
              <a:gd name="T100" fmla="*/ 626 w 720"/>
              <a:gd name="T101" fmla="*/ 530 h 720"/>
              <a:gd name="T102" fmla="*/ 627 w 720"/>
              <a:gd name="T103" fmla="*/ 530 h 720"/>
              <a:gd name="T104" fmla="*/ 673 w 720"/>
              <a:gd name="T105" fmla="*/ 511 h 720"/>
              <a:gd name="T106" fmla="*/ 680 w 720"/>
              <a:gd name="T107" fmla="*/ 505 h 720"/>
              <a:gd name="T108" fmla="*/ 701 w 720"/>
              <a:gd name="T109" fmla="*/ 490 h 720"/>
              <a:gd name="T110" fmla="*/ 719 w 720"/>
              <a:gd name="T111" fmla="*/ 527 h 720"/>
              <a:gd name="T112" fmla="*/ 720 w 720"/>
              <a:gd name="T113" fmla="*/ 534 h 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20" h="720">
                <a:moveTo>
                  <a:pt x="720" y="534"/>
                </a:moveTo>
                <a:cubicBezTo>
                  <a:pt x="720" y="720"/>
                  <a:pt x="720" y="720"/>
                  <a:pt x="720" y="720"/>
                </a:cubicBezTo>
                <a:cubicBezTo>
                  <a:pt x="720" y="720"/>
                  <a:pt x="720" y="720"/>
                  <a:pt x="720" y="720"/>
                </a:cubicBezTo>
                <a:cubicBezTo>
                  <a:pt x="543" y="720"/>
                  <a:pt x="543" y="720"/>
                  <a:pt x="543" y="720"/>
                </a:cubicBezTo>
                <a:cubicBezTo>
                  <a:pt x="540" y="720"/>
                  <a:pt x="537" y="719"/>
                  <a:pt x="534" y="719"/>
                </a:cubicBezTo>
                <a:cubicBezTo>
                  <a:pt x="463" y="702"/>
                  <a:pt x="496" y="678"/>
                  <a:pt x="513" y="659"/>
                </a:cubicBezTo>
                <a:cubicBezTo>
                  <a:pt x="531" y="639"/>
                  <a:pt x="530" y="618"/>
                  <a:pt x="530" y="618"/>
                </a:cubicBezTo>
                <a:cubicBezTo>
                  <a:pt x="530" y="576"/>
                  <a:pt x="495" y="541"/>
                  <a:pt x="453" y="541"/>
                </a:cubicBezTo>
                <a:cubicBezTo>
                  <a:pt x="411" y="541"/>
                  <a:pt x="376" y="576"/>
                  <a:pt x="376" y="618"/>
                </a:cubicBezTo>
                <a:cubicBezTo>
                  <a:pt x="376" y="618"/>
                  <a:pt x="375" y="639"/>
                  <a:pt x="393" y="659"/>
                </a:cubicBezTo>
                <a:cubicBezTo>
                  <a:pt x="410" y="678"/>
                  <a:pt x="444" y="702"/>
                  <a:pt x="372" y="719"/>
                </a:cubicBezTo>
                <a:cubicBezTo>
                  <a:pt x="369" y="719"/>
                  <a:pt x="366" y="720"/>
                  <a:pt x="363" y="720"/>
                </a:cubicBezTo>
                <a:cubicBezTo>
                  <a:pt x="178" y="720"/>
                  <a:pt x="178" y="720"/>
                  <a:pt x="178" y="720"/>
                </a:cubicBezTo>
                <a:cubicBezTo>
                  <a:pt x="178" y="534"/>
                  <a:pt x="178" y="534"/>
                  <a:pt x="178" y="534"/>
                </a:cubicBezTo>
                <a:cubicBezTo>
                  <a:pt x="178" y="531"/>
                  <a:pt x="178" y="528"/>
                  <a:pt x="177" y="526"/>
                </a:cubicBezTo>
                <a:cubicBezTo>
                  <a:pt x="169" y="492"/>
                  <a:pt x="160" y="482"/>
                  <a:pt x="150" y="482"/>
                </a:cubicBezTo>
                <a:cubicBezTo>
                  <a:pt x="139" y="482"/>
                  <a:pt x="127" y="496"/>
                  <a:pt x="117" y="505"/>
                </a:cubicBezTo>
                <a:cubicBezTo>
                  <a:pt x="99" y="520"/>
                  <a:pt x="81" y="521"/>
                  <a:pt x="77" y="521"/>
                </a:cubicBezTo>
                <a:cubicBezTo>
                  <a:pt x="77" y="521"/>
                  <a:pt x="76" y="521"/>
                  <a:pt x="76" y="521"/>
                </a:cubicBezTo>
                <a:cubicBezTo>
                  <a:pt x="34" y="521"/>
                  <a:pt x="0" y="487"/>
                  <a:pt x="0" y="445"/>
                </a:cubicBezTo>
                <a:cubicBezTo>
                  <a:pt x="0" y="402"/>
                  <a:pt x="34" y="368"/>
                  <a:pt x="76" y="368"/>
                </a:cubicBezTo>
                <a:cubicBezTo>
                  <a:pt x="76" y="368"/>
                  <a:pt x="76" y="368"/>
                  <a:pt x="77" y="368"/>
                </a:cubicBezTo>
                <a:cubicBezTo>
                  <a:pt x="81" y="368"/>
                  <a:pt x="99" y="369"/>
                  <a:pt x="117" y="384"/>
                </a:cubicBezTo>
                <a:cubicBezTo>
                  <a:pt x="127" y="393"/>
                  <a:pt x="139" y="407"/>
                  <a:pt x="150" y="407"/>
                </a:cubicBezTo>
                <a:cubicBezTo>
                  <a:pt x="160" y="407"/>
                  <a:pt x="169" y="397"/>
                  <a:pt x="177" y="364"/>
                </a:cubicBezTo>
                <a:cubicBezTo>
                  <a:pt x="178" y="361"/>
                  <a:pt x="178" y="358"/>
                  <a:pt x="178" y="355"/>
                </a:cubicBezTo>
                <a:cubicBezTo>
                  <a:pt x="178" y="178"/>
                  <a:pt x="178" y="178"/>
                  <a:pt x="178" y="178"/>
                </a:cubicBezTo>
                <a:cubicBezTo>
                  <a:pt x="363" y="178"/>
                  <a:pt x="363" y="178"/>
                  <a:pt x="363" y="178"/>
                </a:cubicBezTo>
                <a:cubicBezTo>
                  <a:pt x="367" y="178"/>
                  <a:pt x="371" y="177"/>
                  <a:pt x="374" y="177"/>
                </a:cubicBezTo>
                <a:cubicBezTo>
                  <a:pt x="404" y="170"/>
                  <a:pt x="419" y="161"/>
                  <a:pt x="423" y="148"/>
                </a:cubicBezTo>
                <a:cubicBezTo>
                  <a:pt x="428" y="134"/>
                  <a:pt x="416" y="121"/>
                  <a:pt x="405" y="110"/>
                </a:cubicBezTo>
                <a:cubicBezTo>
                  <a:pt x="403" y="107"/>
                  <a:pt x="401" y="105"/>
                  <a:pt x="399" y="103"/>
                </a:cubicBezTo>
                <a:cubicBezTo>
                  <a:pt x="384" y="86"/>
                  <a:pt x="385" y="69"/>
                  <a:pt x="385" y="68"/>
                </a:cubicBezTo>
                <a:cubicBezTo>
                  <a:pt x="385" y="30"/>
                  <a:pt x="415" y="0"/>
                  <a:pt x="453" y="0"/>
                </a:cubicBezTo>
                <a:cubicBezTo>
                  <a:pt x="491" y="0"/>
                  <a:pt x="521" y="30"/>
                  <a:pt x="521" y="68"/>
                </a:cubicBezTo>
                <a:cubicBezTo>
                  <a:pt x="521" y="68"/>
                  <a:pt x="521" y="68"/>
                  <a:pt x="521" y="68"/>
                </a:cubicBezTo>
                <a:cubicBezTo>
                  <a:pt x="521" y="69"/>
                  <a:pt x="522" y="86"/>
                  <a:pt x="507" y="103"/>
                </a:cubicBezTo>
                <a:cubicBezTo>
                  <a:pt x="505" y="105"/>
                  <a:pt x="503" y="107"/>
                  <a:pt x="501" y="110"/>
                </a:cubicBezTo>
                <a:cubicBezTo>
                  <a:pt x="490" y="121"/>
                  <a:pt x="479" y="134"/>
                  <a:pt x="483" y="148"/>
                </a:cubicBezTo>
                <a:cubicBezTo>
                  <a:pt x="487" y="161"/>
                  <a:pt x="502" y="170"/>
                  <a:pt x="532" y="177"/>
                </a:cubicBezTo>
                <a:cubicBezTo>
                  <a:pt x="536" y="177"/>
                  <a:pt x="539" y="178"/>
                  <a:pt x="543" y="178"/>
                </a:cubicBezTo>
                <a:cubicBezTo>
                  <a:pt x="720" y="178"/>
                  <a:pt x="720" y="178"/>
                  <a:pt x="720" y="178"/>
                </a:cubicBezTo>
                <a:cubicBezTo>
                  <a:pt x="720" y="355"/>
                  <a:pt x="720" y="355"/>
                  <a:pt x="720" y="355"/>
                </a:cubicBezTo>
                <a:cubicBezTo>
                  <a:pt x="720" y="357"/>
                  <a:pt x="720" y="360"/>
                  <a:pt x="719" y="362"/>
                </a:cubicBezTo>
                <a:cubicBezTo>
                  <a:pt x="711" y="396"/>
                  <a:pt x="703" y="399"/>
                  <a:pt x="701" y="399"/>
                </a:cubicBezTo>
                <a:cubicBezTo>
                  <a:pt x="695" y="399"/>
                  <a:pt x="687" y="391"/>
                  <a:pt x="680" y="385"/>
                </a:cubicBezTo>
                <a:cubicBezTo>
                  <a:pt x="677" y="382"/>
                  <a:pt x="675" y="380"/>
                  <a:pt x="672" y="378"/>
                </a:cubicBezTo>
                <a:cubicBezTo>
                  <a:pt x="653" y="361"/>
                  <a:pt x="633" y="360"/>
                  <a:pt x="627" y="360"/>
                </a:cubicBezTo>
                <a:cubicBezTo>
                  <a:pt x="626" y="360"/>
                  <a:pt x="626" y="360"/>
                  <a:pt x="626" y="360"/>
                </a:cubicBezTo>
                <a:cubicBezTo>
                  <a:pt x="580" y="360"/>
                  <a:pt x="541" y="398"/>
                  <a:pt x="541" y="445"/>
                </a:cubicBezTo>
                <a:cubicBezTo>
                  <a:pt x="541" y="491"/>
                  <a:pt x="580" y="530"/>
                  <a:pt x="626" y="530"/>
                </a:cubicBezTo>
                <a:cubicBezTo>
                  <a:pt x="627" y="530"/>
                  <a:pt x="627" y="530"/>
                  <a:pt x="627" y="530"/>
                </a:cubicBezTo>
                <a:cubicBezTo>
                  <a:pt x="633" y="530"/>
                  <a:pt x="653" y="528"/>
                  <a:pt x="673" y="511"/>
                </a:cubicBezTo>
                <a:cubicBezTo>
                  <a:pt x="675" y="509"/>
                  <a:pt x="677" y="507"/>
                  <a:pt x="680" y="505"/>
                </a:cubicBezTo>
                <a:cubicBezTo>
                  <a:pt x="687" y="498"/>
                  <a:pt x="695" y="490"/>
                  <a:pt x="701" y="490"/>
                </a:cubicBezTo>
                <a:cubicBezTo>
                  <a:pt x="703" y="490"/>
                  <a:pt x="711" y="493"/>
                  <a:pt x="719" y="527"/>
                </a:cubicBezTo>
                <a:cubicBezTo>
                  <a:pt x="720" y="530"/>
                  <a:pt x="720" y="532"/>
                  <a:pt x="720" y="534"/>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ko-KR" altLang="en-US" dirty="0">
              <a:solidFill>
                <a:schemeClr val="lt1"/>
              </a:solidFill>
              <a:latin typeface="微软雅黑" panose="020B0503020204020204" pitchFamily="34" charset="-122"/>
            </a:endParaRPr>
          </a:p>
        </p:txBody>
      </p:sp>
      <p:sp>
        <p:nvSpPr>
          <p:cNvPr id="9" name="Freeform 8"/>
          <p:cNvSpPr/>
          <p:nvPr/>
        </p:nvSpPr>
        <p:spPr bwMode="auto">
          <a:xfrm rot="18900000">
            <a:off x="1851986" y="2028044"/>
            <a:ext cx="1745851" cy="1746988"/>
          </a:xfrm>
          <a:custGeom>
            <a:avLst/>
            <a:gdLst>
              <a:gd name="T0" fmla="*/ 720 w 720"/>
              <a:gd name="T1" fmla="*/ 453 h 720"/>
              <a:gd name="T2" fmla="*/ 652 w 720"/>
              <a:gd name="T3" fmla="*/ 522 h 720"/>
              <a:gd name="T4" fmla="*/ 652 w 720"/>
              <a:gd name="T5" fmla="*/ 522 h 720"/>
              <a:gd name="T6" fmla="*/ 639 w 720"/>
              <a:gd name="T7" fmla="*/ 520 h 720"/>
              <a:gd name="T8" fmla="*/ 617 w 720"/>
              <a:gd name="T9" fmla="*/ 507 h 720"/>
              <a:gd name="T10" fmla="*/ 610 w 720"/>
              <a:gd name="T11" fmla="*/ 501 h 720"/>
              <a:gd name="T12" fmla="*/ 578 w 720"/>
              <a:gd name="T13" fmla="*/ 482 h 720"/>
              <a:gd name="T14" fmla="*/ 543 w 720"/>
              <a:gd name="T15" fmla="*/ 532 h 720"/>
              <a:gd name="T16" fmla="*/ 542 w 720"/>
              <a:gd name="T17" fmla="*/ 543 h 720"/>
              <a:gd name="T18" fmla="*/ 542 w 720"/>
              <a:gd name="T19" fmla="*/ 720 h 720"/>
              <a:gd name="T20" fmla="*/ 542 w 720"/>
              <a:gd name="T21" fmla="*/ 720 h 720"/>
              <a:gd name="T22" fmla="*/ 542 w 720"/>
              <a:gd name="T23" fmla="*/ 720 h 720"/>
              <a:gd name="T24" fmla="*/ 365 w 720"/>
              <a:gd name="T25" fmla="*/ 720 h 720"/>
              <a:gd name="T26" fmla="*/ 358 w 720"/>
              <a:gd name="T27" fmla="*/ 719 h 720"/>
              <a:gd name="T28" fmla="*/ 321 w 720"/>
              <a:gd name="T29" fmla="*/ 702 h 720"/>
              <a:gd name="T30" fmla="*/ 335 w 720"/>
              <a:gd name="T31" fmla="*/ 680 h 720"/>
              <a:gd name="T32" fmla="*/ 342 w 720"/>
              <a:gd name="T33" fmla="*/ 673 h 720"/>
              <a:gd name="T34" fmla="*/ 360 w 720"/>
              <a:gd name="T35" fmla="*/ 627 h 720"/>
              <a:gd name="T36" fmla="*/ 275 w 720"/>
              <a:gd name="T37" fmla="*/ 542 h 720"/>
              <a:gd name="T38" fmla="*/ 190 w 720"/>
              <a:gd name="T39" fmla="*/ 627 h 720"/>
              <a:gd name="T40" fmla="*/ 208 w 720"/>
              <a:gd name="T41" fmla="*/ 673 h 720"/>
              <a:gd name="T42" fmla="*/ 215 w 720"/>
              <a:gd name="T43" fmla="*/ 680 h 720"/>
              <a:gd name="T44" fmla="*/ 229 w 720"/>
              <a:gd name="T45" fmla="*/ 702 h 720"/>
              <a:gd name="T46" fmla="*/ 192 w 720"/>
              <a:gd name="T47" fmla="*/ 719 h 720"/>
              <a:gd name="T48" fmla="*/ 185 w 720"/>
              <a:gd name="T49" fmla="*/ 720 h 720"/>
              <a:gd name="T50" fmla="*/ 0 w 720"/>
              <a:gd name="T51" fmla="*/ 720 h 720"/>
              <a:gd name="T52" fmla="*/ 0 w 720"/>
              <a:gd name="T53" fmla="*/ 543 h 720"/>
              <a:gd name="T54" fmla="*/ 1 w 720"/>
              <a:gd name="T55" fmla="*/ 534 h 720"/>
              <a:gd name="T56" fmla="*/ 28 w 720"/>
              <a:gd name="T57" fmla="*/ 491 h 720"/>
              <a:gd name="T58" fmla="*/ 61 w 720"/>
              <a:gd name="T59" fmla="*/ 514 h 720"/>
              <a:gd name="T60" fmla="*/ 101 w 720"/>
              <a:gd name="T61" fmla="*/ 530 h 720"/>
              <a:gd name="T62" fmla="*/ 102 w 720"/>
              <a:gd name="T63" fmla="*/ 530 h 720"/>
              <a:gd name="T64" fmla="*/ 178 w 720"/>
              <a:gd name="T65" fmla="*/ 453 h 720"/>
              <a:gd name="T66" fmla="*/ 102 w 720"/>
              <a:gd name="T67" fmla="*/ 377 h 720"/>
              <a:gd name="T68" fmla="*/ 101 w 720"/>
              <a:gd name="T69" fmla="*/ 377 h 720"/>
              <a:gd name="T70" fmla="*/ 61 w 720"/>
              <a:gd name="T71" fmla="*/ 393 h 720"/>
              <a:gd name="T72" fmla="*/ 28 w 720"/>
              <a:gd name="T73" fmla="*/ 416 h 720"/>
              <a:gd name="T74" fmla="*/ 1 w 720"/>
              <a:gd name="T75" fmla="*/ 373 h 720"/>
              <a:gd name="T76" fmla="*/ 0 w 720"/>
              <a:gd name="T77" fmla="*/ 364 h 720"/>
              <a:gd name="T78" fmla="*/ 0 w 720"/>
              <a:gd name="T79" fmla="*/ 178 h 720"/>
              <a:gd name="T80" fmla="*/ 185 w 720"/>
              <a:gd name="T81" fmla="*/ 178 h 720"/>
              <a:gd name="T82" fmla="*/ 194 w 720"/>
              <a:gd name="T83" fmla="*/ 177 h 720"/>
              <a:gd name="T84" fmla="*/ 215 w 720"/>
              <a:gd name="T85" fmla="*/ 117 h 720"/>
              <a:gd name="T86" fmla="*/ 198 w 720"/>
              <a:gd name="T87" fmla="*/ 77 h 720"/>
              <a:gd name="T88" fmla="*/ 275 w 720"/>
              <a:gd name="T89" fmla="*/ 0 h 720"/>
              <a:gd name="T90" fmla="*/ 352 w 720"/>
              <a:gd name="T91" fmla="*/ 77 h 720"/>
              <a:gd name="T92" fmla="*/ 335 w 720"/>
              <a:gd name="T93" fmla="*/ 117 h 720"/>
              <a:gd name="T94" fmla="*/ 356 w 720"/>
              <a:gd name="T95" fmla="*/ 177 h 720"/>
              <a:gd name="T96" fmla="*/ 365 w 720"/>
              <a:gd name="T97" fmla="*/ 178 h 720"/>
              <a:gd name="T98" fmla="*/ 542 w 720"/>
              <a:gd name="T99" fmla="*/ 178 h 720"/>
              <a:gd name="T100" fmla="*/ 542 w 720"/>
              <a:gd name="T101" fmla="*/ 364 h 720"/>
              <a:gd name="T102" fmla="*/ 543 w 720"/>
              <a:gd name="T103" fmla="*/ 374 h 720"/>
              <a:gd name="T104" fmla="*/ 578 w 720"/>
              <a:gd name="T105" fmla="*/ 424 h 720"/>
              <a:gd name="T106" fmla="*/ 610 w 720"/>
              <a:gd name="T107" fmla="*/ 406 h 720"/>
              <a:gd name="T108" fmla="*/ 617 w 720"/>
              <a:gd name="T109" fmla="*/ 399 h 720"/>
              <a:gd name="T110" fmla="*/ 651 w 720"/>
              <a:gd name="T111" fmla="*/ 385 h 720"/>
              <a:gd name="T112" fmla="*/ 652 w 720"/>
              <a:gd name="T113" fmla="*/ 385 h 720"/>
              <a:gd name="T114" fmla="*/ 720 w 720"/>
              <a:gd name="T115" fmla="*/ 453 h 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20" h="720">
                <a:moveTo>
                  <a:pt x="720" y="453"/>
                </a:moveTo>
                <a:cubicBezTo>
                  <a:pt x="720" y="491"/>
                  <a:pt x="690" y="522"/>
                  <a:pt x="652" y="522"/>
                </a:cubicBezTo>
                <a:cubicBezTo>
                  <a:pt x="652" y="522"/>
                  <a:pt x="652" y="522"/>
                  <a:pt x="652" y="522"/>
                </a:cubicBezTo>
                <a:cubicBezTo>
                  <a:pt x="650" y="522"/>
                  <a:pt x="645" y="522"/>
                  <a:pt x="639" y="520"/>
                </a:cubicBezTo>
                <a:cubicBezTo>
                  <a:pt x="633" y="518"/>
                  <a:pt x="625" y="514"/>
                  <a:pt x="617" y="507"/>
                </a:cubicBezTo>
                <a:cubicBezTo>
                  <a:pt x="615" y="505"/>
                  <a:pt x="612" y="503"/>
                  <a:pt x="610" y="501"/>
                </a:cubicBezTo>
                <a:cubicBezTo>
                  <a:pt x="600" y="492"/>
                  <a:pt x="590" y="482"/>
                  <a:pt x="578" y="482"/>
                </a:cubicBezTo>
                <a:cubicBezTo>
                  <a:pt x="557" y="482"/>
                  <a:pt x="549" y="509"/>
                  <a:pt x="543" y="532"/>
                </a:cubicBezTo>
                <a:cubicBezTo>
                  <a:pt x="542" y="536"/>
                  <a:pt x="542" y="539"/>
                  <a:pt x="542" y="543"/>
                </a:cubicBezTo>
                <a:cubicBezTo>
                  <a:pt x="542" y="720"/>
                  <a:pt x="542" y="720"/>
                  <a:pt x="542" y="720"/>
                </a:cubicBezTo>
                <a:cubicBezTo>
                  <a:pt x="542" y="720"/>
                  <a:pt x="542" y="720"/>
                  <a:pt x="542" y="720"/>
                </a:cubicBezTo>
                <a:cubicBezTo>
                  <a:pt x="542" y="720"/>
                  <a:pt x="542" y="720"/>
                  <a:pt x="542" y="720"/>
                </a:cubicBezTo>
                <a:cubicBezTo>
                  <a:pt x="365" y="720"/>
                  <a:pt x="365" y="720"/>
                  <a:pt x="365" y="720"/>
                </a:cubicBezTo>
                <a:cubicBezTo>
                  <a:pt x="362" y="720"/>
                  <a:pt x="360" y="720"/>
                  <a:pt x="358" y="719"/>
                </a:cubicBezTo>
                <a:cubicBezTo>
                  <a:pt x="326" y="712"/>
                  <a:pt x="322" y="704"/>
                  <a:pt x="321" y="702"/>
                </a:cubicBezTo>
                <a:cubicBezTo>
                  <a:pt x="319" y="697"/>
                  <a:pt x="328" y="687"/>
                  <a:pt x="335" y="680"/>
                </a:cubicBezTo>
                <a:cubicBezTo>
                  <a:pt x="337" y="678"/>
                  <a:pt x="340" y="675"/>
                  <a:pt x="342" y="673"/>
                </a:cubicBezTo>
                <a:cubicBezTo>
                  <a:pt x="360" y="652"/>
                  <a:pt x="360" y="630"/>
                  <a:pt x="360" y="627"/>
                </a:cubicBezTo>
                <a:cubicBezTo>
                  <a:pt x="360" y="580"/>
                  <a:pt x="322" y="542"/>
                  <a:pt x="275" y="542"/>
                </a:cubicBezTo>
                <a:cubicBezTo>
                  <a:pt x="228" y="542"/>
                  <a:pt x="190" y="580"/>
                  <a:pt x="190" y="627"/>
                </a:cubicBezTo>
                <a:cubicBezTo>
                  <a:pt x="190" y="630"/>
                  <a:pt x="190" y="652"/>
                  <a:pt x="208" y="673"/>
                </a:cubicBezTo>
                <a:cubicBezTo>
                  <a:pt x="210" y="675"/>
                  <a:pt x="213" y="678"/>
                  <a:pt x="215" y="680"/>
                </a:cubicBezTo>
                <a:cubicBezTo>
                  <a:pt x="222" y="687"/>
                  <a:pt x="231" y="697"/>
                  <a:pt x="229" y="702"/>
                </a:cubicBezTo>
                <a:cubicBezTo>
                  <a:pt x="229" y="704"/>
                  <a:pt x="224" y="712"/>
                  <a:pt x="192" y="719"/>
                </a:cubicBezTo>
                <a:cubicBezTo>
                  <a:pt x="190" y="720"/>
                  <a:pt x="188" y="720"/>
                  <a:pt x="185" y="720"/>
                </a:cubicBezTo>
                <a:cubicBezTo>
                  <a:pt x="0" y="720"/>
                  <a:pt x="0" y="720"/>
                  <a:pt x="0" y="720"/>
                </a:cubicBezTo>
                <a:cubicBezTo>
                  <a:pt x="0" y="543"/>
                  <a:pt x="0" y="543"/>
                  <a:pt x="0" y="543"/>
                </a:cubicBezTo>
                <a:cubicBezTo>
                  <a:pt x="0" y="540"/>
                  <a:pt x="0" y="537"/>
                  <a:pt x="1" y="534"/>
                </a:cubicBezTo>
                <a:cubicBezTo>
                  <a:pt x="9" y="501"/>
                  <a:pt x="18" y="491"/>
                  <a:pt x="28" y="491"/>
                </a:cubicBezTo>
                <a:cubicBezTo>
                  <a:pt x="39" y="491"/>
                  <a:pt x="51" y="505"/>
                  <a:pt x="61" y="514"/>
                </a:cubicBezTo>
                <a:cubicBezTo>
                  <a:pt x="79" y="529"/>
                  <a:pt x="97" y="530"/>
                  <a:pt x="101" y="530"/>
                </a:cubicBezTo>
                <a:cubicBezTo>
                  <a:pt x="101" y="530"/>
                  <a:pt x="102" y="530"/>
                  <a:pt x="102" y="530"/>
                </a:cubicBezTo>
                <a:cubicBezTo>
                  <a:pt x="144" y="530"/>
                  <a:pt x="178" y="496"/>
                  <a:pt x="178" y="453"/>
                </a:cubicBezTo>
                <a:cubicBezTo>
                  <a:pt x="178" y="411"/>
                  <a:pt x="144" y="377"/>
                  <a:pt x="102" y="377"/>
                </a:cubicBezTo>
                <a:cubicBezTo>
                  <a:pt x="102" y="377"/>
                  <a:pt x="101" y="377"/>
                  <a:pt x="101" y="377"/>
                </a:cubicBezTo>
                <a:cubicBezTo>
                  <a:pt x="97" y="377"/>
                  <a:pt x="79" y="378"/>
                  <a:pt x="61" y="393"/>
                </a:cubicBezTo>
                <a:cubicBezTo>
                  <a:pt x="51" y="402"/>
                  <a:pt x="39" y="416"/>
                  <a:pt x="28" y="416"/>
                </a:cubicBezTo>
                <a:cubicBezTo>
                  <a:pt x="18" y="416"/>
                  <a:pt x="9" y="406"/>
                  <a:pt x="1" y="373"/>
                </a:cubicBezTo>
                <a:cubicBezTo>
                  <a:pt x="0" y="370"/>
                  <a:pt x="0" y="367"/>
                  <a:pt x="0" y="364"/>
                </a:cubicBezTo>
                <a:cubicBezTo>
                  <a:pt x="0" y="178"/>
                  <a:pt x="0" y="178"/>
                  <a:pt x="0" y="178"/>
                </a:cubicBezTo>
                <a:cubicBezTo>
                  <a:pt x="185" y="178"/>
                  <a:pt x="185" y="178"/>
                  <a:pt x="185" y="178"/>
                </a:cubicBezTo>
                <a:cubicBezTo>
                  <a:pt x="188" y="178"/>
                  <a:pt x="191" y="178"/>
                  <a:pt x="194" y="177"/>
                </a:cubicBezTo>
                <a:cubicBezTo>
                  <a:pt x="266" y="161"/>
                  <a:pt x="232" y="137"/>
                  <a:pt x="215" y="117"/>
                </a:cubicBezTo>
                <a:cubicBezTo>
                  <a:pt x="197" y="97"/>
                  <a:pt x="198" y="77"/>
                  <a:pt x="198" y="77"/>
                </a:cubicBezTo>
                <a:cubicBezTo>
                  <a:pt x="198" y="34"/>
                  <a:pt x="233" y="0"/>
                  <a:pt x="275" y="0"/>
                </a:cubicBezTo>
                <a:cubicBezTo>
                  <a:pt x="317" y="0"/>
                  <a:pt x="352" y="34"/>
                  <a:pt x="352" y="77"/>
                </a:cubicBezTo>
                <a:cubicBezTo>
                  <a:pt x="352" y="77"/>
                  <a:pt x="353" y="97"/>
                  <a:pt x="335" y="117"/>
                </a:cubicBezTo>
                <a:cubicBezTo>
                  <a:pt x="318" y="137"/>
                  <a:pt x="285" y="161"/>
                  <a:pt x="356" y="177"/>
                </a:cubicBezTo>
                <a:cubicBezTo>
                  <a:pt x="359" y="178"/>
                  <a:pt x="362" y="178"/>
                  <a:pt x="365" y="178"/>
                </a:cubicBezTo>
                <a:cubicBezTo>
                  <a:pt x="542" y="178"/>
                  <a:pt x="542" y="178"/>
                  <a:pt x="542" y="178"/>
                </a:cubicBezTo>
                <a:cubicBezTo>
                  <a:pt x="542" y="364"/>
                  <a:pt x="542" y="364"/>
                  <a:pt x="542" y="364"/>
                </a:cubicBezTo>
                <a:cubicBezTo>
                  <a:pt x="542" y="367"/>
                  <a:pt x="542" y="371"/>
                  <a:pt x="543" y="374"/>
                </a:cubicBezTo>
                <a:cubicBezTo>
                  <a:pt x="549" y="398"/>
                  <a:pt x="557" y="424"/>
                  <a:pt x="578" y="424"/>
                </a:cubicBezTo>
                <a:cubicBezTo>
                  <a:pt x="590" y="424"/>
                  <a:pt x="600" y="415"/>
                  <a:pt x="610" y="406"/>
                </a:cubicBezTo>
                <a:cubicBezTo>
                  <a:pt x="612" y="403"/>
                  <a:pt x="615" y="401"/>
                  <a:pt x="617" y="399"/>
                </a:cubicBezTo>
                <a:cubicBezTo>
                  <a:pt x="633" y="386"/>
                  <a:pt x="648" y="385"/>
                  <a:pt x="651" y="385"/>
                </a:cubicBezTo>
                <a:cubicBezTo>
                  <a:pt x="652" y="385"/>
                  <a:pt x="652" y="385"/>
                  <a:pt x="652" y="385"/>
                </a:cubicBezTo>
                <a:cubicBezTo>
                  <a:pt x="690" y="385"/>
                  <a:pt x="720" y="416"/>
                  <a:pt x="720" y="453"/>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ko-KR" altLang="en-US" dirty="0">
              <a:solidFill>
                <a:schemeClr val="lt1"/>
              </a:solidFill>
              <a:latin typeface="微软雅黑" pitchFamily="34" charset="-122"/>
            </a:endParaRPr>
          </a:p>
        </p:txBody>
      </p:sp>
      <p:sp>
        <p:nvSpPr>
          <p:cNvPr id="14" name="矩形 10"/>
          <p:cNvSpPr>
            <a:spLocks noChangeArrowheads="1"/>
          </p:cNvSpPr>
          <p:nvPr/>
        </p:nvSpPr>
        <p:spPr bwMode="auto">
          <a:xfrm>
            <a:off x="0" y="2643182"/>
            <a:ext cx="1860677" cy="523220"/>
          </a:xfrm>
          <a:prstGeom prst="rect">
            <a:avLst/>
          </a:prstGeom>
          <a:noFill/>
          <a:ln w="9525">
            <a:noFill/>
            <a:miter lim="800000"/>
          </a:ln>
        </p:spPr>
        <p:txBody>
          <a:bodyPr wrap="square">
            <a:spAutoFit/>
          </a:bodyPr>
          <a:lstStyle/>
          <a:p>
            <a:r>
              <a:rPr lang="zh-CN" altLang="en-US" sz="1400" b="1" dirty="0">
                <a:solidFill>
                  <a:srgbClr val="C00000"/>
                </a:solidFill>
                <a:latin typeface="微软雅黑" pitchFamily="34" charset="-122"/>
                <a:ea typeface="微软雅黑" pitchFamily="34" charset="-122"/>
              </a:rPr>
              <a:t>总</a:t>
            </a:r>
            <a:r>
              <a:rPr lang="zh-CN" altLang="zh-CN" sz="1400" b="1" dirty="0">
                <a:solidFill>
                  <a:srgbClr val="C00000"/>
                </a:solidFill>
                <a:latin typeface="微软雅黑" pitchFamily="34" charset="-122"/>
                <a:ea typeface="微软雅黑" pitchFamily="34" charset="-122"/>
              </a:rPr>
              <a:t>收入</a:t>
            </a:r>
            <a:r>
              <a:rPr lang="zh-CN" altLang="en-US" sz="1400" b="1" dirty="0">
                <a:solidFill>
                  <a:srgbClr val="C00000"/>
                </a:solidFill>
                <a:latin typeface="微软雅黑" pitchFamily="34" charset="-122"/>
                <a:ea typeface="微软雅黑" pitchFamily="34" charset="-122"/>
              </a:rPr>
              <a:t>：</a:t>
            </a:r>
            <a:r>
              <a:rPr lang="zh-CN" altLang="en-US" sz="1400" dirty="0">
                <a:latin typeface="微软雅黑" pitchFamily="34" charset="-122"/>
                <a:ea typeface="微软雅黑" pitchFamily="34" charset="-122"/>
              </a:rPr>
              <a:t>拉动</a:t>
            </a:r>
            <a:r>
              <a:rPr lang="en-US" altLang="zh-CN" sz="1400" dirty="0">
                <a:latin typeface="微软雅黑" pitchFamily="34" charset="-122"/>
                <a:ea typeface="微软雅黑" pitchFamily="34" charset="-122"/>
              </a:rPr>
              <a:t>ICT</a:t>
            </a:r>
            <a:r>
              <a:rPr lang="zh-CN" altLang="en-US" sz="1400" dirty="0">
                <a:latin typeface="微软雅黑" pitchFamily="34" charset="-122"/>
                <a:ea typeface="微软雅黑" pitchFamily="34" charset="-122"/>
              </a:rPr>
              <a:t>收入</a:t>
            </a:r>
            <a:r>
              <a:rPr lang="en-US" altLang="zh-CN" sz="1400" dirty="0">
                <a:latin typeface="微软雅黑" pitchFamily="34" charset="-122"/>
                <a:ea typeface="微软雅黑" pitchFamily="34" charset="-122"/>
              </a:rPr>
              <a:t>345</a:t>
            </a:r>
            <a:r>
              <a:rPr lang="zh-CN" altLang="en-US" sz="1400" dirty="0">
                <a:latin typeface="微软雅黑" pitchFamily="34" charset="-122"/>
                <a:ea typeface="微软雅黑" pitchFamily="34" charset="-122"/>
              </a:rPr>
              <a:t>万，</a:t>
            </a:r>
            <a:r>
              <a:rPr lang="zh-CN" altLang="zh-CN" sz="1400" dirty="0">
                <a:latin typeface="微软雅黑" pitchFamily="34" charset="-122"/>
                <a:ea typeface="微软雅黑" pitchFamily="34" charset="-122"/>
              </a:rPr>
              <a:t>合同期</a:t>
            </a:r>
            <a:r>
              <a:rPr lang="en-US" altLang="zh-CN" sz="1400" dirty="0">
                <a:latin typeface="微软雅黑" pitchFamily="34" charset="-122"/>
                <a:ea typeface="微软雅黑" pitchFamily="34" charset="-122"/>
              </a:rPr>
              <a:t>3</a:t>
            </a:r>
            <a:r>
              <a:rPr lang="zh-CN" altLang="zh-CN" sz="1400" dirty="0">
                <a:latin typeface="微软雅黑" pitchFamily="34" charset="-122"/>
                <a:ea typeface="微软雅黑" pitchFamily="34" charset="-122"/>
              </a:rPr>
              <a:t>年。</a:t>
            </a:r>
            <a:endParaRPr lang="zh-CN" altLang="en-US" sz="1400" dirty="0">
              <a:latin typeface="微软雅黑" pitchFamily="34" charset="-122"/>
              <a:ea typeface="微软雅黑" pitchFamily="34" charset="-122"/>
            </a:endParaRPr>
          </a:p>
        </p:txBody>
      </p:sp>
      <p:sp>
        <p:nvSpPr>
          <p:cNvPr id="15" name="矩形 14"/>
          <p:cNvSpPr/>
          <p:nvPr/>
        </p:nvSpPr>
        <p:spPr>
          <a:xfrm>
            <a:off x="2350806" y="2826818"/>
            <a:ext cx="800219" cy="387798"/>
          </a:xfrm>
          <a:prstGeom prst="rect">
            <a:avLst/>
          </a:prstGeom>
        </p:spPr>
        <p:txBody>
          <a:bodyPr wrap="none">
            <a:spAutoFit/>
          </a:bodyPr>
          <a:lstStyle/>
          <a:p>
            <a:pPr algn="ctr" defTabSz="914400">
              <a:lnSpc>
                <a:spcPct val="80000"/>
              </a:lnSpc>
              <a:defRPr/>
            </a:pPr>
            <a:r>
              <a:rPr lang="zh-CN" altLang="en-US" sz="2400" b="1" kern="0" dirty="0">
                <a:ln w="18415" cmpd="sng">
                  <a:noFill/>
                  <a:prstDash val="solid"/>
                </a:ln>
                <a:solidFill>
                  <a:schemeClr val="bg1"/>
                </a:solidFill>
                <a:latin typeface="微软雅黑" pitchFamily="34" charset="-122"/>
                <a:ea typeface="微软雅黑" pitchFamily="34" charset="-122"/>
                <a:sym typeface="宋体" panose="02010600030101010101" pitchFamily="2" charset="-122"/>
              </a:rPr>
              <a:t>浮梁</a:t>
            </a:r>
            <a:endParaRPr lang="zh-CN" altLang="zh-CN" sz="2400" b="1" kern="0" dirty="0">
              <a:ln w="18415" cmpd="sng">
                <a:noFill/>
                <a:prstDash val="solid"/>
              </a:ln>
              <a:solidFill>
                <a:schemeClr val="bg1"/>
              </a:solidFill>
              <a:latin typeface="微软雅黑" pitchFamily="34" charset="-122"/>
              <a:ea typeface="微软雅黑" pitchFamily="34" charset="-122"/>
              <a:sym typeface="宋体" panose="02010600030101010101" pitchFamily="2" charset="-122"/>
            </a:endParaRPr>
          </a:p>
        </p:txBody>
      </p:sp>
      <p:sp>
        <p:nvSpPr>
          <p:cNvPr id="16" name="矩形 15"/>
          <p:cNvSpPr/>
          <p:nvPr/>
        </p:nvSpPr>
        <p:spPr>
          <a:xfrm>
            <a:off x="3441918" y="2083220"/>
            <a:ext cx="800220" cy="387798"/>
          </a:xfrm>
          <a:prstGeom prst="rect">
            <a:avLst/>
          </a:prstGeom>
        </p:spPr>
        <p:txBody>
          <a:bodyPr wrap="none">
            <a:spAutoFit/>
          </a:bodyPr>
          <a:lstStyle/>
          <a:p>
            <a:pPr algn="ctr" defTabSz="914400">
              <a:lnSpc>
                <a:spcPct val="80000"/>
              </a:lnSpc>
              <a:defRPr/>
            </a:pPr>
            <a:r>
              <a:rPr lang="zh-CN" altLang="en-US" sz="2400" b="1" kern="0" dirty="0">
                <a:ln w="18415" cmpd="sng">
                  <a:noFill/>
                  <a:prstDash val="solid"/>
                </a:ln>
                <a:solidFill>
                  <a:schemeClr val="bg1"/>
                </a:solidFill>
                <a:latin typeface="微软雅黑" pitchFamily="34" charset="-122"/>
                <a:ea typeface="微软雅黑" pitchFamily="34" charset="-122"/>
                <a:sym typeface="宋体" panose="02010600030101010101" pitchFamily="2" charset="-122"/>
              </a:rPr>
              <a:t>珠山</a:t>
            </a:r>
            <a:endParaRPr lang="zh-CN" altLang="zh-CN" sz="2400" b="1" kern="0" dirty="0">
              <a:ln w="18415" cmpd="sng">
                <a:noFill/>
                <a:prstDash val="solid"/>
              </a:ln>
              <a:solidFill>
                <a:schemeClr val="bg1"/>
              </a:solidFill>
              <a:latin typeface="微软雅黑" pitchFamily="34" charset="-122"/>
              <a:ea typeface="微软雅黑" pitchFamily="34" charset="-122"/>
              <a:sym typeface="宋体" panose="02010600030101010101" pitchFamily="2" charset="-122"/>
            </a:endParaRPr>
          </a:p>
        </p:txBody>
      </p:sp>
      <p:sp>
        <p:nvSpPr>
          <p:cNvPr id="17" name="矩形 16"/>
          <p:cNvSpPr/>
          <p:nvPr/>
        </p:nvSpPr>
        <p:spPr>
          <a:xfrm>
            <a:off x="4238315" y="3199511"/>
            <a:ext cx="800220" cy="387798"/>
          </a:xfrm>
          <a:prstGeom prst="rect">
            <a:avLst/>
          </a:prstGeom>
        </p:spPr>
        <p:txBody>
          <a:bodyPr wrap="none">
            <a:spAutoFit/>
          </a:bodyPr>
          <a:lstStyle/>
          <a:p>
            <a:pPr algn="ctr" defTabSz="914400">
              <a:lnSpc>
                <a:spcPct val="80000"/>
              </a:lnSpc>
              <a:defRPr/>
            </a:pPr>
            <a:r>
              <a:rPr lang="zh-CN" altLang="en-US" sz="2400" b="1" kern="0" dirty="0">
                <a:ln w="18415" cmpd="sng">
                  <a:noFill/>
                  <a:prstDash val="solid"/>
                </a:ln>
                <a:solidFill>
                  <a:schemeClr val="bg1"/>
                </a:solidFill>
                <a:latin typeface="微软雅黑" pitchFamily="34" charset="-122"/>
                <a:ea typeface="微软雅黑" pitchFamily="34" charset="-122"/>
                <a:sym typeface="宋体" panose="02010600030101010101" pitchFamily="2" charset="-122"/>
              </a:rPr>
              <a:t>乐平</a:t>
            </a:r>
            <a:endParaRPr lang="zh-CN" altLang="zh-CN" sz="2400" b="1" kern="0" dirty="0">
              <a:ln w="18415" cmpd="sng">
                <a:noFill/>
                <a:prstDash val="solid"/>
              </a:ln>
              <a:solidFill>
                <a:schemeClr val="bg1"/>
              </a:solidFill>
              <a:latin typeface="微软雅黑" pitchFamily="34" charset="-122"/>
              <a:ea typeface="微软雅黑" pitchFamily="34" charset="-122"/>
              <a:sym typeface="宋体" panose="02010600030101010101" pitchFamily="2" charset="-122"/>
            </a:endParaRPr>
          </a:p>
        </p:txBody>
      </p:sp>
      <p:sp>
        <p:nvSpPr>
          <p:cNvPr id="18" name="矩形 17"/>
          <p:cNvSpPr/>
          <p:nvPr/>
        </p:nvSpPr>
        <p:spPr>
          <a:xfrm>
            <a:off x="3116024" y="3935213"/>
            <a:ext cx="800220" cy="387798"/>
          </a:xfrm>
          <a:prstGeom prst="rect">
            <a:avLst/>
          </a:prstGeom>
        </p:spPr>
        <p:txBody>
          <a:bodyPr wrap="none">
            <a:spAutoFit/>
          </a:bodyPr>
          <a:lstStyle/>
          <a:p>
            <a:pPr algn="ctr" defTabSz="914400">
              <a:lnSpc>
                <a:spcPct val="80000"/>
              </a:lnSpc>
              <a:defRPr/>
            </a:pPr>
            <a:r>
              <a:rPr lang="zh-CN" altLang="en-US" sz="2400" b="1" kern="0" dirty="0">
                <a:ln w="18415" cmpd="sng">
                  <a:noFill/>
                  <a:prstDash val="solid"/>
                </a:ln>
                <a:solidFill>
                  <a:schemeClr val="bg1"/>
                </a:solidFill>
                <a:latin typeface="微软雅黑" pitchFamily="34" charset="-122"/>
                <a:ea typeface="微软雅黑" pitchFamily="34" charset="-122"/>
                <a:sym typeface="宋体" panose="02010600030101010101" pitchFamily="2" charset="-122"/>
              </a:rPr>
              <a:t>昌江</a:t>
            </a:r>
            <a:endParaRPr lang="zh-CN" altLang="zh-CN" sz="2400" b="1" kern="0" dirty="0">
              <a:ln w="18415" cmpd="sng">
                <a:noFill/>
                <a:prstDash val="solid"/>
              </a:ln>
              <a:solidFill>
                <a:schemeClr val="bg1"/>
              </a:solidFill>
              <a:latin typeface="微软雅黑" pitchFamily="34" charset="-122"/>
              <a:ea typeface="微软雅黑" pitchFamily="34" charset="-122"/>
              <a:sym typeface="宋体" panose="02010600030101010101" pitchFamily="2" charset="-122"/>
            </a:endParaRPr>
          </a:p>
        </p:txBody>
      </p:sp>
      <p:sp>
        <p:nvSpPr>
          <p:cNvPr id="22" name="AutoShape 12"/>
          <p:cNvSpPr>
            <a:spLocks noChangeArrowheads="1"/>
          </p:cNvSpPr>
          <p:nvPr/>
        </p:nvSpPr>
        <p:spPr bwMode="auto">
          <a:xfrm>
            <a:off x="149443" y="1402854"/>
            <a:ext cx="2917707" cy="790298"/>
          </a:xfrm>
          <a:prstGeom prst="homePlate">
            <a:avLst>
              <a:gd name="adj" fmla="val 63872"/>
            </a:avLst>
          </a:prstGeom>
          <a:solidFill>
            <a:srgbClr val="005DA2"/>
          </a:solidFill>
          <a:ln w="9525">
            <a:noFill/>
            <a:miter lim="800000"/>
          </a:ln>
        </p:spPr>
        <p:txBody>
          <a:bodyPr wrap="none" lIns="91472" tIns="45736" rIns="91472" bIns="45736" anchor="ctr"/>
          <a:lstStyle/>
          <a:p>
            <a:pPr algn="ctr" defTabSz="914400">
              <a:lnSpc>
                <a:spcPct val="80000"/>
              </a:lnSpc>
              <a:defRPr/>
            </a:pPr>
            <a:r>
              <a:rPr lang="zh-CN" altLang="en-US" sz="2800" b="1" kern="0" dirty="0">
                <a:ln w="18415" cmpd="sng">
                  <a:noFill/>
                  <a:prstDash val="solid"/>
                </a:ln>
                <a:solidFill>
                  <a:schemeClr val="bg1"/>
                </a:solidFill>
                <a:latin typeface="微软雅黑" pitchFamily="34" charset="-122"/>
                <a:ea typeface="微软雅黑" pitchFamily="34" charset="-122"/>
              </a:rPr>
              <a:t>经济效益</a:t>
            </a:r>
          </a:p>
        </p:txBody>
      </p:sp>
      <p:sp>
        <p:nvSpPr>
          <p:cNvPr id="24" name="AutoShape 12"/>
          <p:cNvSpPr>
            <a:spLocks noChangeArrowheads="1"/>
          </p:cNvSpPr>
          <p:nvPr/>
        </p:nvSpPr>
        <p:spPr bwMode="auto">
          <a:xfrm flipH="1">
            <a:off x="5286380" y="1142984"/>
            <a:ext cx="2917707" cy="790298"/>
          </a:xfrm>
          <a:prstGeom prst="homePlate">
            <a:avLst>
              <a:gd name="adj" fmla="val 63872"/>
            </a:avLst>
          </a:prstGeom>
          <a:solidFill>
            <a:srgbClr val="FFC400"/>
          </a:solidFill>
          <a:ln w="9525">
            <a:noFill/>
            <a:miter lim="800000"/>
          </a:ln>
        </p:spPr>
        <p:txBody>
          <a:bodyPr wrap="none" lIns="91472" tIns="45736" rIns="91472" bIns="45736" anchor="ctr"/>
          <a:lstStyle/>
          <a:p>
            <a:pPr algn="ctr" defTabSz="914400">
              <a:lnSpc>
                <a:spcPct val="80000"/>
              </a:lnSpc>
              <a:defRPr/>
            </a:pPr>
            <a:r>
              <a:rPr lang="zh-CN" altLang="en-US" sz="2800" b="1" kern="0" dirty="0">
                <a:ln w="18415" cmpd="sng">
                  <a:noFill/>
                  <a:prstDash val="solid"/>
                </a:ln>
                <a:solidFill>
                  <a:schemeClr val="bg1"/>
                </a:solidFill>
                <a:latin typeface="微软雅黑" pitchFamily="34" charset="-122"/>
                <a:ea typeface="微软雅黑" pitchFamily="34" charset="-122"/>
              </a:rPr>
              <a:t>社会效益</a:t>
            </a:r>
          </a:p>
        </p:txBody>
      </p:sp>
      <p:sp>
        <p:nvSpPr>
          <p:cNvPr id="25" name="AutoShape 12"/>
          <p:cNvSpPr>
            <a:spLocks noChangeArrowheads="1"/>
          </p:cNvSpPr>
          <p:nvPr/>
        </p:nvSpPr>
        <p:spPr bwMode="auto">
          <a:xfrm flipH="1">
            <a:off x="5643570" y="3857628"/>
            <a:ext cx="2917707" cy="790298"/>
          </a:xfrm>
          <a:prstGeom prst="homePlate">
            <a:avLst>
              <a:gd name="adj" fmla="val 63872"/>
            </a:avLst>
          </a:prstGeom>
          <a:solidFill>
            <a:srgbClr val="00B050"/>
          </a:solidFill>
          <a:ln w="9525">
            <a:noFill/>
            <a:miter lim="800000"/>
          </a:ln>
        </p:spPr>
        <p:txBody>
          <a:bodyPr wrap="none" lIns="91472" tIns="45736" rIns="91472" bIns="45736" anchor="ctr"/>
          <a:lstStyle/>
          <a:p>
            <a:pPr algn="ctr" defTabSz="914400">
              <a:lnSpc>
                <a:spcPct val="80000"/>
              </a:lnSpc>
              <a:defRPr/>
            </a:pPr>
            <a:r>
              <a:rPr lang="zh-CN" altLang="en-US" sz="2800" b="1" kern="0" dirty="0">
                <a:ln w="18415" cmpd="sng">
                  <a:noFill/>
                  <a:prstDash val="solid"/>
                </a:ln>
                <a:solidFill>
                  <a:schemeClr val="bg1"/>
                </a:solidFill>
                <a:latin typeface="微软雅黑" pitchFamily="34" charset="-122"/>
                <a:ea typeface="微软雅黑" pitchFamily="34" charset="-122"/>
              </a:rPr>
              <a:t>竞争效益</a:t>
            </a:r>
          </a:p>
        </p:txBody>
      </p:sp>
      <p:sp>
        <p:nvSpPr>
          <p:cNvPr id="27" name="矩形 26"/>
          <p:cNvSpPr/>
          <p:nvPr/>
        </p:nvSpPr>
        <p:spPr>
          <a:xfrm>
            <a:off x="5500694" y="2000240"/>
            <a:ext cx="3463158" cy="1600438"/>
          </a:xfrm>
          <a:prstGeom prst="rect">
            <a:avLst/>
          </a:prstGeom>
        </p:spPr>
        <p:txBody>
          <a:bodyPr wrap="square">
            <a:spAutoFit/>
          </a:bodyPr>
          <a:lstStyle/>
          <a:p>
            <a:r>
              <a:rPr lang="en-US" altLang="zh-CN" sz="1400" dirty="0">
                <a:latin typeface="微软雅黑" pitchFamily="34" charset="-122"/>
                <a:ea typeface="微软雅黑" pitchFamily="34" charset="-122"/>
              </a:rPr>
              <a:t>        </a:t>
            </a:r>
            <a:r>
              <a:rPr lang="zh-CN" altLang="zh-CN" sz="1400" dirty="0">
                <a:latin typeface="微软雅黑" pitchFamily="34" charset="-122"/>
                <a:ea typeface="微软雅黑" pitchFamily="34" charset="-122"/>
              </a:rPr>
              <a:t>该项目不仅为公司带来了大额信息化收入，也是公司积极响应</a:t>
            </a:r>
            <a:r>
              <a:rPr lang="zh-CN" altLang="en-US" sz="1400" dirty="0">
                <a:latin typeface="微软雅黑" pitchFamily="34" charset="-122"/>
                <a:ea typeface="微软雅黑" pitchFamily="34" charset="-122"/>
              </a:rPr>
              <a:t>景德镇</a:t>
            </a:r>
            <a:r>
              <a:rPr lang="zh-CN" altLang="zh-CN" sz="1400" dirty="0">
                <a:latin typeface="微软雅黑" pitchFamily="34" charset="-122"/>
                <a:ea typeface="微软雅黑" pitchFamily="34" charset="-122"/>
              </a:rPr>
              <a:t>市乃至</a:t>
            </a:r>
            <a:r>
              <a:rPr lang="zh-CN" altLang="en-US" sz="1400" dirty="0">
                <a:latin typeface="微软雅黑" pitchFamily="34" charset="-122"/>
                <a:ea typeface="微软雅黑" pitchFamily="34" charset="-122"/>
              </a:rPr>
              <a:t>江西省</a:t>
            </a:r>
            <a:r>
              <a:rPr lang="zh-CN" altLang="zh-CN" sz="1400" dirty="0">
                <a:latin typeface="微软雅黑" pitchFamily="34" charset="-122"/>
                <a:ea typeface="微软雅黑" pitchFamily="34" charset="-122"/>
              </a:rPr>
              <a:t>教育行业信息化建设总体规划的积极表现，彰显了企业的专业能力和对社会责任的履行。同时</a:t>
            </a:r>
            <a:r>
              <a:rPr lang="zh-CN" altLang="en-US" sz="1400" dirty="0">
                <a:latin typeface="微软雅黑" pitchFamily="34" charset="-122"/>
                <a:ea typeface="微软雅黑" pitchFamily="34" charset="-122"/>
              </a:rPr>
              <a:t>后续</a:t>
            </a:r>
            <a:r>
              <a:rPr lang="zh-CN" altLang="zh-CN" sz="1400" dirty="0">
                <a:latin typeface="微软雅黑" pitchFamily="34" charset="-122"/>
                <a:ea typeface="微软雅黑" pitchFamily="34" charset="-122"/>
              </a:rPr>
              <a:t>通过</a:t>
            </a:r>
            <a:r>
              <a:rPr lang="zh-CN" altLang="en-US" sz="1400" dirty="0">
                <a:latin typeface="微软雅黑" pitchFamily="34" charset="-122"/>
                <a:ea typeface="微软雅黑" pitchFamily="34" charset="-122"/>
              </a:rPr>
              <a:t>区县内教育行业网络</a:t>
            </a:r>
            <a:r>
              <a:rPr lang="zh-CN" altLang="zh-CN" sz="1400" dirty="0">
                <a:latin typeface="微软雅黑" pitchFamily="34" charset="-122"/>
                <a:ea typeface="微软雅黑" pitchFamily="34" charset="-122"/>
              </a:rPr>
              <a:t>接入的带动，提升</a:t>
            </a:r>
            <a:r>
              <a:rPr lang="zh-CN" altLang="en-US" sz="1400" dirty="0">
                <a:latin typeface="微软雅黑" pitchFamily="34" charset="-122"/>
                <a:ea typeface="微软雅黑" pitchFamily="34" charset="-122"/>
              </a:rPr>
              <a:t>整体</a:t>
            </a:r>
            <a:r>
              <a:rPr lang="zh-CN" altLang="zh-CN" sz="1400" dirty="0">
                <a:latin typeface="微软雅黑" pitchFamily="34" charset="-122"/>
                <a:ea typeface="微软雅黑" pitchFamily="34" charset="-122"/>
              </a:rPr>
              <a:t>教育行业</a:t>
            </a:r>
            <a:r>
              <a:rPr lang="zh-CN" altLang="en-US" sz="1400" dirty="0">
                <a:latin typeface="微软雅黑" pitchFamily="34" charset="-122"/>
                <a:ea typeface="微软雅黑" pitchFamily="34" charset="-122"/>
              </a:rPr>
              <a:t>信息化</a:t>
            </a:r>
            <a:r>
              <a:rPr lang="zh-CN" altLang="zh-CN" sz="1400" dirty="0">
                <a:latin typeface="微软雅黑" pitchFamily="34" charset="-122"/>
                <a:ea typeface="微软雅黑" pitchFamily="34" charset="-122"/>
              </a:rPr>
              <a:t>渗透。</a:t>
            </a:r>
            <a:endParaRPr lang="zh-CN" altLang="en-US" sz="1400" dirty="0">
              <a:latin typeface="微软雅黑" pitchFamily="34" charset="-122"/>
              <a:ea typeface="微软雅黑" pitchFamily="34" charset="-122"/>
            </a:endParaRPr>
          </a:p>
        </p:txBody>
      </p:sp>
      <p:sp>
        <p:nvSpPr>
          <p:cNvPr id="28" name="矩形 27"/>
          <p:cNvSpPr/>
          <p:nvPr/>
        </p:nvSpPr>
        <p:spPr>
          <a:xfrm>
            <a:off x="5572132" y="4714884"/>
            <a:ext cx="3271942" cy="954107"/>
          </a:xfrm>
          <a:prstGeom prst="rect">
            <a:avLst/>
          </a:prstGeom>
        </p:spPr>
        <p:txBody>
          <a:bodyPr wrap="square">
            <a:spAutoFit/>
          </a:bodyPr>
          <a:lstStyle/>
          <a:p>
            <a:r>
              <a:rPr lang="en-US" altLang="zh-CN" sz="1400" dirty="0">
                <a:latin typeface="微软雅黑" pitchFamily="34" charset="-122"/>
                <a:ea typeface="微软雅黑" pitchFamily="34" charset="-122"/>
              </a:rPr>
              <a:t>      </a:t>
            </a:r>
            <a:r>
              <a:rPr lang="zh-CN" altLang="en-US" sz="1400" dirty="0">
                <a:latin typeface="微软雅黑" pitchFamily="34" charset="-122"/>
                <a:ea typeface="微软雅黑" pitchFamily="34" charset="-122"/>
              </a:rPr>
              <a:t>教育云课堂平台，各学校的设备需要无缝对接，</a:t>
            </a:r>
            <a:r>
              <a:rPr lang="zh-CN" altLang="zh-CN" sz="1400" dirty="0">
                <a:latin typeface="微软雅黑" pitchFamily="34" charset="-122"/>
                <a:ea typeface="微软雅黑" pitchFamily="34" charset="-122"/>
              </a:rPr>
              <a:t>竞争对手无法再接入同类业务，</a:t>
            </a:r>
            <a:r>
              <a:rPr lang="zh-CN" altLang="en-US" sz="1400" dirty="0">
                <a:latin typeface="微软雅黑" pitchFamily="34" charset="-122"/>
                <a:ea typeface="微软雅黑" pitchFamily="34" charset="-122"/>
              </a:rPr>
              <a:t>极大的增强了教育行业</a:t>
            </a:r>
            <a:r>
              <a:rPr lang="zh-CN" altLang="zh-CN" sz="1400" dirty="0">
                <a:latin typeface="微软雅黑" pitchFamily="34" charset="-122"/>
                <a:ea typeface="微软雅黑" pitchFamily="34" charset="-122"/>
              </a:rPr>
              <a:t>客户的全业务发展</a:t>
            </a:r>
            <a:r>
              <a:rPr lang="zh-CN" altLang="en-US" sz="1400" dirty="0">
                <a:latin typeface="微软雅黑" pitchFamily="34" charset="-122"/>
                <a:ea typeface="微软雅黑" pitchFamily="34" charset="-122"/>
              </a:rPr>
              <a:t>潜力</a:t>
            </a:r>
            <a:r>
              <a:rPr lang="zh-CN" altLang="zh-CN" sz="1400" dirty="0">
                <a:latin typeface="微软雅黑" pitchFamily="34" charset="-122"/>
                <a:ea typeface="微软雅黑" pitchFamily="34" charset="-122"/>
              </a:rPr>
              <a:t>。</a:t>
            </a:r>
            <a:endParaRPr lang="zh-CN" altLang="en-US" sz="1400" dirty="0">
              <a:latin typeface="微软雅黑" pitchFamily="34" charset="-122"/>
              <a:ea typeface="微软雅黑" pitchFamily="34" charset="-122"/>
            </a:endParaRPr>
          </a:p>
        </p:txBody>
      </p:sp>
      <p:sp>
        <p:nvSpPr>
          <p:cNvPr id="29" name="矩形 10"/>
          <p:cNvSpPr>
            <a:spLocks noChangeArrowheads="1"/>
          </p:cNvSpPr>
          <p:nvPr/>
        </p:nvSpPr>
        <p:spPr bwMode="auto">
          <a:xfrm>
            <a:off x="285720" y="5429264"/>
            <a:ext cx="5214974" cy="954107"/>
          </a:xfrm>
          <a:prstGeom prst="rect">
            <a:avLst/>
          </a:prstGeom>
          <a:noFill/>
          <a:ln w="9525">
            <a:noFill/>
            <a:miter lim="800000"/>
          </a:ln>
        </p:spPr>
        <p:txBody>
          <a:bodyPr wrap="square">
            <a:spAutoFit/>
          </a:bodyPr>
          <a:lstStyle/>
          <a:p>
            <a:r>
              <a:rPr lang="zh-CN" altLang="en-US" sz="1400" dirty="0">
                <a:latin typeface="微软雅黑" pitchFamily="34" charset="-122"/>
                <a:ea typeface="微软雅黑" pitchFamily="34" charset="-122"/>
              </a:rPr>
              <a:t>创新点：考虑到客户每年只有</a:t>
            </a:r>
            <a:r>
              <a:rPr lang="en-US" sz="1400" dirty="0">
                <a:latin typeface="微软雅黑" pitchFamily="34" charset="-122"/>
                <a:ea typeface="微软雅黑" pitchFamily="34" charset="-122"/>
              </a:rPr>
              <a:t>600</a:t>
            </a:r>
            <a:r>
              <a:rPr lang="zh-CN" altLang="en-US" sz="1400" dirty="0">
                <a:latin typeface="微软雅黑" pitchFamily="34" charset="-122"/>
                <a:ea typeface="微软雅黑" pitchFamily="34" charset="-122"/>
              </a:rPr>
              <a:t>万信息化资金，而此项目只是信息化建设的一部分，如果按照前期项目验收收取</a:t>
            </a:r>
            <a:r>
              <a:rPr lang="en-US" sz="1400" dirty="0">
                <a:latin typeface="微软雅黑" pitchFamily="34" charset="-122"/>
                <a:ea typeface="微软雅黑" pitchFamily="34" charset="-122"/>
              </a:rPr>
              <a:t>95%</a:t>
            </a:r>
            <a:r>
              <a:rPr lang="zh-CN" altLang="en-US" sz="1400" dirty="0">
                <a:latin typeface="微软雅黑" pitchFamily="34" charset="-122"/>
                <a:ea typeface="微软雅黑" pitchFamily="34" charset="-122"/>
              </a:rPr>
              <a:t>项目款，客户资金压力会很大，因此建议验收收取</a:t>
            </a:r>
            <a:r>
              <a:rPr lang="en-US" sz="1400" dirty="0">
                <a:latin typeface="微软雅黑" pitchFamily="34" charset="-122"/>
                <a:ea typeface="微软雅黑" pitchFamily="34" charset="-122"/>
              </a:rPr>
              <a:t>20%</a:t>
            </a:r>
            <a:r>
              <a:rPr lang="zh-CN" altLang="en-US" sz="1400" dirty="0">
                <a:latin typeface="微软雅黑" pitchFamily="34" charset="-122"/>
                <a:ea typeface="微软雅黑" pitchFamily="34" charset="-122"/>
              </a:rPr>
              <a:t>，一年质保后（待明年</a:t>
            </a:r>
            <a:r>
              <a:rPr lang="en-US" sz="1400" dirty="0">
                <a:latin typeface="微软雅黑" pitchFamily="34" charset="-122"/>
                <a:ea typeface="微软雅黑" pitchFamily="34" charset="-122"/>
              </a:rPr>
              <a:t>600</a:t>
            </a:r>
            <a:r>
              <a:rPr lang="zh-CN" altLang="en-US" sz="1400" dirty="0">
                <a:latin typeface="微软雅黑" pitchFamily="34" charset="-122"/>
                <a:ea typeface="微软雅黑" pitchFamily="34" charset="-122"/>
              </a:rPr>
              <a:t>万资金下来），收取</a:t>
            </a:r>
            <a:r>
              <a:rPr lang="en-US" sz="1400" dirty="0">
                <a:latin typeface="微软雅黑" pitchFamily="34" charset="-122"/>
                <a:ea typeface="微软雅黑" pitchFamily="34" charset="-122"/>
              </a:rPr>
              <a:t>95%</a:t>
            </a:r>
            <a:r>
              <a:rPr lang="zh-CN" altLang="en-US" sz="1400" dirty="0">
                <a:latin typeface="微软雅黑" pitchFamily="34" charset="-122"/>
                <a:ea typeface="微软雅黑" pitchFamily="34" charset="-122"/>
              </a:rPr>
              <a:t>。这样解决了客户资金压力。</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79512" y="116632"/>
            <a:ext cx="7886700" cy="608260"/>
          </a:xfrm>
          <a:prstGeom prst="rect">
            <a:avLst/>
          </a:prstGeom>
        </p:spPr>
        <p:txBody>
          <a:bodyPr/>
          <a:lstStyle/>
          <a:p>
            <a:pPr>
              <a:spcBef>
                <a:spcPct val="0"/>
              </a:spcBef>
              <a:defRPr/>
            </a:pPr>
            <a:r>
              <a:rPr lang="en-US" altLang="zh-CN" sz="2200" b="1" dirty="0">
                <a:solidFill>
                  <a:schemeClr val="bg1"/>
                </a:solidFill>
                <a:latin typeface="微软雅黑" pitchFamily="34" charset="-122"/>
                <a:ea typeface="微软雅黑" pitchFamily="34" charset="-122"/>
                <a:cs typeface="+mj-cs"/>
              </a:rPr>
              <a:t>5</a:t>
            </a:r>
            <a:r>
              <a:rPr lang="zh-CN" altLang="en-US" sz="2200" b="1" dirty="0">
                <a:solidFill>
                  <a:schemeClr val="bg1"/>
                </a:solidFill>
                <a:latin typeface="微软雅黑" pitchFamily="34" charset="-122"/>
                <a:ea typeface="微软雅黑" pitchFamily="34" charset="-122"/>
                <a:cs typeface="+mj-cs"/>
              </a:rPr>
              <a:t>、项目可复制推广性、能力可输出性情况介绍</a:t>
            </a:r>
            <a:endParaRPr lang="en-US" altLang="zh-CN" sz="2200" b="1" dirty="0">
              <a:solidFill>
                <a:schemeClr val="bg1"/>
              </a:solidFill>
              <a:latin typeface="微软雅黑" pitchFamily="34" charset="-122"/>
              <a:ea typeface="微软雅黑" pitchFamily="34" charset="-122"/>
              <a:cs typeface="+mj-cs"/>
            </a:endParaRPr>
          </a:p>
        </p:txBody>
      </p:sp>
      <p:sp>
        <p:nvSpPr>
          <p:cNvPr id="5" name="TextBox 22">
            <a:extLst>
              <a:ext uri="{FF2B5EF4-FFF2-40B4-BE49-F238E27FC236}">
                <a16:creationId xmlns:a16="http://schemas.microsoft.com/office/drawing/2014/main" id="{FC570502-FD09-4C4B-BDFC-DF38B8F92582}"/>
              </a:ext>
            </a:extLst>
          </p:cNvPr>
          <p:cNvSpPr txBox="1"/>
          <p:nvPr/>
        </p:nvSpPr>
        <p:spPr>
          <a:xfrm>
            <a:off x="142844" y="1428736"/>
            <a:ext cx="8858280" cy="5309146"/>
          </a:xfrm>
          <a:prstGeom prst="rect">
            <a:avLst/>
          </a:prstGeom>
          <a:noFill/>
        </p:spPr>
        <p:txBody>
          <a:bodyPr wrap="square" rtlCol="0">
            <a:spAutoFit/>
          </a:bodyPr>
          <a:lstStyle/>
          <a:p>
            <a:pPr marL="342900" indent="-342900">
              <a:lnSpc>
                <a:spcPct val="150000"/>
              </a:lnSpc>
              <a:buAutoNum type="ea1ChsPeriod"/>
            </a:pPr>
            <a:r>
              <a:rPr lang="zh-CN" altLang="en-US" sz="1400" b="1" dirty="0">
                <a:latin typeface="微软雅黑" pitchFamily="34" charset="-122"/>
                <a:ea typeface="微软雅黑" pitchFamily="34" charset="-122"/>
              </a:rPr>
              <a:t>应用场景</a:t>
            </a:r>
            <a:r>
              <a:rPr lang="en-US" altLang="zh-CN" sz="1400" dirty="0">
                <a:latin typeface="微软雅黑" pitchFamily="34" charset="-122"/>
                <a:ea typeface="微软雅黑" pitchFamily="34" charset="-122"/>
              </a:rPr>
              <a:t>:</a:t>
            </a:r>
            <a:r>
              <a:rPr lang="zh-CN" altLang="en-US" sz="1400" dirty="0">
                <a:latin typeface="微软雅黑" pitchFamily="34" charset="-122"/>
                <a:ea typeface="微软雅黑" pitchFamily="34" charset="-122"/>
              </a:rPr>
              <a:t> </a:t>
            </a:r>
            <a:r>
              <a:rPr lang="en-US" altLang="zh-CN" sz="1400" dirty="0">
                <a:latin typeface="微软雅黑" pitchFamily="34" charset="-122"/>
                <a:ea typeface="微软雅黑" pitchFamily="34" charset="-122"/>
              </a:rPr>
              <a:t>《</a:t>
            </a:r>
            <a:r>
              <a:rPr lang="zh-CN" altLang="en-US" sz="1400" dirty="0">
                <a:latin typeface="微软雅黑" pitchFamily="34" charset="-122"/>
                <a:ea typeface="微软雅黑" pitchFamily="34" charset="-122"/>
              </a:rPr>
              <a:t>国家中长期教育改革和发展规划纲要（</a:t>
            </a:r>
            <a:r>
              <a:rPr lang="en-US" sz="1400" dirty="0">
                <a:latin typeface="微软雅黑" pitchFamily="34" charset="-122"/>
                <a:ea typeface="微软雅黑" pitchFamily="34" charset="-122"/>
              </a:rPr>
              <a:t>2010</a:t>
            </a:r>
            <a:r>
              <a:rPr lang="zh-CN" altLang="en-US" sz="1400" dirty="0">
                <a:latin typeface="微软雅黑" pitchFamily="34" charset="-122"/>
                <a:ea typeface="微软雅黑" pitchFamily="34" charset="-122"/>
              </a:rPr>
              <a:t>－</a:t>
            </a:r>
            <a:r>
              <a:rPr lang="en-US" sz="1400" dirty="0">
                <a:latin typeface="微软雅黑" pitchFamily="34" charset="-122"/>
                <a:ea typeface="微软雅黑" pitchFamily="34" charset="-122"/>
              </a:rPr>
              <a:t>2020</a:t>
            </a:r>
            <a:r>
              <a:rPr lang="zh-CN" altLang="en-US" sz="1400" dirty="0">
                <a:latin typeface="微软雅黑" pitchFamily="34" charset="-122"/>
                <a:ea typeface="微软雅黑" pitchFamily="34" charset="-122"/>
              </a:rPr>
              <a:t>年）</a:t>
            </a:r>
            <a:r>
              <a:rPr lang="en-US" altLang="zh-CN" sz="1400" dirty="0">
                <a:latin typeface="微软雅黑" pitchFamily="34" charset="-122"/>
                <a:ea typeface="微软雅黑" pitchFamily="34" charset="-122"/>
              </a:rPr>
              <a:t>》</a:t>
            </a:r>
            <a:r>
              <a:rPr lang="zh-CN" altLang="en-US" sz="1400" dirty="0">
                <a:latin typeface="微软雅黑" pitchFamily="34" charset="-122"/>
                <a:ea typeface="微软雅黑" pitchFamily="34" charset="-122"/>
              </a:rPr>
              <a:t>中提到，要加快教育信息基础设施建设，强调“加快终端设施普及，推进数字化校园建设，实现多种方式接入互联网”、“加强优质教育资源开发与应用”、“强化信息技术应用”。在此基础上，教育云课堂运用而生。</a:t>
            </a:r>
          </a:p>
          <a:p>
            <a:pPr marL="342900" indent="-342900">
              <a:lnSpc>
                <a:spcPct val="150000"/>
              </a:lnSpc>
              <a:buAutoNum type="ea1ChsPeriod"/>
            </a:pPr>
            <a:r>
              <a:rPr lang="zh-CN" altLang="en-US" sz="1400" b="1" dirty="0">
                <a:latin typeface="微软雅黑" pitchFamily="34" charset="-122"/>
                <a:ea typeface="微软雅黑" pitchFamily="34" charset="-122"/>
              </a:rPr>
              <a:t>目标客户</a:t>
            </a:r>
            <a:r>
              <a:rPr lang="zh-CN" altLang="en-US" sz="1400" dirty="0">
                <a:latin typeface="微软雅黑" pitchFamily="34" charset="-122"/>
                <a:ea typeface="微软雅黑" pitchFamily="34" charset="-122"/>
              </a:rPr>
              <a:t>：教育局电化教育馆</a:t>
            </a:r>
            <a:endParaRPr lang="en-US" altLang="zh-CN" sz="1400" dirty="0">
              <a:latin typeface="微软雅黑" pitchFamily="34" charset="-122"/>
              <a:ea typeface="微软雅黑" pitchFamily="34" charset="-122"/>
            </a:endParaRPr>
          </a:p>
          <a:p>
            <a:pPr marL="342900" indent="-342900">
              <a:lnSpc>
                <a:spcPct val="150000"/>
              </a:lnSpc>
            </a:pPr>
            <a:r>
              <a:rPr lang="zh-CN" altLang="en-US" sz="1400" dirty="0">
                <a:latin typeface="微软雅黑" pitchFamily="34" charset="-122"/>
                <a:ea typeface="微软雅黑" pitchFamily="34" charset="-122"/>
              </a:rPr>
              <a:t>三</a:t>
            </a:r>
            <a:r>
              <a:rPr lang="en-US" altLang="zh-CN" sz="1400" dirty="0">
                <a:latin typeface="微软雅黑" pitchFamily="34" charset="-122"/>
                <a:ea typeface="微软雅黑" pitchFamily="34" charset="-122"/>
              </a:rPr>
              <a:t>.</a:t>
            </a:r>
            <a:r>
              <a:rPr lang="zh-CN" altLang="en-US" sz="1400" b="1" dirty="0">
                <a:latin typeface="微软雅黑" pitchFamily="34" charset="-122"/>
                <a:ea typeface="微软雅黑" pitchFamily="34" charset="-122"/>
              </a:rPr>
              <a:t>标准产品组成</a:t>
            </a:r>
            <a:r>
              <a:rPr lang="zh-CN" altLang="en-US" sz="1400" dirty="0">
                <a:latin typeface="微软雅黑" pitchFamily="34" charset="-122"/>
                <a:ea typeface="微软雅黑" pitchFamily="34" charset="-122"/>
              </a:rPr>
              <a:t>：移动云、专线、班班通、</a:t>
            </a:r>
            <a:r>
              <a:rPr lang="en-US" altLang="zh-CN" sz="1400" dirty="0">
                <a:latin typeface="微软雅黑" pitchFamily="34" charset="-122"/>
                <a:ea typeface="微软雅黑" pitchFamily="34" charset="-122"/>
              </a:rPr>
              <a:t>IDC</a:t>
            </a:r>
            <a:endParaRPr lang="zh-CN" altLang="en-US" sz="1400" dirty="0">
              <a:latin typeface="微软雅黑" pitchFamily="34" charset="-122"/>
              <a:ea typeface="微软雅黑" pitchFamily="34" charset="-122"/>
            </a:endParaRPr>
          </a:p>
          <a:p>
            <a:pPr>
              <a:lnSpc>
                <a:spcPct val="150000"/>
              </a:lnSpc>
            </a:pPr>
            <a:r>
              <a:rPr lang="zh-CN" altLang="en-US" sz="1400" b="1" dirty="0">
                <a:latin typeface="微软雅黑" pitchFamily="34" charset="-122"/>
                <a:ea typeface="微软雅黑" pitchFamily="34" charset="-122"/>
              </a:rPr>
              <a:t>四</a:t>
            </a:r>
            <a:r>
              <a:rPr lang="en-US" altLang="zh-CN" sz="1400" b="1" dirty="0">
                <a:latin typeface="微软雅黑" pitchFamily="34" charset="-122"/>
                <a:ea typeface="微软雅黑" pitchFamily="34" charset="-122"/>
              </a:rPr>
              <a:t>.</a:t>
            </a:r>
            <a:r>
              <a:rPr lang="zh-CN" altLang="en-US" sz="1400" b="1" dirty="0">
                <a:latin typeface="微软雅黑" pitchFamily="34" charset="-122"/>
                <a:ea typeface="微软雅黑" pitchFamily="34" charset="-122"/>
              </a:rPr>
              <a:t> 业务拓展经验</a:t>
            </a:r>
            <a:r>
              <a:rPr lang="zh-CN" altLang="en-US" sz="1400" dirty="0">
                <a:latin typeface="微软雅黑" pitchFamily="34" charset="-122"/>
                <a:ea typeface="微软雅黑" pitchFamily="34" charset="-122"/>
              </a:rPr>
              <a:t>：</a:t>
            </a:r>
            <a:r>
              <a:rPr lang="en-US" altLang="zh-CN" sz="1400" dirty="0">
                <a:latin typeface="微软雅黑" pitchFamily="34" charset="-122"/>
                <a:ea typeface="微软雅黑" pitchFamily="34" charset="-122"/>
              </a:rPr>
              <a:t>1</a:t>
            </a:r>
            <a:r>
              <a:rPr lang="zh-CN" altLang="en-US" sz="1400" dirty="0">
                <a:latin typeface="微软雅黑" pitchFamily="34" charset="-122"/>
                <a:ea typeface="微软雅黑" pitchFamily="34" charset="-122"/>
              </a:rPr>
              <a:t>、紧抓政府报告，上门走访了解客户需求；</a:t>
            </a:r>
            <a:r>
              <a:rPr lang="en-US" altLang="zh-CN" sz="1400" dirty="0">
                <a:latin typeface="微软雅黑" pitchFamily="34" charset="-122"/>
                <a:ea typeface="微软雅黑" pitchFamily="34" charset="-122"/>
              </a:rPr>
              <a:t>2</a:t>
            </a:r>
            <a:r>
              <a:rPr lang="zh-CN" altLang="en-US" sz="1400" dirty="0">
                <a:latin typeface="微软雅黑" pitchFamily="34" charset="-122"/>
                <a:ea typeface="微软雅黑" pitchFamily="34" charset="-122"/>
              </a:rPr>
              <a:t>、形成项目小组，公司领导高位推动，并带客户参观考察；</a:t>
            </a:r>
            <a:r>
              <a:rPr lang="en-US" altLang="zh-CN" sz="1400" dirty="0">
                <a:latin typeface="微软雅黑" pitchFamily="34" charset="-122"/>
                <a:ea typeface="微软雅黑" pitchFamily="34" charset="-122"/>
              </a:rPr>
              <a:t>3</a:t>
            </a:r>
            <a:r>
              <a:rPr lang="zh-CN" altLang="en-US" sz="1400" dirty="0">
                <a:latin typeface="微软雅黑" pitchFamily="34" charset="-122"/>
                <a:ea typeface="微软雅黑" pitchFamily="34" charset="-122"/>
              </a:rPr>
              <a:t>、加大宣传报道，树立良好形象。</a:t>
            </a:r>
            <a:endParaRPr lang="en-US" altLang="zh-CN" sz="1400" dirty="0">
              <a:latin typeface="微软雅黑" pitchFamily="34" charset="-122"/>
              <a:ea typeface="微软雅黑" pitchFamily="34" charset="-122"/>
            </a:endParaRPr>
          </a:p>
          <a:p>
            <a:pPr>
              <a:lnSpc>
                <a:spcPct val="150000"/>
              </a:lnSpc>
            </a:pPr>
            <a:r>
              <a:rPr lang="zh-CN" altLang="en-US" sz="1400" b="1" dirty="0">
                <a:latin typeface="微软雅黑" pitchFamily="34" charset="-122"/>
                <a:ea typeface="微软雅黑" pitchFamily="34" charset="-122"/>
              </a:rPr>
              <a:t>五</a:t>
            </a:r>
            <a:r>
              <a:rPr lang="en-US" altLang="zh-CN" sz="1400" b="1" dirty="0">
                <a:latin typeface="微软雅黑" pitchFamily="34" charset="-122"/>
                <a:ea typeface="微软雅黑" pitchFamily="34" charset="-122"/>
              </a:rPr>
              <a:t>. </a:t>
            </a:r>
            <a:r>
              <a:rPr lang="zh-CN" altLang="en-US" sz="1400" b="1" dirty="0">
                <a:latin typeface="微软雅黑" pitchFamily="34" charset="-122"/>
                <a:ea typeface="微软雅黑" pitchFamily="34" charset="-122"/>
              </a:rPr>
              <a:t>可提供的合作伙伴资源：</a:t>
            </a:r>
            <a:r>
              <a:rPr lang="zh-CN" altLang="en-US" sz="1400" dirty="0">
                <a:latin typeface="微软雅黑" pitchFamily="34" charset="-122"/>
                <a:ea typeface="微软雅黑" pitchFamily="34" charset="-122"/>
              </a:rPr>
              <a:t>全通教育、科大讯飞、异度云</a:t>
            </a:r>
            <a:endParaRPr lang="en-US" altLang="zh-CN" sz="1400" dirty="0">
              <a:latin typeface="微软雅黑" pitchFamily="34" charset="-122"/>
              <a:ea typeface="微软雅黑" pitchFamily="34" charset="-122"/>
            </a:endParaRPr>
          </a:p>
          <a:p>
            <a:pPr>
              <a:lnSpc>
                <a:spcPct val="150000"/>
              </a:lnSpc>
            </a:pPr>
            <a:r>
              <a:rPr lang="zh-CN" altLang="en-US" sz="1400" b="1" dirty="0">
                <a:latin typeface="微软雅黑" pitchFamily="34" charset="-122"/>
                <a:ea typeface="微软雅黑" pitchFamily="34" charset="-122"/>
              </a:rPr>
              <a:t>六</a:t>
            </a:r>
            <a:r>
              <a:rPr lang="en-US" altLang="zh-CN" sz="1400" b="1" dirty="0">
                <a:latin typeface="微软雅黑" pitchFamily="34" charset="-122"/>
                <a:ea typeface="微软雅黑" pitchFamily="34" charset="-122"/>
              </a:rPr>
              <a:t>. </a:t>
            </a:r>
            <a:r>
              <a:rPr lang="zh-CN" altLang="en-US" sz="1400" b="1" dirty="0">
                <a:latin typeface="微软雅黑" pitchFamily="34" charset="-122"/>
                <a:ea typeface="微软雅黑" pitchFamily="34" charset="-122"/>
              </a:rPr>
              <a:t>其他行业及场景的复制推广建议</a:t>
            </a:r>
            <a:endParaRPr lang="en-US" altLang="zh-CN" sz="1400" b="1" dirty="0">
              <a:latin typeface="微软雅黑" pitchFamily="34" charset="-122"/>
              <a:ea typeface="微软雅黑" pitchFamily="34" charset="-122"/>
            </a:endParaRPr>
          </a:p>
          <a:p>
            <a:pPr lvl="0"/>
            <a:r>
              <a:rPr lang="en-US" sz="1400" dirty="0">
                <a:latin typeface="微软雅黑" pitchFamily="34" charset="-122"/>
                <a:ea typeface="微软雅黑" pitchFamily="34" charset="-122"/>
              </a:rPr>
              <a:t>1</a:t>
            </a:r>
            <a:r>
              <a:rPr lang="zh-CN" altLang="en-US" sz="1400" dirty="0">
                <a:latin typeface="微软雅黑" pitchFamily="34" charset="-122"/>
                <a:ea typeface="微软雅黑" pitchFamily="34" charset="-122"/>
              </a:rPr>
              <a:t>、合作模式可以让其他行业借鉴，针对有资金压力的客户，我公司可以建议验收收取部分项目款，待来年资金到位（即一年质保后），再收取全部项目款；</a:t>
            </a:r>
            <a:endParaRPr lang="en-US" altLang="zh-CN" sz="1400" dirty="0">
              <a:latin typeface="微软雅黑" pitchFamily="34" charset="-122"/>
              <a:ea typeface="微软雅黑" pitchFamily="34" charset="-122"/>
            </a:endParaRPr>
          </a:p>
          <a:p>
            <a:pPr lvl="0"/>
            <a:endParaRPr lang="en-US" altLang="zh-CN" sz="1400" dirty="0">
              <a:latin typeface="微软雅黑" pitchFamily="34" charset="-122"/>
              <a:ea typeface="微软雅黑" pitchFamily="34" charset="-122"/>
            </a:endParaRPr>
          </a:p>
          <a:p>
            <a:r>
              <a:rPr lang="en-US" sz="1400" dirty="0">
                <a:latin typeface="微软雅黑" pitchFamily="34" charset="-122"/>
                <a:ea typeface="微软雅黑" pitchFamily="34" charset="-122"/>
              </a:rPr>
              <a:t>2</a:t>
            </a:r>
            <a:r>
              <a:rPr lang="zh-CN" altLang="en-US" sz="1400" dirty="0">
                <a:latin typeface="微软雅黑" pitchFamily="34" charset="-122"/>
                <a:ea typeface="微软雅黑" pitchFamily="34" charset="-122"/>
              </a:rPr>
              <a:t>、该项目的成功为后续区县开拓市场奠定基础，因为区县项目的开展必须与市单位对接，这样一定程度上比竞争对手有优势。因此，</a:t>
            </a:r>
            <a:r>
              <a:rPr lang="zh-CN" altLang="zh-CN" sz="1400" dirty="0">
                <a:latin typeface="微软雅黑" pitchFamily="34" charset="-122"/>
                <a:ea typeface="微软雅黑" pitchFamily="34" charset="-122"/>
              </a:rPr>
              <a:t>为其它具有分支机构的行业提供了业务拓展的参考性，对于总部</a:t>
            </a:r>
            <a:r>
              <a:rPr lang="en-US" altLang="zh-CN" sz="1400" dirty="0">
                <a:latin typeface="微软雅黑" pitchFamily="34" charset="-122"/>
                <a:ea typeface="微软雅黑" pitchFamily="34" charset="-122"/>
              </a:rPr>
              <a:t>-</a:t>
            </a:r>
            <a:r>
              <a:rPr lang="zh-CN" altLang="zh-CN" sz="1400" dirty="0">
                <a:latin typeface="微软雅黑" pitchFamily="34" charset="-122"/>
                <a:ea typeface="微软雅黑" pitchFamily="34" charset="-122"/>
              </a:rPr>
              <a:t>分支机构规模较大的客户均可间接借鉴此业务的模式，在医疗行业，金融行业等有总分结构的行业得以参考复制。</a:t>
            </a:r>
            <a:endParaRPr lang="zh-CN" altLang="en-US" sz="1400" dirty="0">
              <a:latin typeface="微软雅黑" pitchFamily="34" charset="-122"/>
              <a:ea typeface="微软雅黑" pitchFamily="34" charset="-122"/>
            </a:endParaRPr>
          </a:p>
          <a:p>
            <a:pPr lvl="0"/>
            <a:endParaRPr lang="zh-CN" altLang="en-US" sz="1400" dirty="0">
              <a:latin typeface="微软雅黑" pitchFamily="34" charset="-122"/>
              <a:ea typeface="微软雅黑" pitchFamily="34" charset="-122"/>
            </a:endParaRPr>
          </a:p>
          <a:p>
            <a:pPr>
              <a:lnSpc>
                <a:spcPct val="150000"/>
              </a:lnSpc>
            </a:pPr>
            <a:endParaRPr lang="en-US" altLang="zh-CN" sz="1600" b="1" dirty="0">
              <a:latin typeface="微软雅黑" pitchFamily="34" charset="-122"/>
              <a:ea typeface="微软雅黑" pitchFamily="34" charset="-122"/>
            </a:endParaRPr>
          </a:p>
          <a:p>
            <a:pPr>
              <a:lnSpc>
                <a:spcPct val="150000"/>
              </a:lnSpc>
            </a:pPr>
            <a:endParaRPr lang="zh-CN" altLang="en-US" sz="1600" b="1" dirty="0">
              <a:latin typeface="微软雅黑" pitchFamily="34" charset="-122"/>
              <a:ea typeface="微软雅黑" pitchFamily="34" charset="-122"/>
            </a:endParaRPr>
          </a:p>
        </p:txBody>
      </p:sp>
    </p:spTree>
    <p:extLst>
      <p:ext uri="{BB962C8B-B14F-4D97-AF65-F5344CB8AC3E}">
        <p14:creationId xmlns:p14="http://schemas.microsoft.com/office/powerpoint/2010/main" val="40268826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347864" y="2564904"/>
            <a:ext cx="2202847" cy="830997"/>
          </a:xfrm>
          <a:prstGeom prst="rect">
            <a:avLst/>
          </a:prstGeom>
          <a:noFill/>
        </p:spPr>
        <p:txBody>
          <a:bodyPr wrap="none" rtlCol="0">
            <a:spAutoFit/>
          </a:bodyPr>
          <a:lstStyle/>
          <a:p>
            <a:r>
              <a:rPr lang="zh-CN" altLang="en-US" sz="4800" b="1" dirty="0">
                <a:solidFill>
                  <a:srgbClr val="0000FF"/>
                </a:solidFill>
              </a:rPr>
              <a:t>谢 谢！</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79512" y="116632"/>
            <a:ext cx="7886700" cy="608260"/>
          </a:xfrm>
          <a:prstGeom prst="rect">
            <a:avLst/>
          </a:prstGeom>
        </p:spPr>
        <p:txBody>
          <a:bodyPr/>
          <a:lstStyle/>
          <a:p>
            <a:pPr>
              <a:spcBef>
                <a:spcPct val="0"/>
              </a:spcBef>
              <a:defRPr/>
            </a:pPr>
            <a:r>
              <a:rPr lang="zh-CN" altLang="en-US" sz="2200" b="1" dirty="0">
                <a:solidFill>
                  <a:schemeClr val="bg1"/>
                </a:solidFill>
                <a:latin typeface="微软雅黑" pitchFamily="34" charset="-122"/>
                <a:ea typeface="微软雅黑" pitchFamily="34" charset="-122"/>
                <a:cs typeface="+mj-cs"/>
              </a:rPr>
              <a:t>目录</a:t>
            </a:r>
            <a:endParaRPr lang="en-US" altLang="zh-CN" sz="2200" b="1" dirty="0">
              <a:solidFill>
                <a:schemeClr val="bg1"/>
              </a:solidFill>
              <a:latin typeface="微软雅黑" pitchFamily="34" charset="-122"/>
              <a:ea typeface="微软雅黑" pitchFamily="34" charset="-122"/>
              <a:cs typeface="+mj-cs"/>
            </a:endParaRPr>
          </a:p>
        </p:txBody>
      </p:sp>
      <p:sp>
        <p:nvSpPr>
          <p:cNvPr id="5" name="任意多边形 4"/>
          <p:cNvSpPr/>
          <p:nvPr/>
        </p:nvSpPr>
        <p:spPr bwMode="auto">
          <a:xfrm rot="8100000" flipV="1">
            <a:off x="3238421" y="1648023"/>
            <a:ext cx="769419" cy="624008"/>
          </a:xfrm>
          <a:custGeom>
            <a:avLst/>
            <a:gdLst>
              <a:gd name="connsiteX0" fmla="*/ 122096 w 833718"/>
              <a:gd name="connsiteY0" fmla="*/ 556342 h 678436"/>
              <a:gd name="connsiteX1" fmla="*/ 68679 w 833718"/>
              <a:gd name="connsiteY1" fmla="*/ 32208 h 678436"/>
              <a:gd name="connsiteX2" fmla="*/ 94988 w 833718"/>
              <a:gd name="connsiteY2" fmla="*/ 0 h 678436"/>
              <a:gd name="connsiteX3" fmla="*/ 738731 w 833718"/>
              <a:gd name="connsiteY3" fmla="*/ 0 h 678436"/>
              <a:gd name="connsiteX4" fmla="*/ 765040 w 833718"/>
              <a:gd name="connsiteY4" fmla="*/ 32208 h 678436"/>
              <a:gd name="connsiteX5" fmla="*/ 711623 w 833718"/>
              <a:gd name="connsiteY5" fmla="*/ 556342 h 678436"/>
              <a:gd name="connsiteX6" fmla="*/ 122096 w 833718"/>
              <a:gd name="connsiteY6" fmla="*/ 556342 h 678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3718" h="678436">
                <a:moveTo>
                  <a:pt x="122096" y="556342"/>
                </a:moveTo>
                <a:cubicBezTo>
                  <a:pt x="-20349" y="413897"/>
                  <a:pt x="-38155" y="194012"/>
                  <a:pt x="68679" y="32208"/>
                </a:cubicBezTo>
                <a:lnTo>
                  <a:pt x="94988" y="0"/>
                </a:lnTo>
                <a:lnTo>
                  <a:pt x="738731" y="0"/>
                </a:lnTo>
                <a:lnTo>
                  <a:pt x="765040" y="32208"/>
                </a:lnTo>
                <a:cubicBezTo>
                  <a:pt x="871873" y="194012"/>
                  <a:pt x="854068" y="413897"/>
                  <a:pt x="711623" y="556342"/>
                </a:cubicBezTo>
                <a:cubicBezTo>
                  <a:pt x="548830" y="719135"/>
                  <a:pt x="284889" y="719135"/>
                  <a:pt x="122096" y="556342"/>
                </a:cubicBezTo>
                <a:close/>
              </a:path>
            </a:pathLst>
          </a:custGeom>
          <a:solidFill>
            <a:srgbClr val="005DA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600">
              <a:latin typeface="微软雅黑" pitchFamily="34" charset="-122"/>
              <a:ea typeface="微软雅黑" pitchFamily="34" charset="-122"/>
            </a:endParaRPr>
          </a:p>
        </p:txBody>
      </p:sp>
      <p:grpSp>
        <p:nvGrpSpPr>
          <p:cNvPr id="7" name="组合 40"/>
          <p:cNvGrpSpPr/>
          <p:nvPr/>
        </p:nvGrpSpPr>
        <p:grpSpPr bwMode="auto">
          <a:xfrm>
            <a:off x="3239324" y="4514747"/>
            <a:ext cx="767615" cy="637534"/>
            <a:chOff x="3050167" y="1844084"/>
            <a:chExt cx="834144" cy="692481"/>
          </a:xfrm>
        </p:grpSpPr>
        <p:sp>
          <p:nvSpPr>
            <p:cNvPr id="8" name="任意多边形 7"/>
            <p:cNvSpPr/>
            <p:nvPr/>
          </p:nvSpPr>
          <p:spPr>
            <a:xfrm rot="8100000" flipV="1">
              <a:off x="3050167" y="1844084"/>
              <a:ext cx="834144" cy="678092"/>
            </a:xfrm>
            <a:custGeom>
              <a:avLst/>
              <a:gdLst>
                <a:gd name="connsiteX0" fmla="*/ 122096 w 833718"/>
                <a:gd name="connsiteY0" fmla="*/ 556342 h 678436"/>
                <a:gd name="connsiteX1" fmla="*/ 68679 w 833718"/>
                <a:gd name="connsiteY1" fmla="*/ 32208 h 678436"/>
                <a:gd name="connsiteX2" fmla="*/ 94988 w 833718"/>
                <a:gd name="connsiteY2" fmla="*/ 0 h 678436"/>
                <a:gd name="connsiteX3" fmla="*/ 738731 w 833718"/>
                <a:gd name="connsiteY3" fmla="*/ 0 h 678436"/>
                <a:gd name="connsiteX4" fmla="*/ 765040 w 833718"/>
                <a:gd name="connsiteY4" fmla="*/ 32208 h 678436"/>
                <a:gd name="connsiteX5" fmla="*/ 711623 w 833718"/>
                <a:gd name="connsiteY5" fmla="*/ 556342 h 678436"/>
                <a:gd name="connsiteX6" fmla="*/ 122096 w 833718"/>
                <a:gd name="connsiteY6" fmla="*/ 556342 h 678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3718" h="678436">
                  <a:moveTo>
                    <a:pt x="122096" y="556342"/>
                  </a:moveTo>
                  <a:cubicBezTo>
                    <a:pt x="-20349" y="413897"/>
                    <a:pt x="-38155" y="194012"/>
                    <a:pt x="68679" y="32208"/>
                  </a:cubicBezTo>
                  <a:lnTo>
                    <a:pt x="94988" y="0"/>
                  </a:lnTo>
                  <a:lnTo>
                    <a:pt x="738731" y="0"/>
                  </a:lnTo>
                  <a:lnTo>
                    <a:pt x="765040" y="32208"/>
                  </a:lnTo>
                  <a:cubicBezTo>
                    <a:pt x="871873" y="194012"/>
                    <a:pt x="854068" y="413897"/>
                    <a:pt x="711623" y="556342"/>
                  </a:cubicBezTo>
                  <a:cubicBezTo>
                    <a:pt x="548830" y="719135"/>
                    <a:pt x="284889" y="719135"/>
                    <a:pt x="122096" y="556342"/>
                  </a:cubicBezTo>
                  <a:close/>
                </a:path>
              </a:pathLst>
            </a:custGeom>
            <a:solidFill>
              <a:srgbClr val="005DA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600">
                <a:latin typeface="微软雅黑" pitchFamily="34" charset="-122"/>
                <a:ea typeface="微软雅黑" pitchFamily="34" charset="-122"/>
              </a:endParaRPr>
            </a:p>
          </p:txBody>
        </p:sp>
        <p:sp>
          <p:nvSpPr>
            <p:cNvPr id="9" name="文本框 42"/>
            <p:cNvSpPr txBox="1">
              <a:spLocks noChangeArrowheads="1"/>
            </p:cNvSpPr>
            <p:nvPr/>
          </p:nvSpPr>
          <p:spPr bwMode="auto">
            <a:xfrm>
              <a:off x="3123828" y="1901390"/>
              <a:ext cx="726001" cy="635175"/>
            </a:xfrm>
            <a:prstGeom prst="rect">
              <a:avLst/>
            </a:prstGeom>
            <a:noFill/>
            <a:ln w="9525">
              <a:noFill/>
              <a:miter lim="800000"/>
            </a:ln>
          </p:spPr>
          <p:txBody>
            <a:bodyPr>
              <a:spAutoFit/>
            </a:bodyPr>
            <a:lstStyle/>
            <a:p>
              <a:r>
                <a:rPr lang="en-US" altLang="zh-CN" sz="3200">
                  <a:solidFill>
                    <a:schemeClr val="bg1"/>
                  </a:solidFill>
                  <a:latin typeface="微软雅黑" pitchFamily="34" charset="-122"/>
                  <a:ea typeface="微软雅黑" pitchFamily="34" charset="-122"/>
                </a:rPr>
                <a:t>04</a:t>
              </a:r>
              <a:endParaRPr lang="zh-CN" altLang="en-US" sz="3200">
                <a:solidFill>
                  <a:schemeClr val="bg1"/>
                </a:solidFill>
                <a:latin typeface="微软雅黑" pitchFamily="34" charset="-122"/>
                <a:ea typeface="微软雅黑" pitchFamily="34" charset="-122"/>
              </a:endParaRPr>
            </a:p>
          </p:txBody>
        </p:sp>
      </p:grpSp>
      <p:grpSp>
        <p:nvGrpSpPr>
          <p:cNvPr id="10" name="组合 43"/>
          <p:cNvGrpSpPr/>
          <p:nvPr/>
        </p:nvGrpSpPr>
        <p:grpSpPr bwMode="auto">
          <a:xfrm>
            <a:off x="3239325" y="3570102"/>
            <a:ext cx="767613" cy="624288"/>
            <a:chOff x="3050167" y="1844084"/>
            <a:chExt cx="834142" cy="678092"/>
          </a:xfrm>
        </p:grpSpPr>
        <p:sp>
          <p:nvSpPr>
            <p:cNvPr id="11" name="任意多边形 10"/>
            <p:cNvSpPr/>
            <p:nvPr/>
          </p:nvSpPr>
          <p:spPr>
            <a:xfrm rot="8100000" flipV="1">
              <a:off x="3050167" y="1844084"/>
              <a:ext cx="834142" cy="678092"/>
            </a:xfrm>
            <a:custGeom>
              <a:avLst/>
              <a:gdLst>
                <a:gd name="connsiteX0" fmla="*/ 122096 w 833718"/>
                <a:gd name="connsiteY0" fmla="*/ 556342 h 678436"/>
                <a:gd name="connsiteX1" fmla="*/ 68679 w 833718"/>
                <a:gd name="connsiteY1" fmla="*/ 32208 h 678436"/>
                <a:gd name="connsiteX2" fmla="*/ 94988 w 833718"/>
                <a:gd name="connsiteY2" fmla="*/ 0 h 678436"/>
                <a:gd name="connsiteX3" fmla="*/ 738731 w 833718"/>
                <a:gd name="connsiteY3" fmla="*/ 0 h 678436"/>
                <a:gd name="connsiteX4" fmla="*/ 765040 w 833718"/>
                <a:gd name="connsiteY4" fmla="*/ 32208 h 678436"/>
                <a:gd name="connsiteX5" fmla="*/ 711623 w 833718"/>
                <a:gd name="connsiteY5" fmla="*/ 556342 h 678436"/>
                <a:gd name="connsiteX6" fmla="*/ 122096 w 833718"/>
                <a:gd name="connsiteY6" fmla="*/ 556342 h 678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3718" h="678436">
                  <a:moveTo>
                    <a:pt x="122096" y="556342"/>
                  </a:moveTo>
                  <a:cubicBezTo>
                    <a:pt x="-20349" y="413897"/>
                    <a:pt x="-38155" y="194012"/>
                    <a:pt x="68679" y="32208"/>
                  </a:cubicBezTo>
                  <a:lnTo>
                    <a:pt x="94988" y="0"/>
                  </a:lnTo>
                  <a:lnTo>
                    <a:pt x="738731" y="0"/>
                  </a:lnTo>
                  <a:lnTo>
                    <a:pt x="765040" y="32208"/>
                  </a:lnTo>
                  <a:cubicBezTo>
                    <a:pt x="871873" y="194012"/>
                    <a:pt x="854068" y="413897"/>
                    <a:pt x="711623" y="556342"/>
                  </a:cubicBezTo>
                  <a:cubicBezTo>
                    <a:pt x="548830" y="719135"/>
                    <a:pt x="284889" y="719135"/>
                    <a:pt x="122096" y="556342"/>
                  </a:cubicBezTo>
                  <a:close/>
                </a:path>
              </a:pathLst>
            </a:custGeom>
            <a:solidFill>
              <a:srgbClr val="005DA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600">
                <a:latin typeface="微软雅黑" pitchFamily="34" charset="-122"/>
                <a:ea typeface="微软雅黑" pitchFamily="34" charset="-122"/>
              </a:endParaRPr>
            </a:p>
          </p:txBody>
        </p:sp>
        <p:sp>
          <p:nvSpPr>
            <p:cNvPr id="12" name="文本框 45"/>
            <p:cNvSpPr txBox="1">
              <a:spLocks noChangeArrowheads="1"/>
            </p:cNvSpPr>
            <p:nvPr/>
          </p:nvSpPr>
          <p:spPr bwMode="auto">
            <a:xfrm>
              <a:off x="3123828" y="1885459"/>
              <a:ext cx="726001" cy="635174"/>
            </a:xfrm>
            <a:prstGeom prst="rect">
              <a:avLst/>
            </a:prstGeom>
            <a:noFill/>
            <a:ln w="9525">
              <a:noFill/>
              <a:miter lim="800000"/>
            </a:ln>
          </p:spPr>
          <p:txBody>
            <a:bodyPr>
              <a:spAutoFit/>
            </a:bodyPr>
            <a:lstStyle/>
            <a:p>
              <a:r>
                <a:rPr lang="en-US" altLang="zh-CN" sz="3200" dirty="0">
                  <a:solidFill>
                    <a:schemeClr val="bg1"/>
                  </a:solidFill>
                  <a:latin typeface="微软雅黑" pitchFamily="34" charset="-122"/>
                  <a:ea typeface="微软雅黑" pitchFamily="34" charset="-122"/>
                </a:rPr>
                <a:t>03</a:t>
              </a:r>
              <a:endParaRPr lang="zh-CN" altLang="en-US" sz="3200" dirty="0">
                <a:solidFill>
                  <a:schemeClr val="bg1"/>
                </a:solidFill>
                <a:latin typeface="微软雅黑" pitchFamily="34" charset="-122"/>
                <a:ea typeface="微软雅黑" pitchFamily="34" charset="-122"/>
              </a:endParaRPr>
            </a:p>
          </p:txBody>
        </p:sp>
      </p:grpSp>
      <p:grpSp>
        <p:nvGrpSpPr>
          <p:cNvPr id="13" name="组合 46"/>
          <p:cNvGrpSpPr/>
          <p:nvPr/>
        </p:nvGrpSpPr>
        <p:grpSpPr bwMode="auto">
          <a:xfrm>
            <a:off x="3239492" y="2579154"/>
            <a:ext cx="767278" cy="625750"/>
            <a:chOff x="3050349" y="1844085"/>
            <a:chExt cx="833779" cy="678092"/>
          </a:xfrm>
        </p:grpSpPr>
        <p:sp>
          <p:nvSpPr>
            <p:cNvPr id="14" name="任意多边形 13"/>
            <p:cNvSpPr/>
            <p:nvPr/>
          </p:nvSpPr>
          <p:spPr>
            <a:xfrm rot="8100000" flipV="1">
              <a:off x="3050349" y="1844085"/>
              <a:ext cx="833779" cy="678092"/>
            </a:xfrm>
            <a:custGeom>
              <a:avLst/>
              <a:gdLst>
                <a:gd name="connsiteX0" fmla="*/ 122096 w 833718"/>
                <a:gd name="connsiteY0" fmla="*/ 556342 h 678436"/>
                <a:gd name="connsiteX1" fmla="*/ 68679 w 833718"/>
                <a:gd name="connsiteY1" fmla="*/ 32208 h 678436"/>
                <a:gd name="connsiteX2" fmla="*/ 94988 w 833718"/>
                <a:gd name="connsiteY2" fmla="*/ 0 h 678436"/>
                <a:gd name="connsiteX3" fmla="*/ 738731 w 833718"/>
                <a:gd name="connsiteY3" fmla="*/ 0 h 678436"/>
                <a:gd name="connsiteX4" fmla="*/ 765040 w 833718"/>
                <a:gd name="connsiteY4" fmla="*/ 32208 h 678436"/>
                <a:gd name="connsiteX5" fmla="*/ 711623 w 833718"/>
                <a:gd name="connsiteY5" fmla="*/ 556342 h 678436"/>
                <a:gd name="connsiteX6" fmla="*/ 122096 w 833718"/>
                <a:gd name="connsiteY6" fmla="*/ 556342 h 678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3718" h="678436">
                  <a:moveTo>
                    <a:pt x="122096" y="556342"/>
                  </a:moveTo>
                  <a:cubicBezTo>
                    <a:pt x="-20349" y="413897"/>
                    <a:pt x="-38155" y="194012"/>
                    <a:pt x="68679" y="32208"/>
                  </a:cubicBezTo>
                  <a:lnTo>
                    <a:pt x="94988" y="0"/>
                  </a:lnTo>
                  <a:lnTo>
                    <a:pt x="738731" y="0"/>
                  </a:lnTo>
                  <a:lnTo>
                    <a:pt x="765040" y="32208"/>
                  </a:lnTo>
                  <a:cubicBezTo>
                    <a:pt x="871873" y="194012"/>
                    <a:pt x="854068" y="413897"/>
                    <a:pt x="711623" y="556342"/>
                  </a:cubicBezTo>
                  <a:cubicBezTo>
                    <a:pt x="548830" y="719135"/>
                    <a:pt x="284889" y="719135"/>
                    <a:pt x="122096" y="556342"/>
                  </a:cubicBezTo>
                  <a:close/>
                </a:path>
              </a:pathLst>
            </a:custGeom>
            <a:solidFill>
              <a:srgbClr val="005DA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600">
                <a:latin typeface="微软雅黑" pitchFamily="34" charset="-122"/>
                <a:ea typeface="微软雅黑" pitchFamily="34" charset="-122"/>
              </a:endParaRPr>
            </a:p>
          </p:txBody>
        </p:sp>
        <p:sp>
          <p:nvSpPr>
            <p:cNvPr id="15" name="文本框 48"/>
            <p:cNvSpPr txBox="1">
              <a:spLocks noChangeArrowheads="1"/>
            </p:cNvSpPr>
            <p:nvPr/>
          </p:nvSpPr>
          <p:spPr bwMode="auto">
            <a:xfrm>
              <a:off x="3123827" y="1885459"/>
              <a:ext cx="726001" cy="633689"/>
            </a:xfrm>
            <a:prstGeom prst="rect">
              <a:avLst/>
            </a:prstGeom>
            <a:noFill/>
            <a:ln w="9525">
              <a:noFill/>
              <a:miter lim="800000"/>
            </a:ln>
          </p:spPr>
          <p:txBody>
            <a:bodyPr>
              <a:spAutoFit/>
            </a:bodyPr>
            <a:lstStyle/>
            <a:p>
              <a:r>
                <a:rPr lang="en-US" altLang="zh-CN" sz="3200" dirty="0">
                  <a:solidFill>
                    <a:schemeClr val="bg1"/>
                  </a:solidFill>
                  <a:latin typeface="微软雅黑" pitchFamily="34" charset="-122"/>
                  <a:ea typeface="微软雅黑" pitchFamily="34" charset="-122"/>
                </a:rPr>
                <a:t>02</a:t>
              </a:r>
              <a:endParaRPr lang="zh-CN" altLang="en-US" sz="3200" dirty="0">
                <a:solidFill>
                  <a:schemeClr val="bg1"/>
                </a:solidFill>
                <a:latin typeface="微软雅黑" pitchFamily="34" charset="-122"/>
                <a:ea typeface="微软雅黑" pitchFamily="34" charset="-122"/>
              </a:endParaRPr>
            </a:p>
          </p:txBody>
        </p:sp>
      </p:grpSp>
      <p:sp>
        <p:nvSpPr>
          <p:cNvPr id="16" name="圆角矩形 15"/>
          <p:cNvSpPr/>
          <p:nvPr/>
        </p:nvSpPr>
        <p:spPr>
          <a:xfrm>
            <a:off x="4357686" y="1643050"/>
            <a:ext cx="3741980" cy="511504"/>
          </a:xfrm>
          <a:prstGeom prst="roundRect">
            <a:avLst/>
          </a:prstGeom>
          <a:solidFill>
            <a:srgbClr val="005DA2"/>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960" tIns="60980" rIns="121960" bIns="60980" anchor="ctr"/>
          <a:lstStyle/>
          <a:p>
            <a:pPr algn="ctr">
              <a:defRPr/>
            </a:pPr>
            <a:endParaRPr lang="zh-CN" altLang="en-US" sz="3600" dirty="0">
              <a:latin typeface="微软雅黑" pitchFamily="34" charset="-122"/>
              <a:ea typeface="微软雅黑" pitchFamily="34" charset="-122"/>
              <a:cs typeface="Arial Unicode MS" panose="020B0604020202020204" pitchFamily="34" charset="-122"/>
            </a:endParaRPr>
          </a:p>
        </p:txBody>
      </p:sp>
      <p:sp>
        <p:nvSpPr>
          <p:cNvPr id="17" name="矩形 16"/>
          <p:cNvSpPr/>
          <p:nvPr/>
        </p:nvSpPr>
        <p:spPr>
          <a:xfrm>
            <a:off x="5235877" y="1632826"/>
            <a:ext cx="2651348" cy="554038"/>
          </a:xfrm>
          <a:prstGeom prst="rect">
            <a:avLst/>
          </a:prstGeom>
        </p:spPr>
        <p:txBody>
          <a:bodyPr wrap="square" lIns="121960" tIns="60980" rIns="121960" bIns="60980">
            <a:spAutoFit/>
          </a:bodyPr>
          <a:lstStyle/>
          <a:p>
            <a:r>
              <a:rPr lang="zh-CN" altLang="en-US" sz="2800" dirty="0">
                <a:ln w="0"/>
                <a:solidFill>
                  <a:schemeClr val="bg1"/>
                </a:solidFill>
                <a:effectLst>
                  <a:outerShdw blurRad="38100" dist="25400" dir="5400000" algn="ctr" rotWithShape="0">
                    <a:srgbClr val="6E747A">
                      <a:alpha val="43000"/>
                    </a:srgbClr>
                  </a:outerShdw>
                </a:effectLst>
                <a:latin typeface="微软雅黑" pitchFamily="34" charset="-122"/>
                <a:ea typeface="微软雅黑" pitchFamily="34" charset="-122"/>
              </a:rPr>
              <a:t>项目背景</a:t>
            </a:r>
          </a:p>
        </p:txBody>
      </p:sp>
      <p:sp>
        <p:nvSpPr>
          <p:cNvPr id="18" name="圆角矩形 17"/>
          <p:cNvSpPr/>
          <p:nvPr/>
        </p:nvSpPr>
        <p:spPr>
          <a:xfrm>
            <a:off x="4333804" y="2567650"/>
            <a:ext cx="3741980" cy="511504"/>
          </a:xfrm>
          <a:prstGeom prst="roundRect">
            <a:avLst/>
          </a:prstGeom>
          <a:solidFill>
            <a:srgbClr val="005DA2"/>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960" tIns="60980" rIns="121960" bIns="60980" anchor="ctr"/>
          <a:lstStyle/>
          <a:p>
            <a:pPr algn="ctr">
              <a:defRPr/>
            </a:pPr>
            <a:endParaRPr lang="zh-CN" altLang="en-US" sz="3600" dirty="0">
              <a:latin typeface="微软雅黑" pitchFamily="34" charset="-122"/>
              <a:ea typeface="微软雅黑" pitchFamily="34" charset="-122"/>
              <a:cs typeface="Arial Unicode MS" panose="020B0604020202020204" pitchFamily="34" charset="-122"/>
            </a:endParaRPr>
          </a:p>
        </p:txBody>
      </p:sp>
      <p:sp>
        <p:nvSpPr>
          <p:cNvPr id="19" name="矩形 18"/>
          <p:cNvSpPr/>
          <p:nvPr/>
        </p:nvSpPr>
        <p:spPr>
          <a:xfrm>
            <a:off x="5235876" y="2534654"/>
            <a:ext cx="2651348" cy="554038"/>
          </a:xfrm>
          <a:prstGeom prst="rect">
            <a:avLst/>
          </a:prstGeom>
        </p:spPr>
        <p:txBody>
          <a:bodyPr wrap="square" lIns="121960" tIns="60980" rIns="121960" bIns="60980">
            <a:spAutoFit/>
          </a:bodyPr>
          <a:lstStyle/>
          <a:p>
            <a:r>
              <a:rPr lang="zh-CN" altLang="en-US" sz="2800" dirty="0">
                <a:ln w="0"/>
                <a:solidFill>
                  <a:schemeClr val="bg1"/>
                </a:solidFill>
                <a:effectLst>
                  <a:outerShdw blurRad="38100" dist="25400" dir="5400000" algn="ctr" rotWithShape="0">
                    <a:srgbClr val="6E747A">
                      <a:alpha val="43000"/>
                    </a:srgbClr>
                  </a:outerShdw>
                </a:effectLst>
                <a:latin typeface="微软雅黑" pitchFamily="34" charset="-122"/>
                <a:ea typeface="微软雅黑" pitchFamily="34" charset="-122"/>
              </a:rPr>
              <a:t>项目建设</a:t>
            </a:r>
          </a:p>
        </p:txBody>
      </p:sp>
      <p:sp>
        <p:nvSpPr>
          <p:cNvPr id="20" name="圆角矩形 19"/>
          <p:cNvSpPr/>
          <p:nvPr/>
        </p:nvSpPr>
        <p:spPr>
          <a:xfrm>
            <a:off x="4357686" y="3570102"/>
            <a:ext cx="3741980" cy="511504"/>
          </a:xfrm>
          <a:prstGeom prst="roundRect">
            <a:avLst/>
          </a:prstGeom>
          <a:solidFill>
            <a:srgbClr val="005DA2"/>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960" tIns="60980" rIns="121960" bIns="60980" anchor="ctr"/>
          <a:lstStyle/>
          <a:p>
            <a:pPr algn="ctr">
              <a:defRPr/>
            </a:pPr>
            <a:endParaRPr lang="zh-CN" altLang="en-US" sz="3600" dirty="0">
              <a:latin typeface="微软雅黑" pitchFamily="34" charset="-122"/>
              <a:ea typeface="微软雅黑" pitchFamily="34" charset="-122"/>
              <a:cs typeface="Arial Unicode MS" panose="020B0604020202020204" pitchFamily="34" charset="-122"/>
            </a:endParaRPr>
          </a:p>
        </p:txBody>
      </p:sp>
      <p:sp>
        <p:nvSpPr>
          <p:cNvPr id="21" name="矩形 20"/>
          <p:cNvSpPr/>
          <p:nvPr/>
        </p:nvSpPr>
        <p:spPr>
          <a:xfrm>
            <a:off x="5235876" y="3538611"/>
            <a:ext cx="2734524" cy="554038"/>
          </a:xfrm>
          <a:prstGeom prst="rect">
            <a:avLst/>
          </a:prstGeom>
        </p:spPr>
        <p:txBody>
          <a:bodyPr wrap="square" lIns="121960" tIns="60980" rIns="121960" bIns="60980">
            <a:spAutoFit/>
          </a:bodyPr>
          <a:lstStyle/>
          <a:p>
            <a:r>
              <a:rPr lang="zh-CN" altLang="en-US" sz="2800" dirty="0">
                <a:ln w="0"/>
                <a:solidFill>
                  <a:schemeClr val="bg1"/>
                </a:solidFill>
                <a:effectLst>
                  <a:outerShdw blurRad="38100" dist="25400" dir="5400000" algn="ctr" rotWithShape="0">
                    <a:srgbClr val="6E747A">
                      <a:alpha val="43000"/>
                    </a:srgbClr>
                  </a:outerShdw>
                </a:effectLst>
                <a:latin typeface="微软雅黑" pitchFamily="34" charset="-122"/>
                <a:ea typeface="微软雅黑" pitchFamily="34" charset="-122"/>
              </a:rPr>
              <a:t>项目实施</a:t>
            </a:r>
          </a:p>
        </p:txBody>
      </p:sp>
      <p:sp>
        <p:nvSpPr>
          <p:cNvPr id="22" name="圆角矩形 21"/>
          <p:cNvSpPr/>
          <p:nvPr/>
        </p:nvSpPr>
        <p:spPr>
          <a:xfrm>
            <a:off x="4357686" y="4526982"/>
            <a:ext cx="3741980" cy="511504"/>
          </a:xfrm>
          <a:prstGeom prst="roundRect">
            <a:avLst/>
          </a:prstGeom>
          <a:solidFill>
            <a:srgbClr val="005DA2"/>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960" tIns="60980" rIns="121960" bIns="60980" anchor="ctr"/>
          <a:lstStyle/>
          <a:p>
            <a:pPr algn="ctr">
              <a:defRPr/>
            </a:pPr>
            <a:endParaRPr lang="zh-CN" altLang="en-US" sz="3600" dirty="0">
              <a:latin typeface="微软雅黑" pitchFamily="34" charset="-122"/>
              <a:ea typeface="微软雅黑" pitchFamily="34" charset="-122"/>
              <a:cs typeface="Arial Unicode MS" panose="020B0604020202020204" pitchFamily="34" charset="-122"/>
            </a:endParaRPr>
          </a:p>
        </p:txBody>
      </p:sp>
      <p:sp>
        <p:nvSpPr>
          <p:cNvPr id="24" name="矩形 23"/>
          <p:cNvSpPr/>
          <p:nvPr/>
        </p:nvSpPr>
        <p:spPr>
          <a:xfrm>
            <a:off x="5219712" y="4526982"/>
            <a:ext cx="2734524" cy="554038"/>
          </a:xfrm>
          <a:prstGeom prst="rect">
            <a:avLst/>
          </a:prstGeom>
        </p:spPr>
        <p:txBody>
          <a:bodyPr wrap="square" lIns="121960" tIns="60980" rIns="121960" bIns="60980">
            <a:spAutoFit/>
          </a:bodyPr>
          <a:lstStyle/>
          <a:p>
            <a:r>
              <a:rPr lang="zh-CN" altLang="en-US" sz="2800" dirty="0">
                <a:ln w="0"/>
                <a:solidFill>
                  <a:schemeClr val="bg1"/>
                </a:solidFill>
                <a:effectLst>
                  <a:outerShdw blurRad="38100" dist="25400" dir="5400000" algn="ctr" rotWithShape="0">
                    <a:srgbClr val="6E747A">
                      <a:alpha val="43000"/>
                    </a:srgbClr>
                  </a:outerShdw>
                </a:effectLst>
                <a:latin typeface="微软雅黑" pitchFamily="34" charset="-122"/>
                <a:ea typeface="微软雅黑" pitchFamily="34" charset="-122"/>
              </a:rPr>
              <a:t>项目意义</a:t>
            </a:r>
          </a:p>
        </p:txBody>
      </p:sp>
      <p:sp>
        <p:nvSpPr>
          <p:cNvPr id="25" name="文本框 2"/>
          <p:cNvSpPr txBox="1">
            <a:spLocks noChangeArrowheads="1"/>
          </p:cNvSpPr>
          <p:nvPr/>
        </p:nvSpPr>
        <p:spPr bwMode="auto">
          <a:xfrm>
            <a:off x="1079252" y="2452914"/>
            <a:ext cx="1326114" cy="1600414"/>
          </a:xfrm>
          <a:prstGeom prst="rect">
            <a:avLst/>
          </a:prstGeom>
          <a:noFill/>
          <a:ln w="9525">
            <a:noFill/>
            <a:miter lim="800000"/>
          </a:ln>
        </p:spPr>
        <p:txBody>
          <a:bodyPr lIns="121898" tIns="60948" rIns="121898" bIns="60948">
            <a:spAutoFit/>
          </a:bodyPr>
          <a:lstStyle/>
          <a:p>
            <a:pPr algn="ctr"/>
            <a:r>
              <a:rPr lang="zh-CN" altLang="en-US" sz="4800" dirty="0">
                <a:ln w="0"/>
                <a:solidFill>
                  <a:schemeClr val="tx2"/>
                </a:solidFill>
                <a:effectLst>
                  <a:outerShdw blurRad="38100" dist="25400" dir="5400000" algn="ctr" rotWithShape="0">
                    <a:srgbClr val="6E747A">
                      <a:alpha val="43000"/>
                    </a:srgbClr>
                  </a:outerShdw>
                </a:effectLst>
                <a:latin typeface="微软雅黑" pitchFamily="34" charset="-122"/>
                <a:ea typeface="微软雅黑" pitchFamily="34" charset="-122"/>
              </a:rPr>
              <a:t>目</a:t>
            </a:r>
            <a:endParaRPr lang="en-US" altLang="zh-CN" sz="4800" dirty="0">
              <a:ln w="0"/>
              <a:solidFill>
                <a:schemeClr val="tx2"/>
              </a:solidFill>
              <a:effectLst>
                <a:outerShdw blurRad="38100" dist="25400" dir="5400000" algn="ctr" rotWithShape="0">
                  <a:srgbClr val="6E747A">
                    <a:alpha val="43000"/>
                  </a:srgbClr>
                </a:outerShdw>
              </a:effectLst>
              <a:latin typeface="微软雅黑" pitchFamily="34" charset="-122"/>
              <a:ea typeface="微软雅黑" pitchFamily="34" charset="-122"/>
            </a:endParaRPr>
          </a:p>
          <a:p>
            <a:pPr algn="ctr"/>
            <a:r>
              <a:rPr lang="zh-CN" altLang="en-US" sz="4800" dirty="0">
                <a:ln w="0"/>
                <a:solidFill>
                  <a:schemeClr val="tx2"/>
                </a:solidFill>
                <a:effectLst>
                  <a:outerShdw blurRad="38100" dist="25400" dir="5400000" algn="ctr" rotWithShape="0">
                    <a:srgbClr val="6E747A">
                      <a:alpha val="43000"/>
                    </a:srgbClr>
                  </a:outerShdw>
                </a:effectLst>
                <a:latin typeface="微软雅黑" pitchFamily="34" charset="-122"/>
                <a:ea typeface="微软雅黑" pitchFamily="34" charset="-122"/>
              </a:rPr>
              <a:t>录</a:t>
            </a:r>
          </a:p>
        </p:txBody>
      </p:sp>
      <p:grpSp>
        <p:nvGrpSpPr>
          <p:cNvPr id="32" name="组合 40"/>
          <p:cNvGrpSpPr/>
          <p:nvPr/>
        </p:nvGrpSpPr>
        <p:grpSpPr bwMode="auto">
          <a:xfrm>
            <a:off x="3305992" y="5559905"/>
            <a:ext cx="767615" cy="637534"/>
            <a:chOff x="3050167" y="1844084"/>
            <a:chExt cx="834144" cy="692481"/>
          </a:xfrm>
        </p:grpSpPr>
        <p:sp>
          <p:nvSpPr>
            <p:cNvPr id="33" name="任意多边形 32"/>
            <p:cNvSpPr/>
            <p:nvPr/>
          </p:nvSpPr>
          <p:spPr>
            <a:xfrm rot="8100000" flipV="1">
              <a:off x="3050167" y="1844084"/>
              <a:ext cx="834144" cy="678092"/>
            </a:xfrm>
            <a:custGeom>
              <a:avLst/>
              <a:gdLst>
                <a:gd name="connsiteX0" fmla="*/ 122096 w 833718"/>
                <a:gd name="connsiteY0" fmla="*/ 556342 h 678436"/>
                <a:gd name="connsiteX1" fmla="*/ 68679 w 833718"/>
                <a:gd name="connsiteY1" fmla="*/ 32208 h 678436"/>
                <a:gd name="connsiteX2" fmla="*/ 94988 w 833718"/>
                <a:gd name="connsiteY2" fmla="*/ 0 h 678436"/>
                <a:gd name="connsiteX3" fmla="*/ 738731 w 833718"/>
                <a:gd name="connsiteY3" fmla="*/ 0 h 678436"/>
                <a:gd name="connsiteX4" fmla="*/ 765040 w 833718"/>
                <a:gd name="connsiteY4" fmla="*/ 32208 h 678436"/>
                <a:gd name="connsiteX5" fmla="*/ 711623 w 833718"/>
                <a:gd name="connsiteY5" fmla="*/ 556342 h 678436"/>
                <a:gd name="connsiteX6" fmla="*/ 122096 w 833718"/>
                <a:gd name="connsiteY6" fmla="*/ 556342 h 678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3718" h="678436">
                  <a:moveTo>
                    <a:pt x="122096" y="556342"/>
                  </a:moveTo>
                  <a:cubicBezTo>
                    <a:pt x="-20349" y="413897"/>
                    <a:pt x="-38155" y="194012"/>
                    <a:pt x="68679" y="32208"/>
                  </a:cubicBezTo>
                  <a:lnTo>
                    <a:pt x="94988" y="0"/>
                  </a:lnTo>
                  <a:lnTo>
                    <a:pt x="738731" y="0"/>
                  </a:lnTo>
                  <a:lnTo>
                    <a:pt x="765040" y="32208"/>
                  </a:lnTo>
                  <a:cubicBezTo>
                    <a:pt x="871873" y="194012"/>
                    <a:pt x="854068" y="413897"/>
                    <a:pt x="711623" y="556342"/>
                  </a:cubicBezTo>
                  <a:cubicBezTo>
                    <a:pt x="548830" y="719135"/>
                    <a:pt x="284889" y="719135"/>
                    <a:pt x="122096" y="556342"/>
                  </a:cubicBezTo>
                  <a:close/>
                </a:path>
              </a:pathLst>
            </a:custGeom>
            <a:solidFill>
              <a:srgbClr val="005DA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600">
                <a:latin typeface="微软雅黑" pitchFamily="34" charset="-122"/>
                <a:ea typeface="微软雅黑" pitchFamily="34" charset="-122"/>
              </a:endParaRPr>
            </a:p>
          </p:txBody>
        </p:sp>
        <p:sp>
          <p:nvSpPr>
            <p:cNvPr id="34" name="文本框 42"/>
            <p:cNvSpPr txBox="1">
              <a:spLocks noChangeArrowheads="1"/>
            </p:cNvSpPr>
            <p:nvPr/>
          </p:nvSpPr>
          <p:spPr bwMode="auto">
            <a:xfrm>
              <a:off x="3123828" y="1901390"/>
              <a:ext cx="726001" cy="635175"/>
            </a:xfrm>
            <a:prstGeom prst="rect">
              <a:avLst/>
            </a:prstGeom>
            <a:noFill/>
            <a:ln w="9525">
              <a:noFill/>
              <a:miter lim="800000"/>
            </a:ln>
          </p:spPr>
          <p:txBody>
            <a:bodyPr>
              <a:spAutoFit/>
            </a:bodyPr>
            <a:lstStyle/>
            <a:p>
              <a:r>
                <a:rPr lang="en-US" altLang="zh-CN" sz="3200" dirty="0">
                  <a:solidFill>
                    <a:schemeClr val="bg1"/>
                  </a:solidFill>
                  <a:latin typeface="微软雅黑" pitchFamily="34" charset="-122"/>
                  <a:ea typeface="微软雅黑" pitchFamily="34" charset="-122"/>
                </a:rPr>
                <a:t>05</a:t>
              </a:r>
              <a:endParaRPr lang="zh-CN" altLang="en-US" sz="3200" dirty="0">
                <a:solidFill>
                  <a:schemeClr val="bg1"/>
                </a:solidFill>
                <a:latin typeface="微软雅黑" pitchFamily="34" charset="-122"/>
                <a:ea typeface="微软雅黑" pitchFamily="34" charset="-122"/>
              </a:endParaRPr>
            </a:p>
          </p:txBody>
        </p:sp>
      </p:grpSp>
      <p:sp>
        <p:nvSpPr>
          <p:cNvPr id="35" name="圆角矩形 34"/>
          <p:cNvSpPr/>
          <p:nvPr/>
        </p:nvSpPr>
        <p:spPr>
          <a:xfrm>
            <a:off x="4424354" y="5572140"/>
            <a:ext cx="3741980" cy="511504"/>
          </a:xfrm>
          <a:prstGeom prst="roundRect">
            <a:avLst/>
          </a:prstGeom>
          <a:solidFill>
            <a:srgbClr val="005DA2"/>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960" tIns="60980" rIns="121960" bIns="60980" anchor="ctr"/>
          <a:lstStyle/>
          <a:p>
            <a:pPr algn="ctr">
              <a:defRPr/>
            </a:pPr>
            <a:endParaRPr lang="zh-CN" altLang="en-US" sz="3600" dirty="0">
              <a:latin typeface="微软雅黑" pitchFamily="34" charset="-122"/>
              <a:ea typeface="微软雅黑" pitchFamily="34" charset="-122"/>
              <a:cs typeface="Arial Unicode MS" panose="020B0604020202020204" pitchFamily="34" charset="-122"/>
            </a:endParaRPr>
          </a:p>
        </p:txBody>
      </p:sp>
      <p:sp>
        <p:nvSpPr>
          <p:cNvPr id="36" name="矩形 35"/>
          <p:cNvSpPr/>
          <p:nvPr/>
        </p:nvSpPr>
        <p:spPr>
          <a:xfrm>
            <a:off x="5286380" y="5572140"/>
            <a:ext cx="2734524" cy="554038"/>
          </a:xfrm>
          <a:prstGeom prst="rect">
            <a:avLst/>
          </a:prstGeom>
        </p:spPr>
        <p:txBody>
          <a:bodyPr wrap="square" lIns="121960" tIns="60980" rIns="121960" bIns="60980">
            <a:spAutoFit/>
          </a:bodyPr>
          <a:lstStyle/>
          <a:p>
            <a:r>
              <a:rPr lang="zh-CN" altLang="en-US" sz="2800" dirty="0">
                <a:ln w="0"/>
                <a:solidFill>
                  <a:schemeClr val="bg1"/>
                </a:solidFill>
                <a:effectLst>
                  <a:outerShdw blurRad="38100" dist="25400" dir="5400000" algn="ctr" rotWithShape="0">
                    <a:srgbClr val="6E747A">
                      <a:alpha val="43000"/>
                    </a:srgbClr>
                  </a:outerShdw>
                </a:effectLst>
                <a:latin typeface="微软雅黑" pitchFamily="34" charset="-122"/>
                <a:ea typeface="微软雅黑" pitchFamily="34" charset="-122"/>
              </a:rPr>
              <a:t>可推广性</a:t>
            </a:r>
          </a:p>
        </p:txBody>
      </p:sp>
      <p:sp>
        <p:nvSpPr>
          <p:cNvPr id="29" name="文本框 48"/>
          <p:cNvSpPr txBox="1">
            <a:spLocks noChangeArrowheads="1"/>
          </p:cNvSpPr>
          <p:nvPr/>
        </p:nvSpPr>
        <p:spPr bwMode="auto">
          <a:xfrm>
            <a:off x="3286116" y="1714488"/>
            <a:ext cx="668096" cy="584774"/>
          </a:xfrm>
          <a:prstGeom prst="rect">
            <a:avLst/>
          </a:prstGeom>
          <a:noFill/>
          <a:ln w="9525">
            <a:noFill/>
            <a:miter lim="800000"/>
          </a:ln>
        </p:spPr>
        <p:txBody>
          <a:bodyPr>
            <a:spAutoFit/>
          </a:bodyPr>
          <a:lstStyle/>
          <a:p>
            <a:r>
              <a:rPr lang="en-US" altLang="zh-CN" sz="3200" dirty="0">
                <a:solidFill>
                  <a:schemeClr val="bg1"/>
                </a:solidFill>
                <a:latin typeface="微软雅黑" pitchFamily="34" charset="-122"/>
                <a:ea typeface="微软雅黑" pitchFamily="34" charset="-122"/>
              </a:rPr>
              <a:t>01</a:t>
            </a:r>
            <a:endParaRPr lang="zh-CN" altLang="en-US" sz="3200" dirty="0">
              <a:solidFill>
                <a:schemeClr val="bg1"/>
              </a:solidFill>
              <a:latin typeface="微软雅黑" pitchFamily="34" charset="-122"/>
              <a:ea typeface="微软雅黑" pitchFamily="34" charset="-122"/>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79512" y="116632"/>
            <a:ext cx="7886700" cy="608260"/>
          </a:xfrm>
          <a:prstGeom prst="rect">
            <a:avLst/>
          </a:prstGeom>
        </p:spPr>
        <p:txBody>
          <a:bodyPr/>
          <a:lstStyle/>
          <a:p>
            <a:pPr>
              <a:spcBef>
                <a:spcPct val="0"/>
              </a:spcBef>
              <a:defRPr/>
            </a:pPr>
            <a:r>
              <a:rPr lang="en-US" altLang="zh-CN" sz="2200" b="1" dirty="0">
                <a:solidFill>
                  <a:schemeClr val="bg1"/>
                </a:solidFill>
                <a:latin typeface="微软雅黑" pitchFamily="34" charset="-122"/>
                <a:ea typeface="微软雅黑" pitchFamily="34" charset="-122"/>
                <a:cs typeface="+mj-cs"/>
              </a:rPr>
              <a:t>1.1</a:t>
            </a:r>
            <a:r>
              <a:rPr lang="zh-CN" altLang="en-US" sz="2200" b="1" dirty="0">
                <a:solidFill>
                  <a:schemeClr val="bg1"/>
                </a:solidFill>
                <a:latin typeface="微软雅黑" pitchFamily="34" charset="-122"/>
                <a:ea typeface="微软雅黑" pitchFamily="34" charset="-122"/>
                <a:cs typeface="+mj-cs"/>
              </a:rPr>
              <a:t>项目背景情况介绍</a:t>
            </a:r>
            <a:endParaRPr lang="en-US" altLang="zh-CN" sz="2200" b="1" dirty="0">
              <a:solidFill>
                <a:schemeClr val="bg1"/>
              </a:solidFill>
              <a:latin typeface="微软雅黑" pitchFamily="34" charset="-122"/>
              <a:ea typeface="微软雅黑" pitchFamily="34" charset="-122"/>
              <a:cs typeface="+mj-cs"/>
            </a:endParaRPr>
          </a:p>
        </p:txBody>
      </p:sp>
      <p:grpSp>
        <p:nvGrpSpPr>
          <p:cNvPr id="4" name="组合 3"/>
          <p:cNvGrpSpPr/>
          <p:nvPr/>
        </p:nvGrpSpPr>
        <p:grpSpPr>
          <a:xfrm>
            <a:off x="142844" y="714356"/>
            <a:ext cx="8143900" cy="3500462"/>
            <a:chOff x="570991" y="1648539"/>
            <a:chExt cx="4988075" cy="3557880"/>
          </a:xfrm>
        </p:grpSpPr>
        <p:grpSp>
          <p:nvGrpSpPr>
            <p:cNvPr id="5" name="组合 11"/>
            <p:cNvGrpSpPr/>
            <p:nvPr/>
          </p:nvGrpSpPr>
          <p:grpSpPr>
            <a:xfrm>
              <a:off x="635368" y="1648539"/>
              <a:ext cx="4923698" cy="3557880"/>
              <a:chOff x="1287102" y="1199523"/>
              <a:chExt cx="6847285" cy="2795588"/>
            </a:xfrm>
          </p:grpSpPr>
          <p:sp>
            <p:nvSpPr>
              <p:cNvPr id="17" name="圆角矩形 16"/>
              <p:cNvSpPr/>
              <p:nvPr/>
            </p:nvSpPr>
            <p:spPr bwMode="auto">
              <a:xfrm>
                <a:off x="1287102" y="1199523"/>
                <a:ext cx="6847285" cy="2795588"/>
              </a:xfrm>
              <a:prstGeom prst="roundRect">
                <a:avLst>
                  <a:gd name="adj" fmla="val 9960"/>
                </a:avLst>
              </a:prstGeom>
              <a:gradFill flip="none" rotWithShape="1">
                <a:gsLst>
                  <a:gs pos="0">
                    <a:schemeClr val="bg1"/>
                  </a:gs>
                  <a:gs pos="100000">
                    <a:srgbClr val="E0E0E0"/>
                  </a:gs>
                </a:gsLst>
                <a:lin ang="5400000" scaled="1"/>
                <a:tileRect/>
              </a:gradFill>
              <a:ln>
                <a:noFill/>
              </a:ln>
              <a:effectLst>
                <a:outerShdw blurRad="279400" dist="2540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fontAlgn="auto">
                  <a:spcBef>
                    <a:spcPts val="0"/>
                  </a:spcBef>
                  <a:spcAft>
                    <a:spcPts val="0"/>
                  </a:spcAft>
                  <a:defRPr/>
                </a:pPr>
                <a:endParaRPr lang="en-US"/>
              </a:p>
            </p:txBody>
          </p:sp>
          <p:sp>
            <p:nvSpPr>
              <p:cNvPr id="18" name="圆角矩形 17"/>
              <p:cNvSpPr/>
              <p:nvPr/>
            </p:nvSpPr>
            <p:spPr bwMode="auto">
              <a:xfrm>
                <a:off x="1473978" y="1415961"/>
                <a:ext cx="6428185" cy="2306241"/>
              </a:xfrm>
              <a:prstGeom prst="roundRect">
                <a:avLst>
                  <a:gd name="adj" fmla="val 11474"/>
                </a:avLst>
              </a:prstGeom>
              <a:gradFill flip="none" rotWithShape="1">
                <a:gsLst>
                  <a:gs pos="0">
                    <a:schemeClr val="bg1"/>
                  </a:gs>
                  <a:gs pos="100000">
                    <a:srgbClr val="DDDEDD"/>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fontAlgn="auto">
                  <a:spcBef>
                    <a:spcPts val="0"/>
                  </a:spcBef>
                  <a:spcAft>
                    <a:spcPts val="0"/>
                  </a:spcAft>
                  <a:defRPr/>
                </a:pPr>
                <a:endParaRPr lang="en-US"/>
              </a:p>
            </p:txBody>
          </p:sp>
        </p:grpSp>
        <p:sp>
          <p:nvSpPr>
            <p:cNvPr id="6" name="TextBox 128"/>
            <p:cNvSpPr txBox="1"/>
            <p:nvPr/>
          </p:nvSpPr>
          <p:spPr>
            <a:xfrm>
              <a:off x="839391" y="2168927"/>
              <a:ext cx="4617065" cy="2486959"/>
            </a:xfrm>
            <a:prstGeom prst="rect">
              <a:avLst/>
            </a:prstGeom>
            <a:noFill/>
          </p:spPr>
          <p:txBody>
            <a:bodyPr wrap="square" rtlCol="0">
              <a:spAutoFit/>
            </a:bodyPr>
            <a:lstStyle/>
            <a:p>
              <a:pPr eaLnBrk="0" hangingPunct="0">
                <a:lnSpc>
                  <a:spcPct val="150000"/>
                </a:lnSpc>
              </a:pPr>
              <a:r>
                <a:rPr lang="zh-CN" altLang="en-US" sz="1800" dirty="0">
                  <a:solidFill>
                    <a:schemeClr val="tx1">
                      <a:lumMod val="65000"/>
                      <a:lumOff val="35000"/>
                    </a:schemeClr>
                  </a:solidFill>
                  <a:latin typeface="华文中宋" panose="02010600040101010101" pitchFamily="2" charset="-122"/>
                  <a:ea typeface="华文中宋" panose="02010600040101010101" pitchFamily="2" charset="-122"/>
                  <a:sym typeface="微软雅黑" pitchFamily="34" charset="-122"/>
                </a:rPr>
                <a:t>        </a:t>
              </a:r>
              <a:endParaRPr lang="en-US" altLang="zh-CN" sz="1800" dirty="0">
                <a:solidFill>
                  <a:schemeClr val="tx1">
                    <a:lumMod val="65000"/>
                    <a:lumOff val="35000"/>
                  </a:schemeClr>
                </a:solidFill>
                <a:latin typeface="华文中宋" panose="02010600040101010101" pitchFamily="2" charset="-122"/>
                <a:ea typeface="华文中宋" panose="02010600040101010101" pitchFamily="2" charset="-122"/>
                <a:sym typeface="微软雅黑" pitchFamily="34" charset="-122"/>
              </a:endParaRPr>
            </a:p>
            <a:p>
              <a:r>
                <a:rPr lang="en-US" b="1" dirty="0">
                  <a:latin typeface="微软雅黑" pitchFamily="34" charset="-122"/>
                  <a:ea typeface="微软雅黑" pitchFamily="34" charset="-122"/>
                </a:rPr>
                <a:t>1</a:t>
              </a:r>
              <a:r>
                <a:rPr lang="zh-CN" altLang="en-US" b="1" dirty="0">
                  <a:latin typeface="微软雅黑" pitchFamily="34" charset="-122"/>
                  <a:ea typeface="微软雅黑" pitchFamily="34" charset="-122"/>
                </a:rPr>
                <a:t>、</a:t>
              </a:r>
              <a:r>
                <a:rPr lang="en-US" b="1" dirty="0">
                  <a:latin typeface="微软雅黑" pitchFamily="34" charset="-122"/>
                  <a:ea typeface="微软雅黑" pitchFamily="34" charset="-122"/>
                </a:rPr>
                <a:t>2016</a:t>
              </a:r>
              <a:r>
                <a:rPr lang="zh-CN" altLang="en-US" b="1" dirty="0">
                  <a:latin typeface="微软雅黑" pitchFamily="34" charset="-122"/>
                  <a:ea typeface="微软雅黑" pitchFamily="34" charset="-122"/>
                </a:rPr>
                <a:t>年初，江西省教育厅将景德镇市列为全省教育信息化试点城市，为积极稳妥推进我市教育信息化试点工作。</a:t>
              </a:r>
              <a:endParaRPr lang="en-US" altLang="zh-CN" b="1" dirty="0">
                <a:latin typeface="微软雅黑" pitchFamily="34" charset="-122"/>
                <a:ea typeface="微软雅黑" pitchFamily="34" charset="-122"/>
              </a:endParaRPr>
            </a:p>
            <a:p>
              <a:r>
                <a:rPr lang="en-US" altLang="zh-CN" b="1" dirty="0">
                  <a:latin typeface="微软雅黑" pitchFamily="34" charset="-122"/>
                  <a:ea typeface="微软雅黑" pitchFamily="34" charset="-122"/>
                </a:rPr>
                <a:t>2</a:t>
              </a:r>
              <a:r>
                <a:rPr lang="zh-CN" altLang="en-US" b="1" dirty="0">
                  <a:latin typeface="微软雅黑" pitchFamily="34" charset="-122"/>
                  <a:ea typeface="微软雅黑" pitchFamily="34" charset="-122"/>
                </a:rPr>
                <a:t>、景德镇教育局作为全省教育信息化试点单位，客户根据当前和未来的教育发展需要，需要建设一套集课程录制存储、区本资源管理共享、校本资源建设、多方远程互动教学、远程教学教研、课件直播点播、远程集中控制管理等能力的云课堂平台。</a:t>
              </a:r>
            </a:p>
            <a:p>
              <a:endParaRPr lang="zh-CN" altLang="en-US" b="1" dirty="0"/>
            </a:p>
          </p:txBody>
        </p:sp>
        <p:sp>
          <p:nvSpPr>
            <p:cNvPr id="7" name="矩形 1"/>
            <p:cNvSpPr/>
            <p:nvPr/>
          </p:nvSpPr>
          <p:spPr>
            <a:xfrm>
              <a:off x="946149" y="1653570"/>
              <a:ext cx="1554884" cy="244044"/>
            </a:xfrm>
            <a:custGeom>
              <a:avLst/>
              <a:gdLst>
                <a:gd name="connsiteX0" fmla="*/ 0 w 1565482"/>
                <a:gd name="connsiteY0" fmla="*/ 0 h 247650"/>
                <a:gd name="connsiteX1" fmla="*/ 1565482 w 1565482"/>
                <a:gd name="connsiteY1" fmla="*/ 0 h 247650"/>
                <a:gd name="connsiteX2" fmla="*/ 1565482 w 1565482"/>
                <a:gd name="connsiteY2" fmla="*/ 247650 h 247650"/>
                <a:gd name="connsiteX3" fmla="*/ 0 w 1565482"/>
                <a:gd name="connsiteY3" fmla="*/ 247650 h 247650"/>
                <a:gd name="connsiteX4" fmla="*/ 0 w 1565482"/>
                <a:gd name="connsiteY4" fmla="*/ 0 h 247650"/>
                <a:gd name="connsiteX0" fmla="*/ 0 w 1565482"/>
                <a:gd name="connsiteY0" fmla="*/ 0 h 247650"/>
                <a:gd name="connsiteX1" fmla="*/ 1298782 w 1565482"/>
                <a:gd name="connsiteY1" fmla="*/ 0 h 247650"/>
                <a:gd name="connsiteX2" fmla="*/ 1565482 w 1565482"/>
                <a:gd name="connsiteY2" fmla="*/ 247650 h 247650"/>
                <a:gd name="connsiteX3" fmla="*/ 0 w 1565482"/>
                <a:gd name="connsiteY3" fmla="*/ 247650 h 247650"/>
                <a:gd name="connsiteX4" fmla="*/ 0 w 1565482"/>
                <a:gd name="connsiteY4" fmla="*/ 0 h 247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5482" h="247650">
                  <a:moveTo>
                    <a:pt x="0" y="0"/>
                  </a:moveTo>
                  <a:lnTo>
                    <a:pt x="1298782" y="0"/>
                  </a:lnTo>
                  <a:lnTo>
                    <a:pt x="1565482" y="247650"/>
                  </a:lnTo>
                  <a:lnTo>
                    <a:pt x="0" y="247650"/>
                  </a:lnTo>
                  <a:lnTo>
                    <a:pt x="0" y="0"/>
                  </a:lnTo>
                  <a:close/>
                </a:path>
              </a:pathLst>
            </a:custGeom>
            <a:solidFill>
              <a:srgbClr val="005A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2"/>
            <p:cNvSpPr/>
            <p:nvPr/>
          </p:nvSpPr>
          <p:spPr>
            <a:xfrm>
              <a:off x="904249" y="1666362"/>
              <a:ext cx="1093748" cy="805718"/>
            </a:xfrm>
            <a:custGeom>
              <a:avLst/>
              <a:gdLst>
                <a:gd name="connsiteX0" fmla="*/ 0 w 1323133"/>
                <a:gd name="connsiteY0" fmla="*/ 0 h 1198669"/>
                <a:gd name="connsiteX1" fmla="*/ 1323133 w 1323133"/>
                <a:gd name="connsiteY1" fmla="*/ 0 h 1198669"/>
                <a:gd name="connsiteX2" fmla="*/ 1323133 w 1323133"/>
                <a:gd name="connsiteY2" fmla="*/ 1198669 h 1198669"/>
                <a:gd name="connsiteX3" fmla="*/ 0 w 1323133"/>
                <a:gd name="connsiteY3" fmla="*/ 1198669 h 1198669"/>
                <a:gd name="connsiteX4" fmla="*/ 0 w 1323133"/>
                <a:gd name="connsiteY4" fmla="*/ 0 h 1198669"/>
                <a:gd name="connsiteX0" fmla="*/ 0 w 1323133"/>
                <a:gd name="connsiteY0" fmla="*/ 0 h 1198669"/>
                <a:gd name="connsiteX1" fmla="*/ 1323133 w 1323133"/>
                <a:gd name="connsiteY1" fmla="*/ 0 h 1198669"/>
                <a:gd name="connsiteX2" fmla="*/ 1085008 w 1323133"/>
                <a:gd name="connsiteY2" fmla="*/ 817669 h 1198669"/>
                <a:gd name="connsiteX3" fmla="*/ 0 w 1323133"/>
                <a:gd name="connsiteY3" fmla="*/ 1198669 h 1198669"/>
                <a:gd name="connsiteX4" fmla="*/ 0 w 1323133"/>
                <a:gd name="connsiteY4" fmla="*/ 0 h 1198669"/>
                <a:gd name="connsiteX0" fmla="*/ 47625 w 1370758"/>
                <a:gd name="connsiteY0" fmla="*/ 0 h 827194"/>
                <a:gd name="connsiteX1" fmla="*/ 1370758 w 1370758"/>
                <a:gd name="connsiteY1" fmla="*/ 0 h 827194"/>
                <a:gd name="connsiteX2" fmla="*/ 1132633 w 1370758"/>
                <a:gd name="connsiteY2" fmla="*/ 817669 h 827194"/>
                <a:gd name="connsiteX3" fmla="*/ 0 w 1370758"/>
                <a:gd name="connsiteY3" fmla="*/ 827194 h 827194"/>
                <a:gd name="connsiteX4" fmla="*/ 47625 w 1370758"/>
                <a:gd name="connsiteY4" fmla="*/ 0 h 827194"/>
                <a:gd name="connsiteX0" fmla="*/ 47625 w 1370758"/>
                <a:gd name="connsiteY0" fmla="*/ 0 h 836719"/>
                <a:gd name="connsiteX1" fmla="*/ 1370758 w 1370758"/>
                <a:gd name="connsiteY1" fmla="*/ 0 h 836719"/>
                <a:gd name="connsiteX2" fmla="*/ 875458 w 1370758"/>
                <a:gd name="connsiteY2" fmla="*/ 836719 h 836719"/>
                <a:gd name="connsiteX3" fmla="*/ 0 w 1370758"/>
                <a:gd name="connsiteY3" fmla="*/ 827194 h 836719"/>
                <a:gd name="connsiteX4" fmla="*/ 47625 w 1370758"/>
                <a:gd name="connsiteY4" fmla="*/ 0 h 8367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0758" h="836719">
                  <a:moveTo>
                    <a:pt x="47625" y="0"/>
                  </a:moveTo>
                  <a:lnTo>
                    <a:pt x="1370758" y="0"/>
                  </a:lnTo>
                  <a:lnTo>
                    <a:pt x="875458" y="836719"/>
                  </a:lnTo>
                  <a:lnTo>
                    <a:pt x="0" y="827194"/>
                  </a:lnTo>
                  <a:lnTo>
                    <a:pt x="47625" y="0"/>
                  </a:lnTo>
                  <a:close/>
                </a:path>
              </a:pathLst>
            </a:custGeom>
            <a:solidFill>
              <a:srgbClr val="005A9E"/>
            </a:solidFill>
            <a:ln>
              <a:noFill/>
            </a:ln>
            <a:effectLst>
              <a:outerShdw blurRad="63500" dist="63500" sx="102000" sy="102000" algn="ctr" rotWithShape="0">
                <a:prstClr val="black">
                  <a:alpha val="6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TextBox 28"/>
            <p:cNvSpPr txBox="1"/>
            <p:nvPr/>
          </p:nvSpPr>
          <p:spPr bwMode="auto">
            <a:xfrm>
              <a:off x="570991" y="1828174"/>
              <a:ext cx="1587214" cy="420749"/>
            </a:xfrm>
            <a:prstGeom prst="rect">
              <a:avLst/>
            </a:prstGeom>
            <a:noFill/>
          </p:spPr>
          <p:txBody>
            <a:bodyPr wrap="square" lIns="68580" tIns="34290" rIns="68580" bIns="3429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lnSpc>
                  <a:spcPct val="80000"/>
                </a:lnSpc>
                <a:spcBef>
                  <a:spcPts val="0"/>
                </a:spcBef>
                <a:spcAft>
                  <a:spcPts val="0"/>
                </a:spcAft>
                <a:defRPr/>
              </a:pPr>
              <a:r>
                <a:rPr lang="zh-CN" altLang="en-US" sz="2800" b="1" kern="0" dirty="0">
                  <a:ln w="18415" cmpd="sng">
                    <a:noFill/>
                    <a:prstDash val="solid"/>
                  </a:ln>
                  <a:solidFill>
                    <a:schemeClr val="bg1"/>
                  </a:solidFill>
                  <a:latin typeface="微软雅黑" pitchFamily="34" charset="-122"/>
                  <a:ea typeface="微软雅黑" pitchFamily="34" charset="-122"/>
                </a:rPr>
                <a:t>客户背景</a:t>
              </a:r>
            </a:p>
          </p:txBody>
        </p:sp>
      </p:grpSp>
      <p:grpSp>
        <p:nvGrpSpPr>
          <p:cNvPr id="1026" name="Group 2"/>
          <p:cNvGrpSpPr>
            <a:grpSpLocks noChangeAspect="1"/>
          </p:cNvGrpSpPr>
          <p:nvPr/>
        </p:nvGrpSpPr>
        <p:grpSpPr bwMode="auto">
          <a:xfrm>
            <a:off x="714348" y="4286256"/>
            <a:ext cx="7358114" cy="2571744"/>
            <a:chOff x="1641" y="9585"/>
            <a:chExt cx="9070" cy="5301"/>
          </a:xfrm>
        </p:grpSpPr>
        <p:sp>
          <p:nvSpPr>
            <p:cNvPr id="1027" name="AutoShape 3"/>
            <p:cNvSpPr>
              <a:spLocks noChangeAspect="1" noChangeArrowheads="1"/>
            </p:cNvSpPr>
            <p:nvPr/>
          </p:nvSpPr>
          <p:spPr bwMode="auto">
            <a:xfrm>
              <a:off x="1641" y="9585"/>
              <a:ext cx="9070" cy="5301"/>
            </a:xfrm>
            <a:prstGeom prst="rect">
              <a:avLst/>
            </a:prstGeom>
            <a:noFill/>
          </p:spPr>
          <p:txBody>
            <a:bodyPr vert="horz" wrap="square" lIns="91440" tIns="45720" rIns="91440" bIns="45720" numCol="1" anchor="t" anchorCtr="0" compatLnSpc="1">
              <a:prstTxWarp prst="textNoShape">
                <a:avLst/>
              </a:prstTxWarp>
            </a:bodyPr>
            <a:lstStyle/>
            <a:p>
              <a:endParaRPr lang="zh-CN" altLang="en-US"/>
            </a:p>
          </p:txBody>
        </p:sp>
        <p:pic>
          <p:nvPicPr>
            <p:cNvPr id="1028" name="Picture 4"/>
            <p:cNvPicPr>
              <a:picLocks noChangeAspect="1" noChangeArrowheads="1"/>
            </p:cNvPicPr>
            <p:nvPr/>
          </p:nvPicPr>
          <p:blipFill>
            <a:blip r:embed="rId3"/>
            <a:srcRect l="1578" t="3493" r="1193" b="5682"/>
            <a:stretch>
              <a:fillRect/>
            </a:stretch>
          </p:blipFill>
          <p:spPr bwMode="auto">
            <a:xfrm flipH="1">
              <a:off x="1910" y="9585"/>
              <a:ext cx="6507" cy="3343"/>
            </a:xfrm>
            <a:prstGeom prst="rect">
              <a:avLst/>
            </a:prstGeom>
            <a:noFill/>
          </p:spPr>
        </p:pic>
        <p:grpSp>
          <p:nvGrpSpPr>
            <p:cNvPr id="1029" name="Group 5"/>
            <p:cNvGrpSpPr>
              <a:grpSpLocks/>
            </p:cNvGrpSpPr>
            <p:nvPr/>
          </p:nvGrpSpPr>
          <p:grpSpPr bwMode="auto">
            <a:xfrm>
              <a:off x="1752" y="11247"/>
              <a:ext cx="2843" cy="3020"/>
              <a:chOff x="2185" y="11422"/>
              <a:chExt cx="2843" cy="3020"/>
            </a:xfrm>
          </p:grpSpPr>
          <p:sp>
            <p:nvSpPr>
              <p:cNvPr id="1030" name="AutoShape 6"/>
              <p:cNvSpPr>
                <a:spLocks noChangeArrowheads="1"/>
              </p:cNvSpPr>
              <p:nvPr/>
            </p:nvSpPr>
            <p:spPr bwMode="auto">
              <a:xfrm>
                <a:off x="3712" y="13051"/>
                <a:ext cx="1316" cy="1391"/>
              </a:xfrm>
              <a:prstGeom prst="roundRect">
                <a:avLst>
                  <a:gd name="adj" fmla="val 16667"/>
                </a:avLst>
              </a:prstGeom>
              <a:gradFill rotWithShape="0">
                <a:gsLst>
                  <a:gs pos="0">
                    <a:srgbClr val="FFFFFF"/>
                  </a:gs>
                  <a:gs pos="100000">
                    <a:srgbClr val="00B050"/>
                  </a:gs>
                </a:gsLst>
                <a:lin ang="5400000" scaled="1"/>
              </a:gradFill>
              <a:ln w="12700">
                <a:solidFill>
                  <a:srgbClr val="00B050"/>
                </a:solidFill>
                <a:round/>
                <a:headEnd/>
                <a:tailEnd/>
              </a:ln>
              <a:effectLst>
                <a:outerShdw dist="28398" dir="3806097" algn="ctr" rotWithShape="0">
                  <a:srgbClr val="4E6128">
                    <a:alpha val="50000"/>
                  </a:srgbClr>
                </a:outerShdw>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zh-CN" sz="1200" b="0" i="0" u="none" strike="noStrike" cap="none" normalizeH="0" baseline="0">
                  <a:ln>
                    <a:noFill/>
                  </a:ln>
                  <a:solidFill>
                    <a:schemeClr val="tx1"/>
                  </a:solidFill>
                  <a:effectLst/>
                  <a:latin typeface="黑体" pitchFamily="49" charset="-122"/>
                  <a:ea typeface="黑体" pitchFamily="49" charset="-122"/>
                  <a:cs typeface="宋体" pitchFamily="2" charset="-122"/>
                </a:endParaRPr>
              </a:p>
              <a:p>
                <a:pPr marL="0" marR="0" lvl="0" indent="0" algn="ctr" defTabSz="914400" rtl="0" eaLnBrk="1" fontAlgn="base" latinLnBrk="0" hangingPunct="1">
                  <a:lnSpc>
                    <a:spcPct val="100000"/>
                  </a:lnSpc>
                  <a:spcBef>
                    <a:spcPct val="0"/>
                  </a:spcBef>
                  <a:spcAft>
                    <a:spcPts val="775"/>
                  </a:spcAft>
                  <a:buClrTx/>
                  <a:buSzTx/>
                  <a:buFontTx/>
                  <a:buNone/>
                  <a:tabLst/>
                </a:pPr>
                <a:r>
                  <a:rPr kumimoji="0" lang="zh-CN" altLang="en-US" sz="1000" b="0" i="0" u="none" strike="noStrike" cap="none" normalizeH="0" baseline="0">
                    <a:ln>
                      <a:noFill/>
                    </a:ln>
                    <a:solidFill>
                      <a:schemeClr val="tx1"/>
                    </a:solidFill>
                    <a:effectLst/>
                    <a:latin typeface="黑体" pitchFamily="49" charset="-122"/>
                    <a:ea typeface="黑体" pitchFamily="49" charset="-122"/>
                    <a:cs typeface="宋体" pitchFamily="2" charset="-122"/>
                  </a:rPr>
                  <a:t>教育管理</a:t>
                </a:r>
              </a:p>
              <a:p>
                <a:pPr marL="0" marR="0" lvl="0" indent="0" algn="ctr" defTabSz="914400" rtl="0" eaLnBrk="1" fontAlgn="base" latinLnBrk="0" hangingPunct="1">
                  <a:lnSpc>
                    <a:spcPct val="100000"/>
                  </a:lnSpc>
                  <a:spcBef>
                    <a:spcPct val="0"/>
                  </a:spcBef>
                  <a:spcAft>
                    <a:spcPts val="775"/>
                  </a:spcAft>
                  <a:buClrTx/>
                  <a:buSzTx/>
                  <a:buFontTx/>
                  <a:buNone/>
                  <a:tabLst/>
                </a:pPr>
                <a:r>
                  <a:rPr kumimoji="0" lang="zh-CN" altLang="en-US" sz="1000" b="0" i="0" u="none" strike="noStrike" cap="none" normalizeH="0" baseline="0">
                    <a:ln>
                      <a:noFill/>
                    </a:ln>
                    <a:solidFill>
                      <a:schemeClr val="tx1"/>
                    </a:solidFill>
                    <a:effectLst/>
                    <a:latin typeface="黑体" pitchFamily="49" charset="-122"/>
                    <a:ea typeface="黑体" pitchFamily="49" charset="-122"/>
                    <a:cs typeface="宋体" pitchFamily="2" charset="-122"/>
                  </a:rPr>
                  <a:t>服务平台</a:t>
                </a:r>
                <a:endParaRPr kumimoji="0" lang="zh-CN" sz="1800" b="0" i="0" u="none" strike="noStrike" cap="none" normalizeH="0" baseline="0">
                  <a:ln>
                    <a:noFill/>
                  </a:ln>
                  <a:solidFill>
                    <a:schemeClr val="tx1"/>
                  </a:solidFill>
                  <a:effectLst/>
                  <a:latin typeface="Arial" pitchFamily="34" charset="0"/>
                  <a:ea typeface="宋体" pitchFamily="2" charset="-122"/>
                  <a:cs typeface="宋体" pitchFamily="2" charset="-122"/>
                </a:endParaRPr>
              </a:p>
            </p:txBody>
          </p:sp>
          <p:sp>
            <p:nvSpPr>
              <p:cNvPr id="1031" name="AutoShape 7"/>
              <p:cNvSpPr>
                <a:spLocks noChangeArrowheads="1"/>
              </p:cNvSpPr>
              <p:nvPr/>
            </p:nvSpPr>
            <p:spPr bwMode="auto">
              <a:xfrm>
                <a:off x="2185" y="13051"/>
                <a:ext cx="1316" cy="1391"/>
              </a:xfrm>
              <a:prstGeom prst="roundRect">
                <a:avLst>
                  <a:gd name="adj" fmla="val 16667"/>
                </a:avLst>
              </a:prstGeom>
              <a:gradFill rotWithShape="0">
                <a:gsLst>
                  <a:gs pos="0">
                    <a:srgbClr val="FFFFFF"/>
                  </a:gs>
                  <a:gs pos="100000">
                    <a:srgbClr val="00B050"/>
                  </a:gs>
                </a:gsLst>
                <a:lin ang="5400000" scaled="1"/>
              </a:gradFill>
              <a:ln w="12700">
                <a:solidFill>
                  <a:srgbClr val="00B050"/>
                </a:solidFill>
                <a:round/>
                <a:headEnd/>
                <a:tailEnd/>
              </a:ln>
              <a:effectLst>
                <a:outerShdw dist="28398" dir="3806097" algn="ctr" rotWithShape="0">
                  <a:srgbClr val="4E6128">
                    <a:alpha val="50000"/>
                  </a:srgbClr>
                </a:outerShdw>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zh-CN" sz="1200" b="0" i="0" u="none" strike="noStrike" cap="none" normalizeH="0" baseline="0">
                  <a:ln>
                    <a:noFill/>
                  </a:ln>
                  <a:solidFill>
                    <a:schemeClr val="tx1"/>
                  </a:solidFill>
                  <a:effectLst/>
                  <a:latin typeface="黑体" pitchFamily="49" charset="-122"/>
                  <a:ea typeface="黑体" pitchFamily="49" charset="-122"/>
                  <a:cs typeface="宋体" pitchFamily="2" charset="-122"/>
                </a:endParaRPr>
              </a:p>
              <a:p>
                <a:pPr marL="0" marR="0" lvl="0" indent="0" algn="ctr" defTabSz="914400" rtl="0" eaLnBrk="1" fontAlgn="base" latinLnBrk="0" hangingPunct="1">
                  <a:lnSpc>
                    <a:spcPct val="100000"/>
                  </a:lnSpc>
                  <a:spcBef>
                    <a:spcPct val="0"/>
                  </a:spcBef>
                  <a:spcAft>
                    <a:spcPts val="775"/>
                  </a:spcAft>
                  <a:buClrTx/>
                  <a:buSzTx/>
                  <a:buFontTx/>
                  <a:buNone/>
                  <a:tabLst/>
                </a:pPr>
                <a:r>
                  <a:rPr kumimoji="0" lang="zh-CN" altLang="en-US" sz="1000" b="0" i="0" u="none" strike="noStrike" cap="none" normalizeH="0" baseline="0">
                    <a:ln>
                      <a:noFill/>
                    </a:ln>
                    <a:solidFill>
                      <a:schemeClr val="tx1"/>
                    </a:solidFill>
                    <a:effectLst/>
                    <a:latin typeface="黑体" pitchFamily="49" charset="-122"/>
                    <a:ea typeface="黑体" pitchFamily="49" charset="-122"/>
                    <a:cs typeface="宋体" pitchFamily="2" charset="-122"/>
                  </a:rPr>
                  <a:t>教育资源</a:t>
                </a:r>
              </a:p>
              <a:p>
                <a:pPr marL="0" marR="0" lvl="0" indent="0" algn="ctr" defTabSz="914400" rtl="0" eaLnBrk="1" fontAlgn="base" latinLnBrk="0" hangingPunct="1">
                  <a:lnSpc>
                    <a:spcPct val="100000"/>
                  </a:lnSpc>
                  <a:spcBef>
                    <a:spcPct val="0"/>
                  </a:spcBef>
                  <a:spcAft>
                    <a:spcPts val="775"/>
                  </a:spcAft>
                  <a:buClrTx/>
                  <a:buSzTx/>
                  <a:buFontTx/>
                  <a:buNone/>
                  <a:tabLst/>
                </a:pPr>
                <a:r>
                  <a:rPr kumimoji="0" lang="zh-CN" altLang="en-US" sz="1000" b="0" i="0" u="none" strike="noStrike" cap="none" normalizeH="0" baseline="0">
                    <a:ln>
                      <a:noFill/>
                    </a:ln>
                    <a:solidFill>
                      <a:schemeClr val="tx1"/>
                    </a:solidFill>
                    <a:effectLst/>
                    <a:latin typeface="黑体" pitchFamily="49" charset="-122"/>
                    <a:ea typeface="黑体" pitchFamily="49" charset="-122"/>
                    <a:cs typeface="宋体" pitchFamily="2" charset="-122"/>
                  </a:rPr>
                  <a:t>服务平台</a:t>
                </a:r>
                <a:endParaRPr kumimoji="0" lang="zh-CN" sz="1800" b="0" i="0" u="none" strike="noStrike" cap="none" normalizeH="0" baseline="0">
                  <a:ln>
                    <a:noFill/>
                  </a:ln>
                  <a:solidFill>
                    <a:schemeClr val="tx1"/>
                  </a:solidFill>
                  <a:effectLst/>
                  <a:latin typeface="Arial" pitchFamily="34" charset="0"/>
                  <a:ea typeface="宋体" pitchFamily="2" charset="-122"/>
                  <a:cs typeface="宋体" pitchFamily="2" charset="-122"/>
                </a:endParaRPr>
              </a:p>
            </p:txBody>
          </p:sp>
          <p:pic>
            <p:nvPicPr>
              <p:cNvPr id="1032" name="Picture 8" descr="sy_46147655155"/>
              <p:cNvPicPr>
                <a:picLocks noChangeAspect="1" noChangeArrowheads="1"/>
              </p:cNvPicPr>
              <p:nvPr/>
            </p:nvPicPr>
            <p:blipFill>
              <a:blip r:embed="rId4" cstate="print">
                <a:clrChange>
                  <a:clrFrom>
                    <a:srgbClr val="FDFEF8"/>
                  </a:clrFrom>
                  <a:clrTo>
                    <a:srgbClr val="FDFEF8">
                      <a:alpha val="0"/>
                    </a:srgbClr>
                  </a:clrTo>
                </a:clrChange>
              </a:blip>
              <a:srcRect/>
              <a:stretch>
                <a:fillRect/>
              </a:stretch>
            </p:blipFill>
            <p:spPr bwMode="auto">
              <a:xfrm>
                <a:off x="2664" y="11422"/>
                <a:ext cx="2052" cy="2051"/>
              </a:xfrm>
              <a:prstGeom prst="rect">
                <a:avLst/>
              </a:prstGeom>
              <a:noFill/>
            </p:spPr>
          </p:pic>
        </p:grpSp>
        <p:grpSp>
          <p:nvGrpSpPr>
            <p:cNvPr id="1033" name="Group 9"/>
            <p:cNvGrpSpPr>
              <a:grpSpLocks/>
            </p:cNvGrpSpPr>
            <p:nvPr/>
          </p:nvGrpSpPr>
          <p:grpSpPr bwMode="auto">
            <a:xfrm>
              <a:off x="8877" y="11267"/>
              <a:ext cx="1680" cy="1413"/>
              <a:chOff x="5550" y="13051"/>
              <a:chExt cx="1680" cy="1413"/>
            </a:xfrm>
          </p:grpSpPr>
          <p:grpSp>
            <p:nvGrpSpPr>
              <p:cNvPr id="1034" name="Group 10"/>
              <p:cNvGrpSpPr>
                <a:grpSpLocks/>
              </p:cNvGrpSpPr>
              <p:nvPr/>
            </p:nvGrpSpPr>
            <p:grpSpPr bwMode="auto">
              <a:xfrm>
                <a:off x="5593" y="13051"/>
                <a:ext cx="1595" cy="1228"/>
                <a:chOff x="9116" y="11950"/>
                <a:chExt cx="1595" cy="1228"/>
              </a:xfrm>
            </p:grpSpPr>
            <p:pic>
              <p:nvPicPr>
                <p:cNvPr id="1035" name="Picture 11"/>
                <p:cNvPicPr>
                  <a:picLocks noChangeAspect="1" noChangeArrowheads="1"/>
                </p:cNvPicPr>
                <p:nvPr/>
              </p:nvPicPr>
              <p:blipFill>
                <a:blip r:embed="rId5"/>
                <a:srcRect/>
                <a:stretch>
                  <a:fillRect/>
                </a:stretch>
              </p:blipFill>
              <p:spPr bwMode="auto">
                <a:xfrm>
                  <a:off x="9116" y="12423"/>
                  <a:ext cx="1595" cy="755"/>
                </a:xfrm>
                <a:prstGeom prst="rect">
                  <a:avLst/>
                </a:prstGeom>
                <a:noFill/>
              </p:spPr>
            </p:pic>
            <p:pic>
              <p:nvPicPr>
                <p:cNvPr id="1036" name="Picture 12"/>
                <p:cNvPicPr>
                  <a:picLocks noChangeAspect="1" noChangeArrowheads="1"/>
                </p:cNvPicPr>
                <p:nvPr/>
              </p:nvPicPr>
              <p:blipFill>
                <a:blip r:embed="rId6" cstate="print"/>
                <a:srcRect/>
                <a:stretch>
                  <a:fillRect/>
                </a:stretch>
              </p:blipFill>
              <p:spPr bwMode="auto">
                <a:xfrm>
                  <a:off x="9356" y="11950"/>
                  <a:ext cx="1124" cy="848"/>
                </a:xfrm>
                <a:prstGeom prst="rect">
                  <a:avLst/>
                </a:prstGeom>
                <a:noFill/>
              </p:spPr>
            </p:pic>
          </p:grpSp>
          <p:sp>
            <p:nvSpPr>
              <p:cNvPr id="1037" name="WordArt 13"/>
              <p:cNvSpPr>
                <a:spLocks noChangeArrowheads="1" noChangeShapeType="1" noTextEdit="1"/>
              </p:cNvSpPr>
              <p:nvPr/>
            </p:nvSpPr>
            <p:spPr bwMode="auto">
              <a:xfrm>
                <a:off x="5550" y="14086"/>
                <a:ext cx="1680" cy="378"/>
              </a:xfrm>
              <a:prstGeom prst="rect">
                <a:avLst/>
              </a:prstGeom>
            </p:spPr>
            <p:txBody>
              <a:bodyPr wrap="none" fromWordArt="1">
                <a:prstTxWarp prst="textArchDown">
                  <a:avLst>
                    <a:gd name="adj" fmla="val 0"/>
                  </a:avLst>
                </a:prstTxWarp>
              </a:bodyPr>
              <a:lstStyle/>
              <a:p>
                <a:pPr algn="ctr" rtl="0"/>
                <a:r>
                  <a:rPr lang="zh-CN" altLang="en-US" sz="1200" kern="10" spc="0">
                    <a:ln w="9525">
                      <a:solidFill>
                        <a:srgbClr val="000000"/>
                      </a:solidFill>
                      <a:round/>
                      <a:headEnd/>
                      <a:tailEnd/>
                    </a:ln>
                    <a:solidFill>
                      <a:srgbClr val="000000"/>
                    </a:solidFill>
                    <a:effectLst/>
                    <a:latin typeface="宋体"/>
                    <a:ea typeface="宋体"/>
                  </a:rPr>
                  <a:t>宽带网络校校通</a:t>
                </a:r>
              </a:p>
            </p:txBody>
          </p:sp>
        </p:grpSp>
        <p:grpSp>
          <p:nvGrpSpPr>
            <p:cNvPr id="1038" name="Group 14"/>
            <p:cNvGrpSpPr>
              <a:grpSpLocks/>
            </p:cNvGrpSpPr>
            <p:nvPr/>
          </p:nvGrpSpPr>
          <p:grpSpPr bwMode="auto">
            <a:xfrm>
              <a:off x="7347" y="12662"/>
              <a:ext cx="1680" cy="1405"/>
              <a:chOff x="7718" y="12654"/>
              <a:chExt cx="1680" cy="1405"/>
            </a:xfrm>
          </p:grpSpPr>
          <p:grpSp>
            <p:nvGrpSpPr>
              <p:cNvPr id="1039" name="Group 15"/>
              <p:cNvGrpSpPr>
                <a:grpSpLocks/>
              </p:cNvGrpSpPr>
              <p:nvPr/>
            </p:nvGrpSpPr>
            <p:grpSpPr bwMode="auto">
              <a:xfrm>
                <a:off x="7718" y="12654"/>
                <a:ext cx="1595" cy="1245"/>
                <a:chOff x="5831" y="12815"/>
                <a:chExt cx="1595" cy="1245"/>
              </a:xfrm>
            </p:grpSpPr>
            <p:pic>
              <p:nvPicPr>
                <p:cNvPr id="1040" name="Picture 16"/>
                <p:cNvPicPr>
                  <a:picLocks noChangeAspect="1" noChangeArrowheads="1"/>
                </p:cNvPicPr>
                <p:nvPr/>
              </p:nvPicPr>
              <p:blipFill>
                <a:blip r:embed="rId7"/>
                <a:srcRect/>
                <a:stretch>
                  <a:fillRect/>
                </a:stretch>
              </p:blipFill>
              <p:spPr bwMode="auto">
                <a:xfrm>
                  <a:off x="5831" y="13365"/>
                  <a:ext cx="1595" cy="695"/>
                </a:xfrm>
                <a:prstGeom prst="rect">
                  <a:avLst/>
                </a:prstGeom>
                <a:noFill/>
              </p:spPr>
            </p:pic>
            <p:pic>
              <p:nvPicPr>
                <p:cNvPr id="1041" name="Picture 17" descr="timg (5)"/>
                <p:cNvPicPr>
                  <a:picLocks noChangeAspect="1" noChangeArrowheads="1"/>
                </p:cNvPicPr>
                <p:nvPr/>
              </p:nvPicPr>
              <p:blipFill>
                <a:blip r:embed="rId8" cstate="print"/>
                <a:srcRect/>
                <a:stretch>
                  <a:fillRect/>
                </a:stretch>
              </p:blipFill>
              <p:spPr bwMode="auto">
                <a:xfrm>
                  <a:off x="6084" y="12815"/>
                  <a:ext cx="1070" cy="887"/>
                </a:xfrm>
                <a:prstGeom prst="rect">
                  <a:avLst/>
                </a:prstGeom>
                <a:noFill/>
              </p:spPr>
            </p:pic>
          </p:grpSp>
          <p:sp>
            <p:nvSpPr>
              <p:cNvPr id="1042" name="WordArt 18"/>
              <p:cNvSpPr>
                <a:spLocks noChangeArrowheads="1" noChangeShapeType="1" noTextEdit="1"/>
              </p:cNvSpPr>
              <p:nvPr/>
            </p:nvSpPr>
            <p:spPr bwMode="auto">
              <a:xfrm>
                <a:off x="7718" y="13681"/>
                <a:ext cx="1680" cy="378"/>
              </a:xfrm>
              <a:prstGeom prst="rect">
                <a:avLst/>
              </a:prstGeom>
            </p:spPr>
            <p:txBody>
              <a:bodyPr wrap="none" fromWordArt="1">
                <a:prstTxWarp prst="textArchDown">
                  <a:avLst>
                    <a:gd name="adj" fmla="val 0"/>
                  </a:avLst>
                </a:prstTxWarp>
              </a:bodyPr>
              <a:lstStyle/>
              <a:p>
                <a:pPr algn="ctr" rtl="0"/>
                <a:r>
                  <a:rPr lang="zh-CN" altLang="en-US" sz="1200" kern="10" spc="0">
                    <a:ln w="9525">
                      <a:solidFill>
                        <a:srgbClr val="000000"/>
                      </a:solidFill>
                      <a:round/>
                      <a:headEnd/>
                      <a:tailEnd/>
                    </a:ln>
                    <a:solidFill>
                      <a:srgbClr val="000000"/>
                    </a:solidFill>
                    <a:effectLst/>
                    <a:latin typeface="宋体"/>
                    <a:ea typeface="宋体"/>
                  </a:rPr>
                  <a:t>优质资源班班通</a:t>
                </a:r>
              </a:p>
            </p:txBody>
          </p:sp>
        </p:grpSp>
        <p:grpSp>
          <p:nvGrpSpPr>
            <p:cNvPr id="1043" name="Group 19"/>
            <p:cNvGrpSpPr>
              <a:grpSpLocks/>
            </p:cNvGrpSpPr>
            <p:nvPr/>
          </p:nvGrpSpPr>
          <p:grpSpPr bwMode="auto">
            <a:xfrm>
              <a:off x="4929" y="12953"/>
              <a:ext cx="1909" cy="1477"/>
              <a:chOff x="8514" y="10867"/>
              <a:chExt cx="1909" cy="1477"/>
            </a:xfrm>
          </p:grpSpPr>
          <p:grpSp>
            <p:nvGrpSpPr>
              <p:cNvPr id="1044" name="Group 20"/>
              <p:cNvGrpSpPr>
                <a:grpSpLocks/>
              </p:cNvGrpSpPr>
              <p:nvPr/>
            </p:nvGrpSpPr>
            <p:grpSpPr bwMode="auto">
              <a:xfrm>
                <a:off x="8671" y="10867"/>
                <a:ext cx="1595" cy="1314"/>
                <a:chOff x="7761" y="13365"/>
                <a:chExt cx="1595" cy="1314"/>
              </a:xfrm>
            </p:grpSpPr>
            <p:pic>
              <p:nvPicPr>
                <p:cNvPr id="1045" name="Picture 21"/>
                <p:cNvPicPr>
                  <a:picLocks noChangeAspect="1" noChangeArrowheads="1"/>
                </p:cNvPicPr>
                <p:nvPr/>
              </p:nvPicPr>
              <p:blipFill>
                <a:blip r:embed="rId7">
                  <a:grayscl/>
                </a:blip>
                <a:srcRect/>
                <a:stretch>
                  <a:fillRect/>
                </a:stretch>
              </p:blipFill>
              <p:spPr bwMode="auto">
                <a:xfrm>
                  <a:off x="7761" y="13984"/>
                  <a:ext cx="1595" cy="695"/>
                </a:xfrm>
                <a:prstGeom prst="rect">
                  <a:avLst/>
                </a:prstGeom>
                <a:noFill/>
              </p:spPr>
            </p:pic>
            <p:pic>
              <p:nvPicPr>
                <p:cNvPr id="1046" name="Picture 22"/>
                <p:cNvPicPr>
                  <a:picLocks noChangeAspect="1" noChangeArrowheads="1"/>
                </p:cNvPicPr>
                <p:nvPr/>
              </p:nvPicPr>
              <p:blipFill>
                <a:blip r:embed="rId9" cstate="print"/>
                <a:srcRect/>
                <a:stretch>
                  <a:fillRect/>
                </a:stretch>
              </p:blipFill>
              <p:spPr bwMode="auto">
                <a:xfrm>
                  <a:off x="8074" y="13365"/>
                  <a:ext cx="994" cy="1100"/>
                </a:xfrm>
                <a:prstGeom prst="rect">
                  <a:avLst/>
                </a:prstGeom>
                <a:noFill/>
              </p:spPr>
            </p:pic>
          </p:grpSp>
          <p:sp>
            <p:nvSpPr>
              <p:cNvPr id="1047" name="WordArt 23"/>
              <p:cNvSpPr>
                <a:spLocks noChangeArrowheads="1" noChangeShapeType="1" noTextEdit="1"/>
              </p:cNvSpPr>
              <p:nvPr/>
            </p:nvSpPr>
            <p:spPr bwMode="auto">
              <a:xfrm>
                <a:off x="8514" y="11899"/>
                <a:ext cx="1909" cy="445"/>
              </a:xfrm>
              <a:prstGeom prst="rect">
                <a:avLst/>
              </a:prstGeom>
            </p:spPr>
            <p:txBody>
              <a:bodyPr wrap="none" fromWordArt="1">
                <a:prstTxWarp prst="textArchDown">
                  <a:avLst>
                    <a:gd name="adj" fmla="val 0"/>
                  </a:avLst>
                </a:prstTxWarp>
              </a:bodyPr>
              <a:lstStyle/>
              <a:p>
                <a:pPr algn="ctr" rtl="0"/>
                <a:r>
                  <a:rPr lang="zh-CN" altLang="en-US" sz="1200" kern="10" spc="0">
                    <a:ln w="9525">
                      <a:solidFill>
                        <a:srgbClr val="000000"/>
                      </a:solidFill>
                      <a:round/>
                      <a:headEnd/>
                      <a:tailEnd/>
                    </a:ln>
                    <a:solidFill>
                      <a:srgbClr val="000000"/>
                    </a:solidFill>
                    <a:effectLst/>
                    <a:latin typeface="宋体"/>
                    <a:ea typeface="宋体"/>
                  </a:rPr>
                  <a:t>网络学习空间人人通</a:t>
                </a:r>
              </a:p>
            </p:txBody>
          </p:sp>
        </p:grpSp>
        <p:pic>
          <p:nvPicPr>
            <p:cNvPr id="1048" name="Picture 24"/>
            <p:cNvPicPr>
              <a:picLocks noChangeAspect="1" noChangeArrowheads="1"/>
            </p:cNvPicPr>
            <p:nvPr/>
          </p:nvPicPr>
          <p:blipFill>
            <a:blip r:embed="rId10"/>
            <a:srcRect/>
            <a:stretch>
              <a:fillRect/>
            </a:stretch>
          </p:blipFill>
          <p:spPr bwMode="auto">
            <a:xfrm>
              <a:off x="6364" y="11572"/>
              <a:ext cx="677" cy="799"/>
            </a:xfrm>
            <a:prstGeom prst="rect">
              <a:avLst/>
            </a:prstGeom>
            <a:noFill/>
          </p:spPr>
        </p:pic>
        <p:grpSp>
          <p:nvGrpSpPr>
            <p:cNvPr id="1049" name="Group 25"/>
            <p:cNvGrpSpPr>
              <a:grpSpLocks/>
            </p:cNvGrpSpPr>
            <p:nvPr/>
          </p:nvGrpSpPr>
          <p:grpSpPr bwMode="auto">
            <a:xfrm>
              <a:off x="7147" y="9637"/>
              <a:ext cx="2187" cy="1910"/>
              <a:chOff x="1827" y="9630"/>
              <a:chExt cx="2187" cy="1910"/>
            </a:xfrm>
          </p:grpSpPr>
          <p:pic>
            <p:nvPicPr>
              <p:cNvPr id="1050" name="Picture 26"/>
              <p:cNvPicPr>
                <a:picLocks noChangeAspect="1" noChangeArrowheads="1"/>
              </p:cNvPicPr>
              <p:nvPr/>
            </p:nvPicPr>
            <p:blipFill>
              <a:blip r:embed="rId11" cstate="print"/>
              <a:srcRect/>
              <a:stretch>
                <a:fillRect/>
              </a:stretch>
            </p:blipFill>
            <p:spPr bwMode="auto">
              <a:xfrm flipH="1">
                <a:off x="1910" y="9660"/>
                <a:ext cx="2104" cy="1880"/>
              </a:xfrm>
              <a:prstGeom prst="rect">
                <a:avLst/>
              </a:prstGeom>
              <a:noFill/>
            </p:spPr>
          </p:pic>
          <p:pic>
            <p:nvPicPr>
              <p:cNvPr id="1051" name="Picture 27"/>
              <p:cNvPicPr>
                <a:picLocks noChangeAspect="1" noChangeArrowheads="1"/>
              </p:cNvPicPr>
              <p:nvPr/>
            </p:nvPicPr>
            <p:blipFill>
              <a:blip r:embed="rId12"/>
              <a:srcRect/>
              <a:stretch>
                <a:fillRect/>
              </a:stretch>
            </p:blipFill>
            <p:spPr bwMode="auto">
              <a:xfrm>
                <a:off x="1827" y="9630"/>
                <a:ext cx="1719" cy="614"/>
              </a:xfrm>
              <a:prstGeom prst="rect">
                <a:avLst/>
              </a:prstGeom>
              <a:noFill/>
            </p:spPr>
          </p:pic>
        </p:grpSp>
        <p:pic>
          <p:nvPicPr>
            <p:cNvPr id="1052" name="Picture 28"/>
            <p:cNvPicPr>
              <a:picLocks noChangeAspect="1" noChangeArrowheads="1"/>
            </p:cNvPicPr>
            <p:nvPr/>
          </p:nvPicPr>
          <p:blipFill>
            <a:blip r:embed="rId13"/>
            <a:srcRect/>
            <a:stretch>
              <a:fillRect/>
            </a:stretch>
          </p:blipFill>
          <p:spPr bwMode="auto">
            <a:xfrm>
              <a:off x="6632" y="11267"/>
              <a:ext cx="1344" cy="1066"/>
            </a:xfrm>
            <a:prstGeom prst="rect">
              <a:avLst/>
            </a:prstGeom>
            <a:noFill/>
          </p:spPr>
        </p:pic>
        <p:pic>
          <p:nvPicPr>
            <p:cNvPr id="1053" name="Picture 29"/>
            <p:cNvPicPr>
              <a:picLocks noChangeAspect="1" noChangeArrowheads="1"/>
            </p:cNvPicPr>
            <p:nvPr/>
          </p:nvPicPr>
          <p:blipFill>
            <a:blip r:embed="rId14"/>
            <a:srcRect/>
            <a:stretch>
              <a:fillRect/>
            </a:stretch>
          </p:blipFill>
          <p:spPr bwMode="auto">
            <a:xfrm>
              <a:off x="4702" y="9952"/>
              <a:ext cx="1531" cy="578"/>
            </a:xfrm>
            <a:prstGeom prst="rect">
              <a:avLst/>
            </a:prstGeom>
            <a:noFill/>
          </p:spPr>
        </p:pic>
      </p:grpSp>
      <p:pic>
        <p:nvPicPr>
          <p:cNvPr id="47" name="图片 46" descr="珠山大桥.jpg"/>
          <p:cNvPicPr/>
          <p:nvPr/>
        </p:nvPicPr>
        <p:blipFill>
          <a:blip r:embed="rId15"/>
          <a:stretch>
            <a:fillRect/>
          </a:stretch>
        </p:blipFill>
        <p:spPr>
          <a:xfrm>
            <a:off x="2714612" y="4643446"/>
            <a:ext cx="1819275" cy="1095375"/>
          </a:xfrm>
          <a:prstGeom prst="ellipse">
            <a:avLst/>
          </a:prstGeom>
          <a:ln>
            <a:noFill/>
          </a:ln>
          <a:effectLst>
            <a:softEdge rad="112500"/>
          </a:effectLst>
        </p:spPr>
      </p:pic>
      <p:pic>
        <p:nvPicPr>
          <p:cNvPr id="48" name="图片 47"/>
          <p:cNvPicPr/>
          <p:nvPr/>
        </p:nvPicPr>
        <p:blipFill>
          <a:blip r:embed="rId16" cstate="print"/>
          <a:srcRect/>
          <a:stretch>
            <a:fillRect/>
          </a:stretch>
        </p:blipFill>
        <p:spPr bwMode="auto">
          <a:xfrm rot="16800000">
            <a:off x="5686497" y="5451136"/>
            <a:ext cx="160655" cy="657225"/>
          </a:xfrm>
          <a:prstGeom prst="rect">
            <a:avLst/>
          </a:prstGeom>
          <a:noFill/>
        </p:spPr>
      </p:pic>
      <p:pic>
        <p:nvPicPr>
          <p:cNvPr id="49" name="图片 48"/>
          <p:cNvPicPr/>
          <p:nvPr/>
        </p:nvPicPr>
        <p:blipFill>
          <a:blip r:embed="rId17" cstate="print"/>
          <a:srcRect/>
          <a:stretch>
            <a:fillRect/>
          </a:stretch>
        </p:blipFill>
        <p:spPr bwMode="auto">
          <a:xfrm rot="1200000">
            <a:off x="4393929" y="5650474"/>
            <a:ext cx="156210" cy="657225"/>
          </a:xfrm>
          <a:prstGeom prst="rect">
            <a:avLst/>
          </a:prstGeom>
          <a:noFill/>
        </p:spPr>
      </p:pic>
      <p:pic>
        <p:nvPicPr>
          <p:cNvPr id="50" name="图片 49"/>
          <p:cNvPicPr/>
          <p:nvPr/>
        </p:nvPicPr>
        <p:blipFill>
          <a:blip r:embed="rId18" cstate="print"/>
          <a:srcRect/>
          <a:stretch>
            <a:fillRect/>
          </a:stretch>
        </p:blipFill>
        <p:spPr bwMode="auto">
          <a:xfrm rot="19200000">
            <a:off x="6408178" y="5044989"/>
            <a:ext cx="154940" cy="657225"/>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79512" y="116632"/>
            <a:ext cx="7886700" cy="608260"/>
          </a:xfrm>
          <a:prstGeom prst="rect">
            <a:avLst/>
          </a:prstGeom>
        </p:spPr>
        <p:txBody>
          <a:bodyPr/>
          <a:lstStyle/>
          <a:p>
            <a:pPr>
              <a:spcBef>
                <a:spcPct val="0"/>
              </a:spcBef>
              <a:defRPr/>
            </a:pPr>
            <a:r>
              <a:rPr lang="en-US" altLang="zh-CN" sz="2200" b="1" dirty="0">
                <a:solidFill>
                  <a:schemeClr val="bg1"/>
                </a:solidFill>
                <a:latin typeface="微软雅黑" pitchFamily="34" charset="-122"/>
                <a:ea typeface="微软雅黑" pitchFamily="34" charset="-122"/>
                <a:cs typeface="+mj-cs"/>
              </a:rPr>
              <a:t>1.2</a:t>
            </a:r>
            <a:r>
              <a:rPr lang="zh-CN" altLang="en-US" sz="2200" b="1" dirty="0">
                <a:solidFill>
                  <a:schemeClr val="bg1"/>
                </a:solidFill>
                <a:latin typeface="微软雅黑" pitchFamily="34" charset="-122"/>
                <a:ea typeface="微软雅黑" pitchFamily="34" charset="-122"/>
                <a:cs typeface="+mj-cs"/>
              </a:rPr>
              <a:t>客户需求</a:t>
            </a:r>
            <a:endParaRPr lang="en-US" altLang="zh-CN" sz="2200" b="1" dirty="0">
              <a:solidFill>
                <a:schemeClr val="bg1"/>
              </a:solidFill>
              <a:latin typeface="微软雅黑" pitchFamily="34" charset="-122"/>
              <a:ea typeface="微软雅黑" pitchFamily="34" charset="-122"/>
              <a:cs typeface="+mj-cs"/>
            </a:endParaRPr>
          </a:p>
        </p:txBody>
      </p:sp>
      <p:sp>
        <p:nvSpPr>
          <p:cNvPr id="5" name="Freeform 8"/>
          <p:cNvSpPr/>
          <p:nvPr/>
        </p:nvSpPr>
        <p:spPr bwMode="gray">
          <a:xfrm flipH="1">
            <a:off x="44023" y="2285993"/>
            <a:ext cx="4429297" cy="2092099"/>
          </a:xfrm>
          <a:custGeom>
            <a:avLst/>
            <a:gdLst/>
            <a:ahLst/>
            <a:cxnLst/>
            <a:rect l="l" t="t" r="r" b="b"/>
            <a:pathLst>
              <a:path w="4176930" h="2058709">
                <a:moveTo>
                  <a:pt x="0" y="0"/>
                </a:moveTo>
                <a:cubicBezTo>
                  <a:pt x="0" y="0"/>
                  <a:pt x="0" y="0"/>
                  <a:pt x="4176930" y="0"/>
                </a:cubicBezTo>
                <a:lnTo>
                  <a:pt x="4176930" y="2058709"/>
                </a:lnTo>
                <a:cubicBezTo>
                  <a:pt x="4176930" y="2058709"/>
                  <a:pt x="4176930" y="2058709"/>
                  <a:pt x="1079378" y="2058709"/>
                </a:cubicBezTo>
                <a:cubicBezTo>
                  <a:pt x="1078688" y="2046733"/>
                  <a:pt x="1077814" y="2034806"/>
                  <a:pt x="1075638" y="2023030"/>
                </a:cubicBezTo>
                <a:cubicBezTo>
                  <a:pt x="1075154" y="2002066"/>
                  <a:pt x="1073005" y="1981342"/>
                  <a:pt x="1069130" y="1960943"/>
                </a:cubicBezTo>
                <a:cubicBezTo>
                  <a:pt x="1068629" y="1954635"/>
                  <a:pt x="1067677" y="1948400"/>
                  <a:pt x="1066276" y="1942246"/>
                </a:cubicBezTo>
                <a:cubicBezTo>
                  <a:pt x="989069" y="1409541"/>
                  <a:pt x="545998" y="995728"/>
                  <a:pt x="0" y="963616"/>
                </a:cubicBezTo>
                <a:cubicBezTo>
                  <a:pt x="0" y="917052"/>
                  <a:pt x="0" y="732381"/>
                  <a:pt x="0" y="0"/>
                </a:cubicBezTo>
                <a:close/>
              </a:path>
            </a:pathLst>
          </a:custGeom>
          <a:solidFill>
            <a:schemeClr val="bg1"/>
          </a:solidFill>
          <a:ln w="12700">
            <a:solidFill>
              <a:schemeClr val="bg1">
                <a:lumMod val="65000"/>
              </a:schemeClr>
            </a:solidFill>
            <a:miter lim="800000"/>
          </a:ln>
          <a:effectLst/>
        </p:spPr>
        <p:txBody>
          <a:bodyPr lIns="128014" tIns="85343" rIns="128014" bIns="170686" anchor="b" anchorCtr="0"/>
          <a:lstStyle/>
          <a:p>
            <a:pPr>
              <a:lnSpc>
                <a:spcPct val="150000"/>
              </a:lnSpc>
            </a:pPr>
            <a:endParaRPr lang="zh-CN" altLang="en-US" sz="1600" dirty="0">
              <a:latin typeface="微软雅黑" panose="020B0503020204020204" pitchFamily="34" charset="-122"/>
              <a:ea typeface="微软雅黑" panose="020B0503020204020204" pitchFamily="34" charset="-122"/>
            </a:endParaRPr>
          </a:p>
        </p:txBody>
      </p:sp>
      <p:sp>
        <p:nvSpPr>
          <p:cNvPr id="6" name="Freeform 9"/>
          <p:cNvSpPr/>
          <p:nvPr/>
        </p:nvSpPr>
        <p:spPr bwMode="gray">
          <a:xfrm>
            <a:off x="44023" y="4513397"/>
            <a:ext cx="4429297" cy="2092099"/>
          </a:xfrm>
          <a:custGeom>
            <a:avLst/>
            <a:gdLst/>
            <a:ahLst/>
            <a:cxnLst>
              <a:cxn ang="0">
                <a:pos x="1300" y="0"/>
              </a:cxn>
              <a:cxn ang="0">
                <a:pos x="0" y="0"/>
              </a:cxn>
              <a:cxn ang="0">
                <a:pos x="0" y="864"/>
              </a:cxn>
              <a:cxn ang="0">
                <a:pos x="1753" y="864"/>
              </a:cxn>
              <a:cxn ang="0">
                <a:pos x="1753" y="453"/>
              </a:cxn>
              <a:cxn ang="0">
                <a:pos x="1300" y="0"/>
              </a:cxn>
            </a:cxnLst>
            <a:rect l="0" t="0" r="r" b="b"/>
            <a:pathLst>
              <a:path w="1753" h="864">
                <a:moveTo>
                  <a:pt x="1300" y="0"/>
                </a:moveTo>
                <a:cubicBezTo>
                  <a:pt x="0" y="0"/>
                  <a:pt x="0" y="0"/>
                  <a:pt x="0" y="0"/>
                </a:cubicBezTo>
                <a:cubicBezTo>
                  <a:pt x="0" y="864"/>
                  <a:pt x="0" y="864"/>
                  <a:pt x="0" y="864"/>
                </a:cubicBezTo>
                <a:cubicBezTo>
                  <a:pt x="1753" y="864"/>
                  <a:pt x="1753" y="864"/>
                  <a:pt x="1753" y="864"/>
                </a:cubicBezTo>
                <a:cubicBezTo>
                  <a:pt x="1753" y="453"/>
                  <a:pt x="1753" y="453"/>
                  <a:pt x="1753" y="453"/>
                </a:cubicBezTo>
                <a:cubicBezTo>
                  <a:pt x="1509" y="438"/>
                  <a:pt x="1314" y="243"/>
                  <a:pt x="1300" y="0"/>
                </a:cubicBezTo>
                <a:close/>
              </a:path>
            </a:pathLst>
          </a:custGeom>
          <a:solidFill>
            <a:schemeClr val="bg1"/>
          </a:solidFill>
          <a:ln w="12700">
            <a:solidFill>
              <a:schemeClr val="bg1">
                <a:lumMod val="65000"/>
              </a:schemeClr>
            </a:solidFill>
            <a:miter lim="800000"/>
          </a:ln>
          <a:effectLst/>
        </p:spPr>
        <p:txBody>
          <a:bodyPr lIns="128014" tIns="170686" rIns="128014" bIns="170686" anchor="t" anchorCtr="0"/>
          <a:lstStyle/>
          <a:p>
            <a:pPr lvl="0"/>
            <a:endPar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cs typeface="华文黑体" pitchFamily="2" charset="-122"/>
            </a:endParaRPr>
          </a:p>
        </p:txBody>
      </p:sp>
      <p:sp>
        <p:nvSpPr>
          <p:cNvPr id="7" name="Freeform 10"/>
          <p:cNvSpPr/>
          <p:nvPr/>
        </p:nvSpPr>
        <p:spPr bwMode="gray">
          <a:xfrm>
            <a:off x="4625206" y="4513397"/>
            <a:ext cx="4429297" cy="2092099"/>
          </a:xfrm>
          <a:custGeom>
            <a:avLst/>
            <a:gdLst/>
            <a:ahLst/>
            <a:cxnLst>
              <a:cxn ang="0">
                <a:pos x="0" y="453"/>
              </a:cxn>
              <a:cxn ang="0">
                <a:pos x="0" y="864"/>
              </a:cxn>
              <a:cxn ang="0">
                <a:pos x="1753" y="864"/>
              </a:cxn>
              <a:cxn ang="0">
                <a:pos x="1753" y="0"/>
              </a:cxn>
              <a:cxn ang="0">
                <a:pos x="453" y="0"/>
              </a:cxn>
              <a:cxn ang="0">
                <a:pos x="0" y="453"/>
              </a:cxn>
            </a:cxnLst>
            <a:rect l="0" t="0" r="r" b="b"/>
            <a:pathLst>
              <a:path w="1753" h="864">
                <a:moveTo>
                  <a:pt x="0" y="453"/>
                </a:moveTo>
                <a:cubicBezTo>
                  <a:pt x="0" y="864"/>
                  <a:pt x="0" y="864"/>
                  <a:pt x="0" y="864"/>
                </a:cubicBezTo>
                <a:cubicBezTo>
                  <a:pt x="1753" y="864"/>
                  <a:pt x="1753" y="864"/>
                  <a:pt x="1753" y="864"/>
                </a:cubicBezTo>
                <a:cubicBezTo>
                  <a:pt x="1753" y="0"/>
                  <a:pt x="1753" y="0"/>
                  <a:pt x="1753" y="0"/>
                </a:cubicBezTo>
                <a:cubicBezTo>
                  <a:pt x="453" y="0"/>
                  <a:pt x="453" y="0"/>
                  <a:pt x="453" y="0"/>
                </a:cubicBezTo>
                <a:cubicBezTo>
                  <a:pt x="439" y="243"/>
                  <a:pt x="244" y="438"/>
                  <a:pt x="0" y="453"/>
                </a:cubicBezTo>
                <a:close/>
              </a:path>
            </a:pathLst>
          </a:custGeom>
          <a:solidFill>
            <a:schemeClr val="bg1"/>
          </a:solidFill>
          <a:ln w="12700">
            <a:solidFill>
              <a:schemeClr val="bg1">
                <a:lumMod val="65000"/>
              </a:schemeClr>
            </a:solidFill>
            <a:miter lim="800000"/>
          </a:ln>
          <a:effectLst/>
        </p:spPr>
        <p:txBody>
          <a:bodyPr lIns="128014" tIns="170686" rIns="128014" bIns="170686" anchor="t" anchorCtr="0"/>
          <a:lstStyle/>
          <a:p>
            <a:pPr lvl="0" algn="r"/>
            <a:endPar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cs typeface="华文黑体" pitchFamily="2" charset="-122"/>
            </a:endParaRPr>
          </a:p>
        </p:txBody>
      </p:sp>
      <p:sp>
        <p:nvSpPr>
          <p:cNvPr id="8" name="Freeform 8"/>
          <p:cNvSpPr/>
          <p:nvPr/>
        </p:nvSpPr>
        <p:spPr bwMode="gray">
          <a:xfrm>
            <a:off x="4625205" y="2285993"/>
            <a:ext cx="4428311" cy="2092099"/>
          </a:xfrm>
          <a:custGeom>
            <a:avLst/>
            <a:gdLst/>
            <a:ahLst/>
            <a:cxnLst/>
            <a:rect l="l" t="t" r="r" b="b"/>
            <a:pathLst>
              <a:path w="4176930" h="2058709">
                <a:moveTo>
                  <a:pt x="0" y="0"/>
                </a:moveTo>
                <a:cubicBezTo>
                  <a:pt x="0" y="0"/>
                  <a:pt x="0" y="0"/>
                  <a:pt x="4176930" y="0"/>
                </a:cubicBezTo>
                <a:lnTo>
                  <a:pt x="4176930" y="2058709"/>
                </a:lnTo>
                <a:cubicBezTo>
                  <a:pt x="4176930" y="2058709"/>
                  <a:pt x="4176930" y="2058709"/>
                  <a:pt x="1079378" y="2058709"/>
                </a:cubicBezTo>
                <a:cubicBezTo>
                  <a:pt x="1078688" y="2046733"/>
                  <a:pt x="1077814" y="2034806"/>
                  <a:pt x="1075638" y="2023030"/>
                </a:cubicBezTo>
                <a:cubicBezTo>
                  <a:pt x="1075154" y="2002066"/>
                  <a:pt x="1073005" y="1981342"/>
                  <a:pt x="1069130" y="1960943"/>
                </a:cubicBezTo>
                <a:cubicBezTo>
                  <a:pt x="1068629" y="1954635"/>
                  <a:pt x="1067677" y="1948400"/>
                  <a:pt x="1066276" y="1942246"/>
                </a:cubicBezTo>
                <a:cubicBezTo>
                  <a:pt x="989069" y="1409541"/>
                  <a:pt x="545998" y="995728"/>
                  <a:pt x="0" y="963616"/>
                </a:cubicBezTo>
                <a:cubicBezTo>
                  <a:pt x="0" y="917052"/>
                  <a:pt x="0" y="732381"/>
                  <a:pt x="0" y="0"/>
                </a:cubicBezTo>
                <a:close/>
              </a:path>
            </a:pathLst>
          </a:custGeom>
          <a:solidFill>
            <a:schemeClr val="bg1"/>
          </a:solidFill>
          <a:ln w="12700">
            <a:solidFill>
              <a:schemeClr val="bg1">
                <a:lumMod val="65000"/>
              </a:schemeClr>
            </a:solidFill>
            <a:miter lim="800000"/>
          </a:ln>
          <a:effectLst/>
        </p:spPr>
        <p:txBody>
          <a:bodyPr lIns="128014" tIns="85343" rIns="128014" bIns="170686" anchor="b" anchorCtr="0"/>
          <a:lstStyle/>
          <a:p>
            <a:pPr lvl="0" algn="r"/>
            <a:endPar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cs typeface="华文黑体" pitchFamily="2" charset="-122"/>
            </a:endParaRPr>
          </a:p>
        </p:txBody>
      </p:sp>
      <p:sp>
        <p:nvSpPr>
          <p:cNvPr id="9" name="Rectangle 19"/>
          <p:cNvSpPr>
            <a:spLocks noChangeArrowheads="1"/>
          </p:cNvSpPr>
          <p:nvPr/>
        </p:nvSpPr>
        <p:spPr bwMode="gray">
          <a:xfrm>
            <a:off x="44022" y="6239289"/>
            <a:ext cx="4421277" cy="366207"/>
          </a:xfrm>
          <a:prstGeom prst="rect">
            <a:avLst/>
          </a:prstGeom>
          <a:solidFill>
            <a:srgbClr val="005DA2"/>
          </a:solidFill>
          <a:ln w="12700">
            <a:noFill/>
            <a:miter lim="800000"/>
          </a:ln>
          <a:effectLst/>
        </p:spPr>
        <p:txBody>
          <a:bodyPr lIns="128014" tIns="85343" rIns="128014" bIns="85343" anchor="ctr"/>
          <a:lstStyle/>
          <a:p>
            <a:pPr algn="ctr" defTabSz="914400">
              <a:lnSpc>
                <a:spcPct val="80000"/>
              </a:lnSpc>
              <a:defRPr/>
            </a:pPr>
            <a:endParaRPr lang="de-DE" altLang="zh-CN" sz="2800" b="1" kern="0" noProof="1">
              <a:ln w="18415" cmpd="sng">
                <a:noFill/>
                <a:prstDash val="solid"/>
              </a:ln>
              <a:solidFill>
                <a:schemeClr val="bg1"/>
              </a:solidFill>
              <a:latin typeface="华文中宋" panose="02010600040101010101" pitchFamily="2" charset="-122"/>
              <a:ea typeface="华文中宋" panose="02010600040101010101" pitchFamily="2" charset="-122"/>
            </a:endParaRPr>
          </a:p>
        </p:txBody>
      </p:sp>
      <p:sp>
        <p:nvSpPr>
          <p:cNvPr id="10" name="Rectangle 19"/>
          <p:cNvSpPr>
            <a:spLocks noChangeArrowheads="1"/>
          </p:cNvSpPr>
          <p:nvPr/>
        </p:nvSpPr>
        <p:spPr bwMode="gray">
          <a:xfrm>
            <a:off x="4633223" y="6239289"/>
            <a:ext cx="4421277" cy="366207"/>
          </a:xfrm>
          <a:prstGeom prst="rect">
            <a:avLst/>
          </a:prstGeom>
          <a:solidFill>
            <a:srgbClr val="005DA2"/>
          </a:solidFill>
          <a:ln w="12700">
            <a:noFill/>
            <a:miter lim="800000"/>
          </a:ln>
          <a:effectLst/>
        </p:spPr>
        <p:txBody>
          <a:bodyPr lIns="128014" tIns="85343" rIns="128014" bIns="85343" anchor="ctr"/>
          <a:lstStyle/>
          <a:p>
            <a:pPr algn="ctr" defTabSz="914400">
              <a:lnSpc>
                <a:spcPct val="80000"/>
              </a:lnSpc>
              <a:defRPr/>
            </a:pPr>
            <a:endParaRPr lang="de-DE" altLang="zh-CN" sz="2800" b="1" kern="0" noProof="1">
              <a:ln w="18415" cmpd="sng">
                <a:noFill/>
                <a:prstDash val="solid"/>
              </a:ln>
              <a:solidFill>
                <a:schemeClr val="bg1"/>
              </a:solidFill>
              <a:latin typeface="华文中宋" panose="02010600040101010101" pitchFamily="2" charset="-122"/>
              <a:ea typeface="华文中宋" panose="02010600040101010101" pitchFamily="2" charset="-122"/>
            </a:endParaRPr>
          </a:p>
        </p:txBody>
      </p:sp>
      <p:sp>
        <p:nvSpPr>
          <p:cNvPr id="11" name="Rectangle 19"/>
          <p:cNvSpPr>
            <a:spLocks noChangeArrowheads="1"/>
          </p:cNvSpPr>
          <p:nvPr/>
        </p:nvSpPr>
        <p:spPr bwMode="gray">
          <a:xfrm>
            <a:off x="4633223" y="2285992"/>
            <a:ext cx="4421277" cy="366207"/>
          </a:xfrm>
          <a:prstGeom prst="rect">
            <a:avLst/>
          </a:prstGeom>
          <a:solidFill>
            <a:srgbClr val="005DA2"/>
          </a:solidFill>
          <a:ln w="12700">
            <a:noFill/>
            <a:miter lim="800000"/>
          </a:ln>
          <a:effectLst/>
        </p:spPr>
        <p:txBody>
          <a:bodyPr lIns="128014" tIns="85343" rIns="128014" bIns="85343" anchor="ctr"/>
          <a:lstStyle/>
          <a:p>
            <a:pPr algn="ctr" defTabSz="914400">
              <a:lnSpc>
                <a:spcPct val="80000"/>
              </a:lnSpc>
              <a:defRPr/>
            </a:pPr>
            <a:endParaRPr lang="zh-CN" altLang="en-US" sz="2800" b="1" kern="0" noProof="1">
              <a:ln w="18415" cmpd="sng">
                <a:noFill/>
                <a:prstDash val="solid"/>
              </a:ln>
              <a:solidFill>
                <a:schemeClr val="bg1"/>
              </a:solidFill>
              <a:latin typeface="华文中宋" panose="02010600040101010101" pitchFamily="2" charset="-122"/>
              <a:ea typeface="华文中宋" panose="02010600040101010101" pitchFamily="2" charset="-122"/>
            </a:endParaRPr>
          </a:p>
        </p:txBody>
      </p:sp>
      <p:sp>
        <p:nvSpPr>
          <p:cNvPr id="12" name="Rectangle 19"/>
          <p:cNvSpPr>
            <a:spLocks noChangeArrowheads="1"/>
          </p:cNvSpPr>
          <p:nvPr/>
        </p:nvSpPr>
        <p:spPr bwMode="gray">
          <a:xfrm>
            <a:off x="44022" y="2285992"/>
            <a:ext cx="4421277" cy="366207"/>
          </a:xfrm>
          <a:prstGeom prst="rect">
            <a:avLst/>
          </a:prstGeom>
          <a:solidFill>
            <a:srgbClr val="005DA2"/>
          </a:solidFill>
          <a:ln w="12700">
            <a:noFill/>
            <a:round/>
          </a:ln>
          <a:effectLst/>
        </p:spPr>
        <p:txBody>
          <a:bodyPr wrap="none" lIns="108386" tIns="54194" rIns="108386" bIns="54194" anchor="ctr"/>
          <a:lstStyle/>
          <a:p>
            <a:pPr algn="ctr" defTabSz="914400">
              <a:lnSpc>
                <a:spcPct val="80000"/>
              </a:lnSpc>
              <a:defRPr/>
            </a:pPr>
            <a:endParaRPr lang="de-DE" sz="2800" b="1" kern="0" noProof="1">
              <a:ln w="18415" cmpd="sng">
                <a:noFill/>
                <a:prstDash val="solid"/>
              </a:ln>
              <a:solidFill>
                <a:schemeClr val="bg1"/>
              </a:solidFill>
              <a:latin typeface="华文中宋" panose="02010600040101010101" pitchFamily="2" charset="-122"/>
              <a:ea typeface="华文中宋" panose="02010600040101010101" pitchFamily="2" charset="-122"/>
            </a:endParaRPr>
          </a:p>
        </p:txBody>
      </p:sp>
      <p:sp>
        <p:nvSpPr>
          <p:cNvPr id="13" name="矩形 12"/>
          <p:cNvSpPr/>
          <p:nvPr/>
        </p:nvSpPr>
        <p:spPr>
          <a:xfrm>
            <a:off x="97330" y="3014311"/>
            <a:ext cx="3207153" cy="923330"/>
          </a:xfrm>
          <a:prstGeom prst="rect">
            <a:avLst/>
          </a:prstGeom>
        </p:spPr>
        <p:txBody>
          <a:bodyPr wrap="square">
            <a:spAutoFit/>
          </a:bodyPr>
          <a:lstStyle/>
          <a:p>
            <a:r>
              <a:rPr lang="zh-CN" altLang="en-US" sz="1800" b="1" dirty="0">
                <a:solidFill>
                  <a:srgbClr val="C00000"/>
                </a:solidFill>
                <a:latin typeface="微软雅黑" pitchFamily="34" charset="-122"/>
                <a:ea typeface="微软雅黑" pitchFamily="34" charset="-122"/>
              </a:rPr>
              <a:t>需求：</a:t>
            </a:r>
            <a:r>
              <a:rPr lang="zh-CN" altLang="en-US" dirty="0">
                <a:latin typeface="微软雅黑" pitchFamily="34" charset="-122"/>
                <a:ea typeface="微软雅黑" pitchFamily="34" charset="-122"/>
              </a:rPr>
              <a:t>市教育局建设一个区域资源管理平台、一个区域集控管理中心。</a:t>
            </a:r>
            <a:endParaRPr lang="zh-CN" altLang="en-US" sz="1800" dirty="0">
              <a:latin typeface="微软雅黑" pitchFamily="34" charset="-122"/>
              <a:ea typeface="微软雅黑" pitchFamily="34" charset="-122"/>
            </a:endParaRPr>
          </a:p>
        </p:txBody>
      </p:sp>
      <p:sp>
        <p:nvSpPr>
          <p:cNvPr id="14" name="矩形 13"/>
          <p:cNvSpPr/>
          <p:nvPr/>
        </p:nvSpPr>
        <p:spPr>
          <a:xfrm>
            <a:off x="5771557" y="2929090"/>
            <a:ext cx="3301037" cy="1477328"/>
          </a:xfrm>
          <a:prstGeom prst="rect">
            <a:avLst/>
          </a:prstGeom>
        </p:spPr>
        <p:txBody>
          <a:bodyPr wrap="square">
            <a:spAutoFit/>
          </a:bodyPr>
          <a:lstStyle/>
          <a:p>
            <a:r>
              <a:rPr lang="zh-CN" altLang="en-US" b="1" dirty="0">
                <a:solidFill>
                  <a:srgbClr val="C00000"/>
                </a:solidFill>
                <a:latin typeface="微软雅黑" pitchFamily="34" charset="-122"/>
                <a:ea typeface="微软雅黑" pitchFamily="34" charset="-122"/>
              </a:rPr>
              <a:t>需求：</a:t>
            </a:r>
            <a:r>
              <a:rPr lang="zh-CN" altLang="en-US" dirty="0">
                <a:latin typeface="微软雅黑" pitchFamily="34" charset="-122"/>
                <a:ea typeface="微软雅黑" pitchFamily="34" charset="-122"/>
              </a:rPr>
              <a:t>在景德镇一中建设一个校级资源管理平台、一个智能化云教室、一个常态化云教室、一套</a:t>
            </a:r>
            <a:r>
              <a:rPr lang="en-US" altLang="en-US" dirty="0">
                <a:latin typeface="微软雅黑" pitchFamily="34" charset="-122"/>
                <a:ea typeface="微软雅黑" pitchFamily="34" charset="-122"/>
              </a:rPr>
              <a:t>4G</a:t>
            </a:r>
            <a:r>
              <a:rPr lang="zh-CN" altLang="en-US" dirty="0">
                <a:latin typeface="微软雅黑" pitchFamily="34" charset="-122"/>
                <a:ea typeface="微软雅黑" pitchFamily="34" charset="-122"/>
              </a:rPr>
              <a:t>超便携实景互动教学主机</a:t>
            </a:r>
          </a:p>
        </p:txBody>
      </p:sp>
      <p:sp>
        <p:nvSpPr>
          <p:cNvPr id="15" name="矩形 14"/>
          <p:cNvSpPr/>
          <p:nvPr/>
        </p:nvSpPr>
        <p:spPr>
          <a:xfrm>
            <a:off x="97329" y="4847026"/>
            <a:ext cx="3207153" cy="923330"/>
          </a:xfrm>
          <a:prstGeom prst="rect">
            <a:avLst/>
          </a:prstGeom>
        </p:spPr>
        <p:txBody>
          <a:bodyPr wrap="square">
            <a:spAutoFit/>
          </a:bodyPr>
          <a:lstStyle/>
          <a:p>
            <a:r>
              <a:rPr lang="zh-CN" altLang="en-US" b="1" dirty="0">
                <a:solidFill>
                  <a:srgbClr val="C00000"/>
                </a:solidFill>
                <a:latin typeface="微软雅黑" pitchFamily="34" charset="-122"/>
                <a:ea typeface="微软雅黑" pitchFamily="34" charset="-122"/>
              </a:rPr>
              <a:t>需求：</a:t>
            </a:r>
            <a:r>
              <a:rPr lang="zh-CN" altLang="en-US" dirty="0">
                <a:latin typeface="微软雅黑" pitchFamily="34" charset="-122"/>
                <a:ea typeface="微软雅黑" pitchFamily="34" charset="-122"/>
              </a:rPr>
              <a:t>在景德镇二中建设一个校级资源管理平台、一个智能化云教室</a:t>
            </a:r>
          </a:p>
        </p:txBody>
      </p:sp>
      <p:sp>
        <p:nvSpPr>
          <p:cNvPr id="16" name="矩形 15"/>
          <p:cNvSpPr/>
          <p:nvPr/>
        </p:nvSpPr>
        <p:spPr>
          <a:xfrm>
            <a:off x="5771557" y="4616193"/>
            <a:ext cx="3207153" cy="1200329"/>
          </a:xfrm>
          <a:prstGeom prst="rect">
            <a:avLst/>
          </a:prstGeom>
        </p:spPr>
        <p:txBody>
          <a:bodyPr wrap="square">
            <a:spAutoFit/>
          </a:bodyPr>
          <a:lstStyle/>
          <a:p>
            <a:pPr>
              <a:buClr>
                <a:schemeClr val="accent6">
                  <a:lumMod val="75000"/>
                </a:schemeClr>
              </a:buClr>
            </a:pPr>
            <a:r>
              <a:rPr lang="zh-CN" altLang="en-US" b="1" dirty="0">
                <a:solidFill>
                  <a:srgbClr val="C00000"/>
                </a:solidFill>
                <a:latin typeface="微软雅黑" pitchFamily="34" charset="-122"/>
                <a:ea typeface="微软雅黑" pitchFamily="34" charset="-122"/>
              </a:rPr>
              <a:t>需求：</a:t>
            </a:r>
            <a:r>
              <a:rPr lang="zh-CN" altLang="en-US" dirty="0">
                <a:latin typeface="微软雅黑" pitchFamily="34" charset="-122"/>
                <a:ea typeface="微软雅黑" pitchFamily="34" charset="-122"/>
              </a:rPr>
              <a:t>在景德镇实验学校建设一个校级资源管理平台、一个智能化云教室、一套</a:t>
            </a:r>
            <a:r>
              <a:rPr lang="en-US" altLang="en-US" dirty="0">
                <a:latin typeface="微软雅黑" pitchFamily="34" charset="-122"/>
                <a:ea typeface="微软雅黑" pitchFamily="34" charset="-122"/>
              </a:rPr>
              <a:t>4G</a:t>
            </a:r>
            <a:r>
              <a:rPr lang="zh-CN" altLang="en-US" dirty="0">
                <a:latin typeface="微软雅黑" pitchFamily="34" charset="-122"/>
                <a:ea typeface="微软雅黑" pitchFamily="34" charset="-122"/>
              </a:rPr>
              <a:t>超便携实景互动教学主机</a:t>
            </a:r>
          </a:p>
        </p:txBody>
      </p:sp>
      <p:sp>
        <p:nvSpPr>
          <p:cNvPr id="17" name="Freeform 206"/>
          <p:cNvSpPr>
            <a:spLocks noEditPoints="1"/>
          </p:cNvSpPr>
          <p:nvPr/>
        </p:nvSpPr>
        <p:spPr bwMode="auto">
          <a:xfrm>
            <a:off x="3696166" y="3454896"/>
            <a:ext cx="1689719" cy="1951582"/>
          </a:xfrm>
          <a:custGeom>
            <a:avLst/>
            <a:gdLst>
              <a:gd name="T0" fmla="*/ 955 w 955"/>
              <a:gd name="T1" fmla="*/ 283 h 1103"/>
              <a:gd name="T2" fmla="*/ 612 w 955"/>
              <a:gd name="T3" fmla="*/ 313 h 1103"/>
              <a:gd name="T4" fmla="*/ 477 w 955"/>
              <a:gd name="T5" fmla="*/ 0 h 1103"/>
              <a:gd name="T6" fmla="*/ 343 w 955"/>
              <a:gd name="T7" fmla="*/ 313 h 1103"/>
              <a:gd name="T8" fmla="*/ 0 w 955"/>
              <a:gd name="T9" fmla="*/ 283 h 1103"/>
              <a:gd name="T10" fmla="*/ 194 w 955"/>
              <a:gd name="T11" fmla="*/ 552 h 1103"/>
              <a:gd name="T12" fmla="*/ 0 w 955"/>
              <a:gd name="T13" fmla="*/ 820 h 1103"/>
              <a:gd name="T14" fmla="*/ 343 w 955"/>
              <a:gd name="T15" fmla="*/ 790 h 1103"/>
              <a:gd name="T16" fmla="*/ 477 w 955"/>
              <a:gd name="T17" fmla="*/ 1103 h 1103"/>
              <a:gd name="T18" fmla="*/ 612 w 955"/>
              <a:gd name="T19" fmla="*/ 790 h 1103"/>
              <a:gd name="T20" fmla="*/ 955 w 955"/>
              <a:gd name="T21" fmla="*/ 820 h 1103"/>
              <a:gd name="T22" fmla="*/ 746 w 955"/>
              <a:gd name="T23" fmla="*/ 552 h 1103"/>
              <a:gd name="T24" fmla="*/ 955 w 955"/>
              <a:gd name="T25" fmla="*/ 283 h 1103"/>
              <a:gd name="T26" fmla="*/ 805 w 955"/>
              <a:gd name="T27" fmla="*/ 746 h 1103"/>
              <a:gd name="T28" fmla="*/ 567 w 955"/>
              <a:gd name="T29" fmla="*/ 716 h 1103"/>
              <a:gd name="T30" fmla="*/ 477 w 955"/>
              <a:gd name="T31" fmla="*/ 939 h 1103"/>
              <a:gd name="T32" fmla="*/ 373 w 955"/>
              <a:gd name="T33" fmla="*/ 716 h 1103"/>
              <a:gd name="T34" fmla="*/ 149 w 955"/>
              <a:gd name="T35" fmla="*/ 746 h 1103"/>
              <a:gd name="T36" fmla="*/ 283 w 955"/>
              <a:gd name="T37" fmla="*/ 552 h 1103"/>
              <a:gd name="T38" fmla="*/ 149 w 955"/>
              <a:gd name="T39" fmla="*/ 358 h 1103"/>
              <a:gd name="T40" fmla="*/ 373 w 955"/>
              <a:gd name="T41" fmla="*/ 388 h 1103"/>
              <a:gd name="T42" fmla="*/ 477 w 955"/>
              <a:gd name="T43" fmla="*/ 164 h 1103"/>
              <a:gd name="T44" fmla="*/ 567 w 955"/>
              <a:gd name="T45" fmla="*/ 388 h 1103"/>
              <a:gd name="T46" fmla="*/ 805 w 955"/>
              <a:gd name="T47" fmla="*/ 358 h 1103"/>
              <a:gd name="T48" fmla="*/ 671 w 955"/>
              <a:gd name="T49" fmla="*/ 552 h 1103"/>
              <a:gd name="T50" fmla="*/ 805 w 955"/>
              <a:gd name="T51" fmla="*/ 746 h 1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955" h="1103">
                <a:moveTo>
                  <a:pt x="955" y="283"/>
                </a:moveTo>
                <a:lnTo>
                  <a:pt x="612" y="313"/>
                </a:lnTo>
                <a:lnTo>
                  <a:pt x="477" y="0"/>
                </a:lnTo>
                <a:lnTo>
                  <a:pt x="343" y="313"/>
                </a:lnTo>
                <a:lnTo>
                  <a:pt x="0" y="283"/>
                </a:lnTo>
                <a:lnTo>
                  <a:pt x="194" y="552"/>
                </a:lnTo>
                <a:lnTo>
                  <a:pt x="0" y="820"/>
                </a:lnTo>
                <a:lnTo>
                  <a:pt x="343" y="790"/>
                </a:lnTo>
                <a:lnTo>
                  <a:pt x="477" y="1103"/>
                </a:lnTo>
                <a:lnTo>
                  <a:pt x="612" y="790"/>
                </a:lnTo>
                <a:lnTo>
                  <a:pt x="955" y="820"/>
                </a:lnTo>
                <a:lnTo>
                  <a:pt x="746" y="552"/>
                </a:lnTo>
                <a:lnTo>
                  <a:pt x="955" y="283"/>
                </a:lnTo>
                <a:close/>
                <a:moveTo>
                  <a:pt x="805" y="746"/>
                </a:moveTo>
                <a:lnTo>
                  <a:pt x="567" y="716"/>
                </a:lnTo>
                <a:lnTo>
                  <a:pt x="477" y="939"/>
                </a:lnTo>
                <a:lnTo>
                  <a:pt x="373" y="716"/>
                </a:lnTo>
                <a:lnTo>
                  <a:pt x="149" y="746"/>
                </a:lnTo>
                <a:lnTo>
                  <a:pt x="283" y="552"/>
                </a:lnTo>
                <a:lnTo>
                  <a:pt x="149" y="358"/>
                </a:lnTo>
                <a:lnTo>
                  <a:pt x="373" y="388"/>
                </a:lnTo>
                <a:lnTo>
                  <a:pt x="477" y="164"/>
                </a:lnTo>
                <a:lnTo>
                  <a:pt x="567" y="388"/>
                </a:lnTo>
                <a:lnTo>
                  <a:pt x="805" y="358"/>
                </a:lnTo>
                <a:lnTo>
                  <a:pt x="671" y="552"/>
                </a:lnTo>
                <a:lnTo>
                  <a:pt x="805" y="746"/>
                </a:lnTo>
                <a:close/>
              </a:path>
            </a:pathLst>
          </a:custGeom>
          <a:solidFill>
            <a:schemeClr val="accent1"/>
          </a:solidFill>
          <a:ln>
            <a:noFill/>
          </a:ln>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8" name="TextBox 18"/>
          <p:cNvSpPr txBox="1"/>
          <p:nvPr/>
        </p:nvSpPr>
        <p:spPr>
          <a:xfrm>
            <a:off x="3680904" y="3922854"/>
            <a:ext cx="1757906" cy="1015663"/>
          </a:xfrm>
          <a:prstGeom prst="rect">
            <a:avLst/>
          </a:prstGeom>
          <a:noFill/>
        </p:spPr>
        <p:txBody>
          <a:bodyPr wrap="square" rtlCol="0">
            <a:spAutoFit/>
          </a:bodyPr>
          <a:lstStyle/>
          <a:p>
            <a:r>
              <a:rPr lang="zh-CN" altLang="en-US" sz="6000" dirty="0">
                <a:ln w="0"/>
                <a:solidFill>
                  <a:srgbClr val="C00000"/>
                </a:solidFill>
                <a:effectLst>
                  <a:outerShdw blurRad="38100" dist="25400" dir="5400000" algn="ctr" rotWithShape="0">
                    <a:srgbClr val="6E747A">
                      <a:alpha val="43000"/>
                    </a:srgbClr>
                  </a:outerShdw>
                </a:effectLst>
                <a:latin typeface="微软雅黑" pitchFamily="34" charset="-122"/>
                <a:ea typeface="微软雅黑" pitchFamily="34" charset="-122"/>
              </a:rPr>
              <a:t>需求</a:t>
            </a:r>
          </a:p>
        </p:txBody>
      </p:sp>
      <p:sp>
        <p:nvSpPr>
          <p:cNvPr id="21" name="矩形 20"/>
          <p:cNvSpPr/>
          <p:nvPr/>
        </p:nvSpPr>
        <p:spPr>
          <a:xfrm>
            <a:off x="428596" y="714356"/>
            <a:ext cx="8429684" cy="1477328"/>
          </a:xfrm>
          <a:prstGeom prst="rect">
            <a:avLst/>
          </a:prstGeom>
        </p:spPr>
        <p:txBody>
          <a:bodyPr wrap="square">
            <a:spAutoFit/>
          </a:bodyPr>
          <a:lstStyle/>
          <a:p>
            <a:r>
              <a:rPr lang="zh-CN" altLang="en-US" dirty="0">
                <a:latin typeface="微软雅黑" pitchFamily="34" charset="-122"/>
                <a:ea typeface="微软雅黑" pitchFamily="34" charset="-122"/>
              </a:rPr>
              <a:t>需求：优秀教师在智能化互动录播教室中通过网络把教学视频场景和授课计算机画面以标准的流媒体编解码技术进行实时采集压缩、集中存储及监控管理，同时将教师授课实况实时推送至多个常态化云教室及终端用户。通过平台的建设使优秀的教师、课程、资源、知识得到充分的展示、记录、管理、分享，可实现同步课堂、翻转课堂、双师课堂、名师课堂、微课录制等应用，促进了优质教育资源全面云覆盖。</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79512" y="116632"/>
            <a:ext cx="7886700" cy="608260"/>
          </a:xfrm>
          <a:prstGeom prst="rect">
            <a:avLst/>
          </a:prstGeom>
        </p:spPr>
        <p:txBody>
          <a:bodyPr/>
          <a:lstStyle/>
          <a:p>
            <a:pPr>
              <a:spcBef>
                <a:spcPct val="0"/>
              </a:spcBef>
              <a:defRPr/>
            </a:pPr>
            <a:r>
              <a:rPr lang="en-US" altLang="zh-CN" sz="2200" b="1" dirty="0">
                <a:solidFill>
                  <a:schemeClr val="bg1"/>
                </a:solidFill>
                <a:latin typeface="微软雅黑" pitchFamily="34" charset="-122"/>
                <a:ea typeface="微软雅黑" pitchFamily="34" charset="-122"/>
                <a:cs typeface="+mj-cs"/>
              </a:rPr>
              <a:t>1.3</a:t>
            </a:r>
            <a:r>
              <a:rPr lang="zh-CN" altLang="en-US" sz="2200" b="1" dirty="0">
                <a:solidFill>
                  <a:schemeClr val="bg1"/>
                </a:solidFill>
                <a:latin typeface="微软雅黑" pitchFamily="34" charset="-122"/>
                <a:ea typeface="微软雅黑" pitchFamily="34" charset="-122"/>
                <a:cs typeface="+mj-cs"/>
              </a:rPr>
              <a:t>客户目标</a:t>
            </a:r>
            <a:endParaRPr lang="en-US" altLang="zh-CN" sz="2200" b="1" dirty="0">
              <a:solidFill>
                <a:schemeClr val="bg1"/>
              </a:solidFill>
              <a:latin typeface="微软雅黑" pitchFamily="34" charset="-122"/>
              <a:ea typeface="微软雅黑" pitchFamily="34" charset="-122"/>
              <a:cs typeface="+mj-cs"/>
            </a:endParaRPr>
          </a:p>
        </p:txBody>
      </p:sp>
      <p:sp>
        <p:nvSpPr>
          <p:cNvPr id="19" name="矩形 18"/>
          <p:cNvSpPr/>
          <p:nvPr/>
        </p:nvSpPr>
        <p:spPr>
          <a:xfrm>
            <a:off x="357158" y="751344"/>
            <a:ext cx="8501122" cy="2308324"/>
          </a:xfrm>
          <a:prstGeom prst="rect">
            <a:avLst/>
          </a:prstGeom>
        </p:spPr>
        <p:txBody>
          <a:bodyPr wrap="square">
            <a:spAutoFit/>
          </a:bodyPr>
          <a:lstStyle/>
          <a:p>
            <a:r>
              <a:rPr lang="zh-CN" altLang="en-US" dirty="0">
                <a:latin typeface="微软雅黑" pitchFamily="34" charset="-122"/>
                <a:ea typeface="微软雅黑" pitchFamily="34" charset="-122"/>
              </a:rPr>
              <a:t>    景德镇市教育局云课堂项目建设目标，是实现以人为本、面向服务、信息互通、数据共享，能提供及时、准确、高效、随时随地的教育资源应用服务。通过“管理</a:t>
            </a:r>
            <a:r>
              <a:rPr lang="en-US" altLang="zh-CN" dirty="0">
                <a:latin typeface="微软雅黑" pitchFamily="34" charset="-122"/>
                <a:ea typeface="微软雅黑" pitchFamily="34" charset="-122"/>
              </a:rPr>
              <a:t>+</a:t>
            </a:r>
            <a:r>
              <a:rPr lang="zh-CN" altLang="en-US" dirty="0">
                <a:latin typeface="微软雅黑" pitchFamily="34" charset="-122"/>
                <a:ea typeface="微软雅黑" pitchFamily="34" charset="-122"/>
              </a:rPr>
              <a:t>应用”的思路帮助景德镇市教育局由传统的以各自独立的应用系统为主，转向以统一管理和应用的区域集控管理中心为核心，通过“区域</a:t>
            </a:r>
            <a:r>
              <a:rPr lang="en-US" altLang="zh-CN" dirty="0">
                <a:latin typeface="微软雅黑" pitchFamily="34" charset="-122"/>
                <a:ea typeface="微软雅黑" pitchFamily="34" charset="-122"/>
              </a:rPr>
              <a:t>+</a:t>
            </a:r>
            <a:r>
              <a:rPr lang="zh-CN" altLang="en-US" dirty="0">
                <a:latin typeface="微软雅黑" pitchFamily="34" charset="-122"/>
                <a:ea typeface="微软雅黑" pitchFamily="34" charset="-122"/>
              </a:rPr>
              <a:t>校级”资源管理平台的模式实现全市优质教育资源的整合和配置优化，使全市教育综合水平实现 “明显提升”，全面形成人人可享有优质教育资源的互联网学习环境</a:t>
            </a:r>
            <a:r>
              <a:rPr lang="en-US" altLang="zh-CN" dirty="0">
                <a:latin typeface="微软雅黑" pitchFamily="34" charset="-122"/>
                <a:ea typeface="微软雅黑" pitchFamily="34" charset="-122"/>
              </a:rPr>
              <a:t>,</a:t>
            </a:r>
            <a:r>
              <a:rPr lang="zh-CN" altLang="en-US" dirty="0">
                <a:latin typeface="微软雅黑" pitchFamily="34" charset="-122"/>
                <a:ea typeface="微软雅黑" pitchFamily="34" charset="-122"/>
              </a:rPr>
              <a:t>全面提升适应“互联网</a:t>
            </a:r>
            <a:r>
              <a:rPr lang="en-US" altLang="zh-CN" dirty="0">
                <a:latin typeface="微软雅黑" pitchFamily="34" charset="-122"/>
                <a:ea typeface="微软雅黑" pitchFamily="34" charset="-122"/>
              </a:rPr>
              <a:t>+”</a:t>
            </a:r>
            <a:r>
              <a:rPr lang="zh-CN" altLang="en-US" dirty="0">
                <a:latin typeface="微软雅黑" pitchFamily="34" charset="-122"/>
                <a:ea typeface="微软雅黑" pitchFamily="34" charset="-122"/>
              </a:rPr>
              <a:t>时代的全民信息化素养，形成网络化、数字化、个性化、终身化的教育体系和人人皆学、处处能学、时时可学的学习型社会。</a:t>
            </a:r>
          </a:p>
        </p:txBody>
      </p:sp>
      <p:sp>
        <p:nvSpPr>
          <p:cNvPr id="22" name="矩形 21"/>
          <p:cNvSpPr/>
          <p:nvPr/>
        </p:nvSpPr>
        <p:spPr>
          <a:xfrm>
            <a:off x="642910" y="3071810"/>
            <a:ext cx="7643866" cy="3416320"/>
          </a:xfrm>
          <a:prstGeom prst="rect">
            <a:avLst/>
          </a:prstGeom>
        </p:spPr>
        <p:txBody>
          <a:bodyPr wrap="square">
            <a:spAutoFit/>
          </a:bodyPr>
          <a:lstStyle/>
          <a:p>
            <a:pPr>
              <a:lnSpc>
                <a:spcPct val="200000"/>
              </a:lnSpc>
              <a:buFont typeface="Wingdings" pitchFamily="2" charset="2"/>
              <a:buChar char="l"/>
            </a:pPr>
            <a:r>
              <a:rPr lang="en-US" altLang="zh-CN" dirty="0">
                <a:latin typeface="微软雅黑" pitchFamily="34" charset="-122"/>
                <a:ea typeface="微软雅黑" pitchFamily="34" charset="-122"/>
              </a:rPr>
              <a:t>1</a:t>
            </a:r>
            <a:r>
              <a:rPr lang="zh-CN" altLang="en-US" dirty="0">
                <a:latin typeface="微软雅黑" pitchFamily="34" charset="-122"/>
                <a:ea typeface="微软雅黑" pitchFamily="34" charset="-122"/>
              </a:rPr>
              <a:t>、推动优质教育资源共建共享，促进城乡教育均衡发展；</a:t>
            </a:r>
            <a:endParaRPr lang="en-US" altLang="zh-CN" dirty="0">
              <a:latin typeface="微软雅黑" pitchFamily="34" charset="-122"/>
              <a:ea typeface="微软雅黑" pitchFamily="34" charset="-122"/>
            </a:endParaRPr>
          </a:p>
          <a:p>
            <a:pPr>
              <a:lnSpc>
                <a:spcPct val="200000"/>
              </a:lnSpc>
              <a:buFont typeface="Wingdings" pitchFamily="2" charset="2"/>
              <a:buChar char="l"/>
            </a:pPr>
            <a:r>
              <a:rPr lang="en-US" altLang="zh-CN" dirty="0">
                <a:latin typeface="微软雅黑" pitchFamily="34" charset="-122"/>
                <a:ea typeface="微软雅黑" pitchFamily="34" charset="-122"/>
              </a:rPr>
              <a:t>2</a:t>
            </a:r>
            <a:r>
              <a:rPr lang="zh-CN" altLang="en-US" dirty="0">
                <a:latin typeface="微软雅黑" pitchFamily="34" charset="-122"/>
                <a:ea typeface="微软雅黑" pitchFamily="34" charset="-122"/>
              </a:rPr>
              <a:t>、推进信息技术与教学的深入融合；</a:t>
            </a:r>
            <a:endParaRPr lang="en-US" altLang="zh-CN" dirty="0">
              <a:latin typeface="微软雅黑" pitchFamily="34" charset="-122"/>
              <a:ea typeface="微软雅黑" pitchFamily="34" charset="-122"/>
            </a:endParaRPr>
          </a:p>
          <a:p>
            <a:pPr>
              <a:lnSpc>
                <a:spcPct val="200000"/>
              </a:lnSpc>
              <a:buFont typeface="Wingdings" pitchFamily="2" charset="2"/>
              <a:buChar char="l"/>
            </a:pPr>
            <a:r>
              <a:rPr lang="en-US" altLang="zh-CN" dirty="0">
                <a:latin typeface="微软雅黑" pitchFamily="34" charset="-122"/>
                <a:ea typeface="微软雅黑" pitchFamily="34" charset="-122"/>
              </a:rPr>
              <a:t>3</a:t>
            </a:r>
            <a:r>
              <a:rPr lang="zh-CN" altLang="en-US" dirty="0">
                <a:latin typeface="微软雅黑" pitchFamily="34" charset="-122"/>
                <a:ea typeface="微软雅黑" pitchFamily="34" charset="-122"/>
              </a:rPr>
              <a:t>、提高学生成绩及综合素质；</a:t>
            </a:r>
            <a:endParaRPr lang="en-US" altLang="zh-CN" dirty="0">
              <a:latin typeface="微软雅黑" pitchFamily="34" charset="-122"/>
              <a:ea typeface="微软雅黑" pitchFamily="34" charset="-122"/>
            </a:endParaRPr>
          </a:p>
          <a:p>
            <a:pPr>
              <a:lnSpc>
                <a:spcPct val="200000"/>
              </a:lnSpc>
              <a:buFont typeface="Wingdings" pitchFamily="2" charset="2"/>
              <a:buChar char="l"/>
            </a:pPr>
            <a:r>
              <a:rPr lang="en-US" altLang="zh-CN" dirty="0">
                <a:latin typeface="微软雅黑" pitchFamily="34" charset="-122"/>
                <a:ea typeface="微软雅黑" pitchFamily="34" charset="-122"/>
              </a:rPr>
              <a:t>4</a:t>
            </a:r>
            <a:r>
              <a:rPr lang="zh-CN" altLang="en-US" dirty="0">
                <a:latin typeface="微软雅黑" pitchFamily="34" charset="-122"/>
                <a:ea typeface="微软雅黑" pitchFamily="34" charset="-122"/>
              </a:rPr>
              <a:t>、促进教师专业化发展；</a:t>
            </a:r>
            <a:endParaRPr lang="en-US" altLang="zh-CN" dirty="0">
              <a:latin typeface="微软雅黑" pitchFamily="34" charset="-122"/>
              <a:ea typeface="微软雅黑" pitchFamily="34" charset="-122"/>
            </a:endParaRPr>
          </a:p>
          <a:p>
            <a:pPr>
              <a:lnSpc>
                <a:spcPct val="200000"/>
              </a:lnSpc>
              <a:buFont typeface="Wingdings" pitchFamily="2" charset="2"/>
              <a:buChar char="l"/>
            </a:pPr>
            <a:r>
              <a:rPr lang="en-US" altLang="zh-CN" dirty="0">
                <a:latin typeface="微软雅黑" pitchFamily="34" charset="-122"/>
                <a:ea typeface="微软雅黑" pitchFamily="34" charset="-122"/>
              </a:rPr>
              <a:t>5</a:t>
            </a:r>
            <a:r>
              <a:rPr lang="zh-CN" altLang="en-US" dirty="0">
                <a:latin typeface="微软雅黑" pitchFamily="34" charset="-122"/>
                <a:ea typeface="微软雅黑" pitchFamily="34" charset="-122"/>
              </a:rPr>
              <a:t>、提升景德镇市教育的现代化水平；</a:t>
            </a:r>
            <a:endParaRPr lang="en-US" altLang="zh-CN" dirty="0">
              <a:latin typeface="微软雅黑" pitchFamily="34" charset="-122"/>
              <a:ea typeface="微软雅黑" pitchFamily="34" charset="-122"/>
            </a:endParaRPr>
          </a:p>
          <a:p>
            <a:pPr>
              <a:lnSpc>
                <a:spcPct val="200000"/>
              </a:lnSpc>
              <a:buFont typeface="Wingdings" pitchFamily="2" charset="2"/>
              <a:buChar char="l"/>
            </a:pPr>
            <a:r>
              <a:rPr lang="en-US" altLang="zh-CN" dirty="0">
                <a:latin typeface="微软雅黑" pitchFamily="34" charset="-122"/>
                <a:ea typeface="微软雅黑" pitchFamily="34" charset="-122"/>
              </a:rPr>
              <a:t>6</a:t>
            </a:r>
            <a:r>
              <a:rPr lang="zh-CN" altLang="en-US" dirty="0">
                <a:latin typeface="微软雅黑" pitchFamily="34" charset="-122"/>
                <a:ea typeface="微软雅黑" pitchFamily="34" charset="-122"/>
              </a:rPr>
              <a:t>、构建景德镇市教育的信息化品牌。</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79512" y="116632"/>
            <a:ext cx="7886700" cy="608260"/>
          </a:xfrm>
          <a:prstGeom prst="rect">
            <a:avLst/>
          </a:prstGeom>
        </p:spPr>
        <p:txBody>
          <a:bodyPr/>
          <a:lstStyle/>
          <a:p>
            <a:pPr>
              <a:spcBef>
                <a:spcPct val="0"/>
              </a:spcBef>
              <a:defRPr/>
            </a:pPr>
            <a:r>
              <a:rPr lang="en-US" altLang="zh-CN" sz="2200" b="1" dirty="0">
                <a:solidFill>
                  <a:schemeClr val="bg1"/>
                </a:solidFill>
                <a:latin typeface="微软雅黑" pitchFamily="34" charset="-122"/>
                <a:ea typeface="微软雅黑" pitchFamily="34" charset="-122"/>
                <a:cs typeface="+mj-cs"/>
              </a:rPr>
              <a:t>2.1</a:t>
            </a:r>
            <a:r>
              <a:rPr lang="zh-CN" altLang="en-US" sz="2200" b="1" dirty="0">
                <a:solidFill>
                  <a:schemeClr val="bg1"/>
                </a:solidFill>
                <a:latin typeface="微软雅黑" pitchFamily="34" charset="-122"/>
                <a:ea typeface="微软雅黑" pitchFamily="34" charset="-122"/>
                <a:cs typeface="+mj-cs"/>
              </a:rPr>
              <a:t>项目技术方案介绍</a:t>
            </a:r>
            <a:endParaRPr lang="en-US" altLang="zh-CN" sz="2200" b="1" dirty="0">
              <a:solidFill>
                <a:schemeClr val="bg1"/>
              </a:solidFill>
              <a:latin typeface="微软雅黑" pitchFamily="34" charset="-122"/>
              <a:ea typeface="微软雅黑" pitchFamily="34" charset="-122"/>
              <a:cs typeface="+mj-cs"/>
            </a:endParaRPr>
          </a:p>
        </p:txBody>
      </p:sp>
      <p:sp>
        <p:nvSpPr>
          <p:cNvPr id="5" name="矩形 4"/>
          <p:cNvSpPr/>
          <p:nvPr/>
        </p:nvSpPr>
        <p:spPr>
          <a:xfrm>
            <a:off x="214282" y="857232"/>
            <a:ext cx="8501122" cy="923330"/>
          </a:xfrm>
          <a:prstGeom prst="rect">
            <a:avLst/>
          </a:prstGeom>
        </p:spPr>
        <p:txBody>
          <a:bodyPr wrap="square">
            <a:spAutoFit/>
          </a:bodyPr>
          <a:lstStyle/>
          <a:p>
            <a:r>
              <a:rPr lang="zh-CN" altLang="en-US" dirty="0">
                <a:latin typeface="微软雅黑" pitchFamily="34" charset="-122"/>
                <a:ea typeface="微软雅黑" pitchFamily="34" charset="-122"/>
              </a:rPr>
              <a:t>本方案为满足景德镇市大规模市、区、校云课堂教学应用的需求，采用业界先进的网络传输技术、大规模组网技术、视音频编解码处理技术、多媒体交互技术，实现跨区域创新教学应用，提升整体教育信息化水平，促进地区之间教育的均衡发展。</a:t>
            </a:r>
          </a:p>
        </p:txBody>
      </p:sp>
      <p:pic>
        <p:nvPicPr>
          <p:cNvPr id="6" name="图片 5"/>
          <p:cNvPicPr/>
          <p:nvPr/>
        </p:nvPicPr>
        <p:blipFill>
          <a:blip r:embed="rId3"/>
          <a:srcRect/>
          <a:stretch>
            <a:fillRect/>
          </a:stretch>
        </p:blipFill>
        <p:spPr bwMode="auto">
          <a:xfrm>
            <a:off x="785786" y="2071678"/>
            <a:ext cx="7572428" cy="2714644"/>
          </a:xfrm>
          <a:prstGeom prst="rect">
            <a:avLst/>
          </a:prstGeom>
          <a:noFill/>
          <a:ln w="9525">
            <a:noFill/>
            <a:miter lim="800000"/>
            <a:headEnd/>
            <a:tailEnd/>
          </a:ln>
        </p:spPr>
      </p:pic>
      <p:sp>
        <p:nvSpPr>
          <p:cNvPr id="10" name="矩形 9"/>
          <p:cNvSpPr/>
          <p:nvPr/>
        </p:nvSpPr>
        <p:spPr>
          <a:xfrm>
            <a:off x="357158" y="5143512"/>
            <a:ext cx="8501122" cy="923330"/>
          </a:xfrm>
          <a:prstGeom prst="rect">
            <a:avLst/>
          </a:prstGeom>
        </p:spPr>
        <p:txBody>
          <a:bodyPr wrap="square">
            <a:spAutoFit/>
          </a:bodyPr>
          <a:lstStyle/>
          <a:p>
            <a:pPr lvl="0"/>
            <a:r>
              <a:rPr lang="zh-CN" altLang="en-US" dirty="0">
                <a:solidFill>
                  <a:srgbClr val="FF0000"/>
                </a:solidFill>
                <a:latin typeface="微软雅黑" pitchFamily="34" charset="-122"/>
                <a:ea typeface="微软雅黑" pitchFamily="34" charset="-122"/>
              </a:rPr>
              <a:t>方案特点：</a:t>
            </a:r>
            <a:r>
              <a:rPr lang="en-US" dirty="0">
                <a:latin typeface="微软雅黑" pitchFamily="34" charset="-122"/>
                <a:ea typeface="微软雅黑" pitchFamily="34" charset="-122"/>
              </a:rPr>
              <a:t>1</a:t>
            </a:r>
            <a:r>
              <a:rPr lang="zh-CN" altLang="en-US" dirty="0">
                <a:latin typeface="微软雅黑" pitchFamily="34" charset="-122"/>
                <a:ea typeface="微软雅黑" pitchFamily="34" charset="-122"/>
              </a:rPr>
              <a:t>、抗丢包率技术；</a:t>
            </a:r>
            <a:r>
              <a:rPr lang="en-US" dirty="0">
                <a:latin typeface="微软雅黑" pitchFamily="34" charset="-122"/>
                <a:ea typeface="微软雅黑" pitchFamily="34" charset="-122"/>
              </a:rPr>
              <a:t>2</a:t>
            </a:r>
            <a:r>
              <a:rPr lang="zh-CN" altLang="en-US" dirty="0">
                <a:latin typeface="微软雅黑" pitchFamily="34" charset="-122"/>
                <a:ea typeface="微软雅黑" pitchFamily="34" charset="-122"/>
              </a:rPr>
              <a:t>、多终端双向互动能力；</a:t>
            </a:r>
            <a:r>
              <a:rPr lang="en-US" dirty="0">
                <a:latin typeface="微软雅黑" pitchFamily="34" charset="-122"/>
                <a:ea typeface="微软雅黑" pitchFamily="34" charset="-122"/>
              </a:rPr>
              <a:t>3</a:t>
            </a:r>
            <a:r>
              <a:rPr lang="zh-CN" altLang="en-US" dirty="0">
                <a:latin typeface="微软雅黑" pitchFamily="34" charset="-122"/>
                <a:ea typeface="微软雅黑" pitchFamily="34" charset="-122"/>
              </a:rPr>
              <a:t>、网络带宽自适应；</a:t>
            </a:r>
            <a:r>
              <a:rPr lang="en-US" dirty="0">
                <a:latin typeface="微软雅黑" pitchFamily="34" charset="-122"/>
                <a:ea typeface="微软雅黑" pitchFamily="34" charset="-122"/>
              </a:rPr>
              <a:t>4</a:t>
            </a:r>
            <a:r>
              <a:rPr lang="zh-CN" altLang="en-US" dirty="0">
                <a:latin typeface="微软雅黑" pitchFamily="34" charset="-122"/>
                <a:ea typeface="微软雅黑" pitchFamily="34" charset="-122"/>
              </a:rPr>
              <a:t>、视频编解码技术；</a:t>
            </a:r>
            <a:r>
              <a:rPr lang="en-US" dirty="0">
                <a:latin typeface="微软雅黑" pitchFamily="34" charset="-122"/>
                <a:ea typeface="微软雅黑" pitchFamily="34" charset="-122"/>
              </a:rPr>
              <a:t>5</a:t>
            </a:r>
            <a:r>
              <a:rPr lang="zh-CN" altLang="en-US" dirty="0">
                <a:latin typeface="微软雅黑" pitchFamily="34" charset="-122"/>
                <a:ea typeface="微软雅黑" pitchFamily="34" charset="-122"/>
              </a:rPr>
              <a:t>、时间轴唇音同步技术；</a:t>
            </a:r>
            <a:r>
              <a:rPr lang="en-US" dirty="0">
                <a:latin typeface="微软雅黑" pitchFamily="34" charset="-122"/>
                <a:ea typeface="微软雅黑" pitchFamily="34" charset="-122"/>
              </a:rPr>
              <a:t>6</a:t>
            </a:r>
            <a:r>
              <a:rPr lang="zh-CN" altLang="en-US" dirty="0">
                <a:latin typeface="微软雅黑" pitchFamily="34" charset="-122"/>
                <a:ea typeface="微软雅黑" pitchFamily="34" charset="-122"/>
              </a:rPr>
              <a:t>、视频带宽复用技术；</a:t>
            </a:r>
            <a:r>
              <a:rPr lang="en-US" dirty="0">
                <a:latin typeface="微软雅黑" pitchFamily="34" charset="-122"/>
                <a:ea typeface="微软雅黑" pitchFamily="34" charset="-122"/>
              </a:rPr>
              <a:t>7</a:t>
            </a:r>
            <a:r>
              <a:rPr lang="zh-CN" altLang="en-US" dirty="0">
                <a:latin typeface="微软雅黑" pitchFamily="34" charset="-122"/>
                <a:ea typeface="微软雅黑" pitchFamily="34" charset="-122"/>
              </a:rPr>
              <a:t>、全自动跟踪导播技术。</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79512" y="116632"/>
            <a:ext cx="7886700" cy="608260"/>
          </a:xfrm>
          <a:prstGeom prst="rect">
            <a:avLst/>
          </a:prstGeom>
        </p:spPr>
        <p:txBody>
          <a:bodyPr/>
          <a:lstStyle/>
          <a:p>
            <a:pPr>
              <a:defRPr/>
            </a:pPr>
            <a:r>
              <a:rPr lang="zh-CN" altLang="en-US" sz="2200" b="1" dirty="0">
                <a:solidFill>
                  <a:schemeClr val="bg1"/>
                </a:solidFill>
                <a:latin typeface="微软雅黑" pitchFamily="34" charset="-122"/>
                <a:ea typeface="微软雅黑" pitchFamily="34" charset="-122"/>
                <a:cs typeface="+mj-cs"/>
              </a:rPr>
              <a:t>云课堂内容介绍</a:t>
            </a:r>
            <a:r>
              <a:rPr lang="en-US" altLang="zh-CN" sz="2200" b="1" dirty="0">
                <a:solidFill>
                  <a:schemeClr val="bg1"/>
                </a:solidFill>
                <a:latin typeface="微软雅黑" pitchFamily="34" charset="-122"/>
                <a:ea typeface="微软雅黑" pitchFamily="34" charset="-122"/>
                <a:cs typeface="+mj-cs"/>
              </a:rPr>
              <a:t>—</a:t>
            </a:r>
            <a:r>
              <a:rPr lang="zh-CN" altLang="en-US" sz="2200" b="1" dirty="0">
                <a:solidFill>
                  <a:schemeClr val="bg1"/>
                </a:solidFill>
                <a:latin typeface="微软雅黑" pitchFamily="34" charset="-122"/>
                <a:ea typeface="微软雅黑" pitchFamily="34" charset="-122"/>
                <a:cs typeface="+mj-cs"/>
              </a:rPr>
              <a:t>概述</a:t>
            </a:r>
            <a:endParaRPr lang="en-US" altLang="zh-CN" sz="2200" b="1" dirty="0">
              <a:solidFill>
                <a:schemeClr val="bg1"/>
              </a:solidFill>
              <a:latin typeface="微软雅黑" pitchFamily="34" charset="-122"/>
              <a:ea typeface="微软雅黑" pitchFamily="34" charset="-122"/>
              <a:cs typeface="+mj-cs"/>
            </a:endParaRPr>
          </a:p>
        </p:txBody>
      </p:sp>
      <p:sp>
        <p:nvSpPr>
          <p:cNvPr id="8" name="矩形 7"/>
          <p:cNvSpPr/>
          <p:nvPr/>
        </p:nvSpPr>
        <p:spPr>
          <a:xfrm>
            <a:off x="500034" y="1000108"/>
            <a:ext cx="8001056" cy="1200329"/>
          </a:xfrm>
          <a:prstGeom prst="rect">
            <a:avLst/>
          </a:prstGeom>
        </p:spPr>
        <p:txBody>
          <a:bodyPr wrap="square">
            <a:spAutoFit/>
          </a:bodyPr>
          <a:lstStyle/>
          <a:p>
            <a:r>
              <a:rPr lang="zh-CN" altLang="en-US" dirty="0"/>
              <a:t>    </a:t>
            </a:r>
            <a:r>
              <a:rPr lang="zh-CN" altLang="en-US" dirty="0">
                <a:latin typeface="微软雅黑" pitchFamily="34" charset="-122"/>
                <a:ea typeface="微软雅黑" pitchFamily="34" charset="-122"/>
              </a:rPr>
              <a:t>本次方案整体设计思路以课堂教学为切入点，创新教育信息技术与教育教学的深度融合，实现实时优秀的教育资源可以能够更大范围的传播分享，推动各区域之间、学校之间、教师之间、学生之间建立起协同教学的新模式，逐步缩小区域、城乡、校际差距，不断提升全域教育水平。</a:t>
            </a:r>
          </a:p>
        </p:txBody>
      </p:sp>
      <p:pic>
        <p:nvPicPr>
          <p:cNvPr id="1027" name="Picture 3"/>
          <p:cNvPicPr>
            <a:picLocks noChangeAspect="1" noChangeArrowheads="1"/>
          </p:cNvPicPr>
          <p:nvPr/>
        </p:nvPicPr>
        <p:blipFill>
          <a:blip r:embed="rId3"/>
          <a:srcRect/>
          <a:stretch>
            <a:fillRect/>
          </a:stretch>
        </p:blipFill>
        <p:spPr bwMode="auto">
          <a:xfrm>
            <a:off x="1714480" y="2285992"/>
            <a:ext cx="6072230" cy="4286250"/>
          </a:xfrm>
          <a:prstGeom prst="rect">
            <a:avLst/>
          </a:prstGeom>
          <a:noFill/>
          <a:ln w="9525">
            <a:noFill/>
            <a:miter lim="800000"/>
            <a:headEnd/>
            <a:tailEnd/>
          </a:ln>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79512" y="116632"/>
            <a:ext cx="7886700" cy="608260"/>
          </a:xfrm>
          <a:prstGeom prst="rect">
            <a:avLst/>
          </a:prstGeom>
        </p:spPr>
        <p:txBody>
          <a:bodyPr/>
          <a:lstStyle/>
          <a:p>
            <a:pPr>
              <a:defRPr/>
            </a:pPr>
            <a:r>
              <a:rPr lang="zh-CN" altLang="en-US" sz="2200" b="1" dirty="0">
                <a:solidFill>
                  <a:schemeClr val="bg1"/>
                </a:solidFill>
                <a:latin typeface="微软雅黑" pitchFamily="34" charset="-122"/>
                <a:ea typeface="微软雅黑" pitchFamily="34" charset="-122"/>
                <a:cs typeface="+mj-cs"/>
              </a:rPr>
              <a:t>云课堂内容介绍</a:t>
            </a:r>
            <a:r>
              <a:rPr lang="en-US" altLang="zh-CN" sz="2200" b="1" dirty="0">
                <a:solidFill>
                  <a:schemeClr val="bg1"/>
                </a:solidFill>
                <a:latin typeface="微软雅黑" pitchFamily="34" charset="-122"/>
                <a:ea typeface="微软雅黑" pitchFamily="34" charset="-122"/>
                <a:cs typeface="+mj-cs"/>
              </a:rPr>
              <a:t>—</a:t>
            </a:r>
            <a:r>
              <a:rPr lang="zh-CN" altLang="en-US" sz="2200" b="1" dirty="0">
                <a:solidFill>
                  <a:schemeClr val="bg1"/>
                </a:solidFill>
                <a:latin typeface="微软雅黑" pitchFamily="34" charset="-122"/>
                <a:ea typeface="微软雅黑" pitchFamily="34" charset="-122"/>
                <a:cs typeface="+mj-cs"/>
              </a:rPr>
              <a:t>区域资源管理平台</a:t>
            </a:r>
            <a:endParaRPr lang="en-US" altLang="zh-CN" sz="2200" b="1" dirty="0">
              <a:solidFill>
                <a:schemeClr val="bg1"/>
              </a:solidFill>
              <a:latin typeface="微软雅黑" pitchFamily="34" charset="-122"/>
              <a:ea typeface="微软雅黑" pitchFamily="34" charset="-122"/>
              <a:cs typeface="+mj-cs"/>
            </a:endParaRPr>
          </a:p>
        </p:txBody>
      </p:sp>
      <p:sp>
        <p:nvSpPr>
          <p:cNvPr id="7" name="矩形 6"/>
          <p:cNvSpPr/>
          <p:nvPr/>
        </p:nvSpPr>
        <p:spPr>
          <a:xfrm>
            <a:off x="428596" y="785794"/>
            <a:ext cx="8358214" cy="2862322"/>
          </a:xfrm>
          <a:prstGeom prst="rect">
            <a:avLst/>
          </a:prstGeom>
        </p:spPr>
        <p:txBody>
          <a:bodyPr wrap="square">
            <a:spAutoFit/>
          </a:bodyPr>
          <a:lstStyle/>
          <a:p>
            <a:r>
              <a:rPr lang="zh-CN" altLang="en-US" dirty="0">
                <a:latin typeface="微软雅黑" pitchFamily="34" charset="-122"/>
                <a:ea typeface="微软雅黑" pitchFamily="34" charset="-122"/>
              </a:rPr>
              <a:t>    区域资源管理平台的建设，可以实现景德镇市、区跨校之间云课堂教室的互联互通，支持 </a:t>
            </a:r>
            <a:r>
              <a:rPr lang="en-US" altLang="zh-CN" dirty="0">
                <a:latin typeface="微软雅黑" pitchFamily="34" charset="-122"/>
                <a:ea typeface="微软雅黑" pitchFamily="34" charset="-122"/>
              </a:rPr>
              <a:t>IOS </a:t>
            </a:r>
            <a:r>
              <a:rPr lang="zh-CN" altLang="en-US" dirty="0">
                <a:latin typeface="微软雅黑" pitchFamily="34" charset="-122"/>
                <a:ea typeface="微软雅黑" pitchFamily="34" charset="-122"/>
              </a:rPr>
              <a:t>及 </a:t>
            </a:r>
            <a:r>
              <a:rPr lang="en-US" altLang="zh-CN" dirty="0">
                <a:latin typeface="微软雅黑" pitchFamily="34" charset="-122"/>
                <a:ea typeface="微软雅黑" pitchFamily="34" charset="-122"/>
              </a:rPr>
              <a:t>Android </a:t>
            </a:r>
            <a:r>
              <a:rPr lang="zh-CN" altLang="en-US" dirty="0">
                <a:latin typeface="微软雅黑" pitchFamily="34" charset="-122"/>
                <a:ea typeface="微软雅黑" pitchFamily="34" charset="-122"/>
              </a:rPr>
              <a:t>用户利用移动智能设备接入云课堂授课现场进行远程音视频双向互动、参与评课等；同时，根据优质资源共建共享的原则，优质的教育资源可以从教师私人资源、到校级资源管理平台再到区级资源管理平台逐级提交方式：教师拥有私人空间存储私有资源，可以把私有资源提交到校级资源管理平台，校级资源管理平台可把本校内的优质资源共享到到区级资源管理平台。</a:t>
            </a:r>
          </a:p>
          <a:p>
            <a:r>
              <a:rPr lang="zh-CN" altLang="en-US" dirty="0">
                <a:latin typeface="微软雅黑" pitchFamily="34" charset="-122"/>
                <a:ea typeface="微软雅黑" pitchFamily="34" charset="-122"/>
              </a:rPr>
              <a:t>    区域资源管理平台通过接入各校级资源管理平台，实现区域范围内名校名师、优质教学视频等优质资源的共享和呈现。包含区域所有学校教学动态、学校上传共享的教学视频、授课课件、名师资源、教学教研活动，也可以通过链接跳转至各学校校本资源管理门户，直接访问学校校本资源管理门户。</a:t>
            </a:r>
          </a:p>
        </p:txBody>
      </p:sp>
      <p:pic>
        <p:nvPicPr>
          <p:cNvPr id="1026" name="Picture 2"/>
          <p:cNvPicPr>
            <a:picLocks noChangeAspect="1" noChangeArrowheads="1"/>
          </p:cNvPicPr>
          <p:nvPr/>
        </p:nvPicPr>
        <p:blipFill>
          <a:blip r:embed="rId3"/>
          <a:srcRect/>
          <a:stretch>
            <a:fillRect/>
          </a:stretch>
        </p:blipFill>
        <p:spPr bwMode="auto">
          <a:xfrm>
            <a:off x="2214546" y="3571876"/>
            <a:ext cx="5105400" cy="3114675"/>
          </a:xfrm>
          <a:prstGeom prst="rect">
            <a:avLst/>
          </a:prstGeom>
          <a:noFill/>
          <a:ln w="9525">
            <a:noFill/>
            <a:miter lim="800000"/>
            <a:headEnd/>
            <a:tailEnd/>
          </a:ln>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179512" y="116632"/>
            <a:ext cx="7886700" cy="608260"/>
          </a:xfrm>
          <a:prstGeom prst="rect">
            <a:avLst/>
          </a:prstGeom>
        </p:spPr>
        <p:txBody>
          <a:bodyPr/>
          <a:lstStyle/>
          <a:p>
            <a:pPr>
              <a:defRPr/>
            </a:pPr>
            <a:r>
              <a:rPr lang="zh-CN" altLang="en-US" sz="2200" b="1" dirty="0">
                <a:solidFill>
                  <a:schemeClr val="bg1"/>
                </a:solidFill>
                <a:latin typeface="微软雅黑" pitchFamily="34" charset="-122"/>
                <a:ea typeface="微软雅黑" pitchFamily="34" charset="-122"/>
                <a:cs typeface="+mj-cs"/>
              </a:rPr>
              <a:t>云课堂内容介绍</a:t>
            </a:r>
            <a:r>
              <a:rPr lang="en-US" altLang="zh-CN" sz="2200" b="1" dirty="0">
                <a:solidFill>
                  <a:schemeClr val="bg1"/>
                </a:solidFill>
                <a:latin typeface="微软雅黑" pitchFamily="34" charset="-122"/>
                <a:ea typeface="微软雅黑" pitchFamily="34" charset="-122"/>
                <a:cs typeface="+mj-cs"/>
              </a:rPr>
              <a:t>—</a:t>
            </a:r>
            <a:r>
              <a:rPr lang="zh-CN" altLang="en-US" sz="2200" b="1" dirty="0">
                <a:solidFill>
                  <a:schemeClr val="bg1"/>
                </a:solidFill>
                <a:latin typeface="微软雅黑" pitchFamily="34" charset="-122"/>
                <a:ea typeface="微软雅黑" pitchFamily="34" charset="-122"/>
                <a:cs typeface="+mj-cs"/>
              </a:rPr>
              <a:t> 区域集控管理中心</a:t>
            </a:r>
            <a:endParaRPr lang="en-US" altLang="zh-CN" sz="2200" b="1" dirty="0">
              <a:solidFill>
                <a:schemeClr val="bg1"/>
              </a:solidFill>
              <a:latin typeface="微软雅黑" pitchFamily="34" charset="-122"/>
              <a:ea typeface="微软雅黑" pitchFamily="34" charset="-122"/>
              <a:cs typeface="+mj-cs"/>
            </a:endParaRPr>
          </a:p>
        </p:txBody>
      </p:sp>
      <p:sp>
        <p:nvSpPr>
          <p:cNvPr id="8" name="矩形 7"/>
          <p:cNvSpPr/>
          <p:nvPr/>
        </p:nvSpPr>
        <p:spPr>
          <a:xfrm>
            <a:off x="642910" y="857232"/>
            <a:ext cx="7929618" cy="1754326"/>
          </a:xfrm>
          <a:prstGeom prst="rect">
            <a:avLst/>
          </a:prstGeom>
        </p:spPr>
        <p:txBody>
          <a:bodyPr wrap="square">
            <a:spAutoFit/>
          </a:bodyPr>
          <a:lstStyle/>
          <a:p>
            <a:r>
              <a:rPr lang="zh-CN" altLang="en-US" dirty="0"/>
              <a:t>    </a:t>
            </a:r>
            <a:r>
              <a:rPr lang="zh-CN" altLang="en-US" dirty="0">
                <a:latin typeface="微软雅黑" pitchFamily="34" charset="-122"/>
                <a:ea typeface="微软雅黑" pitchFamily="34" charset="-122"/>
              </a:rPr>
              <a:t>区域集控管理中心作为信息调度的总指挥中心点，要求能够结合各种云课堂教学教研应用开展的需求；能满足各种信号、各类数据的采集和集成；各种模拟视频、计算机、网络、音频等模拟和数字等各种信号的无缝接入。同时，可以无缝融合其他软硬件系统，支持各类教学教研环境的设备的集中管理、跨地域网络传输以及用户数据的交互共享，可以为教育管理者提供一系列的集中教育管理应用服务。</a:t>
            </a:r>
          </a:p>
        </p:txBody>
      </p:sp>
      <p:pic>
        <p:nvPicPr>
          <p:cNvPr id="2050" name="Picture 2"/>
          <p:cNvPicPr>
            <a:picLocks noChangeAspect="1" noChangeArrowheads="1"/>
          </p:cNvPicPr>
          <p:nvPr/>
        </p:nvPicPr>
        <p:blipFill>
          <a:blip r:embed="rId3"/>
          <a:srcRect/>
          <a:stretch>
            <a:fillRect/>
          </a:stretch>
        </p:blipFill>
        <p:spPr bwMode="auto">
          <a:xfrm>
            <a:off x="1500166" y="3071810"/>
            <a:ext cx="6237782" cy="2643206"/>
          </a:xfrm>
          <a:prstGeom prst="rect">
            <a:avLst/>
          </a:prstGeom>
          <a:noFill/>
          <a:ln w="9525">
            <a:noFill/>
            <a:miter lim="800000"/>
            <a:headEnd/>
            <a:tailEnd/>
          </a:ln>
          <a:effectLst/>
        </p:spPr>
      </p:pic>
    </p:spTree>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22927</TotalTime>
  <Words>3976</Words>
  <Application>Microsoft Office PowerPoint</Application>
  <PresentationFormat>全屏显示(4:3)</PresentationFormat>
  <Paragraphs>115</Paragraphs>
  <Slides>15</Slides>
  <Notes>14</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15</vt:i4>
      </vt:variant>
    </vt:vector>
  </HeadingPairs>
  <TitlesOfParts>
    <vt:vector size="27" baseType="lpstr">
      <vt:lpstr>Arial Unicode MS</vt:lpstr>
      <vt:lpstr>맑은 고딕</vt:lpstr>
      <vt:lpstr>黑体</vt:lpstr>
      <vt:lpstr>华文黑体</vt:lpstr>
      <vt:lpstr>华文细黑</vt:lpstr>
      <vt:lpstr>华文中宋</vt:lpstr>
      <vt:lpstr>宋体</vt:lpstr>
      <vt:lpstr>微软雅黑</vt:lpstr>
      <vt:lpstr>Arial</vt:lpstr>
      <vt:lpstr>Calibri</vt:lpstr>
      <vt:lpstr>Wingdings</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任良川</dc:creator>
  <cp:lastModifiedBy>陈晨（政企）</cp:lastModifiedBy>
  <cp:revision>967</cp:revision>
  <dcterms:created xsi:type="dcterms:W3CDTF">2013-11-22T10:39:44Z</dcterms:created>
  <dcterms:modified xsi:type="dcterms:W3CDTF">2018-04-03T04:34:44Z</dcterms:modified>
</cp:coreProperties>
</file>