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66"/>
  </p:notesMasterIdLst>
  <p:sldIdLst>
    <p:sldId id="327" r:id="rId2"/>
    <p:sldId id="257" r:id="rId3"/>
    <p:sldId id="366" r:id="rId4"/>
    <p:sldId id="311" r:id="rId5"/>
    <p:sldId id="375" r:id="rId6"/>
    <p:sldId id="374" r:id="rId7"/>
    <p:sldId id="373" r:id="rId8"/>
    <p:sldId id="364" r:id="rId9"/>
    <p:sldId id="371" r:id="rId10"/>
    <p:sldId id="270" r:id="rId11"/>
    <p:sldId id="334" r:id="rId12"/>
    <p:sldId id="376" r:id="rId13"/>
    <p:sldId id="370" r:id="rId14"/>
    <p:sldId id="330" r:id="rId15"/>
    <p:sldId id="323" r:id="rId16"/>
    <p:sldId id="361" r:id="rId17"/>
    <p:sldId id="260" r:id="rId18"/>
    <p:sldId id="271" r:id="rId19"/>
    <p:sldId id="272" r:id="rId20"/>
    <p:sldId id="273" r:id="rId21"/>
    <p:sldId id="262" r:id="rId22"/>
    <p:sldId id="294" r:id="rId23"/>
    <p:sldId id="281" r:id="rId24"/>
    <p:sldId id="282" r:id="rId25"/>
    <p:sldId id="283" r:id="rId26"/>
    <p:sldId id="295" r:id="rId27"/>
    <p:sldId id="296" r:id="rId28"/>
    <p:sldId id="284" r:id="rId29"/>
    <p:sldId id="378" r:id="rId30"/>
    <p:sldId id="263" r:id="rId31"/>
    <p:sldId id="274" r:id="rId32"/>
    <p:sldId id="292" r:id="rId33"/>
    <p:sldId id="276" r:id="rId34"/>
    <p:sldId id="277" r:id="rId35"/>
    <p:sldId id="278" r:id="rId36"/>
    <p:sldId id="279" r:id="rId37"/>
    <p:sldId id="297" r:id="rId38"/>
    <p:sldId id="275" r:id="rId39"/>
    <p:sldId id="280" r:id="rId40"/>
    <p:sldId id="382" r:id="rId41"/>
    <p:sldId id="383" r:id="rId42"/>
    <p:sldId id="264" r:id="rId43"/>
    <p:sldId id="285" r:id="rId44"/>
    <p:sldId id="286" r:id="rId45"/>
    <p:sldId id="287" r:id="rId46"/>
    <p:sldId id="298" r:id="rId47"/>
    <p:sldId id="372" r:id="rId48"/>
    <p:sldId id="288" r:id="rId49"/>
    <p:sldId id="289" r:id="rId50"/>
    <p:sldId id="290" r:id="rId51"/>
    <p:sldId id="265" r:id="rId52"/>
    <p:sldId id="381" r:id="rId53"/>
    <p:sldId id="324" r:id="rId54"/>
    <p:sldId id="299" r:id="rId55"/>
    <p:sldId id="346" r:id="rId56"/>
    <p:sldId id="343" r:id="rId57"/>
    <p:sldId id="350" r:id="rId58"/>
    <p:sldId id="351" r:id="rId59"/>
    <p:sldId id="352" r:id="rId60"/>
    <p:sldId id="353" r:id="rId61"/>
    <p:sldId id="348" r:id="rId62"/>
    <p:sldId id="349" r:id="rId63"/>
    <p:sldId id="354" r:id="rId64"/>
    <p:sldId id="325" r:id="rId6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818" autoAdjust="0"/>
  </p:normalViewPr>
  <p:slideViewPr>
    <p:cSldViewPr>
      <p:cViewPr varScale="1">
        <p:scale>
          <a:sx n="71" d="100"/>
          <a:sy n="71" d="100"/>
        </p:scale>
        <p:origin x="9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D:\FTTX\2009&#32593;&#32476;&#24037;&#20316;&#20250;\2012&#32593;&#32476;&#24037;&#20316;&#20250;\Book2.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D:\FTTX\DOC\1201\&#20998;&#20844;&#21496;&#20855;&#20307;&#25968;&#25454;\BCAMS-2011&#24180;&#31283;&#23450;&#21487;&#36798;&#36895;&#29575;(&#19979;&#34892;)-&#27719;&#24635;.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Sheet3!$A$2</c:f>
              <c:strCache>
                <c:ptCount val="1"/>
                <c:pt idx="0">
                  <c:v>宽带用户净增</c:v>
                </c:pt>
              </c:strCache>
            </c:strRef>
          </c:tx>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Sheet3!$B$1:$D$1</c:f>
              <c:strCache>
                <c:ptCount val="3"/>
                <c:pt idx="0">
                  <c:v>2009年</c:v>
                </c:pt>
                <c:pt idx="1">
                  <c:v>2010年</c:v>
                </c:pt>
                <c:pt idx="2">
                  <c:v>2011年</c:v>
                </c:pt>
              </c:strCache>
            </c:strRef>
          </c:cat>
          <c:val>
            <c:numRef>
              <c:f>Sheet3!$B$2:$D$2</c:f>
              <c:numCache>
                <c:formatCode>General</c:formatCode>
                <c:ptCount val="3"/>
                <c:pt idx="0">
                  <c:v>61.7</c:v>
                </c:pt>
                <c:pt idx="1">
                  <c:v>104.5</c:v>
                </c:pt>
                <c:pt idx="2">
                  <c:v>120</c:v>
                </c:pt>
              </c:numCache>
            </c:numRef>
          </c:val>
        </c:ser>
        <c:ser>
          <c:idx val="1"/>
          <c:order val="1"/>
          <c:tx>
            <c:strRef>
              <c:f>Sheet3!$A$3</c:f>
              <c:strCache>
                <c:ptCount val="1"/>
                <c:pt idx="0">
                  <c:v>宽带端口净增</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Sheet3!$B$1:$D$1</c:f>
              <c:strCache>
                <c:ptCount val="3"/>
                <c:pt idx="0">
                  <c:v>2009年</c:v>
                </c:pt>
                <c:pt idx="1">
                  <c:v>2010年</c:v>
                </c:pt>
                <c:pt idx="2">
                  <c:v>2011年</c:v>
                </c:pt>
              </c:strCache>
            </c:strRef>
          </c:cat>
          <c:val>
            <c:numRef>
              <c:f>Sheet3!$B$3:$D$3</c:f>
              <c:numCache>
                <c:formatCode>General</c:formatCode>
                <c:ptCount val="3"/>
                <c:pt idx="0">
                  <c:v>116</c:v>
                </c:pt>
                <c:pt idx="1">
                  <c:v>135</c:v>
                </c:pt>
                <c:pt idx="2">
                  <c:v>155</c:v>
                </c:pt>
              </c:numCache>
            </c:numRef>
          </c:val>
        </c:ser>
        <c:dLbls>
          <c:showLegendKey val="0"/>
          <c:showVal val="0"/>
          <c:showCatName val="0"/>
          <c:showSerName val="0"/>
          <c:showPercent val="0"/>
          <c:showBubbleSize val="0"/>
        </c:dLbls>
        <c:gapWidth val="150"/>
        <c:axId val="661809328"/>
        <c:axId val="661809720"/>
      </c:barChart>
      <c:catAx>
        <c:axId val="661809328"/>
        <c:scaling>
          <c:orientation val="minMax"/>
        </c:scaling>
        <c:delete val="0"/>
        <c:axPos val="b"/>
        <c:numFmt formatCode="General" sourceLinked="0"/>
        <c:majorTickMark val="out"/>
        <c:minorTickMark val="none"/>
        <c:tickLblPos val="nextTo"/>
        <c:crossAx val="661809720"/>
        <c:crosses val="autoZero"/>
        <c:auto val="1"/>
        <c:lblAlgn val="ctr"/>
        <c:lblOffset val="100"/>
        <c:noMultiLvlLbl val="0"/>
      </c:catAx>
      <c:valAx>
        <c:axId val="661809720"/>
        <c:scaling>
          <c:orientation val="minMax"/>
        </c:scaling>
        <c:delete val="0"/>
        <c:axPos val="l"/>
        <c:majorGridlines/>
        <c:numFmt formatCode="General" sourceLinked="1"/>
        <c:majorTickMark val="out"/>
        <c:minorTickMark val="none"/>
        <c:tickLblPos val="nextTo"/>
        <c:crossAx val="661809328"/>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'00'!$C$9</c:f>
              <c:strCache>
                <c:ptCount val="1"/>
                <c:pt idx="0">
                  <c:v>2010年12月</c:v>
                </c:pt>
              </c:strCache>
            </c:strRef>
          </c:tx>
          <c:spPr>
            <a:solidFill>
              <a:srgbClr val="FFC000"/>
            </a:solidFill>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b="1"/>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'00'!$A$10:$A$11</c:f>
              <c:strCache>
                <c:ptCount val="2"/>
                <c:pt idx="0">
                  <c:v>大于等于4M</c:v>
                </c:pt>
                <c:pt idx="1">
                  <c:v>大于等于8M</c:v>
                </c:pt>
              </c:strCache>
            </c:strRef>
          </c:cat>
          <c:val>
            <c:numRef>
              <c:f>'00'!$C$10:$C$11</c:f>
              <c:numCache>
                <c:formatCode>0.00%</c:formatCode>
                <c:ptCount val="2"/>
                <c:pt idx="0">
                  <c:v>0.95730000000000004</c:v>
                </c:pt>
                <c:pt idx="1">
                  <c:v>0.50560000000000005</c:v>
                </c:pt>
              </c:numCache>
            </c:numRef>
          </c:val>
        </c:ser>
        <c:ser>
          <c:idx val="1"/>
          <c:order val="1"/>
          <c:tx>
            <c:strRef>
              <c:f>'00'!$E$9</c:f>
              <c:strCache>
                <c:ptCount val="1"/>
                <c:pt idx="0">
                  <c:v>2011年12月</c:v>
                </c:pt>
              </c:strCache>
            </c:strRef>
          </c:tx>
          <c:spPr>
            <a:effectLst>
              <a:glow rad="228600">
                <a:schemeClr val="accent6">
                  <a:satMod val="175000"/>
                  <a:alpha val="40000"/>
                </a:schemeClr>
              </a:glow>
            </a:effectLst>
            <a:scene3d>
              <a:camera prst="orthographicFront"/>
              <a:lightRig rig="balanced" dir="t">
                <a:rot lat="0" lon="0" rev="8700000"/>
              </a:lightRig>
            </a:scene3d>
            <a:sp3d>
              <a:bevelT w="190500" h="38100"/>
            </a:sp3d>
          </c:spPr>
          <c:invertIfNegative val="0"/>
          <c:dLbls>
            <c:numFmt formatCode="0.0%" sourceLinked="0"/>
            <c:spPr>
              <a:noFill/>
              <a:ln>
                <a:noFill/>
              </a:ln>
              <a:effectLst/>
            </c:spPr>
            <c:txPr>
              <a:bodyPr/>
              <a:lstStyle/>
              <a:p>
                <a:pPr>
                  <a:defRPr b="1"/>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'00'!$A$10:$A$11</c:f>
              <c:strCache>
                <c:ptCount val="2"/>
                <c:pt idx="0">
                  <c:v>大于等于4M</c:v>
                </c:pt>
                <c:pt idx="1">
                  <c:v>大于等于8M</c:v>
                </c:pt>
              </c:strCache>
            </c:strRef>
          </c:cat>
          <c:val>
            <c:numRef>
              <c:f>'00'!$E$10:$E$11</c:f>
              <c:numCache>
                <c:formatCode>0.00%</c:formatCode>
                <c:ptCount val="2"/>
                <c:pt idx="0">
                  <c:v>0.97670000000000123</c:v>
                </c:pt>
                <c:pt idx="1">
                  <c:v>0.62890000000000124</c:v>
                </c:pt>
              </c:numCache>
            </c:numRef>
          </c:val>
        </c:ser>
        <c:dLbls>
          <c:showLegendKey val="0"/>
          <c:showVal val="0"/>
          <c:showCatName val="0"/>
          <c:showSerName val="0"/>
          <c:showPercent val="0"/>
          <c:showBubbleSize val="0"/>
        </c:dLbls>
        <c:gapWidth val="150"/>
        <c:axId val="661810504"/>
        <c:axId val="661810896"/>
      </c:barChart>
      <c:catAx>
        <c:axId val="661810504"/>
        <c:scaling>
          <c:orientation val="minMax"/>
        </c:scaling>
        <c:delete val="0"/>
        <c:axPos val="b"/>
        <c:numFmt formatCode="General" sourceLinked="1"/>
        <c:majorTickMark val="out"/>
        <c:minorTickMark val="none"/>
        <c:tickLblPos val="nextTo"/>
        <c:crossAx val="661810896"/>
        <c:crosses val="autoZero"/>
        <c:auto val="1"/>
        <c:lblAlgn val="ctr"/>
        <c:lblOffset val="100"/>
        <c:noMultiLvlLbl val="0"/>
      </c:catAx>
      <c:valAx>
        <c:axId val="661810896"/>
        <c:scaling>
          <c:orientation val="minMax"/>
          <c:max val="1"/>
        </c:scaling>
        <c:delete val="0"/>
        <c:axPos val="l"/>
        <c:numFmt formatCode="0%" sourceLinked="0"/>
        <c:majorTickMark val="out"/>
        <c:minorTickMark val="none"/>
        <c:tickLblPos val="nextTo"/>
        <c:crossAx val="661810504"/>
        <c:crosses val="autoZero"/>
        <c:crossBetween val="between"/>
      </c:valAx>
    </c:plotArea>
    <c:plotVisOnly val="1"/>
    <c:dispBlanksAs val="gap"/>
    <c:showDLblsOverMax val="0"/>
  </c:chart>
  <c:spPr>
    <a:noFill/>
  </c:spPr>
  <c:externalData r:id="rId2">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 Id="rId5" Type="http://schemas.openxmlformats.org/officeDocument/2006/relationships/image" Target="../media/image14.jpeg"/><Relationship Id="rId4" Type="http://schemas.openxmlformats.org/officeDocument/2006/relationships/image" Target="../media/image1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 Id="rId5" Type="http://schemas.openxmlformats.org/officeDocument/2006/relationships/image" Target="../media/image14.jpeg"/><Relationship Id="rId4"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BF4757-CEAA-4BF0-965E-846D43E86582}" type="doc">
      <dgm:prSet loTypeId="urn:microsoft.com/office/officeart/2005/8/layout/radial6" loCatId="cycle" qsTypeId="urn:microsoft.com/office/officeart/2005/8/quickstyle/simple1#1" qsCatId="simple" csTypeId="urn:microsoft.com/office/officeart/2005/8/colors/accent1_2#1" csCatId="accent1" phldr="1"/>
      <dgm:spPr/>
      <dgm:t>
        <a:bodyPr/>
        <a:lstStyle/>
        <a:p>
          <a:endParaRPr lang="zh-CN" altLang="en-US"/>
        </a:p>
      </dgm:t>
    </dgm:pt>
    <dgm:pt modelId="{D72BF58A-B323-4134-BA28-551FCA7EA86C}">
      <dgm:prSet phldrT="[文本]"/>
      <dgm:spPr>
        <a:blipFill dpi="0" rotWithShape="0">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scene3d>
        <a:sp3d>
          <a:bevelT/>
        </a:sp3d>
      </dgm:spPr>
      <dgm:t>
        <a:bodyPr/>
        <a:lstStyle/>
        <a:p>
          <a:pPr algn="ctr"/>
          <a:r>
            <a:rPr lang="zh-CN" altLang="en-US" b="1" smtClean="0">
              <a:solidFill>
                <a:srgbClr val="0070C0"/>
              </a:solidFill>
            </a:rPr>
            <a:t>智慧园区</a:t>
          </a:r>
          <a:endParaRPr lang="zh-CN" altLang="en-US" b="1">
            <a:solidFill>
              <a:srgbClr val="0070C0"/>
            </a:solidFill>
          </a:endParaRPr>
        </a:p>
      </dgm:t>
    </dgm:pt>
    <dgm:pt modelId="{E7D87393-61AF-45E9-8720-C315240C1757}" type="parTrans" cxnId="{CD46ED5C-A6E0-4829-864B-F43BD72ADF7F}">
      <dgm:prSet/>
      <dgm:spPr/>
      <dgm:t>
        <a:bodyPr/>
        <a:lstStyle/>
        <a:p>
          <a:pPr algn="ctr"/>
          <a:endParaRPr lang="zh-CN" altLang="en-US"/>
        </a:p>
      </dgm:t>
    </dgm:pt>
    <dgm:pt modelId="{4B4F59BF-B558-4FE9-80A9-10EF1D5381AD}" type="sibTrans" cxnId="{CD46ED5C-A6E0-4829-864B-F43BD72ADF7F}">
      <dgm:prSet/>
      <dgm:spPr/>
      <dgm:t>
        <a:bodyPr/>
        <a:lstStyle/>
        <a:p>
          <a:pPr algn="ctr"/>
          <a:endParaRPr lang="zh-CN" altLang="en-US"/>
        </a:p>
      </dgm:t>
    </dgm:pt>
    <dgm:pt modelId="{15462208-E2AC-4E44-9E7F-2602E6E2B944}">
      <dgm:prSet phldrT="[文本]" custT="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scene3d>
        <a:sp3d>
          <a:bevelT/>
        </a:sp3d>
      </dgm:spPr>
      <dgm:t>
        <a:bodyPr/>
        <a:lstStyle/>
        <a:p>
          <a:pPr algn="ctr"/>
          <a:r>
            <a:rPr lang="zh-CN" altLang="en-US" sz="1600"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设计研发信息化</a:t>
          </a:r>
          <a:endParaRPr lang="zh-CN" altLang="en-US" sz="1600" b="1">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dgm:t>
    </dgm:pt>
    <dgm:pt modelId="{A9B24260-5760-4736-9D7F-DEB4497E20E3}" type="parTrans" cxnId="{C02F8E8D-E62D-4DE1-9F2E-EE06A7F77E0F}">
      <dgm:prSet/>
      <dgm:spPr/>
      <dgm:t>
        <a:bodyPr/>
        <a:lstStyle/>
        <a:p>
          <a:pPr algn="ctr"/>
          <a:endParaRPr lang="zh-CN" altLang="en-US"/>
        </a:p>
      </dgm:t>
    </dgm:pt>
    <dgm:pt modelId="{AE014040-5CDA-4594-90F6-426959DA16C7}" type="sibTrans" cxnId="{C02F8E8D-E62D-4DE1-9F2E-EE06A7F77E0F}">
      <dgm:prSet/>
      <dgm:spPr>
        <a:scene3d>
          <a:camera prst="orthographicFront"/>
          <a:lightRig rig="threePt" dir="t"/>
        </a:scene3d>
        <a:sp3d>
          <a:bevelT/>
        </a:sp3d>
      </dgm:spPr>
      <dgm:t>
        <a:bodyPr/>
        <a:lstStyle/>
        <a:p>
          <a:pPr algn="ctr"/>
          <a:endParaRPr lang="zh-CN" altLang="en-US"/>
        </a:p>
      </dgm:t>
    </dgm:pt>
    <dgm:pt modelId="{9C0150EA-1711-412B-8A96-8349DE4E3BEC}">
      <dgm:prSet phldrT="[文本]" custT="1"/>
      <dgm:spPr>
        <a:blipFill dpi="0" rotWithShape="0">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scene3d>
        <a:sp3d>
          <a:bevelT/>
        </a:sp3d>
      </dgm:spPr>
      <dgm:t>
        <a:bodyPr/>
        <a:lstStyle/>
        <a:p>
          <a:pPr algn="ctr">
            <a:lnSpc>
              <a:spcPct val="100000"/>
            </a:lnSpc>
          </a:pPr>
          <a:r>
            <a:rPr lang="zh-CN" altLang="en-US" sz="1600" b="1" smtClean="0">
              <a:effectLst>
                <a:outerShdw blurRad="38100" dist="38100" dir="2700000" algn="tl">
                  <a:srgbClr val="000000">
                    <a:alpha val="43137"/>
                  </a:srgbClr>
                </a:outerShdw>
              </a:effectLst>
              <a:latin typeface="微软雅黑" pitchFamily="34" charset="-122"/>
              <a:ea typeface="微软雅黑" pitchFamily="34" charset="-122"/>
            </a:rPr>
            <a:t>经营管理网络化</a:t>
          </a:r>
          <a:endParaRPr lang="zh-CN" altLang="en-US" sz="1600" b="1" dirty="0">
            <a:effectLst>
              <a:outerShdw blurRad="38100" dist="38100" dir="2700000" algn="tl">
                <a:srgbClr val="000000">
                  <a:alpha val="43137"/>
                </a:srgbClr>
              </a:outerShdw>
            </a:effectLst>
            <a:latin typeface="微软雅黑" pitchFamily="34" charset="-122"/>
            <a:ea typeface="微软雅黑" pitchFamily="34" charset="-122"/>
          </a:endParaRPr>
        </a:p>
      </dgm:t>
    </dgm:pt>
    <dgm:pt modelId="{A4CA7BC1-A899-49A0-B28F-61CAF903503E}" type="parTrans" cxnId="{E48E9AA6-32BE-45E1-8238-8739920A69E8}">
      <dgm:prSet/>
      <dgm:spPr/>
      <dgm:t>
        <a:bodyPr/>
        <a:lstStyle/>
        <a:p>
          <a:pPr algn="ctr"/>
          <a:endParaRPr lang="zh-CN" altLang="en-US"/>
        </a:p>
      </dgm:t>
    </dgm:pt>
    <dgm:pt modelId="{20F80E08-3586-4BE2-BE98-D52000542DF4}" type="sibTrans" cxnId="{E48E9AA6-32BE-45E1-8238-8739920A69E8}">
      <dgm:prSet/>
      <dgm:spPr>
        <a:scene3d>
          <a:camera prst="orthographicFront"/>
          <a:lightRig rig="threePt" dir="t"/>
        </a:scene3d>
        <a:sp3d>
          <a:bevelT/>
        </a:sp3d>
      </dgm:spPr>
      <dgm:t>
        <a:bodyPr/>
        <a:lstStyle/>
        <a:p>
          <a:pPr algn="ctr"/>
          <a:endParaRPr lang="zh-CN" altLang="en-US"/>
        </a:p>
      </dgm:t>
    </dgm:pt>
    <dgm:pt modelId="{E320E0A0-092A-4E62-8BFF-192F2CDF82EA}">
      <dgm:prSet phldrT="[文本]" custT="1"/>
      <dgm:spPr>
        <a:blipFill dpi="0" rotWithShape="0">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scene3d>
        <a:sp3d>
          <a:bevelT/>
        </a:sp3d>
      </dgm:spPr>
      <dgm:t>
        <a:bodyPr/>
        <a:lstStyle/>
        <a:p>
          <a:pPr algn="ctr">
            <a:lnSpc>
              <a:spcPct val="100000"/>
            </a:lnSpc>
          </a:pPr>
          <a:r>
            <a:rPr lang="zh-CN" altLang="en-US" sz="1600" b="1" smtClean="0">
              <a:effectLst>
                <a:outerShdw blurRad="38100" dist="38100" dir="2700000" algn="tl">
                  <a:srgbClr val="000000">
                    <a:alpha val="43137"/>
                  </a:srgbClr>
                </a:outerShdw>
              </a:effectLst>
              <a:latin typeface="微软雅黑" pitchFamily="34" charset="-122"/>
              <a:ea typeface="微软雅黑" pitchFamily="34" charset="-122"/>
            </a:rPr>
            <a:t>生产过程智能化</a:t>
          </a:r>
          <a:endParaRPr lang="zh-CN" altLang="en-US" sz="1600" b="1">
            <a:effectLst>
              <a:outerShdw blurRad="38100" dist="38100" dir="2700000" algn="tl">
                <a:srgbClr val="000000">
                  <a:alpha val="43137"/>
                </a:srgbClr>
              </a:outerShdw>
            </a:effectLst>
            <a:latin typeface="微软雅黑" pitchFamily="34" charset="-122"/>
            <a:ea typeface="微软雅黑" pitchFamily="34" charset="-122"/>
          </a:endParaRPr>
        </a:p>
      </dgm:t>
    </dgm:pt>
    <dgm:pt modelId="{36326B63-80F9-4352-8ECB-B380447AC0AE}" type="parTrans" cxnId="{A2CADB6C-141B-4BBC-BB90-12047B2DC1B7}">
      <dgm:prSet/>
      <dgm:spPr/>
      <dgm:t>
        <a:bodyPr/>
        <a:lstStyle/>
        <a:p>
          <a:pPr algn="ctr"/>
          <a:endParaRPr lang="zh-CN" altLang="en-US"/>
        </a:p>
      </dgm:t>
    </dgm:pt>
    <dgm:pt modelId="{3107472F-1551-41D3-959C-8ED55C97B5AC}" type="sibTrans" cxnId="{A2CADB6C-141B-4BBC-BB90-12047B2DC1B7}">
      <dgm:prSet/>
      <dgm:spPr>
        <a:scene3d>
          <a:camera prst="orthographicFront"/>
          <a:lightRig rig="threePt" dir="t"/>
        </a:scene3d>
        <a:sp3d>
          <a:bevelT/>
        </a:sp3d>
      </dgm:spPr>
      <dgm:t>
        <a:bodyPr/>
        <a:lstStyle/>
        <a:p>
          <a:pPr algn="ctr"/>
          <a:endParaRPr lang="zh-CN" altLang="en-US"/>
        </a:p>
      </dgm:t>
    </dgm:pt>
    <dgm:pt modelId="{35801233-3E1D-406F-B4FB-F251B0127BC7}">
      <dgm:prSet phldrT="[文本]" custT="1"/>
      <dgm:spPr>
        <a:blipFill dpi="0" rotWithShape="0">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scene3d>
        <a:sp3d>
          <a:bevelT/>
        </a:sp3d>
      </dgm:spPr>
      <dgm:t>
        <a:bodyPr/>
        <a:lstStyle/>
        <a:p>
          <a:pPr algn="ctr">
            <a:lnSpc>
              <a:spcPct val="100000"/>
            </a:lnSpc>
          </a:pPr>
          <a:r>
            <a:rPr lang="zh-CN" altLang="en-US" sz="1600" b="1" smtClean="0">
              <a:effectLst>
                <a:outerShdw blurRad="38100" dist="38100" dir="2700000" algn="tl">
                  <a:srgbClr val="000000">
                    <a:alpha val="43137"/>
                  </a:srgbClr>
                </a:outerShdw>
              </a:effectLst>
              <a:latin typeface="微软雅黑" pitchFamily="34" charset="-122"/>
              <a:ea typeface="微软雅黑" pitchFamily="34" charset="-122"/>
            </a:rPr>
            <a:t>生产装备数字化</a:t>
          </a:r>
          <a:endParaRPr lang="zh-CN" altLang="en-US" sz="1600" b="1">
            <a:effectLst>
              <a:outerShdw blurRad="38100" dist="38100" dir="2700000" algn="tl">
                <a:srgbClr val="000000">
                  <a:alpha val="43137"/>
                </a:srgbClr>
              </a:outerShdw>
            </a:effectLst>
            <a:latin typeface="微软雅黑" pitchFamily="34" charset="-122"/>
            <a:ea typeface="微软雅黑" pitchFamily="34" charset="-122"/>
          </a:endParaRPr>
        </a:p>
      </dgm:t>
    </dgm:pt>
    <dgm:pt modelId="{A984AF38-701C-4EEC-9698-50D1195373F3}" type="parTrans" cxnId="{3D7690B1-9BD5-4F4E-B24F-064F3426F773}">
      <dgm:prSet/>
      <dgm:spPr/>
      <dgm:t>
        <a:bodyPr/>
        <a:lstStyle/>
        <a:p>
          <a:pPr algn="ctr"/>
          <a:endParaRPr lang="zh-CN" altLang="en-US"/>
        </a:p>
      </dgm:t>
    </dgm:pt>
    <dgm:pt modelId="{09BF34D0-7DFB-4326-865F-C431B9E5FC14}" type="sibTrans" cxnId="{3D7690B1-9BD5-4F4E-B24F-064F3426F773}">
      <dgm:prSet/>
      <dgm:spPr>
        <a:scene3d>
          <a:camera prst="orthographicFront"/>
          <a:lightRig rig="threePt" dir="t"/>
        </a:scene3d>
        <a:sp3d>
          <a:bevelT/>
        </a:sp3d>
      </dgm:spPr>
      <dgm:t>
        <a:bodyPr/>
        <a:lstStyle/>
        <a:p>
          <a:pPr algn="ctr"/>
          <a:endParaRPr lang="zh-CN" altLang="en-US"/>
        </a:p>
      </dgm:t>
    </dgm:pt>
    <dgm:pt modelId="{6770E79D-664D-4B75-B9B7-C07B5D999A7D}" type="pres">
      <dgm:prSet presAssocID="{79BF4757-CEAA-4BF0-965E-846D43E86582}" presName="Name0" presStyleCnt="0">
        <dgm:presLayoutVars>
          <dgm:chMax val="1"/>
          <dgm:dir/>
          <dgm:animLvl val="ctr"/>
          <dgm:resizeHandles val="exact"/>
        </dgm:presLayoutVars>
      </dgm:prSet>
      <dgm:spPr/>
      <dgm:t>
        <a:bodyPr/>
        <a:lstStyle/>
        <a:p>
          <a:endParaRPr lang="zh-CN" altLang="en-US"/>
        </a:p>
      </dgm:t>
    </dgm:pt>
    <dgm:pt modelId="{324CE357-0BAC-4542-B080-1AEF99662AFC}" type="pres">
      <dgm:prSet presAssocID="{D72BF58A-B323-4134-BA28-551FCA7EA86C}" presName="centerShape" presStyleLbl="node0" presStyleIdx="0" presStyleCnt="1" custScaleX="81938" custScaleY="81938"/>
      <dgm:spPr/>
      <dgm:t>
        <a:bodyPr/>
        <a:lstStyle/>
        <a:p>
          <a:endParaRPr lang="zh-CN" altLang="en-US"/>
        </a:p>
      </dgm:t>
    </dgm:pt>
    <dgm:pt modelId="{26FDF5A2-4B24-4EE2-A525-24F7B7DA2DBC}" type="pres">
      <dgm:prSet presAssocID="{15462208-E2AC-4E44-9E7F-2602E6E2B944}" presName="node" presStyleLbl="node1" presStyleIdx="0" presStyleCnt="4" custScaleX="130381" custScaleY="122586" custRadScaleRad="87457">
        <dgm:presLayoutVars>
          <dgm:bulletEnabled val="1"/>
        </dgm:presLayoutVars>
      </dgm:prSet>
      <dgm:spPr/>
      <dgm:t>
        <a:bodyPr/>
        <a:lstStyle/>
        <a:p>
          <a:endParaRPr lang="zh-CN" altLang="en-US"/>
        </a:p>
      </dgm:t>
    </dgm:pt>
    <dgm:pt modelId="{691306AB-B58D-4932-8114-A22A219E2B64}" type="pres">
      <dgm:prSet presAssocID="{15462208-E2AC-4E44-9E7F-2602E6E2B944}" presName="dummy" presStyleCnt="0"/>
      <dgm:spPr>
        <a:scene3d>
          <a:camera prst="orthographicFront"/>
          <a:lightRig rig="threePt" dir="t"/>
        </a:scene3d>
        <a:sp3d>
          <a:bevelT/>
        </a:sp3d>
      </dgm:spPr>
    </dgm:pt>
    <dgm:pt modelId="{73BB3D3F-7AE0-4F6C-ACF7-6D64256EB495}" type="pres">
      <dgm:prSet presAssocID="{AE014040-5CDA-4594-90F6-426959DA16C7}" presName="sibTrans" presStyleLbl="sibTrans2D1" presStyleIdx="0" presStyleCnt="4"/>
      <dgm:spPr/>
      <dgm:t>
        <a:bodyPr/>
        <a:lstStyle/>
        <a:p>
          <a:endParaRPr lang="zh-CN" altLang="en-US"/>
        </a:p>
      </dgm:t>
    </dgm:pt>
    <dgm:pt modelId="{0DEBE8FE-E1F7-4F8C-9904-43B524B71E36}" type="pres">
      <dgm:prSet presAssocID="{9C0150EA-1711-412B-8A96-8349DE4E3BEC}" presName="node" presStyleLbl="node1" presStyleIdx="1" presStyleCnt="4" custScaleX="130381" custScaleY="122586">
        <dgm:presLayoutVars>
          <dgm:bulletEnabled val="1"/>
        </dgm:presLayoutVars>
      </dgm:prSet>
      <dgm:spPr/>
      <dgm:t>
        <a:bodyPr/>
        <a:lstStyle/>
        <a:p>
          <a:endParaRPr lang="zh-CN" altLang="en-US"/>
        </a:p>
      </dgm:t>
    </dgm:pt>
    <dgm:pt modelId="{F8C2D72E-7622-4E59-B71E-BE9D76E9D29C}" type="pres">
      <dgm:prSet presAssocID="{9C0150EA-1711-412B-8A96-8349DE4E3BEC}" presName="dummy" presStyleCnt="0"/>
      <dgm:spPr>
        <a:scene3d>
          <a:camera prst="orthographicFront"/>
          <a:lightRig rig="threePt" dir="t"/>
        </a:scene3d>
        <a:sp3d>
          <a:bevelT/>
        </a:sp3d>
      </dgm:spPr>
    </dgm:pt>
    <dgm:pt modelId="{5A6DD5DD-DDBD-4846-AF96-D6EFAEEED658}" type="pres">
      <dgm:prSet presAssocID="{20F80E08-3586-4BE2-BE98-D52000542DF4}" presName="sibTrans" presStyleLbl="sibTrans2D1" presStyleIdx="1" presStyleCnt="4" custScaleX="100476" custScaleY="100476"/>
      <dgm:spPr/>
      <dgm:t>
        <a:bodyPr/>
        <a:lstStyle/>
        <a:p>
          <a:endParaRPr lang="zh-CN" altLang="en-US"/>
        </a:p>
      </dgm:t>
    </dgm:pt>
    <dgm:pt modelId="{F32E702D-0D9E-4E29-8103-9FC4956DBACE}" type="pres">
      <dgm:prSet presAssocID="{E320E0A0-092A-4E62-8BFF-192F2CDF82EA}" presName="node" presStyleLbl="node1" presStyleIdx="2" presStyleCnt="4" custScaleX="130381" custScaleY="122586" custRadScaleRad="87458">
        <dgm:presLayoutVars>
          <dgm:bulletEnabled val="1"/>
        </dgm:presLayoutVars>
      </dgm:prSet>
      <dgm:spPr/>
      <dgm:t>
        <a:bodyPr/>
        <a:lstStyle/>
        <a:p>
          <a:endParaRPr lang="zh-CN" altLang="en-US"/>
        </a:p>
      </dgm:t>
    </dgm:pt>
    <dgm:pt modelId="{CAB1A270-7D42-4CBF-A6BB-6233EEDF8246}" type="pres">
      <dgm:prSet presAssocID="{E320E0A0-092A-4E62-8BFF-192F2CDF82EA}" presName="dummy" presStyleCnt="0"/>
      <dgm:spPr>
        <a:scene3d>
          <a:camera prst="orthographicFront"/>
          <a:lightRig rig="threePt" dir="t"/>
        </a:scene3d>
        <a:sp3d>
          <a:bevelT/>
        </a:sp3d>
      </dgm:spPr>
    </dgm:pt>
    <dgm:pt modelId="{31136A64-69BD-4F10-A480-04B2BA80D205}" type="pres">
      <dgm:prSet presAssocID="{3107472F-1551-41D3-959C-8ED55C97B5AC}" presName="sibTrans" presStyleLbl="sibTrans2D1" presStyleIdx="2" presStyleCnt="4"/>
      <dgm:spPr/>
      <dgm:t>
        <a:bodyPr/>
        <a:lstStyle/>
        <a:p>
          <a:endParaRPr lang="zh-CN" altLang="en-US"/>
        </a:p>
      </dgm:t>
    </dgm:pt>
    <dgm:pt modelId="{4721ACC1-48FB-416F-99A3-3DF723C406AD}" type="pres">
      <dgm:prSet presAssocID="{35801233-3E1D-406F-B4FB-F251B0127BC7}" presName="node" presStyleLbl="node1" presStyleIdx="3" presStyleCnt="4" custScaleX="130381" custScaleY="122586">
        <dgm:presLayoutVars>
          <dgm:bulletEnabled val="1"/>
        </dgm:presLayoutVars>
      </dgm:prSet>
      <dgm:spPr/>
      <dgm:t>
        <a:bodyPr/>
        <a:lstStyle/>
        <a:p>
          <a:endParaRPr lang="zh-CN" altLang="en-US"/>
        </a:p>
      </dgm:t>
    </dgm:pt>
    <dgm:pt modelId="{88F95671-0165-4A4C-BFA6-FC36FB059662}" type="pres">
      <dgm:prSet presAssocID="{35801233-3E1D-406F-B4FB-F251B0127BC7}" presName="dummy" presStyleCnt="0"/>
      <dgm:spPr>
        <a:scene3d>
          <a:camera prst="orthographicFront"/>
          <a:lightRig rig="threePt" dir="t"/>
        </a:scene3d>
        <a:sp3d>
          <a:bevelT/>
        </a:sp3d>
      </dgm:spPr>
    </dgm:pt>
    <dgm:pt modelId="{1F324A84-5B17-4415-8FE9-9ABC22DC02B1}" type="pres">
      <dgm:prSet presAssocID="{09BF34D0-7DFB-4326-865F-C431B9E5FC14}" presName="sibTrans" presStyleLbl="sibTrans2D1" presStyleIdx="3" presStyleCnt="4"/>
      <dgm:spPr/>
      <dgm:t>
        <a:bodyPr/>
        <a:lstStyle/>
        <a:p>
          <a:endParaRPr lang="zh-CN" altLang="en-US"/>
        </a:p>
      </dgm:t>
    </dgm:pt>
  </dgm:ptLst>
  <dgm:cxnLst>
    <dgm:cxn modelId="{C9459528-7F3C-4796-AB94-300253431B73}" type="presOf" srcId="{9C0150EA-1711-412B-8A96-8349DE4E3BEC}" destId="{0DEBE8FE-E1F7-4F8C-9904-43B524B71E36}" srcOrd="0" destOrd="0" presId="urn:microsoft.com/office/officeart/2005/8/layout/radial6"/>
    <dgm:cxn modelId="{3D7690B1-9BD5-4F4E-B24F-064F3426F773}" srcId="{D72BF58A-B323-4134-BA28-551FCA7EA86C}" destId="{35801233-3E1D-406F-B4FB-F251B0127BC7}" srcOrd="3" destOrd="0" parTransId="{A984AF38-701C-4EEC-9698-50D1195373F3}" sibTransId="{09BF34D0-7DFB-4326-865F-C431B9E5FC14}"/>
    <dgm:cxn modelId="{5504C94F-0661-4059-A0C1-28F7E34FF7CD}" type="presOf" srcId="{D72BF58A-B323-4134-BA28-551FCA7EA86C}" destId="{324CE357-0BAC-4542-B080-1AEF99662AFC}" srcOrd="0" destOrd="0" presId="urn:microsoft.com/office/officeart/2005/8/layout/radial6"/>
    <dgm:cxn modelId="{DA83FCB3-4E98-4F22-A2D8-B88FF2CDEA3E}" type="presOf" srcId="{79BF4757-CEAA-4BF0-965E-846D43E86582}" destId="{6770E79D-664D-4B75-B9B7-C07B5D999A7D}" srcOrd="0" destOrd="0" presId="urn:microsoft.com/office/officeart/2005/8/layout/radial6"/>
    <dgm:cxn modelId="{862519A0-E49D-4D22-9DB3-98BBAC1AEEB1}" type="presOf" srcId="{20F80E08-3586-4BE2-BE98-D52000542DF4}" destId="{5A6DD5DD-DDBD-4846-AF96-D6EFAEEED658}" srcOrd="0" destOrd="0" presId="urn:microsoft.com/office/officeart/2005/8/layout/radial6"/>
    <dgm:cxn modelId="{BEDD80A4-9F6A-4260-AA9A-1EEEC2C4A162}" type="presOf" srcId="{15462208-E2AC-4E44-9E7F-2602E6E2B944}" destId="{26FDF5A2-4B24-4EE2-A525-24F7B7DA2DBC}" srcOrd="0" destOrd="0" presId="urn:microsoft.com/office/officeart/2005/8/layout/radial6"/>
    <dgm:cxn modelId="{B82DB3F2-5F4B-42E2-A00C-BBC7CEC1ABCF}" type="presOf" srcId="{35801233-3E1D-406F-B4FB-F251B0127BC7}" destId="{4721ACC1-48FB-416F-99A3-3DF723C406AD}" srcOrd="0" destOrd="0" presId="urn:microsoft.com/office/officeart/2005/8/layout/radial6"/>
    <dgm:cxn modelId="{C02F8E8D-E62D-4DE1-9F2E-EE06A7F77E0F}" srcId="{D72BF58A-B323-4134-BA28-551FCA7EA86C}" destId="{15462208-E2AC-4E44-9E7F-2602E6E2B944}" srcOrd="0" destOrd="0" parTransId="{A9B24260-5760-4736-9D7F-DEB4497E20E3}" sibTransId="{AE014040-5CDA-4594-90F6-426959DA16C7}"/>
    <dgm:cxn modelId="{C569759F-3912-4FC4-B20A-4E73BCA4ED1C}" type="presOf" srcId="{E320E0A0-092A-4E62-8BFF-192F2CDF82EA}" destId="{F32E702D-0D9E-4E29-8103-9FC4956DBACE}" srcOrd="0" destOrd="0" presId="urn:microsoft.com/office/officeart/2005/8/layout/radial6"/>
    <dgm:cxn modelId="{CD46ED5C-A6E0-4829-864B-F43BD72ADF7F}" srcId="{79BF4757-CEAA-4BF0-965E-846D43E86582}" destId="{D72BF58A-B323-4134-BA28-551FCA7EA86C}" srcOrd="0" destOrd="0" parTransId="{E7D87393-61AF-45E9-8720-C315240C1757}" sibTransId="{4B4F59BF-B558-4FE9-80A9-10EF1D5381AD}"/>
    <dgm:cxn modelId="{E48E9AA6-32BE-45E1-8238-8739920A69E8}" srcId="{D72BF58A-B323-4134-BA28-551FCA7EA86C}" destId="{9C0150EA-1711-412B-8A96-8349DE4E3BEC}" srcOrd="1" destOrd="0" parTransId="{A4CA7BC1-A899-49A0-B28F-61CAF903503E}" sibTransId="{20F80E08-3586-4BE2-BE98-D52000542DF4}"/>
    <dgm:cxn modelId="{C1550EDE-84CE-4925-959B-931EC55EB533}" type="presOf" srcId="{09BF34D0-7DFB-4326-865F-C431B9E5FC14}" destId="{1F324A84-5B17-4415-8FE9-9ABC22DC02B1}" srcOrd="0" destOrd="0" presId="urn:microsoft.com/office/officeart/2005/8/layout/radial6"/>
    <dgm:cxn modelId="{8C9CEEBD-DA10-4EF9-993F-DFFAF1760946}" type="presOf" srcId="{3107472F-1551-41D3-959C-8ED55C97B5AC}" destId="{31136A64-69BD-4F10-A480-04B2BA80D205}" srcOrd="0" destOrd="0" presId="urn:microsoft.com/office/officeart/2005/8/layout/radial6"/>
    <dgm:cxn modelId="{2D8D7D56-50FC-48E6-AE61-24E1D409900D}" type="presOf" srcId="{AE014040-5CDA-4594-90F6-426959DA16C7}" destId="{73BB3D3F-7AE0-4F6C-ACF7-6D64256EB495}" srcOrd="0" destOrd="0" presId="urn:microsoft.com/office/officeart/2005/8/layout/radial6"/>
    <dgm:cxn modelId="{A2CADB6C-141B-4BBC-BB90-12047B2DC1B7}" srcId="{D72BF58A-B323-4134-BA28-551FCA7EA86C}" destId="{E320E0A0-092A-4E62-8BFF-192F2CDF82EA}" srcOrd="2" destOrd="0" parTransId="{36326B63-80F9-4352-8ECB-B380447AC0AE}" sibTransId="{3107472F-1551-41D3-959C-8ED55C97B5AC}"/>
    <dgm:cxn modelId="{840E51B0-86DA-4419-9EFD-0E4B3DCC9163}" type="presParOf" srcId="{6770E79D-664D-4B75-B9B7-C07B5D999A7D}" destId="{324CE357-0BAC-4542-B080-1AEF99662AFC}" srcOrd="0" destOrd="0" presId="urn:microsoft.com/office/officeart/2005/8/layout/radial6"/>
    <dgm:cxn modelId="{9B0FC2BD-670A-466B-BA15-5B393E1E85C1}" type="presParOf" srcId="{6770E79D-664D-4B75-B9B7-C07B5D999A7D}" destId="{26FDF5A2-4B24-4EE2-A525-24F7B7DA2DBC}" srcOrd="1" destOrd="0" presId="urn:microsoft.com/office/officeart/2005/8/layout/radial6"/>
    <dgm:cxn modelId="{8C660AED-1784-4F47-8592-FFB24413309C}" type="presParOf" srcId="{6770E79D-664D-4B75-B9B7-C07B5D999A7D}" destId="{691306AB-B58D-4932-8114-A22A219E2B64}" srcOrd="2" destOrd="0" presId="urn:microsoft.com/office/officeart/2005/8/layout/radial6"/>
    <dgm:cxn modelId="{6EEFBBB1-2AA7-43CB-8D49-706392C1D4A7}" type="presParOf" srcId="{6770E79D-664D-4B75-B9B7-C07B5D999A7D}" destId="{73BB3D3F-7AE0-4F6C-ACF7-6D64256EB495}" srcOrd="3" destOrd="0" presId="urn:microsoft.com/office/officeart/2005/8/layout/radial6"/>
    <dgm:cxn modelId="{0C7BD171-7250-4A1C-893F-913B9B619B86}" type="presParOf" srcId="{6770E79D-664D-4B75-B9B7-C07B5D999A7D}" destId="{0DEBE8FE-E1F7-4F8C-9904-43B524B71E36}" srcOrd="4" destOrd="0" presId="urn:microsoft.com/office/officeart/2005/8/layout/radial6"/>
    <dgm:cxn modelId="{3F215659-7901-4CBE-855F-750AFF7E0DF9}" type="presParOf" srcId="{6770E79D-664D-4B75-B9B7-C07B5D999A7D}" destId="{F8C2D72E-7622-4E59-B71E-BE9D76E9D29C}" srcOrd="5" destOrd="0" presId="urn:microsoft.com/office/officeart/2005/8/layout/radial6"/>
    <dgm:cxn modelId="{A927EC04-799B-416E-8124-D65715431518}" type="presParOf" srcId="{6770E79D-664D-4B75-B9B7-C07B5D999A7D}" destId="{5A6DD5DD-DDBD-4846-AF96-D6EFAEEED658}" srcOrd="6" destOrd="0" presId="urn:microsoft.com/office/officeart/2005/8/layout/radial6"/>
    <dgm:cxn modelId="{75BB9244-43BC-4CCA-B8C2-6A2164AAA519}" type="presParOf" srcId="{6770E79D-664D-4B75-B9B7-C07B5D999A7D}" destId="{F32E702D-0D9E-4E29-8103-9FC4956DBACE}" srcOrd="7" destOrd="0" presId="urn:microsoft.com/office/officeart/2005/8/layout/radial6"/>
    <dgm:cxn modelId="{E2BCEDE5-57B7-4E86-90F7-63D70BD9FCA1}" type="presParOf" srcId="{6770E79D-664D-4B75-B9B7-C07B5D999A7D}" destId="{CAB1A270-7D42-4CBF-A6BB-6233EEDF8246}" srcOrd="8" destOrd="0" presId="urn:microsoft.com/office/officeart/2005/8/layout/radial6"/>
    <dgm:cxn modelId="{D460A78B-32E0-45A7-9D8B-F89C969F1444}" type="presParOf" srcId="{6770E79D-664D-4B75-B9B7-C07B5D999A7D}" destId="{31136A64-69BD-4F10-A480-04B2BA80D205}" srcOrd="9" destOrd="0" presId="urn:microsoft.com/office/officeart/2005/8/layout/radial6"/>
    <dgm:cxn modelId="{3FAA21FB-24CA-4B4A-AB36-1AACDF1338F5}" type="presParOf" srcId="{6770E79D-664D-4B75-B9B7-C07B5D999A7D}" destId="{4721ACC1-48FB-416F-99A3-3DF723C406AD}" srcOrd="10" destOrd="0" presId="urn:microsoft.com/office/officeart/2005/8/layout/radial6"/>
    <dgm:cxn modelId="{99D5E735-7DB7-45D8-B56E-9EA6DDAE2757}" type="presParOf" srcId="{6770E79D-664D-4B75-B9B7-C07B5D999A7D}" destId="{88F95671-0165-4A4C-BFA6-FC36FB059662}" srcOrd="11" destOrd="0" presId="urn:microsoft.com/office/officeart/2005/8/layout/radial6"/>
    <dgm:cxn modelId="{022B5E2B-FCF0-4553-9135-41E8355950C8}" type="presParOf" srcId="{6770E79D-664D-4B75-B9B7-C07B5D999A7D}" destId="{1F324A84-5B17-4415-8FE9-9ABC22DC02B1}" srcOrd="12"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175209-2C16-41F4-B121-86F3DA082116}"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zh-CN" altLang="en-US"/>
        </a:p>
      </dgm:t>
    </dgm:pt>
    <dgm:pt modelId="{10EF623F-71E9-4C48-B398-0B47B77E011C}">
      <dgm:prSet phldrT="[文本]"/>
      <dgm:spPr>
        <a:solidFill>
          <a:srgbClr val="92D050"/>
        </a:solidFill>
        <a:scene3d>
          <a:camera prst="orthographicFront"/>
          <a:lightRig rig="threePt" dir="t"/>
        </a:scene3d>
        <a:sp3d>
          <a:bevelT/>
        </a:sp3d>
      </dgm:spPr>
      <dgm:t>
        <a:bodyPr/>
        <a:lstStyle/>
        <a:p>
          <a:endParaRPr lang="zh-CN" altLang="en-US" b="1"/>
        </a:p>
      </dgm:t>
    </dgm:pt>
    <dgm:pt modelId="{C909A725-93AC-4A0F-B2CC-06DE9524ED22}" type="parTrans" cxnId="{6E6F4BF0-33FB-47AA-AD2E-A05E6A7EEA76}">
      <dgm:prSet/>
      <dgm:spPr/>
      <dgm:t>
        <a:bodyPr/>
        <a:lstStyle/>
        <a:p>
          <a:endParaRPr lang="zh-CN" altLang="en-US" b="1"/>
        </a:p>
      </dgm:t>
    </dgm:pt>
    <dgm:pt modelId="{3D5EA927-41B6-481D-AB5C-6058D5861FF4}" type="sibTrans" cxnId="{6E6F4BF0-33FB-47AA-AD2E-A05E6A7EEA76}">
      <dgm:prSet/>
      <dgm:spPr/>
      <dgm:t>
        <a:bodyPr/>
        <a:lstStyle/>
        <a:p>
          <a:endParaRPr lang="zh-CN" altLang="en-US" b="1"/>
        </a:p>
      </dgm:t>
    </dgm:pt>
    <dgm:pt modelId="{1153FAAB-5894-4E68-B4B2-A4E691119EC5}">
      <dgm:prSet phldrT="[文本]"/>
      <dgm:spPr>
        <a:solidFill>
          <a:srgbClr val="92D050"/>
        </a:solidFill>
        <a:scene3d>
          <a:camera prst="orthographicFront"/>
          <a:lightRig rig="threePt" dir="t"/>
        </a:scene3d>
        <a:sp3d>
          <a:bevelT/>
        </a:sp3d>
      </dgm:spPr>
      <dgm:t>
        <a:bodyPr/>
        <a:lstStyle/>
        <a:p>
          <a:endParaRPr lang="zh-CN" altLang="en-US" b="1"/>
        </a:p>
      </dgm:t>
    </dgm:pt>
    <dgm:pt modelId="{D94F732F-8DEF-4E5F-A953-401057C91990}" type="parTrans" cxnId="{EBEE42A5-01BB-4EEC-B5EE-4A7232F8DBE8}">
      <dgm:prSet/>
      <dgm:spPr/>
      <dgm:t>
        <a:bodyPr/>
        <a:lstStyle/>
        <a:p>
          <a:endParaRPr lang="zh-CN" altLang="en-US" b="1"/>
        </a:p>
      </dgm:t>
    </dgm:pt>
    <dgm:pt modelId="{F1082D7C-749F-4FA8-A640-9773E9D3EFB0}" type="sibTrans" cxnId="{EBEE42A5-01BB-4EEC-B5EE-4A7232F8DBE8}">
      <dgm:prSet/>
      <dgm:spPr/>
      <dgm:t>
        <a:bodyPr/>
        <a:lstStyle/>
        <a:p>
          <a:endParaRPr lang="zh-CN" altLang="en-US" b="1"/>
        </a:p>
      </dgm:t>
    </dgm:pt>
    <dgm:pt modelId="{C45E6541-AD2B-482D-AF94-22BE244D01A4}">
      <dgm:prSet phldrT="[文本]" phldr="1"/>
      <dgm:spPr>
        <a:solidFill>
          <a:schemeClr val="bg1"/>
        </a:solidFill>
        <a:scene3d>
          <a:camera prst="orthographicFront"/>
          <a:lightRig rig="threePt" dir="t"/>
        </a:scene3d>
        <a:sp3d>
          <a:bevelT/>
        </a:sp3d>
      </dgm:spPr>
      <dgm:t>
        <a:bodyPr/>
        <a:lstStyle/>
        <a:p>
          <a:endParaRPr lang="zh-CN" altLang="en-US" b="1"/>
        </a:p>
      </dgm:t>
    </dgm:pt>
    <dgm:pt modelId="{0DCB7F57-8F34-446C-AD43-CEA4C9A27181}" type="parTrans" cxnId="{ACABFEB3-E090-42BE-B896-E6159CCFC53B}">
      <dgm:prSet/>
      <dgm:spPr/>
      <dgm:t>
        <a:bodyPr/>
        <a:lstStyle/>
        <a:p>
          <a:endParaRPr lang="zh-CN" altLang="en-US" b="1"/>
        </a:p>
      </dgm:t>
    </dgm:pt>
    <dgm:pt modelId="{609BB20D-AA66-4C84-B32B-43663314BA4F}" type="sibTrans" cxnId="{ACABFEB3-E090-42BE-B896-E6159CCFC53B}">
      <dgm:prSet/>
      <dgm:spPr/>
      <dgm:t>
        <a:bodyPr/>
        <a:lstStyle/>
        <a:p>
          <a:endParaRPr lang="zh-CN" altLang="en-US" b="1"/>
        </a:p>
      </dgm:t>
    </dgm:pt>
    <dgm:pt modelId="{B4EF019F-D162-43B9-A6B6-F92F21CBDBEE}">
      <dgm:prSet phldrT="[文本]"/>
      <dgm:spPr>
        <a:solidFill>
          <a:srgbClr val="92D050"/>
        </a:solidFill>
        <a:scene3d>
          <a:camera prst="orthographicFront"/>
          <a:lightRig rig="threePt" dir="t"/>
        </a:scene3d>
        <a:sp3d>
          <a:bevelT/>
        </a:sp3d>
      </dgm:spPr>
      <dgm:t>
        <a:bodyPr/>
        <a:lstStyle/>
        <a:p>
          <a:endParaRPr lang="zh-CN" altLang="en-US" b="1"/>
        </a:p>
      </dgm:t>
    </dgm:pt>
    <dgm:pt modelId="{D2816742-F3D6-495F-8107-4B99591165B8}" type="parTrans" cxnId="{62D22816-2BFF-4479-B211-59A1002C4C36}">
      <dgm:prSet/>
      <dgm:spPr/>
      <dgm:t>
        <a:bodyPr/>
        <a:lstStyle/>
        <a:p>
          <a:endParaRPr lang="zh-CN" altLang="en-US" b="1"/>
        </a:p>
      </dgm:t>
    </dgm:pt>
    <dgm:pt modelId="{1B427CC8-5311-45D5-960D-3FCB3199F134}" type="sibTrans" cxnId="{62D22816-2BFF-4479-B211-59A1002C4C36}">
      <dgm:prSet/>
      <dgm:spPr/>
      <dgm:t>
        <a:bodyPr/>
        <a:lstStyle/>
        <a:p>
          <a:endParaRPr lang="zh-CN" altLang="en-US" b="1"/>
        </a:p>
      </dgm:t>
    </dgm:pt>
    <dgm:pt modelId="{44F825AC-BA6A-4E29-BA90-21E6B5454B4C}" type="pres">
      <dgm:prSet presAssocID="{3B175209-2C16-41F4-B121-86F3DA082116}" presName="compositeShape" presStyleCnt="0">
        <dgm:presLayoutVars>
          <dgm:chMax val="9"/>
          <dgm:dir/>
          <dgm:resizeHandles val="exact"/>
        </dgm:presLayoutVars>
      </dgm:prSet>
      <dgm:spPr/>
      <dgm:t>
        <a:bodyPr/>
        <a:lstStyle/>
        <a:p>
          <a:endParaRPr lang="zh-CN" altLang="en-US"/>
        </a:p>
      </dgm:t>
    </dgm:pt>
    <dgm:pt modelId="{E148BA1E-84F0-4E94-969B-97AF05FBC697}" type="pres">
      <dgm:prSet presAssocID="{3B175209-2C16-41F4-B121-86F3DA082116}" presName="triangle1" presStyleLbl="node1" presStyleIdx="0" presStyleCnt="4" custLinFactNeighborX="-1445">
        <dgm:presLayoutVars>
          <dgm:bulletEnabled val="1"/>
        </dgm:presLayoutVars>
      </dgm:prSet>
      <dgm:spPr/>
      <dgm:t>
        <a:bodyPr/>
        <a:lstStyle/>
        <a:p>
          <a:endParaRPr lang="zh-CN" altLang="en-US"/>
        </a:p>
      </dgm:t>
    </dgm:pt>
    <dgm:pt modelId="{13389751-FF2C-4720-B5FE-5A0B4B684DD2}" type="pres">
      <dgm:prSet presAssocID="{3B175209-2C16-41F4-B121-86F3DA082116}" presName="triangle2" presStyleLbl="node1" presStyleIdx="1" presStyleCnt="4">
        <dgm:presLayoutVars>
          <dgm:bulletEnabled val="1"/>
        </dgm:presLayoutVars>
      </dgm:prSet>
      <dgm:spPr/>
      <dgm:t>
        <a:bodyPr/>
        <a:lstStyle/>
        <a:p>
          <a:endParaRPr lang="zh-CN" altLang="en-US"/>
        </a:p>
      </dgm:t>
    </dgm:pt>
    <dgm:pt modelId="{88366FB8-82CD-46AF-B134-D6965915FD62}" type="pres">
      <dgm:prSet presAssocID="{3B175209-2C16-41F4-B121-86F3DA082116}" presName="triangle3" presStyleLbl="node1" presStyleIdx="2" presStyleCnt="4">
        <dgm:presLayoutVars>
          <dgm:bulletEnabled val="1"/>
        </dgm:presLayoutVars>
      </dgm:prSet>
      <dgm:spPr/>
      <dgm:t>
        <a:bodyPr/>
        <a:lstStyle/>
        <a:p>
          <a:endParaRPr lang="zh-CN" altLang="en-US"/>
        </a:p>
      </dgm:t>
    </dgm:pt>
    <dgm:pt modelId="{6CE31FCC-78E6-4572-9E06-3C7222819E06}" type="pres">
      <dgm:prSet presAssocID="{3B175209-2C16-41F4-B121-86F3DA082116}" presName="triangle4" presStyleLbl="node1" presStyleIdx="3" presStyleCnt="4" custLinFactNeighborX="-2388">
        <dgm:presLayoutVars>
          <dgm:bulletEnabled val="1"/>
        </dgm:presLayoutVars>
      </dgm:prSet>
      <dgm:spPr/>
      <dgm:t>
        <a:bodyPr/>
        <a:lstStyle/>
        <a:p>
          <a:endParaRPr lang="zh-CN" altLang="en-US"/>
        </a:p>
      </dgm:t>
    </dgm:pt>
  </dgm:ptLst>
  <dgm:cxnLst>
    <dgm:cxn modelId="{BC7731DA-285C-47DF-B886-FC71DAB7C5B8}" type="presOf" srcId="{1153FAAB-5894-4E68-B4B2-A4E691119EC5}" destId="{13389751-FF2C-4720-B5FE-5A0B4B684DD2}" srcOrd="0" destOrd="0" presId="urn:microsoft.com/office/officeart/2005/8/layout/pyramid4"/>
    <dgm:cxn modelId="{ACABFEB3-E090-42BE-B896-E6159CCFC53B}" srcId="{3B175209-2C16-41F4-B121-86F3DA082116}" destId="{C45E6541-AD2B-482D-AF94-22BE244D01A4}" srcOrd="2" destOrd="0" parTransId="{0DCB7F57-8F34-446C-AD43-CEA4C9A27181}" sibTransId="{609BB20D-AA66-4C84-B32B-43663314BA4F}"/>
    <dgm:cxn modelId="{62D22816-2BFF-4479-B211-59A1002C4C36}" srcId="{3B175209-2C16-41F4-B121-86F3DA082116}" destId="{B4EF019F-D162-43B9-A6B6-F92F21CBDBEE}" srcOrd="3" destOrd="0" parTransId="{D2816742-F3D6-495F-8107-4B99591165B8}" sibTransId="{1B427CC8-5311-45D5-960D-3FCB3199F134}"/>
    <dgm:cxn modelId="{DAE97892-1771-43DB-A6A5-5FA263EE2F46}" type="presOf" srcId="{C45E6541-AD2B-482D-AF94-22BE244D01A4}" destId="{88366FB8-82CD-46AF-B134-D6965915FD62}" srcOrd="0" destOrd="0" presId="urn:microsoft.com/office/officeart/2005/8/layout/pyramid4"/>
    <dgm:cxn modelId="{EBEE42A5-01BB-4EEC-B5EE-4A7232F8DBE8}" srcId="{3B175209-2C16-41F4-B121-86F3DA082116}" destId="{1153FAAB-5894-4E68-B4B2-A4E691119EC5}" srcOrd="1" destOrd="0" parTransId="{D94F732F-8DEF-4E5F-A953-401057C91990}" sibTransId="{F1082D7C-749F-4FA8-A640-9773E9D3EFB0}"/>
    <dgm:cxn modelId="{78F895FE-8F0B-4C45-9364-4A701CAAF1ED}" type="presOf" srcId="{3B175209-2C16-41F4-B121-86F3DA082116}" destId="{44F825AC-BA6A-4E29-BA90-21E6B5454B4C}" srcOrd="0" destOrd="0" presId="urn:microsoft.com/office/officeart/2005/8/layout/pyramid4"/>
    <dgm:cxn modelId="{BE16B384-C3D2-4F11-9F7B-09DE35BB7FD8}" type="presOf" srcId="{10EF623F-71E9-4C48-B398-0B47B77E011C}" destId="{E148BA1E-84F0-4E94-969B-97AF05FBC697}" srcOrd="0" destOrd="0" presId="urn:microsoft.com/office/officeart/2005/8/layout/pyramid4"/>
    <dgm:cxn modelId="{904FD230-3817-46A7-94A8-CAF27CEC0B50}" type="presOf" srcId="{B4EF019F-D162-43B9-A6B6-F92F21CBDBEE}" destId="{6CE31FCC-78E6-4572-9E06-3C7222819E06}" srcOrd="0" destOrd="0" presId="urn:microsoft.com/office/officeart/2005/8/layout/pyramid4"/>
    <dgm:cxn modelId="{6E6F4BF0-33FB-47AA-AD2E-A05E6A7EEA76}" srcId="{3B175209-2C16-41F4-B121-86F3DA082116}" destId="{10EF623F-71E9-4C48-B398-0B47B77E011C}" srcOrd="0" destOrd="0" parTransId="{C909A725-93AC-4A0F-B2CC-06DE9524ED22}" sibTransId="{3D5EA927-41B6-481D-AB5C-6058D5861FF4}"/>
    <dgm:cxn modelId="{E5D7E2C4-DFEB-4F2F-966B-AC0299CEE09B}" type="presParOf" srcId="{44F825AC-BA6A-4E29-BA90-21E6B5454B4C}" destId="{E148BA1E-84F0-4E94-969B-97AF05FBC697}" srcOrd="0" destOrd="0" presId="urn:microsoft.com/office/officeart/2005/8/layout/pyramid4"/>
    <dgm:cxn modelId="{2D1123F7-BD5D-4929-8AA7-E77A8912C77C}" type="presParOf" srcId="{44F825AC-BA6A-4E29-BA90-21E6B5454B4C}" destId="{13389751-FF2C-4720-B5FE-5A0B4B684DD2}" srcOrd="1" destOrd="0" presId="urn:microsoft.com/office/officeart/2005/8/layout/pyramid4"/>
    <dgm:cxn modelId="{584BEA0C-452A-4CFF-9E91-16CEF33AA511}" type="presParOf" srcId="{44F825AC-BA6A-4E29-BA90-21E6B5454B4C}" destId="{88366FB8-82CD-46AF-B134-D6965915FD62}" srcOrd="2" destOrd="0" presId="urn:microsoft.com/office/officeart/2005/8/layout/pyramid4"/>
    <dgm:cxn modelId="{B0202646-5DB3-48A0-BDE2-6917DB75D4DD}" type="presParOf" srcId="{44F825AC-BA6A-4E29-BA90-21E6B5454B4C}" destId="{6CE31FCC-78E6-4572-9E06-3C7222819E06}"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B8F77A-00C9-46D3-A74B-BABA463775D4}" type="doc">
      <dgm:prSet loTypeId="urn:microsoft.com/office/officeart/2005/8/layout/cycle1" loCatId="cycle" qsTypeId="urn:microsoft.com/office/officeart/2005/8/quickstyle/3d1" qsCatId="3D" csTypeId="urn:microsoft.com/office/officeart/2005/8/colors/colorful2" csCatId="colorful" phldr="1"/>
      <dgm:spPr/>
      <dgm:t>
        <a:bodyPr/>
        <a:lstStyle/>
        <a:p>
          <a:endParaRPr lang="zh-CN" altLang="en-US"/>
        </a:p>
      </dgm:t>
    </dgm:pt>
    <dgm:pt modelId="{01C08C35-CF1D-4614-909C-5351E0FBD568}">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物流</a:t>
          </a:r>
          <a:endParaRPr lang="zh-CN" altLang="en-US" sz="1600" b="1">
            <a:solidFill>
              <a:srgbClr val="FFFF00"/>
            </a:solidFill>
            <a:effectLst>
              <a:outerShdw blurRad="38100" dist="38100" dir="2700000" algn="tl">
                <a:srgbClr val="000000">
                  <a:alpha val="43137"/>
                </a:srgbClr>
              </a:outerShdw>
            </a:effectLst>
          </a:endParaRPr>
        </a:p>
      </dgm:t>
    </dgm:pt>
    <dgm:pt modelId="{13C19805-B4F2-470D-B79A-F34BA60C124A}" type="parTrans" cxnId="{F3E2000A-BD65-4956-9469-F37EEFED79BF}">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E6709446-DDE4-4AF8-BB2C-AC10E5C1E8F0}" type="sibTrans" cxnId="{F3E2000A-BD65-4956-9469-F37EEFED79BF}">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22602E51-72E3-439E-B302-0171CE4FD21D}">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资金流</a:t>
          </a:r>
          <a:endParaRPr lang="zh-CN" altLang="en-US" sz="1600" b="1">
            <a:solidFill>
              <a:srgbClr val="FFFF00"/>
            </a:solidFill>
            <a:effectLst>
              <a:outerShdw blurRad="38100" dist="38100" dir="2700000" algn="tl">
                <a:srgbClr val="000000">
                  <a:alpha val="43137"/>
                </a:srgbClr>
              </a:outerShdw>
            </a:effectLst>
          </a:endParaRPr>
        </a:p>
      </dgm:t>
    </dgm:pt>
    <dgm:pt modelId="{8F182213-CC3F-478D-9897-8E54C41C847D}" type="parTrans" cxnId="{D244C936-D47D-40FF-9176-1C1762982ABB}">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52D9AEE5-EDFF-436B-9D74-B351B5F061B2}" type="sibTrans" cxnId="{D244C936-D47D-40FF-9176-1C1762982ABB}">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44F07CA5-4D9E-481A-9004-54D88BBDE332}">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信息流</a:t>
          </a:r>
          <a:endParaRPr lang="zh-CN" altLang="en-US" sz="1600" b="1">
            <a:solidFill>
              <a:srgbClr val="FFFF00"/>
            </a:solidFill>
            <a:effectLst>
              <a:outerShdw blurRad="38100" dist="38100" dir="2700000" algn="tl">
                <a:srgbClr val="000000">
                  <a:alpha val="43137"/>
                </a:srgbClr>
              </a:outerShdw>
            </a:effectLst>
          </a:endParaRPr>
        </a:p>
      </dgm:t>
    </dgm:pt>
    <dgm:pt modelId="{804822DE-FD0F-49BA-95B8-85BFB4FDBE22}" type="parTrans" cxnId="{3E26B8B7-8045-493F-B7FB-AE41F8BD7EE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334282F9-E9B0-4016-96DD-5FAB577B60D0}" type="sibTrans" cxnId="{3E26B8B7-8045-493F-B7FB-AE41F8BD7EE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027BA88A-DF66-468A-BE60-9A2BE64EE80D}">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能源流</a:t>
          </a:r>
          <a:endParaRPr lang="zh-CN" altLang="en-US" sz="1600" b="1">
            <a:solidFill>
              <a:srgbClr val="FFFF00"/>
            </a:solidFill>
            <a:effectLst>
              <a:outerShdw blurRad="38100" dist="38100" dir="2700000" algn="tl">
                <a:srgbClr val="000000">
                  <a:alpha val="43137"/>
                </a:srgbClr>
              </a:outerShdw>
            </a:effectLst>
          </a:endParaRPr>
        </a:p>
      </dgm:t>
    </dgm:pt>
    <dgm:pt modelId="{AF2E475B-A4D0-4567-B41F-8BB56459A5FA}" type="parTrans" cxnId="{9CC53713-CDEC-4840-AB6D-59734022D6D0}">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2B037CD2-3530-4210-89BD-E86B12D1F34D}" type="sibTrans" cxnId="{9CC53713-CDEC-4840-AB6D-59734022D6D0}">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C3E311C7-B6AF-4108-AEB4-890B4A446B7A}">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人流</a:t>
          </a:r>
          <a:endParaRPr lang="zh-CN" altLang="en-US" sz="1600" b="1">
            <a:solidFill>
              <a:srgbClr val="FFFF00"/>
            </a:solidFill>
            <a:effectLst>
              <a:outerShdw blurRad="38100" dist="38100" dir="2700000" algn="tl">
                <a:srgbClr val="000000">
                  <a:alpha val="43137"/>
                </a:srgbClr>
              </a:outerShdw>
            </a:effectLst>
          </a:endParaRPr>
        </a:p>
      </dgm:t>
    </dgm:pt>
    <dgm:pt modelId="{F3254DFB-072B-4D33-8B5B-6BD5D0A4FD05}" type="parTrans" cxnId="{B3A53E26-4678-41A3-B4E4-DC7DDF7A294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A7B3AF14-2BC0-4FDC-8DB4-312036B2B088}" type="sibTrans" cxnId="{B3A53E26-4678-41A3-B4E4-DC7DDF7A294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EB06CF72-7711-4A68-961D-6C802A42A683}" type="pres">
      <dgm:prSet presAssocID="{7DB8F77A-00C9-46D3-A74B-BABA463775D4}" presName="cycle" presStyleCnt="0">
        <dgm:presLayoutVars>
          <dgm:dir/>
          <dgm:resizeHandles val="exact"/>
        </dgm:presLayoutVars>
      </dgm:prSet>
      <dgm:spPr/>
      <dgm:t>
        <a:bodyPr/>
        <a:lstStyle/>
        <a:p>
          <a:endParaRPr lang="zh-CN" altLang="en-US"/>
        </a:p>
      </dgm:t>
    </dgm:pt>
    <dgm:pt modelId="{EAD8F593-958A-4548-A9D0-A94E00BB66A4}" type="pres">
      <dgm:prSet presAssocID="{01C08C35-CF1D-4614-909C-5351E0FBD568}" presName="dummy" presStyleCnt="0"/>
      <dgm:spPr/>
      <dgm:t>
        <a:bodyPr/>
        <a:lstStyle/>
        <a:p>
          <a:endParaRPr lang="zh-CN" altLang="en-US"/>
        </a:p>
      </dgm:t>
    </dgm:pt>
    <dgm:pt modelId="{E2EE991A-769A-4238-AD3A-D7698AE80896}" type="pres">
      <dgm:prSet presAssocID="{01C08C35-CF1D-4614-909C-5351E0FBD568}" presName="node" presStyleLbl="revTx" presStyleIdx="0" presStyleCnt="5">
        <dgm:presLayoutVars>
          <dgm:bulletEnabled val="1"/>
        </dgm:presLayoutVars>
      </dgm:prSet>
      <dgm:spPr/>
      <dgm:t>
        <a:bodyPr/>
        <a:lstStyle/>
        <a:p>
          <a:endParaRPr lang="zh-CN" altLang="en-US"/>
        </a:p>
      </dgm:t>
    </dgm:pt>
    <dgm:pt modelId="{58F601A8-1C09-4659-9AD3-B2D571459846}" type="pres">
      <dgm:prSet presAssocID="{E6709446-DDE4-4AF8-BB2C-AC10E5C1E8F0}" presName="sibTrans" presStyleLbl="node1" presStyleIdx="0" presStyleCnt="5"/>
      <dgm:spPr/>
      <dgm:t>
        <a:bodyPr/>
        <a:lstStyle/>
        <a:p>
          <a:endParaRPr lang="zh-CN" altLang="en-US"/>
        </a:p>
      </dgm:t>
    </dgm:pt>
    <dgm:pt modelId="{409154F5-A085-4A15-BAAC-7640488EE7E3}" type="pres">
      <dgm:prSet presAssocID="{22602E51-72E3-439E-B302-0171CE4FD21D}" presName="dummy" presStyleCnt="0"/>
      <dgm:spPr/>
      <dgm:t>
        <a:bodyPr/>
        <a:lstStyle/>
        <a:p>
          <a:endParaRPr lang="zh-CN" altLang="en-US"/>
        </a:p>
      </dgm:t>
    </dgm:pt>
    <dgm:pt modelId="{7EFEC1FD-8BC1-41A4-BDA3-09E0ADD64D73}" type="pres">
      <dgm:prSet presAssocID="{22602E51-72E3-439E-B302-0171CE4FD21D}" presName="node" presStyleLbl="revTx" presStyleIdx="1" presStyleCnt="5">
        <dgm:presLayoutVars>
          <dgm:bulletEnabled val="1"/>
        </dgm:presLayoutVars>
      </dgm:prSet>
      <dgm:spPr/>
      <dgm:t>
        <a:bodyPr/>
        <a:lstStyle/>
        <a:p>
          <a:endParaRPr lang="zh-CN" altLang="en-US"/>
        </a:p>
      </dgm:t>
    </dgm:pt>
    <dgm:pt modelId="{B2607EFB-0D7C-44E8-B490-E6EA775B3993}" type="pres">
      <dgm:prSet presAssocID="{52D9AEE5-EDFF-436B-9D74-B351B5F061B2}" presName="sibTrans" presStyleLbl="node1" presStyleIdx="1" presStyleCnt="5" custLinFactNeighborX="455"/>
      <dgm:spPr/>
      <dgm:t>
        <a:bodyPr/>
        <a:lstStyle/>
        <a:p>
          <a:endParaRPr lang="zh-CN" altLang="en-US"/>
        </a:p>
      </dgm:t>
    </dgm:pt>
    <dgm:pt modelId="{B0A879CF-B9C8-4B22-990D-AA123E3E3856}" type="pres">
      <dgm:prSet presAssocID="{44F07CA5-4D9E-481A-9004-54D88BBDE332}" presName="dummy" presStyleCnt="0"/>
      <dgm:spPr/>
      <dgm:t>
        <a:bodyPr/>
        <a:lstStyle/>
        <a:p>
          <a:endParaRPr lang="zh-CN" altLang="en-US"/>
        </a:p>
      </dgm:t>
    </dgm:pt>
    <dgm:pt modelId="{380F9CE1-68DB-46A9-9824-EA4BE82D1546}" type="pres">
      <dgm:prSet presAssocID="{44F07CA5-4D9E-481A-9004-54D88BBDE332}" presName="node" presStyleLbl="revTx" presStyleIdx="2" presStyleCnt="5">
        <dgm:presLayoutVars>
          <dgm:bulletEnabled val="1"/>
        </dgm:presLayoutVars>
      </dgm:prSet>
      <dgm:spPr/>
      <dgm:t>
        <a:bodyPr/>
        <a:lstStyle/>
        <a:p>
          <a:endParaRPr lang="zh-CN" altLang="en-US"/>
        </a:p>
      </dgm:t>
    </dgm:pt>
    <dgm:pt modelId="{AF53DDF4-CB75-47AD-BD35-C8D87BCD6DBC}" type="pres">
      <dgm:prSet presAssocID="{334282F9-E9B0-4016-96DD-5FAB577B60D0}" presName="sibTrans" presStyleLbl="node1" presStyleIdx="2" presStyleCnt="5"/>
      <dgm:spPr/>
      <dgm:t>
        <a:bodyPr/>
        <a:lstStyle/>
        <a:p>
          <a:endParaRPr lang="zh-CN" altLang="en-US"/>
        </a:p>
      </dgm:t>
    </dgm:pt>
    <dgm:pt modelId="{8E69E1E8-EC4E-4BA3-B411-F8F0BCC55C34}" type="pres">
      <dgm:prSet presAssocID="{027BA88A-DF66-468A-BE60-9A2BE64EE80D}" presName="dummy" presStyleCnt="0"/>
      <dgm:spPr/>
      <dgm:t>
        <a:bodyPr/>
        <a:lstStyle/>
        <a:p>
          <a:endParaRPr lang="zh-CN" altLang="en-US"/>
        </a:p>
      </dgm:t>
    </dgm:pt>
    <dgm:pt modelId="{A655B3C4-C436-4B7F-BA00-E676FE1D999F}" type="pres">
      <dgm:prSet presAssocID="{027BA88A-DF66-468A-BE60-9A2BE64EE80D}" presName="node" presStyleLbl="revTx" presStyleIdx="3" presStyleCnt="5">
        <dgm:presLayoutVars>
          <dgm:bulletEnabled val="1"/>
        </dgm:presLayoutVars>
      </dgm:prSet>
      <dgm:spPr/>
      <dgm:t>
        <a:bodyPr/>
        <a:lstStyle/>
        <a:p>
          <a:endParaRPr lang="zh-CN" altLang="en-US"/>
        </a:p>
      </dgm:t>
    </dgm:pt>
    <dgm:pt modelId="{2BF483C9-1517-45A5-A1CC-54CFA660927D}" type="pres">
      <dgm:prSet presAssocID="{2B037CD2-3530-4210-89BD-E86B12D1F34D}" presName="sibTrans" presStyleLbl="node1" presStyleIdx="3" presStyleCnt="5" custLinFactNeighborY="-1066"/>
      <dgm:spPr/>
      <dgm:t>
        <a:bodyPr/>
        <a:lstStyle/>
        <a:p>
          <a:endParaRPr lang="zh-CN" altLang="en-US"/>
        </a:p>
      </dgm:t>
    </dgm:pt>
    <dgm:pt modelId="{BE12A358-0808-48FC-94EB-709B74F93505}" type="pres">
      <dgm:prSet presAssocID="{C3E311C7-B6AF-4108-AEB4-890B4A446B7A}" presName="dummy" presStyleCnt="0"/>
      <dgm:spPr/>
      <dgm:t>
        <a:bodyPr/>
        <a:lstStyle/>
        <a:p>
          <a:endParaRPr lang="zh-CN" altLang="en-US"/>
        </a:p>
      </dgm:t>
    </dgm:pt>
    <dgm:pt modelId="{21BFDD73-4BF5-494E-91A3-D8610712B9EC}" type="pres">
      <dgm:prSet presAssocID="{C3E311C7-B6AF-4108-AEB4-890B4A446B7A}" presName="node" presStyleLbl="revTx" presStyleIdx="4" presStyleCnt="5">
        <dgm:presLayoutVars>
          <dgm:bulletEnabled val="1"/>
        </dgm:presLayoutVars>
      </dgm:prSet>
      <dgm:spPr/>
      <dgm:t>
        <a:bodyPr/>
        <a:lstStyle/>
        <a:p>
          <a:endParaRPr lang="zh-CN" altLang="en-US"/>
        </a:p>
      </dgm:t>
    </dgm:pt>
    <dgm:pt modelId="{505118BF-2C1F-4041-A0F0-A7308CD690F3}" type="pres">
      <dgm:prSet presAssocID="{A7B3AF14-2BC0-4FDC-8DB4-312036B2B088}" presName="sibTrans" presStyleLbl="node1" presStyleIdx="4" presStyleCnt="5"/>
      <dgm:spPr/>
      <dgm:t>
        <a:bodyPr/>
        <a:lstStyle/>
        <a:p>
          <a:endParaRPr lang="zh-CN" altLang="en-US"/>
        </a:p>
      </dgm:t>
    </dgm:pt>
  </dgm:ptLst>
  <dgm:cxnLst>
    <dgm:cxn modelId="{B3A53E26-4678-41A3-B4E4-DC7DDF7A2945}" srcId="{7DB8F77A-00C9-46D3-A74B-BABA463775D4}" destId="{C3E311C7-B6AF-4108-AEB4-890B4A446B7A}" srcOrd="4" destOrd="0" parTransId="{F3254DFB-072B-4D33-8B5B-6BD5D0A4FD05}" sibTransId="{A7B3AF14-2BC0-4FDC-8DB4-312036B2B088}"/>
    <dgm:cxn modelId="{F3E2000A-BD65-4956-9469-F37EEFED79BF}" srcId="{7DB8F77A-00C9-46D3-A74B-BABA463775D4}" destId="{01C08C35-CF1D-4614-909C-5351E0FBD568}" srcOrd="0" destOrd="0" parTransId="{13C19805-B4F2-470D-B79A-F34BA60C124A}" sibTransId="{E6709446-DDE4-4AF8-BB2C-AC10E5C1E8F0}"/>
    <dgm:cxn modelId="{D244C936-D47D-40FF-9176-1C1762982ABB}" srcId="{7DB8F77A-00C9-46D3-A74B-BABA463775D4}" destId="{22602E51-72E3-439E-B302-0171CE4FD21D}" srcOrd="1" destOrd="0" parTransId="{8F182213-CC3F-478D-9897-8E54C41C847D}" sibTransId="{52D9AEE5-EDFF-436B-9D74-B351B5F061B2}"/>
    <dgm:cxn modelId="{9CC53713-CDEC-4840-AB6D-59734022D6D0}" srcId="{7DB8F77A-00C9-46D3-A74B-BABA463775D4}" destId="{027BA88A-DF66-468A-BE60-9A2BE64EE80D}" srcOrd="3" destOrd="0" parTransId="{AF2E475B-A4D0-4567-B41F-8BB56459A5FA}" sibTransId="{2B037CD2-3530-4210-89BD-E86B12D1F34D}"/>
    <dgm:cxn modelId="{1CCF180F-3042-40B6-8933-CA043238187D}" type="presOf" srcId="{44F07CA5-4D9E-481A-9004-54D88BBDE332}" destId="{380F9CE1-68DB-46A9-9824-EA4BE82D1546}" srcOrd="0" destOrd="0" presId="urn:microsoft.com/office/officeart/2005/8/layout/cycle1"/>
    <dgm:cxn modelId="{C4410B60-773E-4A1F-84D6-68111AC4F8F9}" type="presOf" srcId="{E6709446-DDE4-4AF8-BB2C-AC10E5C1E8F0}" destId="{58F601A8-1C09-4659-9AD3-B2D571459846}" srcOrd="0" destOrd="0" presId="urn:microsoft.com/office/officeart/2005/8/layout/cycle1"/>
    <dgm:cxn modelId="{7C3E57F4-DE04-48E2-ABC1-23391630603A}" type="presOf" srcId="{2B037CD2-3530-4210-89BD-E86B12D1F34D}" destId="{2BF483C9-1517-45A5-A1CC-54CFA660927D}" srcOrd="0" destOrd="0" presId="urn:microsoft.com/office/officeart/2005/8/layout/cycle1"/>
    <dgm:cxn modelId="{D432B193-7601-4504-8A11-0957F185A9F8}" type="presOf" srcId="{A7B3AF14-2BC0-4FDC-8DB4-312036B2B088}" destId="{505118BF-2C1F-4041-A0F0-A7308CD690F3}" srcOrd="0" destOrd="0" presId="urn:microsoft.com/office/officeart/2005/8/layout/cycle1"/>
    <dgm:cxn modelId="{E5D26103-B06B-4B15-99AC-C7720E829993}" type="presOf" srcId="{7DB8F77A-00C9-46D3-A74B-BABA463775D4}" destId="{EB06CF72-7711-4A68-961D-6C802A42A683}" srcOrd="0" destOrd="0" presId="urn:microsoft.com/office/officeart/2005/8/layout/cycle1"/>
    <dgm:cxn modelId="{3E26B8B7-8045-493F-B7FB-AE41F8BD7EE5}" srcId="{7DB8F77A-00C9-46D3-A74B-BABA463775D4}" destId="{44F07CA5-4D9E-481A-9004-54D88BBDE332}" srcOrd="2" destOrd="0" parTransId="{804822DE-FD0F-49BA-95B8-85BFB4FDBE22}" sibTransId="{334282F9-E9B0-4016-96DD-5FAB577B60D0}"/>
    <dgm:cxn modelId="{DE37328A-8A63-4A17-B857-338D649DB925}" type="presOf" srcId="{C3E311C7-B6AF-4108-AEB4-890B4A446B7A}" destId="{21BFDD73-4BF5-494E-91A3-D8610712B9EC}" srcOrd="0" destOrd="0" presId="urn:microsoft.com/office/officeart/2005/8/layout/cycle1"/>
    <dgm:cxn modelId="{53B5662E-C036-43CB-8965-22CFD19CC7E1}" type="presOf" srcId="{334282F9-E9B0-4016-96DD-5FAB577B60D0}" destId="{AF53DDF4-CB75-47AD-BD35-C8D87BCD6DBC}" srcOrd="0" destOrd="0" presId="urn:microsoft.com/office/officeart/2005/8/layout/cycle1"/>
    <dgm:cxn modelId="{E6096B4E-3FCD-4B0B-8426-A66141606027}" type="presOf" srcId="{52D9AEE5-EDFF-436B-9D74-B351B5F061B2}" destId="{B2607EFB-0D7C-44E8-B490-E6EA775B3993}" srcOrd="0" destOrd="0" presId="urn:microsoft.com/office/officeart/2005/8/layout/cycle1"/>
    <dgm:cxn modelId="{4AE172AF-2F49-4AB7-8FF9-E007EBC8C0A1}" type="presOf" srcId="{22602E51-72E3-439E-B302-0171CE4FD21D}" destId="{7EFEC1FD-8BC1-41A4-BDA3-09E0ADD64D73}" srcOrd="0" destOrd="0" presId="urn:microsoft.com/office/officeart/2005/8/layout/cycle1"/>
    <dgm:cxn modelId="{3D3B15A3-4BEE-465A-A60B-2844F3D76954}" type="presOf" srcId="{027BA88A-DF66-468A-BE60-9A2BE64EE80D}" destId="{A655B3C4-C436-4B7F-BA00-E676FE1D999F}" srcOrd="0" destOrd="0" presId="urn:microsoft.com/office/officeart/2005/8/layout/cycle1"/>
    <dgm:cxn modelId="{5B8C8A0D-6FE7-4C8F-A601-888858CF92FB}" type="presOf" srcId="{01C08C35-CF1D-4614-909C-5351E0FBD568}" destId="{E2EE991A-769A-4238-AD3A-D7698AE80896}" srcOrd="0" destOrd="0" presId="urn:microsoft.com/office/officeart/2005/8/layout/cycle1"/>
    <dgm:cxn modelId="{B306D988-9390-4E0A-9A73-31975A7E964F}" type="presParOf" srcId="{EB06CF72-7711-4A68-961D-6C802A42A683}" destId="{EAD8F593-958A-4548-A9D0-A94E00BB66A4}" srcOrd="0" destOrd="0" presId="urn:microsoft.com/office/officeart/2005/8/layout/cycle1"/>
    <dgm:cxn modelId="{FED76330-4DEB-4CFF-963C-790BE573ACA5}" type="presParOf" srcId="{EB06CF72-7711-4A68-961D-6C802A42A683}" destId="{E2EE991A-769A-4238-AD3A-D7698AE80896}" srcOrd="1" destOrd="0" presId="urn:microsoft.com/office/officeart/2005/8/layout/cycle1"/>
    <dgm:cxn modelId="{7F3E0541-D72D-4BC1-9563-424593529C88}" type="presParOf" srcId="{EB06CF72-7711-4A68-961D-6C802A42A683}" destId="{58F601A8-1C09-4659-9AD3-B2D571459846}" srcOrd="2" destOrd="0" presId="urn:microsoft.com/office/officeart/2005/8/layout/cycle1"/>
    <dgm:cxn modelId="{C5F192F6-621C-4282-ACB7-6AF3CC030F9E}" type="presParOf" srcId="{EB06CF72-7711-4A68-961D-6C802A42A683}" destId="{409154F5-A085-4A15-BAAC-7640488EE7E3}" srcOrd="3" destOrd="0" presId="urn:microsoft.com/office/officeart/2005/8/layout/cycle1"/>
    <dgm:cxn modelId="{0AEE08D0-5A96-4CF1-B9ED-D545738D38D8}" type="presParOf" srcId="{EB06CF72-7711-4A68-961D-6C802A42A683}" destId="{7EFEC1FD-8BC1-41A4-BDA3-09E0ADD64D73}" srcOrd="4" destOrd="0" presId="urn:microsoft.com/office/officeart/2005/8/layout/cycle1"/>
    <dgm:cxn modelId="{92ED262D-FBAD-49DE-985E-0325E00345B6}" type="presParOf" srcId="{EB06CF72-7711-4A68-961D-6C802A42A683}" destId="{B2607EFB-0D7C-44E8-B490-E6EA775B3993}" srcOrd="5" destOrd="0" presId="urn:microsoft.com/office/officeart/2005/8/layout/cycle1"/>
    <dgm:cxn modelId="{AA26DCB2-BB1F-481A-9350-1B28FA4E0D79}" type="presParOf" srcId="{EB06CF72-7711-4A68-961D-6C802A42A683}" destId="{B0A879CF-B9C8-4B22-990D-AA123E3E3856}" srcOrd="6" destOrd="0" presId="urn:microsoft.com/office/officeart/2005/8/layout/cycle1"/>
    <dgm:cxn modelId="{4CDA0EA7-4020-49E7-8F9A-D587BE82FF4C}" type="presParOf" srcId="{EB06CF72-7711-4A68-961D-6C802A42A683}" destId="{380F9CE1-68DB-46A9-9824-EA4BE82D1546}" srcOrd="7" destOrd="0" presId="urn:microsoft.com/office/officeart/2005/8/layout/cycle1"/>
    <dgm:cxn modelId="{42E32F33-4A05-4C7F-9E7C-52660FBBDB4F}" type="presParOf" srcId="{EB06CF72-7711-4A68-961D-6C802A42A683}" destId="{AF53DDF4-CB75-47AD-BD35-C8D87BCD6DBC}" srcOrd="8" destOrd="0" presId="urn:microsoft.com/office/officeart/2005/8/layout/cycle1"/>
    <dgm:cxn modelId="{A2816724-801C-40D7-B11F-378C4632BC2B}" type="presParOf" srcId="{EB06CF72-7711-4A68-961D-6C802A42A683}" destId="{8E69E1E8-EC4E-4BA3-B411-F8F0BCC55C34}" srcOrd="9" destOrd="0" presId="urn:microsoft.com/office/officeart/2005/8/layout/cycle1"/>
    <dgm:cxn modelId="{B569C8D0-C062-4D8B-AEEE-46D8E43C09E9}" type="presParOf" srcId="{EB06CF72-7711-4A68-961D-6C802A42A683}" destId="{A655B3C4-C436-4B7F-BA00-E676FE1D999F}" srcOrd="10" destOrd="0" presId="urn:microsoft.com/office/officeart/2005/8/layout/cycle1"/>
    <dgm:cxn modelId="{81693937-50B1-46BF-9A92-ED0B52CF18B7}" type="presParOf" srcId="{EB06CF72-7711-4A68-961D-6C802A42A683}" destId="{2BF483C9-1517-45A5-A1CC-54CFA660927D}" srcOrd="11" destOrd="0" presId="urn:microsoft.com/office/officeart/2005/8/layout/cycle1"/>
    <dgm:cxn modelId="{8C8BEFF1-FDB1-4EDA-BA17-2308609B37FD}" type="presParOf" srcId="{EB06CF72-7711-4A68-961D-6C802A42A683}" destId="{BE12A358-0808-48FC-94EB-709B74F93505}" srcOrd="12" destOrd="0" presId="urn:microsoft.com/office/officeart/2005/8/layout/cycle1"/>
    <dgm:cxn modelId="{36AD7AD5-7FED-4F8D-8E1D-FEA3681CF95D}" type="presParOf" srcId="{EB06CF72-7711-4A68-961D-6C802A42A683}" destId="{21BFDD73-4BF5-494E-91A3-D8610712B9EC}" srcOrd="13" destOrd="0" presId="urn:microsoft.com/office/officeart/2005/8/layout/cycle1"/>
    <dgm:cxn modelId="{91CFE64B-2445-4C06-90E7-62BEEC0D8D8D}" type="presParOf" srcId="{EB06CF72-7711-4A68-961D-6C802A42A683}" destId="{505118BF-2C1F-4041-A0F0-A7308CD690F3}" srcOrd="14" destOrd="0" presId="urn:microsoft.com/office/officeart/2005/8/layout/cycle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175209-2C16-41F4-B121-86F3DA082116}"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zh-CN" altLang="en-US"/>
        </a:p>
      </dgm:t>
    </dgm:pt>
    <dgm:pt modelId="{10EF623F-71E9-4C48-B398-0B47B77E011C}">
      <dgm:prSet phldrT="[文本]"/>
      <dgm:spPr>
        <a:solidFill>
          <a:srgbClr val="92D050"/>
        </a:solidFill>
        <a:scene3d>
          <a:camera prst="orthographicFront"/>
          <a:lightRig rig="threePt" dir="t"/>
        </a:scene3d>
        <a:sp3d>
          <a:bevelT/>
        </a:sp3d>
      </dgm:spPr>
      <dgm:t>
        <a:bodyPr/>
        <a:lstStyle/>
        <a:p>
          <a:endParaRPr lang="zh-CN" altLang="en-US" b="1"/>
        </a:p>
      </dgm:t>
    </dgm:pt>
    <dgm:pt modelId="{C909A725-93AC-4A0F-B2CC-06DE9524ED22}" type="parTrans" cxnId="{6E6F4BF0-33FB-47AA-AD2E-A05E6A7EEA76}">
      <dgm:prSet/>
      <dgm:spPr/>
      <dgm:t>
        <a:bodyPr/>
        <a:lstStyle/>
        <a:p>
          <a:endParaRPr lang="zh-CN" altLang="en-US" b="1"/>
        </a:p>
      </dgm:t>
    </dgm:pt>
    <dgm:pt modelId="{3D5EA927-41B6-481D-AB5C-6058D5861FF4}" type="sibTrans" cxnId="{6E6F4BF0-33FB-47AA-AD2E-A05E6A7EEA76}">
      <dgm:prSet/>
      <dgm:spPr/>
      <dgm:t>
        <a:bodyPr/>
        <a:lstStyle/>
        <a:p>
          <a:endParaRPr lang="zh-CN" altLang="en-US" b="1"/>
        </a:p>
      </dgm:t>
    </dgm:pt>
    <dgm:pt modelId="{1153FAAB-5894-4E68-B4B2-A4E691119EC5}">
      <dgm:prSet phldrT="[文本]"/>
      <dgm:spPr>
        <a:solidFill>
          <a:srgbClr val="92D050"/>
        </a:solidFill>
        <a:scene3d>
          <a:camera prst="orthographicFront"/>
          <a:lightRig rig="threePt" dir="t"/>
        </a:scene3d>
        <a:sp3d>
          <a:bevelT/>
        </a:sp3d>
      </dgm:spPr>
      <dgm:t>
        <a:bodyPr/>
        <a:lstStyle/>
        <a:p>
          <a:endParaRPr lang="zh-CN" altLang="en-US" b="1"/>
        </a:p>
      </dgm:t>
    </dgm:pt>
    <dgm:pt modelId="{D94F732F-8DEF-4E5F-A953-401057C91990}" type="parTrans" cxnId="{EBEE42A5-01BB-4EEC-B5EE-4A7232F8DBE8}">
      <dgm:prSet/>
      <dgm:spPr/>
      <dgm:t>
        <a:bodyPr/>
        <a:lstStyle/>
        <a:p>
          <a:endParaRPr lang="zh-CN" altLang="en-US" b="1"/>
        </a:p>
      </dgm:t>
    </dgm:pt>
    <dgm:pt modelId="{F1082D7C-749F-4FA8-A640-9773E9D3EFB0}" type="sibTrans" cxnId="{EBEE42A5-01BB-4EEC-B5EE-4A7232F8DBE8}">
      <dgm:prSet/>
      <dgm:spPr/>
      <dgm:t>
        <a:bodyPr/>
        <a:lstStyle/>
        <a:p>
          <a:endParaRPr lang="zh-CN" altLang="en-US" b="1"/>
        </a:p>
      </dgm:t>
    </dgm:pt>
    <dgm:pt modelId="{C45E6541-AD2B-482D-AF94-22BE244D01A4}">
      <dgm:prSet phldrT="[文本]" phldr="1"/>
      <dgm:spPr>
        <a:solidFill>
          <a:schemeClr val="bg1"/>
        </a:solidFill>
        <a:scene3d>
          <a:camera prst="orthographicFront"/>
          <a:lightRig rig="threePt" dir="t"/>
        </a:scene3d>
        <a:sp3d>
          <a:bevelT/>
        </a:sp3d>
      </dgm:spPr>
      <dgm:t>
        <a:bodyPr/>
        <a:lstStyle/>
        <a:p>
          <a:endParaRPr lang="zh-CN" altLang="en-US" b="1"/>
        </a:p>
      </dgm:t>
    </dgm:pt>
    <dgm:pt modelId="{0DCB7F57-8F34-446C-AD43-CEA4C9A27181}" type="parTrans" cxnId="{ACABFEB3-E090-42BE-B896-E6159CCFC53B}">
      <dgm:prSet/>
      <dgm:spPr/>
      <dgm:t>
        <a:bodyPr/>
        <a:lstStyle/>
        <a:p>
          <a:endParaRPr lang="zh-CN" altLang="en-US" b="1"/>
        </a:p>
      </dgm:t>
    </dgm:pt>
    <dgm:pt modelId="{609BB20D-AA66-4C84-B32B-43663314BA4F}" type="sibTrans" cxnId="{ACABFEB3-E090-42BE-B896-E6159CCFC53B}">
      <dgm:prSet/>
      <dgm:spPr/>
      <dgm:t>
        <a:bodyPr/>
        <a:lstStyle/>
        <a:p>
          <a:endParaRPr lang="zh-CN" altLang="en-US" b="1"/>
        </a:p>
      </dgm:t>
    </dgm:pt>
    <dgm:pt modelId="{B4EF019F-D162-43B9-A6B6-F92F21CBDBEE}">
      <dgm:prSet phldrT="[文本]"/>
      <dgm:spPr>
        <a:solidFill>
          <a:srgbClr val="92D050"/>
        </a:solidFill>
        <a:scene3d>
          <a:camera prst="orthographicFront"/>
          <a:lightRig rig="threePt" dir="t"/>
        </a:scene3d>
        <a:sp3d>
          <a:bevelT/>
        </a:sp3d>
      </dgm:spPr>
      <dgm:t>
        <a:bodyPr/>
        <a:lstStyle/>
        <a:p>
          <a:endParaRPr lang="zh-CN" altLang="en-US" b="1"/>
        </a:p>
      </dgm:t>
    </dgm:pt>
    <dgm:pt modelId="{D2816742-F3D6-495F-8107-4B99591165B8}" type="parTrans" cxnId="{62D22816-2BFF-4479-B211-59A1002C4C36}">
      <dgm:prSet/>
      <dgm:spPr/>
      <dgm:t>
        <a:bodyPr/>
        <a:lstStyle/>
        <a:p>
          <a:endParaRPr lang="zh-CN" altLang="en-US" b="1"/>
        </a:p>
      </dgm:t>
    </dgm:pt>
    <dgm:pt modelId="{1B427CC8-5311-45D5-960D-3FCB3199F134}" type="sibTrans" cxnId="{62D22816-2BFF-4479-B211-59A1002C4C36}">
      <dgm:prSet/>
      <dgm:spPr/>
      <dgm:t>
        <a:bodyPr/>
        <a:lstStyle/>
        <a:p>
          <a:endParaRPr lang="zh-CN" altLang="en-US" b="1"/>
        </a:p>
      </dgm:t>
    </dgm:pt>
    <dgm:pt modelId="{44F825AC-BA6A-4E29-BA90-21E6B5454B4C}" type="pres">
      <dgm:prSet presAssocID="{3B175209-2C16-41F4-B121-86F3DA082116}" presName="compositeShape" presStyleCnt="0">
        <dgm:presLayoutVars>
          <dgm:chMax val="9"/>
          <dgm:dir/>
          <dgm:resizeHandles val="exact"/>
        </dgm:presLayoutVars>
      </dgm:prSet>
      <dgm:spPr/>
      <dgm:t>
        <a:bodyPr/>
        <a:lstStyle/>
        <a:p>
          <a:endParaRPr lang="zh-CN" altLang="en-US"/>
        </a:p>
      </dgm:t>
    </dgm:pt>
    <dgm:pt modelId="{E148BA1E-84F0-4E94-969B-97AF05FBC697}" type="pres">
      <dgm:prSet presAssocID="{3B175209-2C16-41F4-B121-86F3DA082116}" presName="triangle1" presStyleLbl="node1" presStyleIdx="0" presStyleCnt="4" custLinFactNeighborX="-1445">
        <dgm:presLayoutVars>
          <dgm:bulletEnabled val="1"/>
        </dgm:presLayoutVars>
      </dgm:prSet>
      <dgm:spPr/>
      <dgm:t>
        <a:bodyPr/>
        <a:lstStyle/>
        <a:p>
          <a:endParaRPr lang="zh-CN" altLang="en-US"/>
        </a:p>
      </dgm:t>
    </dgm:pt>
    <dgm:pt modelId="{13389751-FF2C-4720-B5FE-5A0B4B684DD2}" type="pres">
      <dgm:prSet presAssocID="{3B175209-2C16-41F4-B121-86F3DA082116}" presName="triangle2" presStyleLbl="node1" presStyleIdx="1" presStyleCnt="4">
        <dgm:presLayoutVars>
          <dgm:bulletEnabled val="1"/>
        </dgm:presLayoutVars>
      </dgm:prSet>
      <dgm:spPr/>
      <dgm:t>
        <a:bodyPr/>
        <a:lstStyle/>
        <a:p>
          <a:endParaRPr lang="zh-CN" altLang="en-US"/>
        </a:p>
      </dgm:t>
    </dgm:pt>
    <dgm:pt modelId="{88366FB8-82CD-46AF-B134-D6965915FD62}" type="pres">
      <dgm:prSet presAssocID="{3B175209-2C16-41F4-B121-86F3DA082116}" presName="triangle3" presStyleLbl="node1" presStyleIdx="2" presStyleCnt="4">
        <dgm:presLayoutVars>
          <dgm:bulletEnabled val="1"/>
        </dgm:presLayoutVars>
      </dgm:prSet>
      <dgm:spPr/>
      <dgm:t>
        <a:bodyPr/>
        <a:lstStyle/>
        <a:p>
          <a:endParaRPr lang="zh-CN" altLang="en-US"/>
        </a:p>
      </dgm:t>
    </dgm:pt>
    <dgm:pt modelId="{6CE31FCC-78E6-4572-9E06-3C7222819E06}" type="pres">
      <dgm:prSet presAssocID="{3B175209-2C16-41F4-B121-86F3DA082116}" presName="triangle4" presStyleLbl="node1" presStyleIdx="3" presStyleCnt="4" custLinFactNeighborX="-2388">
        <dgm:presLayoutVars>
          <dgm:bulletEnabled val="1"/>
        </dgm:presLayoutVars>
      </dgm:prSet>
      <dgm:spPr/>
      <dgm:t>
        <a:bodyPr/>
        <a:lstStyle/>
        <a:p>
          <a:endParaRPr lang="zh-CN" altLang="en-US"/>
        </a:p>
      </dgm:t>
    </dgm:pt>
  </dgm:ptLst>
  <dgm:cxnLst>
    <dgm:cxn modelId="{EAB43519-BA4B-44F6-8156-8AF382C6B893}" type="presOf" srcId="{10EF623F-71E9-4C48-B398-0B47B77E011C}" destId="{E148BA1E-84F0-4E94-969B-97AF05FBC697}" srcOrd="0" destOrd="0" presId="urn:microsoft.com/office/officeart/2005/8/layout/pyramid4"/>
    <dgm:cxn modelId="{ACABFEB3-E090-42BE-B896-E6159CCFC53B}" srcId="{3B175209-2C16-41F4-B121-86F3DA082116}" destId="{C45E6541-AD2B-482D-AF94-22BE244D01A4}" srcOrd="2" destOrd="0" parTransId="{0DCB7F57-8F34-446C-AD43-CEA4C9A27181}" sibTransId="{609BB20D-AA66-4C84-B32B-43663314BA4F}"/>
    <dgm:cxn modelId="{62D22816-2BFF-4479-B211-59A1002C4C36}" srcId="{3B175209-2C16-41F4-B121-86F3DA082116}" destId="{B4EF019F-D162-43B9-A6B6-F92F21CBDBEE}" srcOrd="3" destOrd="0" parTransId="{D2816742-F3D6-495F-8107-4B99591165B8}" sibTransId="{1B427CC8-5311-45D5-960D-3FCB3199F134}"/>
    <dgm:cxn modelId="{170B8099-950E-4D16-8BBE-CE6F6C8FA524}" type="presOf" srcId="{3B175209-2C16-41F4-B121-86F3DA082116}" destId="{44F825AC-BA6A-4E29-BA90-21E6B5454B4C}" srcOrd="0" destOrd="0" presId="urn:microsoft.com/office/officeart/2005/8/layout/pyramid4"/>
    <dgm:cxn modelId="{EBEE42A5-01BB-4EEC-B5EE-4A7232F8DBE8}" srcId="{3B175209-2C16-41F4-B121-86F3DA082116}" destId="{1153FAAB-5894-4E68-B4B2-A4E691119EC5}" srcOrd="1" destOrd="0" parTransId="{D94F732F-8DEF-4E5F-A953-401057C91990}" sibTransId="{F1082D7C-749F-4FA8-A640-9773E9D3EFB0}"/>
    <dgm:cxn modelId="{C6AF2397-908B-47FA-859E-0F775EF4AFD3}" type="presOf" srcId="{C45E6541-AD2B-482D-AF94-22BE244D01A4}" destId="{88366FB8-82CD-46AF-B134-D6965915FD62}" srcOrd="0" destOrd="0" presId="urn:microsoft.com/office/officeart/2005/8/layout/pyramid4"/>
    <dgm:cxn modelId="{CABB61C8-54C6-4CB3-90F9-F50E1A0A3AD3}" type="presOf" srcId="{B4EF019F-D162-43B9-A6B6-F92F21CBDBEE}" destId="{6CE31FCC-78E6-4572-9E06-3C7222819E06}" srcOrd="0" destOrd="0" presId="urn:microsoft.com/office/officeart/2005/8/layout/pyramid4"/>
    <dgm:cxn modelId="{928C9813-7A73-4037-8B0B-6959664F28A2}" type="presOf" srcId="{1153FAAB-5894-4E68-B4B2-A4E691119EC5}" destId="{13389751-FF2C-4720-B5FE-5A0B4B684DD2}" srcOrd="0" destOrd="0" presId="urn:microsoft.com/office/officeart/2005/8/layout/pyramid4"/>
    <dgm:cxn modelId="{6E6F4BF0-33FB-47AA-AD2E-A05E6A7EEA76}" srcId="{3B175209-2C16-41F4-B121-86F3DA082116}" destId="{10EF623F-71E9-4C48-B398-0B47B77E011C}" srcOrd="0" destOrd="0" parTransId="{C909A725-93AC-4A0F-B2CC-06DE9524ED22}" sibTransId="{3D5EA927-41B6-481D-AB5C-6058D5861FF4}"/>
    <dgm:cxn modelId="{BF523E08-2C6B-400E-943D-274738AC298B}" type="presParOf" srcId="{44F825AC-BA6A-4E29-BA90-21E6B5454B4C}" destId="{E148BA1E-84F0-4E94-969B-97AF05FBC697}" srcOrd="0" destOrd="0" presId="urn:microsoft.com/office/officeart/2005/8/layout/pyramid4"/>
    <dgm:cxn modelId="{9AA96BC8-BA86-489F-838A-42F67262E969}" type="presParOf" srcId="{44F825AC-BA6A-4E29-BA90-21E6B5454B4C}" destId="{13389751-FF2C-4720-B5FE-5A0B4B684DD2}" srcOrd="1" destOrd="0" presId="urn:microsoft.com/office/officeart/2005/8/layout/pyramid4"/>
    <dgm:cxn modelId="{10B8B3AC-E78B-4042-A337-C76AD6365BEE}" type="presParOf" srcId="{44F825AC-BA6A-4E29-BA90-21E6B5454B4C}" destId="{88366FB8-82CD-46AF-B134-D6965915FD62}" srcOrd="2" destOrd="0" presId="urn:microsoft.com/office/officeart/2005/8/layout/pyramid4"/>
    <dgm:cxn modelId="{D68F898C-827B-457A-9941-909E1C631748}" type="presParOf" srcId="{44F825AC-BA6A-4E29-BA90-21E6B5454B4C}" destId="{6CE31FCC-78E6-4572-9E06-3C7222819E06}"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B8F77A-00C9-46D3-A74B-BABA463775D4}" type="doc">
      <dgm:prSet loTypeId="urn:microsoft.com/office/officeart/2005/8/layout/cycle1" loCatId="cycle" qsTypeId="urn:microsoft.com/office/officeart/2005/8/quickstyle/3d1" qsCatId="3D" csTypeId="urn:microsoft.com/office/officeart/2005/8/colors/colorful2" csCatId="colorful" phldr="1"/>
      <dgm:spPr/>
      <dgm:t>
        <a:bodyPr/>
        <a:lstStyle/>
        <a:p>
          <a:endParaRPr lang="zh-CN" altLang="en-US"/>
        </a:p>
      </dgm:t>
    </dgm:pt>
    <dgm:pt modelId="{01C08C35-CF1D-4614-909C-5351E0FBD568}">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物流</a:t>
          </a:r>
          <a:endParaRPr lang="zh-CN" altLang="en-US" sz="1600" b="1">
            <a:solidFill>
              <a:srgbClr val="FFFF00"/>
            </a:solidFill>
            <a:effectLst>
              <a:outerShdw blurRad="38100" dist="38100" dir="2700000" algn="tl">
                <a:srgbClr val="000000">
                  <a:alpha val="43137"/>
                </a:srgbClr>
              </a:outerShdw>
            </a:effectLst>
          </a:endParaRPr>
        </a:p>
      </dgm:t>
    </dgm:pt>
    <dgm:pt modelId="{13C19805-B4F2-470D-B79A-F34BA60C124A}" type="parTrans" cxnId="{F3E2000A-BD65-4956-9469-F37EEFED79BF}">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E6709446-DDE4-4AF8-BB2C-AC10E5C1E8F0}" type="sibTrans" cxnId="{F3E2000A-BD65-4956-9469-F37EEFED79BF}">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22602E51-72E3-439E-B302-0171CE4FD21D}">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资金流</a:t>
          </a:r>
          <a:endParaRPr lang="zh-CN" altLang="en-US" sz="1600" b="1">
            <a:solidFill>
              <a:srgbClr val="FFFF00"/>
            </a:solidFill>
            <a:effectLst>
              <a:outerShdw blurRad="38100" dist="38100" dir="2700000" algn="tl">
                <a:srgbClr val="000000">
                  <a:alpha val="43137"/>
                </a:srgbClr>
              </a:outerShdw>
            </a:effectLst>
          </a:endParaRPr>
        </a:p>
      </dgm:t>
    </dgm:pt>
    <dgm:pt modelId="{8F182213-CC3F-478D-9897-8E54C41C847D}" type="parTrans" cxnId="{D244C936-D47D-40FF-9176-1C1762982ABB}">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52D9AEE5-EDFF-436B-9D74-B351B5F061B2}" type="sibTrans" cxnId="{D244C936-D47D-40FF-9176-1C1762982ABB}">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44F07CA5-4D9E-481A-9004-54D88BBDE332}">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信息流</a:t>
          </a:r>
          <a:endParaRPr lang="zh-CN" altLang="en-US" sz="1600" b="1">
            <a:solidFill>
              <a:srgbClr val="FFFF00"/>
            </a:solidFill>
            <a:effectLst>
              <a:outerShdw blurRad="38100" dist="38100" dir="2700000" algn="tl">
                <a:srgbClr val="000000">
                  <a:alpha val="43137"/>
                </a:srgbClr>
              </a:outerShdw>
            </a:effectLst>
          </a:endParaRPr>
        </a:p>
      </dgm:t>
    </dgm:pt>
    <dgm:pt modelId="{804822DE-FD0F-49BA-95B8-85BFB4FDBE22}" type="parTrans" cxnId="{3E26B8B7-8045-493F-B7FB-AE41F8BD7EE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334282F9-E9B0-4016-96DD-5FAB577B60D0}" type="sibTrans" cxnId="{3E26B8B7-8045-493F-B7FB-AE41F8BD7EE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027BA88A-DF66-468A-BE60-9A2BE64EE80D}">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能源流</a:t>
          </a:r>
          <a:endParaRPr lang="zh-CN" altLang="en-US" sz="1600" b="1">
            <a:solidFill>
              <a:srgbClr val="FFFF00"/>
            </a:solidFill>
            <a:effectLst>
              <a:outerShdw blurRad="38100" dist="38100" dir="2700000" algn="tl">
                <a:srgbClr val="000000">
                  <a:alpha val="43137"/>
                </a:srgbClr>
              </a:outerShdw>
            </a:effectLst>
          </a:endParaRPr>
        </a:p>
      </dgm:t>
    </dgm:pt>
    <dgm:pt modelId="{AF2E475B-A4D0-4567-B41F-8BB56459A5FA}" type="parTrans" cxnId="{9CC53713-CDEC-4840-AB6D-59734022D6D0}">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2B037CD2-3530-4210-89BD-E86B12D1F34D}" type="sibTrans" cxnId="{9CC53713-CDEC-4840-AB6D-59734022D6D0}">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C3E311C7-B6AF-4108-AEB4-890B4A446B7A}">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人流</a:t>
          </a:r>
          <a:endParaRPr lang="zh-CN" altLang="en-US" sz="1600" b="1">
            <a:solidFill>
              <a:srgbClr val="FFFF00"/>
            </a:solidFill>
            <a:effectLst>
              <a:outerShdw blurRad="38100" dist="38100" dir="2700000" algn="tl">
                <a:srgbClr val="000000">
                  <a:alpha val="43137"/>
                </a:srgbClr>
              </a:outerShdw>
            </a:effectLst>
          </a:endParaRPr>
        </a:p>
      </dgm:t>
    </dgm:pt>
    <dgm:pt modelId="{F3254DFB-072B-4D33-8B5B-6BD5D0A4FD05}" type="parTrans" cxnId="{B3A53E26-4678-41A3-B4E4-DC7DDF7A294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A7B3AF14-2BC0-4FDC-8DB4-312036B2B088}" type="sibTrans" cxnId="{B3A53E26-4678-41A3-B4E4-DC7DDF7A294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EB06CF72-7711-4A68-961D-6C802A42A683}" type="pres">
      <dgm:prSet presAssocID="{7DB8F77A-00C9-46D3-A74B-BABA463775D4}" presName="cycle" presStyleCnt="0">
        <dgm:presLayoutVars>
          <dgm:dir/>
          <dgm:resizeHandles val="exact"/>
        </dgm:presLayoutVars>
      </dgm:prSet>
      <dgm:spPr/>
      <dgm:t>
        <a:bodyPr/>
        <a:lstStyle/>
        <a:p>
          <a:endParaRPr lang="zh-CN" altLang="en-US"/>
        </a:p>
      </dgm:t>
    </dgm:pt>
    <dgm:pt modelId="{EAD8F593-958A-4548-A9D0-A94E00BB66A4}" type="pres">
      <dgm:prSet presAssocID="{01C08C35-CF1D-4614-909C-5351E0FBD568}" presName="dummy" presStyleCnt="0"/>
      <dgm:spPr/>
      <dgm:t>
        <a:bodyPr/>
        <a:lstStyle/>
        <a:p>
          <a:endParaRPr lang="zh-CN" altLang="en-US"/>
        </a:p>
      </dgm:t>
    </dgm:pt>
    <dgm:pt modelId="{E2EE991A-769A-4238-AD3A-D7698AE80896}" type="pres">
      <dgm:prSet presAssocID="{01C08C35-CF1D-4614-909C-5351E0FBD568}" presName="node" presStyleLbl="revTx" presStyleIdx="0" presStyleCnt="5">
        <dgm:presLayoutVars>
          <dgm:bulletEnabled val="1"/>
        </dgm:presLayoutVars>
      </dgm:prSet>
      <dgm:spPr/>
      <dgm:t>
        <a:bodyPr/>
        <a:lstStyle/>
        <a:p>
          <a:endParaRPr lang="zh-CN" altLang="en-US"/>
        </a:p>
      </dgm:t>
    </dgm:pt>
    <dgm:pt modelId="{58F601A8-1C09-4659-9AD3-B2D571459846}" type="pres">
      <dgm:prSet presAssocID="{E6709446-DDE4-4AF8-BB2C-AC10E5C1E8F0}" presName="sibTrans" presStyleLbl="node1" presStyleIdx="0" presStyleCnt="5"/>
      <dgm:spPr/>
      <dgm:t>
        <a:bodyPr/>
        <a:lstStyle/>
        <a:p>
          <a:endParaRPr lang="zh-CN" altLang="en-US"/>
        </a:p>
      </dgm:t>
    </dgm:pt>
    <dgm:pt modelId="{409154F5-A085-4A15-BAAC-7640488EE7E3}" type="pres">
      <dgm:prSet presAssocID="{22602E51-72E3-439E-B302-0171CE4FD21D}" presName="dummy" presStyleCnt="0"/>
      <dgm:spPr/>
      <dgm:t>
        <a:bodyPr/>
        <a:lstStyle/>
        <a:p>
          <a:endParaRPr lang="zh-CN" altLang="en-US"/>
        </a:p>
      </dgm:t>
    </dgm:pt>
    <dgm:pt modelId="{7EFEC1FD-8BC1-41A4-BDA3-09E0ADD64D73}" type="pres">
      <dgm:prSet presAssocID="{22602E51-72E3-439E-B302-0171CE4FD21D}" presName="node" presStyleLbl="revTx" presStyleIdx="1" presStyleCnt="5">
        <dgm:presLayoutVars>
          <dgm:bulletEnabled val="1"/>
        </dgm:presLayoutVars>
      </dgm:prSet>
      <dgm:spPr/>
      <dgm:t>
        <a:bodyPr/>
        <a:lstStyle/>
        <a:p>
          <a:endParaRPr lang="zh-CN" altLang="en-US"/>
        </a:p>
      </dgm:t>
    </dgm:pt>
    <dgm:pt modelId="{B2607EFB-0D7C-44E8-B490-E6EA775B3993}" type="pres">
      <dgm:prSet presAssocID="{52D9AEE5-EDFF-436B-9D74-B351B5F061B2}" presName="sibTrans" presStyleLbl="node1" presStyleIdx="1" presStyleCnt="5" custLinFactNeighborX="455"/>
      <dgm:spPr/>
      <dgm:t>
        <a:bodyPr/>
        <a:lstStyle/>
        <a:p>
          <a:endParaRPr lang="zh-CN" altLang="en-US"/>
        </a:p>
      </dgm:t>
    </dgm:pt>
    <dgm:pt modelId="{B0A879CF-B9C8-4B22-990D-AA123E3E3856}" type="pres">
      <dgm:prSet presAssocID="{44F07CA5-4D9E-481A-9004-54D88BBDE332}" presName="dummy" presStyleCnt="0"/>
      <dgm:spPr/>
      <dgm:t>
        <a:bodyPr/>
        <a:lstStyle/>
        <a:p>
          <a:endParaRPr lang="zh-CN" altLang="en-US"/>
        </a:p>
      </dgm:t>
    </dgm:pt>
    <dgm:pt modelId="{380F9CE1-68DB-46A9-9824-EA4BE82D1546}" type="pres">
      <dgm:prSet presAssocID="{44F07CA5-4D9E-481A-9004-54D88BBDE332}" presName="node" presStyleLbl="revTx" presStyleIdx="2" presStyleCnt="5">
        <dgm:presLayoutVars>
          <dgm:bulletEnabled val="1"/>
        </dgm:presLayoutVars>
      </dgm:prSet>
      <dgm:spPr/>
      <dgm:t>
        <a:bodyPr/>
        <a:lstStyle/>
        <a:p>
          <a:endParaRPr lang="zh-CN" altLang="en-US"/>
        </a:p>
      </dgm:t>
    </dgm:pt>
    <dgm:pt modelId="{AF53DDF4-CB75-47AD-BD35-C8D87BCD6DBC}" type="pres">
      <dgm:prSet presAssocID="{334282F9-E9B0-4016-96DD-5FAB577B60D0}" presName="sibTrans" presStyleLbl="node1" presStyleIdx="2" presStyleCnt="5"/>
      <dgm:spPr/>
      <dgm:t>
        <a:bodyPr/>
        <a:lstStyle/>
        <a:p>
          <a:endParaRPr lang="zh-CN" altLang="en-US"/>
        </a:p>
      </dgm:t>
    </dgm:pt>
    <dgm:pt modelId="{8E69E1E8-EC4E-4BA3-B411-F8F0BCC55C34}" type="pres">
      <dgm:prSet presAssocID="{027BA88A-DF66-468A-BE60-9A2BE64EE80D}" presName="dummy" presStyleCnt="0"/>
      <dgm:spPr/>
      <dgm:t>
        <a:bodyPr/>
        <a:lstStyle/>
        <a:p>
          <a:endParaRPr lang="zh-CN" altLang="en-US"/>
        </a:p>
      </dgm:t>
    </dgm:pt>
    <dgm:pt modelId="{A655B3C4-C436-4B7F-BA00-E676FE1D999F}" type="pres">
      <dgm:prSet presAssocID="{027BA88A-DF66-468A-BE60-9A2BE64EE80D}" presName="node" presStyleLbl="revTx" presStyleIdx="3" presStyleCnt="5">
        <dgm:presLayoutVars>
          <dgm:bulletEnabled val="1"/>
        </dgm:presLayoutVars>
      </dgm:prSet>
      <dgm:spPr/>
      <dgm:t>
        <a:bodyPr/>
        <a:lstStyle/>
        <a:p>
          <a:endParaRPr lang="zh-CN" altLang="en-US"/>
        </a:p>
      </dgm:t>
    </dgm:pt>
    <dgm:pt modelId="{2BF483C9-1517-45A5-A1CC-54CFA660927D}" type="pres">
      <dgm:prSet presAssocID="{2B037CD2-3530-4210-89BD-E86B12D1F34D}" presName="sibTrans" presStyleLbl="node1" presStyleIdx="3" presStyleCnt="5" custLinFactNeighborY="-1066"/>
      <dgm:spPr/>
      <dgm:t>
        <a:bodyPr/>
        <a:lstStyle/>
        <a:p>
          <a:endParaRPr lang="zh-CN" altLang="en-US"/>
        </a:p>
      </dgm:t>
    </dgm:pt>
    <dgm:pt modelId="{BE12A358-0808-48FC-94EB-709B74F93505}" type="pres">
      <dgm:prSet presAssocID="{C3E311C7-B6AF-4108-AEB4-890B4A446B7A}" presName="dummy" presStyleCnt="0"/>
      <dgm:spPr/>
      <dgm:t>
        <a:bodyPr/>
        <a:lstStyle/>
        <a:p>
          <a:endParaRPr lang="zh-CN" altLang="en-US"/>
        </a:p>
      </dgm:t>
    </dgm:pt>
    <dgm:pt modelId="{21BFDD73-4BF5-494E-91A3-D8610712B9EC}" type="pres">
      <dgm:prSet presAssocID="{C3E311C7-B6AF-4108-AEB4-890B4A446B7A}" presName="node" presStyleLbl="revTx" presStyleIdx="4" presStyleCnt="5">
        <dgm:presLayoutVars>
          <dgm:bulletEnabled val="1"/>
        </dgm:presLayoutVars>
      </dgm:prSet>
      <dgm:spPr/>
      <dgm:t>
        <a:bodyPr/>
        <a:lstStyle/>
        <a:p>
          <a:endParaRPr lang="zh-CN" altLang="en-US"/>
        </a:p>
      </dgm:t>
    </dgm:pt>
    <dgm:pt modelId="{505118BF-2C1F-4041-A0F0-A7308CD690F3}" type="pres">
      <dgm:prSet presAssocID="{A7B3AF14-2BC0-4FDC-8DB4-312036B2B088}" presName="sibTrans" presStyleLbl="node1" presStyleIdx="4" presStyleCnt="5"/>
      <dgm:spPr/>
      <dgm:t>
        <a:bodyPr/>
        <a:lstStyle/>
        <a:p>
          <a:endParaRPr lang="zh-CN" altLang="en-US"/>
        </a:p>
      </dgm:t>
    </dgm:pt>
  </dgm:ptLst>
  <dgm:cxnLst>
    <dgm:cxn modelId="{B3A53E26-4678-41A3-B4E4-DC7DDF7A2945}" srcId="{7DB8F77A-00C9-46D3-A74B-BABA463775D4}" destId="{C3E311C7-B6AF-4108-AEB4-890B4A446B7A}" srcOrd="4" destOrd="0" parTransId="{F3254DFB-072B-4D33-8B5B-6BD5D0A4FD05}" sibTransId="{A7B3AF14-2BC0-4FDC-8DB4-312036B2B088}"/>
    <dgm:cxn modelId="{F3E2000A-BD65-4956-9469-F37EEFED79BF}" srcId="{7DB8F77A-00C9-46D3-A74B-BABA463775D4}" destId="{01C08C35-CF1D-4614-909C-5351E0FBD568}" srcOrd="0" destOrd="0" parTransId="{13C19805-B4F2-470D-B79A-F34BA60C124A}" sibTransId="{E6709446-DDE4-4AF8-BB2C-AC10E5C1E8F0}"/>
    <dgm:cxn modelId="{A4320C96-7D1C-4520-BD40-CB1654F544C6}" type="presOf" srcId="{C3E311C7-B6AF-4108-AEB4-890B4A446B7A}" destId="{21BFDD73-4BF5-494E-91A3-D8610712B9EC}" srcOrd="0" destOrd="0" presId="urn:microsoft.com/office/officeart/2005/8/layout/cycle1"/>
    <dgm:cxn modelId="{14AF5B4B-6194-45B9-B6AD-7620EF832FC9}" type="presOf" srcId="{52D9AEE5-EDFF-436B-9D74-B351B5F061B2}" destId="{B2607EFB-0D7C-44E8-B490-E6EA775B3993}" srcOrd="0" destOrd="0" presId="urn:microsoft.com/office/officeart/2005/8/layout/cycle1"/>
    <dgm:cxn modelId="{D244C936-D47D-40FF-9176-1C1762982ABB}" srcId="{7DB8F77A-00C9-46D3-A74B-BABA463775D4}" destId="{22602E51-72E3-439E-B302-0171CE4FD21D}" srcOrd="1" destOrd="0" parTransId="{8F182213-CC3F-478D-9897-8E54C41C847D}" sibTransId="{52D9AEE5-EDFF-436B-9D74-B351B5F061B2}"/>
    <dgm:cxn modelId="{9CC53713-CDEC-4840-AB6D-59734022D6D0}" srcId="{7DB8F77A-00C9-46D3-A74B-BABA463775D4}" destId="{027BA88A-DF66-468A-BE60-9A2BE64EE80D}" srcOrd="3" destOrd="0" parTransId="{AF2E475B-A4D0-4567-B41F-8BB56459A5FA}" sibTransId="{2B037CD2-3530-4210-89BD-E86B12D1F34D}"/>
    <dgm:cxn modelId="{AF9BA27B-172B-4A41-A69D-A138D46F2A3F}" type="presOf" srcId="{A7B3AF14-2BC0-4FDC-8DB4-312036B2B088}" destId="{505118BF-2C1F-4041-A0F0-A7308CD690F3}" srcOrd="0" destOrd="0" presId="urn:microsoft.com/office/officeart/2005/8/layout/cycle1"/>
    <dgm:cxn modelId="{96A1E171-F40C-4D82-982C-CC53A439E78A}" type="presOf" srcId="{22602E51-72E3-439E-B302-0171CE4FD21D}" destId="{7EFEC1FD-8BC1-41A4-BDA3-09E0ADD64D73}" srcOrd="0" destOrd="0" presId="urn:microsoft.com/office/officeart/2005/8/layout/cycle1"/>
    <dgm:cxn modelId="{AD1BC32C-9515-451C-979B-6378CA559339}" type="presOf" srcId="{44F07CA5-4D9E-481A-9004-54D88BBDE332}" destId="{380F9CE1-68DB-46A9-9824-EA4BE82D1546}" srcOrd="0" destOrd="0" presId="urn:microsoft.com/office/officeart/2005/8/layout/cycle1"/>
    <dgm:cxn modelId="{54A8889B-776F-4710-98AF-7EB698DBC3A2}" type="presOf" srcId="{01C08C35-CF1D-4614-909C-5351E0FBD568}" destId="{E2EE991A-769A-4238-AD3A-D7698AE80896}" srcOrd="0" destOrd="0" presId="urn:microsoft.com/office/officeart/2005/8/layout/cycle1"/>
    <dgm:cxn modelId="{ABF4BA36-2893-41BD-97B1-A86A5A335117}" type="presOf" srcId="{334282F9-E9B0-4016-96DD-5FAB577B60D0}" destId="{AF53DDF4-CB75-47AD-BD35-C8D87BCD6DBC}" srcOrd="0" destOrd="0" presId="urn:microsoft.com/office/officeart/2005/8/layout/cycle1"/>
    <dgm:cxn modelId="{8DBE8841-CB8C-4B56-8849-0182198F6620}" type="presOf" srcId="{7DB8F77A-00C9-46D3-A74B-BABA463775D4}" destId="{EB06CF72-7711-4A68-961D-6C802A42A683}" srcOrd="0" destOrd="0" presId="urn:microsoft.com/office/officeart/2005/8/layout/cycle1"/>
    <dgm:cxn modelId="{3E26B8B7-8045-493F-B7FB-AE41F8BD7EE5}" srcId="{7DB8F77A-00C9-46D3-A74B-BABA463775D4}" destId="{44F07CA5-4D9E-481A-9004-54D88BBDE332}" srcOrd="2" destOrd="0" parTransId="{804822DE-FD0F-49BA-95B8-85BFB4FDBE22}" sibTransId="{334282F9-E9B0-4016-96DD-5FAB577B60D0}"/>
    <dgm:cxn modelId="{C1A8B6EB-57C7-4421-8638-CC4D79D46B75}" type="presOf" srcId="{E6709446-DDE4-4AF8-BB2C-AC10E5C1E8F0}" destId="{58F601A8-1C09-4659-9AD3-B2D571459846}" srcOrd="0" destOrd="0" presId="urn:microsoft.com/office/officeart/2005/8/layout/cycle1"/>
    <dgm:cxn modelId="{C9BA735D-CDE6-45E8-9869-91A34C5639B1}" type="presOf" srcId="{027BA88A-DF66-468A-BE60-9A2BE64EE80D}" destId="{A655B3C4-C436-4B7F-BA00-E676FE1D999F}" srcOrd="0" destOrd="0" presId="urn:microsoft.com/office/officeart/2005/8/layout/cycle1"/>
    <dgm:cxn modelId="{063EE67E-BD5E-409E-B044-790B986F97D6}" type="presOf" srcId="{2B037CD2-3530-4210-89BD-E86B12D1F34D}" destId="{2BF483C9-1517-45A5-A1CC-54CFA660927D}" srcOrd="0" destOrd="0" presId="urn:microsoft.com/office/officeart/2005/8/layout/cycle1"/>
    <dgm:cxn modelId="{85CDB5A5-FEF9-46F6-8370-45188FA68BC3}" type="presParOf" srcId="{EB06CF72-7711-4A68-961D-6C802A42A683}" destId="{EAD8F593-958A-4548-A9D0-A94E00BB66A4}" srcOrd="0" destOrd="0" presId="urn:microsoft.com/office/officeart/2005/8/layout/cycle1"/>
    <dgm:cxn modelId="{B50D38D5-C6B6-46CD-AC72-6E3810E2B86B}" type="presParOf" srcId="{EB06CF72-7711-4A68-961D-6C802A42A683}" destId="{E2EE991A-769A-4238-AD3A-D7698AE80896}" srcOrd="1" destOrd="0" presId="urn:microsoft.com/office/officeart/2005/8/layout/cycle1"/>
    <dgm:cxn modelId="{56AA4EA2-ED85-4BF7-80A8-D5A002571F69}" type="presParOf" srcId="{EB06CF72-7711-4A68-961D-6C802A42A683}" destId="{58F601A8-1C09-4659-9AD3-B2D571459846}" srcOrd="2" destOrd="0" presId="urn:microsoft.com/office/officeart/2005/8/layout/cycle1"/>
    <dgm:cxn modelId="{89BC718C-2418-4068-BD4B-1F67804D2709}" type="presParOf" srcId="{EB06CF72-7711-4A68-961D-6C802A42A683}" destId="{409154F5-A085-4A15-BAAC-7640488EE7E3}" srcOrd="3" destOrd="0" presId="urn:microsoft.com/office/officeart/2005/8/layout/cycle1"/>
    <dgm:cxn modelId="{9E8A42B6-14FC-4B93-9E0C-05C4A6D0D050}" type="presParOf" srcId="{EB06CF72-7711-4A68-961D-6C802A42A683}" destId="{7EFEC1FD-8BC1-41A4-BDA3-09E0ADD64D73}" srcOrd="4" destOrd="0" presId="urn:microsoft.com/office/officeart/2005/8/layout/cycle1"/>
    <dgm:cxn modelId="{DE98E530-8FBB-4F4E-B775-6A83244CDD91}" type="presParOf" srcId="{EB06CF72-7711-4A68-961D-6C802A42A683}" destId="{B2607EFB-0D7C-44E8-B490-E6EA775B3993}" srcOrd="5" destOrd="0" presId="urn:microsoft.com/office/officeart/2005/8/layout/cycle1"/>
    <dgm:cxn modelId="{AC2CFC0C-FD57-4C88-B350-D0D034676E36}" type="presParOf" srcId="{EB06CF72-7711-4A68-961D-6C802A42A683}" destId="{B0A879CF-B9C8-4B22-990D-AA123E3E3856}" srcOrd="6" destOrd="0" presId="urn:microsoft.com/office/officeart/2005/8/layout/cycle1"/>
    <dgm:cxn modelId="{BC233E99-8AFC-4022-B89C-2876D2801922}" type="presParOf" srcId="{EB06CF72-7711-4A68-961D-6C802A42A683}" destId="{380F9CE1-68DB-46A9-9824-EA4BE82D1546}" srcOrd="7" destOrd="0" presId="urn:microsoft.com/office/officeart/2005/8/layout/cycle1"/>
    <dgm:cxn modelId="{637AB1B6-1703-4D36-AF86-05E5A72215D6}" type="presParOf" srcId="{EB06CF72-7711-4A68-961D-6C802A42A683}" destId="{AF53DDF4-CB75-47AD-BD35-C8D87BCD6DBC}" srcOrd="8" destOrd="0" presId="urn:microsoft.com/office/officeart/2005/8/layout/cycle1"/>
    <dgm:cxn modelId="{A3719BAE-D135-4459-B79B-6BEF5D6C5A67}" type="presParOf" srcId="{EB06CF72-7711-4A68-961D-6C802A42A683}" destId="{8E69E1E8-EC4E-4BA3-B411-F8F0BCC55C34}" srcOrd="9" destOrd="0" presId="urn:microsoft.com/office/officeart/2005/8/layout/cycle1"/>
    <dgm:cxn modelId="{835E483C-0984-4363-AD40-A4AA7E575F62}" type="presParOf" srcId="{EB06CF72-7711-4A68-961D-6C802A42A683}" destId="{A655B3C4-C436-4B7F-BA00-E676FE1D999F}" srcOrd="10" destOrd="0" presId="urn:microsoft.com/office/officeart/2005/8/layout/cycle1"/>
    <dgm:cxn modelId="{5EA6A5DA-84DC-4B54-8ABB-36C63B685403}" type="presParOf" srcId="{EB06CF72-7711-4A68-961D-6C802A42A683}" destId="{2BF483C9-1517-45A5-A1CC-54CFA660927D}" srcOrd="11" destOrd="0" presId="urn:microsoft.com/office/officeart/2005/8/layout/cycle1"/>
    <dgm:cxn modelId="{84371E7F-821F-4402-A0C4-8AEF6DC4DB0D}" type="presParOf" srcId="{EB06CF72-7711-4A68-961D-6C802A42A683}" destId="{BE12A358-0808-48FC-94EB-709B74F93505}" srcOrd="12" destOrd="0" presId="urn:microsoft.com/office/officeart/2005/8/layout/cycle1"/>
    <dgm:cxn modelId="{DF7EA0A6-EC4A-4E4B-8499-C77A25DEA84A}" type="presParOf" srcId="{EB06CF72-7711-4A68-961D-6C802A42A683}" destId="{21BFDD73-4BF5-494E-91A3-D8610712B9EC}" srcOrd="13" destOrd="0" presId="urn:microsoft.com/office/officeart/2005/8/layout/cycle1"/>
    <dgm:cxn modelId="{E186F490-B091-44B9-AB74-B998100751B4}" type="presParOf" srcId="{EB06CF72-7711-4A68-961D-6C802A42A683}" destId="{505118BF-2C1F-4041-A0F0-A7308CD690F3}" srcOrd="14" destOrd="0" presId="urn:microsoft.com/office/officeart/2005/8/layout/cycle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175209-2C16-41F4-B121-86F3DA082116}"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zh-CN" altLang="en-US"/>
        </a:p>
      </dgm:t>
    </dgm:pt>
    <dgm:pt modelId="{10EF623F-71E9-4C48-B398-0B47B77E011C}">
      <dgm:prSet phldrT="[文本]"/>
      <dgm:spPr>
        <a:solidFill>
          <a:srgbClr val="92D050"/>
        </a:solidFill>
        <a:scene3d>
          <a:camera prst="orthographicFront"/>
          <a:lightRig rig="threePt" dir="t"/>
        </a:scene3d>
        <a:sp3d>
          <a:bevelT/>
        </a:sp3d>
      </dgm:spPr>
      <dgm:t>
        <a:bodyPr/>
        <a:lstStyle/>
        <a:p>
          <a:endParaRPr lang="zh-CN" altLang="en-US" b="1"/>
        </a:p>
      </dgm:t>
    </dgm:pt>
    <dgm:pt modelId="{C909A725-93AC-4A0F-B2CC-06DE9524ED22}" type="parTrans" cxnId="{6E6F4BF0-33FB-47AA-AD2E-A05E6A7EEA76}">
      <dgm:prSet/>
      <dgm:spPr/>
      <dgm:t>
        <a:bodyPr/>
        <a:lstStyle/>
        <a:p>
          <a:endParaRPr lang="zh-CN" altLang="en-US" b="1"/>
        </a:p>
      </dgm:t>
    </dgm:pt>
    <dgm:pt modelId="{3D5EA927-41B6-481D-AB5C-6058D5861FF4}" type="sibTrans" cxnId="{6E6F4BF0-33FB-47AA-AD2E-A05E6A7EEA76}">
      <dgm:prSet/>
      <dgm:spPr/>
      <dgm:t>
        <a:bodyPr/>
        <a:lstStyle/>
        <a:p>
          <a:endParaRPr lang="zh-CN" altLang="en-US" b="1"/>
        </a:p>
      </dgm:t>
    </dgm:pt>
    <dgm:pt modelId="{1153FAAB-5894-4E68-B4B2-A4E691119EC5}">
      <dgm:prSet phldrT="[文本]"/>
      <dgm:spPr>
        <a:solidFill>
          <a:srgbClr val="92D050"/>
        </a:solidFill>
        <a:scene3d>
          <a:camera prst="orthographicFront"/>
          <a:lightRig rig="threePt" dir="t"/>
        </a:scene3d>
        <a:sp3d>
          <a:bevelT/>
        </a:sp3d>
      </dgm:spPr>
      <dgm:t>
        <a:bodyPr/>
        <a:lstStyle/>
        <a:p>
          <a:endParaRPr lang="zh-CN" altLang="en-US" b="1"/>
        </a:p>
      </dgm:t>
    </dgm:pt>
    <dgm:pt modelId="{D94F732F-8DEF-4E5F-A953-401057C91990}" type="parTrans" cxnId="{EBEE42A5-01BB-4EEC-B5EE-4A7232F8DBE8}">
      <dgm:prSet/>
      <dgm:spPr/>
      <dgm:t>
        <a:bodyPr/>
        <a:lstStyle/>
        <a:p>
          <a:endParaRPr lang="zh-CN" altLang="en-US" b="1"/>
        </a:p>
      </dgm:t>
    </dgm:pt>
    <dgm:pt modelId="{F1082D7C-749F-4FA8-A640-9773E9D3EFB0}" type="sibTrans" cxnId="{EBEE42A5-01BB-4EEC-B5EE-4A7232F8DBE8}">
      <dgm:prSet/>
      <dgm:spPr/>
      <dgm:t>
        <a:bodyPr/>
        <a:lstStyle/>
        <a:p>
          <a:endParaRPr lang="zh-CN" altLang="en-US" b="1"/>
        </a:p>
      </dgm:t>
    </dgm:pt>
    <dgm:pt modelId="{C45E6541-AD2B-482D-AF94-22BE244D01A4}">
      <dgm:prSet phldrT="[文本]" phldr="1"/>
      <dgm:spPr>
        <a:solidFill>
          <a:schemeClr val="bg1"/>
        </a:solidFill>
        <a:scene3d>
          <a:camera prst="orthographicFront"/>
          <a:lightRig rig="threePt" dir="t"/>
        </a:scene3d>
        <a:sp3d>
          <a:bevelT/>
        </a:sp3d>
      </dgm:spPr>
      <dgm:t>
        <a:bodyPr/>
        <a:lstStyle/>
        <a:p>
          <a:endParaRPr lang="zh-CN" altLang="en-US" b="1"/>
        </a:p>
      </dgm:t>
    </dgm:pt>
    <dgm:pt modelId="{0DCB7F57-8F34-446C-AD43-CEA4C9A27181}" type="parTrans" cxnId="{ACABFEB3-E090-42BE-B896-E6159CCFC53B}">
      <dgm:prSet/>
      <dgm:spPr/>
      <dgm:t>
        <a:bodyPr/>
        <a:lstStyle/>
        <a:p>
          <a:endParaRPr lang="zh-CN" altLang="en-US" b="1"/>
        </a:p>
      </dgm:t>
    </dgm:pt>
    <dgm:pt modelId="{609BB20D-AA66-4C84-B32B-43663314BA4F}" type="sibTrans" cxnId="{ACABFEB3-E090-42BE-B896-E6159CCFC53B}">
      <dgm:prSet/>
      <dgm:spPr/>
      <dgm:t>
        <a:bodyPr/>
        <a:lstStyle/>
        <a:p>
          <a:endParaRPr lang="zh-CN" altLang="en-US" b="1"/>
        </a:p>
      </dgm:t>
    </dgm:pt>
    <dgm:pt modelId="{B4EF019F-D162-43B9-A6B6-F92F21CBDBEE}">
      <dgm:prSet phldrT="[文本]"/>
      <dgm:spPr>
        <a:solidFill>
          <a:srgbClr val="92D050"/>
        </a:solidFill>
        <a:scene3d>
          <a:camera prst="orthographicFront"/>
          <a:lightRig rig="threePt" dir="t"/>
        </a:scene3d>
        <a:sp3d>
          <a:bevelT/>
        </a:sp3d>
      </dgm:spPr>
      <dgm:t>
        <a:bodyPr/>
        <a:lstStyle/>
        <a:p>
          <a:endParaRPr lang="zh-CN" altLang="en-US" b="1"/>
        </a:p>
      </dgm:t>
    </dgm:pt>
    <dgm:pt modelId="{D2816742-F3D6-495F-8107-4B99591165B8}" type="parTrans" cxnId="{62D22816-2BFF-4479-B211-59A1002C4C36}">
      <dgm:prSet/>
      <dgm:spPr/>
      <dgm:t>
        <a:bodyPr/>
        <a:lstStyle/>
        <a:p>
          <a:endParaRPr lang="zh-CN" altLang="en-US" b="1"/>
        </a:p>
      </dgm:t>
    </dgm:pt>
    <dgm:pt modelId="{1B427CC8-5311-45D5-960D-3FCB3199F134}" type="sibTrans" cxnId="{62D22816-2BFF-4479-B211-59A1002C4C36}">
      <dgm:prSet/>
      <dgm:spPr/>
      <dgm:t>
        <a:bodyPr/>
        <a:lstStyle/>
        <a:p>
          <a:endParaRPr lang="zh-CN" altLang="en-US" b="1"/>
        </a:p>
      </dgm:t>
    </dgm:pt>
    <dgm:pt modelId="{44F825AC-BA6A-4E29-BA90-21E6B5454B4C}" type="pres">
      <dgm:prSet presAssocID="{3B175209-2C16-41F4-B121-86F3DA082116}" presName="compositeShape" presStyleCnt="0">
        <dgm:presLayoutVars>
          <dgm:chMax val="9"/>
          <dgm:dir/>
          <dgm:resizeHandles val="exact"/>
        </dgm:presLayoutVars>
      </dgm:prSet>
      <dgm:spPr/>
      <dgm:t>
        <a:bodyPr/>
        <a:lstStyle/>
        <a:p>
          <a:endParaRPr lang="zh-CN" altLang="en-US"/>
        </a:p>
      </dgm:t>
    </dgm:pt>
    <dgm:pt modelId="{E148BA1E-84F0-4E94-969B-97AF05FBC697}" type="pres">
      <dgm:prSet presAssocID="{3B175209-2C16-41F4-B121-86F3DA082116}" presName="triangle1" presStyleLbl="node1" presStyleIdx="0" presStyleCnt="4" custLinFactNeighborX="-1445">
        <dgm:presLayoutVars>
          <dgm:bulletEnabled val="1"/>
        </dgm:presLayoutVars>
      </dgm:prSet>
      <dgm:spPr/>
      <dgm:t>
        <a:bodyPr/>
        <a:lstStyle/>
        <a:p>
          <a:endParaRPr lang="zh-CN" altLang="en-US"/>
        </a:p>
      </dgm:t>
    </dgm:pt>
    <dgm:pt modelId="{13389751-FF2C-4720-B5FE-5A0B4B684DD2}" type="pres">
      <dgm:prSet presAssocID="{3B175209-2C16-41F4-B121-86F3DA082116}" presName="triangle2" presStyleLbl="node1" presStyleIdx="1" presStyleCnt="4">
        <dgm:presLayoutVars>
          <dgm:bulletEnabled val="1"/>
        </dgm:presLayoutVars>
      </dgm:prSet>
      <dgm:spPr/>
      <dgm:t>
        <a:bodyPr/>
        <a:lstStyle/>
        <a:p>
          <a:endParaRPr lang="zh-CN" altLang="en-US"/>
        </a:p>
      </dgm:t>
    </dgm:pt>
    <dgm:pt modelId="{88366FB8-82CD-46AF-B134-D6965915FD62}" type="pres">
      <dgm:prSet presAssocID="{3B175209-2C16-41F4-B121-86F3DA082116}" presName="triangle3" presStyleLbl="node1" presStyleIdx="2" presStyleCnt="4">
        <dgm:presLayoutVars>
          <dgm:bulletEnabled val="1"/>
        </dgm:presLayoutVars>
      </dgm:prSet>
      <dgm:spPr/>
      <dgm:t>
        <a:bodyPr/>
        <a:lstStyle/>
        <a:p>
          <a:endParaRPr lang="zh-CN" altLang="en-US"/>
        </a:p>
      </dgm:t>
    </dgm:pt>
    <dgm:pt modelId="{6CE31FCC-78E6-4572-9E06-3C7222819E06}" type="pres">
      <dgm:prSet presAssocID="{3B175209-2C16-41F4-B121-86F3DA082116}" presName="triangle4" presStyleLbl="node1" presStyleIdx="3" presStyleCnt="4" custLinFactNeighborX="-2388">
        <dgm:presLayoutVars>
          <dgm:bulletEnabled val="1"/>
        </dgm:presLayoutVars>
      </dgm:prSet>
      <dgm:spPr/>
      <dgm:t>
        <a:bodyPr/>
        <a:lstStyle/>
        <a:p>
          <a:endParaRPr lang="zh-CN" altLang="en-US"/>
        </a:p>
      </dgm:t>
    </dgm:pt>
  </dgm:ptLst>
  <dgm:cxnLst>
    <dgm:cxn modelId="{C4A15B6C-FC8D-4C21-9459-963D624913D7}" type="presOf" srcId="{C45E6541-AD2B-482D-AF94-22BE244D01A4}" destId="{88366FB8-82CD-46AF-B134-D6965915FD62}" srcOrd="0" destOrd="0" presId="urn:microsoft.com/office/officeart/2005/8/layout/pyramid4"/>
    <dgm:cxn modelId="{339CB089-1462-4614-91E2-6E1458A97B80}" type="presOf" srcId="{3B175209-2C16-41F4-B121-86F3DA082116}" destId="{44F825AC-BA6A-4E29-BA90-21E6B5454B4C}" srcOrd="0" destOrd="0" presId="urn:microsoft.com/office/officeart/2005/8/layout/pyramid4"/>
    <dgm:cxn modelId="{A6E369EB-FFB9-4C88-9A8B-9B82F8A71E70}" type="presOf" srcId="{B4EF019F-D162-43B9-A6B6-F92F21CBDBEE}" destId="{6CE31FCC-78E6-4572-9E06-3C7222819E06}" srcOrd="0" destOrd="0" presId="urn:microsoft.com/office/officeart/2005/8/layout/pyramid4"/>
    <dgm:cxn modelId="{6C9DBB2F-9EEA-4FEA-9851-CF87772AE344}" type="presOf" srcId="{1153FAAB-5894-4E68-B4B2-A4E691119EC5}" destId="{13389751-FF2C-4720-B5FE-5A0B4B684DD2}" srcOrd="0" destOrd="0" presId="urn:microsoft.com/office/officeart/2005/8/layout/pyramid4"/>
    <dgm:cxn modelId="{ACABFEB3-E090-42BE-B896-E6159CCFC53B}" srcId="{3B175209-2C16-41F4-B121-86F3DA082116}" destId="{C45E6541-AD2B-482D-AF94-22BE244D01A4}" srcOrd="2" destOrd="0" parTransId="{0DCB7F57-8F34-446C-AD43-CEA4C9A27181}" sibTransId="{609BB20D-AA66-4C84-B32B-43663314BA4F}"/>
    <dgm:cxn modelId="{62D22816-2BFF-4479-B211-59A1002C4C36}" srcId="{3B175209-2C16-41F4-B121-86F3DA082116}" destId="{B4EF019F-D162-43B9-A6B6-F92F21CBDBEE}" srcOrd="3" destOrd="0" parTransId="{D2816742-F3D6-495F-8107-4B99591165B8}" sibTransId="{1B427CC8-5311-45D5-960D-3FCB3199F134}"/>
    <dgm:cxn modelId="{B07D0AEB-4B02-4F70-9A4A-8A93DA5A8B28}" type="presOf" srcId="{10EF623F-71E9-4C48-B398-0B47B77E011C}" destId="{E148BA1E-84F0-4E94-969B-97AF05FBC697}" srcOrd="0" destOrd="0" presId="urn:microsoft.com/office/officeart/2005/8/layout/pyramid4"/>
    <dgm:cxn modelId="{EBEE42A5-01BB-4EEC-B5EE-4A7232F8DBE8}" srcId="{3B175209-2C16-41F4-B121-86F3DA082116}" destId="{1153FAAB-5894-4E68-B4B2-A4E691119EC5}" srcOrd="1" destOrd="0" parTransId="{D94F732F-8DEF-4E5F-A953-401057C91990}" sibTransId="{F1082D7C-749F-4FA8-A640-9773E9D3EFB0}"/>
    <dgm:cxn modelId="{6E6F4BF0-33FB-47AA-AD2E-A05E6A7EEA76}" srcId="{3B175209-2C16-41F4-B121-86F3DA082116}" destId="{10EF623F-71E9-4C48-B398-0B47B77E011C}" srcOrd="0" destOrd="0" parTransId="{C909A725-93AC-4A0F-B2CC-06DE9524ED22}" sibTransId="{3D5EA927-41B6-481D-AB5C-6058D5861FF4}"/>
    <dgm:cxn modelId="{E4E94874-E209-4019-B956-8AB220F07224}" type="presParOf" srcId="{44F825AC-BA6A-4E29-BA90-21E6B5454B4C}" destId="{E148BA1E-84F0-4E94-969B-97AF05FBC697}" srcOrd="0" destOrd="0" presId="urn:microsoft.com/office/officeart/2005/8/layout/pyramid4"/>
    <dgm:cxn modelId="{AA024D4E-9A36-40D6-8702-E2C91BAEDCDC}" type="presParOf" srcId="{44F825AC-BA6A-4E29-BA90-21E6B5454B4C}" destId="{13389751-FF2C-4720-B5FE-5A0B4B684DD2}" srcOrd="1" destOrd="0" presId="urn:microsoft.com/office/officeart/2005/8/layout/pyramid4"/>
    <dgm:cxn modelId="{14CF405F-FA15-4C1E-B18C-A3B99A070853}" type="presParOf" srcId="{44F825AC-BA6A-4E29-BA90-21E6B5454B4C}" destId="{88366FB8-82CD-46AF-B134-D6965915FD62}" srcOrd="2" destOrd="0" presId="urn:microsoft.com/office/officeart/2005/8/layout/pyramid4"/>
    <dgm:cxn modelId="{059B5D9A-F8D5-4F72-931C-074F860914B9}" type="presParOf" srcId="{44F825AC-BA6A-4E29-BA90-21E6B5454B4C}" destId="{6CE31FCC-78E6-4572-9E06-3C7222819E06}"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DB8F77A-00C9-46D3-A74B-BABA463775D4}" type="doc">
      <dgm:prSet loTypeId="urn:microsoft.com/office/officeart/2005/8/layout/cycle1" loCatId="cycle" qsTypeId="urn:microsoft.com/office/officeart/2005/8/quickstyle/3d1" qsCatId="3D" csTypeId="urn:microsoft.com/office/officeart/2005/8/colors/colorful2" csCatId="colorful" phldr="1"/>
      <dgm:spPr/>
      <dgm:t>
        <a:bodyPr/>
        <a:lstStyle/>
        <a:p>
          <a:endParaRPr lang="zh-CN" altLang="en-US"/>
        </a:p>
      </dgm:t>
    </dgm:pt>
    <dgm:pt modelId="{01C08C35-CF1D-4614-909C-5351E0FBD568}">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物流</a:t>
          </a:r>
          <a:endParaRPr lang="zh-CN" altLang="en-US" sz="1600" b="1">
            <a:solidFill>
              <a:srgbClr val="FFFF00"/>
            </a:solidFill>
            <a:effectLst>
              <a:outerShdw blurRad="38100" dist="38100" dir="2700000" algn="tl">
                <a:srgbClr val="000000">
                  <a:alpha val="43137"/>
                </a:srgbClr>
              </a:outerShdw>
            </a:effectLst>
          </a:endParaRPr>
        </a:p>
      </dgm:t>
    </dgm:pt>
    <dgm:pt modelId="{13C19805-B4F2-470D-B79A-F34BA60C124A}" type="parTrans" cxnId="{F3E2000A-BD65-4956-9469-F37EEFED79BF}">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E6709446-DDE4-4AF8-BB2C-AC10E5C1E8F0}" type="sibTrans" cxnId="{F3E2000A-BD65-4956-9469-F37EEFED79BF}">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22602E51-72E3-439E-B302-0171CE4FD21D}">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资金流</a:t>
          </a:r>
          <a:endParaRPr lang="zh-CN" altLang="en-US" sz="1600" b="1">
            <a:solidFill>
              <a:srgbClr val="FFFF00"/>
            </a:solidFill>
            <a:effectLst>
              <a:outerShdw blurRad="38100" dist="38100" dir="2700000" algn="tl">
                <a:srgbClr val="000000">
                  <a:alpha val="43137"/>
                </a:srgbClr>
              </a:outerShdw>
            </a:effectLst>
          </a:endParaRPr>
        </a:p>
      </dgm:t>
    </dgm:pt>
    <dgm:pt modelId="{8F182213-CC3F-478D-9897-8E54C41C847D}" type="parTrans" cxnId="{D244C936-D47D-40FF-9176-1C1762982ABB}">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52D9AEE5-EDFF-436B-9D74-B351B5F061B2}" type="sibTrans" cxnId="{D244C936-D47D-40FF-9176-1C1762982ABB}">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44F07CA5-4D9E-481A-9004-54D88BBDE332}">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信息流</a:t>
          </a:r>
          <a:endParaRPr lang="zh-CN" altLang="en-US" sz="1600" b="1">
            <a:solidFill>
              <a:srgbClr val="FFFF00"/>
            </a:solidFill>
            <a:effectLst>
              <a:outerShdw blurRad="38100" dist="38100" dir="2700000" algn="tl">
                <a:srgbClr val="000000">
                  <a:alpha val="43137"/>
                </a:srgbClr>
              </a:outerShdw>
            </a:effectLst>
          </a:endParaRPr>
        </a:p>
      </dgm:t>
    </dgm:pt>
    <dgm:pt modelId="{804822DE-FD0F-49BA-95B8-85BFB4FDBE22}" type="parTrans" cxnId="{3E26B8B7-8045-493F-B7FB-AE41F8BD7EE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334282F9-E9B0-4016-96DD-5FAB577B60D0}" type="sibTrans" cxnId="{3E26B8B7-8045-493F-B7FB-AE41F8BD7EE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027BA88A-DF66-468A-BE60-9A2BE64EE80D}">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能源流</a:t>
          </a:r>
          <a:endParaRPr lang="zh-CN" altLang="en-US" sz="1600" b="1">
            <a:solidFill>
              <a:srgbClr val="FFFF00"/>
            </a:solidFill>
            <a:effectLst>
              <a:outerShdw blurRad="38100" dist="38100" dir="2700000" algn="tl">
                <a:srgbClr val="000000">
                  <a:alpha val="43137"/>
                </a:srgbClr>
              </a:outerShdw>
            </a:effectLst>
          </a:endParaRPr>
        </a:p>
      </dgm:t>
    </dgm:pt>
    <dgm:pt modelId="{AF2E475B-A4D0-4567-B41F-8BB56459A5FA}" type="parTrans" cxnId="{9CC53713-CDEC-4840-AB6D-59734022D6D0}">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2B037CD2-3530-4210-89BD-E86B12D1F34D}" type="sibTrans" cxnId="{9CC53713-CDEC-4840-AB6D-59734022D6D0}">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C3E311C7-B6AF-4108-AEB4-890B4A446B7A}">
      <dgm:prSet phldrT="[文本]" custT="1"/>
      <dgm:spPr/>
      <dgm:t>
        <a:bodyPr/>
        <a:lstStyle/>
        <a:p>
          <a:r>
            <a:rPr lang="zh-CN" altLang="en-US" sz="1600" b="1" smtClean="0">
              <a:solidFill>
                <a:srgbClr val="FFFF00"/>
              </a:solidFill>
              <a:effectLst>
                <a:outerShdw blurRad="38100" dist="38100" dir="2700000" algn="tl">
                  <a:srgbClr val="000000">
                    <a:alpha val="43137"/>
                  </a:srgbClr>
                </a:outerShdw>
              </a:effectLst>
            </a:rPr>
            <a:t>人流</a:t>
          </a:r>
          <a:endParaRPr lang="zh-CN" altLang="en-US" sz="1600" b="1">
            <a:solidFill>
              <a:srgbClr val="FFFF00"/>
            </a:solidFill>
            <a:effectLst>
              <a:outerShdw blurRad="38100" dist="38100" dir="2700000" algn="tl">
                <a:srgbClr val="000000">
                  <a:alpha val="43137"/>
                </a:srgbClr>
              </a:outerShdw>
            </a:effectLst>
          </a:endParaRPr>
        </a:p>
      </dgm:t>
    </dgm:pt>
    <dgm:pt modelId="{F3254DFB-072B-4D33-8B5B-6BD5D0A4FD05}" type="parTrans" cxnId="{B3A53E26-4678-41A3-B4E4-DC7DDF7A294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A7B3AF14-2BC0-4FDC-8DB4-312036B2B088}" type="sibTrans" cxnId="{B3A53E26-4678-41A3-B4E4-DC7DDF7A2945}">
      <dgm:prSet/>
      <dgm:spPr/>
      <dgm:t>
        <a:bodyPr/>
        <a:lstStyle/>
        <a:p>
          <a:endParaRPr lang="zh-CN" altLang="en-US" sz="1600" b="1">
            <a:solidFill>
              <a:srgbClr val="FFFF00"/>
            </a:solidFill>
            <a:effectLst>
              <a:outerShdw blurRad="38100" dist="38100" dir="2700000" algn="tl">
                <a:srgbClr val="000000">
                  <a:alpha val="43137"/>
                </a:srgbClr>
              </a:outerShdw>
            </a:effectLst>
          </a:endParaRPr>
        </a:p>
      </dgm:t>
    </dgm:pt>
    <dgm:pt modelId="{EB06CF72-7711-4A68-961D-6C802A42A683}" type="pres">
      <dgm:prSet presAssocID="{7DB8F77A-00C9-46D3-A74B-BABA463775D4}" presName="cycle" presStyleCnt="0">
        <dgm:presLayoutVars>
          <dgm:dir/>
          <dgm:resizeHandles val="exact"/>
        </dgm:presLayoutVars>
      </dgm:prSet>
      <dgm:spPr/>
      <dgm:t>
        <a:bodyPr/>
        <a:lstStyle/>
        <a:p>
          <a:endParaRPr lang="zh-CN" altLang="en-US"/>
        </a:p>
      </dgm:t>
    </dgm:pt>
    <dgm:pt modelId="{EAD8F593-958A-4548-A9D0-A94E00BB66A4}" type="pres">
      <dgm:prSet presAssocID="{01C08C35-CF1D-4614-909C-5351E0FBD568}" presName="dummy" presStyleCnt="0"/>
      <dgm:spPr/>
      <dgm:t>
        <a:bodyPr/>
        <a:lstStyle/>
        <a:p>
          <a:endParaRPr lang="zh-CN" altLang="en-US"/>
        </a:p>
      </dgm:t>
    </dgm:pt>
    <dgm:pt modelId="{E2EE991A-769A-4238-AD3A-D7698AE80896}" type="pres">
      <dgm:prSet presAssocID="{01C08C35-CF1D-4614-909C-5351E0FBD568}" presName="node" presStyleLbl="revTx" presStyleIdx="0" presStyleCnt="5">
        <dgm:presLayoutVars>
          <dgm:bulletEnabled val="1"/>
        </dgm:presLayoutVars>
      </dgm:prSet>
      <dgm:spPr/>
      <dgm:t>
        <a:bodyPr/>
        <a:lstStyle/>
        <a:p>
          <a:endParaRPr lang="zh-CN" altLang="en-US"/>
        </a:p>
      </dgm:t>
    </dgm:pt>
    <dgm:pt modelId="{58F601A8-1C09-4659-9AD3-B2D571459846}" type="pres">
      <dgm:prSet presAssocID="{E6709446-DDE4-4AF8-BB2C-AC10E5C1E8F0}" presName="sibTrans" presStyleLbl="node1" presStyleIdx="0" presStyleCnt="5"/>
      <dgm:spPr/>
      <dgm:t>
        <a:bodyPr/>
        <a:lstStyle/>
        <a:p>
          <a:endParaRPr lang="zh-CN" altLang="en-US"/>
        </a:p>
      </dgm:t>
    </dgm:pt>
    <dgm:pt modelId="{409154F5-A085-4A15-BAAC-7640488EE7E3}" type="pres">
      <dgm:prSet presAssocID="{22602E51-72E3-439E-B302-0171CE4FD21D}" presName="dummy" presStyleCnt="0"/>
      <dgm:spPr/>
      <dgm:t>
        <a:bodyPr/>
        <a:lstStyle/>
        <a:p>
          <a:endParaRPr lang="zh-CN" altLang="en-US"/>
        </a:p>
      </dgm:t>
    </dgm:pt>
    <dgm:pt modelId="{7EFEC1FD-8BC1-41A4-BDA3-09E0ADD64D73}" type="pres">
      <dgm:prSet presAssocID="{22602E51-72E3-439E-B302-0171CE4FD21D}" presName="node" presStyleLbl="revTx" presStyleIdx="1" presStyleCnt="5">
        <dgm:presLayoutVars>
          <dgm:bulletEnabled val="1"/>
        </dgm:presLayoutVars>
      </dgm:prSet>
      <dgm:spPr/>
      <dgm:t>
        <a:bodyPr/>
        <a:lstStyle/>
        <a:p>
          <a:endParaRPr lang="zh-CN" altLang="en-US"/>
        </a:p>
      </dgm:t>
    </dgm:pt>
    <dgm:pt modelId="{B2607EFB-0D7C-44E8-B490-E6EA775B3993}" type="pres">
      <dgm:prSet presAssocID="{52D9AEE5-EDFF-436B-9D74-B351B5F061B2}" presName="sibTrans" presStyleLbl="node1" presStyleIdx="1" presStyleCnt="5" custLinFactNeighborX="455"/>
      <dgm:spPr/>
      <dgm:t>
        <a:bodyPr/>
        <a:lstStyle/>
        <a:p>
          <a:endParaRPr lang="zh-CN" altLang="en-US"/>
        </a:p>
      </dgm:t>
    </dgm:pt>
    <dgm:pt modelId="{B0A879CF-B9C8-4B22-990D-AA123E3E3856}" type="pres">
      <dgm:prSet presAssocID="{44F07CA5-4D9E-481A-9004-54D88BBDE332}" presName="dummy" presStyleCnt="0"/>
      <dgm:spPr/>
      <dgm:t>
        <a:bodyPr/>
        <a:lstStyle/>
        <a:p>
          <a:endParaRPr lang="zh-CN" altLang="en-US"/>
        </a:p>
      </dgm:t>
    </dgm:pt>
    <dgm:pt modelId="{380F9CE1-68DB-46A9-9824-EA4BE82D1546}" type="pres">
      <dgm:prSet presAssocID="{44F07CA5-4D9E-481A-9004-54D88BBDE332}" presName="node" presStyleLbl="revTx" presStyleIdx="2" presStyleCnt="5">
        <dgm:presLayoutVars>
          <dgm:bulletEnabled val="1"/>
        </dgm:presLayoutVars>
      </dgm:prSet>
      <dgm:spPr/>
      <dgm:t>
        <a:bodyPr/>
        <a:lstStyle/>
        <a:p>
          <a:endParaRPr lang="zh-CN" altLang="en-US"/>
        </a:p>
      </dgm:t>
    </dgm:pt>
    <dgm:pt modelId="{AF53DDF4-CB75-47AD-BD35-C8D87BCD6DBC}" type="pres">
      <dgm:prSet presAssocID="{334282F9-E9B0-4016-96DD-5FAB577B60D0}" presName="sibTrans" presStyleLbl="node1" presStyleIdx="2" presStyleCnt="5"/>
      <dgm:spPr/>
      <dgm:t>
        <a:bodyPr/>
        <a:lstStyle/>
        <a:p>
          <a:endParaRPr lang="zh-CN" altLang="en-US"/>
        </a:p>
      </dgm:t>
    </dgm:pt>
    <dgm:pt modelId="{8E69E1E8-EC4E-4BA3-B411-F8F0BCC55C34}" type="pres">
      <dgm:prSet presAssocID="{027BA88A-DF66-468A-BE60-9A2BE64EE80D}" presName="dummy" presStyleCnt="0"/>
      <dgm:spPr/>
      <dgm:t>
        <a:bodyPr/>
        <a:lstStyle/>
        <a:p>
          <a:endParaRPr lang="zh-CN" altLang="en-US"/>
        </a:p>
      </dgm:t>
    </dgm:pt>
    <dgm:pt modelId="{A655B3C4-C436-4B7F-BA00-E676FE1D999F}" type="pres">
      <dgm:prSet presAssocID="{027BA88A-DF66-468A-BE60-9A2BE64EE80D}" presName="node" presStyleLbl="revTx" presStyleIdx="3" presStyleCnt="5">
        <dgm:presLayoutVars>
          <dgm:bulletEnabled val="1"/>
        </dgm:presLayoutVars>
      </dgm:prSet>
      <dgm:spPr/>
      <dgm:t>
        <a:bodyPr/>
        <a:lstStyle/>
        <a:p>
          <a:endParaRPr lang="zh-CN" altLang="en-US"/>
        </a:p>
      </dgm:t>
    </dgm:pt>
    <dgm:pt modelId="{2BF483C9-1517-45A5-A1CC-54CFA660927D}" type="pres">
      <dgm:prSet presAssocID="{2B037CD2-3530-4210-89BD-E86B12D1F34D}" presName="sibTrans" presStyleLbl="node1" presStyleIdx="3" presStyleCnt="5" custLinFactNeighborY="-1066"/>
      <dgm:spPr/>
      <dgm:t>
        <a:bodyPr/>
        <a:lstStyle/>
        <a:p>
          <a:endParaRPr lang="zh-CN" altLang="en-US"/>
        </a:p>
      </dgm:t>
    </dgm:pt>
    <dgm:pt modelId="{BE12A358-0808-48FC-94EB-709B74F93505}" type="pres">
      <dgm:prSet presAssocID="{C3E311C7-B6AF-4108-AEB4-890B4A446B7A}" presName="dummy" presStyleCnt="0"/>
      <dgm:spPr/>
      <dgm:t>
        <a:bodyPr/>
        <a:lstStyle/>
        <a:p>
          <a:endParaRPr lang="zh-CN" altLang="en-US"/>
        </a:p>
      </dgm:t>
    </dgm:pt>
    <dgm:pt modelId="{21BFDD73-4BF5-494E-91A3-D8610712B9EC}" type="pres">
      <dgm:prSet presAssocID="{C3E311C7-B6AF-4108-AEB4-890B4A446B7A}" presName="node" presStyleLbl="revTx" presStyleIdx="4" presStyleCnt="5">
        <dgm:presLayoutVars>
          <dgm:bulletEnabled val="1"/>
        </dgm:presLayoutVars>
      </dgm:prSet>
      <dgm:spPr/>
      <dgm:t>
        <a:bodyPr/>
        <a:lstStyle/>
        <a:p>
          <a:endParaRPr lang="zh-CN" altLang="en-US"/>
        </a:p>
      </dgm:t>
    </dgm:pt>
    <dgm:pt modelId="{505118BF-2C1F-4041-A0F0-A7308CD690F3}" type="pres">
      <dgm:prSet presAssocID="{A7B3AF14-2BC0-4FDC-8DB4-312036B2B088}" presName="sibTrans" presStyleLbl="node1" presStyleIdx="4" presStyleCnt="5"/>
      <dgm:spPr/>
      <dgm:t>
        <a:bodyPr/>
        <a:lstStyle/>
        <a:p>
          <a:endParaRPr lang="zh-CN" altLang="en-US"/>
        </a:p>
      </dgm:t>
    </dgm:pt>
  </dgm:ptLst>
  <dgm:cxnLst>
    <dgm:cxn modelId="{2DD2501A-184F-43B5-A04D-34AF606777A0}" type="presOf" srcId="{7DB8F77A-00C9-46D3-A74B-BABA463775D4}" destId="{EB06CF72-7711-4A68-961D-6C802A42A683}" srcOrd="0" destOrd="0" presId="urn:microsoft.com/office/officeart/2005/8/layout/cycle1"/>
    <dgm:cxn modelId="{F3E2000A-BD65-4956-9469-F37EEFED79BF}" srcId="{7DB8F77A-00C9-46D3-A74B-BABA463775D4}" destId="{01C08C35-CF1D-4614-909C-5351E0FBD568}" srcOrd="0" destOrd="0" parTransId="{13C19805-B4F2-470D-B79A-F34BA60C124A}" sibTransId="{E6709446-DDE4-4AF8-BB2C-AC10E5C1E8F0}"/>
    <dgm:cxn modelId="{B3A53E26-4678-41A3-B4E4-DC7DDF7A2945}" srcId="{7DB8F77A-00C9-46D3-A74B-BABA463775D4}" destId="{C3E311C7-B6AF-4108-AEB4-890B4A446B7A}" srcOrd="4" destOrd="0" parTransId="{F3254DFB-072B-4D33-8B5B-6BD5D0A4FD05}" sibTransId="{A7B3AF14-2BC0-4FDC-8DB4-312036B2B088}"/>
    <dgm:cxn modelId="{A56474D5-96D0-4AD2-B6CC-C765BC08C276}" type="presOf" srcId="{01C08C35-CF1D-4614-909C-5351E0FBD568}" destId="{E2EE991A-769A-4238-AD3A-D7698AE80896}" srcOrd="0" destOrd="0" presId="urn:microsoft.com/office/officeart/2005/8/layout/cycle1"/>
    <dgm:cxn modelId="{9B22E7F0-0916-4C90-867E-B0DFAF7F59D2}" type="presOf" srcId="{22602E51-72E3-439E-B302-0171CE4FD21D}" destId="{7EFEC1FD-8BC1-41A4-BDA3-09E0ADD64D73}" srcOrd="0" destOrd="0" presId="urn:microsoft.com/office/officeart/2005/8/layout/cycle1"/>
    <dgm:cxn modelId="{D244C936-D47D-40FF-9176-1C1762982ABB}" srcId="{7DB8F77A-00C9-46D3-A74B-BABA463775D4}" destId="{22602E51-72E3-439E-B302-0171CE4FD21D}" srcOrd="1" destOrd="0" parTransId="{8F182213-CC3F-478D-9897-8E54C41C847D}" sibTransId="{52D9AEE5-EDFF-436B-9D74-B351B5F061B2}"/>
    <dgm:cxn modelId="{00376B82-02EF-46C6-BA49-8826E7BEEBD3}" type="presOf" srcId="{334282F9-E9B0-4016-96DD-5FAB577B60D0}" destId="{AF53DDF4-CB75-47AD-BD35-C8D87BCD6DBC}" srcOrd="0" destOrd="0" presId="urn:microsoft.com/office/officeart/2005/8/layout/cycle1"/>
    <dgm:cxn modelId="{9CC53713-CDEC-4840-AB6D-59734022D6D0}" srcId="{7DB8F77A-00C9-46D3-A74B-BABA463775D4}" destId="{027BA88A-DF66-468A-BE60-9A2BE64EE80D}" srcOrd="3" destOrd="0" parTransId="{AF2E475B-A4D0-4567-B41F-8BB56459A5FA}" sibTransId="{2B037CD2-3530-4210-89BD-E86B12D1F34D}"/>
    <dgm:cxn modelId="{CE39BEDA-F3B4-49F3-8FAB-E02A059F1880}" type="presOf" srcId="{44F07CA5-4D9E-481A-9004-54D88BBDE332}" destId="{380F9CE1-68DB-46A9-9824-EA4BE82D1546}" srcOrd="0" destOrd="0" presId="urn:microsoft.com/office/officeart/2005/8/layout/cycle1"/>
    <dgm:cxn modelId="{430DAD7E-57B3-4AFE-A303-A18FBA3AA500}" type="presOf" srcId="{E6709446-DDE4-4AF8-BB2C-AC10E5C1E8F0}" destId="{58F601A8-1C09-4659-9AD3-B2D571459846}" srcOrd="0" destOrd="0" presId="urn:microsoft.com/office/officeart/2005/8/layout/cycle1"/>
    <dgm:cxn modelId="{02E426C6-2957-407B-BCCE-A26377DA3CCC}" type="presOf" srcId="{C3E311C7-B6AF-4108-AEB4-890B4A446B7A}" destId="{21BFDD73-4BF5-494E-91A3-D8610712B9EC}" srcOrd="0" destOrd="0" presId="urn:microsoft.com/office/officeart/2005/8/layout/cycle1"/>
    <dgm:cxn modelId="{A022C10B-725D-456C-B641-1AF2A927FB91}" type="presOf" srcId="{52D9AEE5-EDFF-436B-9D74-B351B5F061B2}" destId="{B2607EFB-0D7C-44E8-B490-E6EA775B3993}" srcOrd="0" destOrd="0" presId="urn:microsoft.com/office/officeart/2005/8/layout/cycle1"/>
    <dgm:cxn modelId="{3E26B8B7-8045-493F-B7FB-AE41F8BD7EE5}" srcId="{7DB8F77A-00C9-46D3-A74B-BABA463775D4}" destId="{44F07CA5-4D9E-481A-9004-54D88BBDE332}" srcOrd="2" destOrd="0" parTransId="{804822DE-FD0F-49BA-95B8-85BFB4FDBE22}" sibTransId="{334282F9-E9B0-4016-96DD-5FAB577B60D0}"/>
    <dgm:cxn modelId="{7F986AE1-7D7E-4BF3-81E6-48D2AAAC7ADA}" type="presOf" srcId="{027BA88A-DF66-468A-BE60-9A2BE64EE80D}" destId="{A655B3C4-C436-4B7F-BA00-E676FE1D999F}" srcOrd="0" destOrd="0" presId="urn:microsoft.com/office/officeart/2005/8/layout/cycle1"/>
    <dgm:cxn modelId="{F726528A-687F-4889-8086-123A15F9110F}" type="presOf" srcId="{2B037CD2-3530-4210-89BD-E86B12D1F34D}" destId="{2BF483C9-1517-45A5-A1CC-54CFA660927D}" srcOrd="0" destOrd="0" presId="urn:microsoft.com/office/officeart/2005/8/layout/cycle1"/>
    <dgm:cxn modelId="{90FDB8CE-B4CE-4970-A700-0E2E662B8EFB}" type="presOf" srcId="{A7B3AF14-2BC0-4FDC-8DB4-312036B2B088}" destId="{505118BF-2C1F-4041-A0F0-A7308CD690F3}" srcOrd="0" destOrd="0" presId="urn:microsoft.com/office/officeart/2005/8/layout/cycle1"/>
    <dgm:cxn modelId="{329AC42D-3229-4B99-9DB6-CF9728039D93}" type="presParOf" srcId="{EB06CF72-7711-4A68-961D-6C802A42A683}" destId="{EAD8F593-958A-4548-A9D0-A94E00BB66A4}" srcOrd="0" destOrd="0" presId="urn:microsoft.com/office/officeart/2005/8/layout/cycle1"/>
    <dgm:cxn modelId="{8EAFEDAF-87AD-4094-B359-1E31E25D1ACF}" type="presParOf" srcId="{EB06CF72-7711-4A68-961D-6C802A42A683}" destId="{E2EE991A-769A-4238-AD3A-D7698AE80896}" srcOrd="1" destOrd="0" presId="urn:microsoft.com/office/officeart/2005/8/layout/cycle1"/>
    <dgm:cxn modelId="{E047C5CF-B31C-4577-96CF-094DA0B70746}" type="presParOf" srcId="{EB06CF72-7711-4A68-961D-6C802A42A683}" destId="{58F601A8-1C09-4659-9AD3-B2D571459846}" srcOrd="2" destOrd="0" presId="urn:microsoft.com/office/officeart/2005/8/layout/cycle1"/>
    <dgm:cxn modelId="{CD6868DD-3970-4DCB-954D-627A17D17950}" type="presParOf" srcId="{EB06CF72-7711-4A68-961D-6C802A42A683}" destId="{409154F5-A085-4A15-BAAC-7640488EE7E3}" srcOrd="3" destOrd="0" presId="urn:microsoft.com/office/officeart/2005/8/layout/cycle1"/>
    <dgm:cxn modelId="{78FC4641-8E12-4BD6-9F64-A5A57735BFD1}" type="presParOf" srcId="{EB06CF72-7711-4A68-961D-6C802A42A683}" destId="{7EFEC1FD-8BC1-41A4-BDA3-09E0ADD64D73}" srcOrd="4" destOrd="0" presId="urn:microsoft.com/office/officeart/2005/8/layout/cycle1"/>
    <dgm:cxn modelId="{09CCCF95-E57A-4E79-990D-91FCF4820B49}" type="presParOf" srcId="{EB06CF72-7711-4A68-961D-6C802A42A683}" destId="{B2607EFB-0D7C-44E8-B490-E6EA775B3993}" srcOrd="5" destOrd="0" presId="urn:microsoft.com/office/officeart/2005/8/layout/cycle1"/>
    <dgm:cxn modelId="{14193087-B9F7-4B97-86C0-12A1CEA5F928}" type="presParOf" srcId="{EB06CF72-7711-4A68-961D-6C802A42A683}" destId="{B0A879CF-B9C8-4B22-990D-AA123E3E3856}" srcOrd="6" destOrd="0" presId="urn:microsoft.com/office/officeart/2005/8/layout/cycle1"/>
    <dgm:cxn modelId="{A3F9F835-C861-4A56-A35C-0FBC02B107DF}" type="presParOf" srcId="{EB06CF72-7711-4A68-961D-6C802A42A683}" destId="{380F9CE1-68DB-46A9-9824-EA4BE82D1546}" srcOrd="7" destOrd="0" presId="urn:microsoft.com/office/officeart/2005/8/layout/cycle1"/>
    <dgm:cxn modelId="{F04D1A2B-2013-4449-B83A-5D910AACA2C9}" type="presParOf" srcId="{EB06CF72-7711-4A68-961D-6C802A42A683}" destId="{AF53DDF4-CB75-47AD-BD35-C8D87BCD6DBC}" srcOrd="8" destOrd="0" presId="urn:microsoft.com/office/officeart/2005/8/layout/cycle1"/>
    <dgm:cxn modelId="{56B3EC46-11D6-45E4-8993-A6CD7ED6E187}" type="presParOf" srcId="{EB06CF72-7711-4A68-961D-6C802A42A683}" destId="{8E69E1E8-EC4E-4BA3-B411-F8F0BCC55C34}" srcOrd="9" destOrd="0" presId="urn:microsoft.com/office/officeart/2005/8/layout/cycle1"/>
    <dgm:cxn modelId="{FD97D1BE-819A-4FE5-9C26-46303D88FA46}" type="presParOf" srcId="{EB06CF72-7711-4A68-961D-6C802A42A683}" destId="{A655B3C4-C436-4B7F-BA00-E676FE1D999F}" srcOrd="10" destOrd="0" presId="urn:microsoft.com/office/officeart/2005/8/layout/cycle1"/>
    <dgm:cxn modelId="{FA7667CD-9228-4212-B3A4-75FFE613C723}" type="presParOf" srcId="{EB06CF72-7711-4A68-961D-6C802A42A683}" destId="{2BF483C9-1517-45A5-A1CC-54CFA660927D}" srcOrd="11" destOrd="0" presId="urn:microsoft.com/office/officeart/2005/8/layout/cycle1"/>
    <dgm:cxn modelId="{32ABF1D3-CE25-4B0C-8E1A-CDF6D146C771}" type="presParOf" srcId="{EB06CF72-7711-4A68-961D-6C802A42A683}" destId="{BE12A358-0808-48FC-94EB-709B74F93505}" srcOrd="12" destOrd="0" presId="urn:microsoft.com/office/officeart/2005/8/layout/cycle1"/>
    <dgm:cxn modelId="{1156DEE8-4B80-4F69-80EE-EC81545C7825}" type="presParOf" srcId="{EB06CF72-7711-4A68-961D-6C802A42A683}" destId="{21BFDD73-4BF5-494E-91A3-D8610712B9EC}" srcOrd="13" destOrd="0" presId="urn:microsoft.com/office/officeart/2005/8/layout/cycle1"/>
    <dgm:cxn modelId="{FD92A433-AA5A-4E06-98C4-79AD0640CC22}" type="presParOf" srcId="{EB06CF72-7711-4A68-961D-6C802A42A683}" destId="{505118BF-2C1F-4041-A0F0-A7308CD690F3}" srcOrd="14" destOrd="0" presId="urn:microsoft.com/office/officeart/2005/8/layout/cycle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42E927-F27F-4162-B18D-BA4C93463BAF}" type="doc">
      <dgm:prSet loTypeId="urn:microsoft.com/office/officeart/2008/layout/VerticalCurvedList" loCatId="list" qsTypeId="urn:microsoft.com/office/officeart/2005/8/quickstyle/simple1#2" qsCatId="simple" csTypeId="urn:microsoft.com/office/officeart/2005/8/colors/accent1_2#2" csCatId="accent1" phldr="1"/>
      <dgm:spPr/>
      <dgm:t>
        <a:bodyPr/>
        <a:lstStyle/>
        <a:p>
          <a:endParaRPr lang="zh-CN" altLang="en-US"/>
        </a:p>
      </dgm:t>
    </dgm:pt>
    <dgm:pt modelId="{FB9EF6C8-1410-49FC-A6E0-A89374D21CCB}">
      <dgm:prSet phldrT="[文本]" custT="1"/>
      <dgm:spPr>
        <a:solidFill>
          <a:schemeClr val="bg1"/>
        </a:solidFill>
        <a:ln w="12700">
          <a:solidFill>
            <a:schemeClr val="tx2">
              <a:lumMod val="60000"/>
              <a:lumOff val="40000"/>
            </a:schemeClr>
          </a:solidFill>
        </a:ln>
      </dgm:spPr>
      <dgm:t>
        <a:bodyPr/>
        <a:lstStyle/>
        <a:p>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  </a:t>
          </a:r>
          <a:r>
            <a:rPr kumimoji="0" lang="en-US" altLang="zh-CN" sz="1600" b="0" i="0" u="none" strike="noStrike" cap="none" normalizeH="0" baseline="0" dirty="0" err="1" smtClean="0">
              <a:ln>
                <a:noFill/>
              </a:ln>
              <a:solidFill>
                <a:schemeClr val="tx1"/>
              </a:solidFill>
              <a:effectLst/>
              <a:latin typeface="微软雅黑" pitchFamily="34" charset="-122"/>
              <a:ea typeface="微软雅黑" pitchFamily="34" charset="-122"/>
            </a:rPr>
            <a:t>Wifi</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热点区域覆盖</a:t>
          </a:r>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3.3</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万个</a:t>
          </a:r>
          <a:endParaRPr lang="zh-CN" altLang="en-US" sz="1600" b="0" dirty="0">
            <a:solidFill>
              <a:schemeClr val="tx1"/>
            </a:solidFill>
            <a:latin typeface="微软雅黑" pitchFamily="34" charset="-122"/>
            <a:ea typeface="微软雅黑" pitchFamily="34" charset="-122"/>
          </a:endParaRPr>
        </a:p>
      </dgm:t>
    </dgm:pt>
    <dgm:pt modelId="{B1FD3FDD-0644-42E4-A11B-DBC366300198}" type="parTrans" cxnId="{587B3423-AEA3-448A-9A11-94A2D752E1D7}">
      <dgm:prSet/>
      <dgm:spPr/>
      <dgm:t>
        <a:bodyPr/>
        <a:lstStyle/>
        <a:p>
          <a:endParaRPr lang="zh-CN" altLang="en-US" sz="1600" b="0">
            <a:solidFill>
              <a:schemeClr val="tx1"/>
            </a:solidFill>
            <a:latin typeface="微软雅黑" pitchFamily="34" charset="-122"/>
            <a:ea typeface="微软雅黑" pitchFamily="34" charset="-122"/>
          </a:endParaRPr>
        </a:p>
      </dgm:t>
    </dgm:pt>
    <dgm:pt modelId="{AE4C1A19-7B93-4D3E-8483-3B0A0D674200}" type="sibTrans" cxnId="{587B3423-AEA3-448A-9A11-94A2D752E1D7}">
      <dgm:prSet/>
      <dgm:spPr/>
      <dgm:t>
        <a:bodyPr/>
        <a:lstStyle/>
        <a:p>
          <a:endParaRPr lang="zh-CN" altLang="en-US" sz="1600" b="0">
            <a:solidFill>
              <a:schemeClr val="tx1"/>
            </a:solidFill>
            <a:latin typeface="微软雅黑" pitchFamily="34" charset="-122"/>
            <a:ea typeface="微软雅黑" pitchFamily="34" charset="-122"/>
          </a:endParaRPr>
        </a:p>
      </dgm:t>
    </dgm:pt>
    <dgm:pt modelId="{B36208A4-7945-44AB-8C61-D90BC5A0FB41}">
      <dgm:prSet phldrT="[文本]" custT="1"/>
      <dgm:spPr>
        <a:solidFill>
          <a:schemeClr val="bg1"/>
        </a:solidFill>
        <a:ln w="12700">
          <a:solidFill>
            <a:schemeClr val="tx2">
              <a:lumMod val="60000"/>
              <a:lumOff val="40000"/>
            </a:schemeClr>
          </a:solidFill>
        </a:ln>
      </dgm:spPr>
      <dgm:t>
        <a:bodyPr/>
        <a:lstStyle/>
        <a:p>
          <a:pPr rtl="0"/>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  </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全省总体</a:t>
          </a:r>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3G</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乡镇覆盖率超过</a:t>
          </a:r>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90 %</a:t>
          </a:r>
          <a:endParaRPr lang="zh-CN" altLang="en-US" sz="1600" b="0" dirty="0">
            <a:solidFill>
              <a:schemeClr val="tx1"/>
            </a:solidFill>
            <a:latin typeface="微软雅黑" pitchFamily="34" charset="-122"/>
            <a:ea typeface="微软雅黑" pitchFamily="34" charset="-122"/>
          </a:endParaRPr>
        </a:p>
      </dgm:t>
    </dgm:pt>
    <dgm:pt modelId="{B6067FF1-19A9-458C-8418-D05E393CA328}" type="parTrans" cxnId="{3F6C9AEC-1B92-47D8-92A6-0BF1F98B2385}">
      <dgm:prSet/>
      <dgm:spPr/>
      <dgm:t>
        <a:bodyPr/>
        <a:lstStyle/>
        <a:p>
          <a:endParaRPr lang="zh-CN" altLang="en-US" sz="1600" b="0">
            <a:solidFill>
              <a:schemeClr val="tx1"/>
            </a:solidFill>
            <a:latin typeface="微软雅黑" pitchFamily="34" charset="-122"/>
            <a:ea typeface="微软雅黑" pitchFamily="34" charset="-122"/>
          </a:endParaRPr>
        </a:p>
      </dgm:t>
    </dgm:pt>
    <dgm:pt modelId="{D6124BA6-2A7F-427F-AE94-6473F01587B9}" type="sibTrans" cxnId="{3F6C9AEC-1B92-47D8-92A6-0BF1F98B2385}">
      <dgm:prSet/>
      <dgm:spPr/>
      <dgm:t>
        <a:bodyPr/>
        <a:lstStyle/>
        <a:p>
          <a:endParaRPr lang="zh-CN" altLang="en-US" sz="1600" b="0">
            <a:solidFill>
              <a:schemeClr val="tx1"/>
            </a:solidFill>
            <a:latin typeface="微软雅黑" pitchFamily="34" charset="-122"/>
            <a:ea typeface="微软雅黑" pitchFamily="34" charset="-122"/>
          </a:endParaRPr>
        </a:p>
      </dgm:t>
    </dgm:pt>
    <dgm:pt modelId="{F9F8A3BE-A723-4276-A5DC-738D7D7EE5DE}">
      <dgm:prSet phldrT="[文本]" custT="1"/>
      <dgm:spPr>
        <a:solidFill>
          <a:schemeClr val="bg1"/>
        </a:solidFill>
        <a:ln w="12700">
          <a:solidFill>
            <a:schemeClr val="tx2">
              <a:lumMod val="60000"/>
              <a:lumOff val="40000"/>
            </a:schemeClr>
          </a:solidFill>
        </a:ln>
      </dgm:spPr>
      <dgm:t>
        <a:bodyPr/>
        <a:lstStyle/>
        <a:p>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  </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成都经济圈</a:t>
          </a:r>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3G</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覆盖</a:t>
          </a:r>
          <a:r>
            <a:rPr kumimoji="0" lang="zh-CN" altLang="en-US" sz="1600" b="0" i="0" u="none" strike="noStrike" cap="none" normalizeH="0" baseline="0" dirty="0" smtClean="0">
              <a:ln>
                <a:noFill/>
              </a:ln>
              <a:solidFill>
                <a:schemeClr val="tx1"/>
              </a:solidFill>
              <a:effectLst/>
              <a:latin typeface="微软雅黑" pitchFamily="34" charset="-122"/>
              <a:ea typeface="微软雅黑" pitchFamily="34" charset="-122"/>
            </a:rPr>
            <a:t>率</a:t>
          </a:r>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97%</a:t>
          </a:r>
          <a:r>
            <a:rPr kumimoji="0" lang="zh-CN" altLang="en-US" sz="1600" b="0" i="0" u="sng" strike="noStrike" cap="none" normalizeH="0" baseline="0" dirty="0" smtClean="0">
              <a:ln>
                <a:noFill/>
              </a:ln>
              <a:solidFill>
                <a:schemeClr val="tx1"/>
              </a:solidFill>
              <a:effectLst/>
              <a:latin typeface="微软雅黑" pitchFamily="34" charset="-122"/>
              <a:ea typeface="微软雅黑" pitchFamily="34" charset="-122"/>
            </a:rPr>
            <a:t>     </a:t>
          </a:r>
          <a:endParaRPr lang="zh-CN" altLang="en-US" sz="1600" b="0" dirty="0">
            <a:solidFill>
              <a:schemeClr val="tx1"/>
            </a:solidFill>
            <a:latin typeface="微软雅黑" pitchFamily="34" charset="-122"/>
            <a:ea typeface="微软雅黑" pitchFamily="34" charset="-122"/>
          </a:endParaRPr>
        </a:p>
      </dgm:t>
    </dgm:pt>
    <dgm:pt modelId="{8A1B1279-49BA-486D-AC9F-4AAA71201F1B}" type="parTrans" cxnId="{0F5A2156-723E-45DF-A82C-CB46567836BC}">
      <dgm:prSet/>
      <dgm:spPr/>
      <dgm:t>
        <a:bodyPr/>
        <a:lstStyle/>
        <a:p>
          <a:endParaRPr lang="zh-CN" altLang="en-US" sz="1600" b="0">
            <a:solidFill>
              <a:schemeClr val="tx1"/>
            </a:solidFill>
            <a:latin typeface="微软雅黑" pitchFamily="34" charset="-122"/>
            <a:ea typeface="微软雅黑" pitchFamily="34" charset="-122"/>
          </a:endParaRPr>
        </a:p>
      </dgm:t>
    </dgm:pt>
    <dgm:pt modelId="{7E13053C-D662-48FD-8A1D-518406D594BB}" type="sibTrans" cxnId="{0F5A2156-723E-45DF-A82C-CB46567836BC}">
      <dgm:prSet/>
      <dgm:spPr/>
      <dgm:t>
        <a:bodyPr/>
        <a:lstStyle/>
        <a:p>
          <a:endParaRPr lang="zh-CN" altLang="en-US" sz="1600" b="0">
            <a:solidFill>
              <a:schemeClr val="tx1"/>
            </a:solidFill>
            <a:latin typeface="微软雅黑" pitchFamily="34" charset="-122"/>
            <a:ea typeface="微软雅黑" pitchFamily="34" charset="-122"/>
          </a:endParaRPr>
        </a:p>
      </dgm:t>
    </dgm:pt>
    <dgm:pt modelId="{E5422711-2B61-4FA3-AC31-7AFFA6834519}">
      <dgm:prSet phldrT="[文本]" custT="1"/>
      <dgm:spPr>
        <a:solidFill>
          <a:schemeClr val="bg1"/>
        </a:solidFill>
        <a:ln w="12700">
          <a:solidFill>
            <a:schemeClr val="tx2">
              <a:lumMod val="60000"/>
              <a:lumOff val="40000"/>
            </a:schemeClr>
          </a:solidFill>
        </a:ln>
      </dgm:spPr>
      <dgm:t>
        <a:bodyPr/>
        <a:lstStyle/>
        <a:p>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  </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全省重要风景区和重要道路的</a:t>
          </a:r>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3G</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覆盖</a:t>
          </a:r>
          <a:r>
            <a:rPr kumimoji="0" lang="zh-CN" altLang="en-US" sz="1600" b="0" i="0" u="none" strike="noStrike" cap="none" normalizeH="0" baseline="0" dirty="0" smtClean="0">
              <a:ln>
                <a:noFill/>
              </a:ln>
              <a:solidFill>
                <a:schemeClr val="tx1"/>
              </a:solidFill>
              <a:effectLst/>
              <a:latin typeface="微软雅黑" pitchFamily="34" charset="-122"/>
              <a:ea typeface="微软雅黑" pitchFamily="34" charset="-122"/>
            </a:rPr>
            <a:t>率</a:t>
          </a:r>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100%</a:t>
          </a:r>
          <a:endParaRPr lang="zh-CN" altLang="en-US" sz="1600" b="0" dirty="0">
            <a:solidFill>
              <a:schemeClr val="tx1"/>
            </a:solidFill>
            <a:latin typeface="微软雅黑" pitchFamily="34" charset="-122"/>
            <a:ea typeface="微软雅黑" pitchFamily="34" charset="-122"/>
          </a:endParaRPr>
        </a:p>
      </dgm:t>
    </dgm:pt>
    <dgm:pt modelId="{B09AB102-1E32-4708-AB31-B89ED3DE8064}" type="parTrans" cxnId="{02B1CEC2-0AE5-4708-8FEB-A108A595C945}">
      <dgm:prSet/>
      <dgm:spPr/>
      <dgm:t>
        <a:bodyPr/>
        <a:lstStyle/>
        <a:p>
          <a:endParaRPr lang="zh-CN" altLang="en-US" sz="1600" b="0">
            <a:solidFill>
              <a:schemeClr val="tx1"/>
            </a:solidFill>
            <a:latin typeface="微软雅黑" pitchFamily="34" charset="-122"/>
            <a:ea typeface="微软雅黑" pitchFamily="34" charset="-122"/>
          </a:endParaRPr>
        </a:p>
      </dgm:t>
    </dgm:pt>
    <dgm:pt modelId="{45DAA6D4-F633-4D0A-BD65-14927462262F}" type="sibTrans" cxnId="{02B1CEC2-0AE5-4708-8FEB-A108A595C945}">
      <dgm:prSet/>
      <dgm:spPr/>
      <dgm:t>
        <a:bodyPr/>
        <a:lstStyle/>
        <a:p>
          <a:endParaRPr lang="zh-CN" altLang="en-US" sz="1600" b="0">
            <a:solidFill>
              <a:schemeClr val="tx1"/>
            </a:solidFill>
            <a:latin typeface="微软雅黑" pitchFamily="34" charset="-122"/>
            <a:ea typeface="微软雅黑" pitchFamily="34" charset="-122"/>
          </a:endParaRPr>
        </a:p>
      </dgm:t>
    </dgm:pt>
    <dgm:pt modelId="{AC563420-1AB0-4DE3-8DC5-ECC4ADB0172F}">
      <dgm:prSet phldrT="[文本]" custT="1"/>
      <dgm:spPr>
        <a:solidFill>
          <a:schemeClr val="bg1"/>
        </a:solidFill>
        <a:ln w="12700">
          <a:solidFill>
            <a:schemeClr val="tx2">
              <a:lumMod val="60000"/>
              <a:lumOff val="40000"/>
            </a:schemeClr>
          </a:solidFill>
        </a:ln>
      </dgm:spPr>
      <dgm:t>
        <a:bodyPr/>
        <a:lstStyle/>
        <a:p>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  </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全省建设</a:t>
          </a:r>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3G</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基站</a:t>
          </a:r>
          <a:r>
            <a:rPr kumimoji="0" lang="zh-CN" altLang="en-US" sz="1600" b="0" i="0" u="none" strike="noStrike" cap="none" normalizeH="0" baseline="0" dirty="0" smtClean="0">
              <a:ln>
                <a:noFill/>
              </a:ln>
              <a:solidFill>
                <a:schemeClr val="tx1"/>
              </a:solidFill>
              <a:effectLst/>
              <a:latin typeface="微软雅黑" pitchFamily="34" charset="-122"/>
              <a:ea typeface="微软雅黑" pitchFamily="34" charset="-122"/>
            </a:rPr>
            <a:t>数</a:t>
          </a:r>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14000</a:t>
          </a:r>
          <a:r>
            <a:rPr kumimoji="0" lang="zh-CN" sz="1600" b="0" i="0" u="none" strike="noStrike" cap="none" normalizeH="0" baseline="0" dirty="0" smtClean="0">
              <a:ln>
                <a:noFill/>
              </a:ln>
              <a:solidFill>
                <a:schemeClr val="tx1"/>
              </a:solidFill>
              <a:effectLst/>
              <a:latin typeface="微软雅黑" pitchFamily="34" charset="-122"/>
              <a:ea typeface="微软雅黑" pitchFamily="34" charset="-122"/>
            </a:rPr>
            <a:t>个</a:t>
          </a:r>
          <a:endParaRPr lang="zh-CN" altLang="en-US" sz="1600" b="0" dirty="0">
            <a:solidFill>
              <a:schemeClr val="tx1"/>
            </a:solidFill>
            <a:latin typeface="微软雅黑" pitchFamily="34" charset="-122"/>
            <a:ea typeface="微软雅黑" pitchFamily="34" charset="-122"/>
          </a:endParaRPr>
        </a:p>
      </dgm:t>
    </dgm:pt>
    <dgm:pt modelId="{2A3371DE-786D-439D-ABDC-32ADDE057973}" type="parTrans" cxnId="{508AF217-2989-4CDF-A235-0C3570715F46}">
      <dgm:prSet/>
      <dgm:spPr/>
      <dgm:t>
        <a:bodyPr/>
        <a:lstStyle/>
        <a:p>
          <a:endParaRPr lang="zh-CN" altLang="en-US" sz="1600" b="0">
            <a:solidFill>
              <a:schemeClr val="tx1"/>
            </a:solidFill>
          </a:endParaRPr>
        </a:p>
      </dgm:t>
    </dgm:pt>
    <dgm:pt modelId="{88B367CC-1991-4A2C-BEFD-10ED452A26AC}" type="sibTrans" cxnId="{508AF217-2989-4CDF-A235-0C3570715F46}">
      <dgm:prSet/>
      <dgm:spPr/>
      <dgm:t>
        <a:bodyPr/>
        <a:lstStyle/>
        <a:p>
          <a:endParaRPr lang="zh-CN" altLang="en-US" sz="1600" b="0">
            <a:solidFill>
              <a:schemeClr val="tx1"/>
            </a:solidFill>
          </a:endParaRPr>
        </a:p>
      </dgm:t>
    </dgm:pt>
    <dgm:pt modelId="{CD5B87D7-89B7-4438-9482-12E79B99F6F3}">
      <dgm:prSet phldrT="[文本]" custT="1"/>
      <dgm:spPr>
        <a:solidFill>
          <a:schemeClr val="bg1"/>
        </a:solidFill>
        <a:ln w="12700">
          <a:solidFill>
            <a:schemeClr val="tx2">
              <a:lumMod val="60000"/>
              <a:lumOff val="40000"/>
            </a:schemeClr>
          </a:solidFill>
        </a:ln>
      </dgm:spPr>
      <dgm:t>
        <a:bodyPr/>
        <a:lstStyle/>
        <a:p>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  3G</a:t>
          </a:r>
          <a:r>
            <a:rPr kumimoji="0" lang="zh-CN" altLang="en-US" sz="1600" b="0" i="0" u="none" strike="noStrike" cap="none" normalizeH="0" baseline="0" dirty="0" smtClean="0">
              <a:ln>
                <a:noFill/>
              </a:ln>
              <a:solidFill>
                <a:schemeClr val="tx1"/>
              </a:solidFill>
              <a:effectLst/>
              <a:latin typeface="微软雅黑" pitchFamily="34" charset="-122"/>
              <a:ea typeface="微软雅黑" pitchFamily="34" charset="-122"/>
            </a:rPr>
            <a:t>下行带宽达到</a:t>
          </a:r>
          <a:r>
            <a:rPr kumimoji="0" lang="en-US" altLang="zh-CN" sz="1600" b="0" i="0" u="none" strike="noStrike" cap="none" normalizeH="0" baseline="0" dirty="0" smtClean="0">
              <a:ln>
                <a:noFill/>
              </a:ln>
              <a:solidFill>
                <a:schemeClr val="tx1"/>
              </a:solidFill>
              <a:effectLst/>
              <a:latin typeface="微软雅黑" pitchFamily="34" charset="-122"/>
              <a:ea typeface="微软雅黑" pitchFamily="34" charset="-122"/>
            </a:rPr>
            <a:t>3.1 M                               </a:t>
          </a:r>
          <a:endParaRPr lang="zh-CN" altLang="en-US" sz="1600" b="0" u="none" dirty="0">
            <a:solidFill>
              <a:schemeClr val="tx1"/>
            </a:solidFill>
            <a:latin typeface="微软雅黑" pitchFamily="34" charset="-122"/>
            <a:ea typeface="微软雅黑" pitchFamily="34" charset="-122"/>
          </a:endParaRPr>
        </a:p>
      </dgm:t>
    </dgm:pt>
    <dgm:pt modelId="{81930725-76B8-4B94-99CF-12ACA3C626E4}" type="parTrans" cxnId="{B5BBE5E2-C2C9-4268-9566-1CCFE3DB2030}">
      <dgm:prSet/>
      <dgm:spPr/>
      <dgm:t>
        <a:bodyPr/>
        <a:lstStyle/>
        <a:p>
          <a:endParaRPr lang="zh-CN" altLang="en-US" b="0"/>
        </a:p>
      </dgm:t>
    </dgm:pt>
    <dgm:pt modelId="{9CC6768C-50F8-4934-A15A-2681252C621B}" type="sibTrans" cxnId="{B5BBE5E2-C2C9-4268-9566-1CCFE3DB2030}">
      <dgm:prSet/>
      <dgm:spPr/>
      <dgm:t>
        <a:bodyPr/>
        <a:lstStyle/>
        <a:p>
          <a:endParaRPr lang="zh-CN" altLang="en-US" b="0"/>
        </a:p>
      </dgm:t>
    </dgm:pt>
    <dgm:pt modelId="{F17C9262-C454-4238-A35F-A69D6D6CB398}" type="pres">
      <dgm:prSet presAssocID="{DD42E927-F27F-4162-B18D-BA4C93463BAF}" presName="Name0" presStyleCnt="0">
        <dgm:presLayoutVars>
          <dgm:chMax val="7"/>
          <dgm:chPref val="7"/>
          <dgm:dir/>
        </dgm:presLayoutVars>
      </dgm:prSet>
      <dgm:spPr/>
      <dgm:t>
        <a:bodyPr/>
        <a:lstStyle/>
        <a:p>
          <a:endParaRPr lang="zh-CN" altLang="en-US"/>
        </a:p>
      </dgm:t>
    </dgm:pt>
    <dgm:pt modelId="{0644506D-10E9-4656-9BE8-ADC634209B8F}" type="pres">
      <dgm:prSet presAssocID="{DD42E927-F27F-4162-B18D-BA4C93463BAF}" presName="Name1" presStyleCnt="0"/>
      <dgm:spPr/>
    </dgm:pt>
    <dgm:pt modelId="{DA42FD54-EBDB-4DAE-B98A-275514B98B42}" type="pres">
      <dgm:prSet presAssocID="{DD42E927-F27F-4162-B18D-BA4C93463BAF}" presName="cycle" presStyleCnt="0"/>
      <dgm:spPr/>
    </dgm:pt>
    <dgm:pt modelId="{ADEAAFAD-3D12-4D99-8B92-A05ABEF5BFB5}" type="pres">
      <dgm:prSet presAssocID="{DD42E927-F27F-4162-B18D-BA4C93463BAF}" presName="srcNode" presStyleLbl="node1" presStyleIdx="0" presStyleCnt="6"/>
      <dgm:spPr/>
    </dgm:pt>
    <dgm:pt modelId="{92F594EF-BFE6-4C52-9E14-E3EE76F3DCF0}" type="pres">
      <dgm:prSet presAssocID="{DD42E927-F27F-4162-B18D-BA4C93463BAF}" presName="conn" presStyleLbl="parChTrans1D2" presStyleIdx="0" presStyleCnt="1"/>
      <dgm:spPr/>
      <dgm:t>
        <a:bodyPr/>
        <a:lstStyle/>
        <a:p>
          <a:endParaRPr lang="zh-CN" altLang="en-US"/>
        </a:p>
      </dgm:t>
    </dgm:pt>
    <dgm:pt modelId="{546DDEF0-19E9-48F6-8163-286C2A3F030C}" type="pres">
      <dgm:prSet presAssocID="{DD42E927-F27F-4162-B18D-BA4C93463BAF}" presName="extraNode" presStyleLbl="node1" presStyleIdx="0" presStyleCnt="6"/>
      <dgm:spPr/>
    </dgm:pt>
    <dgm:pt modelId="{B54364C6-385D-488B-B4F5-635C9612A91C}" type="pres">
      <dgm:prSet presAssocID="{DD42E927-F27F-4162-B18D-BA4C93463BAF}" presName="dstNode" presStyleLbl="node1" presStyleIdx="0" presStyleCnt="6"/>
      <dgm:spPr/>
    </dgm:pt>
    <dgm:pt modelId="{BCB41469-3009-4722-9054-23A75BA6F148}" type="pres">
      <dgm:prSet presAssocID="{AC563420-1AB0-4DE3-8DC5-ECC4ADB0172F}" presName="text_1" presStyleLbl="node1" presStyleIdx="0" presStyleCnt="6">
        <dgm:presLayoutVars>
          <dgm:bulletEnabled val="1"/>
        </dgm:presLayoutVars>
      </dgm:prSet>
      <dgm:spPr/>
      <dgm:t>
        <a:bodyPr/>
        <a:lstStyle/>
        <a:p>
          <a:endParaRPr lang="zh-CN" altLang="en-US"/>
        </a:p>
      </dgm:t>
    </dgm:pt>
    <dgm:pt modelId="{CAF9C70F-6BF3-498C-B234-0A1154DB3E0E}" type="pres">
      <dgm:prSet presAssocID="{AC563420-1AB0-4DE3-8DC5-ECC4ADB0172F}" presName="accent_1" presStyleCnt="0"/>
      <dgm:spPr/>
    </dgm:pt>
    <dgm:pt modelId="{5EA4D715-4DD3-45E7-BC24-4E4C9CF26F69}" type="pres">
      <dgm:prSet presAssocID="{AC563420-1AB0-4DE3-8DC5-ECC4ADB0172F}" presName="accentRepeatNode" presStyleLbl="solidFgAcc1" presStyleIdx="0" presStyleCnt="6"/>
      <dgm:spPr/>
    </dgm:pt>
    <dgm:pt modelId="{933B1AED-C557-4278-94E9-12D5AA766E98}" type="pres">
      <dgm:prSet presAssocID="{FB9EF6C8-1410-49FC-A6E0-A89374D21CCB}" presName="text_2" presStyleLbl="node1" presStyleIdx="1" presStyleCnt="6">
        <dgm:presLayoutVars>
          <dgm:bulletEnabled val="1"/>
        </dgm:presLayoutVars>
      </dgm:prSet>
      <dgm:spPr/>
      <dgm:t>
        <a:bodyPr/>
        <a:lstStyle/>
        <a:p>
          <a:endParaRPr lang="zh-CN" altLang="en-US"/>
        </a:p>
      </dgm:t>
    </dgm:pt>
    <dgm:pt modelId="{029C8EF2-4003-4519-9E65-08A4D6DA1F82}" type="pres">
      <dgm:prSet presAssocID="{FB9EF6C8-1410-49FC-A6E0-A89374D21CCB}" presName="accent_2" presStyleCnt="0"/>
      <dgm:spPr/>
    </dgm:pt>
    <dgm:pt modelId="{7F3B0E47-2FDC-4335-B831-901F8C4CFF6C}" type="pres">
      <dgm:prSet presAssocID="{FB9EF6C8-1410-49FC-A6E0-A89374D21CCB}" presName="accentRepeatNode" presStyleLbl="solidFgAcc1" presStyleIdx="1" presStyleCnt="6"/>
      <dgm:spPr/>
    </dgm:pt>
    <dgm:pt modelId="{0F588452-CCB6-41EA-AE7A-CD8182E9CC3E}" type="pres">
      <dgm:prSet presAssocID="{B36208A4-7945-44AB-8C61-D90BC5A0FB41}" presName="text_3" presStyleLbl="node1" presStyleIdx="2" presStyleCnt="6">
        <dgm:presLayoutVars>
          <dgm:bulletEnabled val="1"/>
        </dgm:presLayoutVars>
      </dgm:prSet>
      <dgm:spPr/>
      <dgm:t>
        <a:bodyPr/>
        <a:lstStyle/>
        <a:p>
          <a:endParaRPr lang="zh-CN" altLang="en-US"/>
        </a:p>
      </dgm:t>
    </dgm:pt>
    <dgm:pt modelId="{70085828-D99E-4C75-9FCE-BE79460023D8}" type="pres">
      <dgm:prSet presAssocID="{B36208A4-7945-44AB-8C61-D90BC5A0FB41}" presName="accent_3" presStyleCnt="0"/>
      <dgm:spPr/>
    </dgm:pt>
    <dgm:pt modelId="{606357EE-114A-4F26-B8A5-C87A9461E8A6}" type="pres">
      <dgm:prSet presAssocID="{B36208A4-7945-44AB-8C61-D90BC5A0FB41}" presName="accentRepeatNode" presStyleLbl="solidFgAcc1" presStyleIdx="2" presStyleCnt="6"/>
      <dgm:spPr/>
    </dgm:pt>
    <dgm:pt modelId="{C0CD299E-4B02-41E1-B6F5-E92986604C38}" type="pres">
      <dgm:prSet presAssocID="{F9F8A3BE-A723-4276-A5DC-738D7D7EE5DE}" presName="text_4" presStyleLbl="node1" presStyleIdx="3" presStyleCnt="6">
        <dgm:presLayoutVars>
          <dgm:bulletEnabled val="1"/>
        </dgm:presLayoutVars>
      </dgm:prSet>
      <dgm:spPr/>
      <dgm:t>
        <a:bodyPr/>
        <a:lstStyle/>
        <a:p>
          <a:endParaRPr lang="zh-CN" altLang="en-US"/>
        </a:p>
      </dgm:t>
    </dgm:pt>
    <dgm:pt modelId="{40F286F8-48FA-4445-9EE7-2F8A7795C2BB}" type="pres">
      <dgm:prSet presAssocID="{F9F8A3BE-A723-4276-A5DC-738D7D7EE5DE}" presName="accent_4" presStyleCnt="0"/>
      <dgm:spPr/>
    </dgm:pt>
    <dgm:pt modelId="{F7F45777-AE8F-4228-91EF-389855D24216}" type="pres">
      <dgm:prSet presAssocID="{F9F8A3BE-A723-4276-A5DC-738D7D7EE5DE}" presName="accentRepeatNode" presStyleLbl="solidFgAcc1" presStyleIdx="3" presStyleCnt="6"/>
      <dgm:spPr/>
    </dgm:pt>
    <dgm:pt modelId="{FCDB7CB4-1D1E-42A2-BCE0-0051F3FB042F}" type="pres">
      <dgm:prSet presAssocID="{E5422711-2B61-4FA3-AC31-7AFFA6834519}" presName="text_5" presStyleLbl="node1" presStyleIdx="4" presStyleCnt="6" custLinFactNeighborX="1701" custLinFactNeighborY="-20835">
        <dgm:presLayoutVars>
          <dgm:bulletEnabled val="1"/>
        </dgm:presLayoutVars>
      </dgm:prSet>
      <dgm:spPr/>
      <dgm:t>
        <a:bodyPr/>
        <a:lstStyle/>
        <a:p>
          <a:endParaRPr lang="zh-CN" altLang="en-US"/>
        </a:p>
      </dgm:t>
    </dgm:pt>
    <dgm:pt modelId="{8D45DFBC-1A2C-40D6-9669-F0CE4FDBBC47}" type="pres">
      <dgm:prSet presAssocID="{E5422711-2B61-4FA3-AC31-7AFFA6834519}" presName="accent_5" presStyleCnt="0"/>
      <dgm:spPr/>
    </dgm:pt>
    <dgm:pt modelId="{64ADA91A-ABFE-43DA-B386-F6D749BB2DD3}" type="pres">
      <dgm:prSet presAssocID="{E5422711-2B61-4FA3-AC31-7AFFA6834519}" presName="accentRepeatNode" presStyleLbl="solidFgAcc1" presStyleIdx="4" presStyleCnt="6"/>
      <dgm:spPr/>
    </dgm:pt>
    <dgm:pt modelId="{2628BC45-9407-49DC-B8F9-962418D008B6}" type="pres">
      <dgm:prSet presAssocID="{CD5B87D7-89B7-4438-9482-12E79B99F6F3}" presName="text_6" presStyleLbl="node1" presStyleIdx="5" presStyleCnt="6">
        <dgm:presLayoutVars>
          <dgm:bulletEnabled val="1"/>
        </dgm:presLayoutVars>
      </dgm:prSet>
      <dgm:spPr/>
      <dgm:t>
        <a:bodyPr/>
        <a:lstStyle/>
        <a:p>
          <a:endParaRPr lang="zh-CN" altLang="en-US"/>
        </a:p>
      </dgm:t>
    </dgm:pt>
    <dgm:pt modelId="{01B568DB-02DB-4CE7-B533-2002097C58AE}" type="pres">
      <dgm:prSet presAssocID="{CD5B87D7-89B7-4438-9482-12E79B99F6F3}" presName="accent_6" presStyleCnt="0"/>
      <dgm:spPr/>
    </dgm:pt>
    <dgm:pt modelId="{6D0315C3-2AFD-4338-96AF-43624D9F2F59}" type="pres">
      <dgm:prSet presAssocID="{CD5B87D7-89B7-4438-9482-12E79B99F6F3}" presName="accentRepeatNode" presStyleLbl="solidFgAcc1" presStyleIdx="5" presStyleCnt="6"/>
      <dgm:spPr/>
    </dgm:pt>
  </dgm:ptLst>
  <dgm:cxnLst>
    <dgm:cxn modelId="{A7EFB435-D4F1-44B1-916E-7FDB121B53A7}" type="presOf" srcId="{B36208A4-7945-44AB-8C61-D90BC5A0FB41}" destId="{0F588452-CCB6-41EA-AE7A-CD8182E9CC3E}" srcOrd="0" destOrd="0" presId="urn:microsoft.com/office/officeart/2008/layout/VerticalCurvedList"/>
    <dgm:cxn modelId="{02B1CEC2-0AE5-4708-8FEB-A108A595C945}" srcId="{DD42E927-F27F-4162-B18D-BA4C93463BAF}" destId="{E5422711-2B61-4FA3-AC31-7AFFA6834519}" srcOrd="4" destOrd="0" parTransId="{B09AB102-1E32-4708-AB31-B89ED3DE8064}" sibTransId="{45DAA6D4-F633-4D0A-BD65-14927462262F}"/>
    <dgm:cxn modelId="{0F5A2156-723E-45DF-A82C-CB46567836BC}" srcId="{DD42E927-F27F-4162-B18D-BA4C93463BAF}" destId="{F9F8A3BE-A723-4276-A5DC-738D7D7EE5DE}" srcOrd="3" destOrd="0" parTransId="{8A1B1279-49BA-486D-AC9F-4AAA71201F1B}" sibTransId="{7E13053C-D662-48FD-8A1D-518406D594BB}"/>
    <dgm:cxn modelId="{4D3A7C76-4424-44E7-88B4-D60F57D4B55E}" type="presOf" srcId="{FB9EF6C8-1410-49FC-A6E0-A89374D21CCB}" destId="{933B1AED-C557-4278-94E9-12D5AA766E98}" srcOrd="0" destOrd="0" presId="urn:microsoft.com/office/officeart/2008/layout/VerticalCurvedList"/>
    <dgm:cxn modelId="{7E2DFFB6-B1F4-4F3D-B2EC-1B6074F38C00}" type="presOf" srcId="{CD5B87D7-89B7-4438-9482-12E79B99F6F3}" destId="{2628BC45-9407-49DC-B8F9-962418D008B6}" srcOrd="0" destOrd="0" presId="urn:microsoft.com/office/officeart/2008/layout/VerticalCurvedList"/>
    <dgm:cxn modelId="{94550E95-24EB-4605-8E6F-B61C91F6EC82}" type="presOf" srcId="{E5422711-2B61-4FA3-AC31-7AFFA6834519}" destId="{FCDB7CB4-1D1E-42A2-BCE0-0051F3FB042F}" srcOrd="0" destOrd="0" presId="urn:microsoft.com/office/officeart/2008/layout/VerticalCurvedList"/>
    <dgm:cxn modelId="{1A166014-6FF2-4CB4-9E61-69B13B136E1F}" type="presOf" srcId="{AC563420-1AB0-4DE3-8DC5-ECC4ADB0172F}" destId="{BCB41469-3009-4722-9054-23A75BA6F148}" srcOrd="0" destOrd="0" presId="urn:microsoft.com/office/officeart/2008/layout/VerticalCurvedList"/>
    <dgm:cxn modelId="{508AF217-2989-4CDF-A235-0C3570715F46}" srcId="{DD42E927-F27F-4162-B18D-BA4C93463BAF}" destId="{AC563420-1AB0-4DE3-8DC5-ECC4ADB0172F}" srcOrd="0" destOrd="0" parTransId="{2A3371DE-786D-439D-ABDC-32ADDE057973}" sibTransId="{88B367CC-1991-4A2C-BEFD-10ED452A26AC}"/>
    <dgm:cxn modelId="{FD1E6537-3501-43D2-836A-6D11A4610D2A}" type="presOf" srcId="{DD42E927-F27F-4162-B18D-BA4C93463BAF}" destId="{F17C9262-C454-4238-A35F-A69D6D6CB398}" srcOrd="0" destOrd="0" presId="urn:microsoft.com/office/officeart/2008/layout/VerticalCurvedList"/>
    <dgm:cxn modelId="{B5BBE5E2-C2C9-4268-9566-1CCFE3DB2030}" srcId="{DD42E927-F27F-4162-B18D-BA4C93463BAF}" destId="{CD5B87D7-89B7-4438-9482-12E79B99F6F3}" srcOrd="5" destOrd="0" parTransId="{81930725-76B8-4B94-99CF-12ACA3C626E4}" sibTransId="{9CC6768C-50F8-4934-A15A-2681252C621B}"/>
    <dgm:cxn modelId="{9DA3B39F-5009-4479-AD1D-2EFA3DE3B726}" type="presOf" srcId="{88B367CC-1991-4A2C-BEFD-10ED452A26AC}" destId="{92F594EF-BFE6-4C52-9E14-E3EE76F3DCF0}" srcOrd="0" destOrd="0" presId="urn:microsoft.com/office/officeart/2008/layout/VerticalCurvedList"/>
    <dgm:cxn modelId="{587B3423-AEA3-448A-9A11-94A2D752E1D7}" srcId="{DD42E927-F27F-4162-B18D-BA4C93463BAF}" destId="{FB9EF6C8-1410-49FC-A6E0-A89374D21CCB}" srcOrd="1" destOrd="0" parTransId="{B1FD3FDD-0644-42E4-A11B-DBC366300198}" sibTransId="{AE4C1A19-7B93-4D3E-8483-3B0A0D674200}"/>
    <dgm:cxn modelId="{39DE518B-94B4-4F11-8E26-3DE9DCE97F33}" type="presOf" srcId="{F9F8A3BE-A723-4276-A5DC-738D7D7EE5DE}" destId="{C0CD299E-4B02-41E1-B6F5-E92986604C38}" srcOrd="0" destOrd="0" presId="urn:microsoft.com/office/officeart/2008/layout/VerticalCurvedList"/>
    <dgm:cxn modelId="{3F6C9AEC-1B92-47D8-92A6-0BF1F98B2385}" srcId="{DD42E927-F27F-4162-B18D-BA4C93463BAF}" destId="{B36208A4-7945-44AB-8C61-D90BC5A0FB41}" srcOrd="2" destOrd="0" parTransId="{B6067FF1-19A9-458C-8418-D05E393CA328}" sibTransId="{D6124BA6-2A7F-427F-AE94-6473F01587B9}"/>
    <dgm:cxn modelId="{7CEF6523-4FFE-4890-B74A-A24251669BCA}" type="presParOf" srcId="{F17C9262-C454-4238-A35F-A69D6D6CB398}" destId="{0644506D-10E9-4656-9BE8-ADC634209B8F}" srcOrd="0" destOrd="0" presId="urn:microsoft.com/office/officeart/2008/layout/VerticalCurvedList"/>
    <dgm:cxn modelId="{A1FE5ABE-99F7-42C7-8089-6BC228A6B201}" type="presParOf" srcId="{0644506D-10E9-4656-9BE8-ADC634209B8F}" destId="{DA42FD54-EBDB-4DAE-B98A-275514B98B42}" srcOrd="0" destOrd="0" presId="urn:microsoft.com/office/officeart/2008/layout/VerticalCurvedList"/>
    <dgm:cxn modelId="{DF3F56BE-23D0-4B74-B769-31C645EE0918}" type="presParOf" srcId="{DA42FD54-EBDB-4DAE-B98A-275514B98B42}" destId="{ADEAAFAD-3D12-4D99-8B92-A05ABEF5BFB5}" srcOrd="0" destOrd="0" presId="urn:microsoft.com/office/officeart/2008/layout/VerticalCurvedList"/>
    <dgm:cxn modelId="{5DE6FCD3-8C48-45AD-8080-19E348C38271}" type="presParOf" srcId="{DA42FD54-EBDB-4DAE-B98A-275514B98B42}" destId="{92F594EF-BFE6-4C52-9E14-E3EE76F3DCF0}" srcOrd="1" destOrd="0" presId="urn:microsoft.com/office/officeart/2008/layout/VerticalCurvedList"/>
    <dgm:cxn modelId="{600766ED-16FB-438E-A973-B34BA79970A0}" type="presParOf" srcId="{DA42FD54-EBDB-4DAE-B98A-275514B98B42}" destId="{546DDEF0-19E9-48F6-8163-286C2A3F030C}" srcOrd="2" destOrd="0" presId="urn:microsoft.com/office/officeart/2008/layout/VerticalCurvedList"/>
    <dgm:cxn modelId="{2E5890B7-E673-4236-A6DA-48E061B38CD5}" type="presParOf" srcId="{DA42FD54-EBDB-4DAE-B98A-275514B98B42}" destId="{B54364C6-385D-488B-B4F5-635C9612A91C}" srcOrd="3" destOrd="0" presId="urn:microsoft.com/office/officeart/2008/layout/VerticalCurvedList"/>
    <dgm:cxn modelId="{38811FC5-5EB8-4B00-BD7C-0AC638F07822}" type="presParOf" srcId="{0644506D-10E9-4656-9BE8-ADC634209B8F}" destId="{BCB41469-3009-4722-9054-23A75BA6F148}" srcOrd="1" destOrd="0" presId="urn:microsoft.com/office/officeart/2008/layout/VerticalCurvedList"/>
    <dgm:cxn modelId="{E0609897-B53D-4E94-8B79-FCBAC4607EFA}" type="presParOf" srcId="{0644506D-10E9-4656-9BE8-ADC634209B8F}" destId="{CAF9C70F-6BF3-498C-B234-0A1154DB3E0E}" srcOrd="2" destOrd="0" presId="urn:microsoft.com/office/officeart/2008/layout/VerticalCurvedList"/>
    <dgm:cxn modelId="{ED52217C-CEF8-44B8-A7E8-30702CBCD52F}" type="presParOf" srcId="{CAF9C70F-6BF3-498C-B234-0A1154DB3E0E}" destId="{5EA4D715-4DD3-45E7-BC24-4E4C9CF26F69}" srcOrd="0" destOrd="0" presId="urn:microsoft.com/office/officeart/2008/layout/VerticalCurvedList"/>
    <dgm:cxn modelId="{DCCBDBE8-59E1-4EAF-ABC2-F93F0034E4F5}" type="presParOf" srcId="{0644506D-10E9-4656-9BE8-ADC634209B8F}" destId="{933B1AED-C557-4278-94E9-12D5AA766E98}" srcOrd="3" destOrd="0" presId="urn:microsoft.com/office/officeart/2008/layout/VerticalCurvedList"/>
    <dgm:cxn modelId="{3D8E35BD-8508-45B6-A579-766D9C774FAC}" type="presParOf" srcId="{0644506D-10E9-4656-9BE8-ADC634209B8F}" destId="{029C8EF2-4003-4519-9E65-08A4D6DA1F82}" srcOrd="4" destOrd="0" presId="urn:microsoft.com/office/officeart/2008/layout/VerticalCurvedList"/>
    <dgm:cxn modelId="{AA383FA0-E6F6-48FB-B970-5647B1264D4B}" type="presParOf" srcId="{029C8EF2-4003-4519-9E65-08A4D6DA1F82}" destId="{7F3B0E47-2FDC-4335-B831-901F8C4CFF6C}" srcOrd="0" destOrd="0" presId="urn:microsoft.com/office/officeart/2008/layout/VerticalCurvedList"/>
    <dgm:cxn modelId="{2898F53B-C050-47BD-806C-AA7187A9B104}" type="presParOf" srcId="{0644506D-10E9-4656-9BE8-ADC634209B8F}" destId="{0F588452-CCB6-41EA-AE7A-CD8182E9CC3E}" srcOrd="5" destOrd="0" presId="urn:microsoft.com/office/officeart/2008/layout/VerticalCurvedList"/>
    <dgm:cxn modelId="{301D4912-3A51-4080-BF6F-F06402CED631}" type="presParOf" srcId="{0644506D-10E9-4656-9BE8-ADC634209B8F}" destId="{70085828-D99E-4C75-9FCE-BE79460023D8}" srcOrd="6" destOrd="0" presId="urn:microsoft.com/office/officeart/2008/layout/VerticalCurvedList"/>
    <dgm:cxn modelId="{B76C8DEB-7EF9-4F26-8AE5-57A71910F4FC}" type="presParOf" srcId="{70085828-D99E-4C75-9FCE-BE79460023D8}" destId="{606357EE-114A-4F26-B8A5-C87A9461E8A6}" srcOrd="0" destOrd="0" presId="urn:microsoft.com/office/officeart/2008/layout/VerticalCurvedList"/>
    <dgm:cxn modelId="{9F3231DB-27A5-4921-986A-188C5D220AE7}" type="presParOf" srcId="{0644506D-10E9-4656-9BE8-ADC634209B8F}" destId="{C0CD299E-4B02-41E1-B6F5-E92986604C38}" srcOrd="7" destOrd="0" presId="urn:microsoft.com/office/officeart/2008/layout/VerticalCurvedList"/>
    <dgm:cxn modelId="{1B192D27-AFBB-4A0D-A86D-CA57E50A2CBF}" type="presParOf" srcId="{0644506D-10E9-4656-9BE8-ADC634209B8F}" destId="{40F286F8-48FA-4445-9EE7-2F8A7795C2BB}" srcOrd="8" destOrd="0" presId="urn:microsoft.com/office/officeart/2008/layout/VerticalCurvedList"/>
    <dgm:cxn modelId="{C50A5ECD-37DE-4FE0-9570-184208ED1308}" type="presParOf" srcId="{40F286F8-48FA-4445-9EE7-2F8A7795C2BB}" destId="{F7F45777-AE8F-4228-91EF-389855D24216}" srcOrd="0" destOrd="0" presId="urn:microsoft.com/office/officeart/2008/layout/VerticalCurvedList"/>
    <dgm:cxn modelId="{2FC4F946-2EBC-4890-86AD-A3634C86775C}" type="presParOf" srcId="{0644506D-10E9-4656-9BE8-ADC634209B8F}" destId="{FCDB7CB4-1D1E-42A2-BCE0-0051F3FB042F}" srcOrd="9" destOrd="0" presId="urn:microsoft.com/office/officeart/2008/layout/VerticalCurvedList"/>
    <dgm:cxn modelId="{7E15DC32-7BD1-4EB6-9272-79A7FBB4BF90}" type="presParOf" srcId="{0644506D-10E9-4656-9BE8-ADC634209B8F}" destId="{8D45DFBC-1A2C-40D6-9669-F0CE4FDBBC47}" srcOrd="10" destOrd="0" presId="urn:microsoft.com/office/officeart/2008/layout/VerticalCurvedList"/>
    <dgm:cxn modelId="{0E7066FE-C5FA-463F-B2BF-FE7FCB9B4110}" type="presParOf" srcId="{8D45DFBC-1A2C-40D6-9669-F0CE4FDBBC47}" destId="{64ADA91A-ABFE-43DA-B386-F6D749BB2DD3}" srcOrd="0" destOrd="0" presId="urn:microsoft.com/office/officeart/2008/layout/VerticalCurvedList"/>
    <dgm:cxn modelId="{CEA01F44-4823-47B1-B470-7DC44BC871A9}" type="presParOf" srcId="{0644506D-10E9-4656-9BE8-ADC634209B8F}" destId="{2628BC45-9407-49DC-B8F9-962418D008B6}" srcOrd="11" destOrd="0" presId="urn:microsoft.com/office/officeart/2008/layout/VerticalCurvedList"/>
    <dgm:cxn modelId="{C7F5C462-7E57-4C6E-BCC3-7CF046231C02}" type="presParOf" srcId="{0644506D-10E9-4656-9BE8-ADC634209B8F}" destId="{01B568DB-02DB-4CE7-B533-2002097C58AE}" srcOrd="12" destOrd="0" presId="urn:microsoft.com/office/officeart/2008/layout/VerticalCurvedList"/>
    <dgm:cxn modelId="{33E047D8-E61A-466C-8683-211019C136BB}" type="presParOf" srcId="{01B568DB-02DB-4CE7-B533-2002097C58AE}" destId="{6D0315C3-2AFD-4338-96AF-43624D9F2F5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24A84-5B17-4415-8FE9-9ABC22DC02B1}">
      <dsp:nvSpPr>
        <dsp:cNvPr id="0" name=""/>
        <dsp:cNvSpPr/>
      </dsp:nvSpPr>
      <dsp:spPr>
        <a:xfrm>
          <a:off x="1030245" y="604759"/>
          <a:ext cx="2865877" cy="2865877"/>
        </a:xfrm>
        <a:prstGeom prst="blockArc">
          <a:avLst>
            <a:gd name="adj1" fmla="val 11232227"/>
            <a:gd name="adj2" fmla="val 16227136"/>
            <a:gd name="adj3" fmla="val 4640"/>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31136A64-69BD-4F10-A480-04B2BA80D205}">
      <dsp:nvSpPr>
        <dsp:cNvPr id="0" name=""/>
        <dsp:cNvSpPr/>
      </dsp:nvSpPr>
      <dsp:spPr>
        <a:xfrm>
          <a:off x="1030247" y="253734"/>
          <a:ext cx="2865877" cy="2865877"/>
        </a:xfrm>
        <a:prstGeom prst="blockArc">
          <a:avLst>
            <a:gd name="adj1" fmla="val 5372868"/>
            <a:gd name="adj2" fmla="val 10367807"/>
            <a:gd name="adj3" fmla="val 4640"/>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5A6DD5DD-DDBD-4846-AF96-D6EFAEEED658}">
      <dsp:nvSpPr>
        <dsp:cNvPr id="0" name=""/>
        <dsp:cNvSpPr/>
      </dsp:nvSpPr>
      <dsp:spPr>
        <a:xfrm>
          <a:off x="1045520" y="246913"/>
          <a:ext cx="2879519" cy="2879519"/>
        </a:xfrm>
        <a:prstGeom prst="blockArc">
          <a:avLst>
            <a:gd name="adj1" fmla="val 432193"/>
            <a:gd name="adj2" fmla="val 5427132"/>
            <a:gd name="adj3" fmla="val 4640"/>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73BB3D3F-7AE0-4F6C-ACF7-6D64256EB495}">
      <dsp:nvSpPr>
        <dsp:cNvPr id="0" name=""/>
        <dsp:cNvSpPr/>
      </dsp:nvSpPr>
      <dsp:spPr>
        <a:xfrm>
          <a:off x="1052343" y="604759"/>
          <a:ext cx="2865877" cy="2865877"/>
        </a:xfrm>
        <a:prstGeom prst="blockArc">
          <a:avLst>
            <a:gd name="adj1" fmla="val 16172864"/>
            <a:gd name="adj2" fmla="val 21167773"/>
            <a:gd name="adj3" fmla="val 4640"/>
          </a:avLst>
        </a:prstGeom>
        <a:solidFill>
          <a:schemeClr val="accent1">
            <a:tint val="6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a:schemeClr val="lt1"/>
        </a:fontRef>
      </dsp:style>
    </dsp:sp>
    <dsp:sp modelId="{324CE357-0BAC-4542-B080-1AEF99662AFC}">
      <dsp:nvSpPr>
        <dsp:cNvPr id="0" name=""/>
        <dsp:cNvSpPr/>
      </dsp:nvSpPr>
      <dsp:spPr>
        <a:xfrm>
          <a:off x="1933742" y="1321687"/>
          <a:ext cx="1080982" cy="1080982"/>
        </a:xfrm>
        <a:prstGeom prst="ellipse">
          <a:avLst/>
        </a:prstGeom>
        <a:blipFill dpi="0" rotWithShape="0">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zh-CN" altLang="en-US" sz="2300" b="1" kern="1200" smtClean="0">
              <a:solidFill>
                <a:srgbClr val="0070C0"/>
              </a:solidFill>
            </a:rPr>
            <a:t>智慧园区</a:t>
          </a:r>
          <a:endParaRPr lang="zh-CN" altLang="en-US" sz="2300" b="1" kern="1200">
            <a:solidFill>
              <a:srgbClr val="0070C0"/>
            </a:solidFill>
          </a:endParaRPr>
        </a:p>
      </dsp:txBody>
      <dsp:txXfrm>
        <a:off x="2092048" y="1479993"/>
        <a:ext cx="764370" cy="764370"/>
      </dsp:txXfrm>
    </dsp:sp>
    <dsp:sp modelId="{26FDF5A2-4B24-4EE2-A525-24F7B7DA2DBC}">
      <dsp:nvSpPr>
        <dsp:cNvPr id="0" name=""/>
        <dsp:cNvSpPr/>
      </dsp:nvSpPr>
      <dsp:spPr>
        <a:xfrm>
          <a:off x="1872206" y="72015"/>
          <a:ext cx="1204053" cy="1132067"/>
        </a:xfrm>
        <a:prstGeom prst="ellipse">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设计研发信息化</a:t>
          </a:r>
          <a:endParaRPr lang="zh-CN" altLang="en-US" sz="1600" b="1" kern="120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dsp:txBody>
      <dsp:txXfrm>
        <a:off x="2048535" y="237802"/>
        <a:ext cx="851395" cy="800493"/>
      </dsp:txXfrm>
    </dsp:sp>
    <dsp:sp modelId="{0DEBE8FE-E1F7-4F8C-9904-43B524B71E36}">
      <dsp:nvSpPr>
        <dsp:cNvPr id="0" name=""/>
        <dsp:cNvSpPr/>
      </dsp:nvSpPr>
      <dsp:spPr>
        <a:xfrm>
          <a:off x="3271900" y="1296145"/>
          <a:ext cx="1204053" cy="1132067"/>
        </a:xfrm>
        <a:prstGeom prst="ellipse">
          <a:avLst/>
        </a:prstGeom>
        <a:blipFill dpi="0" rotWithShape="0">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100000"/>
            </a:lnSpc>
            <a:spcBef>
              <a:spcPct val="0"/>
            </a:spcBef>
            <a:spcAft>
              <a:spcPct val="35000"/>
            </a:spcAft>
          </a:pPr>
          <a:r>
            <a:rPr lang="zh-CN" altLang="en-US" sz="1600" b="1" kern="1200" smtClean="0">
              <a:effectLst>
                <a:outerShdw blurRad="38100" dist="38100" dir="2700000" algn="tl">
                  <a:srgbClr val="000000">
                    <a:alpha val="43137"/>
                  </a:srgbClr>
                </a:outerShdw>
              </a:effectLst>
              <a:latin typeface="微软雅黑" pitchFamily="34" charset="-122"/>
              <a:ea typeface="微软雅黑" pitchFamily="34" charset="-122"/>
            </a:rPr>
            <a:t>经营管理网络化</a:t>
          </a:r>
          <a:endParaRPr lang="zh-CN" altLang="en-US" sz="1600" b="1" kern="1200" dirty="0">
            <a:effectLst>
              <a:outerShdw blurRad="38100" dist="38100" dir="2700000" algn="tl">
                <a:srgbClr val="000000">
                  <a:alpha val="43137"/>
                </a:srgbClr>
              </a:outerShdw>
            </a:effectLst>
            <a:latin typeface="微软雅黑" pitchFamily="34" charset="-122"/>
            <a:ea typeface="微软雅黑" pitchFamily="34" charset="-122"/>
          </a:endParaRPr>
        </a:p>
      </dsp:txBody>
      <dsp:txXfrm>
        <a:off x="3448229" y="1461932"/>
        <a:ext cx="851395" cy="800493"/>
      </dsp:txXfrm>
    </dsp:sp>
    <dsp:sp modelId="{F32E702D-0D9E-4E29-8103-9FC4956DBACE}">
      <dsp:nvSpPr>
        <dsp:cNvPr id="0" name=""/>
        <dsp:cNvSpPr/>
      </dsp:nvSpPr>
      <dsp:spPr>
        <a:xfrm>
          <a:off x="1872206" y="2520289"/>
          <a:ext cx="1204053" cy="1132067"/>
        </a:xfrm>
        <a:prstGeom prst="ellipse">
          <a:avLst/>
        </a:prstGeom>
        <a:blipFill dpi="0" rotWithShape="0">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100000"/>
            </a:lnSpc>
            <a:spcBef>
              <a:spcPct val="0"/>
            </a:spcBef>
            <a:spcAft>
              <a:spcPct val="35000"/>
            </a:spcAft>
          </a:pPr>
          <a:r>
            <a:rPr lang="zh-CN" altLang="en-US" sz="1600" b="1" kern="1200" smtClean="0">
              <a:effectLst>
                <a:outerShdw blurRad="38100" dist="38100" dir="2700000" algn="tl">
                  <a:srgbClr val="000000">
                    <a:alpha val="43137"/>
                  </a:srgbClr>
                </a:outerShdw>
              </a:effectLst>
              <a:latin typeface="微软雅黑" pitchFamily="34" charset="-122"/>
              <a:ea typeface="微软雅黑" pitchFamily="34" charset="-122"/>
            </a:rPr>
            <a:t>生产过程智能化</a:t>
          </a:r>
          <a:endParaRPr lang="zh-CN" altLang="en-US" sz="1600" b="1" kern="1200">
            <a:effectLst>
              <a:outerShdw blurRad="38100" dist="38100" dir="2700000" algn="tl">
                <a:srgbClr val="000000">
                  <a:alpha val="43137"/>
                </a:srgbClr>
              </a:outerShdw>
            </a:effectLst>
            <a:latin typeface="微软雅黑" pitchFamily="34" charset="-122"/>
            <a:ea typeface="微软雅黑" pitchFamily="34" charset="-122"/>
          </a:endParaRPr>
        </a:p>
      </dsp:txBody>
      <dsp:txXfrm>
        <a:off x="2048535" y="2686076"/>
        <a:ext cx="851395" cy="800493"/>
      </dsp:txXfrm>
    </dsp:sp>
    <dsp:sp modelId="{4721ACC1-48FB-416F-99A3-3DF723C406AD}">
      <dsp:nvSpPr>
        <dsp:cNvPr id="0" name=""/>
        <dsp:cNvSpPr/>
      </dsp:nvSpPr>
      <dsp:spPr>
        <a:xfrm>
          <a:off x="472513" y="1296145"/>
          <a:ext cx="1204053" cy="1132067"/>
        </a:xfrm>
        <a:prstGeom prst="ellipse">
          <a:avLst/>
        </a:prstGeom>
        <a:blipFill dpi="0" rotWithShape="0">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100000"/>
            </a:lnSpc>
            <a:spcBef>
              <a:spcPct val="0"/>
            </a:spcBef>
            <a:spcAft>
              <a:spcPct val="35000"/>
            </a:spcAft>
          </a:pPr>
          <a:r>
            <a:rPr lang="zh-CN" altLang="en-US" sz="1600" b="1" kern="1200" smtClean="0">
              <a:effectLst>
                <a:outerShdw blurRad="38100" dist="38100" dir="2700000" algn="tl">
                  <a:srgbClr val="000000">
                    <a:alpha val="43137"/>
                  </a:srgbClr>
                </a:outerShdw>
              </a:effectLst>
              <a:latin typeface="微软雅黑" pitchFamily="34" charset="-122"/>
              <a:ea typeface="微软雅黑" pitchFamily="34" charset="-122"/>
            </a:rPr>
            <a:t>生产装备数字化</a:t>
          </a:r>
          <a:endParaRPr lang="zh-CN" altLang="en-US" sz="1600" b="1" kern="1200">
            <a:effectLst>
              <a:outerShdw blurRad="38100" dist="38100" dir="2700000" algn="tl">
                <a:srgbClr val="000000">
                  <a:alpha val="43137"/>
                </a:srgbClr>
              </a:outerShdw>
            </a:effectLst>
            <a:latin typeface="微软雅黑" pitchFamily="34" charset="-122"/>
            <a:ea typeface="微软雅黑" pitchFamily="34" charset="-122"/>
          </a:endParaRPr>
        </a:p>
      </dsp:txBody>
      <dsp:txXfrm>
        <a:off x="648842" y="1461932"/>
        <a:ext cx="851395" cy="8004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8BA1E-84F0-4E94-969B-97AF05FBC697}">
      <dsp:nvSpPr>
        <dsp:cNvPr id="0" name=""/>
        <dsp:cNvSpPr/>
      </dsp:nvSpPr>
      <dsp:spPr>
        <a:xfrm>
          <a:off x="2268246" y="0"/>
          <a:ext cx="1908211" cy="1908211"/>
        </a:xfrm>
        <a:prstGeom prst="triangle">
          <a:avLst/>
        </a:prstGeom>
        <a:solidFill>
          <a:srgbClr val="92D050"/>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endParaRPr lang="zh-CN" altLang="en-US" sz="4600" b="1" kern="1200"/>
        </a:p>
      </dsp:txBody>
      <dsp:txXfrm>
        <a:off x="2745299" y="954106"/>
        <a:ext cx="954105" cy="954105"/>
      </dsp:txXfrm>
    </dsp:sp>
    <dsp:sp modelId="{13389751-FF2C-4720-B5FE-5A0B4B684DD2}">
      <dsp:nvSpPr>
        <dsp:cNvPr id="0" name=""/>
        <dsp:cNvSpPr/>
      </dsp:nvSpPr>
      <dsp:spPr>
        <a:xfrm>
          <a:off x="1341713" y="1908211"/>
          <a:ext cx="1908211" cy="1908211"/>
        </a:xfrm>
        <a:prstGeom prst="triangle">
          <a:avLst/>
        </a:prstGeom>
        <a:solidFill>
          <a:srgbClr val="92D050"/>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endParaRPr lang="zh-CN" altLang="en-US" sz="4600" b="1" kern="1200"/>
        </a:p>
      </dsp:txBody>
      <dsp:txXfrm>
        <a:off x="1818766" y="2862317"/>
        <a:ext cx="954105" cy="954105"/>
      </dsp:txXfrm>
    </dsp:sp>
    <dsp:sp modelId="{88366FB8-82CD-46AF-B134-D6965915FD62}">
      <dsp:nvSpPr>
        <dsp:cNvPr id="0" name=""/>
        <dsp:cNvSpPr/>
      </dsp:nvSpPr>
      <dsp:spPr>
        <a:xfrm rot="10800000">
          <a:off x="2295819" y="1908211"/>
          <a:ext cx="1908211" cy="1908211"/>
        </a:xfrm>
        <a:prstGeom prst="triangle">
          <a:avLst/>
        </a:prstGeom>
        <a:solidFill>
          <a:schemeClr val="bg1"/>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zh-CN" altLang="en-US" sz="2400" b="1" kern="1200"/>
        </a:p>
      </dsp:txBody>
      <dsp:txXfrm rot="10800000">
        <a:off x="2772872" y="1908211"/>
        <a:ext cx="954105" cy="954105"/>
      </dsp:txXfrm>
    </dsp:sp>
    <dsp:sp modelId="{6CE31FCC-78E6-4572-9E06-3C7222819E06}">
      <dsp:nvSpPr>
        <dsp:cNvPr id="0" name=""/>
        <dsp:cNvSpPr/>
      </dsp:nvSpPr>
      <dsp:spPr>
        <a:xfrm>
          <a:off x="3204357" y="1908211"/>
          <a:ext cx="1908211" cy="1908211"/>
        </a:xfrm>
        <a:prstGeom prst="triangle">
          <a:avLst/>
        </a:prstGeom>
        <a:solidFill>
          <a:srgbClr val="92D050"/>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endParaRPr lang="zh-CN" altLang="en-US" sz="4600" b="1" kern="1200"/>
        </a:p>
      </dsp:txBody>
      <dsp:txXfrm>
        <a:off x="3681410" y="2862317"/>
        <a:ext cx="954105" cy="9541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E991A-769A-4238-AD3A-D7698AE80896}">
      <dsp:nvSpPr>
        <dsp:cNvPr id="0" name=""/>
        <dsp:cNvSpPr/>
      </dsp:nvSpPr>
      <dsp:spPr>
        <a:xfrm>
          <a:off x="1256641" y="78961"/>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物流</a:t>
          </a:r>
          <a:endParaRPr lang="zh-CN" altLang="en-US" sz="1600" b="1" kern="1200">
            <a:solidFill>
              <a:srgbClr val="FFFF00"/>
            </a:solidFill>
            <a:effectLst>
              <a:outerShdw blurRad="38100" dist="38100" dir="2700000" algn="tl">
                <a:srgbClr val="000000">
                  <a:alpha val="43137"/>
                </a:srgbClr>
              </a:outerShdw>
            </a:effectLst>
          </a:endParaRPr>
        </a:p>
      </dsp:txBody>
      <dsp:txXfrm>
        <a:off x="1256641" y="78961"/>
        <a:ext cx="490007" cy="490007"/>
      </dsp:txXfrm>
    </dsp:sp>
    <dsp:sp modelId="{58F601A8-1C09-4659-9AD3-B2D571459846}">
      <dsp:nvSpPr>
        <dsp:cNvPr id="0" name=""/>
        <dsp:cNvSpPr/>
      </dsp:nvSpPr>
      <dsp:spPr>
        <a:xfrm>
          <a:off x="102275" y="64581"/>
          <a:ext cx="1839308" cy="1839308"/>
        </a:xfrm>
        <a:prstGeom prst="circularArrow">
          <a:avLst>
            <a:gd name="adj1" fmla="val 5195"/>
            <a:gd name="adj2" fmla="val 335535"/>
            <a:gd name="adj3" fmla="val 21294783"/>
            <a:gd name="adj4" fmla="val 19764888"/>
            <a:gd name="adj5" fmla="val 6061"/>
          </a:avLst>
        </a:prstGeom>
        <a:gradFill rotWithShape="0">
          <a:gsLst>
            <a:gs pos="0">
              <a:schemeClr val="accent2">
                <a:hueOff val="0"/>
                <a:satOff val="0"/>
                <a:lumOff val="0"/>
                <a:alphaOff val="0"/>
                <a:tint val="43000"/>
                <a:satMod val="165000"/>
              </a:schemeClr>
            </a:gs>
            <a:gs pos="55000">
              <a:schemeClr val="accent2">
                <a:hueOff val="0"/>
                <a:satOff val="0"/>
                <a:lumOff val="0"/>
                <a:alphaOff val="0"/>
                <a:tint val="83000"/>
                <a:satMod val="155000"/>
              </a:schemeClr>
            </a:gs>
            <a:gs pos="100000">
              <a:schemeClr val="accent2">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EFEC1FD-8BC1-41A4-BDA3-09E0ADD64D73}">
      <dsp:nvSpPr>
        <dsp:cNvPr id="0" name=""/>
        <dsp:cNvSpPr/>
      </dsp:nvSpPr>
      <dsp:spPr>
        <a:xfrm>
          <a:off x="1553121" y="991433"/>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资金流</a:t>
          </a:r>
          <a:endParaRPr lang="zh-CN" altLang="en-US" sz="1600" b="1" kern="1200">
            <a:solidFill>
              <a:srgbClr val="FFFF00"/>
            </a:solidFill>
            <a:effectLst>
              <a:outerShdw blurRad="38100" dist="38100" dir="2700000" algn="tl">
                <a:srgbClr val="000000">
                  <a:alpha val="43137"/>
                </a:srgbClr>
              </a:outerShdw>
            </a:effectLst>
          </a:endParaRPr>
        </a:p>
      </dsp:txBody>
      <dsp:txXfrm>
        <a:off x="1553121" y="991433"/>
        <a:ext cx="490007" cy="490007"/>
      </dsp:txXfrm>
    </dsp:sp>
    <dsp:sp modelId="{B2607EFB-0D7C-44E8-B490-E6EA775B3993}">
      <dsp:nvSpPr>
        <dsp:cNvPr id="0" name=""/>
        <dsp:cNvSpPr/>
      </dsp:nvSpPr>
      <dsp:spPr>
        <a:xfrm>
          <a:off x="110644" y="64581"/>
          <a:ext cx="1839308" cy="1839308"/>
        </a:xfrm>
        <a:prstGeom prst="circularArrow">
          <a:avLst>
            <a:gd name="adj1" fmla="val 5195"/>
            <a:gd name="adj2" fmla="val 335535"/>
            <a:gd name="adj3" fmla="val 4016296"/>
            <a:gd name="adj4" fmla="val 2251966"/>
            <a:gd name="adj5" fmla="val 6061"/>
          </a:avLst>
        </a:prstGeom>
        <a:gradFill rotWithShape="0">
          <a:gsLst>
            <a:gs pos="0">
              <a:schemeClr val="accent2">
                <a:hueOff val="-5040797"/>
                <a:satOff val="2192"/>
                <a:lumOff val="637"/>
                <a:alphaOff val="0"/>
                <a:tint val="43000"/>
                <a:satMod val="165000"/>
              </a:schemeClr>
            </a:gs>
            <a:gs pos="55000">
              <a:schemeClr val="accent2">
                <a:hueOff val="-5040797"/>
                <a:satOff val="2192"/>
                <a:lumOff val="637"/>
                <a:alphaOff val="0"/>
                <a:tint val="83000"/>
                <a:satMod val="155000"/>
              </a:schemeClr>
            </a:gs>
            <a:gs pos="100000">
              <a:schemeClr val="accent2">
                <a:hueOff val="-5040797"/>
                <a:satOff val="2192"/>
                <a:lumOff val="637"/>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80F9CE1-68DB-46A9-9824-EA4BE82D1546}">
      <dsp:nvSpPr>
        <dsp:cNvPr id="0" name=""/>
        <dsp:cNvSpPr/>
      </dsp:nvSpPr>
      <dsp:spPr>
        <a:xfrm>
          <a:off x="776925" y="1555372"/>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信息流</a:t>
          </a:r>
          <a:endParaRPr lang="zh-CN" altLang="en-US" sz="1600" b="1" kern="1200">
            <a:solidFill>
              <a:srgbClr val="FFFF00"/>
            </a:solidFill>
            <a:effectLst>
              <a:outerShdw blurRad="38100" dist="38100" dir="2700000" algn="tl">
                <a:srgbClr val="000000">
                  <a:alpha val="43137"/>
                </a:srgbClr>
              </a:outerShdw>
            </a:effectLst>
          </a:endParaRPr>
        </a:p>
      </dsp:txBody>
      <dsp:txXfrm>
        <a:off x="776925" y="1555372"/>
        <a:ext cx="490007" cy="490007"/>
      </dsp:txXfrm>
    </dsp:sp>
    <dsp:sp modelId="{AF53DDF4-CB75-47AD-BD35-C8D87BCD6DBC}">
      <dsp:nvSpPr>
        <dsp:cNvPr id="0" name=""/>
        <dsp:cNvSpPr/>
      </dsp:nvSpPr>
      <dsp:spPr>
        <a:xfrm>
          <a:off x="102275" y="64581"/>
          <a:ext cx="1839308" cy="1839308"/>
        </a:xfrm>
        <a:prstGeom prst="circularArrow">
          <a:avLst>
            <a:gd name="adj1" fmla="val 5195"/>
            <a:gd name="adj2" fmla="val 335535"/>
            <a:gd name="adj3" fmla="val 8212500"/>
            <a:gd name="adj4" fmla="val 6448170"/>
            <a:gd name="adj5" fmla="val 6061"/>
          </a:avLst>
        </a:prstGeom>
        <a:gradFill rotWithShape="0">
          <a:gsLst>
            <a:gs pos="0">
              <a:schemeClr val="accent2">
                <a:hueOff val="-10081593"/>
                <a:satOff val="4384"/>
                <a:lumOff val="1275"/>
                <a:alphaOff val="0"/>
                <a:tint val="43000"/>
                <a:satMod val="165000"/>
              </a:schemeClr>
            </a:gs>
            <a:gs pos="55000">
              <a:schemeClr val="accent2">
                <a:hueOff val="-10081593"/>
                <a:satOff val="4384"/>
                <a:lumOff val="1275"/>
                <a:alphaOff val="0"/>
                <a:tint val="83000"/>
                <a:satMod val="155000"/>
              </a:schemeClr>
            </a:gs>
            <a:gs pos="100000">
              <a:schemeClr val="accent2">
                <a:hueOff val="-10081593"/>
                <a:satOff val="4384"/>
                <a:lumOff val="1275"/>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655B3C4-C436-4B7F-BA00-E676FE1D999F}">
      <dsp:nvSpPr>
        <dsp:cNvPr id="0" name=""/>
        <dsp:cNvSpPr/>
      </dsp:nvSpPr>
      <dsp:spPr>
        <a:xfrm>
          <a:off x="730" y="991433"/>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能源流</a:t>
          </a:r>
          <a:endParaRPr lang="zh-CN" altLang="en-US" sz="1600" b="1" kern="1200">
            <a:solidFill>
              <a:srgbClr val="FFFF00"/>
            </a:solidFill>
            <a:effectLst>
              <a:outerShdw blurRad="38100" dist="38100" dir="2700000" algn="tl">
                <a:srgbClr val="000000">
                  <a:alpha val="43137"/>
                </a:srgbClr>
              </a:outerShdw>
            </a:effectLst>
          </a:endParaRPr>
        </a:p>
      </dsp:txBody>
      <dsp:txXfrm>
        <a:off x="730" y="991433"/>
        <a:ext cx="490007" cy="490007"/>
      </dsp:txXfrm>
    </dsp:sp>
    <dsp:sp modelId="{2BF483C9-1517-45A5-A1CC-54CFA660927D}">
      <dsp:nvSpPr>
        <dsp:cNvPr id="0" name=""/>
        <dsp:cNvSpPr/>
      </dsp:nvSpPr>
      <dsp:spPr>
        <a:xfrm>
          <a:off x="102275" y="44974"/>
          <a:ext cx="1839308" cy="1839308"/>
        </a:xfrm>
        <a:prstGeom prst="circularArrow">
          <a:avLst>
            <a:gd name="adj1" fmla="val 5195"/>
            <a:gd name="adj2" fmla="val 335535"/>
            <a:gd name="adj3" fmla="val 12299577"/>
            <a:gd name="adj4" fmla="val 10769682"/>
            <a:gd name="adj5" fmla="val 6061"/>
          </a:avLst>
        </a:prstGeom>
        <a:gradFill rotWithShape="0">
          <a:gsLst>
            <a:gs pos="0">
              <a:schemeClr val="accent2">
                <a:hueOff val="-15122390"/>
                <a:satOff val="6577"/>
                <a:lumOff val="1912"/>
                <a:alphaOff val="0"/>
                <a:tint val="43000"/>
                <a:satMod val="165000"/>
              </a:schemeClr>
            </a:gs>
            <a:gs pos="55000">
              <a:schemeClr val="accent2">
                <a:hueOff val="-15122390"/>
                <a:satOff val="6577"/>
                <a:lumOff val="1912"/>
                <a:alphaOff val="0"/>
                <a:tint val="83000"/>
                <a:satMod val="155000"/>
              </a:schemeClr>
            </a:gs>
            <a:gs pos="100000">
              <a:schemeClr val="accent2">
                <a:hueOff val="-15122390"/>
                <a:satOff val="6577"/>
                <a:lumOff val="1912"/>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1BFDD73-4BF5-494E-91A3-D8610712B9EC}">
      <dsp:nvSpPr>
        <dsp:cNvPr id="0" name=""/>
        <dsp:cNvSpPr/>
      </dsp:nvSpPr>
      <dsp:spPr>
        <a:xfrm>
          <a:off x="297210" y="78961"/>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人流</a:t>
          </a:r>
          <a:endParaRPr lang="zh-CN" altLang="en-US" sz="1600" b="1" kern="1200">
            <a:solidFill>
              <a:srgbClr val="FFFF00"/>
            </a:solidFill>
            <a:effectLst>
              <a:outerShdw blurRad="38100" dist="38100" dir="2700000" algn="tl">
                <a:srgbClr val="000000">
                  <a:alpha val="43137"/>
                </a:srgbClr>
              </a:outerShdw>
            </a:effectLst>
          </a:endParaRPr>
        </a:p>
      </dsp:txBody>
      <dsp:txXfrm>
        <a:off x="297210" y="78961"/>
        <a:ext cx="490007" cy="490007"/>
      </dsp:txXfrm>
    </dsp:sp>
    <dsp:sp modelId="{505118BF-2C1F-4041-A0F0-A7308CD690F3}">
      <dsp:nvSpPr>
        <dsp:cNvPr id="0" name=""/>
        <dsp:cNvSpPr/>
      </dsp:nvSpPr>
      <dsp:spPr>
        <a:xfrm>
          <a:off x="102275" y="64581"/>
          <a:ext cx="1839308" cy="1839308"/>
        </a:xfrm>
        <a:prstGeom prst="circularArrow">
          <a:avLst>
            <a:gd name="adj1" fmla="val 5195"/>
            <a:gd name="adj2" fmla="val 335535"/>
            <a:gd name="adj3" fmla="val 16867279"/>
            <a:gd name="adj4" fmla="val 15197186"/>
            <a:gd name="adj5" fmla="val 6061"/>
          </a:avLst>
        </a:prstGeom>
        <a:gradFill rotWithShape="0">
          <a:gsLst>
            <a:gs pos="0">
              <a:schemeClr val="accent2">
                <a:hueOff val="-20163186"/>
                <a:satOff val="8769"/>
                <a:lumOff val="2550"/>
                <a:alphaOff val="0"/>
                <a:tint val="43000"/>
                <a:satMod val="165000"/>
              </a:schemeClr>
            </a:gs>
            <a:gs pos="55000">
              <a:schemeClr val="accent2">
                <a:hueOff val="-20163186"/>
                <a:satOff val="8769"/>
                <a:lumOff val="2550"/>
                <a:alphaOff val="0"/>
                <a:tint val="83000"/>
                <a:satMod val="155000"/>
              </a:schemeClr>
            </a:gs>
            <a:gs pos="100000">
              <a:schemeClr val="accent2">
                <a:hueOff val="-20163186"/>
                <a:satOff val="8769"/>
                <a:lumOff val="255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8BA1E-84F0-4E94-969B-97AF05FBC697}">
      <dsp:nvSpPr>
        <dsp:cNvPr id="0" name=""/>
        <dsp:cNvSpPr/>
      </dsp:nvSpPr>
      <dsp:spPr>
        <a:xfrm>
          <a:off x="2268246" y="0"/>
          <a:ext cx="1908211" cy="1908211"/>
        </a:xfrm>
        <a:prstGeom prst="triangle">
          <a:avLst/>
        </a:prstGeom>
        <a:solidFill>
          <a:srgbClr val="92D050"/>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endParaRPr lang="zh-CN" altLang="en-US" sz="4600" b="1" kern="1200"/>
        </a:p>
      </dsp:txBody>
      <dsp:txXfrm>
        <a:off x="2745299" y="954106"/>
        <a:ext cx="954105" cy="954105"/>
      </dsp:txXfrm>
    </dsp:sp>
    <dsp:sp modelId="{13389751-FF2C-4720-B5FE-5A0B4B684DD2}">
      <dsp:nvSpPr>
        <dsp:cNvPr id="0" name=""/>
        <dsp:cNvSpPr/>
      </dsp:nvSpPr>
      <dsp:spPr>
        <a:xfrm>
          <a:off x="1341713" y="1908211"/>
          <a:ext cx="1908211" cy="1908211"/>
        </a:xfrm>
        <a:prstGeom prst="triangle">
          <a:avLst/>
        </a:prstGeom>
        <a:solidFill>
          <a:srgbClr val="92D050"/>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endParaRPr lang="zh-CN" altLang="en-US" sz="4600" b="1" kern="1200"/>
        </a:p>
      </dsp:txBody>
      <dsp:txXfrm>
        <a:off x="1818766" y="2862317"/>
        <a:ext cx="954105" cy="954105"/>
      </dsp:txXfrm>
    </dsp:sp>
    <dsp:sp modelId="{88366FB8-82CD-46AF-B134-D6965915FD62}">
      <dsp:nvSpPr>
        <dsp:cNvPr id="0" name=""/>
        <dsp:cNvSpPr/>
      </dsp:nvSpPr>
      <dsp:spPr>
        <a:xfrm rot="10800000">
          <a:off x="2295819" y="1908211"/>
          <a:ext cx="1908211" cy="1908211"/>
        </a:xfrm>
        <a:prstGeom prst="triangle">
          <a:avLst/>
        </a:prstGeom>
        <a:solidFill>
          <a:schemeClr val="bg1"/>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zh-CN" altLang="en-US" sz="2400" b="1" kern="1200"/>
        </a:p>
      </dsp:txBody>
      <dsp:txXfrm rot="10800000">
        <a:off x="2772872" y="1908211"/>
        <a:ext cx="954105" cy="954105"/>
      </dsp:txXfrm>
    </dsp:sp>
    <dsp:sp modelId="{6CE31FCC-78E6-4572-9E06-3C7222819E06}">
      <dsp:nvSpPr>
        <dsp:cNvPr id="0" name=""/>
        <dsp:cNvSpPr/>
      </dsp:nvSpPr>
      <dsp:spPr>
        <a:xfrm>
          <a:off x="3204357" y="1908211"/>
          <a:ext cx="1908211" cy="1908211"/>
        </a:xfrm>
        <a:prstGeom prst="triangle">
          <a:avLst/>
        </a:prstGeom>
        <a:solidFill>
          <a:srgbClr val="92D050"/>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endParaRPr lang="zh-CN" altLang="en-US" sz="4600" b="1" kern="1200"/>
        </a:p>
      </dsp:txBody>
      <dsp:txXfrm>
        <a:off x="3681410" y="2862317"/>
        <a:ext cx="954105" cy="9541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E991A-769A-4238-AD3A-D7698AE80896}">
      <dsp:nvSpPr>
        <dsp:cNvPr id="0" name=""/>
        <dsp:cNvSpPr/>
      </dsp:nvSpPr>
      <dsp:spPr>
        <a:xfrm>
          <a:off x="1256641" y="78961"/>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物流</a:t>
          </a:r>
          <a:endParaRPr lang="zh-CN" altLang="en-US" sz="1600" b="1" kern="1200">
            <a:solidFill>
              <a:srgbClr val="FFFF00"/>
            </a:solidFill>
            <a:effectLst>
              <a:outerShdw blurRad="38100" dist="38100" dir="2700000" algn="tl">
                <a:srgbClr val="000000">
                  <a:alpha val="43137"/>
                </a:srgbClr>
              </a:outerShdw>
            </a:effectLst>
          </a:endParaRPr>
        </a:p>
      </dsp:txBody>
      <dsp:txXfrm>
        <a:off x="1256641" y="78961"/>
        <a:ext cx="490007" cy="490007"/>
      </dsp:txXfrm>
    </dsp:sp>
    <dsp:sp modelId="{58F601A8-1C09-4659-9AD3-B2D571459846}">
      <dsp:nvSpPr>
        <dsp:cNvPr id="0" name=""/>
        <dsp:cNvSpPr/>
      </dsp:nvSpPr>
      <dsp:spPr>
        <a:xfrm>
          <a:off x="102275" y="64581"/>
          <a:ext cx="1839308" cy="1839308"/>
        </a:xfrm>
        <a:prstGeom prst="circularArrow">
          <a:avLst>
            <a:gd name="adj1" fmla="val 5195"/>
            <a:gd name="adj2" fmla="val 335535"/>
            <a:gd name="adj3" fmla="val 21294783"/>
            <a:gd name="adj4" fmla="val 19764888"/>
            <a:gd name="adj5" fmla="val 6061"/>
          </a:avLst>
        </a:prstGeom>
        <a:gradFill rotWithShape="0">
          <a:gsLst>
            <a:gs pos="0">
              <a:schemeClr val="accent2">
                <a:hueOff val="0"/>
                <a:satOff val="0"/>
                <a:lumOff val="0"/>
                <a:alphaOff val="0"/>
                <a:tint val="43000"/>
                <a:satMod val="165000"/>
              </a:schemeClr>
            </a:gs>
            <a:gs pos="55000">
              <a:schemeClr val="accent2">
                <a:hueOff val="0"/>
                <a:satOff val="0"/>
                <a:lumOff val="0"/>
                <a:alphaOff val="0"/>
                <a:tint val="83000"/>
                <a:satMod val="155000"/>
              </a:schemeClr>
            </a:gs>
            <a:gs pos="100000">
              <a:schemeClr val="accent2">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EFEC1FD-8BC1-41A4-BDA3-09E0ADD64D73}">
      <dsp:nvSpPr>
        <dsp:cNvPr id="0" name=""/>
        <dsp:cNvSpPr/>
      </dsp:nvSpPr>
      <dsp:spPr>
        <a:xfrm>
          <a:off x="1553121" y="991433"/>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资金流</a:t>
          </a:r>
          <a:endParaRPr lang="zh-CN" altLang="en-US" sz="1600" b="1" kern="1200">
            <a:solidFill>
              <a:srgbClr val="FFFF00"/>
            </a:solidFill>
            <a:effectLst>
              <a:outerShdw blurRad="38100" dist="38100" dir="2700000" algn="tl">
                <a:srgbClr val="000000">
                  <a:alpha val="43137"/>
                </a:srgbClr>
              </a:outerShdw>
            </a:effectLst>
          </a:endParaRPr>
        </a:p>
      </dsp:txBody>
      <dsp:txXfrm>
        <a:off x="1553121" y="991433"/>
        <a:ext cx="490007" cy="490007"/>
      </dsp:txXfrm>
    </dsp:sp>
    <dsp:sp modelId="{B2607EFB-0D7C-44E8-B490-E6EA775B3993}">
      <dsp:nvSpPr>
        <dsp:cNvPr id="0" name=""/>
        <dsp:cNvSpPr/>
      </dsp:nvSpPr>
      <dsp:spPr>
        <a:xfrm>
          <a:off x="110644" y="64581"/>
          <a:ext cx="1839308" cy="1839308"/>
        </a:xfrm>
        <a:prstGeom prst="circularArrow">
          <a:avLst>
            <a:gd name="adj1" fmla="val 5195"/>
            <a:gd name="adj2" fmla="val 335535"/>
            <a:gd name="adj3" fmla="val 4016296"/>
            <a:gd name="adj4" fmla="val 2251966"/>
            <a:gd name="adj5" fmla="val 6061"/>
          </a:avLst>
        </a:prstGeom>
        <a:gradFill rotWithShape="0">
          <a:gsLst>
            <a:gs pos="0">
              <a:schemeClr val="accent2">
                <a:hueOff val="-5040797"/>
                <a:satOff val="2192"/>
                <a:lumOff val="637"/>
                <a:alphaOff val="0"/>
                <a:tint val="43000"/>
                <a:satMod val="165000"/>
              </a:schemeClr>
            </a:gs>
            <a:gs pos="55000">
              <a:schemeClr val="accent2">
                <a:hueOff val="-5040797"/>
                <a:satOff val="2192"/>
                <a:lumOff val="637"/>
                <a:alphaOff val="0"/>
                <a:tint val="83000"/>
                <a:satMod val="155000"/>
              </a:schemeClr>
            </a:gs>
            <a:gs pos="100000">
              <a:schemeClr val="accent2">
                <a:hueOff val="-5040797"/>
                <a:satOff val="2192"/>
                <a:lumOff val="637"/>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80F9CE1-68DB-46A9-9824-EA4BE82D1546}">
      <dsp:nvSpPr>
        <dsp:cNvPr id="0" name=""/>
        <dsp:cNvSpPr/>
      </dsp:nvSpPr>
      <dsp:spPr>
        <a:xfrm>
          <a:off x="776925" y="1555372"/>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信息流</a:t>
          </a:r>
          <a:endParaRPr lang="zh-CN" altLang="en-US" sz="1600" b="1" kern="1200">
            <a:solidFill>
              <a:srgbClr val="FFFF00"/>
            </a:solidFill>
            <a:effectLst>
              <a:outerShdw blurRad="38100" dist="38100" dir="2700000" algn="tl">
                <a:srgbClr val="000000">
                  <a:alpha val="43137"/>
                </a:srgbClr>
              </a:outerShdw>
            </a:effectLst>
          </a:endParaRPr>
        </a:p>
      </dsp:txBody>
      <dsp:txXfrm>
        <a:off x="776925" y="1555372"/>
        <a:ext cx="490007" cy="490007"/>
      </dsp:txXfrm>
    </dsp:sp>
    <dsp:sp modelId="{AF53DDF4-CB75-47AD-BD35-C8D87BCD6DBC}">
      <dsp:nvSpPr>
        <dsp:cNvPr id="0" name=""/>
        <dsp:cNvSpPr/>
      </dsp:nvSpPr>
      <dsp:spPr>
        <a:xfrm>
          <a:off x="102275" y="64581"/>
          <a:ext cx="1839308" cy="1839308"/>
        </a:xfrm>
        <a:prstGeom prst="circularArrow">
          <a:avLst>
            <a:gd name="adj1" fmla="val 5195"/>
            <a:gd name="adj2" fmla="val 335535"/>
            <a:gd name="adj3" fmla="val 8212500"/>
            <a:gd name="adj4" fmla="val 6448170"/>
            <a:gd name="adj5" fmla="val 6061"/>
          </a:avLst>
        </a:prstGeom>
        <a:gradFill rotWithShape="0">
          <a:gsLst>
            <a:gs pos="0">
              <a:schemeClr val="accent2">
                <a:hueOff val="-10081593"/>
                <a:satOff val="4384"/>
                <a:lumOff val="1275"/>
                <a:alphaOff val="0"/>
                <a:tint val="43000"/>
                <a:satMod val="165000"/>
              </a:schemeClr>
            </a:gs>
            <a:gs pos="55000">
              <a:schemeClr val="accent2">
                <a:hueOff val="-10081593"/>
                <a:satOff val="4384"/>
                <a:lumOff val="1275"/>
                <a:alphaOff val="0"/>
                <a:tint val="83000"/>
                <a:satMod val="155000"/>
              </a:schemeClr>
            </a:gs>
            <a:gs pos="100000">
              <a:schemeClr val="accent2">
                <a:hueOff val="-10081593"/>
                <a:satOff val="4384"/>
                <a:lumOff val="1275"/>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655B3C4-C436-4B7F-BA00-E676FE1D999F}">
      <dsp:nvSpPr>
        <dsp:cNvPr id="0" name=""/>
        <dsp:cNvSpPr/>
      </dsp:nvSpPr>
      <dsp:spPr>
        <a:xfrm>
          <a:off x="730" y="991433"/>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能源流</a:t>
          </a:r>
          <a:endParaRPr lang="zh-CN" altLang="en-US" sz="1600" b="1" kern="1200">
            <a:solidFill>
              <a:srgbClr val="FFFF00"/>
            </a:solidFill>
            <a:effectLst>
              <a:outerShdw blurRad="38100" dist="38100" dir="2700000" algn="tl">
                <a:srgbClr val="000000">
                  <a:alpha val="43137"/>
                </a:srgbClr>
              </a:outerShdw>
            </a:effectLst>
          </a:endParaRPr>
        </a:p>
      </dsp:txBody>
      <dsp:txXfrm>
        <a:off x="730" y="991433"/>
        <a:ext cx="490007" cy="490007"/>
      </dsp:txXfrm>
    </dsp:sp>
    <dsp:sp modelId="{2BF483C9-1517-45A5-A1CC-54CFA660927D}">
      <dsp:nvSpPr>
        <dsp:cNvPr id="0" name=""/>
        <dsp:cNvSpPr/>
      </dsp:nvSpPr>
      <dsp:spPr>
        <a:xfrm>
          <a:off x="102275" y="44974"/>
          <a:ext cx="1839308" cy="1839308"/>
        </a:xfrm>
        <a:prstGeom prst="circularArrow">
          <a:avLst>
            <a:gd name="adj1" fmla="val 5195"/>
            <a:gd name="adj2" fmla="val 335535"/>
            <a:gd name="adj3" fmla="val 12299577"/>
            <a:gd name="adj4" fmla="val 10769682"/>
            <a:gd name="adj5" fmla="val 6061"/>
          </a:avLst>
        </a:prstGeom>
        <a:gradFill rotWithShape="0">
          <a:gsLst>
            <a:gs pos="0">
              <a:schemeClr val="accent2">
                <a:hueOff val="-15122390"/>
                <a:satOff val="6577"/>
                <a:lumOff val="1912"/>
                <a:alphaOff val="0"/>
                <a:tint val="43000"/>
                <a:satMod val="165000"/>
              </a:schemeClr>
            </a:gs>
            <a:gs pos="55000">
              <a:schemeClr val="accent2">
                <a:hueOff val="-15122390"/>
                <a:satOff val="6577"/>
                <a:lumOff val="1912"/>
                <a:alphaOff val="0"/>
                <a:tint val="83000"/>
                <a:satMod val="155000"/>
              </a:schemeClr>
            </a:gs>
            <a:gs pos="100000">
              <a:schemeClr val="accent2">
                <a:hueOff val="-15122390"/>
                <a:satOff val="6577"/>
                <a:lumOff val="1912"/>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1BFDD73-4BF5-494E-91A3-D8610712B9EC}">
      <dsp:nvSpPr>
        <dsp:cNvPr id="0" name=""/>
        <dsp:cNvSpPr/>
      </dsp:nvSpPr>
      <dsp:spPr>
        <a:xfrm>
          <a:off x="297210" y="78961"/>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人流</a:t>
          </a:r>
          <a:endParaRPr lang="zh-CN" altLang="en-US" sz="1600" b="1" kern="1200">
            <a:solidFill>
              <a:srgbClr val="FFFF00"/>
            </a:solidFill>
            <a:effectLst>
              <a:outerShdw blurRad="38100" dist="38100" dir="2700000" algn="tl">
                <a:srgbClr val="000000">
                  <a:alpha val="43137"/>
                </a:srgbClr>
              </a:outerShdw>
            </a:effectLst>
          </a:endParaRPr>
        </a:p>
      </dsp:txBody>
      <dsp:txXfrm>
        <a:off x="297210" y="78961"/>
        <a:ext cx="490007" cy="490007"/>
      </dsp:txXfrm>
    </dsp:sp>
    <dsp:sp modelId="{505118BF-2C1F-4041-A0F0-A7308CD690F3}">
      <dsp:nvSpPr>
        <dsp:cNvPr id="0" name=""/>
        <dsp:cNvSpPr/>
      </dsp:nvSpPr>
      <dsp:spPr>
        <a:xfrm>
          <a:off x="102275" y="64581"/>
          <a:ext cx="1839308" cy="1839308"/>
        </a:xfrm>
        <a:prstGeom prst="circularArrow">
          <a:avLst>
            <a:gd name="adj1" fmla="val 5195"/>
            <a:gd name="adj2" fmla="val 335535"/>
            <a:gd name="adj3" fmla="val 16867279"/>
            <a:gd name="adj4" fmla="val 15197186"/>
            <a:gd name="adj5" fmla="val 6061"/>
          </a:avLst>
        </a:prstGeom>
        <a:gradFill rotWithShape="0">
          <a:gsLst>
            <a:gs pos="0">
              <a:schemeClr val="accent2">
                <a:hueOff val="-20163186"/>
                <a:satOff val="8769"/>
                <a:lumOff val="2550"/>
                <a:alphaOff val="0"/>
                <a:tint val="43000"/>
                <a:satMod val="165000"/>
              </a:schemeClr>
            </a:gs>
            <a:gs pos="55000">
              <a:schemeClr val="accent2">
                <a:hueOff val="-20163186"/>
                <a:satOff val="8769"/>
                <a:lumOff val="2550"/>
                <a:alphaOff val="0"/>
                <a:tint val="83000"/>
                <a:satMod val="155000"/>
              </a:schemeClr>
            </a:gs>
            <a:gs pos="100000">
              <a:schemeClr val="accent2">
                <a:hueOff val="-20163186"/>
                <a:satOff val="8769"/>
                <a:lumOff val="255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8BA1E-84F0-4E94-969B-97AF05FBC697}">
      <dsp:nvSpPr>
        <dsp:cNvPr id="0" name=""/>
        <dsp:cNvSpPr/>
      </dsp:nvSpPr>
      <dsp:spPr>
        <a:xfrm>
          <a:off x="2268246" y="0"/>
          <a:ext cx="1908211" cy="1908211"/>
        </a:xfrm>
        <a:prstGeom prst="triangle">
          <a:avLst/>
        </a:prstGeom>
        <a:solidFill>
          <a:srgbClr val="92D050"/>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endParaRPr lang="zh-CN" altLang="en-US" sz="4600" b="1" kern="1200"/>
        </a:p>
      </dsp:txBody>
      <dsp:txXfrm>
        <a:off x="2745299" y="954106"/>
        <a:ext cx="954105" cy="954105"/>
      </dsp:txXfrm>
    </dsp:sp>
    <dsp:sp modelId="{13389751-FF2C-4720-B5FE-5A0B4B684DD2}">
      <dsp:nvSpPr>
        <dsp:cNvPr id="0" name=""/>
        <dsp:cNvSpPr/>
      </dsp:nvSpPr>
      <dsp:spPr>
        <a:xfrm>
          <a:off x="1341713" y="1908211"/>
          <a:ext cx="1908211" cy="1908211"/>
        </a:xfrm>
        <a:prstGeom prst="triangle">
          <a:avLst/>
        </a:prstGeom>
        <a:solidFill>
          <a:srgbClr val="92D050"/>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endParaRPr lang="zh-CN" altLang="en-US" sz="4600" b="1" kern="1200"/>
        </a:p>
      </dsp:txBody>
      <dsp:txXfrm>
        <a:off x="1818766" y="2862317"/>
        <a:ext cx="954105" cy="954105"/>
      </dsp:txXfrm>
    </dsp:sp>
    <dsp:sp modelId="{88366FB8-82CD-46AF-B134-D6965915FD62}">
      <dsp:nvSpPr>
        <dsp:cNvPr id="0" name=""/>
        <dsp:cNvSpPr/>
      </dsp:nvSpPr>
      <dsp:spPr>
        <a:xfrm rot="10800000">
          <a:off x="2295819" y="1908211"/>
          <a:ext cx="1908211" cy="1908211"/>
        </a:xfrm>
        <a:prstGeom prst="triangle">
          <a:avLst/>
        </a:prstGeom>
        <a:solidFill>
          <a:schemeClr val="bg1"/>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zh-CN" altLang="en-US" sz="2400" b="1" kern="1200"/>
        </a:p>
      </dsp:txBody>
      <dsp:txXfrm rot="10800000">
        <a:off x="2772872" y="1908211"/>
        <a:ext cx="954105" cy="954105"/>
      </dsp:txXfrm>
    </dsp:sp>
    <dsp:sp modelId="{6CE31FCC-78E6-4572-9E06-3C7222819E06}">
      <dsp:nvSpPr>
        <dsp:cNvPr id="0" name=""/>
        <dsp:cNvSpPr/>
      </dsp:nvSpPr>
      <dsp:spPr>
        <a:xfrm>
          <a:off x="3204357" y="1908211"/>
          <a:ext cx="1908211" cy="1908211"/>
        </a:xfrm>
        <a:prstGeom prst="triangle">
          <a:avLst/>
        </a:prstGeom>
        <a:solidFill>
          <a:srgbClr val="92D050"/>
        </a:solidFill>
        <a:ln w="1905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endParaRPr lang="zh-CN" altLang="en-US" sz="4600" b="1" kern="1200"/>
        </a:p>
      </dsp:txBody>
      <dsp:txXfrm>
        <a:off x="3681410" y="2862317"/>
        <a:ext cx="954105" cy="95410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E991A-769A-4238-AD3A-D7698AE80896}">
      <dsp:nvSpPr>
        <dsp:cNvPr id="0" name=""/>
        <dsp:cNvSpPr/>
      </dsp:nvSpPr>
      <dsp:spPr>
        <a:xfrm>
          <a:off x="1256641" y="78961"/>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物流</a:t>
          </a:r>
          <a:endParaRPr lang="zh-CN" altLang="en-US" sz="1600" b="1" kern="1200">
            <a:solidFill>
              <a:srgbClr val="FFFF00"/>
            </a:solidFill>
            <a:effectLst>
              <a:outerShdw blurRad="38100" dist="38100" dir="2700000" algn="tl">
                <a:srgbClr val="000000">
                  <a:alpha val="43137"/>
                </a:srgbClr>
              </a:outerShdw>
            </a:effectLst>
          </a:endParaRPr>
        </a:p>
      </dsp:txBody>
      <dsp:txXfrm>
        <a:off x="1256641" y="78961"/>
        <a:ext cx="490007" cy="490007"/>
      </dsp:txXfrm>
    </dsp:sp>
    <dsp:sp modelId="{58F601A8-1C09-4659-9AD3-B2D571459846}">
      <dsp:nvSpPr>
        <dsp:cNvPr id="0" name=""/>
        <dsp:cNvSpPr/>
      </dsp:nvSpPr>
      <dsp:spPr>
        <a:xfrm>
          <a:off x="102275" y="64581"/>
          <a:ext cx="1839308" cy="1839308"/>
        </a:xfrm>
        <a:prstGeom prst="circularArrow">
          <a:avLst>
            <a:gd name="adj1" fmla="val 5195"/>
            <a:gd name="adj2" fmla="val 335535"/>
            <a:gd name="adj3" fmla="val 21294783"/>
            <a:gd name="adj4" fmla="val 19764888"/>
            <a:gd name="adj5" fmla="val 6061"/>
          </a:avLst>
        </a:prstGeom>
        <a:gradFill rotWithShape="0">
          <a:gsLst>
            <a:gs pos="0">
              <a:schemeClr val="accent2">
                <a:hueOff val="0"/>
                <a:satOff val="0"/>
                <a:lumOff val="0"/>
                <a:alphaOff val="0"/>
                <a:tint val="43000"/>
                <a:satMod val="165000"/>
              </a:schemeClr>
            </a:gs>
            <a:gs pos="55000">
              <a:schemeClr val="accent2">
                <a:hueOff val="0"/>
                <a:satOff val="0"/>
                <a:lumOff val="0"/>
                <a:alphaOff val="0"/>
                <a:tint val="83000"/>
                <a:satMod val="155000"/>
              </a:schemeClr>
            </a:gs>
            <a:gs pos="100000">
              <a:schemeClr val="accent2">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EFEC1FD-8BC1-41A4-BDA3-09E0ADD64D73}">
      <dsp:nvSpPr>
        <dsp:cNvPr id="0" name=""/>
        <dsp:cNvSpPr/>
      </dsp:nvSpPr>
      <dsp:spPr>
        <a:xfrm>
          <a:off x="1553121" y="991433"/>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资金流</a:t>
          </a:r>
          <a:endParaRPr lang="zh-CN" altLang="en-US" sz="1600" b="1" kern="1200">
            <a:solidFill>
              <a:srgbClr val="FFFF00"/>
            </a:solidFill>
            <a:effectLst>
              <a:outerShdw blurRad="38100" dist="38100" dir="2700000" algn="tl">
                <a:srgbClr val="000000">
                  <a:alpha val="43137"/>
                </a:srgbClr>
              </a:outerShdw>
            </a:effectLst>
          </a:endParaRPr>
        </a:p>
      </dsp:txBody>
      <dsp:txXfrm>
        <a:off x="1553121" y="991433"/>
        <a:ext cx="490007" cy="490007"/>
      </dsp:txXfrm>
    </dsp:sp>
    <dsp:sp modelId="{B2607EFB-0D7C-44E8-B490-E6EA775B3993}">
      <dsp:nvSpPr>
        <dsp:cNvPr id="0" name=""/>
        <dsp:cNvSpPr/>
      </dsp:nvSpPr>
      <dsp:spPr>
        <a:xfrm>
          <a:off x="110644" y="64581"/>
          <a:ext cx="1839308" cy="1839308"/>
        </a:xfrm>
        <a:prstGeom prst="circularArrow">
          <a:avLst>
            <a:gd name="adj1" fmla="val 5195"/>
            <a:gd name="adj2" fmla="val 335535"/>
            <a:gd name="adj3" fmla="val 4016296"/>
            <a:gd name="adj4" fmla="val 2251966"/>
            <a:gd name="adj5" fmla="val 6061"/>
          </a:avLst>
        </a:prstGeom>
        <a:gradFill rotWithShape="0">
          <a:gsLst>
            <a:gs pos="0">
              <a:schemeClr val="accent2">
                <a:hueOff val="-5040797"/>
                <a:satOff val="2192"/>
                <a:lumOff val="637"/>
                <a:alphaOff val="0"/>
                <a:tint val="43000"/>
                <a:satMod val="165000"/>
              </a:schemeClr>
            </a:gs>
            <a:gs pos="55000">
              <a:schemeClr val="accent2">
                <a:hueOff val="-5040797"/>
                <a:satOff val="2192"/>
                <a:lumOff val="637"/>
                <a:alphaOff val="0"/>
                <a:tint val="83000"/>
                <a:satMod val="155000"/>
              </a:schemeClr>
            </a:gs>
            <a:gs pos="100000">
              <a:schemeClr val="accent2">
                <a:hueOff val="-5040797"/>
                <a:satOff val="2192"/>
                <a:lumOff val="637"/>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80F9CE1-68DB-46A9-9824-EA4BE82D1546}">
      <dsp:nvSpPr>
        <dsp:cNvPr id="0" name=""/>
        <dsp:cNvSpPr/>
      </dsp:nvSpPr>
      <dsp:spPr>
        <a:xfrm>
          <a:off x="776925" y="1555372"/>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信息流</a:t>
          </a:r>
          <a:endParaRPr lang="zh-CN" altLang="en-US" sz="1600" b="1" kern="1200">
            <a:solidFill>
              <a:srgbClr val="FFFF00"/>
            </a:solidFill>
            <a:effectLst>
              <a:outerShdw blurRad="38100" dist="38100" dir="2700000" algn="tl">
                <a:srgbClr val="000000">
                  <a:alpha val="43137"/>
                </a:srgbClr>
              </a:outerShdw>
            </a:effectLst>
          </a:endParaRPr>
        </a:p>
      </dsp:txBody>
      <dsp:txXfrm>
        <a:off x="776925" y="1555372"/>
        <a:ext cx="490007" cy="490007"/>
      </dsp:txXfrm>
    </dsp:sp>
    <dsp:sp modelId="{AF53DDF4-CB75-47AD-BD35-C8D87BCD6DBC}">
      <dsp:nvSpPr>
        <dsp:cNvPr id="0" name=""/>
        <dsp:cNvSpPr/>
      </dsp:nvSpPr>
      <dsp:spPr>
        <a:xfrm>
          <a:off x="102275" y="64581"/>
          <a:ext cx="1839308" cy="1839308"/>
        </a:xfrm>
        <a:prstGeom prst="circularArrow">
          <a:avLst>
            <a:gd name="adj1" fmla="val 5195"/>
            <a:gd name="adj2" fmla="val 335535"/>
            <a:gd name="adj3" fmla="val 8212500"/>
            <a:gd name="adj4" fmla="val 6448170"/>
            <a:gd name="adj5" fmla="val 6061"/>
          </a:avLst>
        </a:prstGeom>
        <a:gradFill rotWithShape="0">
          <a:gsLst>
            <a:gs pos="0">
              <a:schemeClr val="accent2">
                <a:hueOff val="-10081593"/>
                <a:satOff val="4384"/>
                <a:lumOff val="1275"/>
                <a:alphaOff val="0"/>
                <a:tint val="43000"/>
                <a:satMod val="165000"/>
              </a:schemeClr>
            </a:gs>
            <a:gs pos="55000">
              <a:schemeClr val="accent2">
                <a:hueOff val="-10081593"/>
                <a:satOff val="4384"/>
                <a:lumOff val="1275"/>
                <a:alphaOff val="0"/>
                <a:tint val="83000"/>
                <a:satMod val="155000"/>
              </a:schemeClr>
            </a:gs>
            <a:gs pos="100000">
              <a:schemeClr val="accent2">
                <a:hueOff val="-10081593"/>
                <a:satOff val="4384"/>
                <a:lumOff val="1275"/>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655B3C4-C436-4B7F-BA00-E676FE1D999F}">
      <dsp:nvSpPr>
        <dsp:cNvPr id="0" name=""/>
        <dsp:cNvSpPr/>
      </dsp:nvSpPr>
      <dsp:spPr>
        <a:xfrm>
          <a:off x="730" y="991433"/>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能源流</a:t>
          </a:r>
          <a:endParaRPr lang="zh-CN" altLang="en-US" sz="1600" b="1" kern="1200">
            <a:solidFill>
              <a:srgbClr val="FFFF00"/>
            </a:solidFill>
            <a:effectLst>
              <a:outerShdw blurRad="38100" dist="38100" dir="2700000" algn="tl">
                <a:srgbClr val="000000">
                  <a:alpha val="43137"/>
                </a:srgbClr>
              </a:outerShdw>
            </a:effectLst>
          </a:endParaRPr>
        </a:p>
      </dsp:txBody>
      <dsp:txXfrm>
        <a:off x="730" y="991433"/>
        <a:ext cx="490007" cy="490007"/>
      </dsp:txXfrm>
    </dsp:sp>
    <dsp:sp modelId="{2BF483C9-1517-45A5-A1CC-54CFA660927D}">
      <dsp:nvSpPr>
        <dsp:cNvPr id="0" name=""/>
        <dsp:cNvSpPr/>
      </dsp:nvSpPr>
      <dsp:spPr>
        <a:xfrm>
          <a:off x="102275" y="44974"/>
          <a:ext cx="1839308" cy="1839308"/>
        </a:xfrm>
        <a:prstGeom prst="circularArrow">
          <a:avLst>
            <a:gd name="adj1" fmla="val 5195"/>
            <a:gd name="adj2" fmla="val 335535"/>
            <a:gd name="adj3" fmla="val 12299577"/>
            <a:gd name="adj4" fmla="val 10769682"/>
            <a:gd name="adj5" fmla="val 6061"/>
          </a:avLst>
        </a:prstGeom>
        <a:gradFill rotWithShape="0">
          <a:gsLst>
            <a:gs pos="0">
              <a:schemeClr val="accent2">
                <a:hueOff val="-15122390"/>
                <a:satOff val="6577"/>
                <a:lumOff val="1912"/>
                <a:alphaOff val="0"/>
                <a:tint val="43000"/>
                <a:satMod val="165000"/>
              </a:schemeClr>
            </a:gs>
            <a:gs pos="55000">
              <a:schemeClr val="accent2">
                <a:hueOff val="-15122390"/>
                <a:satOff val="6577"/>
                <a:lumOff val="1912"/>
                <a:alphaOff val="0"/>
                <a:tint val="83000"/>
                <a:satMod val="155000"/>
              </a:schemeClr>
            </a:gs>
            <a:gs pos="100000">
              <a:schemeClr val="accent2">
                <a:hueOff val="-15122390"/>
                <a:satOff val="6577"/>
                <a:lumOff val="1912"/>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1BFDD73-4BF5-494E-91A3-D8610712B9EC}">
      <dsp:nvSpPr>
        <dsp:cNvPr id="0" name=""/>
        <dsp:cNvSpPr/>
      </dsp:nvSpPr>
      <dsp:spPr>
        <a:xfrm>
          <a:off x="297210" y="78961"/>
          <a:ext cx="490007" cy="490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smtClean="0">
              <a:solidFill>
                <a:srgbClr val="FFFF00"/>
              </a:solidFill>
              <a:effectLst>
                <a:outerShdw blurRad="38100" dist="38100" dir="2700000" algn="tl">
                  <a:srgbClr val="000000">
                    <a:alpha val="43137"/>
                  </a:srgbClr>
                </a:outerShdw>
              </a:effectLst>
            </a:rPr>
            <a:t>人流</a:t>
          </a:r>
          <a:endParaRPr lang="zh-CN" altLang="en-US" sz="1600" b="1" kern="1200">
            <a:solidFill>
              <a:srgbClr val="FFFF00"/>
            </a:solidFill>
            <a:effectLst>
              <a:outerShdw blurRad="38100" dist="38100" dir="2700000" algn="tl">
                <a:srgbClr val="000000">
                  <a:alpha val="43137"/>
                </a:srgbClr>
              </a:outerShdw>
            </a:effectLst>
          </a:endParaRPr>
        </a:p>
      </dsp:txBody>
      <dsp:txXfrm>
        <a:off x="297210" y="78961"/>
        <a:ext cx="490007" cy="490007"/>
      </dsp:txXfrm>
    </dsp:sp>
    <dsp:sp modelId="{505118BF-2C1F-4041-A0F0-A7308CD690F3}">
      <dsp:nvSpPr>
        <dsp:cNvPr id="0" name=""/>
        <dsp:cNvSpPr/>
      </dsp:nvSpPr>
      <dsp:spPr>
        <a:xfrm>
          <a:off x="102275" y="64581"/>
          <a:ext cx="1839308" cy="1839308"/>
        </a:xfrm>
        <a:prstGeom prst="circularArrow">
          <a:avLst>
            <a:gd name="adj1" fmla="val 5195"/>
            <a:gd name="adj2" fmla="val 335535"/>
            <a:gd name="adj3" fmla="val 16867279"/>
            <a:gd name="adj4" fmla="val 15197186"/>
            <a:gd name="adj5" fmla="val 6061"/>
          </a:avLst>
        </a:prstGeom>
        <a:gradFill rotWithShape="0">
          <a:gsLst>
            <a:gs pos="0">
              <a:schemeClr val="accent2">
                <a:hueOff val="-20163186"/>
                <a:satOff val="8769"/>
                <a:lumOff val="2550"/>
                <a:alphaOff val="0"/>
                <a:tint val="43000"/>
                <a:satMod val="165000"/>
              </a:schemeClr>
            </a:gs>
            <a:gs pos="55000">
              <a:schemeClr val="accent2">
                <a:hueOff val="-20163186"/>
                <a:satOff val="8769"/>
                <a:lumOff val="2550"/>
                <a:alphaOff val="0"/>
                <a:tint val="83000"/>
                <a:satMod val="155000"/>
              </a:schemeClr>
            </a:gs>
            <a:gs pos="100000">
              <a:schemeClr val="accent2">
                <a:hueOff val="-20163186"/>
                <a:satOff val="8769"/>
                <a:lumOff val="255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7.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83.emf"/><Relationship Id="rId2" Type="http://schemas.openxmlformats.org/officeDocument/2006/relationships/image" Target="../media/image182.png"/><Relationship Id="rId1" Type="http://schemas.openxmlformats.org/officeDocument/2006/relationships/image" Target="../media/image181.emf"/><Relationship Id="rId6" Type="http://schemas.openxmlformats.org/officeDocument/2006/relationships/image" Target="../media/image186.wmf"/><Relationship Id="rId5" Type="http://schemas.openxmlformats.org/officeDocument/2006/relationships/image" Target="../media/image185.emf"/><Relationship Id="rId4" Type="http://schemas.openxmlformats.org/officeDocument/2006/relationships/image" Target="../media/image18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96F208-3727-4CFA-AEE5-EAD6844BD0D5}" type="datetimeFigureOut">
              <a:rPr lang="zh-CN" altLang="en-US" smtClean="0"/>
              <a:t>2013/11/19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75B16B-6B6A-4A37-8874-872D507D5446}" type="slidenum">
              <a:rPr lang="zh-CN" altLang="en-US" smtClean="0"/>
              <a:t>‹#›</a:t>
            </a:fld>
            <a:endParaRPr lang="zh-CN" altLang="en-US"/>
          </a:p>
        </p:txBody>
      </p:sp>
    </p:spTree>
    <p:extLst>
      <p:ext uri="{BB962C8B-B14F-4D97-AF65-F5344CB8AC3E}">
        <p14:creationId xmlns:p14="http://schemas.microsoft.com/office/powerpoint/2010/main" val="2259117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975B16B-6B6A-4A37-8874-872D507D5446}" type="slidenum">
              <a:rPr lang="zh-CN" altLang="en-US" smtClean="0"/>
              <a:t>2</a:t>
            </a:fld>
            <a:endParaRPr lang="zh-CN" altLang="en-US"/>
          </a:p>
        </p:txBody>
      </p:sp>
    </p:spTree>
    <p:extLst>
      <p:ext uri="{BB962C8B-B14F-4D97-AF65-F5344CB8AC3E}">
        <p14:creationId xmlns:p14="http://schemas.microsoft.com/office/powerpoint/2010/main" val="6828198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业务审批系统</a:t>
            </a:r>
            <a:r>
              <a:rPr lang="en-US" altLang="zh-CN" smtClean="0"/>
              <a:t>——</a:t>
            </a:r>
            <a:r>
              <a:rPr lang="zh-CN" altLang="en-US" smtClean="0"/>
              <a:t>实现业务审批流程的管理，可与管委会</a:t>
            </a:r>
            <a:r>
              <a:rPr lang="en-US" altLang="zh-CN" smtClean="0"/>
              <a:t>OA</a:t>
            </a:r>
            <a:r>
              <a:rPr lang="zh-CN" altLang="en-US" smtClean="0"/>
              <a:t>系统对接，同时与政务大厅窗口对接，实现整个流程公开、透明，便于业务监察。</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24</a:t>
            </a:fld>
            <a:endParaRPr lang="zh-CN" altLang="en-US"/>
          </a:p>
        </p:txBody>
      </p:sp>
    </p:spTree>
    <p:extLst>
      <p:ext uri="{BB962C8B-B14F-4D97-AF65-F5344CB8AC3E}">
        <p14:creationId xmlns:p14="http://schemas.microsoft.com/office/powerpoint/2010/main" val="1802858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u="none" smtClean="0">
                <a:latin typeface="微软雅黑" pitchFamily="34" charset="-122"/>
                <a:ea typeface="微软雅黑" pitchFamily="34" charset="-122"/>
              </a:rPr>
              <a:t>提供业界一流的视频业务平台、完整的端到端的产品和解决方案，帮助使用者实现</a:t>
            </a:r>
            <a:r>
              <a:rPr lang="zh-CN" altLang="en-US" smtClean="0">
                <a:latin typeface="微软雅黑" pitchFamily="34" charset="-122"/>
                <a:ea typeface="微软雅黑" pitchFamily="34" charset="-122"/>
              </a:rPr>
              <a:t>面对面高临场感的沟通，大幅降低差旅成本。</a:t>
            </a:r>
            <a:endParaRPr lang="en-US" altLang="zh-CN" u="none" smtClean="0">
              <a:latin typeface="微软雅黑" pitchFamily="34" charset="-122"/>
              <a:ea typeface="微软雅黑" pitchFamily="34" charset="-122"/>
            </a:endParaRPr>
          </a:p>
        </p:txBody>
      </p:sp>
      <p:sp>
        <p:nvSpPr>
          <p:cNvPr id="4" name="灯片编号占位符 3"/>
          <p:cNvSpPr>
            <a:spLocks noGrp="1"/>
          </p:cNvSpPr>
          <p:nvPr>
            <p:ph type="sldNum" sz="quarter" idx="10"/>
          </p:nvPr>
        </p:nvSpPr>
        <p:spPr/>
        <p:txBody>
          <a:bodyPr/>
          <a:lstStyle/>
          <a:p>
            <a:fld id="{5975B16B-6B6A-4A37-8874-872D507D5446}" type="slidenum">
              <a:rPr lang="zh-CN" altLang="en-US" smtClean="0"/>
              <a:t>25</a:t>
            </a:fld>
            <a:endParaRPr lang="zh-CN" altLang="en-US"/>
          </a:p>
        </p:txBody>
      </p:sp>
    </p:spTree>
    <p:extLst>
      <p:ext uri="{BB962C8B-B14F-4D97-AF65-F5344CB8AC3E}">
        <p14:creationId xmlns:p14="http://schemas.microsoft.com/office/powerpoint/2010/main" val="4218146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系统提供融合会议功能的扩展，可与电脑、固定电话、手机等各类终端进行话音和视频会议</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26</a:t>
            </a:fld>
            <a:endParaRPr lang="zh-CN" altLang="en-US"/>
          </a:p>
        </p:txBody>
      </p:sp>
    </p:spTree>
    <p:extLst>
      <p:ext uri="{BB962C8B-B14F-4D97-AF65-F5344CB8AC3E}">
        <p14:creationId xmlns:p14="http://schemas.microsoft.com/office/powerpoint/2010/main" val="1853481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系统进一步扩展，增加统一通信能力，实现通信录、组织架构、办公协同、屏幕广播等各种功能。</a:t>
            </a:r>
            <a:endParaRPr lang="zh-CN" altLang="en-US" dirty="0"/>
          </a:p>
        </p:txBody>
      </p:sp>
      <p:sp>
        <p:nvSpPr>
          <p:cNvPr id="4" name="灯片编号占位符 3"/>
          <p:cNvSpPr>
            <a:spLocks noGrp="1"/>
          </p:cNvSpPr>
          <p:nvPr>
            <p:ph type="sldNum" sz="quarter" idx="10"/>
          </p:nvPr>
        </p:nvSpPr>
        <p:spPr/>
        <p:txBody>
          <a:bodyPr/>
          <a:lstStyle/>
          <a:p>
            <a:fld id="{5975B16B-6B6A-4A37-8874-872D507D5446}" type="slidenum">
              <a:rPr lang="zh-CN" altLang="en-US" smtClean="0"/>
              <a:t>27</a:t>
            </a:fld>
            <a:endParaRPr lang="zh-CN" altLang="en-US"/>
          </a:p>
        </p:txBody>
      </p:sp>
    </p:spTree>
    <p:extLst>
      <p:ext uri="{BB962C8B-B14F-4D97-AF65-F5344CB8AC3E}">
        <p14:creationId xmlns:p14="http://schemas.microsoft.com/office/powerpoint/2010/main" val="4229270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实现招商项目的全程跟踪管理，对项目、客户、招商到绩效等各个方面进行全面管理、记录和考核。</a:t>
            </a:r>
            <a:endParaRPr lang="zh-CN" altLang="en-US" dirty="0"/>
          </a:p>
        </p:txBody>
      </p:sp>
      <p:sp>
        <p:nvSpPr>
          <p:cNvPr id="4" name="灯片编号占位符 3"/>
          <p:cNvSpPr>
            <a:spLocks noGrp="1"/>
          </p:cNvSpPr>
          <p:nvPr>
            <p:ph type="sldNum" sz="quarter" idx="10"/>
          </p:nvPr>
        </p:nvSpPr>
        <p:spPr/>
        <p:txBody>
          <a:bodyPr/>
          <a:lstStyle/>
          <a:p>
            <a:fld id="{5975B16B-6B6A-4A37-8874-872D507D5446}" type="slidenum">
              <a:rPr lang="zh-CN" altLang="en-US" smtClean="0"/>
              <a:t>28</a:t>
            </a:fld>
            <a:endParaRPr lang="zh-CN" altLang="en-US"/>
          </a:p>
        </p:txBody>
      </p:sp>
    </p:spTree>
    <p:extLst>
      <p:ext uri="{BB962C8B-B14F-4D97-AF65-F5344CB8AC3E}">
        <p14:creationId xmlns:p14="http://schemas.microsoft.com/office/powerpoint/2010/main" val="2760378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社区管理与服务</a:t>
            </a:r>
            <a:r>
              <a:rPr lang="en-US" altLang="zh-CN" dirty="0" smtClean="0"/>
              <a:t>——</a:t>
            </a:r>
            <a:r>
              <a:rPr lang="zh-CN" altLang="en-US" dirty="0" smtClean="0"/>
              <a:t>为居委会、街道办等基层管理提供信息化工作手段，</a:t>
            </a:r>
            <a:r>
              <a:rPr lang="zh-CN" altLang="zh-CN" sz="1200" kern="1200" dirty="0" smtClean="0">
                <a:solidFill>
                  <a:schemeClr val="tx1"/>
                </a:solidFill>
                <a:effectLst/>
                <a:latin typeface="+mn-lt"/>
                <a:ea typeface="+mn-ea"/>
                <a:cs typeface="+mn-cs"/>
              </a:rPr>
              <a:t>社区内部、社区之间、社区与上级机关的快捷</a:t>
            </a:r>
            <a:r>
              <a:rPr lang="zh-CN" altLang="zh-CN" sz="1200" kern="1200" smtClean="0">
                <a:solidFill>
                  <a:schemeClr val="tx1"/>
                </a:solidFill>
                <a:effectLst/>
                <a:latin typeface="+mn-lt"/>
                <a:ea typeface="+mn-ea"/>
                <a:cs typeface="+mn-cs"/>
              </a:rPr>
              <a:t>沟通</a:t>
            </a:r>
            <a:r>
              <a:rPr lang="zh-CN" altLang="en-US" sz="1200" kern="1200" smtClean="0">
                <a:solidFill>
                  <a:schemeClr val="tx1"/>
                </a:solidFill>
                <a:effectLst/>
                <a:latin typeface="+mn-lt"/>
                <a:ea typeface="+mn-ea"/>
                <a:cs typeface="+mn-cs"/>
              </a:rPr>
              <a:t>方式。</a:t>
            </a:r>
            <a:endParaRPr lang="zh-CN" altLang="en-US" dirty="0"/>
          </a:p>
        </p:txBody>
      </p:sp>
      <p:sp>
        <p:nvSpPr>
          <p:cNvPr id="4" name="灯片编号占位符 3"/>
          <p:cNvSpPr>
            <a:spLocks noGrp="1"/>
          </p:cNvSpPr>
          <p:nvPr>
            <p:ph type="sldNum" sz="quarter" idx="10"/>
          </p:nvPr>
        </p:nvSpPr>
        <p:spPr/>
        <p:txBody>
          <a:bodyPr/>
          <a:lstStyle/>
          <a:p>
            <a:fld id="{5975B16B-6B6A-4A37-8874-872D507D5446}" type="slidenum">
              <a:rPr lang="zh-CN" altLang="en-US" smtClean="0"/>
              <a:t>29</a:t>
            </a:fld>
            <a:endParaRPr lang="zh-CN" altLang="en-US"/>
          </a:p>
        </p:txBody>
      </p:sp>
    </p:spTree>
    <p:extLst>
      <p:ext uri="{BB962C8B-B14F-4D97-AF65-F5344CB8AC3E}">
        <p14:creationId xmlns:p14="http://schemas.microsoft.com/office/powerpoint/2010/main" val="6303734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企业</a:t>
            </a:r>
            <a:r>
              <a:rPr lang="en-US" altLang="zh-CN" smtClean="0"/>
              <a:t>SaaS</a:t>
            </a:r>
            <a:r>
              <a:rPr lang="zh-CN" altLang="en-US" smtClean="0"/>
              <a:t>平台</a:t>
            </a:r>
            <a:r>
              <a:rPr lang="en-US" altLang="zh-CN" smtClean="0"/>
              <a:t>——</a:t>
            </a:r>
            <a:r>
              <a:rPr lang="zh-CN" altLang="en-US" smtClean="0"/>
              <a:t>主要面向经开区中小企业提供经营管理软件租用，不需要自建</a:t>
            </a:r>
            <a:r>
              <a:rPr lang="en-US" altLang="zh-CN" smtClean="0"/>
              <a:t>IT</a:t>
            </a:r>
            <a:r>
              <a:rPr lang="zh-CN" altLang="en-US" smtClean="0"/>
              <a:t>系统，可节省</a:t>
            </a:r>
            <a:r>
              <a:rPr lang="en-US" altLang="zh-CN" smtClean="0"/>
              <a:t>IT</a:t>
            </a:r>
            <a:r>
              <a:rPr lang="zh-CN" altLang="en-US" smtClean="0"/>
              <a:t>开支和人员</a:t>
            </a:r>
            <a:endParaRPr lang="zh-CN" altLang="en-US"/>
          </a:p>
        </p:txBody>
      </p:sp>
      <p:sp>
        <p:nvSpPr>
          <p:cNvPr id="4" name="灯片编号占位符 3"/>
          <p:cNvSpPr>
            <a:spLocks noGrp="1"/>
          </p:cNvSpPr>
          <p:nvPr>
            <p:ph type="sldNum" sz="quarter" idx="10"/>
          </p:nvPr>
        </p:nvSpPr>
        <p:spPr/>
        <p:txBody>
          <a:bodyPr/>
          <a:lstStyle/>
          <a:p>
            <a:fld id="{5975B16B-6B6A-4A37-8874-872D507D5446}" type="slidenum">
              <a:rPr lang="zh-CN" altLang="en-US" smtClean="0"/>
              <a:t>31</a:t>
            </a:fld>
            <a:endParaRPr lang="zh-CN" altLang="en-US"/>
          </a:p>
        </p:txBody>
      </p:sp>
    </p:spTree>
    <p:extLst>
      <p:ext uri="{BB962C8B-B14F-4D97-AF65-F5344CB8AC3E}">
        <p14:creationId xmlns:p14="http://schemas.microsoft.com/office/powerpoint/2010/main" val="2408440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云桌面</a:t>
            </a:r>
            <a:r>
              <a:rPr lang="en-US" altLang="zh-CN" smtClean="0"/>
              <a:t>——</a:t>
            </a:r>
            <a:r>
              <a:rPr lang="zh-CN" altLang="en-US" smtClean="0"/>
              <a:t>通过云服务的方式进行集中部署，实现集中管理，便于资源共享、提高系统安全性、节能环保，如果用户量大话还可以降低使用成本。</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32</a:t>
            </a:fld>
            <a:endParaRPr lang="zh-CN" altLang="en-US"/>
          </a:p>
        </p:txBody>
      </p:sp>
    </p:spTree>
    <p:extLst>
      <p:ext uri="{BB962C8B-B14F-4D97-AF65-F5344CB8AC3E}">
        <p14:creationId xmlns:p14="http://schemas.microsoft.com/office/powerpoint/2010/main" val="35602411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这是云桌面的使用场景</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33</a:t>
            </a:fld>
            <a:endParaRPr lang="zh-CN" altLang="en-US"/>
          </a:p>
        </p:txBody>
      </p:sp>
    </p:spTree>
    <p:extLst>
      <p:ext uri="{BB962C8B-B14F-4D97-AF65-F5344CB8AC3E}">
        <p14:creationId xmlns:p14="http://schemas.microsoft.com/office/powerpoint/2010/main" val="40231875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园区一卡通</a:t>
            </a:r>
            <a:r>
              <a:rPr lang="en-US" altLang="zh-CN" smtClean="0"/>
              <a:t>——</a:t>
            </a:r>
            <a:r>
              <a:rPr lang="zh-CN" altLang="en-US" smtClean="0"/>
              <a:t>这是技术很成熟的系统，在园区食堂就餐、停车收费、公司考勤、乘坐班车、门禁等很多地方都可以使用，非常方便。</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34</a:t>
            </a:fld>
            <a:endParaRPr lang="zh-CN" altLang="en-US"/>
          </a:p>
        </p:txBody>
      </p:sp>
    </p:spTree>
    <p:extLst>
      <p:ext uri="{BB962C8B-B14F-4D97-AF65-F5344CB8AC3E}">
        <p14:creationId xmlns:p14="http://schemas.microsoft.com/office/powerpoint/2010/main" val="3220385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54276" name="灯片编号占位符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algn="r" eaLnBrk="1" hangingPunct="1"/>
            <a:fld id="{753409B3-1F59-4778-8DA6-004C94009516}" type="slidenum">
              <a:rPr lang="zh-CN" altLang="en-US">
                <a:solidFill>
                  <a:srgbClr val="000000"/>
                </a:solidFill>
              </a:rPr>
              <a:pPr algn="r" eaLnBrk="1" hangingPunct="1"/>
              <a:t>5</a:t>
            </a:fld>
            <a:endParaRPr lang="en-US" altLang="zh-CN">
              <a:solidFill>
                <a:srgbClr val="000000"/>
              </a:solidFill>
            </a:endParaRPr>
          </a:p>
        </p:txBody>
      </p:sp>
    </p:spTree>
    <p:extLst>
      <p:ext uri="{BB962C8B-B14F-4D97-AF65-F5344CB8AC3E}">
        <p14:creationId xmlns:p14="http://schemas.microsoft.com/office/powerpoint/2010/main" val="118107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综合信息发布平台</a:t>
            </a:r>
            <a:r>
              <a:rPr lang="en-US" altLang="zh-CN" smtClean="0"/>
              <a:t>——</a:t>
            </a:r>
            <a:r>
              <a:rPr lang="zh-CN" altLang="en-US" smtClean="0"/>
              <a:t>就是一个多媒体的广播系统，屏幕包括户外大屏幕、公交站台、电梯间广告屏，可以发布实时新闻、紧急通知、政策宣传、公益广告、活动直播等</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35</a:t>
            </a:fld>
            <a:endParaRPr lang="zh-CN" altLang="en-US"/>
          </a:p>
        </p:txBody>
      </p:sp>
    </p:spTree>
    <p:extLst>
      <p:ext uri="{BB962C8B-B14F-4D97-AF65-F5344CB8AC3E}">
        <p14:creationId xmlns:p14="http://schemas.microsoft.com/office/powerpoint/2010/main" val="347375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统一呼叫中心</a:t>
            </a:r>
            <a:r>
              <a:rPr lang="en-US" altLang="zh-CN" smtClean="0"/>
              <a:t>——</a:t>
            </a:r>
            <a:r>
              <a:rPr lang="zh-CN" altLang="en-US" smtClean="0"/>
              <a:t>给园区企业提供外包式的呼叫中心服务，企业可以支付更少的费用获得更专业的服务。</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36</a:t>
            </a:fld>
            <a:endParaRPr lang="zh-CN" altLang="en-US"/>
          </a:p>
        </p:txBody>
      </p:sp>
    </p:spTree>
    <p:extLst>
      <p:ext uri="{BB962C8B-B14F-4D97-AF65-F5344CB8AC3E}">
        <p14:creationId xmlns:p14="http://schemas.microsoft.com/office/powerpoint/2010/main" val="19016394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信息亭服务系统</a:t>
            </a:r>
            <a:r>
              <a:rPr lang="en-US" altLang="zh-CN" smtClean="0"/>
              <a:t>——</a:t>
            </a:r>
            <a:r>
              <a:rPr lang="zh-CN" altLang="en-US" smtClean="0"/>
              <a:t>是一个互动平台，可以在终端上完成地图、优惠活动等各种信息查询，也可以支付、园区信息广播，还能够提供</a:t>
            </a:r>
            <a:r>
              <a:rPr lang="en-US" altLang="zh-CN" smtClean="0"/>
              <a:t>WiFi</a:t>
            </a:r>
            <a:r>
              <a:rPr lang="zh-CN" altLang="en-US" smtClean="0"/>
              <a:t>热点、一键报警。</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38</a:t>
            </a:fld>
            <a:endParaRPr lang="zh-CN" altLang="en-US"/>
          </a:p>
        </p:txBody>
      </p:sp>
    </p:spTree>
    <p:extLst>
      <p:ext uri="{BB962C8B-B14F-4D97-AF65-F5344CB8AC3E}">
        <p14:creationId xmlns:p14="http://schemas.microsoft.com/office/powerpoint/2010/main" val="1239186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访客管理系统</a:t>
            </a:r>
            <a:r>
              <a:rPr lang="en-US" altLang="zh-CN" smtClean="0"/>
              <a:t>——</a:t>
            </a:r>
            <a:r>
              <a:rPr lang="zh-CN" altLang="en-US" smtClean="0"/>
              <a:t>可以放在单位或者企业大门口，专门解决外来人员来访管理，既保证安全，又效率高</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39</a:t>
            </a:fld>
            <a:endParaRPr lang="zh-CN" altLang="en-US"/>
          </a:p>
        </p:txBody>
      </p:sp>
    </p:spTree>
    <p:extLst>
      <p:ext uri="{BB962C8B-B14F-4D97-AF65-F5344CB8AC3E}">
        <p14:creationId xmlns:p14="http://schemas.microsoft.com/office/powerpoint/2010/main" val="1115428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物流服务平台</a:t>
            </a:r>
            <a:r>
              <a:rPr lang="en-US" altLang="zh-CN" dirty="0" smtClean="0"/>
              <a:t>——</a:t>
            </a:r>
            <a:r>
              <a:rPr lang="zh-CN" altLang="en-US" dirty="0" smtClean="0"/>
              <a:t>整合经开区物流服务企业、运输个体户，面向园区企业提供专业的第三方物流服务</a:t>
            </a:r>
            <a:endParaRPr lang="zh-CN" altLang="en-US" dirty="0"/>
          </a:p>
        </p:txBody>
      </p:sp>
      <p:sp>
        <p:nvSpPr>
          <p:cNvPr id="4" name="灯片编号占位符 3"/>
          <p:cNvSpPr>
            <a:spLocks noGrp="1"/>
          </p:cNvSpPr>
          <p:nvPr>
            <p:ph type="sldNum" sz="quarter" idx="10"/>
          </p:nvPr>
        </p:nvSpPr>
        <p:spPr/>
        <p:txBody>
          <a:bodyPr/>
          <a:lstStyle/>
          <a:p>
            <a:fld id="{5975B16B-6B6A-4A37-8874-872D507D5446}" type="slidenum">
              <a:rPr lang="zh-CN" altLang="en-US" smtClean="0"/>
              <a:t>40</a:t>
            </a:fld>
            <a:endParaRPr lang="zh-CN" altLang="en-US"/>
          </a:p>
        </p:txBody>
      </p:sp>
    </p:spTree>
    <p:extLst>
      <p:ext uri="{BB962C8B-B14F-4D97-AF65-F5344CB8AC3E}">
        <p14:creationId xmlns:p14="http://schemas.microsoft.com/office/powerpoint/2010/main" val="468211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知识产权服务平台</a:t>
            </a:r>
            <a:r>
              <a:rPr lang="en-US" altLang="zh-CN" dirty="0" smtClean="0"/>
              <a:t>——</a:t>
            </a:r>
            <a:r>
              <a:rPr lang="zh-CN" altLang="en-US" dirty="0" smtClean="0"/>
              <a:t>面向经开区技术创新企业提供“一站式”的知识产权服务</a:t>
            </a:r>
            <a:endParaRPr lang="zh-CN" altLang="en-US" dirty="0"/>
          </a:p>
        </p:txBody>
      </p:sp>
      <p:sp>
        <p:nvSpPr>
          <p:cNvPr id="4" name="灯片编号占位符 3"/>
          <p:cNvSpPr>
            <a:spLocks noGrp="1"/>
          </p:cNvSpPr>
          <p:nvPr>
            <p:ph type="sldNum" sz="quarter" idx="10"/>
          </p:nvPr>
        </p:nvSpPr>
        <p:spPr/>
        <p:txBody>
          <a:bodyPr/>
          <a:lstStyle/>
          <a:p>
            <a:fld id="{5975B16B-6B6A-4A37-8874-872D507D5446}" type="slidenum">
              <a:rPr lang="zh-CN" altLang="en-US" smtClean="0"/>
              <a:t>41</a:t>
            </a:fld>
            <a:endParaRPr lang="zh-CN" altLang="en-US"/>
          </a:p>
        </p:txBody>
      </p:sp>
    </p:spTree>
    <p:extLst>
      <p:ext uri="{BB962C8B-B14F-4D97-AF65-F5344CB8AC3E}">
        <p14:creationId xmlns:p14="http://schemas.microsoft.com/office/powerpoint/2010/main" val="2291715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园区规划与展示</a:t>
            </a:r>
            <a:r>
              <a:rPr lang="en-US" altLang="zh-CN" smtClean="0"/>
              <a:t>——</a:t>
            </a:r>
            <a:r>
              <a:rPr lang="zh-CN" altLang="en-US" smtClean="0"/>
              <a:t>可以提供声光效果非常具有冲击力的电子沙盘，也可以提供三维全景的网上虚拟现实，这样把经开区的现状与规划通过非常直观的形式进行对外宣传，效果将会是非常好的。</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43</a:t>
            </a:fld>
            <a:endParaRPr lang="zh-CN" altLang="en-US"/>
          </a:p>
        </p:txBody>
      </p:sp>
    </p:spTree>
    <p:extLst>
      <p:ext uri="{BB962C8B-B14F-4D97-AF65-F5344CB8AC3E}">
        <p14:creationId xmlns:p14="http://schemas.microsoft.com/office/powerpoint/2010/main" val="20786109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企业运营监测系统</a:t>
            </a:r>
            <a:r>
              <a:rPr lang="en-US" altLang="zh-CN" smtClean="0"/>
              <a:t>——</a:t>
            </a:r>
            <a:r>
              <a:rPr lang="zh-CN" altLang="en-US" smtClean="0"/>
              <a:t>把企业的基本信息、还有经营、环境、能耗等数据收集起来，通过统计分析形成直观的报表，对出现的各种问题、潜在风险直接就通过</a:t>
            </a:r>
            <a:r>
              <a:rPr lang="zh-CN" altLang="zh-CN" sz="1200" kern="1200" smtClean="0">
                <a:solidFill>
                  <a:schemeClr val="tx1"/>
                </a:solidFill>
                <a:effectLst/>
                <a:latin typeface="+mn-lt"/>
                <a:ea typeface="+mn-ea"/>
                <a:cs typeface="+mn-cs"/>
              </a:rPr>
              <a:t>预警告警</a:t>
            </a:r>
            <a:r>
              <a:rPr lang="zh-CN" altLang="en-US" sz="1200" kern="1200" smtClean="0">
                <a:solidFill>
                  <a:schemeClr val="tx1"/>
                </a:solidFill>
                <a:effectLst/>
                <a:latin typeface="+mn-lt"/>
                <a:ea typeface="+mn-ea"/>
                <a:cs typeface="+mn-cs"/>
              </a:rPr>
              <a:t>自动提示。</a:t>
            </a:r>
            <a:endParaRPr lang="zh-CN" altLang="en-US" smtClean="0"/>
          </a:p>
        </p:txBody>
      </p:sp>
      <p:sp>
        <p:nvSpPr>
          <p:cNvPr id="4" name="灯片编号占位符 3"/>
          <p:cNvSpPr>
            <a:spLocks noGrp="1"/>
          </p:cNvSpPr>
          <p:nvPr>
            <p:ph type="sldNum" sz="quarter" idx="10"/>
          </p:nvPr>
        </p:nvSpPr>
        <p:spPr/>
        <p:txBody>
          <a:bodyPr/>
          <a:lstStyle/>
          <a:p>
            <a:fld id="{5975B16B-6B6A-4A37-8874-872D507D5446}" type="slidenum">
              <a:rPr lang="zh-CN" altLang="en-US" smtClean="0"/>
              <a:t>44</a:t>
            </a:fld>
            <a:endParaRPr lang="zh-CN" altLang="en-US"/>
          </a:p>
        </p:txBody>
      </p:sp>
    </p:spTree>
    <p:extLst>
      <p:ext uri="{BB962C8B-B14F-4D97-AF65-F5344CB8AC3E}">
        <p14:creationId xmlns:p14="http://schemas.microsoft.com/office/powerpoint/2010/main" val="624731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园区综合安防系统</a:t>
            </a:r>
            <a:r>
              <a:rPr lang="en-US" altLang="zh-CN" smtClean="0"/>
              <a:t>——</a:t>
            </a:r>
            <a:r>
              <a:rPr lang="zh-CN" altLang="en-US" smtClean="0"/>
              <a:t>以视频安全监控为主要手段，还包括园区的门禁、对讲、电子巡更等等多种手段共同组成，另外还可以和德阳市的天网系统对接，调用天网的视频资源，当然经开区的视频监控资源也可以被天网调用，因为接口标准都是按照国家标准来建设的。</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45</a:t>
            </a:fld>
            <a:endParaRPr lang="zh-CN" altLang="en-US"/>
          </a:p>
        </p:txBody>
      </p:sp>
    </p:spTree>
    <p:extLst>
      <p:ext uri="{BB962C8B-B14F-4D97-AF65-F5344CB8AC3E}">
        <p14:creationId xmlns:p14="http://schemas.microsoft.com/office/powerpoint/2010/main" val="19162869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视频监控已经实现图像的智能分析，可以对监控的人、物品进行区分，对人、车识别，并且能对各种行为的判断，比如人员的徘滞留、人群异常聚集、物品遗失等等。</a:t>
            </a:r>
          </a:p>
        </p:txBody>
      </p:sp>
      <p:sp>
        <p:nvSpPr>
          <p:cNvPr id="4" name="灯片编号占位符 3"/>
          <p:cNvSpPr>
            <a:spLocks noGrp="1"/>
          </p:cNvSpPr>
          <p:nvPr>
            <p:ph type="sldNum" sz="quarter" idx="10"/>
          </p:nvPr>
        </p:nvSpPr>
        <p:spPr/>
        <p:txBody>
          <a:bodyPr/>
          <a:lstStyle/>
          <a:p>
            <a:pPr>
              <a:defRPr/>
            </a:pPr>
            <a:fld id="{92D84345-738F-4C5B-9491-ADD716E7CE4C}" type="slidenum">
              <a:rPr lang="zh-CN" altLang="en-US" smtClean="0"/>
              <a:pPr>
                <a:defRPr/>
              </a:pPr>
              <a:t>46</a:t>
            </a:fld>
            <a:endParaRPr lang="en-US" altLang="zh-CN"/>
          </a:p>
        </p:txBody>
      </p:sp>
    </p:spTree>
    <p:extLst>
      <p:ext uri="{BB962C8B-B14F-4D97-AF65-F5344CB8AC3E}">
        <p14:creationId xmlns:p14="http://schemas.microsoft.com/office/powerpoint/2010/main" val="2957655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从空间概念上，我们可以把一个园区分解为四个层次：首先，是自然环境层，包括。。。其次是人造载体层，如：。。等；第</a:t>
            </a:r>
            <a:r>
              <a:rPr lang="en-US" altLang="zh-CN" smtClean="0"/>
              <a:t>3</a:t>
            </a:r>
            <a:r>
              <a:rPr lang="zh-CN" altLang="en-US" smtClean="0"/>
              <a:t>层是社会组织层：有政府、企业、居民等组成，最后是社会活动层，即</a:t>
            </a:r>
            <a:r>
              <a:rPr lang="en-US" altLang="zh-CN" smtClean="0"/>
              <a:t>:</a:t>
            </a:r>
            <a:r>
              <a:rPr lang="zh-CN" altLang="en-US" smtClean="0"/>
              <a:t>人与人、组织与组织、人与组织之间的相互作用，具体表现为人流、物流、资金流、信息流。。等动态形式。</a:t>
            </a:r>
            <a:endParaRPr lang="en-US" altLang="zh-CN"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mtClean="0"/>
              <a:t>——</a:t>
            </a:r>
            <a:r>
              <a:rPr lang="zh-CN" altLang="en-US" smtClean="0"/>
              <a:t>智慧园区是园区各个层面整体上的智慧化，围绕着对园区的自然环境、城市载体、社会组织、社会活动的智慧化，又产生了来自于三大体系的</a:t>
            </a:r>
            <a:r>
              <a:rPr lang="en-US" altLang="zh-CN" smtClean="0"/>
              <a:t>9</a:t>
            </a:r>
            <a:r>
              <a:rPr lang="zh-CN" altLang="en-US" smtClean="0"/>
              <a:t>大需求。</a:t>
            </a:r>
            <a:endParaRPr lang="en-US" altLang="zh-CN" smtClean="0"/>
          </a:p>
        </p:txBody>
      </p:sp>
      <p:sp>
        <p:nvSpPr>
          <p:cNvPr id="4" name="灯片编号占位符 3"/>
          <p:cNvSpPr>
            <a:spLocks noGrp="1"/>
          </p:cNvSpPr>
          <p:nvPr>
            <p:ph type="sldNum" sz="quarter" idx="10"/>
          </p:nvPr>
        </p:nvSpPr>
        <p:spPr/>
        <p:txBody>
          <a:bodyPr/>
          <a:lstStyle/>
          <a:p>
            <a:fld id="{5975B16B-6B6A-4A37-8874-872D507D5446}" type="slidenum">
              <a:rPr lang="zh-CN" altLang="en-US" smtClean="0"/>
              <a:t>6</a:t>
            </a:fld>
            <a:endParaRPr lang="zh-CN" altLang="en-US"/>
          </a:p>
        </p:txBody>
      </p:sp>
    </p:spTree>
    <p:extLst>
      <p:ext uri="{BB962C8B-B14F-4D97-AF65-F5344CB8AC3E}">
        <p14:creationId xmlns:p14="http://schemas.microsoft.com/office/powerpoint/2010/main" val="34445521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在园区综合安防系统中，对各类安防监控系统进行汇集和调度就可以实现应急指挥系统。跟公安、交通、</a:t>
            </a:r>
            <a:r>
              <a:rPr lang="en-US" altLang="zh-CN" smtClean="0"/>
              <a:t>120</a:t>
            </a:r>
            <a:r>
              <a:rPr lang="zh-CN" altLang="en-US" smtClean="0"/>
              <a:t>、消防、安监等实现应急联动</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47</a:t>
            </a:fld>
            <a:endParaRPr lang="zh-CN" altLang="en-US"/>
          </a:p>
        </p:txBody>
      </p:sp>
    </p:spTree>
    <p:extLst>
      <p:ext uri="{BB962C8B-B14F-4D97-AF65-F5344CB8AC3E}">
        <p14:creationId xmlns:p14="http://schemas.microsoft.com/office/powerpoint/2010/main" val="31972823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园区能耗监测系统</a:t>
            </a:r>
            <a:r>
              <a:rPr lang="en-US" altLang="zh-CN" smtClean="0"/>
              <a:t>——</a:t>
            </a:r>
            <a:r>
              <a:rPr lang="zh-CN" altLang="en-US" smtClean="0"/>
              <a:t>对园区企业的水、电、气使用情况自动采集分析</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48</a:t>
            </a:fld>
            <a:endParaRPr lang="zh-CN" altLang="en-US"/>
          </a:p>
        </p:txBody>
      </p:sp>
    </p:spTree>
    <p:extLst>
      <p:ext uri="{BB962C8B-B14F-4D97-AF65-F5344CB8AC3E}">
        <p14:creationId xmlns:p14="http://schemas.microsoft.com/office/powerpoint/2010/main" val="12243625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园区环境监测系统</a:t>
            </a:r>
            <a:r>
              <a:rPr lang="en-US" altLang="zh-CN" smtClean="0"/>
              <a:t>——</a:t>
            </a:r>
            <a:r>
              <a:rPr lang="zh-CN" altLang="en-US" smtClean="0"/>
              <a:t>对经开区的空气、水、土壤等进行环境监测，实时的发现环境污染问题和环境质量水平</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49</a:t>
            </a:fld>
            <a:endParaRPr lang="zh-CN" altLang="en-US"/>
          </a:p>
        </p:txBody>
      </p:sp>
    </p:spTree>
    <p:extLst>
      <p:ext uri="{BB962C8B-B14F-4D97-AF65-F5344CB8AC3E}">
        <p14:creationId xmlns:p14="http://schemas.microsoft.com/office/powerpoint/2010/main" val="35317036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园区建设监控系统</a:t>
            </a:r>
            <a:r>
              <a:rPr lang="en-US" altLang="zh-CN" smtClean="0"/>
              <a:t>——</a:t>
            </a:r>
            <a:r>
              <a:rPr lang="zh-CN" altLang="en-US" smtClean="0"/>
              <a:t>对经开区建设项目实现全程监管，从计划编制开始，到审核、执行、分析、调整所有过程都通过信息化手段管起来，对建设项目的进度、工程质量、工程中的各种资料一目了然。</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50</a:t>
            </a:fld>
            <a:endParaRPr lang="zh-CN" altLang="en-US"/>
          </a:p>
        </p:txBody>
      </p:sp>
    </p:spTree>
    <p:extLst>
      <p:ext uri="{BB962C8B-B14F-4D97-AF65-F5344CB8AC3E}">
        <p14:creationId xmlns:p14="http://schemas.microsoft.com/office/powerpoint/2010/main" val="31634517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mtClean="0"/>
              <a:t>经开区综合门户</a:t>
            </a:r>
            <a:r>
              <a:rPr lang="en-US" altLang="zh-CN" smtClean="0"/>
              <a:t>——</a:t>
            </a:r>
            <a:r>
              <a:rPr lang="zh-CN" altLang="en-US" smtClean="0"/>
              <a:t>提供对外统一宣传、招商的门户，同时也提供政务业务办理、公示、网民互动等交互式服务</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51</a:t>
            </a:fld>
            <a:endParaRPr lang="zh-CN" altLang="en-US"/>
          </a:p>
        </p:txBody>
      </p:sp>
    </p:spTree>
    <p:extLst>
      <p:ext uri="{BB962C8B-B14F-4D97-AF65-F5344CB8AC3E}">
        <p14:creationId xmlns:p14="http://schemas.microsoft.com/office/powerpoint/2010/main" val="4023736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整个方案提供完整的信息安全解决方案，包括网络安全、数据安全、统一认证安全等。以内外网分离、传输加密等手段实现网络安全；对重要系统双机热备、采用磁盘阵列存放数据、提供远程灾备等方式保证重要数据万无一失。</a:t>
            </a:r>
            <a:endParaRPr lang="zh-CN" altLang="en-US" dirty="0"/>
          </a:p>
        </p:txBody>
      </p:sp>
      <p:sp>
        <p:nvSpPr>
          <p:cNvPr id="4" name="灯片编号占位符 3"/>
          <p:cNvSpPr>
            <a:spLocks noGrp="1"/>
          </p:cNvSpPr>
          <p:nvPr>
            <p:ph type="sldNum" sz="quarter" idx="10"/>
          </p:nvPr>
        </p:nvSpPr>
        <p:spPr/>
        <p:txBody>
          <a:bodyPr/>
          <a:lstStyle/>
          <a:p>
            <a:fld id="{5975B16B-6B6A-4A37-8874-872D507D5446}" type="slidenum">
              <a:rPr lang="zh-CN" altLang="en-US" smtClean="0"/>
              <a:t>52</a:t>
            </a:fld>
            <a:endParaRPr lang="zh-CN" altLang="en-US"/>
          </a:p>
        </p:txBody>
      </p:sp>
    </p:spTree>
    <p:extLst>
      <p:ext uri="{BB962C8B-B14F-4D97-AF65-F5344CB8AC3E}">
        <p14:creationId xmlns:p14="http://schemas.microsoft.com/office/powerpoint/2010/main" val="38140268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975B16B-6B6A-4A37-8874-872D507D5446}" type="slidenum">
              <a:rPr lang="zh-CN" altLang="en-US" smtClean="0"/>
              <a:t>53</a:t>
            </a:fld>
            <a:endParaRPr lang="zh-CN" altLang="en-US"/>
          </a:p>
        </p:txBody>
      </p:sp>
    </p:spTree>
    <p:extLst>
      <p:ext uri="{BB962C8B-B14F-4D97-AF65-F5344CB8AC3E}">
        <p14:creationId xmlns:p14="http://schemas.microsoft.com/office/powerpoint/2010/main" val="682819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975B16B-6B6A-4A37-8874-872D507D5446}" type="slidenum">
              <a:rPr lang="zh-CN" altLang="en-US" smtClean="0"/>
              <a:t>8</a:t>
            </a:fld>
            <a:endParaRPr lang="zh-CN" altLang="en-US"/>
          </a:p>
        </p:txBody>
      </p:sp>
    </p:spTree>
    <p:extLst>
      <p:ext uri="{BB962C8B-B14F-4D97-AF65-F5344CB8AC3E}">
        <p14:creationId xmlns:p14="http://schemas.microsoft.com/office/powerpoint/2010/main" val="682819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62500" lnSpcReduction="20000"/>
          </a:bodyPr>
          <a:lstStyle/>
          <a:p>
            <a:pPr>
              <a:lnSpc>
                <a:spcPct val="150000"/>
              </a:lnSpc>
            </a:pPr>
            <a:r>
              <a:rPr lang="zh-CN" altLang="en-US" sz="2400" b="1" smtClean="0">
                <a:latin typeface="微软雅黑" pitchFamily="34" charset="-122"/>
                <a:ea typeface="微软雅黑" pitchFamily="34" charset="-122"/>
              </a:rPr>
              <a:t>信息安全</a:t>
            </a:r>
            <a:endParaRPr lang="en-US" altLang="zh-CN" sz="2400" b="1" smtClean="0">
              <a:latin typeface="微软雅黑" pitchFamily="34" charset="-122"/>
              <a:ea typeface="微软雅黑" pitchFamily="34" charset="-122"/>
            </a:endParaRPr>
          </a:p>
          <a:p>
            <a:pPr lvl="1">
              <a:lnSpc>
                <a:spcPct val="150000"/>
              </a:lnSpc>
            </a:pPr>
            <a:r>
              <a:rPr lang="zh-CN" altLang="en-US" sz="2400" smtClean="0">
                <a:latin typeface="微软雅黑" pitchFamily="34" charset="-122"/>
                <a:ea typeface="微软雅黑" pitchFamily="34" charset="-122"/>
              </a:rPr>
              <a:t>网络安全：内外网分离、传输加密</a:t>
            </a:r>
            <a:endParaRPr lang="en-US" altLang="zh-CN" sz="2400" smtClean="0">
              <a:latin typeface="微软雅黑" pitchFamily="34" charset="-122"/>
              <a:ea typeface="微软雅黑" pitchFamily="34" charset="-122"/>
            </a:endParaRPr>
          </a:p>
          <a:p>
            <a:pPr lvl="1">
              <a:lnSpc>
                <a:spcPct val="150000"/>
              </a:lnSpc>
            </a:pPr>
            <a:r>
              <a:rPr lang="zh-CN" altLang="en-US" sz="2400" smtClean="0">
                <a:latin typeface="微软雅黑" pitchFamily="34" charset="-122"/>
                <a:ea typeface="微软雅黑" pitchFamily="34" charset="-122"/>
              </a:rPr>
              <a:t>数据安全：重要系统双机热备，采用硬盘陈列存放数据，提供远程灾备</a:t>
            </a:r>
            <a:endParaRPr lang="en-US" altLang="zh-CN" sz="2400" smtClean="0">
              <a:latin typeface="微软雅黑" pitchFamily="34" charset="-122"/>
              <a:ea typeface="微软雅黑" pitchFamily="34" charset="-122"/>
            </a:endParaRPr>
          </a:p>
          <a:p>
            <a:pPr>
              <a:lnSpc>
                <a:spcPct val="150000"/>
              </a:lnSpc>
            </a:pPr>
            <a:r>
              <a:rPr lang="zh-CN" altLang="en-US" sz="2400" b="1" smtClean="0">
                <a:latin typeface="微软雅黑" pitchFamily="34" charset="-122"/>
                <a:ea typeface="微软雅黑" pitchFamily="34" charset="-122"/>
              </a:rPr>
              <a:t>认证体系</a:t>
            </a:r>
            <a:endParaRPr lang="en-US" altLang="zh-CN" sz="2400" b="1" smtClean="0">
              <a:latin typeface="微软雅黑" pitchFamily="34" charset="-122"/>
              <a:ea typeface="微软雅黑" pitchFamily="34" charset="-122"/>
            </a:endParaRPr>
          </a:p>
          <a:p>
            <a:pPr lvl="1">
              <a:lnSpc>
                <a:spcPct val="150000"/>
              </a:lnSpc>
            </a:pPr>
            <a:r>
              <a:rPr lang="zh-CN" altLang="en-US" sz="2400" smtClean="0">
                <a:latin typeface="微软雅黑" pitchFamily="34" charset="-122"/>
                <a:ea typeface="微软雅黑" pitchFamily="34" charset="-122"/>
              </a:rPr>
              <a:t>提供统一</a:t>
            </a:r>
            <a:r>
              <a:rPr lang="en-US" altLang="zh-CN" sz="2400" smtClean="0">
                <a:latin typeface="微软雅黑" pitchFamily="34" charset="-122"/>
                <a:ea typeface="微软雅黑" pitchFamily="34" charset="-122"/>
              </a:rPr>
              <a:t>AAA</a:t>
            </a:r>
            <a:r>
              <a:rPr lang="zh-CN" altLang="en-US" sz="2400" smtClean="0">
                <a:latin typeface="微软雅黑" pitchFamily="34" charset="-122"/>
                <a:ea typeface="微软雅黑" pitchFamily="34" charset="-122"/>
              </a:rPr>
              <a:t>服务，即：认证（身份认证）、授权（权限控制）和审计（操作记录）功能</a:t>
            </a:r>
            <a:endParaRPr lang="en-US" altLang="zh-CN" sz="2400" smtClean="0">
              <a:latin typeface="微软雅黑" pitchFamily="34" charset="-122"/>
              <a:ea typeface="微软雅黑" pitchFamily="34" charset="-122"/>
            </a:endParaRPr>
          </a:p>
          <a:p>
            <a:pPr>
              <a:lnSpc>
                <a:spcPct val="150000"/>
              </a:lnSpc>
            </a:pPr>
            <a:r>
              <a:rPr lang="zh-CN" altLang="en-US" sz="2400" b="1" smtClean="0">
                <a:latin typeface="微软雅黑" pitchFamily="34" charset="-122"/>
                <a:ea typeface="微软雅黑" pitchFamily="34" charset="-122"/>
              </a:rPr>
              <a:t>技术标准</a:t>
            </a:r>
            <a:endParaRPr lang="en-US" altLang="zh-CN" sz="2400" b="1" smtClean="0">
              <a:latin typeface="微软雅黑" pitchFamily="34" charset="-122"/>
              <a:ea typeface="微软雅黑" pitchFamily="34" charset="-122"/>
            </a:endParaRPr>
          </a:p>
          <a:p>
            <a:pPr lvl="1">
              <a:lnSpc>
                <a:spcPct val="150000"/>
              </a:lnSpc>
            </a:pPr>
            <a:r>
              <a:rPr lang="zh-CN" altLang="en-US" sz="2400" smtClean="0">
                <a:latin typeface="微软雅黑" pitchFamily="34" charset="-122"/>
                <a:ea typeface="微软雅黑" pitchFamily="34" charset="-122"/>
              </a:rPr>
              <a:t>统一的网络接入技术标准（如：光纤入户）</a:t>
            </a:r>
            <a:endParaRPr lang="en-US" altLang="zh-CN" sz="2400" smtClean="0">
              <a:latin typeface="微软雅黑" pitchFamily="34" charset="-122"/>
              <a:ea typeface="微软雅黑" pitchFamily="34" charset="-122"/>
            </a:endParaRPr>
          </a:p>
          <a:p>
            <a:pPr lvl="1">
              <a:lnSpc>
                <a:spcPct val="150000"/>
              </a:lnSpc>
            </a:pPr>
            <a:r>
              <a:rPr lang="zh-CN" altLang="en-US" sz="2400" smtClean="0">
                <a:latin typeface="微软雅黑" pitchFamily="34" charset="-122"/>
                <a:ea typeface="微软雅黑" pitchFamily="34" charset="-122"/>
              </a:rPr>
              <a:t>与天网一致的视频采集标准</a:t>
            </a:r>
            <a:endParaRPr lang="en-US" altLang="zh-CN" sz="2400" smtClean="0">
              <a:latin typeface="微软雅黑" pitchFamily="34" charset="-122"/>
              <a:ea typeface="微软雅黑" pitchFamily="34" charset="-122"/>
            </a:endParaRPr>
          </a:p>
          <a:p>
            <a:pPr>
              <a:lnSpc>
                <a:spcPct val="150000"/>
              </a:lnSpc>
            </a:pPr>
            <a:r>
              <a:rPr lang="zh-CN" altLang="en-US" sz="2400" b="1" smtClean="0">
                <a:latin typeface="微软雅黑" pitchFamily="34" charset="-122"/>
                <a:ea typeface="微软雅黑" pitchFamily="34" charset="-122"/>
              </a:rPr>
              <a:t>业务规范</a:t>
            </a:r>
            <a:endParaRPr lang="en-US" altLang="zh-CN" sz="2400" b="1" smtClean="0">
              <a:latin typeface="微软雅黑" pitchFamily="34" charset="-122"/>
              <a:ea typeface="微软雅黑" pitchFamily="34" charset="-122"/>
            </a:endParaRPr>
          </a:p>
          <a:p>
            <a:pPr lvl="1">
              <a:lnSpc>
                <a:spcPct val="150000"/>
              </a:lnSpc>
            </a:pPr>
            <a:r>
              <a:rPr lang="zh-CN" altLang="en-US" sz="2400" smtClean="0">
                <a:latin typeface="微软雅黑" pitchFamily="34" charset="-122"/>
                <a:ea typeface="微软雅黑" pitchFamily="34" charset="-122"/>
              </a:rPr>
              <a:t>通过三大平台统一业务接口</a:t>
            </a:r>
            <a:endParaRPr lang="en-US" altLang="zh-CN" sz="2400" smtClean="0">
              <a:latin typeface="微软雅黑" pitchFamily="34" charset="-122"/>
              <a:ea typeface="微软雅黑" pitchFamily="34" charset="-122"/>
            </a:endParaRPr>
          </a:p>
          <a:p>
            <a:pPr lvl="1">
              <a:lnSpc>
                <a:spcPct val="150000"/>
              </a:lnSpc>
            </a:pPr>
            <a:r>
              <a:rPr lang="zh-CN" altLang="en-US" sz="2400" smtClean="0">
                <a:latin typeface="微软雅黑" pitchFamily="34" charset="-122"/>
                <a:ea typeface="微软雅黑" pitchFamily="34" charset="-122"/>
              </a:rPr>
              <a:t>业务开发基于</a:t>
            </a:r>
            <a:r>
              <a:rPr lang="en-US" altLang="zh-CN" sz="2400" smtClean="0">
                <a:latin typeface="微软雅黑" pitchFamily="34" charset="-122"/>
                <a:ea typeface="微软雅黑" pitchFamily="34" charset="-122"/>
              </a:rPr>
              <a:t>SOA</a:t>
            </a:r>
            <a:r>
              <a:rPr lang="zh-CN" altLang="en-US" sz="2400" smtClean="0">
                <a:latin typeface="微软雅黑" pitchFamily="34" charset="-122"/>
                <a:ea typeface="微软雅黑" pitchFamily="34" charset="-122"/>
              </a:rPr>
              <a:t>（面向服务的体系结构）</a:t>
            </a:r>
            <a:endParaRPr lang="en-US" altLang="zh-CN" sz="2400" smtClean="0">
              <a:latin typeface="微软雅黑" pitchFamily="34" charset="-122"/>
              <a:ea typeface="微软雅黑" pitchFamily="34" charset="-122"/>
            </a:endParaRPr>
          </a:p>
          <a:p>
            <a:pPr lvl="1">
              <a:lnSpc>
                <a:spcPct val="150000"/>
              </a:lnSpc>
            </a:pPr>
            <a:endParaRPr lang="zh-CN" altLang="en-US" sz="2400" smtClean="0">
              <a:latin typeface="微软雅黑" pitchFamily="34" charset="-122"/>
              <a:ea typeface="微软雅黑" pitchFamily="34" charset="-122"/>
            </a:endParaRPr>
          </a:p>
          <a:p>
            <a:endParaRPr lang="zh-CN" altLang="en-US"/>
          </a:p>
        </p:txBody>
      </p:sp>
      <p:sp>
        <p:nvSpPr>
          <p:cNvPr id="4" name="灯片编号占位符 3"/>
          <p:cNvSpPr>
            <a:spLocks noGrp="1"/>
          </p:cNvSpPr>
          <p:nvPr>
            <p:ph type="sldNum" sz="quarter" idx="10"/>
          </p:nvPr>
        </p:nvSpPr>
        <p:spPr/>
        <p:txBody>
          <a:bodyPr/>
          <a:lstStyle/>
          <a:p>
            <a:fld id="{5975B16B-6B6A-4A37-8874-872D507D5446}" type="slidenum">
              <a:rPr lang="zh-CN" altLang="en-US" smtClean="0"/>
              <a:t>13</a:t>
            </a:fld>
            <a:endParaRPr lang="zh-CN" altLang="en-US"/>
          </a:p>
        </p:txBody>
      </p:sp>
    </p:spTree>
    <p:extLst>
      <p:ext uri="{BB962C8B-B14F-4D97-AF65-F5344CB8AC3E}">
        <p14:creationId xmlns:p14="http://schemas.microsoft.com/office/powerpoint/2010/main" val="3814026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975B16B-6B6A-4A37-8874-872D507D5446}" type="slidenum">
              <a:rPr lang="zh-CN" altLang="en-US" smtClean="0"/>
              <a:t>15</a:t>
            </a:fld>
            <a:endParaRPr lang="zh-CN" altLang="en-US"/>
          </a:p>
        </p:txBody>
      </p:sp>
    </p:spTree>
    <p:extLst>
      <p:ext uri="{BB962C8B-B14F-4D97-AF65-F5344CB8AC3E}">
        <p14:creationId xmlns:p14="http://schemas.microsoft.com/office/powerpoint/2010/main" val="682819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indent="-342900">
              <a:lnSpc>
                <a:spcPct val="150000"/>
              </a:lnSpc>
              <a:buFont typeface="Arial" pitchFamily="34" charset="0"/>
              <a:buChar char="•"/>
            </a:pPr>
            <a:r>
              <a:rPr lang="zh-CN" altLang="en-US" sz="1200" smtClean="0"/>
              <a:t>公共数据平台也叫基础数据库，根据园区特色主要建立用户、地理、企业、人口、经济等</a:t>
            </a:r>
            <a:r>
              <a:rPr lang="en-US" altLang="zh-CN" sz="1200" smtClean="0"/>
              <a:t>5</a:t>
            </a:r>
            <a:r>
              <a:rPr lang="zh-CN" altLang="en-US" sz="1200" smtClean="0"/>
              <a:t>大数据库。</a:t>
            </a:r>
            <a:endParaRPr lang="en-US" altLang="zh-CN" sz="1200" smtClean="0"/>
          </a:p>
          <a:p>
            <a:pPr marL="342900" indent="-342900">
              <a:lnSpc>
                <a:spcPct val="150000"/>
              </a:lnSpc>
              <a:buFont typeface="Arial" pitchFamily="34" charset="0"/>
              <a:buChar char="•"/>
            </a:pPr>
            <a:r>
              <a:rPr lang="zh-CN" altLang="en-US" sz="1200" smtClean="0"/>
              <a:t>功能</a:t>
            </a:r>
            <a:r>
              <a:rPr lang="en-US" altLang="zh-CN" sz="1200" smtClean="0"/>
              <a:t>——</a:t>
            </a:r>
          </a:p>
          <a:p>
            <a:pPr marL="342900" indent="-342900">
              <a:lnSpc>
                <a:spcPct val="150000"/>
              </a:lnSpc>
              <a:buFont typeface="Arial" pitchFamily="34" charset="0"/>
              <a:buChar char="•"/>
            </a:pPr>
            <a:r>
              <a:rPr lang="zh-CN" altLang="zh-CN" sz="1200" smtClean="0"/>
              <a:t>实现智慧</a:t>
            </a:r>
            <a:r>
              <a:rPr lang="zh-CN" altLang="en-US" sz="1200" smtClean="0"/>
              <a:t>园区</a:t>
            </a:r>
            <a:r>
              <a:rPr lang="zh-CN" altLang="zh-CN" sz="1200" smtClean="0"/>
              <a:t>数据级的整合，</a:t>
            </a:r>
            <a:endParaRPr lang="en-US" altLang="zh-CN" sz="1200" smtClean="0"/>
          </a:p>
          <a:p>
            <a:pPr marL="342900" indent="-342900">
              <a:lnSpc>
                <a:spcPct val="150000"/>
              </a:lnSpc>
              <a:buFont typeface="Arial" pitchFamily="34" charset="0"/>
              <a:buChar char="•"/>
            </a:pPr>
            <a:r>
              <a:rPr lang="zh-CN" altLang="zh-CN" sz="1200" smtClean="0"/>
              <a:t>规范基础信息数据的采集和维护</a:t>
            </a:r>
            <a:endParaRPr lang="zh-CN" altLang="en-US" sz="1200" smtClean="0">
              <a:latin typeface="微软雅黑" pitchFamily="34" charset="-122"/>
              <a:ea typeface="微软雅黑" pitchFamily="34" charset="-122"/>
            </a:endParaRPr>
          </a:p>
          <a:p>
            <a:endParaRPr lang="zh-CN" altLang="en-US"/>
          </a:p>
        </p:txBody>
      </p:sp>
      <p:sp>
        <p:nvSpPr>
          <p:cNvPr id="4" name="灯片编号占位符 3"/>
          <p:cNvSpPr>
            <a:spLocks noGrp="1"/>
          </p:cNvSpPr>
          <p:nvPr>
            <p:ph type="sldNum" sz="quarter" idx="10"/>
          </p:nvPr>
        </p:nvSpPr>
        <p:spPr/>
        <p:txBody>
          <a:bodyPr/>
          <a:lstStyle/>
          <a:p>
            <a:fld id="{5975B16B-6B6A-4A37-8874-872D507D5446}" type="slidenum">
              <a:rPr lang="zh-CN" altLang="en-US" smtClean="0"/>
              <a:t>18</a:t>
            </a:fld>
            <a:endParaRPr lang="zh-CN" altLang="en-US"/>
          </a:p>
        </p:txBody>
      </p:sp>
    </p:spTree>
    <p:extLst>
      <p:ext uri="{BB962C8B-B14F-4D97-AF65-F5344CB8AC3E}">
        <p14:creationId xmlns:p14="http://schemas.microsoft.com/office/powerpoint/2010/main" val="608687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mtClean="0"/>
              <a:t>OA</a:t>
            </a:r>
            <a:r>
              <a:rPr lang="zh-CN" altLang="en-US" smtClean="0"/>
              <a:t>办公系统</a:t>
            </a:r>
            <a:r>
              <a:rPr lang="en-US" altLang="zh-CN" smtClean="0"/>
              <a:t>——</a:t>
            </a:r>
            <a:r>
              <a:rPr lang="zh-CN" altLang="en-US" smtClean="0"/>
              <a:t>这是</a:t>
            </a:r>
            <a:r>
              <a:rPr lang="en-US" altLang="zh-CN" smtClean="0"/>
              <a:t>OA</a:t>
            </a:r>
            <a:r>
              <a:rPr lang="zh-CN" altLang="en-US" smtClean="0"/>
              <a:t>系统的分层结构图</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22</a:t>
            </a:fld>
            <a:endParaRPr lang="zh-CN" altLang="en-US"/>
          </a:p>
        </p:txBody>
      </p:sp>
    </p:spTree>
    <p:extLst>
      <p:ext uri="{BB962C8B-B14F-4D97-AF65-F5344CB8AC3E}">
        <p14:creationId xmlns:p14="http://schemas.microsoft.com/office/powerpoint/2010/main" val="914316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mtClean="0"/>
              <a:t>OA</a:t>
            </a:r>
            <a:r>
              <a:rPr lang="zh-CN" altLang="en-US" smtClean="0"/>
              <a:t>系统的应用场景，可以进行整合会议、移动办公、公文流转、日程管理等各类功能</a:t>
            </a:r>
          </a:p>
        </p:txBody>
      </p:sp>
      <p:sp>
        <p:nvSpPr>
          <p:cNvPr id="4" name="灯片编号占位符 3"/>
          <p:cNvSpPr>
            <a:spLocks noGrp="1"/>
          </p:cNvSpPr>
          <p:nvPr>
            <p:ph type="sldNum" sz="quarter" idx="10"/>
          </p:nvPr>
        </p:nvSpPr>
        <p:spPr/>
        <p:txBody>
          <a:bodyPr/>
          <a:lstStyle/>
          <a:p>
            <a:fld id="{5975B16B-6B6A-4A37-8874-872D507D5446}" type="slidenum">
              <a:rPr lang="zh-CN" altLang="en-US" smtClean="0"/>
              <a:t>23</a:t>
            </a:fld>
            <a:endParaRPr lang="zh-CN" altLang="en-US"/>
          </a:p>
        </p:txBody>
      </p:sp>
    </p:spTree>
    <p:extLst>
      <p:ext uri="{BB962C8B-B14F-4D97-AF65-F5344CB8AC3E}">
        <p14:creationId xmlns:p14="http://schemas.microsoft.com/office/powerpoint/2010/main" val="1039038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7" name="Group 16"/>
          <p:cNvGrpSpPr/>
          <p:nvPr/>
        </p:nvGrpSpPr>
        <p:grpSpPr>
          <a:xfrm>
            <a:off x="0" y="3268345"/>
            <a:ext cx="9144000" cy="146304"/>
            <a:chOff x="0" y="3268345"/>
            <a:chExt cx="9144000" cy="146304"/>
          </a:xfrm>
        </p:grpSpPr>
        <p:sp>
          <p:nvSpPr>
            <p:cNvPr id="13" name="Rectangle 12"/>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p:nvPr>
        </p:nvSpPr>
        <p:spPr>
          <a:xfrm>
            <a:off x="609600" y="1752600"/>
            <a:ext cx="7924800" cy="1470025"/>
          </a:xfrm>
          <a:prstGeom prst="rect">
            <a:avLst/>
          </a:prstGeom>
        </p:spPr>
        <p:txBody>
          <a:bodyPr anchor="b"/>
          <a:lstStyle>
            <a:lvl1pPr algn="ctr">
              <a:defRPr/>
            </a:lvl1pPr>
          </a:lstStyle>
          <a:p>
            <a:r>
              <a:rPr lang="zh-CN" altLang="en-US" smtClean="0"/>
              <a:t>单击此处编辑母版标题样式</a:t>
            </a:r>
            <a:endParaRPr lang="en-US"/>
          </a:p>
        </p:txBody>
      </p:sp>
      <p:sp>
        <p:nvSpPr>
          <p:cNvPr id="3" name="Subtitle 2"/>
          <p:cNvSpPr>
            <a:spLocks noGrp="1"/>
          </p:cNvSpPr>
          <p:nvPr>
            <p:ph type="subTitle" idx="1"/>
          </p:nvPr>
        </p:nvSpPr>
        <p:spPr>
          <a:xfrm>
            <a:off x="1371600" y="3505200"/>
            <a:ext cx="6400800" cy="1752600"/>
          </a:xfrm>
        </p:spPr>
        <p:txBody>
          <a:bodyPr>
            <a:normAutofit/>
          </a:bodyPr>
          <a:lstStyle>
            <a:lvl1pPr marL="0" indent="0" algn="ctr">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pPr/>
              <a:t>2013/11/19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标题和竖排文字">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pPr/>
              <a:t>2013/11/19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7" name="Title 6"/>
          <p:cNvSpPr>
            <a:spLocks noGrp="1"/>
          </p:cNvSpPr>
          <p:nvPr>
            <p:ph type="title"/>
          </p:nvPr>
        </p:nvSpPr>
        <p:spPr/>
        <p:txBody>
          <a:bodyPr/>
          <a:lstStyle/>
          <a:p>
            <a:r>
              <a:rPr lang="zh-CN" altLang="en-US" smtClean="0"/>
              <a:t>单击此处编辑母版标题样式</a:t>
            </a:r>
            <a:endParaRPr lang="en-US"/>
          </a:p>
        </p:txBody>
      </p:sp>
      <p:grpSp>
        <p:nvGrpSpPr>
          <p:cNvPr id="2" name="Group 7"/>
          <p:cNvGrpSpPr/>
          <p:nvPr/>
        </p:nvGrpSpPr>
        <p:grpSpPr>
          <a:xfrm flipH="1">
            <a:off x="0" y="1371600"/>
            <a:ext cx="9144000" cy="73152"/>
            <a:chOff x="0" y="3268345"/>
            <a:chExt cx="9144000" cy="146304"/>
          </a:xfrm>
        </p:grpSpPr>
        <p:sp>
          <p:nvSpPr>
            <p:cNvPr id="9" name="Rectangle 8"/>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8"/>
            <a:ext cx="1828800" cy="5851525"/>
          </a:xfrm>
          <a:prstGeom prst="rect">
            <a:avLst/>
          </a:prstGeom>
        </p:spPr>
        <p:txBody>
          <a:bodyPr vert="eaVert"/>
          <a:lstStyle/>
          <a:p>
            <a:r>
              <a:rPr lang="zh-CN" altLang="en-US" smtClean="0"/>
              <a:t>单击此处编辑母版标题样式</a:t>
            </a:r>
            <a:endParaRPr lang="en-US"/>
          </a:p>
        </p:txBody>
      </p:sp>
      <p:sp>
        <p:nvSpPr>
          <p:cNvPr id="3" name="Vertical Text Placeholder 2"/>
          <p:cNvSpPr>
            <a:spLocks noGrp="1"/>
          </p:cNvSpPr>
          <p:nvPr>
            <p:ph type="body" orient="vert" idx="1"/>
          </p:nvPr>
        </p:nvSpPr>
        <p:spPr>
          <a:xfrm>
            <a:off x="457200" y="274638"/>
            <a:ext cx="61722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a:xfrm>
            <a:off x="6839712" y="6356350"/>
            <a:ext cx="1868424" cy="365125"/>
          </a:xfrm>
        </p:spPr>
        <p:txBody>
          <a:bodyPr/>
          <a:lstStyle/>
          <a:p>
            <a:fld id="{530820CF-B880-4189-942D-D702A7CBA730}" type="datetimeFigureOut">
              <a:rPr lang="zh-CN" altLang="en-US" smtClean="0"/>
              <a:pPr/>
              <a:t>2013/11/19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pPr/>
              <a:t>‹#›</a:t>
            </a:fld>
            <a:endParaRPr lang="zh-CN" altLang="en-US"/>
          </a:p>
        </p:txBody>
      </p:sp>
      <p:grpSp>
        <p:nvGrpSpPr>
          <p:cNvPr id="7" name="Group 6"/>
          <p:cNvGrpSpPr/>
          <p:nvPr/>
        </p:nvGrpSpPr>
        <p:grpSpPr>
          <a:xfrm rot="5400000" flipH="1">
            <a:off x="3332988" y="3384804"/>
            <a:ext cx="6867144" cy="73152"/>
            <a:chOff x="0" y="3268345"/>
            <a:chExt cx="9144000" cy="146304"/>
          </a:xfrm>
        </p:grpSpPr>
        <p:sp>
          <p:nvSpPr>
            <p:cNvPr id="8" name="Rectangle 7"/>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99616"/>
            <a:ext cx="8229600" cy="462654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pPr/>
              <a:t>2013/11/19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pPr/>
              <a:t>‹#›</a:t>
            </a:fld>
            <a:endParaRPr lang="zh-CN" altLang="en-US"/>
          </a:p>
        </p:txBody>
      </p:sp>
      <p:grpSp>
        <p:nvGrpSpPr>
          <p:cNvPr id="2" name="Group 13"/>
          <p:cNvGrpSpPr/>
          <p:nvPr/>
        </p:nvGrpSpPr>
        <p:grpSpPr>
          <a:xfrm>
            <a:off x="0" y="1371600"/>
            <a:ext cx="9144000" cy="73152"/>
            <a:chOff x="0" y="3268345"/>
            <a:chExt cx="9144000" cy="146304"/>
          </a:xfrm>
        </p:grpSpPr>
        <p:sp>
          <p:nvSpPr>
            <p:cNvPr id="15" name="Rectangle 14"/>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itle 18"/>
          <p:cNvSpPr>
            <a:spLocks noGrp="1"/>
          </p:cNvSpPr>
          <p:nvPr>
            <p:ph type="title"/>
          </p:nvPr>
        </p:nvSpPr>
        <p:spPr/>
        <p:txBody>
          <a:bodyPr/>
          <a:lstStyle/>
          <a:p>
            <a:r>
              <a:rPr lang="zh-CN" altLang="en-US" smtClean="0"/>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67512" y="4406900"/>
            <a:ext cx="7827201" cy="1362075"/>
          </a:xfrm>
          <a:prstGeom prst="rect">
            <a:avLst/>
          </a:prstGeom>
        </p:spPr>
        <p:txBody>
          <a:bodyPr anchor="t"/>
          <a:lstStyle>
            <a:lvl1pPr algn="l">
              <a:defRPr sz="4000" b="1" cap="all"/>
            </a:lvl1pPr>
          </a:lstStyle>
          <a:p>
            <a:r>
              <a:rPr lang="zh-CN" altLang="en-US" smtClean="0"/>
              <a:t>单击此处编辑母版标题样式</a:t>
            </a:r>
            <a:endParaRPr lang="en-US"/>
          </a:p>
        </p:txBody>
      </p:sp>
      <p:sp>
        <p:nvSpPr>
          <p:cNvPr id="3" name="Text Placeholder 2"/>
          <p:cNvSpPr>
            <a:spLocks noGrp="1"/>
          </p:cNvSpPr>
          <p:nvPr>
            <p:ph type="body" idx="1"/>
          </p:nvPr>
        </p:nvSpPr>
        <p:spPr>
          <a:xfrm>
            <a:off x="667512" y="2667000"/>
            <a:ext cx="7827201"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pPr/>
              <a:t>2013/11/19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pPr/>
              <a:t>‹#›</a:t>
            </a:fld>
            <a:endParaRPr lang="zh-CN" altLang="en-US"/>
          </a:p>
        </p:txBody>
      </p:sp>
      <p:grpSp>
        <p:nvGrpSpPr>
          <p:cNvPr id="7" name="Group 12"/>
          <p:cNvGrpSpPr/>
          <p:nvPr/>
        </p:nvGrpSpPr>
        <p:grpSpPr>
          <a:xfrm flipH="1">
            <a:off x="0" y="4228465"/>
            <a:ext cx="9144000" cy="146304"/>
            <a:chOff x="0" y="3268345"/>
            <a:chExt cx="9144000" cy="146304"/>
          </a:xfrm>
        </p:grpSpPr>
        <p:sp>
          <p:nvSpPr>
            <p:cNvPr id="14" name="Rectangle 13"/>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两栏内容">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pPr/>
              <a:t>2013/11/19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14" name="Title 13"/>
          <p:cNvSpPr>
            <a:spLocks noGrp="1"/>
          </p:cNvSpPr>
          <p:nvPr>
            <p:ph type="title"/>
          </p:nvPr>
        </p:nvSpPr>
        <p:spPr/>
        <p:txBody>
          <a:bodyPr/>
          <a:lstStyle/>
          <a:p>
            <a:r>
              <a:rPr lang="zh-CN" altLang="en-US" smtClean="0"/>
              <a:t>单击此处编辑母版标题样式</a:t>
            </a:r>
            <a:endParaRPr lang="en-US"/>
          </a:p>
        </p:txBody>
      </p:sp>
      <p:grpSp>
        <p:nvGrpSpPr>
          <p:cNvPr id="2" name="Group 14"/>
          <p:cNvGrpSpPr/>
          <p:nvPr/>
        </p:nvGrpSpPr>
        <p:grpSpPr>
          <a:xfrm>
            <a:off x="0" y="1371600"/>
            <a:ext cx="9144000" cy="73152"/>
            <a:chOff x="0" y="3268345"/>
            <a:chExt cx="9144000" cy="146304"/>
          </a:xfrm>
        </p:grpSpPr>
        <p:sp>
          <p:nvSpPr>
            <p:cNvPr id="16" name="Rectangle 15"/>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比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457200" y="2297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Text Placeholder 4"/>
          <p:cNvSpPr>
            <a:spLocks noGrp="1"/>
          </p:cNvSpPr>
          <p:nvPr>
            <p:ph type="body" sz="quarter" idx="3"/>
          </p:nvPr>
        </p:nvSpPr>
        <p:spPr>
          <a:xfrm>
            <a:off x="4645025" y="16002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45025" y="2297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Date Placeholder 6"/>
          <p:cNvSpPr>
            <a:spLocks noGrp="1"/>
          </p:cNvSpPr>
          <p:nvPr>
            <p:ph type="dt" sz="half" idx="10"/>
          </p:nvPr>
        </p:nvSpPr>
        <p:spPr/>
        <p:txBody>
          <a:bodyPr/>
          <a:lstStyle/>
          <a:p>
            <a:fld id="{530820CF-B880-4189-942D-D702A7CBA730}" type="datetimeFigureOut">
              <a:rPr lang="zh-CN" altLang="en-US" smtClean="0"/>
              <a:pPr/>
              <a:t>2013/11/19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16" name="Title 15"/>
          <p:cNvSpPr>
            <a:spLocks noGrp="1"/>
          </p:cNvSpPr>
          <p:nvPr>
            <p:ph type="title"/>
          </p:nvPr>
        </p:nvSpPr>
        <p:spPr/>
        <p:txBody>
          <a:bodyPr/>
          <a:lstStyle/>
          <a:p>
            <a:r>
              <a:rPr lang="zh-CN" altLang="en-US" smtClean="0"/>
              <a:t>单击此处编辑母版标题样式</a:t>
            </a:r>
            <a:endParaRPr lang="en-US"/>
          </a:p>
        </p:txBody>
      </p:sp>
      <p:grpSp>
        <p:nvGrpSpPr>
          <p:cNvPr id="2" name="Group 16"/>
          <p:cNvGrpSpPr/>
          <p:nvPr/>
        </p:nvGrpSpPr>
        <p:grpSpPr>
          <a:xfrm>
            <a:off x="0" y="1371600"/>
            <a:ext cx="9144000" cy="73152"/>
            <a:chOff x="0" y="3268345"/>
            <a:chExt cx="9144000" cy="146304"/>
          </a:xfrm>
        </p:grpSpPr>
        <p:sp>
          <p:nvSpPr>
            <p:cNvPr id="18" name="Rectangle 17"/>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30820CF-B880-4189-942D-D702A7CBA730}" type="datetimeFigureOut">
              <a:rPr lang="zh-CN" altLang="en-US" smtClean="0"/>
              <a:pPr/>
              <a:t>2013/11/19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12" name="Title 11"/>
          <p:cNvSpPr>
            <a:spLocks noGrp="1"/>
          </p:cNvSpPr>
          <p:nvPr>
            <p:ph type="title"/>
          </p:nvPr>
        </p:nvSpPr>
        <p:spPr/>
        <p:txBody>
          <a:bodyPr/>
          <a:lstStyle/>
          <a:p>
            <a:r>
              <a:rPr lang="zh-CN" altLang="en-US" smtClean="0"/>
              <a:t>单击此处编辑母版标题样式</a:t>
            </a:r>
            <a:endParaRPr lang="en-US"/>
          </a:p>
        </p:txBody>
      </p:sp>
      <p:grpSp>
        <p:nvGrpSpPr>
          <p:cNvPr id="2" name="Group 12"/>
          <p:cNvGrpSpPr/>
          <p:nvPr/>
        </p:nvGrpSpPr>
        <p:grpSpPr>
          <a:xfrm flipH="1">
            <a:off x="0" y="1371600"/>
            <a:ext cx="9144000" cy="73152"/>
            <a:chOff x="0" y="3268345"/>
            <a:chExt cx="9144000" cy="146304"/>
          </a:xfrm>
        </p:grpSpPr>
        <p:sp>
          <p:nvSpPr>
            <p:cNvPr id="14" name="Rectangle 13"/>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820CF-B880-4189-942D-D702A7CBA730}" type="datetimeFigureOut">
              <a:rPr lang="zh-CN" altLang="en-US" smtClean="0"/>
              <a:pPr/>
              <a:t>2013/11/19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pPr/>
              <a:t>‹#›</a:t>
            </a:fld>
            <a:endParaRPr lang="zh-CN" altLang="en-US"/>
          </a:p>
        </p:txBody>
      </p:sp>
      <p:grpSp>
        <p:nvGrpSpPr>
          <p:cNvPr id="5" name="Group 10"/>
          <p:cNvGrpSpPr/>
          <p:nvPr/>
        </p:nvGrpSpPr>
        <p:grpSpPr>
          <a:xfrm>
            <a:off x="-9144" y="-18288"/>
            <a:ext cx="9144000" cy="146304"/>
            <a:chOff x="0" y="3268345"/>
            <a:chExt cx="9144000" cy="146304"/>
          </a:xfrm>
        </p:grpSpPr>
        <p:sp>
          <p:nvSpPr>
            <p:cNvPr id="12" name="Rectangle 11"/>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5495544"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6592824"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7690104"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793750"/>
          </a:xfrm>
          <a:prstGeom prst="rect">
            <a:avLst/>
          </a:prstGeom>
        </p:spPr>
        <p:txBody>
          <a:bodyPr anchor="b">
            <a:normAutofit/>
          </a:bodyPr>
          <a:lstStyle>
            <a:lvl1pPr algn="l">
              <a:defRPr sz="2800" b="1"/>
            </a:lvl1pPr>
          </a:lstStyle>
          <a:p>
            <a:r>
              <a:rPr lang="zh-CN" altLang="en-US" smtClean="0"/>
              <a:t>单击此处编辑母版标题样式</a:t>
            </a:r>
            <a:endParaRPr lang="en-US"/>
          </a:p>
        </p:txBody>
      </p:sp>
      <p:sp>
        <p:nvSpPr>
          <p:cNvPr id="3" name="Content Placeholder 2"/>
          <p:cNvSpPr>
            <a:spLocks noGrp="1"/>
          </p:cNvSpPr>
          <p:nvPr>
            <p:ph idx="1"/>
          </p:nvPr>
        </p:nvSpPr>
        <p:spPr>
          <a:xfrm>
            <a:off x="3575050" y="1371600"/>
            <a:ext cx="5111750" cy="4754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Text Placeholder 3"/>
          <p:cNvSpPr>
            <a:spLocks noGrp="1"/>
          </p:cNvSpPr>
          <p:nvPr>
            <p:ph type="body" sz="half" idx="2"/>
          </p:nvPr>
        </p:nvSpPr>
        <p:spPr>
          <a:xfrm>
            <a:off x="457200" y="1371600"/>
            <a:ext cx="3008313" cy="4754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pPr/>
              <a:t>2013/11/19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pPr/>
              <a:t>‹#›</a:t>
            </a:fld>
            <a:endParaRPr lang="zh-CN" altLang="en-US"/>
          </a:p>
        </p:txBody>
      </p:sp>
      <p:grpSp>
        <p:nvGrpSpPr>
          <p:cNvPr id="8" name="Group 13"/>
          <p:cNvGrpSpPr/>
          <p:nvPr/>
        </p:nvGrpSpPr>
        <p:grpSpPr>
          <a:xfrm flipH="1">
            <a:off x="0" y="1143000"/>
            <a:ext cx="9144000" cy="73152"/>
            <a:chOff x="0" y="3268345"/>
            <a:chExt cx="9144000" cy="146304"/>
          </a:xfrm>
        </p:grpSpPr>
        <p:sp>
          <p:nvSpPr>
            <p:cNvPr id="15" name="Rectangle 14"/>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图片与标题">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1801368" y="685800"/>
            <a:ext cx="5495544" cy="3886200"/>
          </a:xfrm>
          <a:solidFill>
            <a:schemeClr val="accent1"/>
          </a:solidFill>
          <a:effectLst>
            <a:reflection blurRad="6350" stA="52000" endA="300" endPos="35000" dir="5400000" sy="-100000" algn="bl" rotWithShape="0"/>
          </a:effectLst>
          <a:scene3d>
            <a:camera prst="orthographicFront"/>
            <a:lightRig rig="contrasting" dir="t"/>
          </a:scene3d>
          <a:sp3d contourW="12700" prstMaterial="softEdge">
            <a:bevelT prst="cross"/>
            <a:contourClr>
              <a:srgbClr val="FFFFFF"/>
            </a:contourClr>
          </a:sp3d>
        </p:spPr>
        <p:txBody>
          <a:bodyPr/>
          <a:lstStyle/>
          <a:p>
            <a:r>
              <a:rPr lang="zh-CN" altLang="en-US" smtClean="0"/>
              <a:t>单击图标添加图片</a:t>
            </a:r>
            <a:endParaRPr lang="en-US"/>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pPr/>
              <a:t>2013/11/19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pPr/>
              <a:t>‹#›</a:t>
            </a:fld>
            <a:endParaRPr lang="zh-CN" altLang="en-US"/>
          </a:p>
        </p:txBody>
      </p:sp>
      <p:grpSp>
        <p:nvGrpSpPr>
          <p:cNvPr id="3" name="Group 15"/>
          <p:cNvGrpSpPr/>
          <p:nvPr/>
        </p:nvGrpSpPr>
        <p:grpSpPr>
          <a:xfrm>
            <a:off x="-9144" y="-18288"/>
            <a:ext cx="9144000" cy="146304"/>
            <a:chOff x="0" y="3268345"/>
            <a:chExt cx="9144000" cy="146304"/>
          </a:xfrm>
        </p:grpSpPr>
        <p:sp>
          <p:nvSpPr>
            <p:cNvPr id="17" name="Rectangle 16"/>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5495544"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592824"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7690104"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6826" y="0"/>
            <a:ext cx="9144000" cy="6286520"/>
          </a:xfrm>
          <a:prstGeom prst="rect">
            <a:avLst/>
          </a:prstGeom>
          <a:gradFill flip="none" rotWithShape="1">
            <a:gsLst>
              <a:gs pos="1000">
                <a:schemeClr val="bg2">
                  <a:alpha val="0"/>
                </a:schemeClr>
              </a:gs>
              <a:gs pos="100000">
                <a:schemeClr val="bg1">
                  <a:alpha val="92000"/>
                </a:schemeClr>
              </a:gs>
            </a:gsLst>
            <a:lin ang="16200000" scaled="1"/>
            <a:tileRect/>
          </a:gradFill>
          <a:ln w="28575"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2"/>
          </p:nvPr>
        </p:nvSpPr>
        <p:spPr>
          <a:xfrm>
            <a:off x="6574536" y="6356350"/>
            <a:ext cx="2133600" cy="365125"/>
          </a:xfrm>
          <a:prstGeom prst="rect">
            <a:avLst/>
          </a:prstGeom>
        </p:spPr>
        <p:txBody>
          <a:bodyPr vert="horz" lIns="91440" tIns="45720" rIns="91440" bIns="45720" rtlCol="0" anchor="ctr"/>
          <a:lstStyle>
            <a:lvl1pPr algn="r">
              <a:defRPr sz="1200">
                <a:solidFill>
                  <a:sysClr val="windowText" lastClr="000000"/>
                </a:solidFill>
              </a:defRPr>
            </a:lvl1pPr>
          </a:lstStyle>
          <a:p>
            <a:fld id="{530820CF-B880-4189-942D-D702A7CBA730}" type="datetimeFigureOut">
              <a:rPr lang="zh-CN" altLang="en-US" smtClean="0"/>
              <a:pPr/>
              <a:t>2013/11/19</a:t>
            </a:fld>
            <a:endParaRPr lang="zh-CN"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endParaRPr lang="zh-CN" altLang="en-US"/>
          </a:p>
        </p:txBody>
      </p:sp>
      <p:sp>
        <p:nvSpPr>
          <p:cNvPr id="6" name="Slide Number Placeholder 5"/>
          <p:cNvSpPr>
            <a:spLocks noGrp="1"/>
          </p:cNvSpPr>
          <p:nvPr>
            <p:ph type="sldNum" sz="quarter" idx="4"/>
          </p:nvPr>
        </p:nvSpPr>
        <p:spPr>
          <a:xfrm>
            <a:off x="460248" y="6356350"/>
            <a:ext cx="2133600" cy="365125"/>
          </a:xfrm>
          <a:prstGeom prst="rect">
            <a:avLst/>
          </a:prstGeom>
        </p:spPr>
        <p:txBody>
          <a:bodyPr vert="horz" lIns="91440" tIns="45720" rIns="91440" bIns="45720" rtlCol="0" anchor="ctr"/>
          <a:lstStyle>
            <a:lvl1pPr algn="l">
              <a:defRPr sz="1200">
                <a:solidFill>
                  <a:sysClr val="windowText" lastClr="000000"/>
                </a:solidFill>
              </a:defRPr>
            </a:lvl1pPr>
          </a:lstStyle>
          <a:p>
            <a:fld id="{0C913308-F349-4B6D-A68A-DD1791B4A57B}" type="slidenum">
              <a:rPr lang="zh-CN" altLang="en-US" smtClean="0"/>
              <a:pPr/>
              <a:t>‹#›</a:t>
            </a:fld>
            <a:endParaRPr lang="zh-CN" altLang="en-US"/>
          </a:p>
        </p:txBody>
      </p:sp>
      <p:sp>
        <p:nvSpPr>
          <p:cNvPr id="8" name="Title Placeholder 7"/>
          <p:cNvSpPr>
            <a:spLocks noGrp="1"/>
          </p:cNvSpPr>
          <p:nvPr>
            <p:ph type="title"/>
          </p:nvPr>
        </p:nvSpPr>
        <p:spPr>
          <a:xfrm>
            <a:off x="457200" y="152400"/>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chinatelecom.com.c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diagramColors" Target="../diagrams/colors7.xml"/><Relationship Id="rId3" Type="http://schemas.openxmlformats.org/officeDocument/2006/relationships/diagramLayout" Target="../diagrams/layout6.xml"/><Relationship Id="rId7" Type="http://schemas.openxmlformats.org/officeDocument/2006/relationships/image" Target="../media/image15.jpeg"/><Relationship Id="rId12" Type="http://schemas.openxmlformats.org/officeDocument/2006/relationships/diagramQuickStyle" Target="../diagrams/quickStyle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openxmlformats.org/officeDocument/2006/relationships/diagramLayout" Target="../diagrams/layout7.xml"/><Relationship Id="rId5" Type="http://schemas.openxmlformats.org/officeDocument/2006/relationships/diagramColors" Target="../diagrams/colors6.xml"/><Relationship Id="rId10" Type="http://schemas.openxmlformats.org/officeDocument/2006/relationships/diagramData" Target="../diagrams/data7.xml"/><Relationship Id="rId4" Type="http://schemas.openxmlformats.org/officeDocument/2006/relationships/diagramQuickStyle" Target="../diagrams/quickStyle6.xml"/><Relationship Id="rId9" Type="http://schemas.openxmlformats.org/officeDocument/2006/relationships/image" Target="../media/image17.jpeg"/><Relationship Id="rId14" Type="http://schemas.microsoft.com/office/2007/relationships/diagramDrawing" Target="../diagrams/drawing7.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jpeg"/><Relationship Id="rId18" Type="http://schemas.openxmlformats.org/officeDocument/2006/relationships/image" Target="../media/image32.jpeg"/><Relationship Id="rId3" Type="http://schemas.openxmlformats.org/officeDocument/2006/relationships/image" Target="../media/image3.jpeg"/><Relationship Id="rId7" Type="http://schemas.openxmlformats.org/officeDocument/2006/relationships/image" Target="../media/image21.png"/><Relationship Id="rId12" Type="http://schemas.openxmlformats.org/officeDocument/2006/relationships/image" Target="../media/image26.jpeg"/><Relationship Id="rId17" Type="http://schemas.openxmlformats.org/officeDocument/2006/relationships/image" Target="../media/image31.jpeg"/><Relationship Id="rId2" Type="http://schemas.openxmlformats.org/officeDocument/2006/relationships/notesSlide" Target="../notesSlides/notesSlide5.xml"/><Relationship Id="rId16" Type="http://schemas.openxmlformats.org/officeDocument/2006/relationships/image" Target="../media/image30.jpeg"/><Relationship Id="rId20"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jpeg"/><Relationship Id="rId5" Type="http://schemas.openxmlformats.org/officeDocument/2006/relationships/image" Target="../media/image5.jpeg"/><Relationship Id="rId15" Type="http://schemas.openxmlformats.org/officeDocument/2006/relationships/image" Target="../media/image29.png"/><Relationship Id="rId10" Type="http://schemas.openxmlformats.org/officeDocument/2006/relationships/image" Target="../media/image24.emf"/><Relationship Id="rId19" Type="http://schemas.openxmlformats.org/officeDocument/2006/relationships/image" Target="../media/image33.png"/><Relationship Id="rId4" Type="http://schemas.openxmlformats.org/officeDocument/2006/relationships/image" Target="../media/image4.jpeg"/><Relationship Id="rId9" Type="http://schemas.openxmlformats.org/officeDocument/2006/relationships/image" Target="../media/image23.jpeg"/><Relationship Id="rId1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jpeg"/><Relationship Id="rId18" Type="http://schemas.openxmlformats.org/officeDocument/2006/relationships/image" Target="../media/image33.png"/><Relationship Id="rId3" Type="http://schemas.openxmlformats.org/officeDocument/2006/relationships/image" Target="../media/image4.jpeg"/><Relationship Id="rId7" Type="http://schemas.openxmlformats.org/officeDocument/2006/relationships/image" Target="../media/image22.png"/><Relationship Id="rId12" Type="http://schemas.openxmlformats.org/officeDocument/2006/relationships/image" Target="../media/image27.jpeg"/><Relationship Id="rId17" Type="http://schemas.openxmlformats.org/officeDocument/2006/relationships/image" Target="../media/image32.jpeg"/><Relationship Id="rId2" Type="http://schemas.openxmlformats.org/officeDocument/2006/relationships/image" Target="../media/image3.jpeg"/><Relationship Id="rId16"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jpeg"/><Relationship Id="rId5" Type="http://schemas.openxmlformats.org/officeDocument/2006/relationships/image" Target="../media/image20.png"/><Relationship Id="rId15" Type="http://schemas.openxmlformats.org/officeDocument/2006/relationships/image" Target="../media/image30.jpeg"/><Relationship Id="rId10" Type="http://schemas.openxmlformats.org/officeDocument/2006/relationships/image" Target="../media/image25.jpeg"/><Relationship Id="rId19" Type="http://schemas.openxmlformats.org/officeDocument/2006/relationships/image" Target="../media/image34.png"/><Relationship Id="rId4" Type="http://schemas.openxmlformats.org/officeDocument/2006/relationships/image" Target="../media/image5.jpeg"/><Relationship Id="rId9" Type="http://schemas.openxmlformats.org/officeDocument/2006/relationships/image" Target="../media/image24.emf"/><Relationship Id="rId1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36.e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5.jpeg"/><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image" Target="../media/image5.jpeg"/><Relationship Id="rId4" Type="http://schemas.openxmlformats.org/officeDocument/2006/relationships/image" Target="../media/image39.png"/><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jpe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5.jpeg"/><Relationship Id="rId4" Type="http://schemas.openxmlformats.org/officeDocument/2006/relationships/image" Target="../media/image45.png"/><Relationship Id="rId9"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49.jpeg"/><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3.jpeg"/><Relationship Id="rId21" Type="http://schemas.openxmlformats.org/officeDocument/2006/relationships/image" Target="../media/image65.jpe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notesSlide" Target="../notesSlides/notesSlide9.xml"/><Relationship Id="rId16" Type="http://schemas.openxmlformats.org/officeDocument/2006/relationships/image" Target="../media/image60.jpeg"/><Relationship Id="rId20"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image" Target="../media/image50.jpeg"/><Relationship Id="rId11" Type="http://schemas.openxmlformats.org/officeDocument/2006/relationships/image" Target="../media/image55.jpeg"/><Relationship Id="rId5" Type="http://schemas.openxmlformats.org/officeDocument/2006/relationships/image" Target="../media/image5.jpeg"/><Relationship Id="rId15" Type="http://schemas.openxmlformats.org/officeDocument/2006/relationships/image" Target="../media/image59.png"/><Relationship Id="rId10" Type="http://schemas.openxmlformats.org/officeDocument/2006/relationships/image" Target="../media/image54.png"/><Relationship Id="rId19" Type="http://schemas.openxmlformats.org/officeDocument/2006/relationships/image" Target="../media/image63.jpeg"/><Relationship Id="rId4" Type="http://schemas.openxmlformats.org/officeDocument/2006/relationships/image" Target="../media/image4.jpeg"/><Relationship Id="rId9" Type="http://schemas.openxmlformats.org/officeDocument/2006/relationships/image" Target="../media/image53.jpeg"/><Relationship Id="rId14" Type="http://schemas.openxmlformats.org/officeDocument/2006/relationships/image" Target="../media/image58.png"/><Relationship Id="rId22" Type="http://schemas.openxmlformats.org/officeDocument/2006/relationships/image" Target="../media/image66.jpeg"/></Relationships>
</file>

<file path=ppt/slides/_rels/slide2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67.jpeg"/><Relationship Id="rId7"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png"/><Relationship Id="rId9" Type="http://schemas.openxmlformats.org/officeDocument/2006/relationships/image" Target="../media/image5.jpeg"/></Relationships>
</file>

<file path=ppt/slides/_rels/slide25.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1.jpeg"/><Relationship Id="rId18" Type="http://schemas.openxmlformats.org/officeDocument/2006/relationships/hyperlink" Target="http://detail.zol.com.cn/notebook/index91533.shtml" TargetMode="External"/><Relationship Id="rId3" Type="http://schemas.openxmlformats.org/officeDocument/2006/relationships/image" Target="../media/image71.png"/><Relationship Id="rId21" Type="http://schemas.openxmlformats.org/officeDocument/2006/relationships/image" Target="../media/image4.jpeg"/><Relationship Id="rId7" Type="http://schemas.openxmlformats.org/officeDocument/2006/relationships/image" Target="../media/image75.png"/><Relationship Id="rId12" Type="http://schemas.openxmlformats.org/officeDocument/2006/relationships/image" Target="../media/image80.jpeg"/><Relationship Id="rId17" Type="http://schemas.openxmlformats.org/officeDocument/2006/relationships/image" Target="../media/image85.png"/><Relationship Id="rId2" Type="http://schemas.openxmlformats.org/officeDocument/2006/relationships/notesSlide" Target="../notesSlides/notesSlide11.xml"/><Relationship Id="rId16" Type="http://schemas.openxmlformats.org/officeDocument/2006/relationships/image" Target="../media/image84.png"/><Relationship Id="rId20"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9.jpeg"/><Relationship Id="rId5" Type="http://schemas.openxmlformats.org/officeDocument/2006/relationships/image" Target="../media/image73.png"/><Relationship Id="rId15" Type="http://schemas.openxmlformats.org/officeDocument/2006/relationships/image" Target="../media/image83.jpeg"/><Relationship Id="rId10" Type="http://schemas.openxmlformats.org/officeDocument/2006/relationships/image" Target="../media/image78.png"/><Relationship Id="rId19" Type="http://schemas.openxmlformats.org/officeDocument/2006/relationships/image" Target="../media/image86.jpeg"/><Relationship Id="rId4" Type="http://schemas.openxmlformats.org/officeDocument/2006/relationships/image" Target="../media/image72.jpeg"/><Relationship Id="rId9" Type="http://schemas.openxmlformats.org/officeDocument/2006/relationships/image" Target="../media/image77.jpeg"/><Relationship Id="rId14" Type="http://schemas.openxmlformats.org/officeDocument/2006/relationships/image" Target="../media/image82.png"/><Relationship Id="rId22" Type="http://schemas.openxmlformats.org/officeDocument/2006/relationships/image" Target="../media/image5.jpeg"/></Relationships>
</file>

<file path=ppt/slides/_rels/slide26.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3.jpeg"/><Relationship Id="rId3" Type="http://schemas.openxmlformats.org/officeDocument/2006/relationships/image" Target="../media/image87.jpe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jpeg"/><Relationship Id="rId15" Type="http://schemas.openxmlformats.org/officeDocument/2006/relationships/image" Target="../media/image5.jpeg"/><Relationship Id="rId10" Type="http://schemas.openxmlformats.org/officeDocument/2006/relationships/image" Target="../media/image94.png"/><Relationship Id="rId4" Type="http://schemas.openxmlformats.org/officeDocument/2006/relationships/image" Target="../media/image88.emf"/><Relationship Id="rId9" Type="http://schemas.openxmlformats.org/officeDocument/2006/relationships/image" Target="../media/image93.png"/><Relationship Id="rId14" Type="http://schemas.openxmlformats.org/officeDocument/2006/relationships/image" Target="../media/image4.jpeg"/></Relationships>
</file>

<file path=ppt/slides/_rels/slide27.xml.rels><?xml version="1.0" encoding="UTF-8" standalone="yes"?>
<Relationships xmlns="http://schemas.openxmlformats.org/package/2006/relationships"><Relationship Id="rId8" Type="http://schemas.openxmlformats.org/officeDocument/2006/relationships/image" Target="../media/image102.jpeg"/><Relationship Id="rId13" Type="http://schemas.openxmlformats.org/officeDocument/2006/relationships/image" Target="../media/image3.jpeg"/><Relationship Id="rId3" Type="http://schemas.openxmlformats.org/officeDocument/2006/relationships/image" Target="../media/image97.png"/><Relationship Id="rId7" Type="http://schemas.openxmlformats.org/officeDocument/2006/relationships/image" Target="../media/image101.jpeg"/><Relationship Id="rId12" Type="http://schemas.openxmlformats.org/officeDocument/2006/relationships/image" Target="../media/image10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jpeg"/><Relationship Id="rId15" Type="http://schemas.openxmlformats.org/officeDocument/2006/relationships/image" Target="../media/image5.jpeg"/><Relationship Id="rId10" Type="http://schemas.openxmlformats.org/officeDocument/2006/relationships/image" Target="../media/image104.png"/><Relationship Id="rId4" Type="http://schemas.openxmlformats.org/officeDocument/2006/relationships/image" Target="../media/image98.jpeg"/><Relationship Id="rId9" Type="http://schemas.openxmlformats.org/officeDocument/2006/relationships/image" Target="../media/image103.png"/><Relationship Id="rId1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109.jpeg"/><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8" Type="http://schemas.openxmlformats.org/officeDocument/2006/relationships/image" Target="../media/image115.jpeg"/><Relationship Id="rId13" Type="http://schemas.openxmlformats.org/officeDocument/2006/relationships/image" Target="../media/image120.wmf"/><Relationship Id="rId18" Type="http://schemas.openxmlformats.org/officeDocument/2006/relationships/image" Target="../media/image125.png"/><Relationship Id="rId26" Type="http://schemas.openxmlformats.org/officeDocument/2006/relationships/image" Target="../media/image133.jpeg"/><Relationship Id="rId3" Type="http://schemas.openxmlformats.org/officeDocument/2006/relationships/image" Target="../media/image110.jpeg"/><Relationship Id="rId21" Type="http://schemas.openxmlformats.org/officeDocument/2006/relationships/image" Target="../media/image128.jpeg"/><Relationship Id="rId7" Type="http://schemas.openxmlformats.org/officeDocument/2006/relationships/image" Target="../media/image114.jpeg"/><Relationship Id="rId12" Type="http://schemas.openxmlformats.org/officeDocument/2006/relationships/image" Target="../media/image119.jpeg"/><Relationship Id="rId17" Type="http://schemas.openxmlformats.org/officeDocument/2006/relationships/image" Target="../media/image124.png"/><Relationship Id="rId25" Type="http://schemas.openxmlformats.org/officeDocument/2006/relationships/image" Target="../media/image132.jpeg"/><Relationship Id="rId2" Type="http://schemas.openxmlformats.org/officeDocument/2006/relationships/notesSlide" Target="../notesSlides/notesSlide16.xml"/><Relationship Id="rId16" Type="http://schemas.openxmlformats.org/officeDocument/2006/relationships/image" Target="../media/image123.png"/><Relationship Id="rId20" Type="http://schemas.openxmlformats.org/officeDocument/2006/relationships/image" Target="../media/image127.emf"/><Relationship Id="rId29"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13.jpeg"/><Relationship Id="rId11" Type="http://schemas.openxmlformats.org/officeDocument/2006/relationships/image" Target="../media/image118.png"/><Relationship Id="rId24" Type="http://schemas.openxmlformats.org/officeDocument/2006/relationships/image" Target="../media/image131.jpeg"/><Relationship Id="rId32" Type="http://schemas.openxmlformats.org/officeDocument/2006/relationships/image" Target="../media/image139.jpeg"/><Relationship Id="rId5" Type="http://schemas.openxmlformats.org/officeDocument/2006/relationships/image" Target="../media/image112.jpeg"/><Relationship Id="rId15" Type="http://schemas.openxmlformats.org/officeDocument/2006/relationships/image" Target="../media/image122.wmf"/><Relationship Id="rId23" Type="http://schemas.openxmlformats.org/officeDocument/2006/relationships/image" Target="../media/image130.png"/><Relationship Id="rId28" Type="http://schemas.openxmlformats.org/officeDocument/2006/relationships/image" Target="../media/image135.jpeg"/><Relationship Id="rId10" Type="http://schemas.openxmlformats.org/officeDocument/2006/relationships/image" Target="../media/image117.png"/><Relationship Id="rId19" Type="http://schemas.openxmlformats.org/officeDocument/2006/relationships/image" Target="../media/image126.jpeg"/><Relationship Id="rId31" Type="http://schemas.openxmlformats.org/officeDocument/2006/relationships/image" Target="../media/image138.jpeg"/><Relationship Id="rId4" Type="http://schemas.openxmlformats.org/officeDocument/2006/relationships/image" Target="../media/image111.jpeg"/><Relationship Id="rId9" Type="http://schemas.openxmlformats.org/officeDocument/2006/relationships/image" Target="../media/image116.png"/><Relationship Id="rId14" Type="http://schemas.openxmlformats.org/officeDocument/2006/relationships/image" Target="../media/image121.png"/><Relationship Id="rId22" Type="http://schemas.openxmlformats.org/officeDocument/2006/relationships/image" Target="../media/image129.jpeg"/><Relationship Id="rId27" Type="http://schemas.openxmlformats.org/officeDocument/2006/relationships/image" Target="../media/image134.jpeg"/><Relationship Id="rId30" Type="http://schemas.openxmlformats.org/officeDocument/2006/relationships/image" Target="../media/image137.jpeg"/></Relationships>
</file>

<file path=ppt/slides/_rels/slide32.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50.png"/><Relationship Id="rId3" Type="http://schemas.openxmlformats.org/officeDocument/2006/relationships/image" Target="../media/image140.png"/><Relationship Id="rId7" Type="http://schemas.openxmlformats.org/officeDocument/2006/relationships/image" Target="../media/image144.png"/><Relationship Id="rId12" Type="http://schemas.openxmlformats.org/officeDocument/2006/relationships/image" Target="../media/image149.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143.png"/><Relationship Id="rId11" Type="http://schemas.openxmlformats.org/officeDocument/2006/relationships/image" Target="../media/image148.png"/><Relationship Id="rId5" Type="http://schemas.openxmlformats.org/officeDocument/2006/relationships/image" Target="../media/image142.png"/><Relationship Id="rId15" Type="http://schemas.openxmlformats.org/officeDocument/2006/relationships/image" Target="../media/image152.png"/><Relationship Id="rId10" Type="http://schemas.openxmlformats.org/officeDocument/2006/relationships/image" Target="../media/image147.emf"/><Relationship Id="rId4" Type="http://schemas.openxmlformats.org/officeDocument/2006/relationships/image" Target="../media/image141.png"/><Relationship Id="rId9" Type="http://schemas.openxmlformats.org/officeDocument/2006/relationships/image" Target="../media/image146.png"/><Relationship Id="rId14" Type="http://schemas.openxmlformats.org/officeDocument/2006/relationships/image" Target="../media/image151.png"/></Relationships>
</file>

<file path=ppt/slides/_rels/slide33.xml.rels><?xml version="1.0" encoding="UTF-8" standalone="yes"?>
<Relationships xmlns="http://schemas.openxmlformats.org/package/2006/relationships"><Relationship Id="rId8" Type="http://schemas.openxmlformats.org/officeDocument/2006/relationships/notesSlide" Target="../notesSlides/notesSlide18.xml"/><Relationship Id="rId13" Type="http://schemas.openxmlformats.org/officeDocument/2006/relationships/image" Target="../media/image157.png"/><Relationship Id="rId3" Type="http://schemas.openxmlformats.org/officeDocument/2006/relationships/tags" Target="../tags/tag3.xml"/><Relationship Id="rId7" Type="http://schemas.openxmlformats.org/officeDocument/2006/relationships/slideLayout" Target="../slideLayouts/slideLayout6.xml"/><Relationship Id="rId12" Type="http://schemas.openxmlformats.org/officeDocument/2006/relationships/image" Target="../media/image156.png"/><Relationship Id="rId2" Type="http://schemas.openxmlformats.org/officeDocument/2006/relationships/tags" Target="../tags/tag2.xml"/><Relationship Id="rId16" Type="http://schemas.openxmlformats.org/officeDocument/2006/relationships/image" Target="../media/image160.jpe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55.jpeg"/><Relationship Id="rId5" Type="http://schemas.openxmlformats.org/officeDocument/2006/relationships/tags" Target="../tags/tag5.xml"/><Relationship Id="rId15" Type="http://schemas.openxmlformats.org/officeDocument/2006/relationships/image" Target="../media/image159.jpeg"/><Relationship Id="rId10" Type="http://schemas.openxmlformats.org/officeDocument/2006/relationships/image" Target="../media/image154.png"/><Relationship Id="rId4" Type="http://schemas.openxmlformats.org/officeDocument/2006/relationships/tags" Target="../tags/tag4.xml"/><Relationship Id="rId9" Type="http://schemas.openxmlformats.org/officeDocument/2006/relationships/image" Target="../media/image153.jpeg"/><Relationship Id="rId14" Type="http://schemas.openxmlformats.org/officeDocument/2006/relationships/image" Target="../media/image158.jpeg"/></Relationships>
</file>

<file path=ppt/slides/_rels/slide34.xml.rels><?xml version="1.0" encoding="UTF-8" standalone="yes"?>
<Relationships xmlns="http://schemas.openxmlformats.org/package/2006/relationships"><Relationship Id="rId8" Type="http://schemas.openxmlformats.org/officeDocument/2006/relationships/image" Target="../media/image166.jpeg"/><Relationship Id="rId3" Type="http://schemas.openxmlformats.org/officeDocument/2006/relationships/image" Target="../media/image161.jpeg"/><Relationship Id="rId7" Type="http://schemas.openxmlformats.org/officeDocument/2006/relationships/image" Target="../media/image165.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4.jpeg"/><Relationship Id="rId11" Type="http://schemas.openxmlformats.org/officeDocument/2006/relationships/image" Target="../media/image169.png"/><Relationship Id="rId5" Type="http://schemas.openxmlformats.org/officeDocument/2006/relationships/image" Target="../media/image163.jpeg"/><Relationship Id="rId10" Type="http://schemas.openxmlformats.org/officeDocument/2006/relationships/image" Target="../media/image168.png"/><Relationship Id="rId4" Type="http://schemas.openxmlformats.org/officeDocument/2006/relationships/image" Target="../media/image162.jpeg"/><Relationship Id="rId9" Type="http://schemas.openxmlformats.org/officeDocument/2006/relationships/image" Target="../media/image167.jpeg"/></Relationships>
</file>

<file path=ppt/slides/_rels/slide35.xml.rels><?xml version="1.0" encoding="UTF-8" standalone="yes"?>
<Relationships xmlns="http://schemas.openxmlformats.org/package/2006/relationships"><Relationship Id="rId8" Type="http://schemas.openxmlformats.org/officeDocument/2006/relationships/image" Target="../media/image175.jpeg"/><Relationship Id="rId13" Type="http://schemas.openxmlformats.org/officeDocument/2006/relationships/image" Target="../media/image180.jpeg"/><Relationship Id="rId3" Type="http://schemas.openxmlformats.org/officeDocument/2006/relationships/image" Target="../media/image170.jpeg"/><Relationship Id="rId7" Type="http://schemas.openxmlformats.org/officeDocument/2006/relationships/image" Target="../media/image174.png"/><Relationship Id="rId12" Type="http://schemas.openxmlformats.org/officeDocument/2006/relationships/image" Target="../media/image179.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3.jpeg"/><Relationship Id="rId11" Type="http://schemas.openxmlformats.org/officeDocument/2006/relationships/image" Target="../media/image178.png"/><Relationship Id="rId5" Type="http://schemas.openxmlformats.org/officeDocument/2006/relationships/image" Target="../media/image172.jpeg"/><Relationship Id="rId10" Type="http://schemas.openxmlformats.org/officeDocument/2006/relationships/image" Target="../media/image177.jpeg"/><Relationship Id="rId4" Type="http://schemas.openxmlformats.org/officeDocument/2006/relationships/image" Target="../media/image171.png"/><Relationship Id="rId9" Type="http://schemas.openxmlformats.org/officeDocument/2006/relationships/image" Target="../media/image176.jpeg"/></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5.bin"/><Relationship Id="rId18" Type="http://schemas.openxmlformats.org/officeDocument/2006/relationships/oleObject" Target="../embeddings/oleObject7.bin"/><Relationship Id="rId26" Type="http://schemas.openxmlformats.org/officeDocument/2006/relationships/image" Target="../media/image196.jpeg"/><Relationship Id="rId3" Type="http://schemas.openxmlformats.org/officeDocument/2006/relationships/notesSlide" Target="../notesSlides/notesSlide21.xml"/><Relationship Id="rId21" Type="http://schemas.openxmlformats.org/officeDocument/2006/relationships/image" Target="../media/image193.jpeg"/><Relationship Id="rId34" Type="http://schemas.openxmlformats.org/officeDocument/2006/relationships/image" Target="../media/image202.emf"/><Relationship Id="rId7" Type="http://schemas.openxmlformats.org/officeDocument/2006/relationships/image" Target="../media/image188.wmf"/><Relationship Id="rId12" Type="http://schemas.openxmlformats.org/officeDocument/2006/relationships/image" Target="../media/image190.wmf"/><Relationship Id="rId17" Type="http://schemas.openxmlformats.org/officeDocument/2006/relationships/image" Target="../media/image192.jpeg"/><Relationship Id="rId25" Type="http://schemas.openxmlformats.org/officeDocument/2006/relationships/image" Target="../media/image195.jpeg"/><Relationship Id="rId33" Type="http://schemas.openxmlformats.org/officeDocument/2006/relationships/image" Target="../media/image201.jpeg"/><Relationship Id="rId38" Type="http://schemas.openxmlformats.org/officeDocument/2006/relationships/oleObject" Target="../embeddings/oleObject13.bin"/><Relationship Id="rId2" Type="http://schemas.openxmlformats.org/officeDocument/2006/relationships/slideLayout" Target="../slideLayouts/slideLayout2.xml"/><Relationship Id="rId16" Type="http://schemas.openxmlformats.org/officeDocument/2006/relationships/oleObject" Target="../embeddings/oleObject6.bin"/><Relationship Id="rId20" Type="http://schemas.openxmlformats.org/officeDocument/2006/relationships/oleObject" Target="../embeddings/oleObject9.bin"/><Relationship Id="rId29" Type="http://schemas.openxmlformats.org/officeDocument/2006/relationships/image" Target="../media/image197.jpeg"/><Relationship Id="rId1" Type="http://schemas.openxmlformats.org/officeDocument/2006/relationships/vmlDrawing" Target="../drawings/vmlDrawing2.vml"/><Relationship Id="rId6" Type="http://schemas.openxmlformats.org/officeDocument/2006/relationships/image" Target="../media/image187.jpeg"/><Relationship Id="rId11" Type="http://schemas.openxmlformats.org/officeDocument/2006/relationships/image" Target="../media/image189.wmf"/><Relationship Id="rId24" Type="http://schemas.openxmlformats.org/officeDocument/2006/relationships/image" Target="../media/image194.jpeg"/><Relationship Id="rId32" Type="http://schemas.openxmlformats.org/officeDocument/2006/relationships/image" Target="../media/image200.jpeg"/><Relationship Id="rId37" Type="http://schemas.openxmlformats.org/officeDocument/2006/relationships/image" Target="../media/image186.wmf"/><Relationship Id="rId5" Type="http://schemas.openxmlformats.org/officeDocument/2006/relationships/image" Target="../media/image181.emf"/><Relationship Id="rId15" Type="http://schemas.openxmlformats.org/officeDocument/2006/relationships/image" Target="../media/image191.wmf"/><Relationship Id="rId23" Type="http://schemas.openxmlformats.org/officeDocument/2006/relationships/image" Target="../media/image184.emf"/><Relationship Id="rId28" Type="http://schemas.openxmlformats.org/officeDocument/2006/relationships/image" Target="../media/image185.emf"/><Relationship Id="rId36" Type="http://schemas.openxmlformats.org/officeDocument/2006/relationships/oleObject" Target="../embeddings/oleObject12.bin"/><Relationship Id="rId10" Type="http://schemas.openxmlformats.org/officeDocument/2006/relationships/oleObject" Target="../embeddings/oleObject4.bin"/><Relationship Id="rId19" Type="http://schemas.openxmlformats.org/officeDocument/2006/relationships/oleObject" Target="../embeddings/oleObject8.bin"/><Relationship Id="rId31" Type="http://schemas.openxmlformats.org/officeDocument/2006/relationships/image" Target="../media/image199.jpeg"/><Relationship Id="rId4" Type="http://schemas.openxmlformats.org/officeDocument/2006/relationships/oleObject" Target="../embeddings/oleObject2.bin"/><Relationship Id="rId9" Type="http://schemas.openxmlformats.org/officeDocument/2006/relationships/image" Target="../media/image182.png"/><Relationship Id="rId14" Type="http://schemas.openxmlformats.org/officeDocument/2006/relationships/image" Target="../media/image183.emf"/><Relationship Id="rId22" Type="http://schemas.openxmlformats.org/officeDocument/2006/relationships/oleObject" Target="../embeddings/oleObject10.bin"/><Relationship Id="rId27" Type="http://schemas.openxmlformats.org/officeDocument/2006/relationships/oleObject" Target="../embeddings/oleObject11.bin"/><Relationship Id="rId30" Type="http://schemas.openxmlformats.org/officeDocument/2006/relationships/image" Target="../media/image198.jpeg"/><Relationship Id="rId35" Type="http://schemas.openxmlformats.org/officeDocument/2006/relationships/image" Target="../media/image203.emf"/></Relationships>
</file>

<file path=ppt/slides/_rels/slide37.xml.rels><?xml version="1.0" encoding="UTF-8" standalone="yes"?>
<Relationships xmlns="http://schemas.openxmlformats.org/package/2006/relationships"><Relationship Id="rId2" Type="http://schemas.openxmlformats.org/officeDocument/2006/relationships/image" Target="../media/image20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205.jpeg"/><Relationship Id="rId7" Type="http://schemas.openxmlformats.org/officeDocument/2006/relationships/image" Target="../media/image209.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08.jpeg"/><Relationship Id="rId5" Type="http://schemas.openxmlformats.org/officeDocument/2006/relationships/image" Target="../media/image207.jpeg"/><Relationship Id="rId4" Type="http://schemas.openxmlformats.org/officeDocument/2006/relationships/image" Target="../media/image206.jpeg"/><Relationship Id="rId9" Type="http://schemas.openxmlformats.org/officeDocument/2006/relationships/image" Target="../media/image211.jpeg"/></Relationships>
</file>

<file path=ppt/slides/_rels/slide39.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14.png"/><Relationship Id="rId4" Type="http://schemas.openxmlformats.org/officeDocument/2006/relationships/image" Target="../media/image213.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216.jpg"/><Relationship Id="rId4" Type="http://schemas.openxmlformats.org/officeDocument/2006/relationships/image" Target="../media/image5.jpeg"/></Relationships>
</file>

<file path=ppt/slides/_rels/slide4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217.jpeg"/><Relationship Id="rId7"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19.jpeg"/><Relationship Id="rId4" Type="http://schemas.openxmlformats.org/officeDocument/2006/relationships/image" Target="../media/image218.jpeg"/></Relationships>
</file>

<file path=ppt/slides/_rels/slide44.xml.rels><?xml version="1.0" encoding="UTF-8" standalone="yes"?>
<Relationships xmlns="http://schemas.openxmlformats.org/package/2006/relationships"><Relationship Id="rId8" Type="http://schemas.openxmlformats.org/officeDocument/2006/relationships/image" Target="../media/image225.jpeg"/><Relationship Id="rId13" Type="http://schemas.openxmlformats.org/officeDocument/2006/relationships/image" Target="../media/image4.jpeg"/><Relationship Id="rId3" Type="http://schemas.openxmlformats.org/officeDocument/2006/relationships/image" Target="../media/image220.jpeg"/><Relationship Id="rId7" Type="http://schemas.openxmlformats.org/officeDocument/2006/relationships/image" Target="../media/image224.jpeg"/><Relationship Id="rId12"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23.jpeg"/><Relationship Id="rId11" Type="http://schemas.openxmlformats.org/officeDocument/2006/relationships/image" Target="../media/image228.jpeg"/><Relationship Id="rId5" Type="http://schemas.openxmlformats.org/officeDocument/2006/relationships/image" Target="../media/image222.jpeg"/><Relationship Id="rId10" Type="http://schemas.openxmlformats.org/officeDocument/2006/relationships/image" Target="../media/image227.jpeg"/><Relationship Id="rId4" Type="http://schemas.openxmlformats.org/officeDocument/2006/relationships/image" Target="../media/image221.jpeg"/><Relationship Id="rId9" Type="http://schemas.openxmlformats.org/officeDocument/2006/relationships/image" Target="../media/image226.jpeg"/><Relationship Id="rId14" Type="http://schemas.openxmlformats.org/officeDocument/2006/relationships/image" Target="../media/image5.jpeg"/></Relationships>
</file>

<file path=ppt/slides/_rels/slide45.xml.rels><?xml version="1.0" encoding="UTF-8" standalone="yes"?>
<Relationships xmlns="http://schemas.openxmlformats.org/package/2006/relationships"><Relationship Id="rId8" Type="http://schemas.openxmlformats.org/officeDocument/2006/relationships/image" Target="../media/image234.png"/><Relationship Id="rId13" Type="http://schemas.openxmlformats.org/officeDocument/2006/relationships/image" Target="../media/image239.jpeg"/><Relationship Id="rId3" Type="http://schemas.openxmlformats.org/officeDocument/2006/relationships/image" Target="../media/image229.png"/><Relationship Id="rId7" Type="http://schemas.openxmlformats.org/officeDocument/2006/relationships/image" Target="../media/image233.jpeg"/><Relationship Id="rId12" Type="http://schemas.openxmlformats.org/officeDocument/2006/relationships/image" Target="../media/image238.png"/><Relationship Id="rId2" Type="http://schemas.openxmlformats.org/officeDocument/2006/relationships/notesSlide" Target="../notesSlides/notesSlide28.xml"/><Relationship Id="rId16"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232.png"/><Relationship Id="rId11" Type="http://schemas.openxmlformats.org/officeDocument/2006/relationships/image" Target="../media/image237.jpeg"/><Relationship Id="rId5" Type="http://schemas.openxmlformats.org/officeDocument/2006/relationships/image" Target="../media/image231.png"/><Relationship Id="rId15" Type="http://schemas.openxmlformats.org/officeDocument/2006/relationships/image" Target="../media/image4.jpeg"/><Relationship Id="rId10" Type="http://schemas.openxmlformats.org/officeDocument/2006/relationships/image" Target="../media/image236.jpeg"/><Relationship Id="rId4" Type="http://schemas.openxmlformats.org/officeDocument/2006/relationships/image" Target="../media/image230.png"/><Relationship Id="rId9" Type="http://schemas.openxmlformats.org/officeDocument/2006/relationships/image" Target="../media/image235.png"/><Relationship Id="rId14" Type="http://schemas.openxmlformats.org/officeDocument/2006/relationships/image" Target="../media/image3.jpeg"/></Relationships>
</file>

<file path=ppt/slides/_rels/slide46.xml.rels><?xml version="1.0" encoding="UTF-8" standalone="yes"?>
<Relationships xmlns="http://schemas.openxmlformats.org/package/2006/relationships"><Relationship Id="rId8" Type="http://schemas.openxmlformats.org/officeDocument/2006/relationships/image" Target="../media/image243.png"/><Relationship Id="rId3" Type="http://schemas.openxmlformats.org/officeDocument/2006/relationships/notesSlide" Target="../notesSlides/notesSlide29.xml"/><Relationship Id="rId7" Type="http://schemas.openxmlformats.org/officeDocument/2006/relationships/image" Target="../media/image242.jpeg"/><Relationship Id="rId12"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40.png"/><Relationship Id="rId11" Type="http://schemas.openxmlformats.org/officeDocument/2006/relationships/image" Target="../media/image4.jpeg"/><Relationship Id="rId5" Type="http://schemas.openxmlformats.org/officeDocument/2006/relationships/oleObject" Target="../embeddings/oleObject14.bin"/><Relationship Id="rId10" Type="http://schemas.openxmlformats.org/officeDocument/2006/relationships/image" Target="../media/image3.jpeg"/><Relationship Id="rId4" Type="http://schemas.openxmlformats.org/officeDocument/2006/relationships/image" Target="../media/image241.jpeg"/><Relationship Id="rId9" Type="http://schemas.openxmlformats.org/officeDocument/2006/relationships/image" Target="../media/image244.jpeg"/></Relationships>
</file>

<file path=ppt/slides/_rels/slide47.xml.rels><?xml version="1.0" encoding="UTF-8" standalone="yes"?>
<Relationships xmlns="http://schemas.openxmlformats.org/package/2006/relationships"><Relationship Id="rId8" Type="http://schemas.openxmlformats.org/officeDocument/2006/relationships/image" Target="../media/image247.jpeg"/><Relationship Id="rId3" Type="http://schemas.openxmlformats.org/officeDocument/2006/relationships/image" Target="../media/image3.jpeg"/><Relationship Id="rId7" Type="http://schemas.openxmlformats.org/officeDocument/2006/relationships/image" Target="../media/image246.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45.png"/><Relationship Id="rId11" Type="http://schemas.openxmlformats.org/officeDocument/2006/relationships/image" Target="../media/image250.png"/><Relationship Id="rId5" Type="http://schemas.openxmlformats.org/officeDocument/2006/relationships/image" Target="../media/image5.jpeg"/><Relationship Id="rId10" Type="http://schemas.openxmlformats.org/officeDocument/2006/relationships/image" Target="../media/image249.png"/><Relationship Id="rId4" Type="http://schemas.openxmlformats.org/officeDocument/2006/relationships/image" Target="../media/image4.jpeg"/><Relationship Id="rId9" Type="http://schemas.openxmlformats.org/officeDocument/2006/relationships/image" Target="../media/image248.png"/></Relationships>
</file>

<file path=ppt/slides/_rels/slide4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251.png"/><Relationship Id="rId7" Type="http://schemas.openxmlformats.org/officeDocument/2006/relationships/image" Target="../media/image25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54.png"/><Relationship Id="rId5" Type="http://schemas.openxmlformats.org/officeDocument/2006/relationships/image" Target="../media/image253.png"/><Relationship Id="rId10" Type="http://schemas.openxmlformats.org/officeDocument/2006/relationships/image" Target="../media/image5.jpeg"/><Relationship Id="rId4" Type="http://schemas.openxmlformats.org/officeDocument/2006/relationships/image" Target="../media/image252.png"/><Relationship Id="rId9" Type="http://schemas.openxmlformats.org/officeDocument/2006/relationships/image" Target="../media/image4.jpeg"/></Relationships>
</file>

<file path=ppt/slides/_rels/slide49.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image" Target="../media/image5.jpeg"/><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image" Target="../media/image4.jpe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image" Target="../media/image3.jpeg"/><Relationship Id="rId5" Type="http://schemas.openxmlformats.org/officeDocument/2006/relationships/tags" Target="../tags/tag11.xml"/><Relationship Id="rId10" Type="http://schemas.openxmlformats.org/officeDocument/2006/relationships/notesSlide" Target="../notesSlides/notesSlide32.xml"/><Relationship Id="rId4" Type="http://schemas.openxmlformats.org/officeDocument/2006/relationships/tags" Target="../tags/tag10.xml"/><Relationship Id="rId9"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image.baidu.com/i?ct=503316480&amp;z=&amp;tn=baiduimagedetail&amp;word=%B0%D9%B6%C8&amp;in=26093&amp;cl=2&amp;lm=-1&amp;pn=2&amp;rn=1&amp;di=73782314370&amp;ln=2000&amp;fr=&amp;fm=hao123&amp;fmq=1324204247594_R&amp;ic=&amp;s=&amp;se=&amp;sme=0&amp;tab=&amp;width=&amp;height=&amp;face=&amp;is=&amp;istype=" TargetMode="External"/><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5.jpeg"/><Relationship Id="rId5" Type="http://schemas.openxmlformats.org/officeDocument/2006/relationships/diagramLayout" Target="../diagrams/layout1.xml"/><Relationship Id="rId10" Type="http://schemas.openxmlformats.org/officeDocument/2006/relationships/image" Target="../media/image4.jpeg"/><Relationship Id="rId4" Type="http://schemas.openxmlformats.org/officeDocument/2006/relationships/diagramData" Target="../diagrams/data1.xml"/><Relationship Id="rId9" Type="http://schemas.openxmlformats.org/officeDocument/2006/relationships/image" Target="../media/image3.jpeg"/></Relationships>
</file>

<file path=ppt/slides/_rels/slide50.xml.rels><?xml version="1.0" encoding="UTF-8" standalone="yes"?>
<Relationships xmlns="http://schemas.openxmlformats.org/package/2006/relationships"><Relationship Id="rId8" Type="http://schemas.openxmlformats.org/officeDocument/2006/relationships/image" Target="../media/image261.jpeg"/><Relationship Id="rId13" Type="http://schemas.openxmlformats.org/officeDocument/2006/relationships/image" Target="../media/image5.jpeg"/><Relationship Id="rId3" Type="http://schemas.openxmlformats.org/officeDocument/2006/relationships/image" Target="../media/image256.jpeg"/><Relationship Id="rId7" Type="http://schemas.openxmlformats.org/officeDocument/2006/relationships/image" Target="../media/image260.jpeg"/><Relationship Id="rId12"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259.jpeg"/><Relationship Id="rId11" Type="http://schemas.openxmlformats.org/officeDocument/2006/relationships/image" Target="../media/image3.jpeg"/><Relationship Id="rId5" Type="http://schemas.openxmlformats.org/officeDocument/2006/relationships/image" Target="../media/image258.jpeg"/><Relationship Id="rId10" Type="http://schemas.openxmlformats.org/officeDocument/2006/relationships/image" Target="../media/image263.jpeg"/><Relationship Id="rId4" Type="http://schemas.openxmlformats.org/officeDocument/2006/relationships/image" Target="../media/image257.jpeg"/><Relationship Id="rId9" Type="http://schemas.openxmlformats.org/officeDocument/2006/relationships/image" Target="../media/image262.jpeg"/></Relationships>
</file>

<file path=ppt/slides/_rels/slide51.xml.rels><?xml version="1.0" encoding="UTF-8" standalone="yes"?>
<Relationships xmlns="http://schemas.openxmlformats.org/package/2006/relationships"><Relationship Id="rId3" Type="http://schemas.openxmlformats.org/officeDocument/2006/relationships/image" Target="../media/image264.png"/><Relationship Id="rId7"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65.jpeg"/></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67.jpe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266.jpeg"/><Relationship Id="rId5" Type="http://schemas.openxmlformats.org/officeDocument/2006/relationships/image" Target="../media/image5.jpeg"/><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8" Type="http://schemas.openxmlformats.org/officeDocument/2006/relationships/image" Target="../media/image269.jpeg"/><Relationship Id="rId13" Type="http://schemas.openxmlformats.org/officeDocument/2006/relationships/image" Target="../media/image5.jpeg"/><Relationship Id="rId3" Type="http://schemas.openxmlformats.org/officeDocument/2006/relationships/tags" Target="../tags/tag17.xml"/><Relationship Id="rId7" Type="http://schemas.openxmlformats.org/officeDocument/2006/relationships/hyperlink" Target="http://image.baidu.com/i?ct=503316480&amp;z=0&amp;tn=baiduimagedetail&amp;word=%C1%F5%CF%E8110%C3%D7%BF%E7%C0%B8&amp;in=4851&amp;cl=2&amp;cm=1&amp;sc=0&amp;lm=-1&amp;pn=4&amp;rn=1&amp;di=1582249900&amp;ln=120" TargetMode="External"/><Relationship Id="rId12" Type="http://schemas.openxmlformats.org/officeDocument/2006/relationships/image" Target="../media/image4.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68.jpeg"/><Relationship Id="rId11" Type="http://schemas.openxmlformats.org/officeDocument/2006/relationships/image" Target="../media/image3.jpeg"/><Relationship Id="rId5" Type="http://schemas.openxmlformats.org/officeDocument/2006/relationships/hyperlink" Target="http://image.baidu.com/i?ct=503316480&amp;z=0&amp;tn=baiduimagedetail&amp;word=%D4%CB%B6%AF%D4%B1%C6%F0%C5%DC&amp;in=6276&amp;cl=2&amp;cm=1&amp;sc=0&amp;lm=-1&amp;pn=2&amp;rn=1&amp;di=982984652&amp;ln=200" TargetMode="External"/><Relationship Id="rId10" Type="http://schemas.openxmlformats.org/officeDocument/2006/relationships/image" Target="../media/image270.jpeg"/><Relationship Id="rId4" Type="http://schemas.openxmlformats.org/officeDocument/2006/relationships/slideLayout" Target="../slideLayouts/slideLayout6.xml"/><Relationship Id="rId9" Type="http://schemas.openxmlformats.org/officeDocument/2006/relationships/hyperlink" Target="http://image.baidu.com/i?ct=503316480&amp;z=0&amp;tn=baiduimagedetail&amp;word=%B3%C5%B8%CB%CC%F8%B8%DF&amp;in=24752&amp;cl=2&amp;cm=1&amp;sc=0&amp;lm=-1&amp;pn=1&amp;rn=1&amp;di=430099921&amp;ln=585"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image" Target="../media/image27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274.jpeg"/><Relationship Id="rId7" Type="http://schemas.openxmlformats.org/officeDocument/2006/relationships/image" Target="../media/image4.jpeg"/><Relationship Id="rId2" Type="http://schemas.openxmlformats.org/officeDocument/2006/relationships/image" Target="../media/image273.jpe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76.jpeg"/><Relationship Id="rId4" Type="http://schemas.openxmlformats.org/officeDocument/2006/relationships/image" Target="../media/image275.jpeg"/></Relationships>
</file>

<file path=ppt/slides/_rels/slide5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chart" Target="../charts/chart2.xml"/><Relationship Id="rId7" Type="http://schemas.openxmlformats.org/officeDocument/2006/relationships/image" Target="../media/image4.jpe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78.png"/><Relationship Id="rId4" Type="http://schemas.openxmlformats.org/officeDocument/2006/relationships/image" Target="../media/image277.png"/></Relationships>
</file>

<file path=ppt/slides/_rels/slide59.xml.rels><?xml version="1.0" encoding="UTF-8" standalone="yes"?>
<Relationships xmlns="http://schemas.openxmlformats.org/package/2006/relationships"><Relationship Id="rId8" Type="http://schemas.openxmlformats.org/officeDocument/2006/relationships/image" Target="../media/image280.jpeg"/><Relationship Id="rId3" Type="http://schemas.openxmlformats.org/officeDocument/2006/relationships/diagramLayout" Target="../diagrams/layout8.xml"/><Relationship Id="rId7" Type="http://schemas.openxmlformats.org/officeDocument/2006/relationships/image" Target="../media/image279.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openxmlformats.org/officeDocument/2006/relationships/image" Target="../media/image5.jpeg"/><Relationship Id="rId5" Type="http://schemas.openxmlformats.org/officeDocument/2006/relationships/diagramColors" Target="../diagrams/colors8.xml"/><Relationship Id="rId10" Type="http://schemas.openxmlformats.org/officeDocument/2006/relationships/image" Target="../media/image4.jpeg"/><Relationship Id="rId4" Type="http://schemas.openxmlformats.org/officeDocument/2006/relationships/diagramQuickStyle" Target="../diagrams/quickStyle8.xml"/><Relationship Id="rId9"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diagramQuickStyle" Target="../diagrams/quickStyle3.xml"/><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diagramLayout" Target="../diagrams/layout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Data" Target="../diagrams/data3.xml"/><Relationship Id="rId5" Type="http://schemas.openxmlformats.org/officeDocument/2006/relationships/diagramQuickStyle" Target="../diagrams/quickStyle2.xml"/><Relationship Id="rId15" Type="http://schemas.microsoft.com/office/2007/relationships/diagramDrawing" Target="../diagrams/drawing3.xml"/><Relationship Id="rId10" Type="http://schemas.openxmlformats.org/officeDocument/2006/relationships/image" Target="../media/image17.jpeg"/><Relationship Id="rId4" Type="http://schemas.openxmlformats.org/officeDocument/2006/relationships/diagramLayout" Target="../diagrams/layout2.xml"/><Relationship Id="rId9" Type="http://schemas.openxmlformats.org/officeDocument/2006/relationships/image" Target="../media/image16.jpeg"/><Relationship Id="rId14" Type="http://schemas.openxmlformats.org/officeDocument/2006/relationships/diagramColors" Target="../diagrams/colors3.xml"/></Relationships>
</file>

<file path=ppt/slides/_rels/slide60.xml.rels><?xml version="1.0" encoding="UTF-8" standalone="yes"?>
<Relationships xmlns="http://schemas.openxmlformats.org/package/2006/relationships"><Relationship Id="rId3" Type="http://schemas.openxmlformats.org/officeDocument/2006/relationships/image" Target="../media/image282.jpeg"/><Relationship Id="rId2" Type="http://schemas.openxmlformats.org/officeDocument/2006/relationships/image" Target="../media/image28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61.xml.rels><?xml version="1.0" encoding="UTF-8" standalone="yes"?>
<Relationships xmlns="http://schemas.openxmlformats.org/package/2006/relationships"><Relationship Id="rId8" Type="http://schemas.openxmlformats.org/officeDocument/2006/relationships/image" Target="../media/image289.png"/><Relationship Id="rId3" Type="http://schemas.openxmlformats.org/officeDocument/2006/relationships/image" Target="../media/image284.jpeg"/><Relationship Id="rId7" Type="http://schemas.openxmlformats.org/officeDocument/2006/relationships/image" Target="../media/image288.png"/><Relationship Id="rId12" Type="http://schemas.openxmlformats.org/officeDocument/2006/relationships/image" Target="../media/image5.jpeg"/><Relationship Id="rId2" Type="http://schemas.openxmlformats.org/officeDocument/2006/relationships/image" Target="../media/image283.jpeg"/><Relationship Id="rId1" Type="http://schemas.openxmlformats.org/officeDocument/2006/relationships/slideLayout" Target="../slideLayouts/slideLayout2.xml"/><Relationship Id="rId6" Type="http://schemas.openxmlformats.org/officeDocument/2006/relationships/image" Target="../media/image287.png"/><Relationship Id="rId11" Type="http://schemas.openxmlformats.org/officeDocument/2006/relationships/image" Target="../media/image4.jpeg"/><Relationship Id="rId5" Type="http://schemas.openxmlformats.org/officeDocument/2006/relationships/image" Target="../media/image286.jpeg"/><Relationship Id="rId10" Type="http://schemas.openxmlformats.org/officeDocument/2006/relationships/image" Target="../media/image3.jpeg"/><Relationship Id="rId4" Type="http://schemas.openxmlformats.org/officeDocument/2006/relationships/image" Target="../media/image285.jpeg"/><Relationship Id="rId9" Type="http://schemas.openxmlformats.org/officeDocument/2006/relationships/image" Target="../media/image290.pn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3.xml.rels><?xml version="1.0" encoding="UTF-8" standalone="yes"?>
<Relationships xmlns="http://schemas.openxmlformats.org/package/2006/relationships"><Relationship Id="rId3" Type="http://schemas.openxmlformats.org/officeDocument/2006/relationships/image" Target="../media/image292.png"/><Relationship Id="rId2" Type="http://schemas.openxmlformats.org/officeDocument/2006/relationships/image" Target="../media/image29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64.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3.jpeg"/><Relationship Id="rId7" Type="http://schemas.openxmlformats.org/officeDocument/2006/relationships/image" Target="../media/image297.png"/><Relationship Id="rId2" Type="http://schemas.openxmlformats.org/officeDocument/2006/relationships/hyperlink" Target="http://image.baidu.com/i?ct=503316480&amp;z=0&amp;tn=baiduimagedetail&amp;word=%D2%C6%B6%AF%D0%C5%CF%A2%BB%AF%B9%DC%C0%ED&amp;in=12767&amp;cl=2&amp;cm=1&amp;sc=0&amp;lm=-1&amp;pn=220&amp;rn=1&amp;di=12519342180&amp;ln=2000&amp;fr=&amp;ic=0&amp;s=0&amp;se=1&amp;sme=0" TargetMode="External"/><Relationship Id="rId1" Type="http://schemas.openxmlformats.org/officeDocument/2006/relationships/slideLayout" Target="../slideLayouts/slideLayout2.xml"/><Relationship Id="rId6" Type="http://schemas.openxmlformats.org/officeDocument/2006/relationships/image" Target="../media/image296.jpeg"/><Relationship Id="rId11" Type="http://schemas.openxmlformats.org/officeDocument/2006/relationships/image" Target="../media/image301.jpeg"/><Relationship Id="rId5" Type="http://schemas.openxmlformats.org/officeDocument/2006/relationships/image" Target="../media/image295.jpeg"/><Relationship Id="rId10" Type="http://schemas.openxmlformats.org/officeDocument/2006/relationships/image" Target="../media/image300.jpeg"/><Relationship Id="rId4" Type="http://schemas.openxmlformats.org/officeDocument/2006/relationships/image" Target="../media/image294.jpeg"/><Relationship Id="rId9" Type="http://schemas.openxmlformats.org/officeDocument/2006/relationships/image" Target="../media/image299.jpeg"/></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diagramColors" Target="../diagrams/colors5.xml"/><Relationship Id="rId3" Type="http://schemas.openxmlformats.org/officeDocument/2006/relationships/diagramLayout" Target="../diagrams/layout4.xml"/><Relationship Id="rId7" Type="http://schemas.openxmlformats.org/officeDocument/2006/relationships/image" Target="../media/image15.jpeg"/><Relationship Id="rId12" Type="http://schemas.openxmlformats.org/officeDocument/2006/relationships/diagramQuickStyle" Target="../diagrams/quickStyle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openxmlformats.org/officeDocument/2006/relationships/diagramLayout" Target="../diagrams/layout5.xml"/><Relationship Id="rId5" Type="http://schemas.openxmlformats.org/officeDocument/2006/relationships/diagramColors" Target="../diagrams/colors4.xml"/><Relationship Id="rId10" Type="http://schemas.openxmlformats.org/officeDocument/2006/relationships/diagramData" Target="../diagrams/data5.xml"/><Relationship Id="rId4" Type="http://schemas.openxmlformats.org/officeDocument/2006/relationships/diagramQuickStyle" Target="../diagrams/quickStyle4.xml"/><Relationship Id="rId9" Type="http://schemas.openxmlformats.org/officeDocument/2006/relationships/image" Target="../media/image17.jpeg"/><Relationship Id="rId14" Type="http://schemas.microsoft.com/office/2007/relationships/diagramDrawing" Target="../diagrams/drawing5.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ctrTitle"/>
          </p:nvPr>
        </p:nvSpPr>
        <p:spPr>
          <a:xfrm>
            <a:off x="853033" y="1563579"/>
            <a:ext cx="7751415" cy="1793167"/>
          </a:xfrm>
        </p:spPr>
        <p:txBody>
          <a:bodyPr/>
          <a:lstStyle/>
          <a:p>
            <a:r>
              <a:rPr lang="zh-CN" altLang="en-US" sz="4400" dirty="0" smtClean="0"/>
              <a:t>智慧园区方案</a:t>
            </a:r>
            <a:endParaRPr lang="zh-CN" altLang="en-US" sz="4400" dirty="0"/>
          </a:p>
        </p:txBody>
      </p:sp>
      <p:pic>
        <p:nvPicPr>
          <p:cNvPr id="1026" name="Picture 2" descr="http://www.chinatelecom.com.cn/themes2/images/2012/logo.png">
            <a:hlinkClick r:id="rId2"/>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092280" y="5657402"/>
            <a:ext cx="1581150" cy="68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293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3303067" y="1268760"/>
            <a:ext cx="5806008" cy="5032275"/>
          </a:xfrm>
          <a:prstGeom prst="rect">
            <a:avLst/>
          </a:prstGeom>
        </p:spPr>
        <p:txBody>
          <a:bodyPr wrap="square">
            <a:spAutoFit/>
          </a:bodyPr>
          <a:lstStyle/>
          <a:p>
            <a:pPr marL="742950" lvl="1" indent="-285750">
              <a:lnSpc>
                <a:spcPct val="150000"/>
              </a:lnSpc>
              <a:buFont typeface="Wingdings" pitchFamily="2" charset="2"/>
              <a:buChar char="p"/>
            </a:pPr>
            <a:r>
              <a:rPr lang="zh-CN" altLang="zh-CN" b="1" smtClean="0">
                <a:solidFill>
                  <a:srgbClr val="0070C0"/>
                </a:solidFill>
                <a:latin typeface="微软雅黑" pitchFamily="34" charset="-122"/>
                <a:ea typeface="微软雅黑" pitchFamily="34" charset="-122"/>
              </a:rPr>
              <a:t>信息</a:t>
            </a:r>
            <a:r>
              <a:rPr lang="zh-CN" altLang="zh-CN" b="1">
                <a:solidFill>
                  <a:srgbClr val="FF0000"/>
                </a:solidFill>
                <a:latin typeface="微软雅黑" pitchFamily="34" charset="-122"/>
                <a:ea typeface="微软雅黑" pitchFamily="34" charset="-122"/>
              </a:rPr>
              <a:t>设施</a:t>
            </a:r>
            <a:r>
              <a:rPr lang="zh-CN" altLang="zh-CN" b="1">
                <a:solidFill>
                  <a:srgbClr val="0070C0"/>
                </a:solidFill>
                <a:latin typeface="微软雅黑" pitchFamily="34" charset="-122"/>
                <a:ea typeface="微软雅黑" pitchFamily="34" charset="-122"/>
              </a:rPr>
              <a:t>有待</a:t>
            </a:r>
            <a:r>
              <a:rPr lang="zh-CN" altLang="zh-CN" b="1" smtClean="0">
                <a:solidFill>
                  <a:srgbClr val="0070C0"/>
                </a:solidFill>
                <a:latin typeface="微软雅黑" pitchFamily="34" charset="-122"/>
                <a:ea typeface="微软雅黑" pitchFamily="34" charset="-122"/>
              </a:rPr>
              <a:t>升级</a:t>
            </a:r>
            <a:endParaRPr lang="en-US" altLang="zh-CN" b="1" smtClean="0">
              <a:solidFill>
                <a:srgbClr val="0070C0"/>
              </a:solidFill>
              <a:latin typeface="微软雅黑" pitchFamily="34" charset="-122"/>
              <a:ea typeface="微软雅黑" pitchFamily="34" charset="-122"/>
            </a:endParaRPr>
          </a:p>
          <a:p>
            <a:pPr lvl="1">
              <a:lnSpc>
                <a:spcPct val="150000"/>
              </a:lnSpc>
            </a:pPr>
            <a:r>
              <a:rPr lang="zh-CN" altLang="en-US" sz="1600" smtClean="0"/>
              <a:t>信</a:t>
            </a:r>
            <a:r>
              <a:rPr lang="zh-CN" altLang="zh-CN" sz="1600" smtClean="0"/>
              <a:t>息</a:t>
            </a:r>
            <a:r>
              <a:rPr lang="zh-CN" altLang="zh-CN" sz="1600"/>
              <a:t>基础设施水平在支撑政府、企业、市民信息服务需求上还有差距</a:t>
            </a:r>
            <a:endParaRPr lang="en-US" altLang="zh-CN" sz="1600" b="1">
              <a:latin typeface="微软雅黑" pitchFamily="34" charset="-122"/>
              <a:ea typeface="微软雅黑" pitchFamily="34" charset="-122"/>
            </a:endParaRPr>
          </a:p>
          <a:p>
            <a:pPr marL="742950" lvl="1" indent="-285750">
              <a:lnSpc>
                <a:spcPct val="150000"/>
              </a:lnSpc>
              <a:buFont typeface="Wingdings" pitchFamily="2" charset="2"/>
              <a:buChar char="p"/>
            </a:pPr>
            <a:r>
              <a:rPr lang="zh-CN" altLang="zh-CN" b="1">
                <a:solidFill>
                  <a:srgbClr val="0070C0"/>
                </a:solidFill>
                <a:latin typeface="微软雅黑" pitchFamily="34" charset="-122"/>
                <a:ea typeface="微软雅黑" pitchFamily="34" charset="-122"/>
              </a:rPr>
              <a:t>信息化</a:t>
            </a:r>
            <a:r>
              <a:rPr lang="zh-CN" altLang="zh-CN" b="1">
                <a:solidFill>
                  <a:srgbClr val="FF0000"/>
                </a:solidFill>
                <a:latin typeface="微软雅黑" pitchFamily="34" charset="-122"/>
                <a:ea typeface="微软雅黑" pitchFamily="34" charset="-122"/>
              </a:rPr>
              <a:t>机制</a:t>
            </a:r>
            <a:r>
              <a:rPr lang="zh-CN" altLang="zh-CN" b="1">
                <a:solidFill>
                  <a:srgbClr val="0070C0"/>
                </a:solidFill>
                <a:latin typeface="微软雅黑" pitchFamily="34" charset="-122"/>
                <a:ea typeface="微软雅黑" pitchFamily="34" charset="-122"/>
              </a:rPr>
              <a:t>需创新</a:t>
            </a:r>
            <a:endParaRPr lang="en-US" altLang="zh-CN" b="1">
              <a:solidFill>
                <a:srgbClr val="0070C0"/>
              </a:solidFill>
              <a:latin typeface="微软雅黑" pitchFamily="34" charset="-122"/>
              <a:ea typeface="微软雅黑" pitchFamily="34" charset="-122"/>
            </a:endParaRPr>
          </a:p>
          <a:p>
            <a:pPr marL="171450" lvl="1">
              <a:lnSpc>
                <a:spcPct val="150000"/>
              </a:lnSpc>
            </a:pPr>
            <a:r>
              <a:rPr lang="en-US" altLang="zh-CN" sz="1600" smtClean="0"/>
              <a:t>          </a:t>
            </a:r>
            <a:r>
              <a:rPr lang="zh-CN" altLang="zh-CN" sz="1600" smtClean="0"/>
              <a:t>信息</a:t>
            </a:r>
            <a:r>
              <a:rPr lang="zh-CN" altLang="zh-CN" sz="1600"/>
              <a:t>化工作促进机制不</a:t>
            </a:r>
            <a:r>
              <a:rPr lang="zh-CN" altLang="zh-CN" sz="1600" smtClean="0"/>
              <a:t>健全</a:t>
            </a:r>
            <a:r>
              <a:rPr lang="zh-CN" altLang="en-US" sz="1600" smtClean="0"/>
              <a:t>，</a:t>
            </a:r>
            <a:r>
              <a:rPr lang="zh-CN" altLang="zh-CN" sz="1600" smtClean="0"/>
              <a:t>信息化</a:t>
            </a:r>
            <a:r>
              <a:rPr lang="zh-CN" altLang="zh-CN" sz="1600"/>
              <a:t>工作规范及评价</a:t>
            </a:r>
            <a:r>
              <a:rPr lang="zh-CN" altLang="zh-CN" sz="1600" smtClean="0"/>
              <a:t>考</a:t>
            </a:r>
            <a:endParaRPr lang="en-US" altLang="zh-CN" sz="1600" smtClean="0"/>
          </a:p>
          <a:p>
            <a:pPr marL="171450" lvl="1">
              <a:lnSpc>
                <a:spcPct val="150000"/>
              </a:lnSpc>
            </a:pPr>
            <a:r>
              <a:rPr lang="en-US" altLang="zh-CN" sz="1600"/>
              <a:t> </a:t>
            </a:r>
            <a:r>
              <a:rPr lang="en-US" altLang="zh-CN" sz="1600" smtClean="0"/>
              <a:t>    </a:t>
            </a:r>
            <a:r>
              <a:rPr lang="zh-CN" altLang="zh-CN" sz="1600" smtClean="0"/>
              <a:t>核体</a:t>
            </a:r>
            <a:r>
              <a:rPr lang="zh-CN" altLang="zh-CN" sz="1600"/>
              <a:t>系尚待建立</a:t>
            </a:r>
            <a:endParaRPr lang="en-US" altLang="zh-CN" sz="1600"/>
          </a:p>
          <a:p>
            <a:pPr marL="742950" lvl="1" indent="-285750">
              <a:lnSpc>
                <a:spcPct val="150000"/>
              </a:lnSpc>
              <a:buFont typeface="Wingdings" pitchFamily="2" charset="2"/>
              <a:buChar char="p"/>
            </a:pPr>
            <a:r>
              <a:rPr lang="zh-CN" altLang="zh-CN" b="1">
                <a:solidFill>
                  <a:srgbClr val="0070C0"/>
                </a:solidFill>
                <a:latin typeface="微软雅黑" pitchFamily="34" charset="-122"/>
                <a:ea typeface="微软雅黑" pitchFamily="34" charset="-122"/>
              </a:rPr>
              <a:t>信息</a:t>
            </a:r>
            <a:r>
              <a:rPr lang="zh-CN" altLang="zh-CN" b="1">
                <a:solidFill>
                  <a:srgbClr val="FF0000"/>
                </a:solidFill>
                <a:latin typeface="微软雅黑" pitchFamily="34" charset="-122"/>
                <a:ea typeface="微软雅黑" pitchFamily="34" charset="-122"/>
              </a:rPr>
              <a:t>资源</a:t>
            </a:r>
            <a:r>
              <a:rPr lang="zh-CN" altLang="zh-CN" b="1">
                <a:solidFill>
                  <a:srgbClr val="0070C0"/>
                </a:solidFill>
                <a:latin typeface="微软雅黑" pitchFamily="34" charset="-122"/>
                <a:ea typeface="微软雅黑" pitchFamily="34" charset="-122"/>
              </a:rPr>
              <a:t>共享率低</a:t>
            </a:r>
            <a:endParaRPr lang="en-US" altLang="zh-CN" b="1">
              <a:solidFill>
                <a:srgbClr val="0070C0"/>
              </a:solidFill>
              <a:latin typeface="微软雅黑" pitchFamily="34" charset="-122"/>
              <a:ea typeface="微软雅黑" pitchFamily="34" charset="-122"/>
            </a:endParaRPr>
          </a:p>
          <a:p>
            <a:pPr lvl="1">
              <a:lnSpc>
                <a:spcPct val="150000"/>
              </a:lnSpc>
            </a:pPr>
            <a:r>
              <a:rPr lang="zh-CN" altLang="en-US" sz="1600"/>
              <a:t>     信息采集不规范、系统不兼容、信息孤岛，</a:t>
            </a:r>
            <a:r>
              <a:rPr lang="en-US" altLang="zh-CN" sz="1600"/>
              <a:t>“</a:t>
            </a:r>
            <a:r>
              <a:rPr lang="zh-CN" altLang="zh-CN" sz="1600"/>
              <a:t>网上走、纸上报</a:t>
            </a:r>
            <a:r>
              <a:rPr lang="en-US" altLang="zh-CN" sz="1600"/>
              <a:t>”</a:t>
            </a:r>
            <a:r>
              <a:rPr lang="zh-CN" altLang="zh-CN" sz="1600"/>
              <a:t>双轨制</a:t>
            </a:r>
            <a:r>
              <a:rPr lang="zh-CN" altLang="en-US" sz="1600"/>
              <a:t>普遍。</a:t>
            </a:r>
            <a:endParaRPr lang="en-US" altLang="zh-CN" sz="1600"/>
          </a:p>
          <a:p>
            <a:pPr marL="742950" lvl="1" indent="-285750">
              <a:lnSpc>
                <a:spcPct val="150000"/>
              </a:lnSpc>
              <a:buFont typeface="Wingdings" pitchFamily="2" charset="2"/>
              <a:buChar char="p"/>
            </a:pPr>
            <a:r>
              <a:rPr lang="zh-CN" altLang="zh-CN" b="1">
                <a:solidFill>
                  <a:srgbClr val="0070C0"/>
                </a:solidFill>
                <a:latin typeface="微软雅黑" pitchFamily="34" charset="-122"/>
                <a:ea typeface="微软雅黑" pitchFamily="34" charset="-122"/>
              </a:rPr>
              <a:t>信息化</a:t>
            </a:r>
            <a:r>
              <a:rPr lang="zh-CN" altLang="en-US" b="1">
                <a:solidFill>
                  <a:srgbClr val="FF0000"/>
                </a:solidFill>
                <a:latin typeface="微软雅黑" pitchFamily="34" charset="-122"/>
                <a:ea typeface="微软雅黑" pitchFamily="34" charset="-122"/>
              </a:rPr>
              <a:t>应用</a:t>
            </a:r>
            <a:r>
              <a:rPr lang="zh-CN" altLang="en-US" b="1">
                <a:solidFill>
                  <a:srgbClr val="0070C0"/>
                </a:solidFill>
                <a:latin typeface="微软雅黑" pitchFamily="34" charset="-122"/>
                <a:ea typeface="微软雅黑" pitchFamily="34" charset="-122"/>
              </a:rPr>
              <a:t>面不广</a:t>
            </a:r>
            <a:endParaRPr lang="en-US" altLang="zh-CN" b="1">
              <a:solidFill>
                <a:srgbClr val="0070C0"/>
              </a:solidFill>
              <a:latin typeface="微软雅黑" pitchFamily="34" charset="-122"/>
              <a:ea typeface="微软雅黑" pitchFamily="34" charset="-122"/>
            </a:endParaRPr>
          </a:p>
          <a:p>
            <a:pPr lvl="1">
              <a:lnSpc>
                <a:spcPct val="150000"/>
              </a:lnSpc>
            </a:pPr>
            <a:r>
              <a:rPr lang="zh-CN" altLang="zh-CN" sz="1600"/>
              <a:t>信息化</a:t>
            </a:r>
            <a:r>
              <a:rPr lang="zh-CN" altLang="zh-CN" sz="1600" dirty="0"/>
              <a:t>手段缺乏，园区企业监管、环境监控、建设项目</a:t>
            </a:r>
            <a:r>
              <a:rPr lang="zh-CN" altLang="zh-CN" sz="1600"/>
              <a:t>管理等业务</a:t>
            </a:r>
            <a:r>
              <a:rPr lang="zh-CN" altLang="zh-CN" sz="1600" dirty="0"/>
              <a:t>普遍采用传统手段，依靠</a:t>
            </a:r>
            <a:r>
              <a:rPr lang="zh-CN" altLang="zh-CN" sz="1600"/>
              <a:t>企业上报</a:t>
            </a:r>
            <a:r>
              <a:rPr lang="zh-CN" altLang="en-US" sz="1600"/>
              <a:t>、</a:t>
            </a:r>
            <a:r>
              <a:rPr lang="zh-CN" altLang="zh-CN" sz="1600"/>
              <a:t>现场</a:t>
            </a:r>
            <a:r>
              <a:rPr lang="zh-CN" altLang="zh-CN" sz="1600" dirty="0"/>
              <a:t>走访等方式管理效率较为</a:t>
            </a:r>
            <a:r>
              <a:rPr lang="zh-CN" altLang="zh-CN" sz="1600"/>
              <a:t>低下。</a:t>
            </a:r>
            <a:endParaRPr lang="zh-CN" altLang="zh-CN" sz="1600" dirty="0"/>
          </a:p>
        </p:txBody>
      </p:sp>
      <p:cxnSp>
        <p:nvCxnSpPr>
          <p:cNvPr id="14" name="直接连接符 13"/>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椭圆 14"/>
          <p:cNvSpPr/>
          <p:nvPr/>
        </p:nvSpPr>
        <p:spPr bwMode="auto">
          <a:xfrm>
            <a:off x="7197725" y="492547"/>
            <a:ext cx="723900" cy="67786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6" name="椭圆 15"/>
          <p:cNvSpPr/>
          <p:nvPr/>
        </p:nvSpPr>
        <p:spPr bwMode="auto">
          <a:xfrm>
            <a:off x="8061325" y="476672"/>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7" name="椭圆 16"/>
          <p:cNvSpPr/>
          <p:nvPr/>
        </p:nvSpPr>
        <p:spPr bwMode="auto">
          <a:xfrm>
            <a:off x="63341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1"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spcBef>
                <a:spcPct val="50000"/>
              </a:spcBef>
            </a:pPr>
            <a:r>
              <a:rPr kumimoji="1" lang="zh-CN" altLang="en-US" sz="2800" b="1" dirty="0">
                <a:solidFill>
                  <a:srgbClr val="0070C0"/>
                </a:solidFill>
                <a:latin typeface="微软雅黑" pitchFamily="34" charset="-122"/>
                <a:ea typeface="微软雅黑" pitchFamily="34" charset="-122"/>
              </a:rPr>
              <a:t>  </a:t>
            </a:r>
            <a:r>
              <a:rPr kumimoji="1" lang="zh-CN" altLang="en-US" sz="2800" b="1" dirty="0" smtClean="0">
                <a:solidFill>
                  <a:srgbClr val="0070C0"/>
                </a:solidFill>
                <a:latin typeface="微软雅黑" pitchFamily="34" charset="-122"/>
                <a:ea typeface="微软雅黑" pitchFamily="34" charset="-122"/>
              </a:rPr>
              <a:t>园区信息化主要问题</a:t>
            </a:r>
            <a:endParaRPr kumimoji="1" lang="zh-CN" altLang="en-US" sz="2800" b="1" dirty="0">
              <a:solidFill>
                <a:srgbClr val="0070C0"/>
              </a:solidFill>
              <a:latin typeface="微软雅黑" pitchFamily="34" charset="-122"/>
              <a:ea typeface="微软雅黑" pitchFamily="34" charset="-122"/>
            </a:endParaRPr>
          </a:p>
        </p:txBody>
      </p:sp>
      <p:pic>
        <p:nvPicPr>
          <p:cNvPr id="108546" name="Picture 2" descr="http://olpaper.xplus.com.cn/papers/scrb/20110114/s011404_4.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1433" y="1268759"/>
            <a:ext cx="2664296" cy="2516137"/>
          </a:xfrm>
          <a:prstGeom prst="rect">
            <a:avLst/>
          </a:prstGeom>
          <a:noFill/>
          <a:extLst>
            <a:ext uri="{909E8E84-426E-40DD-AFC4-6F175D3DCCD1}">
              <a14:hiddenFill xmlns:a14="http://schemas.microsoft.com/office/drawing/2010/main">
                <a:solidFill>
                  <a:srgbClr val="FFFFFF"/>
                </a:solidFill>
              </a14:hiddenFill>
            </a:ext>
          </a:extLst>
        </p:spPr>
      </p:pic>
      <p:pic>
        <p:nvPicPr>
          <p:cNvPr id="108552" name="Picture 8" descr="http://gb.cri.cn/mmsource/images/2007/07/27/no070725024.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251521" y="3784897"/>
            <a:ext cx="2664296" cy="2625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1883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椭圆 3"/>
          <p:cNvSpPr/>
          <p:nvPr/>
        </p:nvSpPr>
        <p:spPr>
          <a:xfrm>
            <a:off x="2209428" y="1863080"/>
            <a:ext cx="4234780" cy="430222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latin typeface="微软雅黑" pitchFamily="34" charset="-122"/>
              <a:ea typeface="微软雅黑" pitchFamily="34" charset="-122"/>
            </a:endParaRPr>
          </a:p>
        </p:txBody>
      </p:sp>
      <p:sp>
        <p:nvSpPr>
          <p:cNvPr id="5" name="AutoShape 4"/>
          <p:cNvSpPr>
            <a:spLocks noChangeArrowheads="1"/>
          </p:cNvSpPr>
          <p:nvPr/>
        </p:nvSpPr>
        <p:spPr bwMode="auto">
          <a:xfrm>
            <a:off x="827088" y="2000250"/>
            <a:ext cx="3457575" cy="1716782"/>
          </a:xfrm>
          <a:prstGeom prst="roundRect">
            <a:avLst>
              <a:gd name="adj" fmla="val 16667"/>
            </a:avLst>
          </a:prstGeom>
          <a:solidFill>
            <a:srgbClr val="00B0F0"/>
          </a:solidFill>
          <a:ln>
            <a:headEnd/>
            <a:tailEnd/>
          </a:ln>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lstStyle/>
          <a:p>
            <a:endParaRPr lang="en-US" altLang="zh-CN" sz="1600" b="1" smtClean="0">
              <a:latin typeface="微软雅黑" pitchFamily="34" charset="-122"/>
              <a:ea typeface="微软雅黑" pitchFamily="34" charset="-122"/>
            </a:endParaRPr>
          </a:p>
          <a:p>
            <a:pPr>
              <a:lnSpc>
                <a:spcPct val="150000"/>
              </a:lnSpc>
            </a:pPr>
            <a:r>
              <a:rPr lang="zh-CN" altLang="en-US" sz="1600" b="1" smtClean="0">
                <a:latin typeface="微软雅黑" pitchFamily="34" charset="-122"/>
                <a:ea typeface="微软雅黑" pitchFamily="34" charset="-122"/>
              </a:rPr>
              <a:t>迅速</a:t>
            </a:r>
            <a:r>
              <a:rPr lang="zh-CN" altLang="en-US" sz="1600" b="1">
                <a:latin typeface="微软雅黑" pitchFamily="34" charset="-122"/>
                <a:ea typeface="微软雅黑" pitchFamily="34" charset="-122"/>
              </a:rPr>
              <a:t>升级部署传感网、光网、</a:t>
            </a:r>
            <a:r>
              <a:rPr lang="en-US" altLang="zh-CN" sz="1600" b="1">
                <a:latin typeface="微软雅黑" pitchFamily="34" charset="-122"/>
                <a:ea typeface="微软雅黑" pitchFamily="34" charset="-122"/>
              </a:rPr>
              <a:t>3G</a:t>
            </a:r>
            <a:r>
              <a:rPr lang="zh-CN" altLang="en-US" sz="1600" b="1">
                <a:latin typeface="微软雅黑" pitchFamily="34" charset="-122"/>
                <a:ea typeface="微软雅黑" pitchFamily="34" charset="-122"/>
              </a:rPr>
              <a:t>、</a:t>
            </a:r>
            <a:r>
              <a:rPr lang="en-US" altLang="zh-CN" sz="1600" b="1">
                <a:latin typeface="微软雅黑" pitchFamily="34" charset="-122"/>
                <a:ea typeface="微软雅黑" pitchFamily="34" charset="-122"/>
              </a:rPr>
              <a:t>Wlan</a:t>
            </a:r>
            <a:r>
              <a:rPr lang="zh-CN" altLang="en-US" sz="1600" b="1">
                <a:latin typeface="微软雅黑" pitchFamily="34" charset="-122"/>
                <a:ea typeface="微软雅黑" pitchFamily="34" charset="-122"/>
              </a:rPr>
              <a:t>、云数据</a:t>
            </a:r>
            <a:r>
              <a:rPr lang="zh-CN" altLang="en-US" sz="1600" b="1" smtClean="0">
                <a:latin typeface="微软雅黑" pitchFamily="34" charset="-122"/>
                <a:ea typeface="微软雅黑" pitchFamily="34" charset="-122"/>
              </a:rPr>
              <a:t>中心；加快管线、杆路建设。</a:t>
            </a:r>
            <a:endParaRPr lang="zh-CN" altLang="en-US" sz="1600" b="1">
              <a:latin typeface="微软雅黑" pitchFamily="34" charset="-122"/>
              <a:ea typeface="微软雅黑" pitchFamily="34" charset="-122"/>
            </a:endParaRPr>
          </a:p>
        </p:txBody>
      </p:sp>
      <p:sp>
        <p:nvSpPr>
          <p:cNvPr id="6" name="AutoShape 5"/>
          <p:cNvSpPr>
            <a:spLocks noChangeArrowheads="1"/>
          </p:cNvSpPr>
          <p:nvPr/>
        </p:nvSpPr>
        <p:spPr bwMode="auto">
          <a:xfrm>
            <a:off x="798513" y="4000500"/>
            <a:ext cx="3457575" cy="2002532"/>
          </a:xfrm>
          <a:prstGeom prst="roundRect">
            <a:avLst>
              <a:gd name="adj" fmla="val 16667"/>
            </a:avLst>
          </a:prstGeom>
          <a:solidFill>
            <a:srgbClr val="00B0F0"/>
          </a:solidFill>
          <a:ln>
            <a:headEnd/>
            <a:tailEnd/>
          </a:ln>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lstStyle/>
          <a:p>
            <a:pPr algn="ctr">
              <a:lnSpc>
                <a:spcPct val="130000"/>
              </a:lnSpc>
            </a:pPr>
            <a:endParaRPr lang="en-US" altLang="zh-CN" sz="1600" b="1" smtClean="0">
              <a:latin typeface="微软雅黑" pitchFamily="34" charset="-122"/>
              <a:ea typeface="微软雅黑" pitchFamily="34" charset="-122"/>
            </a:endParaRPr>
          </a:p>
          <a:p>
            <a:pPr algn="ctr">
              <a:lnSpc>
                <a:spcPct val="130000"/>
              </a:lnSpc>
            </a:pPr>
            <a:r>
              <a:rPr lang="zh-CN" altLang="en-US" sz="1600" b="1" smtClean="0">
                <a:latin typeface="微软雅黑" pitchFamily="34" charset="-122"/>
                <a:ea typeface="微软雅黑" pitchFamily="34" charset="-122"/>
              </a:rPr>
              <a:t>整合</a:t>
            </a:r>
            <a:r>
              <a:rPr lang="zh-CN" altLang="en-US" sz="1600" b="1">
                <a:latin typeface="微软雅黑" pitchFamily="34" charset="-122"/>
                <a:ea typeface="微软雅黑" pitchFamily="34" charset="-122"/>
              </a:rPr>
              <a:t>需求，统一规划，对业务系统和数据进行综合梳理，实现业务信息和数据共享和交换，解决信息孤岛，实现资源共享，避免重复建设。</a:t>
            </a:r>
            <a:endParaRPr lang="zh-CN" altLang="en-US" sz="1600" b="1" dirty="0">
              <a:latin typeface="微软雅黑" pitchFamily="34" charset="-122"/>
              <a:ea typeface="微软雅黑" pitchFamily="34" charset="-122"/>
            </a:endParaRPr>
          </a:p>
        </p:txBody>
      </p:sp>
      <p:sp>
        <p:nvSpPr>
          <p:cNvPr id="7" name="AutoShape 6"/>
          <p:cNvSpPr>
            <a:spLocks noChangeArrowheads="1"/>
          </p:cNvSpPr>
          <p:nvPr/>
        </p:nvSpPr>
        <p:spPr bwMode="auto">
          <a:xfrm>
            <a:off x="4572000" y="2000250"/>
            <a:ext cx="3671888" cy="1716782"/>
          </a:xfrm>
          <a:prstGeom prst="roundRect">
            <a:avLst>
              <a:gd name="adj" fmla="val 16667"/>
            </a:avLst>
          </a:prstGeom>
          <a:solidFill>
            <a:srgbClr val="00B0F0"/>
          </a:solidFill>
          <a:ln>
            <a:headEnd/>
            <a:tailEnd/>
          </a:ln>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lstStyle/>
          <a:p>
            <a:pPr>
              <a:lnSpc>
                <a:spcPct val="150000"/>
              </a:lnSpc>
              <a:defRPr/>
            </a:pPr>
            <a:r>
              <a:rPr lang="zh-CN" altLang="en-US" sz="1600" b="1" smtClean="0">
                <a:latin typeface="微软雅黑" pitchFamily="34" charset="-122"/>
                <a:ea typeface="微软雅黑" pitchFamily="34" charset="-122"/>
              </a:rPr>
              <a:t>突出电子政务应用；突出有利于提升产业研发水平、制造水平、管理水平、核心竞争力的应用；社区民生、城管等尽量纳智慧德阳统筹建设。</a:t>
            </a:r>
            <a:endParaRPr lang="zh-CN" altLang="en-US" sz="1600" b="1" dirty="0">
              <a:latin typeface="微软雅黑" pitchFamily="34" charset="-122"/>
              <a:ea typeface="微软雅黑" pitchFamily="34" charset="-122"/>
            </a:endParaRPr>
          </a:p>
        </p:txBody>
      </p:sp>
      <p:sp>
        <p:nvSpPr>
          <p:cNvPr id="8" name="AutoShape 7"/>
          <p:cNvSpPr>
            <a:spLocks noChangeArrowheads="1"/>
          </p:cNvSpPr>
          <p:nvPr/>
        </p:nvSpPr>
        <p:spPr bwMode="auto">
          <a:xfrm>
            <a:off x="4543425" y="4000500"/>
            <a:ext cx="3671888" cy="2002532"/>
          </a:xfrm>
          <a:prstGeom prst="roundRect">
            <a:avLst>
              <a:gd name="adj" fmla="val 16667"/>
            </a:avLst>
          </a:prstGeom>
          <a:solidFill>
            <a:srgbClr val="00B0F0"/>
          </a:solidFill>
          <a:ln>
            <a:headEnd/>
            <a:tailEnd/>
          </a:ln>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lstStyle/>
          <a:p>
            <a:pPr>
              <a:lnSpc>
                <a:spcPct val="150000"/>
              </a:lnSpc>
              <a:defRPr/>
            </a:pPr>
            <a:endParaRPr lang="en-US" altLang="zh-CN" sz="1600" b="1" smtClean="0">
              <a:solidFill>
                <a:srgbClr val="FFFFFF"/>
              </a:solidFill>
              <a:latin typeface="微软雅黑" pitchFamily="34" charset="-122"/>
              <a:ea typeface="微软雅黑" pitchFamily="34" charset="-122"/>
            </a:endParaRPr>
          </a:p>
          <a:p>
            <a:pPr>
              <a:lnSpc>
                <a:spcPct val="150000"/>
              </a:lnSpc>
              <a:defRPr/>
            </a:pPr>
            <a:r>
              <a:rPr lang="zh-CN" altLang="en-US" sz="1600" b="1" smtClean="0">
                <a:solidFill>
                  <a:srgbClr val="FFFFFF"/>
                </a:solidFill>
                <a:latin typeface="微软雅黑" pitchFamily="34" charset="-122"/>
                <a:ea typeface="微软雅黑" pitchFamily="34" charset="-122"/>
              </a:rPr>
              <a:t>在</a:t>
            </a:r>
            <a:r>
              <a:rPr lang="zh-CN" altLang="en-US" sz="1600" b="1">
                <a:solidFill>
                  <a:srgbClr val="FFFFFF"/>
                </a:solidFill>
                <a:latin typeface="微软雅黑" pitchFamily="34" charset="-122"/>
                <a:ea typeface="微软雅黑" pitchFamily="34" charset="-122"/>
              </a:rPr>
              <a:t>功能设计、技术选择、设备选用等方面做到适度超前，同时，制定统一的系统规范和接口标准，满足功能扩展需求</a:t>
            </a:r>
          </a:p>
        </p:txBody>
      </p:sp>
      <p:cxnSp>
        <p:nvCxnSpPr>
          <p:cNvPr id="9" name="直接连接符 8"/>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椭圆 9"/>
          <p:cNvSpPr/>
          <p:nvPr/>
        </p:nvSpPr>
        <p:spPr bwMode="auto">
          <a:xfrm>
            <a:off x="7197725" y="492547"/>
            <a:ext cx="723900" cy="67786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1" name="椭圆 10"/>
          <p:cNvSpPr/>
          <p:nvPr/>
        </p:nvSpPr>
        <p:spPr bwMode="auto">
          <a:xfrm>
            <a:off x="8061325" y="476672"/>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2" name="椭圆 11"/>
          <p:cNvSpPr/>
          <p:nvPr/>
        </p:nvSpPr>
        <p:spPr bwMode="auto">
          <a:xfrm>
            <a:off x="63341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4" name="Text Box 3"/>
          <p:cNvSpPr txBox="1">
            <a:spLocks noChangeArrowheads="1"/>
          </p:cNvSpPr>
          <p:nvPr/>
        </p:nvSpPr>
        <p:spPr bwMode="auto">
          <a:xfrm>
            <a:off x="255116" y="344488"/>
            <a:ext cx="62611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algn="l" eaLnBrk="1" hangingPunct="1"/>
            <a:r>
              <a:rPr lang="zh-CN" altLang="en-US" sz="2800" b="1" dirty="0" smtClean="0">
                <a:solidFill>
                  <a:srgbClr val="0070C0"/>
                </a:solidFill>
                <a:ea typeface="微软雅黑" pitchFamily="34" charset="-122"/>
              </a:rPr>
              <a:t>智慧园区总体原则</a:t>
            </a:r>
            <a:endParaRPr lang="zh-CN" altLang="en-US" sz="2600" dirty="0"/>
          </a:p>
        </p:txBody>
      </p:sp>
      <p:sp>
        <p:nvSpPr>
          <p:cNvPr id="2" name="矩形 1"/>
          <p:cNvSpPr/>
          <p:nvPr/>
        </p:nvSpPr>
        <p:spPr>
          <a:xfrm>
            <a:off x="1547664" y="1815584"/>
            <a:ext cx="1512168" cy="369332"/>
          </a:xfrm>
          <a:prstGeom prst="rect">
            <a:avLst/>
          </a:prstGeom>
          <a:solidFill>
            <a:schemeClr val="bg1"/>
          </a:solidFill>
          <a:ln>
            <a:solidFill>
              <a:schemeClr val="accent1"/>
            </a:solidFill>
          </a:ln>
          <a:scene3d>
            <a:camera prst="orthographicFront"/>
            <a:lightRig rig="threePt" dir="t"/>
          </a:scene3d>
          <a:sp3d>
            <a:bevelT/>
          </a:sp3d>
        </p:spPr>
        <p:txBody>
          <a:bodyPr wrap="square">
            <a:spAutoFit/>
          </a:bodyPr>
          <a:lstStyle/>
          <a:p>
            <a:pPr algn="ctr"/>
            <a:r>
              <a:rPr lang="zh-CN" altLang="en-US" b="1">
                <a:solidFill>
                  <a:srgbClr val="00B0F0"/>
                </a:solidFill>
                <a:latin typeface="微软雅黑" pitchFamily="34" charset="-122"/>
                <a:ea typeface="微软雅黑" pitchFamily="34" charset="-122"/>
              </a:rPr>
              <a:t>夯实基础</a:t>
            </a:r>
          </a:p>
        </p:txBody>
      </p:sp>
      <p:sp>
        <p:nvSpPr>
          <p:cNvPr id="13" name="矩形 12"/>
          <p:cNvSpPr/>
          <p:nvPr/>
        </p:nvSpPr>
        <p:spPr>
          <a:xfrm>
            <a:off x="5652120" y="1835532"/>
            <a:ext cx="1512168" cy="369332"/>
          </a:xfrm>
          <a:prstGeom prst="rect">
            <a:avLst/>
          </a:prstGeom>
          <a:solidFill>
            <a:schemeClr val="bg1"/>
          </a:solidFill>
          <a:ln>
            <a:solidFill>
              <a:schemeClr val="accent1"/>
            </a:solidFill>
          </a:ln>
          <a:scene3d>
            <a:camera prst="orthographicFront"/>
            <a:lightRig rig="threePt" dir="t"/>
          </a:scene3d>
          <a:sp3d>
            <a:bevelT/>
          </a:sp3d>
        </p:spPr>
        <p:txBody>
          <a:bodyPr wrap="square">
            <a:spAutoFit/>
          </a:bodyPr>
          <a:lstStyle/>
          <a:p>
            <a:pPr algn="ctr"/>
            <a:r>
              <a:rPr lang="zh-CN" altLang="en-US" b="1" smtClean="0">
                <a:solidFill>
                  <a:srgbClr val="00B0F0"/>
                </a:solidFill>
                <a:latin typeface="微软雅黑" pitchFamily="34" charset="-122"/>
                <a:ea typeface="微软雅黑" pitchFamily="34" charset="-122"/>
              </a:rPr>
              <a:t>聚焦产业</a:t>
            </a:r>
            <a:endParaRPr lang="zh-CN" altLang="en-US" b="1">
              <a:solidFill>
                <a:srgbClr val="00B0F0"/>
              </a:solidFill>
              <a:latin typeface="微软雅黑" pitchFamily="34" charset="-122"/>
              <a:ea typeface="微软雅黑" pitchFamily="34" charset="-122"/>
            </a:endParaRPr>
          </a:p>
        </p:txBody>
      </p:sp>
      <p:sp>
        <p:nvSpPr>
          <p:cNvPr id="15" name="矩形 14"/>
          <p:cNvSpPr/>
          <p:nvPr/>
        </p:nvSpPr>
        <p:spPr>
          <a:xfrm>
            <a:off x="1619672" y="3923764"/>
            <a:ext cx="1512168" cy="369332"/>
          </a:xfrm>
          <a:prstGeom prst="rect">
            <a:avLst/>
          </a:prstGeom>
          <a:solidFill>
            <a:schemeClr val="bg1"/>
          </a:solidFill>
          <a:ln>
            <a:solidFill>
              <a:schemeClr val="accent1"/>
            </a:solidFill>
          </a:ln>
          <a:scene3d>
            <a:camera prst="orthographicFront"/>
            <a:lightRig rig="threePt" dir="t"/>
          </a:scene3d>
          <a:sp3d>
            <a:bevelT/>
          </a:sp3d>
        </p:spPr>
        <p:txBody>
          <a:bodyPr wrap="square">
            <a:spAutoFit/>
          </a:bodyPr>
          <a:lstStyle/>
          <a:p>
            <a:pPr algn="ctr"/>
            <a:r>
              <a:rPr lang="zh-CN" altLang="en-US" b="1" smtClean="0">
                <a:solidFill>
                  <a:srgbClr val="00B0F0"/>
                </a:solidFill>
                <a:latin typeface="微软雅黑" pitchFamily="34" charset="-122"/>
                <a:ea typeface="微软雅黑" pitchFamily="34" charset="-122"/>
              </a:rPr>
              <a:t>强调共享</a:t>
            </a:r>
            <a:endParaRPr lang="zh-CN" altLang="en-US" b="1">
              <a:solidFill>
                <a:srgbClr val="00B0F0"/>
              </a:solidFill>
              <a:latin typeface="微软雅黑" pitchFamily="34" charset="-122"/>
              <a:ea typeface="微软雅黑" pitchFamily="34" charset="-122"/>
            </a:endParaRPr>
          </a:p>
        </p:txBody>
      </p:sp>
      <p:sp>
        <p:nvSpPr>
          <p:cNvPr id="16" name="矩形 15"/>
          <p:cNvSpPr/>
          <p:nvPr/>
        </p:nvSpPr>
        <p:spPr>
          <a:xfrm>
            <a:off x="5578041" y="3851920"/>
            <a:ext cx="1512168" cy="369332"/>
          </a:xfrm>
          <a:prstGeom prst="rect">
            <a:avLst/>
          </a:prstGeom>
          <a:solidFill>
            <a:schemeClr val="bg1"/>
          </a:solidFill>
          <a:ln>
            <a:solidFill>
              <a:schemeClr val="accent1"/>
            </a:solidFill>
          </a:ln>
          <a:scene3d>
            <a:camera prst="orthographicFront"/>
            <a:lightRig rig="threePt" dir="t"/>
          </a:scene3d>
          <a:sp3d>
            <a:bevelT/>
          </a:sp3d>
        </p:spPr>
        <p:txBody>
          <a:bodyPr wrap="square">
            <a:spAutoFit/>
          </a:bodyPr>
          <a:lstStyle/>
          <a:p>
            <a:pPr algn="ctr"/>
            <a:r>
              <a:rPr lang="zh-CN" altLang="en-US" b="1" smtClean="0">
                <a:solidFill>
                  <a:srgbClr val="00B0F0"/>
                </a:solidFill>
                <a:latin typeface="微软雅黑" pitchFamily="34" charset="-122"/>
                <a:ea typeface="微软雅黑" pitchFamily="34" charset="-122"/>
              </a:rPr>
              <a:t>超前规划</a:t>
            </a:r>
            <a:endParaRPr lang="zh-CN" altLang="en-US" b="1">
              <a:solidFill>
                <a:srgbClr val="00B0F0"/>
              </a:solidFill>
              <a:latin typeface="微软雅黑" pitchFamily="34" charset="-122"/>
              <a:ea typeface="微软雅黑" pitchFamily="34" charset="-122"/>
            </a:endParaRPr>
          </a:p>
        </p:txBody>
      </p:sp>
    </p:spTree>
    <p:extLst>
      <p:ext uri="{BB962C8B-B14F-4D97-AF65-F5344CB8AC3E}">
        <p14:creationId xmlns:p14="http://schemas.microsoft.com/office/powerpoint/2010/main" val="203565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9" name="组合 28"/>
          <p:cNvGrpSpPr/>
          <p:nvPr/>
        </p:nvGrpSpPr>
        <p:grpSpPr>
          <a:xfrm>
            <a:off x="251520" y="3428999"/>
            <a:ext cx="1872208" cy="830997"/>
            <a:chOff x="251520" y="3428999"/>
            <a:chExt cx="1872208" cy="830997"/>
          </a:xfrm>
        </p:grpSpPr>
        <p:sp>
          <p:nvSpPr>
            <p:cNvPr id="80" name="Line 61"/>
            <p:cNvSpPr>
              <a:spLocks noChangeShapeType="1"/>
            </p:cNvSpPr>
            <p:nvPr/>
          </p:nvSpPr>
          <p:spPr bwMode="auto">
            <a:xfrm>
              <a:off x="1623667" y="3800010"/>
              <a:ext cx="50006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sp>
          <p:nvSpPr>
            <p:cNvPr id="15375" name="Text Box 35"/>
            <p:cNvSpPr txBox="1">
              <a:spLocks noChangeArrowheads="1"/>
            </p:cNvSpPr>
            <p:nvPr/>
          </p:nvSpPr>
          <p:spPr bwMode="black">
            <a:xfrm>
              <a:off x="395536" y="3501008"/>
              <a:ext cx="1079971"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zh-CN" altLang="en-US" sz="1600" b="1" smtClean="0">
                  <a:solidFill>
                    <a:srgbClr val="FF3300"/>
                  </a:solidFill>
                  <a:latin typeface="微软雅黑" pitchFamily="34" charset="-122"/>
                  <a:ea typeface="微软雅黑" pitchFamily="34" charset="-122"/>
                </a:rPr>
                <a:t>智慧社区</a:t>
              </a:r>
              <a:endParaRPr lang="en-US" altLang="zh-CN" sz="1600" b="1" smtClean="0">
                <a:solidFill>
                  <a:srgbClr val="FF3300"/>
                </a:solidFill>
                <a:latin typeface="微软雅黑" pitchFamily="34" charset="-122"/>
                <a:ea typeface="微软雅黑" pitchFamily="34" charset="-122"/>
              </a:endParaRPr>
            </a:p>
            <a:p>
              <a:pPr eaLnBrk="1" hangingPunct="1"/>
              <a:r>
                <a:rPr lang="zh-CN" altLang="en-US" sz="1600" b="1" smtClean="0">
                  <a:latin typeface="微软雅黑" pitchFamily="34" charset="-122"/>
                  <a:ea typeface="微软雅黑" pitchFamily="34" charset="-122"/>
                </a:rPr>
                <a:t>智慧家庭</a:t>
              </a:r>
              <a:endParaRPr lang="en-US" altLang="zh-CN" sz="1600" b="1" smtClean="0">
                <a:latin typeface="微软雅黑" pitchFamily="34" charset="-122"/>
                <a:ea typeface="微软雅黑" pitchFamily="34" charset="-122"/>
              </a:endParaRPr>
            </a:p>
            <a:p>
              <a:pPr eaLnBrk="1" hangingPunct="1">
                <a:lnSpc>
                  <a:spcPct val="50000"/>
                </a:lnSpc>
              </a:pPr>
              <a:r>
                <a:rPr lang="zh-CN" altLang="en-US" sz="1400" b="1" smtClean="0">
                  <a:latin typeface="微软雅黑" pitchFamily="34" charset="-122"/>
                  <a:ea typeface="微软雅黑" pitchFamily="34" charset="-122"/>
                </a:rPr>
                <a:t>。。。</a:t>
              </a:r>
              <a:endParaRPr lang="zh-CN" altLang="en-US" sz="1400" b="1">
                <a:latin typeface="微软雅黑" pitchFamily="34" charset="-122"/>
                <a:ea typeface="微软雅黑" pitchFamily="34" charset="-122"/>
              </a:endParaRPr>
            </a:p>
          </p:txBody>
        </p:sp>
        <p:sp>
          <p:nvSpPr>
            <p:cNvPr id="15385" name="AutoShape 49"/>
            <p:cNvSpPr>
              <a:spLocks noChangeArrowheads="1"/>
            </p:cNvSpPr>
            <p:nvPr/>
          </p:nvSpPr>
          <p:spPr bwMode="auto">
            <a:xfrm>
              <a:off x="251520" y="3428999"/>
              <a:ext cx="1370994" cy="830997"/>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endParaRPr lang="zh-CN" altLang="en-US">
                <a:latin typeface="微软雅黑" pitchFamily="34" charset="-122"/>
                <a:ea typeface="微软雅黑" pitchFamily="34" charset="-122"/>
              </a:endParaRPr>
            </a:p>
          </p:txBody>
        </p:sp>
        <p:cxnSp>
          <p:nvCxnSpPr>
            <p:cNvPr id="12" name="肘形连接符 11"/>
            <p:cNvCxnSpPr/>
            <p:nvPr/>
          </p:nvCxnSpPr>
          <p:spPr>
            <a:xfrm rot="10800000" flipV="1">
              <a:off x="852162" y="3583986"/>
              <a:ext cx="1136531" cy="328616"/>
            </a:xfrm>
            <a:prstGeom prst="bentConnector4">
              <a:avLst>
                <a:gd name="adj1" fmla="val 23811"/>
                <a:gd name="adj2" fmla="val 169564"/>
              </a:avLst>
            </a:prstGeom>
            <a:noFill/>
            <a:ln>
              <a:noFill/>
            </a:ln>
          </p:spPr>
          <p:style>
            <a:lnRef idx="2">
              <a:schemeClr val="accent1">
                <a:shade val="50000"/>
              </a:schemeClr>
            </a:lnRef>
            <a:fillRef idx="1">
              <a:schemeClr val="accent1"/>
            </a:fillRef>
            <a:effectRef idx="0">
              <a:schemeClr val="accent1"/>
            </a:effectRef>
            <a:fontRef idx="minor">
              <a:schemeClr val="lt1"/>
            </a:fontRef>
          </p:style>
        </p:cxnSp>
      </p:grpSp>
      <p:grpSp>
        <p:nvGrpSpPr>
          <p:cNvPr id="95" name="组合 94"/>
          <p:cNvGrpSpPr/>
          <p:nvPr/>
        </p:nvGrpSpPr>
        <p:grpSpPr>
          <a:xfrm>
            <a:off x="1240501" y="1628800"/>
            <a:ext cx="6499851" cy="3816423"/>
            <a:chOff x="539552" y="1772816"/>
            <a:chExt cx="6499851" cy="3816423"/>
          </a:xfrm>
        </p:grpSpPr>
        <p:graphicFrame>
          <p:nvGraphicFramePr>
            <p:cNvPr id="96" name="图示 95"/>
            <p:cNvGraphicFramePr/>
            <p:nvPr>
              <p:extLst>
                <p:ext uri="{D42A27DB-BD31-4B8C-83A1-F6EECF244321}">
                  <p14:modId xmlns:p14="http://schemas.microsoft.com/office/powerpoint/2010/main" val="3759122991"/>
                </p:ext>
              </p:extLst>
            </p:nvPr>
          </p:nvGraphicFramePr>
          <p:xfrm>
            <a:off x="539552" y="1772816"/>
            <a:ext cx="6499851" cy="38164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7" name="椭圆 96"/>
            <p:cNvSpPr/>
            <p:nvPr/>
          </p:nvSpPr>
          <p:spPr>
            <a:xfrm>
              <a:off x="3399867" y="3861048"/>
              <a:ext cx="805693" cy="826220"/>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endParaRPr>
            </a:p>
          </p:txBody>
        </p:sp>
        <p:sp>
          <p:nvSpPr>
            <p:cNvPr id="98" name="矩形 97"/>
            <p:cNvSpPr/>
            <p:nvPr/>
          </p:nvSpPr>
          <p:spPr>
            <a:xfrm>
              <a:off x="3491880" y="2777953"/>
              <a:ext cx="656321" cy="369332"/>
            </a:xfrm>
            <a:prstGeom prst="rect">
              <a:avLst/>
            </a:prstGeom>
          </p:spPr>
          <p:txBody>
            <a:bodyPr wrap="none">
              <a:spAutoFit/>
            </a:bodyPr>
            <a:lstStyle/>
            <a:p>
              <a:r>
                <a:rPr lang="zh-CN" altLang="en-US"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政府</a:t>
              </a:r>
              <a:endParaRPr lang="en-US" altLang="zh-CN"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99" name="矩形 98"/>
            <p:cNvSpPr/>
            <p:nvPr/>
          </p:nvSpPr>
          <p:spPr>
            <a:xfrm>
              <a:off x="2483768" y="4869160"/>
              <a:ext cx="656321" cy="369332"/>
            </a:xfrm>
            <a:prstGeom prst="rect">
              <a:avLst/>
            </a:prstGeom>
          </p:spPr>
          <p:txBody>
            <a:bodyPr wrap="none">
              <a:spAutoFit/>
            </a:bodyPr>
            <a:lstStyle/>
            <a:p>
              <a:r>
                <a:rPr lang="zh-CN" altLang="en-US"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居民</a:t>
              </a:r>
              <a:endParaRPr lang="en-US" altLang="zh-CN"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00" name="矩形 99"/>
            <p:cNvSpPr/>
            <p:nvPr/>
          </p:nvSpPr>
          <p:spPr>
            <a:xfrm>
              <a:off x="4499992" y="4869160"/>
              <a:ext cx="656321" cy="369332"/>
            </a:xfrm>
            <a:prstGeom prst="rect">
              <a:avLst/>
            </a:prstGeom>
          </p:spPr>
          <p:txBody>
            <a:bodyPr wrap="none">
              <a:spAutoFit/>
            </a:bodyPr>
            <a:lstStyle/>
            <a:p>
              <a:r>
                <a:rPr lang="zh-CN" altLang="en-US"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企业</a:t>
              </a:r>
              <a:endParaRPr lang="en-US" altLang="zh-CN"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01" name="矩形 100"/>
            <p:cNvSpPr/>
            <p:nvPr/>
          </p:nvSpPr>
          <p:spPr>
            <a:xfrm>
              <a:off x="3491879" y="3950992"/>
              <a:ext cx="656321" cy="646331"/>
            </a:xfrm>
            <a:prstGeom prst="rect">
              <a:avLst/>
            </a:prstGeom>
          </p:spPr>
          <p:txBody>
            <a:bodyPr wrap="none">
              <a:spAutoFit/>
            </a:bodyPr>
            <a:lstStyle/>
            <a:p>
              <a:pPr lvl="0" algn="ctr"/>
              <a:r>
                <a:rPr lang="zh-CN" altLang="en-US" b="1" smtClean="0">
                  <a:solidFill>
                    <a:schemeClr val="bg1"/>
                  </a:solidFill>
                  <a:latin typeface="微软雅黑" pitchFamily="34" charset="-122"/>
                  <a:ea typeface="微软雅黑" pitchFamily="34" charset="-122"/>
                </a:rPr>
                <a:t>智慧</a:t>
              </a:r>
              <a:endParaRPr lang="en-US" altLang="zh-CN" b="1" smtClean="0">
                <a:solidFill>
                  <a:schemeClr val="bg1"/>
                </a:solidFill>
                <a:latin typeface="微软雅黑" pitchFamily="34" charset="-122"/>
                <a:ea typeface="微软雅黑" pitchFamily="34" charset="-122"/>
              </a:endParaRPr>
            </a:p>
            <a:p>
              <a:pPr lvl="0" algn="ctr"/>
              <a:r>
                <a:rPr lang="zh-CN" altLang="en-US" b="1" smtClean="0">
                  <a:solidFill>
                    <a:schemeClr val="bg1"/>
                  </a:solidFill>
                  <a:latin typeface="微软雅黑" pitchFamily="34" charset="-122"/>
                  <a:ea typeface="微软雅黑" pitchFamily="34" charset="-122"/>
                </a:rPr>
                <a:t>园区</a:t>
              </a:r>
              <a:endParaRPr lang="zh-CN" altLang="en-US" b="1">
                <a:solidFill>
                  <a:schemeClr val="bg1"/>
                </a:solidFill>
                <a:latin typeface="微软雅黑" pitchFamily="34" charset="-122"/>
                <a:ea typeface="微软雅黑" pitchFamily="34" charset="-122"/>
              </a:endParaRPr>
            </a:p>
          </p:txBody>
        </p:sp>
      </p:grpSp>
      <p:sp>
        <p:nvSpPr>
          <p:cNvPr id="15370" name="AutoShape 33"/>
          <p:cNvSpPr>
            <a:spLocks noChangeArrowheads="1"/>
          </p:cNvSpPr>
          <p:nvPr/>
        </p:nvSpPr>
        <p:spPr bwMode="auto">
          <a:xfrm>
            <a:off x="2699792" y="1052736"/>
            <a:ext cx="3608406" cy="576064"/>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b="1" dirty="0">
                <a:latin typeface="微软雅黑" pitchFamily="34" charset="-122"/>
                <a:ea typeface="微软雅黑" pitchFamily="34" charset="-122"/>
              </a:rPr>
              <a:t>综合</a:t>
            </a:r>
            <a:r>
              <a:rPr lang="zh-CN" altLang="en-US" sz="1400" b="1" dirty="0" smtClean="0">
                <a:latin typeface="微软雅黑" pitchFamily="34" charset="-122"/>
                <a:ea typeface="微软雅黑" pitchFamily="34" charset="-122"/>
              </a:rPr>
              <a:t>办公 </a:t>
            </a:r>
            <a:r>
              <a:rPr lang="zh-CN" altLang="en-US" sz="1400" b="1" dirty="0" smtClean="0">
                <a:solidFill>
                  <a:srgbClr val="FF3300"/>
                </a:solidFill>
                <a:latin typeface="微软雅黑" pitchFamily="34" charset="-122"/>
                <a:ea typeface="微软雅黑" pitchFamily="34" charset="-122"/>
              </a:rPr>
              <a:t>业务审批 视频会议 招商管理 </a:t>
            </a:r>
            <a:r>
              <a:rPr lang="zh-CN" altLang="en-US" sz="1400" b="1" dirty="0" smtClean="0">
                <a:latin typeface="微软雅黑" pitchFamily="34" charset="-122"/>
                <a:ea typeface="微软雅黑" pitchFamily="34" charset="-122"/>
              </a:rPr>
              <a:t>。。。</a:t>
            </a:r>
            <a:endParaRPr lang="zh-CN" altLang="en-US" sz="1400" b="1" dirty="0">
              <a:latin typeface="微软雅黑" pitchFamily="34" charset="-122"/>
              <a:ea typeface="微软雅黑" pitchFamily="34" charset="-122"/>
            </a:endParaRPr>
          </a:p>
        </p:txBody>
      </p:sp>
      <p:grpSp>
        <p:nvGrpSpPr>
          <p:cNvPr id="15363" name="组合 68"/>
          <p:cNvGrpSpPr>
            <a:grpSpLocks/>
          </p:cNvGrpSpPr>
          <p:nvPr/>
        </p:nvGrpSpPr>
        <p:grpSpPr bwMode="auto">
          <a:xfrm>
            <a:off x="0" y="344488"/>
            <a:ext cx="9144000" cy="924271"/>
            <a:chOff x="0" y="343673"/>
            <a:chExt cx="9144000" cy="925433"/>
          </a:xfrm>
        </p:grpSpPr>
        <p:sp>
          <p:nvSpPr>
            <p:cNvPr id="15364" name="Text Box 3"/>
            <p:cNvSpPr txBox="1">
              <a:spLocks noChangeArrowheads="1"/>
            </p:cNvSpPr>
            <p:nvPr/>
          </p:nvSpPr>
          <p:spPr bwMode="auto">
            <a:xfrm>
              <a:off x="255116" y="343673"/>
              <a:ext cx="6261100" cy="523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algn="l" eaLnBrk="1" hangingPunct="1"/>
              <a:r>
                <a:rPr lang="zh-CN" altLang="en-US" sz="2800" b="1" dirty="0" smtClean="0">
                  <a:solidFill>
                    <a:srgbClr val="0070C0"/>
                  </a:solidFill>
                  <a:ea typeface="微软雅黑" pitchFamily="34" charset="-122"/>
                </a:rPr>
                <a:t>智慧园区项目优先级</a:t>
              </a:r>
              <a:endParaRPr lang="zh-CN" altLang="en-US" sz="2600" dirty="0"/>
            </a:p>
          </p:txBody>
        </p:sp>
        <p:cxnSp>
          <p:nvCxnSpPr>
            <p:cNvPr id="65" name="直接连接符 64"/>
            <p:cNvCxnSpPr/>
            <p:nvPr/>
          </p:nvCxnSpPr>
          <p:spPr>
            <a:xfrm>
              <a:off x="0" y="923839"/>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6" name="椭圆 65"/>
            <p:cNvSpPr/>
            <p:nvPr/>
          </p:nvSpPr>
          <p:spPr>
            <a:xfrm>
              <a:off x="7232650" y="565183"/>
              <a:ext cx="723900" cy="703923"/>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zh-CN" sz="2000">
                <a:solidFill>
                  <a:schemeClr val="tx1"/>
                </a:solidFill>
                <a:latin typeface="Arial" pitchFamily="34" charset="0"/>
                <a:ea typeface="宋体" pitchFamily="2" charset="-122"/>
              </a:endParaRPr>
            </a:p>
          </p:txBody>
        </p:sp>
        <p:sp>
          <p:nvSpPr>
            <p:cNvPr id="67" name="椭圆 66"/>
            <p:cNvSpPr/>
            <p:nvPr/>
          </p:nvSpPr>
          <p:spPr>
            <a:xfrm>
              <a:off x="8096250" y="549288"/>
              <a:ext cx="723900" cy="703922"/>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zh-CN" sz="2000">
                <a:solidFill>
                  <a:schemeClr val="tx1"/>
                </a:solidFill>
                <a:latin typeface="Arial" pitchFamily="34" charset="0"/>
                <a:ea typeface="宋体" pitchFamily="2" charset="-122"/>
              </a:endParaRPr>
            </a:p>
          </p:txBody>
        </p:sp>
        <p:sp>
          <p:nvSpPr>
            <p:cNvPr id="68" name="椭圆 67"/>
            <p:cNvSpPr/>
            <p:nvPr/>
          </p:nvSpPr>
          <p:spPr>
            <a:xfrm>
              <a:off x="6369050" y="549288"/>
              <a:ext cx="723900" cy="703922"/>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zh-CN" sz="2000">
                <a:solidFill>
                  <a:schemeClr val="tx1"/>
                </a:solidFill>
                <a:latin typeface="Arial" pitchFamily="34" charset="0"/>
                <a:ea typeface="宋体" pitchFamily="2" charset="-122"/>
              </a:endParaRPr>
            </a:p>
          </p:txBody>
        </p:sp>
      </p:grpSp>
      <p:grpSp>
        <p:nvGrpSpPr>
          <p:cNvPr id="23" name="组合 22"/>
          <p:cNvGrpSpPr/>
          <p:nvPr/>
        </p:nvGrpSpPr>
        <p:grpSpPr>
          <a:xfrm>
            <a:off x="693338" y="4651394"/>
            <a:ext cx="1206625" cy="955849"/>
            <a:chOff x="557063" y="4446340"/>
            <a:chExt cx="1206625" cy="955849"/>
          </a:xfrm>
        </p:grpSpPr>
        <p:sp>
          <p:nvSpPr>
            <p:cNvPr id="15376" name="Text Box 35"/>
            <p:cNvSpPr txBox="1">
              <a:spLocks noChangeArrowheads="1"/>
            </p:cNvSpPr>
            <p:nvPr/>
          </p:nvSpPr>
          <p:spPr bwMode="black">
            <a:xfrm>
              <a:off x="695180" y="4448082"/>
              <a:ext cx="100424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zh-CN" altLang="en-US" sz="1600" b="1">
                  <a:latin typeface="微软雅黑" pitchFamily="34" charset="-122"/>
                  <a:ea typeface="微软雅黑" pitchFamily="34" charset="-122"/>
                </a:rPr>
                <a:t>智慧疾控</a:t>
              </a:r>
              <a:endParaRPr lang="en-US" altLang="zh-CN" sz="1600" b="1">
                <a:latin typeface="微软雅黑" pitchFamily="34" charset="-122"/>
                <a:ea typeface="微软雅黑" pitchFamily="34" charset="-122"/>
              </a:endParaRPr>
            </a:p>
            <a:p>
              <a:pPr eaLnBrk="1" hangingPunct="1"/>
              <a:r>
                <a:rPr lang="zh-CN" altLang="en-US" sz="1600" b="1" smtClean="0">
                  <a:latin typeface="微软雅黑" pitchFamily="34" charset="-122"/>
                  <a:ea typeface="微软雅黑" pitchFamily="34" charset="-122"/>
                </a:rPr>
                <a:t>智慧</a:t>
              </a:r>
              <a:r>
                <a:rPr lang="zh-CN" altLang="en-US" sz="1600" b="1">
                  <a:latin typeface="微软雅黑" pitchFamily="34" charset="-122"/>
                  <a:ea typeface="微软雅黑" pitchFamily="34" charset="-122"/>
                </a:rPr>
                <a:t>医院</a:t>
              </a:r>
              <a:endParaRPr lang="en-US" altLang="zh-CN" sz="1600" b="1">
                <a:latin typeface="微软雅黑" pitchFamily="34" charset="-122"/>
                <a:ea typeface="微软雅黑" pitchFamily="34" charset="-122"/>
              </a:endParaRPr>
            </a:p>
            <a:p>
              <a:pPr eaLnBrk="1" hangingPunct="1"/>
              <a:r>
                <a:rPr lang="zh-CN" altLang="en-US" sz="1600" b="1" smtClean="0">
                  <a:latin typeface="微软雅黑" pitchFamily="34" charset="-122"/>
                  <a:ea typeface="微软雅黑" pitchFamily="34" charset="-122"/>
                </a:rPr>
                <a:t>智慧保健</a:t>
              </a:r>
              <a:endParaRPr lang="en-US" altLang="zh-CN" sz="1600" b="1" smtClean="0">
                <a:latin typeface="微软雅黑" pitchFamily="34" charset="-122"/>
                <a:ea typeface="微软雅黑" pitchFamily="34" charset="-122"/>
              </a:endParaRPr>
            </a:p>
            <a:p>
              <a:pPr eaLnBrk="1" hangingPunct="1">
                <a:lnSpc>
                  <a:spcPct val="50000"/>
                </a:lnSpc>
              </a:pPr>
              <a:r>
                <a:rPr lang="zh-CN" altLang="en-US" sz="1400" b="1" smtClean="0">
                  <a:latin typeface="微软雅黑" pitchFamily="34" charset="-122"/>
                  <a:ea typeface="微软雅黑" pitchFamily="34" charset="-122"/>
                </a:rPr>
                <a:t>。。。</a:t>
              </a:r>
              <a:endParaRPr lang="en-US" altLang="zh-CN" sz="1400" b="1" smtClean="0">
                <a:latin typeface="微软雅黑" pitchFamily="34" charset="-122"/>
                <a:ea typeface="微软雅黑" pitchFamily="34" charset="-122"/>
              </a:endParaRPr>
            </a:p>
          </p:txBody>
        </p:sp>
        <p:sp>
          <p:nvSpPr>
            <p:cNvPr id="15386" name="AutoShape 50"/>
            <p:cNvSpPr>
              <a:spLocks noChangeArrowheads="1"/>
            </p:cNvSpPr>
            <p:nvPr/>
          </p:nvSpPr>
          <p:spPr bwMode="auto">
            <a:xfrm>
              <a:off x="557063" y="4446340"/>
              <a:ext cx="1206625" cy="937846"/>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endParaRPr lang="zh-CN" altLang="en-US">
                <a:latin typeface="微软雅黑" pitchFamily="34" charset="-122"/>
                <a:ea typeface="微软雅黑" pitchFamily="34" charset="-122"/>
              </a:endParaRPr>
            </a:p>
          </p:txBody>
        </p:sp>
      </p:grpSp>
      <p:grpSp>
        <p:nvGrpSpPr>
          <p:cNvPr id="18" name="组合 17"/>
          <p:cNvGrpSpPr/>
          <p:nvPr/>
        </p:nvGrpSpPr>
        <p:grpSpPr>
          <a:xfrm>
            <a:off x="6812453" y="3462099"/>
            <a:ext cx="2196071" cy="830997"/>
            <a:chOff x="6812453" y="3428999"/>
            <a:chExt cx="2196071" cy="830997"/>
          </a:xfrm>
        </p:grpSpPr>
        <p:sp>
          <p:nvSpPr>
            <p:cNvPr id="15371" name="AutoShape 34"/>
            <p:cNvSpPr>
              <a:spLocks noChangeArrowheads="1"/>
            </p:cNvSpPr>
            <p:nvPr/>
          </p:nvSpPr>
          <p:spPr bwMode="auto">
            <a:xfrm>
              <a:off x="7312514" y="3428999"/>
              <a:ext cx="1696010" cy="830997"/>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b="1" smtClean="0">
                  <a:latin typeface="微软雅黑" pitchFamily="34" charset="-122"/>
                  <a:ea typeface="微软雅黑" pitchFamily="34" charset="-122"/>
                </a:rPr>
                <a:t>智慧金融 </a:t>
              </a:r>
              <a:r>
                <a:rPr lang="zh-CN" altLang="en-US" sz="1400" b="1" smtClean="0">
                  <a:solidFill>
                    <a:srgbClr val="FF3300"/>
                  </a:solidFill>
                  <a:latin typeface="微软雅黑" pitchFamily="34" charset="-122"/>
                  <a:ea typeface="微软雅黑" pitchFamily="34" charset="-122"/>
                </a:rPr>
                <a:t>电子商务</a:t>
              </a:r>
              <a:endParaRPr lang="en-US" altLang="zh-CN" sz="1400" b="1" smtClean="0">
                <a:solidFill>
                  <a:srgbClr val="FF3300"/>
                </a:solidFill>
                <a:latin typeface="微软雅黑" pitchFamily="34" charset="-122"/>
                <a:ea typeface="微软雅黑" pitchFamily="34" charset="-122"/>
              </a:endParaRPr>
            </a:p>
            <a:p>
              <a:r>
                <a:rPr lang="zh-CN" altLang="en-US" sz="1400" b="1" smtClean="0">
                  <a:solidFill>
                    <a:srgbClr val="FF3300"/>
                  </a:solidFill>
                  <a:latin typeface="微软雅黑" pitchFamily="34" charset="-122"/>
                  <a:ea typeface="微软雅黑" pitchFamily="34" charset="-122"/>
                </a:rPr>
                <a:t>智慧物流</a:t>
              </a:r>
              <a:r>
                <a:rPr lang="zh-CN" altLang="en-US" sz="1400" b="1" smtClean="0">
                  <a:solidFill>
                    <a:srgbClr val="FF0000"/>
                  </a:solidFill>
                  <a:latin typeface="微软雅黑" pitchFamily="34" charset="-122"/>
                  <a:ea typeface="微软雅黑" pitchFamily="34" charset="-122"/>
                </a:rPr>
                <a:t> </a:t>
              </a:r>
              <a:r>
                <a:rPr lang="zh-CN" altLang="en-US" sz="1400" b="1" smtClean="0">
                  <a:latin typeface="微软雅黑" pitchFamily="34" charset="-122"/>
                  <a:ea typeface="微软雅黑" pitchFamily="34" charset="-122"/>
                </a:rPr>
                <a:t>智慧物管</a:t>
              </a:r>
              <a:endParaRPr lang="en-US" altLang="zh-CN" sz="1400" b="1" smtClean="0">
                <a:latin typeface="微软雅黑" pitchFamily="34" charset="-122"/>
                <a:ea typeface="微软雅黑" pitchFamily="34" charset="-122"/>
              </a:endParaRPr>
            </a:p>
            <a:p>
              <a:r>
                <a:rPr lang="zh-CN" altLang="en-US" sz="1400" b="1" smtClean="0">
                  <a:latin typeface="微软雅黑" pitchFamily="34" charset="-122"/>
                  <a:ea typeface="微软雅黑" pitchFamily="34" charset="-122"/>
                </a:rPr>
                <a:t>。。。</a:t>
              </a:r>
              <a:endParaRPr lang="zh-CN" altLang="en-US" sz="1400" b="1">
                <a:latin typeface="微软雅黑" pitchFamily="34" charset="-122"/>
                <a:ea typeface="微软雅黑" pitchFamily="34" charset="-122"/>
              </a:endParaRPr>
            </a:p>
          </p:txBody>
        </p:sp>
        <p:sp>
          <p:nvSpPr>
            <p:cNvPr id="31" name="Line 61"/>
            <p:cNvSpPr>
              <a:spLocks noChangeShapeType="1"/>
            </p:cNvSpPr>
            <p:nvPr/>
          </p:nvSpPr>
          <p:spPr bwMode="auto">
            <a:xfrm>
              <a:off x="6812453" y="3776301"/>
              <a:ext cx="50006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grpSp>
        <p:nvGrpSpPr>
          <p:cNvPr id="21" name="组合 20"/>
          <p:cNvGrpSpPr/>
          <p:nvPr/>
        </p:nvGrpSpPr>
        <p:grpSpPr>
          <a:xfrm>
            <a:off x="5868144" y="5888241"/>
            <a:ext cx="2210902" cy="781119"/>
            <a:chOff x="5868144" y="5888241"/>
            <a:chExt cx="2210902" cy="781119"/>
          </a:xfrm>
        </p:grpSpPr>
        <p:sp>
          <p:nvSpPr>
            <p:cNvPr id="15373" name="AutoShape 36"/>
            <p:cNvSpPr>
              <a:spLocks noChangeArrowheads="1"/>
            </p:cNvSpPr>
            <p:nvPr/>
          </p:nvSpPr>
          <p:spPr bwMode="auto">
            <a:xfrm>
              <a:off x="6393427" y="5888241"/>
              <a:ext cx="1685619" cy="781119"/>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endParaRPr lang="zh-CN" altLang="en-US">
                <a:latin typeface="微软雅黑" pitchFamily="34" charset="-122"/>
                <a:ea typeface="微软雅黑" pitchFamily="34" charset="-122"/>
              </a:endParaRPr>
            </a:p>
          </p:txBody>
        </p:sp>
        <p:sp>
          <p:nvSpPr>
            <p:cNvPr id="15381" name="Text Box 35"/>
            <p:cNvSpPr txBox="1">
              <a:spLocks noChangeArrowheads="1"/>
            </p:cNvSpPr>
            <p:nvPr/>
          </p:nvSpPr>
          <p:spPr bwMode="black">
            <a:xfrm>
              <a:off x="6372200" y="5961474"/>
              <a:ext cx="1638527" cy="6924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algn="ctr" eaLnBrk="1" hangingPunct="1"/>
              <a:r>
                <a:rPr lang="zh-CN" altLang="zh-CN" sz="1400" b="1">
                  <a:latin typeface="微软雅黑" pitchFamily="34" charset="-122"/>
                  <a:ea typeface="微软雅黑" pitchFamily="34" charset="-122"/>
                </a:rPr>
                <a:t> </a:t>
              </a:r>
              <a:r>
                <a:rPr lang="zh-CN" altLang="en-US" sz="1600" b="1" smtClean="0">
                  <a:solidFill>
                    <a:srgbClr val="FF3300"/>
                  </a:solidFill>
                  <a:latin typeface="微软雅黑" pitchFamily="34" charset="-122"/>
                  <a:ea typeface="微软雅黑" pitchFamily="34" charset="-122"/>
                </a:rPr>
                <a:t>平安园区</a:t>
              </a:r>
              <a:endParaRPr lang="en-US" altLang="zh-CN" sz="1600" b="1" smtClean="0">
                <a:solidFill>
                  <a:srgbClr val="FF3300"/>
                </a:solidFill>
                <a:latin typeface="微软雅黑" pitchFamily="34" charset="-122"/>
                <a:ea typeface="微软雅黑" pitchFamily="34" charset="-122"/>
              </a:endParaRPr>
            </a:p>
            <a:p>
              <a:pPr algn="ctr" eaLnBrk="1" hangingPunct="1"/>
              <a:r>
                <a:rPr lang="zh-CN" altLang="en-US" sz="1600" b="1" smtClean="0">
                  <a:solidFill>
                    <a:srgbClr val="FF3300"/>
                  </a:solidFill>
                  <a:latin typeface="微软雅黑" pitchFamily="34" charset="-122"/>
                  <a:ea typeface="微软雅黑" pitchFamily="34" charset="-122"/>
                </a:rPr>
                <a:t> 应急联动</a:t>
              </a:r>
              <a:endParaRPr lang="en-US" altLang="zh-CN" sz="1600" b="1">
                <a:solidFill>
                  <a:srgbClr val="FF3300"/>
                </a:solidFill>
                <a:latin typeface="微软雅黑" pitchFamily="34" charset="-122"/>
                <a:ea typeface="微软雅黑" pitchFamily="34" charset="-122"/>
              </a:endParaRPr>
            </a:p>
            <a:p>
              <a:pPr algn="ctr" eaLnBrk="1" hangingPunct="1">
                <a:lnSpc>
                  <a:spcPct val="50000"/>
                </a:lnSpc>
              </a:pPr>
              <a:r>
                <a:rPr lang="zh-CN" altLang="en-US" sz="1400" b="1" smtClean="0">
                  <a:latin typeface="微软雅黑" pitchFamily="34" charset="-122"/>
                  <a:ea typeface="微软雅黑" pitchFamily="34" charset="-122"/>
                </a:rPr>
                <a:t>。。。</a:t>
              </a:r>
              <a:endParaRPr lang="zh-CN" altLang="en-US" sz="1400" b="1">
                <a:latin typeface="微软雅黑" pitchFamily="34" charset="-122"/>
                <a:ea typeface="微软雅黑" pitchFamily="34" charset="-122"/>
              </a:endParaRPr>
            </a:p>
          </p:txBody>
        </p:sp>
        <p:sp>
          <p:nvSpPr>
            <p:cNvPr id="33" name="Line 63"/>
            <p:cNvSpPr>
              <a:spLocks noChangeShapeType="1"/>
            </p:cNvSpPr>
            <p:nvPr/>
          </p:nvSpPr>
          <p:spPr bwMode="auto">
            <a:xfrm flipV="1">
              <a:off x="5868144" y="6237312"/>
              <a:ext cx="52528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sp>
        <p:nvSpPr>
          <p:cNvPr id="15372" name="AutoShape 35"/>
          <p:cNvSpPr>
            <a:spLocks noChangeArrowheads="1"/>
          </p:cNvSpPr>
          <p:nvPr/>
        </p:nvSpPr>
        <p:spPr bwMode="auto">
          <a:xfrm>
            <a:off x="7236296" y="4653135"/>
            <a:ext cx="1728192" cy="936104"/>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b="1" smtClean="0">
                <a:latin typeface="微软雅黑" pitchFamily="34" charset="-122"/>
                <a:ea typeface="微软雅黑" pitchFamily="34" charset="-122"/>
              </a:rPr>
              <a:t>智慧研发</a:t>
            </a:r>
            <a:r>
              <a:rPr lang="zh-CN" altLang="en-US" sz="1400" b="1">
                <a:latin typeface="微软雅黑" pitchFamily="34" charset="-122"/>
                <a:ea typeface="微软雅黑" pitchFamily="34" charset="-122"/>
              </a:rPr>
              <a:t> </a:t>
            </a:r>
            <a:r>
              <a:rPr lang="zh-CN" altLang="en-US" sz="1400" b="1" smtClean="0">
                <a:solidFill>
                  <a:srgbClr val="FF3300"/>
                </a:solidFill>
                <a:latin typeface="微软雅黑" pitchFamily="34" charset="-122"/>
                <a:ea typeface="微软雅黑" pitchFamily="34" charset="-122"/>
              </a:rPr>
              <a:t>智慧制造</a:t>
            </a:r>
            <a:endParaRPr lang="en-US" altLang="zh-CN" sz="1400" b="1" smtClean="0">
              <a:solidFill>
                <a:srgbClr val="FF3300"/>
              </a:solidFill>
              <a:latin typeface="微软雅黑" pitchFamily="34" charset="-122"/>
              <a:ea typeface="微软雅黑" pitchFamily="34" charset="-122"/>
            </a:endParaRPr>
          </a:p>
          <a:p>
            <a:r>
              <a:rPr lang="zh-CN" altLang="en-US" sz="1400" b="1">
                <a:solidFill>
                  <a:srgbClr val="FF3300"/>
                </a:solidFill>
                <a:latin typeface="微软雅黑" pitchFamily="34" charset="-122"/>
                <a:ea typeface="微软雅黑" pitchFamily="34" charset="-122"/>
              </a:rPr>
              <a:t>智慧</a:t>
            </a:r>
            <a:r>
              <a:rPr lang="zh-CN" altLang="en-US" sz="1400" b="1" smtClean="0">
                <a:solidFill>
                  <a:srgbClr val="FF3300"/>
                </a:solidFill>
                <a:latin typeface="微软雅黑" pitchFamily="34" charset="-122"/>
                <a:ea typeface="微软雅黑" pitchFamily="34" charset="-122"/>
              </a:rPr>
              <a:t>供销</a:t>
            </a:r>
            <a:r>
              <a:rPr lang="zh-CN" altLang="en-US" sz="1400" b="1">
                <a:solidFill>
                  <a:srgbClr val="FF3300"/>
                </a:solidFill>
                <a:latin typeface="微软雅黑" pitchFamily="34" charset="-122"/>
                <a:ea typeface="微软雅黑" pitchFamily="34" charset="-122"/>
              </a:rPr>
              <a:t> </a:t>
            </a:r>
            <a:r>
              <a:rPr lang="zh-CN" altLang="en-US" sz="1400" b="1" smtClean="0">
                <a:solidFill>
                  <a:srgbClr val="FF3300"/>
                </a:solidFill>
                <a:latin typeface="微软雅黑" pitchFamily="34" charset="-122"/>
                <a:ea typeface="微软雅黑" pitchFamily="34" charset="-122"/>
              </a:rPr>
              <a:t>智慧</a:t>
            </a:r>
            <a:r>
              <a:rPr lang="zh-CN" altLang="en-US" sz="1400" b="1">
                <a:solidFill>
                  <a:srgbClr val="FF3300"/>
                </a:solidFill>
                <a:latin typeface="微软雅黑" pitchFamily="34" charset="-122"/>
                <a:ea typeface="微软雅黑" pitchFamily="34" charset="-122"/>
              </a:rPr>
              <a:t>财务</a:t>
            </a:r>
            <a:endParaRPr lang="en-US" altLang="zh-CN" sz="1400" b="1" smtClean="0">
              <a:solidFill>
                <a:srgbClr val="FF3300"/>
              </a:solidFill>
              <a:latin typeface="微软雅黑" pitchFamily="34" charset="-122"/>
              <a:ea typeface="微软雅黑" pitchFamily="34" charset="-122"/>
            </a:endParaRPr>
          </a:p>
          <a:p>
            <a:r>
              <a:rPr lang="zh-CN" altLang="en-US" sz="1400" b="1" smtClean="0">
                <a:solidFill>
                  <a:srgbClr val="FF3300"/>
                </a:solidFill>
                <a:latin typeface="微软雅黑" pitchFamily="34" charset="-122"/>
                <a:ea typeface="微软雅黑" pitchFamily="34" charset="-122"/>
              </a:rPr>
              <a:t>智慧</a:t>
            </a:r>
            <a:r>
              <a:rPr lang="zh-CN" altLang="en-US" sz="1400" b="1">
                <a:solidFill>
                  <a:srgbClr val="FF3300"/>
                </a:solidFill>
                <a:latin typeface="微软雅黑" pitchFamily="34" charset="-122"/>
                <a:ea typeface="微软雅黑" pitchFamily="34" charset="-122"/>
              </a:rPr>
              <a:t>管理</a:t>
            </a:r>
            <a:r>
              <a:rPr lang="zh-CN" altLang="en-US" sz="1400" b="1" smtClean="0">
                <a:solidFill>
                  <a:srgbClr val="FF3300"/>
                </a:solidFill>
                <a:latin typeface="微软雅黑" pitchFamily="34" charset="-122"/>
                <a:ea typeface="微软雅黑" pitchFamily="34" charset="-122"/>
              </a:rPr>
              <a:t> 智慧安监</a:t>
            </a:r>
            <a:endParaRPr lang="en-US" altLang="zh-CN" sz="1400" b="1">
              <a:solidFill>
                <a:srgbClr val="FF3300"/>
              </a:solidFill>
              <a:latin typeface="微软雅黑" pitchFamily="34" charset="-122"/>
              <a:ea typeface="微软雅黑" pitchFamily="34" charset="-122"/>
            </a:endParaRPr>
          </a:p>
          <a:p>
            <a:r>
              <a:rPr lang="zh-CN" altLang="en-US" sz="1400" b="1" smtClean="0">
                <a:latin typeface="微软雅黑" pitchFamily="34" charset="-122"/>
                <a:ea typeface="微软雅黑" pitchFamily="34" charset="-122"/>
              </a:rPr>
              <a:t>。。。</a:t>
            </a:r>
            <a:endParaRPr lang="en-US" altLang="zh-CN" sz="1400" b="1" smtClean="0">
              <a:latin typeface="微软雅黑" pitchFamily="34" charset="-122"/>
              <a:ea typeface="微软雅黑" pitchFamily="34" charset="-122"/>
            </a:endParaRPr>
          </a:p>
        </p:txBody>
      </p:sp>
      <p:grpSp>
        <p:nvGrpSpPr>
          <p:cNvPr id="41" name="组合 40"/>
          <p:cNvGrpSpPr/>
          <p:nvPr/>
        </p:nvGrpSpPr>
        <p:grpSpPr>
          <a:xfrm>
            <a:off x="1113545" y="5941666"/>
            <a:ext cx="2450343" cy="727694"/>
            <a:chOff x="1113545" y="5941666"/>
            <a:chExt cx="2450343" cy="727694"/>
          </a:xfrm>
        </p:grpSpPr>
        <p:grpSp>
          <p:nvGrpSpPr>
            <p:cNvPr id="22" name="组合 21"/>
            <p:cNvGrpSpPr/>
            <p:nvPr/>
          </p:nvGrpSpPr>
          <p:grpSpPr>
            <a:xfrm>
              <a:off x="1113545" y="5941666"/>
              <a:ext cx="2162311" cy="727694"/>
              <a:chOff x="1113545" y="5941666"/>
              <a:chExt cx="2162311" cy="727694"/>
            </a:xfrm>
          </p:grpSpPr>
          <p:sp>
            <p:nvSpPr>
              <p:cNvPr id="15377" name="Text Box 35"/>
              <p:cNvSpPr txBox="1">
                <a:spLocks noChangeArrowheads="1"/>
              </p:cNvSpPr>
              <p:nvPr/>
            </p:nvSpPr>
            <p:spPr bwMode="black">
              <a:xfrm>
                <a:off x="1113545" y="5941666"/>
                <a:ext cx="2162311"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endParaRPr lang="zh-CN" altLang="en-US" sz="1400">
                  <a:latin typeface="微软雅黑" pitchFamily="34" charset="-122"/>
                  <a:ea typeface="微软雅黑" pitchFamily="34" charset="-122"/>
                </a:endParaRPr>
              </a:p>
            </p:txBody>
          </p:sp>
          <p:sp>
            <p:nvSpPr>
              <p:cNvPr id="15387" name="AutoShape 51"/>
              <p:cNvSpPr>
                <a:spLocks noChangeArrowheads="1"/>
              </p:cNvSpPr>
              <p:nvPr/>
            </p:nvSpPr>
            <p:spPr bwMode="auto">
              <a:xfrm>
                <a:off x="1420427" y="5977248"/>
                <a:ext cx="1360279" cy="692112"/>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b="1" smtClean="0">
                    <a:latin typeface="微软雅黑" pitchFamily="34" charset="-122"/>
                    <a:ea typeface="微软雅黑" pitchFamily="34" charset="-122"/>
                  </a:rPr>
                  <a:t>   </a:t>
                </a:r>
                <a:r>
                  <a:rPr lang="zh-CN" altLang="en-US" sz="1600" b="1" smtClean="0">
                    <a:latin typeface="微软雅黑" pitchFamily="34" charset="-122"/>
                    <a:ea typeface="微软雅黑" pitchFamily="34" charset="-122"/>
                  </a:rPr>
                  <a:t>智慧人文</a:t>
                </a:r>
                <a:endParaRPr lang="en-US" altLang="zh-CN" sz="1600">
                  <a:latin typeface="微软雅黑" pitchFamily="34" charset="-122"/>
                  <a:ea typeface="微软雅黑" pitchFamily="34" charset="-122"/>
                </a:endParaRPr>
              </a:p>
              <a:p>
                <a:r>
                  <a:rPr lang="zh-CN" altLang="en-US" sz="1600" b="1" smtClean="0">
                    <a:latin typeface="微软雅黑" pitchFamily="34" charset="-122"/>
                    <a:ea typeface="微软雅黑" pitchFamily="34" charset="-122"/>
                  </a:rPr>
                  <a:t>  智慧教育</a:t>
                </a:r>
                <a:endParaRPr lang="en-US" altLang="zh-CN" sz="1600" b="1">
                  <a:latin typeface="微软雅黑" pitchFamily="34" charset="-122"/>
                  <a:ea typeface="微软雅黑" pitchFamily="34" charset="-122"/>
                </a:endParaRPr>
              </a:p>
              <a:p>
                <a:pPr>
                  <a:lnSpc>
                    <a:spcPct val="50000"/>
                  </a:lnSpc>
                </a:pPr>
                <a:r>
                  <a:rPr lang="en-US" altLang="zh-CN" sz="1600" b="1" smtClean="0">
                    <a:latin typeface="微软雅黑" pitchFamily="34" charset="-122"/>
                    <a:ea typeface="微软雅黑" pitchFamily="34" charset="-122"/>
                  </a:rPr>
                  <a:t>      </a:t>
                </a:r>
                <a:r>
                  <a:rPr lang="zh-CN" altLang="en-US" sz="1400" b="1" smtClean="0">
                    <a:latin typeface="微软雅黑" pitchFamily="34" charset="-122"/>
                    <a:ea typeface="微软雅黑" pitchFamily="34" charset="-122"/>
                  </a:rPr>
                  <a:t>。。。</a:t>
                </a:r>
                <a:endParaRPr lang="zh-CN" altLang="en-US" sz="1400"/>
              </a:p>
            </p:txBody>
          </p:sp>
        </p:grpSp>
        <p:sp>
          <p:nvSpPr>
            <p:cNvPr id="28" name="Line 58"/>
            <p:cNvSpPr>
              <a:spLocks noChangeShapeType="1"/>
            </p:cNvSpPr>
            <p:nvPr/>
          </p:nvSpPr>
          <p:spPr bwMode="auto">
            <a:xfrm flipV="1">
              <a:off x="2793048" y="6257156"/>
              <a:ext cx="7708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grpSp>
        <p:nvGrpSpPr>
          <p:cNvPr id="15415" name="组合 15414"/>
          <p:cNvGrpSpPr/>
          <p:nvPr/>
        </p:nvGrpSpPr>
        <p:grpSpPr>
          <a:xfrm>
            <a:off x="6438242" y="2401338"/>
            <a:ext cx="2381908" cy="790957"/>
            <a:chOff x="6438242" y="2454761"/>
            <a:chExt cx="2381908" cy="790957"/>
          </a:xfrm>
        </p:grpSpPr>
        <p:sp>
          <p:nvSpPr>
            <p:cNvPr id="15384" name="AutoShape 48"/>
            <p:cNvSpPr>
              <a:spLocks noChangeArrowheads="1"/>
            </p:cNvSpPr>
            <p:nvPr/>
          </p:nvSpPr>
          <p:spPr bwMode="auto">
            <a:xfrm>
              <a:off x="7062482" y="2474311"/>
              <a:ext cx="1757668" cy="771407"/>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300" b="1" smtClean="0">
                  <a:latin typeface="微软雅黑" pitchFamily="34" charset="-122"/>
                  <a:ea typeface="微软雅黑" pitchFamily="34" charset="-122"/>
                </a:rPr>
                <a:t> 智慧交通  智慧市政</a:t>
              </a:r>
              <a:endParaRPr lang="en-US" altLang="zh-CN" sz="1300" b="1" smtClean="0">
                <a:latin typeface="微软雅黑" pitchFamily="34" charset="-122"/>
                <a:ea typeface="微软雅黑" pitchFamily="34" charset="-122"/>
              </a:endParaRPr>
            </a:p>
            <a:p>
              <a:r>
                <a:rPr lang="zh-CN" altLang="en-US" sz="1300" b="1" smtClean="0">
                  <a:latin typeface="微软雅黑" pitchFamily="34" charset="-122"/>
                  <a:ea typeface="微软雅黑" pitchFamily="34" charset="-122"/>
                </a:rPr>
                <a:t> 智慧能源  </a:t>
              </a:r>
              <a:r>
                <a:rPr lang="zh-CN" altLang="en-US" sz="1300" b="1" smtClean="0">
                  <a:solidFill>
                    <a:srgbClr val="FF3300"/>
                  </a:solidFill>
                  <a:latin typeface="微软雅黑" pitchFamily="34" charset="-122"/>
                  <a:ea typeface="微软雅黑" pitchFamily="34" charset="-122"/>
                </a:rPr>
                <a:t>宽带通信</a:t>
              </a:r>
              <a:endParaRPr lang="en-US" altLang="zh-CN" sz="1300" b="1" smtClean="0">
                <a:solidFill>
                  <a:srgbClr val="FF3300"/>
                </a:solidFill>
                <a:latin typeface="微软雅黑" pitchFamily="34" charset="-122"/>
                <a:ea typeface="微软雅黑" pitchFamily="34" charset="-122"/>
              </a:endParaRPr>
            </a:p>
            <a:p>
              <a:r>
                <a:rPr lang="zh-CN" altLang="en-US" sz="1300" b="1" smtClean="0">
                  <a:latin typeface="微软雅黑" pitchFamily="34" charset="-122"/>
                  <a:ea typeface="微软雅黑" pitchFamily="34" charset="-122"/>
                </a:rPr>
                <a:t> 。。。</a:t>
              </a:r>
              <a:endParaRPr lang="en-US" altLang="zh-CN" sz="1300">
                <a:latin typeface="微软雅黑" pitchFamily="34" charset="-122"/>
                <a:ea typeface="微软雅黑" pitchFamily="34" charset="-122"/>
              </a:endParaRPr>
            </a:p>
          </p:txBody>
        </p:sp>
        <p:cxnSp>
          <p:nvCxnSpPr>
            <p:cNvPr id="10" name="肘形连接符 9"/>
            <p:cNvCxnSpPr>
              <a:stCxn id="42" idx="6"/>
            </p:cNvCxnSpPr>
            <p:nvPr/>
          </p:nvCxnSpPr>
          <p:spPr>
            <a:xfrm>
              <a:off x="6438242" y="2454761"/>
              <a:ext cx="624240" cy="533464"/>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aphicFrame>
        <p:nvGraphicFramePr>
          <p:cNvPr id="90" name="图示 89"/>
          <p:cNvGraphicFramePr/>
          <p:nvPr>
            <p:extLst>
              <p:ext uri="{D42A27DB-BD31-4B8C-83A1-F6EECF244321}">
                <p14:modId xmlns:p14="http://schemas.microsoft.com/office/powerpoint/2010/main" val="1581811426"/>
              </p:ext>
            </p:extLst>
          </p:nvPr>
        </p:nvGraphicFramePr>
        <p:xfrm>
          <a:off x="3464245" y="3140968"/>
          <a:ext cx="2043859" cy="211057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50" name="组合 49"/>
          <p:cNvGrpSpPr/>
          <p:nvPr/>
        </p:nvGrpSpPr>
        <p:grpSpPr>
          <a:xfrm>
            <a:off x="1835696" y="1495756"/>
            <a:ext cx="5172644" cy="5245612"/>
            <a:chOff x="1841662" y="1495756"/>
            <a:chExt cx="5172644" cy="5245612"/>
          </a:xfrm>
        </p:grpSpPr>
        <p:sp>
          <p:nvSpPr>
            <p:cNvPr id="2" name="椭圆 1"/>
            <p:cNvSpPr/>
            <p:nvPr/>
          </p:nvSpPr>
          <p:spPr>
            <a:xfrm>
              <a:off x="2194701" y="1936549"/>
              <a:ext cx="4440366" cy="4487259"/>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endParaRPr>
            </a:p>
          </p:txBody>
        </p:sp>
        <p:grpSp>
          <p:nvGrpSpPr>
            <p:cNvPr id="15402" name="组合 35"/>
            <p:cNvGrpSpPr>
              <a:grpSpLocks/>
            </p:cNvGrpSpPr>
            <p:nvPr/>
          </p:nvGrpSpPr>
          <p:grpSpPr bwMode="auto">
            <a:xfrm>
              <a:off x="2417726" y="1936549"/>
              <a:ext cx="930138" cy="925133"/>
              <a:chOff x="2337717" y="1557131"/>
              <a:chExt cx="930080" cy="966790"/>
            </a:xfrm>
          </p:grpSpPr>
          <p:sp>
            <p:nvSpPr>
              <p:cNvPr id="37" name="椭圆 36"/>
              <p:cNvSpPr/>
              <p:nvPr/>
            </p:nvSpPr>
            <p:spPr>
              <a:xfrm>
                <a:off x="2337717" y="1557131"/>
                <a:ext cx="930080" cy="96679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sz="1600" b="1" dirty="0">
                  <a:latin typeface="微软雅黑" pitchFamily="34" charset="-122"/>
                  <a:ea typeface="微软雅黑" pitchFamily="34" charset="-122"/>
                </a:endParaRPr>
              </a:p>
            </p:txBody>
          </p:sp>
          <p:sp>
            <p:nvSpPr>
              <p:cNvPr id="38" name="TextBox 37"/>
              <p:cNvSpPr txBox="1"/>
              <p:nvPr/>
            </p:nvSpPr>
            <p:spPr>
              <a:xfrm>
                <a:off x="2473527" y="1714666"/>
                <a:ext cx="722267" cy="675434"/>
              </a:xfrm>
              <a:prstGeom prst="rect">
                <a:avLst/>
              </a:prstGeom>
              <a:noFill/>
            </p:spPr>
            <p:txBody>
              <a:bodyPr>
                <a:spAutoFit/>
              </a:bodyPr>
              <a:lstStyle/>
              <a:p>
                <a:pPr>
                  <a:defRPr/>
                </a:pPr>
                <a:r>
                  <a:rPr lang="zh-CN" altLang="en-US" b="1" smtClean="0">
                    <a:solidFill>
                      <a:schemeClr val="bg1"/>
                    </a:solidFill>
                    <a:latin typeface="微软雅黑" pitchFamily="34" charset="-122"/>
                    <a:ea typeface="微软雅黑" pitchFamily="34" charset="-122"/>
                  </a:rPr>
                  <a:t>智慧生态</a:t>
                </a:r>
                <a:endParaRPr lang="zh-CN" altLang="en-US" b="1" dirty="0">
                  <a:solidFill>
                    <a:schemeClr val="bg1"/>
                  </a:solidFill>
                  <a:latin typeface="微软雅黑" pitchFamily="34" charset="-122"/>
                  <a:ea typeface="微软雅黑" pitchFamily="34" charset="-122"/>
                </a:endParaRPr>
              </a:p>
            </p:txBody>
          </p:sp>
        </p:grpSp>
        <p:sp>
          <p:nvSpPr>
            <p:cNvPr id="39" name="椭圆 38"/>
            <p:cNvSpPr/>
            <p:nvPr/>
          </p:nvSpPr>
          <p:spPr bwMode="auto">
            <a:xfrm>
              <a:off x="4009760" y="1495756"/>
              <a:ext cx="930135" cy="9251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40" name="TextBox 39"/>
            <p:cNvSpPr txBox="1"/>
            <p:nvPr/>
          </p:nvSpPr>
          <p:spPr bwMode="auto">
            <a:xfrm>
              <a:off x="4146915" y="1630541"/>
              <a:ext cx="722313" cy="646331"/>
            </a:xfrm>
            <a:prstGeom prst="rect">
              <a:avLst/>
            </a:prstGeom>
            <a:noFill/>
          </p:spPr>
          <p:txBody>
            <a:bodyPr>
              <a:spAutoFit/>
            </a:bodyPr>
            <a:lstStyle/>
            <a:p>
              <a:pPr>
                <a:defRPr/>
              </a:pPr>
              <a:r>
                <a:rPr lang="zh-CN" altLang="en-US" b="1" smtClean="0">
                  <a:solidFill>
                    <a:schemeClr val="bg1"/>
                  </a:solidFill>
                  <a:latin typeface="微软雅黑" pitchFamily="34" charset="-122"/>
                  <a:ea typeface="微软雅黑" pitchFamily="34" charset="-122"/>
                </a:rPr>
                <a:t>智慧政务</a:t>
              </a:r>
              <a:endParaRPr lang="zh-CN" altLang="en-US" b="1" dirty="0">
                <a:solidFill>
                  <a:schemeClr val="bg1"/>
                </a:solidFill>
                <a:latin typeface="微软雅黑" pitchFamily="34" charset="-122"/>
                <a:ea typeface="微软雅黑" pitchFamily="34" charset="-122"/>
              </a:endParaRPr>
            </a:p>
          </p:txBody>
        </p:sp>
        <p:grpSp>
          <p:nvGrpSpPr>
            <p:cNvPr id="15405" name="组合 40"/>
            <p:cNvGrpSpPr>
              <a:grpSpLocks/>
            </p:cNvGrpSpPr>
            <p:nvPr/>
          </p:nvGrpSpPr>
          <p:grpSpPr bwMode="auto">
            <a:xfrm>
              <a:off x="5514070" y="1938771"/>
              <a:ext cx="930138" cy="925134"/>
              <a:chOff x="2919207" y="1535537"/>
              <a:chExt cx="930080" cy="966791"/>
            </a:xfrm>
          </p:grpSpPr>
          <p:sp>
            <p:nvSpPr>
              <p:cNvPr id="42" name="椭圆 41"/>
              <p:cNvSpPr/>
              <p:nvPr/>
            </p:nvSpPr>
            <p:spPr>
              <a:xfrm>
                <a:off x="2919207" y="1535537"/>
                <a:ext cx="930080" cy="96679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43" name="TextBox 42"/>
              <p:cNvSpPr txBox="1"/>
              <p:nvPr/>
            </p:nvSpPr>
            <p:spPr>
              <a:xfrm>
                <a:off x="3053353" y="1749825"/>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solidFill>
                      <a:schemeClr val="lt1"/>
                    </a:solidFill>
                    <a:latin typeface="+mj-ea"/>
                    <a:ea typeface="+mj-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1800" smtClean="0">
                    <a:latin typeface="微软雅黑" pitchFamily="34" charset="-122"/>
                    <a:ea typeface="微软雅黑" pitchFamily="34" charset="-122"/>
                  </a:rPr>
                  <a:t>智慧设施</a:t>
                </a:r>
                <a:endParaRPr lang="zh-CN" altLang="en-US" sz="1800" dirty="0">
                  <a:latin typeface="微软雅黑" pitchFamily="34" charset="-122"/>
                  <a:ea typeface="微软雅黑" pitchFamily="34" charset="-122"/>
                </a:endParaRPr>
              </a:p>
            </p:txBody>
          </p:sp>
        </p:grpSp>
        <p:grpSp>
          <p:nvGrpSpPr>
            <p:cNvPr id="15406" name="组合 43"/>
            <p:cNvGrpSpPr>
              <a:grpSpLocks/>
            </p:cNvGrpSpPr>
            <p:nvPr/>
          </p:nvGrpSpPr>
          <p:grpSpPr bwMode="auto">
            <a:xfrm>
              <a:off x="6084168" y="3295954"/>
              <a:ext cx="930138" cy="925134"/>
              <a:chOff x="3065406" y="1537587"/>
              <a:chExt cx="930080" cy="966791"/>
            </a:xfrm>
          </p:grpSpPr>
          <p:sp>
            <p:nvSpPr>
              <p:cNvPr id="45" name="椭圆 44"/>
              <p:cNvSpPr/>
              <p:nvPr/>
            </p:nvSpPr>
            <p:spPr>
              <a:xfrm>
                <a:off x="3065406" y="1537587"/>
                <a:ext cx="930080" cy="96679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46" name="TextBox 45"/>
              <p:cNvSpPr txBox="1"/>
              <p:nvPr/>
            </p:nvSpPr>
            <p:spPr>
              <a:xfrm>
                <a:off x="3193362" y="1705851"/>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智慧商务</a:t>
                </a:r>
                <a:endParaRPr lang="zh-CN" altLang="en-US" sz="1800" dirty="0">
                  <a:latin typeface="微软雅黑" pitchFamily="34" charset="-122"/>
                  <a:ea typeface="微软雅黑" pitchFamily="34" charset="-122"/>
                </a:endParaRPr>
              </a:p>
            </p:txBody>
          </p:sp>
        </p:grpSp>
        <p:grpSp>
          <p:nvGrpSpPr>
            <p:cNvPr id="15407" name="组合 46"/>
            <p:cNvGrpSpPr>
              <a:grpSpLocks/>
            </p:cNvGrpSpPr>
            <p:nvPr/>
          </p:nvGrpSpPr>
          <p:grpSpPr bwMode="auto">
            <a:xfrm>
              <a:off x="5868144" y="4664105"/>
              <a:ext cx="930138" cy="925134"/>
              <a:chOff x="3063183" y="1503267"/>
              <a:chExt cx="930080" cy="966791"/>
            </a:xfrm>
          </p:grpSpPr>
          <p:sp>
            <p:nvSpPr>
              <p:cNvPr id="48" name="椭圆 47"/>
              <p:cNvSpPr/>
              <p:nvPr/>
            </p:nvSpPr>
            <p:spPr>
              <a:xfrm>
                <a:off x="3063183" y="1503267"/>
                <a:ext cx="930080" cy="96679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solidFill>
                    <a:srgbClr val="00B050"/>
                  </a:solidFill>
                  <a:latin typeface="微软雅黑" pitchFamily="34" charset="-122"/>
                  <a:ea typeface="微软雅黑" pitchFamily="34" charset="-122"/>
                </a:endParaRPr>
              </a:p>
            </p:txBody>
          </p:sp>
          <p:sp>
            <p:nvSpPr>
              <p:cNvPr id="49" name="TextBox 48"/>
              <p:cNvSpPr txBox="1"/>
              <p:nvPr/>
            </p:nvSpPr>
            <p:spPr>
              <a:xfrm>
                <a:off x="3198144" y="1693420"/>
                <a:ext cx="722268"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智慧制造</a:t>
                </a:r>
                <a:endParaRPr lang="zh-CN" altLang="en-US" sz="1800" dirty="0">
                  <a:latin typeface="微软雅黑" pitchFamily="34" charset="-122"/>
                  <a:ea typeface="微软雅黑" pitchFamily="34" charset="-122"/>
                </a:endParaRPr>
              </a:p>
            </p:txBody>
          </p:sp>
        </p:grpSp>
        <p:grpSp>
          <p:nvGrpSpPr>
            <p:cNvPr id="15408" name="组合 49"/>
            <p:cNvGrpSpPr>
              <a:grpSpLocks/>
            </p:cNvGrpSpPr>
            <p:nvPr/>
          </p:nvGrpSpPr>
          <p:grpSpPr bwMode="auto">
            <a:xfrm>
              <a:off x="5010013" y="5733256"/>
              <a:ext cx="930139" cy="925134"/>
              <a:chOff x="1609087" y="3908319"/>
              <a:chExt cx="930080" cy="966791"/>
            </a:xfrm>
          </p:grpSpPr>
          <p:sp>
            <p:nvSpPr>
              <p:cNvPr id="51" name="椭圆 50"/>
              <p:cNvSpPr/>
              <p:nvPr/>
            </p:nvSpPr>
            <p:spPr>
              <a:xfrm>
                <a:off x="1609087" y="3908319"/>
                <a:ext cx="930080" cy="96679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52" name="TextBox 51"/>
              <p:cNvSpPr txBox="1"/>
              <p:nvPr/>
            </p:nvSpPr>
            <p:spPr>
              <a:xfrm>
                <a:off x="1752753" y="4088047"/>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智慧安防</a:t>
                </a:r>
                <a:endParaRPr lang="zh-CN" altLang="en-US" sz="1800" dirty="0">
                  <a:latin typeface="微软雅黑" pitchFamily="34" charset="-122"/>
                  <a:ea typeface="微软雅黑" pitchFamily="34" charset="-122"/>
                </a:endParaRPr>
              </a:p>
            </p:txBody>
          </p:sp>
        </p:grpSp>
        <p:grpSp>
          <p:nvGrpSpPr>
            <p:cNvPr id="15409" name="组合 52"/>
            <p:cNvGrpSpPr>
              <a:grpSpLocks/>
            </p:cNvGrpSpPr>
            <p:nvPr/>
          </p:nvGrpSpPr>
          <p:grpSpPr bwMode="auto">
            <a:xfrm>
              <a:off x="3211705" y="5816234"/>
              <a:ext cx="930138" cy="925134"/>
              <a:chOff x="2481341" y="1507053"/>
              <a:chExt cx="930080" cy="966791"/>
            </a:xfrm>
          </p:grpSpPr>
          <p:sp>
            <p:nvSpPr>
              <p:cNvPr id="54" name="椭圆 53"/>
              <p:cNvSpPr/>
              <p:nvPr/>
            </p:nvSpPr>
            <p:spPr>
              <a:xfrm>
                <a:off x="2481341" y="1507053"/>
                <a:ext cx="930080" cy="96679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55" name="TextBox 54"/>
              <p:cNvSpPr txBox="1"/>
              <p:nvPr/>
            </p:nvSpPr>
            <p:spPr>
              <a:xfrm>
                <a:off x="2623114" y="1675317"/>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智慧文教</a:t>
                </a:r>
                <a:endParaRPr lang="zh-CN" altLang="en-US" sz="1800" dirty="0">
                  <a:latin typeface="微软雅黑" pitchFamily="34" charset="-122"/>
                  <a:ea typeface="微软雅黑" pitchFamily="34" charset="-122"/>
                </a:endParaRPr>
              </a:p>
            </p:txBody>
          </p:sp>
        </p:grpSp>
        <p:grpSp>
          <p:nvGrpSpPr>
            <p:cNvPr id="15410" name="组合 55"/>
            <p:cNvGrpSpPr>
              <a:grpSpLocks/>
            </p:cNvGrpSpPr>
            <p:nvPr/>
          </p:nvGrpSpPr>
          <p:grpSpPr bwMode="auto">
            <a:xfrm>
              <a:off x="2051720" y="4736114"/>
              <a:ext cx="930138" cy="925133"/>
              <a:chOff x="2123620" y="1557084"/>
              <a:chExt cx="930080" cy="966790"/>
            </a:xfrm>
          </p:grpSpPr>
          <p:sp>
            <p:nvSpPr>
              <p:cNvPr id="57" name="椭圆 56"/>
              <p:cNvSpPr/>
              <p:nvPr/>
            </p:nvSpPr>
            <p:spPr>
              <a:xfrm>
                <a:off x="2123620" y="1557084"/>
                <a:ext cx="930080" cy="96679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58" name="TextBox 57"/>
              <p:cNvSpPr txBox="1"/>
              <p:nvPr/>
            </p:nvSpPr>
            <p:spPr>
              <a:xfrm>
                <a:off x="2257539" y="1753266"/>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智慧医疗</a:t>
                </a:r>
                <a:endParaRPr lang="zh-CN" altLang="en-US" sz="1800" dirty="0">
                  <a:latin typeface="微软雅黑" pitchFamily="34" charset="-122"/>
                  <a:ea typeface="微软雅黑" pitchFamily="34" charset="-122"/>
                </a:endParaRPr>
              </a:p>
            </p:txBody>
          </p:sp>
        </p:grpSp>
        <p:sp>
          <p:nvSpPr>
            <p:cNvPr id="62" name="TextBox 61"/>
            <p:cNvSpPr txBox="1"/>
            <p:nvPr/>
          </p:nvSpPr>
          <p:spPr bwMode="auto">
            <a:xfrm>
              <a:off x="4361942" y="6212725"/>
              <a:ext cx="503985" cy="338554"/>
            </a:xfrm>
            <a:prstGeom prst="rect">
              <a:avLst/>
            </a:prstGeom>
            <a:solidFill>
              <a:schemeClr val="bg1"/>
            </a:solidFill>
          </p:spPr>
          <p:txBody>
            <a:bodyPr wrap="square">
              <a:spAutoFit/>
            </a:bodyPr>
            <a:lstStyle/>
            <a:p>
              <a:pPr>
                <a:defRPr/>
              </a:pPr>
              <a:r>
                <a:rPr lang="en-US" altLang="zh-CN" sz="1600" dirty="0">
                  <a:latin typeface="微软雅黑" pitchFamily="34" charset="-122"/>
                  <a:ea typeface="微软雅黑" pitchFamily="34" charset="-122"/>
                </a:rPr>
                <a:t>…..</a:t>
              </a:r>
              <a:endParaRPr lang="zh-CN" altLang="en-US" sz="1600" dirty="0">
                <a:latin typeface="微软雅黑" pitchFamily="34" charset="-122"/>
                <a:ea typeface="微软雅黑" pitchFamily="34" charset="-122"/>
              </a:endParaRPr>
            </a:p>
          </p:txBody>
        </p:sp>
        <p:grpSp>
          <p:nvGrpSpPr>
            <p:cNvPr id="15411" name="组合 58"/>
            <p:cNvGrpSpPr>
              <a:grpSpLocks/>
            </p:cNvGrpSpPr>
            <p:nvPr/>
          </p:nvGrpSpPr>
          <p:grpSpPr bwMode="auto">
            <a:xfrm>
              <a:off x="1841662" y="3246100"/>
              <a:ext cx="930138" cy="925133"/>
              <a:chOff x="2121405" y="1557496"/>
              <a:chExt cx="930080" cy="966790"/>
            </a:xfrm>
          </p:grpSpPr>
          <p:sp>
            <p:nvSpPr>
              <p:cNvPr id="60" name="椭圆 59"/>
              <p:cNvSpPr/>
              <p:nvPr/>
            </p:nvSpPr>
            <p:spPr>
              <a:xfrm>
                <a:off x="2121405" y="1557496"/>
                <a:ext cx="930080" cy="96679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61" name="TextBox 60"/>
              <p:cNvSpPr txBox="1"/>
              <p:nvPr/>
            </p:nvSpPr>
            <p:spPr>
              <a:xfrm>
                <a:off x="2255324" y="1760096"/>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智慧生活</a:t>
                </a:r>
                <a:endParaRPr lang="zh-CN" altLang="en-US" sz="1800" dirty="0">
                  <a:latin typeface="微软雅黑" pitchFamily="34" charset="-122"/>
                  <a:ea typeface="微软雅黑" pitchFamily="34" charset="-122"/>
                </a:endParaRPr>
              </a:p>
            </p:txBody>
          </p:sp>
        </p:grpSp>
      </p:grpSp>
      <p:grpSp>
        <p:nvGrpSpPr>
          <p:cNvPr id="117" name="组合 116"/>
          <p:cNvGrpSpPr/>
          <p:nvPr/>
        </p:nvGrpSpPr>
        <p:grpSpPr>
          <a:xfrm>
            <a:off x="2510823" y="2285406"/>
            <a:ext cx="3567379" cy="3530828"/>
            <a:chOff x="2510823" y="2285406"/>
            <a:chExt cx="3567379" cy="3530828"/>
          </a:xfrm>
        </p:grpSpPr>
        <p:cxnSp>
          <p:nvCxnSpPr>
            <p:cNvPr id="71" name="直接连接符 70"/>
            <p:cNvCxnSpPr>
              <a:stCxn id="39" idx="3"/>
              <a:endCxn id="37" idx="6"/>
            </p:cNvCxnSpPr>
            <p:nvPr/>
          </p:nvCxnSpPr>
          <p:spPr>
            <a:xfrm flipH="1">
              <a:off x="3341898" y="2285406"/>
              <a:ext cx="798111" cy="1137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a:stCxn id="39" idx="5"/>
            </p:cNvCxnSpPr>
            <p:nvPr/>
          </p:nvCxnSpPr>
          <p:spPr>
            <a:xfrm>
              <a:off x="4797714" y="2285406"/>
              <a:ext cx="710390" cy="13795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a:endCxn id="48" idx="1"/>
            </p:cNvCxnSpPr>
            <p:nvPr/>
          </p:nvCxnSpPr>
          <p:spPr>
            <a:xfrm>
              <a:off x="4516827" y="2423359"/>
              <a:ext cx="1481567" cy="237622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a:stCxn id="39" idx="4"/>
              <a:endCxn id="57" idx="0"/>
            </p:cNvCxnSpPr>
            <p:nvPr/>
          </p:nvCxnSpPr>
          <p:spPr>
            <a:xfrm flipH="1">
              <a:off x="2510823" y="2420888"/>
              <a:ext cx="1958039" cy="231522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flipH="1">
              <a:off x="2780706" y="2399115"/>
              <a:ext cx="1511118" cy="118487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a:endCxn id="51" idx="0"/>
            </p:cNvCxnSpPr>
            <p:nvPr/>
          </p:nvCxnSpPr>
          <p:spPr>
            <a:xfrm>
              <a:off x="4494012" y="2423359"/>
              <a:ext cx="975105" cy="330989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a:endCxn id="54" idx="0"/>
            </p:cNvCxnSpPr>
            <p:nvPr/>
          </p:nvCxnSpPr>
          <p:spPr>
            <a:xfrm flipH="1">
              <a:off x="3670808" y="2423359"/>
              <a:ext cx="798053" cy="339287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a:endCxn id="45" idx="2"/>
            </p:cNvCxnSpPr>
            <p:nvPr/>
          </p:nvCxnSpPr>
          <p:spPr>
            <a:xfrm>
              <a:off x="4608914" y="2399115"/>
              <a:ext cx="1469288" cy="135940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5414" name="组合 15413"/>
          <p:cNvGrpSpPr/>
          <p:nvPr/>
        </p:nvGrpSpPr>
        <p:grpSpPr>
          <a:xfrm>
            <a:off x="236856" y="2348880"/>
            <a:ext cx="2174905" cy="752823"/>
            <a:chOff x="236856" y="2492896"/>
            <a:chExt cx="2174905" cy="752823"/>
          </a:xfrm>
        </p:grpSpPr>
        <p:sp>
          <p:nvSpPr>
            <p:cNvPr id="15374" name="AutoShape 37"/>
            <p:cNvSpPr>
              <a:spLocks noChangeArrowheads="1"/>
            </p:cNvSpPr>
            <p:nvPr/>
          </p:nvSpPr>
          <p:spPr bwMode="auto">
            <a:xfrm>
              <a:off x="236856" y="2492896"/>
              <a:ext cx="1526832" cy="752823"/>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lstStyle/>
            <a:p>
              <a:r>
                <a:rPr lang="zh-CN" altLang="en-US" sz="1200" b="1" smtClean="0">
                  <a:solidFill>
                    <a:srgbClr val="FF3300"/>
                  </a:solidFill>
                  <a:latin typeface="微软雅黑" pitchFamily="34" charset="-122"/>
                  <a:ea typeface="微软雅黑" pitchFamily="34" charset="-122"/>
                </a:rPr>
                <a:t>智慧环保  智慧能控</a:t>
              </a:r>
              <a:endParaRPr lang="en-US" altLang="zh-CN" sz="1200" smtClean="0">
                <a:solidFill>
                  <a:srgbClr val="FF3300"/>
                </a:solidFill>
                <a:latin typeface="微软雅黑" pitchFamily="34" charset="-122"/>
                <a:ea typeface="微软雅黑" pitchFamily="34" charset="-122"/>
              </a:endParaRPr>
            </a:p>
            <a:p>
              <a:r>
                <a:rPr lang="zh-CN" altLang="en-US" sz="1200" b="1" smtClean="0">
                  <a:latin typeface="微软雅黑" pitchFamily="34" charset="-122"/>
                  <a:ea typeface="微软雅黑" pitchFamily="34" charset="-122"/>
                </a:rPr>
                <a:t>智慧国土  智慧水务</a:t>
              </a:r>
              <a:endParaRPr lang="en-US" altLang="zh-CN" sz="1200" b="1" smtClean="0">
                <a:latin typeface="微软雅黑" pitchFamily="34" charset="-122"/>
                <a:ea typeface="微软雅黑" pitchFamily="34" charset="-122"/>
              </a:endParaRPr>
            </a:p>
            <a:p>
              <a:r>
                <a:rPr lang="zh-CN" altLang="en-US" sz="1200" b="1" smtClean="0">
                  <a:latin typeface="微软雅黑" pitchFamily="34" charset="-122"/>
                  <a:ea typeface="微软雅黑" pitchFamily="34" charset="-122"/>
                </a:rPr>
                <a:t>智慧农林  。。。</a:t>
              </a:r>
              <a:endParaRPr lang="en-US" altLang="zh-CN" sz="1200">
                <a:latin typeface="微软雅黑" pitchFamily="34" charset="-122"/>
                <a:ea typeface="微软雅黑" pitchFamily="34" charset="-122"/>
              </a:endParaRPr>
            </a:p>
          </p:txBody>
        </p:sp>
        <p:cxnSp>
          <p:nvCxnSpPr>
            <p:cNvPr id="205" name="肘形连接符 204"/>
            <p:cNvCxnSpPr/>
            <p:nvPr/>
          </p:nvCxnSpPr>
          <p:spPr>
            <a:xfrm rot="10800000" flipV="1">
              <a:off x="1764298" y="2543130"/>
              <a:ext cx="647463" cy="535687"/>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肘形连接符 12"/>
          <p:cNvCxnSpPr/>
          <p:nvPr/>
        </p:nvCxnSpPr>
        <p:spPr>
          <a:xfrm rot="10800000" flipV="1">
            <a:off x="6672164" y="5008766"/>
            <a:ext cx="560486" cy="432920"/>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8160519" y="2922908"/>
            <a:ext cx="957938" cy="3231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mtClean="0">
                <a:solidFill>
                  <a:srgbClr val="FF0000"/>
                </a:solidFill>
                <a:latin typeface="微软雅黑" pitchFamily="34" charset="-122"/>
                <a:ea typeface="微软雅黑" pitchFamily="34" charset="-122"/>
              </a:rPr>
              <a:t>最优先</a:t>
            </a:r>
            <a:endParaRPr lang="zh-CN" altLang="en-US" b="1">
              <a:solidFill>
                <a:srgbClr val="FF0000"/>
              </a:solidFill>
              <a:latin typeface="微软雅黑" pitchFamily="34" charset="-122"/>
              <a:ea typeface="微软雅黑" pitchFamily="34" charset="-122"/>
            </a:endParaRPr>
          </a:p>
        </p:txBody>
      </p:sp>
      <p:sp>
        <p:nvSpPr>
          <p:cNvPr id="84" name="矩形 83"/>
          <p:cNvSpPr/>
          <p:nvPr/>
        </p:nvSpPr>
        <p:spPr>
          <a:xfrm>
            <a:off x="8172400" y="4104087"/>
            <a:ext cx="902021" cy="25668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rgbClr val="FF0000"/>
                </a:solidFill>
                <a:latin typeface="微软雅黑" pitchFamily="34" charset="-122"/>
                <a:ea typeface="微软雅黑" pitchFamily="34" charset="-122"/>
              </a:rPr>
              <a:t>最</a:t>
            </a:r>
            <a:r>
              <a:rPr lang="zh-CN" altLang="en-US" b="1" smtClean="0">
                <a:solidFill>
                  <a:srgbClr val="FF0000"/>
                </a:solidFill>
                <a:latin typeface="微软雅黑" pitchFamily="34" charset="-122"/>
                <a:ea typeface="微软雅黑" pitchFamily="34" charset="-122"/>
              </a:rPr>
              <a:t>优先</a:t>
            </a:r>
            <a:endParaRPr lang="zh-CN" altLang="en-US" b="1">
              <a:solidFill>
                <a:srgbClr val="FF0000"/>
              </a:solidFill>
              <a:latin typeface="微软雅黑" pitchFamily="34" charset="-122"/>
              <a:ea typeface="微软雅黑" pitchFamily="34" charset="-122"/>
            </a:endParaRPr>
          </a:p>
        </p:txBody>
      </p:sp>
      <p:sp>
        <p:nvSpPr>
          <p:cNvPr id="85" name="矩形 84"/>
          <p:cNvSpPr/>
          <p:nvPr/>
        </p:nvSpPr>
        <p:spPr>
          <a:xfrm>
            <a:off x="8096250" y="5405130"/>
            <a:ext cx="912274" cy="3281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mtClean="0">
                <a:solidFill>
                  <a:srgbClr val="FF0000"/>
                </a:solidFill>
                <a:latin typeface="微软雅黑" pitchFamily="34" charset="-122"/>
                <a:ea typeface="微软雅黑" pitchFamily="34" charset="-122"/>
              </a:rPr>
              <a:t>最优先</a:t>
            </a:r>
            <a:endParaRPr lang="zh-CN" altLang="en-US" b="1">
              <a:solidFill>
                <a:srgbClr val="FF0000"/>
              </a:solidFill>
              <a:latin typeface="微软雅黑" pitchFamily="34" charset="-122"/>
              <a:ea typeface="微软雅黑" pitchFamily="34" charset="-122"/>
            </a:endParaRPr>
          </a:p>
        </p:txBody>
      </p:sp>
      <p:sp>
        <p:nvSpPr>
          <p:cNvPr id="86" name="矩形 85"/>
          <p:cNvSpPr/>
          <p:nvPr/>
        </p:nvSpPr>
        <p:spPr>
          <a:xfrm>
            <a:off x="7764474" y="6380405"/>
            <a:ext cx="1055675" cy="2889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mtClean="0">
                <a:solidFill>
                  <a:srgbClr val="FF0000"/>
                </a:solidFill>
                <a:latin typeface="微软雅黑" pitchFamily="34" charset="-122"/>
                <a:ea typeface="微软雅黑" pitchFamily="34" charset="-122"/>
              </a:rPr>
              <a:t>最优先</a:t>
            </a:r>
            <a:endParaRPr lang="zh-CN" altLang="en-US" b="1">
              <a:solidFill>
                <a:srgbClr val="FF0000"/>
              </a:solidFill>
              <a:latin typeface="微软雅黑" pitchFamily="34" charset="-122"/>
              <a:ea typeface="微软雅黑" pitchFamily="34" charset="-122"/>
            </a:endParaRPr>
          </a:p>
        </p:txBody>
      </p:sp>
      <p:sp>
        <p:nvSpPr>
          <p:cNvPr id="87" name="矩形 86"/>
          <p:cNvSpPr/>
          <p:nvPr/>
        </p:nvSpPr>
        <p:spPr>
          <a:xfrm>
            <a:off x="929273" y="2993524"/>
            <a:ext cx="883637" cy="2453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mtClean="0">
                <a:solidFill>
                  <a:srgbClr val="92D050"/>
                </a:solidFill>
                <a:latin typeface="微软雅黑" pitchFamily="34" charset="-122"/>
                <a:ea typeface="微软雅黑" pitchFamily="34" charset="-122"/>
              </a:rPr>
              <a:t>次优先</a:t>
            </a:r>
            <a:endParaRPr lang="zh-CN" altLang="en-US" b="1">
              <a:solidFill>
                <a:srgbClr val="92D050"/>
              </a:solidFill>
              <a:latin typeface="微软雅黑" pitchFamily="34" charset="-122"/>
              <a:ea typeface="微软雅黑" pitchFamily="34" charset="-122"/>
            </a:endParaRPr>
          </a:p>
        </p:txBody>
      </p:sp>
      <p:sp>
        <p:nvSpPr>
          <p:cNvPr id="88" name="矩形 87"/>
          <p:cNvSpPr/>
          <p:nvPr/>
        </p:nvSpPr>
        <p:spPr>
          <a:xfrm>
            <a:off x="906726" y="4115457"/>
            <a:ext cx="883637" cy="2453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mtClean="0">
                <a:solidFill>
                  <a:srgbClr val="92D050"/>
                </a:solidFill>
                <a:latin typeface="微软雅黑" pitchFamily="34" charset="-122"/>
                <a:ea typeface="微软雅黑" pitchFamily="34" charset="-122"/>
              </a:rPr>
              <a:t>次优先</a:t>
            </a:r>
            <a:endParaRPr lang="zh-CN" altLang="en-US" b="1">
              <a:solidFill>
                <a:srgbClr val="92D050"/>
              </a:solidFill>
              <a:latin typeface="微软雅黑" pitchFamily="34" charset="-122"/>
              <a:ea typeface="微软雅黑" pitchFamily="34" charset="-122"/>
            </a:endParaRPr>
          </a:p>
        </p:txBody>
      </p:sp>
      <p:sp>
        <p:nvSpPr>
          <p:cNvPr id="89" name="矩形 88"/>
          <p:cNvSpPr/>
          <p:nvPr/>
        </p:nvSpPr>
        <p:spPr>
          <a:xfrm>
            <a:off x="5133151" y="1556792"/>
            <a:ext cx="951017" cy="3335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mtClean="0">
                <a:solidFill>
                  <a:srgbClr val="FF0000"/>
                </a:solidFill>
                <a:latin typeface="微软雅黑" pitchFamily="34" charset="-122"/>
                <a:ea typeface="微软雅黑" pitchFamily="34" charset="-122"/>
              </a:rPr>
              <a:t>最优先</a:t>
            </a:r>
            <a:endParaRPr lang="zh-CN" altLang="en-US" b="1">
              <a:solidFill>
                <a:srgbClr val="FF0000"/>
              </a:solidFill>
              <a:latin typeface="微软雅黑" pitchFamily="34" charset="-122"/>
              <a:ea typeface="微软雅黑" pitchFamily="34" charset="-122"/>
            </a:endParaRPr>
          </a:p>
        </p:txBody>
      </p:sp>
      <p:sp>
        <p:nvSpPr>
          <p:cNvPr id="91" name="矩形 90"/>
          <p:cNvSpPr/>
          <p:nvPr/>
        </p:nvSpPr>
        <p:spPr>
          <a:xfrm>
            <a:off x="2248203" y="6496056"/>
            <a:ext cx="883637" cy="2453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mtClean="0">
                <a:solidFill>
                  <a:srgbClr val="00B0F0"/>
                </a:solidFill>
                <a:latin typeface="微软雅黑" pitchFamily="34" charset="-122"/>
                <a:ea typeface="微软雅黑" pitchFamily="34" charset="-122"/>
              </a:rPr>
              <a:t>非重点</a:t>
            </a:r>
            <a:endParaRPr lang="zh-CN" altLang="en-US" b="1">
              <a:solidFill>
                <a:srgbClr val="00B0F0"/>
              </a:solidFill>
              <a:latin typeface="微软雅黑" pitchFamily="34" charset="-122"/>
              <a:ea typeface="微软雅黑" pitchFamily="34" charset="-122"/>
            </a:endParaRPr>
          </a:p>
        </p:txBody>
      </p:sp>
      <p:sp>
        <p:nvSpPr>
          <p:cNvPr id="92" name="矩形 91"/>
          <p:cNvSpPr/>
          <p:nvPr/>
        </p:nvSpPr>
        <p:spPr>
          <a:xfrm>
            <a:off x="1187624" y="5487944"/>
            <a:ext cx="883637" cy="2453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mtClean="0">
                <a:solidFill>
                  <a:srgbClr val="00B0F0"/>
                </a:solidFill>
                <a:latin typeface="微软雅黑" pitchFamily="34" charset="-122"/>
                <a:ea typeface="微软雅黑" pitchFamily="34" charset="-122"/>
              </a:rPr>
              <a:t>非重点</a:t>
            </a:r>
            <a:endParaRPr lang="zh-CN" altLang="en-US" b="1">
              <a:solidFill>
                <a:srgbClr val="00B0F0"/>
              </a:solidFill>
              <a:latin typeface="微软雅黑" pitchFamily="34" charset="-122"/>
              <a:ea typeface="微软雅黑" pitchFamily="34" charset="-122"/>
            </a:endParaRPr>
          </a:p>
        </p:txBody>
      </p:sp>
      <p:sp>
        <p:nvSpPr>
          <p:cNvPr id="4" name="TextBox 3"/>
          <p:cNvSpPr txBox="1"/>
          <p:nvPr/>
        </p:nvSpPr>
        <p:spPr>
          <a:xfrm>
            <a:off x="236856" y="1052736"/>
            <a:ext cx="1851173" cy="1200329"/>
          </a:xfrm>
          <a:prstGeom prst="rect">
            <a:avLst/>
          </a:prstGeom>
          <a:noFill/>
        </p:spPr>
        <p:txBody>
          <a:bodyPr wrap="square" rtlCol="0">
            <a:spAutoFit/>
          </a:bodyPr>
          <a:lstStyle/>
          <a:p>
            <a:r>
              <a:rPr lang="zh-CN" altLang="en-US" smtClean="0">
                <a:solidFill>
                  <a:srgbClr val="FF0000"/>
                </a:solidFill>
                <a:latin typeface="微软雅黑" pitchFamily="34" charset="-122"/>
                <a:ea typeface="微软雅黑" pitchFamily="34" charset="-122"/>
              </a:rPr>
              <a:t>聚焦政务、产业、安</a:t>
            </a:r>
            <a:r>
              <a:rPr lang="zh-CN" altLang="en-US">
                <a:solidFill>
                  <a:srgbClr val="FF0000"/>
                </a:solidFill>
                <a:latin typeface="微软雅黑" pitchFamily="34" charset="-122"/>
                <a:ea typeface="微软雅黑" pitchFamily="34" charset="-122"/>
              </a:rPr>
              <a:t>防</a:t>
            </a:r>
            <a:r>
              <a:rPr lang="zh-CN" altLang="en-US" smtClean="0">
                <a:solidFill>
                  <a:srgbClr val="FF0000"/>
                </a:solidFill>
                <a:latin typeface="微软雅黑" pitchFamily="34" charset="-122"/>
                <a:ea typeface="微软雅黑" pitchFamily="34" charset="-122"/>
              </a:rPr>
              <a:t>；其次生态；</a:t>
            </a:r>
            <a:r>
              <a:rPr lang="zh-CN" altLang="en-US" smtClean="0">
                <a:solidFill>
                  <a:srgbClr val="00B0F0"/>
                </a:solidFill>
                <a:latin typeface="微软雅黑" pitchFamily="34" charset="-122"/>
                <a:ea typeface="微软雅黑" pitchFamily="34" charset="-122"/>
              </a:rPr>
              <a:t>将民生部分纳入智慧德阳统筹。</a:t>
            </a:r>
            <a:endParaRPr lang="zh-CN" altLang="en-US">
              <a:solidFill>
                <a:srgbClr val="00B0F0"/>
              </a:solidFill>
              <a:latin typeface="微软雅黑" pitchFamily="34" charset="-122"/>
              <a:ea typeface="微软雅黑" pitchFamily="34" charset="-122"/>
            </a:endParaRPr>
          </a:p>
        </p:txBody>
      </p:sp>
    </p:spTree>
    <p:extLst>
      <p:ext uri="{BB962C8B-B14F-4D97-AF65-F5344CB8AC3E}">
        <p14:creationId xmlns:p14="http://schemas.microsoft.com/office/powerpoint/2010/main" val="1214482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71" name="直接连接符 70"/>
          <p:cNvCxnSpPr/>
          <p:nvPr/>
        </p:nvCxnSpPr>
        <p:spPr bwMode="auto">
          <a:xfrm>
            <a:off x="-34925" y="878083"/>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9"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dirty="0"/>
              <a:t>  </a:t>
            </a:r>
            <a:r>
              <a:rPr lang="zh-CN" altLang="en-US" dirty="0" smtClean="0"/>
              <a:t>智慧</a:t>
            </a:r>
            <a:r>
              <a:rPr lang="zh-CN" altLang="en-US" dirty="0"/>
              <a:t>园区</a:t>
            </a:r>
            <a:r>
              <a:rPr lang="zh-CN" altLang="en-US" dirty="0" smtClean="0"/>
              <a:t>总体框架</a:t>
            </a:r>
            <a:endParaRPr lang="zh-CN" altLang="en-US" dirty="0"/>
          </a:p>
        </p:txBody>
      </p:sp>
      <p:sp>
        <p:nvSpPr>
          <p:cNvPr id="170" name="椭圆 169"/>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71" name="椭圆 170"/>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72" name="椭圆 171"/>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92" name="矩形 91"/>
          <p:cNvSpPr/>
          <p:nvPr/>
        </p:nvSpPr>
        <p:spPr>
          <a:xfrm>
            <a:off x="179512" y="1302981"/>
            <a:ext cx="360040" cy="5438387"/>
          </a:xfrm>
          <a:prstGeom prst="rect">
            <a:avLst/>
          </a:prstGeom>
          <a:solidFill>
            <a:schemeClr val="bg1">
              <a:lumMod val="95000"/>
            </a:schemeClr>
          </a:solidFill>
          <a:ln>
            <a:solidFill>
              <a:srgbClr val="0070C0"/>
            </a:solidFill>
            <a:prstDash val="sys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600" b="1" smtClean="0">
                <a:solidFill>
                  <a:schemeClr val="tx1"/>
                </a:solidFill>
                <a:latin typeface="微软雅黑" pitchFamily="34" charset="-122"/>
                <a:ea typeface="微软雅黑" pitchFamily="34" charset="-122"/>
              </a:rPr>
              <a:t>标</a:t>
            </a:r>
            <a:endParaRPr lang="en-US" altLang="zh-CN" sz="1600" b="1" smtClean="0">
              <a:solidFill>
                <a:schemeClr val="tx1"/>
              </a:solidFill>
              <a:latin typeface="微软雅黑" pitchFamily="34" charset="-122"/>
              <a:ea typeface="微软雅黑" pitchFamily="34" charset="-122"/>
            </a:endParaRPr>
          </a:p>
          <a:p>
            <a:pPr algn="ctr"/>
            <a:endParaRPr lang="en-US" altLang="zh-CN" sz="1600" b="1">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r>
              <a:rPr lang="zh-CN" altLang="en-US" sz="1600" b="1" smtClean="0">
                <a:solidFill>
                  <a:schemeClr val="tx1"/>
                </a:solidFill>
                <a:latin typeface="微软雅黑" pitchFamily="34" charset="-122"/>
                <a:ea typeface="微软雅黑" pitchFamily="34" charset="-122"/>
              </a:rPr>
              <a:t>准</a:t>
            </a:r>
            <a:endParaRPr lang="en-US" altLang="zh-CN" sz="1600" b="1" smtClean="0">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r>
              <a:rPr lang="zh-CN" altLang="en-US" sz="1600" b="1" smtClean="0">
                <a:solidFill>
                  <a:schemeClr val="tx1"/>
                </a:solidFill>
                <a:latin typeface="微软雅黑" pitchFamily="34" charset="-122"/>
                <a:ea typeface="微软雅黑" pitchFamily="34" charset="-122"/>
              </a:rPr>
              <a:t>规</a:t>
            </a:r>
            <a:endParaRPr lang="en-US" altLang="zh-CN" sz="1600" b="1" smtClean="0">
              <a:solidFill>
                <a:schemeClr val="tx1"/>
              </a:solidFill>
              <a:latin typeface="微软雅黑" pitchFamily="34" charset="-122"/>
              <a:ea typeface="微软雅黑" pitchFamily="34" charset="-122"/>
            </a:endParaRPr>
          </a:p>
          <a:p>
            <a:pPr algn="ctr"/>
            <a:endParaRPr lang="en-US" altLang="zh-CN" sz="1600" b="1">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r>
              <a:rPr lang="zh-CN" altLang="en-US" sz="1600" b="1" smtClean="0">
                <a:solidFill>
                  <a:schemeClr val="tx1"/>
                </a:solidFill>
                <a:latin typeface="微软雅黑" pitchFamily="34" charset="-122"/>
                <a:ea typeface="微软雅黑" pitchFamily="34" charset="-122"/>
              </a:rPr>
              <a:t>范</a:t>
            </a:r>
            <a:endParaRPr lang="en-US" altLang="zh-CN" sz="1600" b="1" smtClean="0">
              <a:solidFill>
                <a:schemeClr val="tx1"/>
              </a:solidFill>
              <a:latin typeface="微软雅黑" pitchFamily="34" charset="-122"/>
              <a:ea typeface="微软雅黑" pitchFamily="34" charset="-122"/>
            </a:endParaRPr>
          </a:p>
          <a:p>
            <a:pPr algn="ctr"/>
            <a:endParaRPr lang="en-US" altLang="zh-CN" sz="1600" b="1">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r>
              <a:rPr lang="zh-CN" altLang="en-US" sz="1600" b="1" smtClean="0">
                <a:solidFill>
                  <a:schemeClr val="tx1"/>
                </a:solidFill>
                <a:latin typeface="微软雅黑" pitchFamily="34" charset="-122"/>
                <a:ea typeface="微软雅黑" pitchFamily="34" charset="-122"/>
              </a:rPr>
              <a:t>体</a:t>
            </a:r>
            <a:endParaRPr lang="en-US" altLang="zh-CN" sz="1600" b="1" smtClean="0">
              <a:solidFill>
                <a:schemeClr val="tx1"/>
              </a:solidFill>
              <a:latin typeface="微软雅黑" pitchFamily="34" charset="-122"/>
              <a:ea typeface="微软雅黑" pitchFamily="34" charset="-122"/>
            </a:endParaRPr>
          </a:p>
          <a:p>
            <a:pPr algn="ctr"/>
            <a:endParaRPr lang="en-US" altLang="zh-CN" sz="1600" b="1">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r>
              <a:rPr lang="zh-CN" altLang="en-US" sz="1600" b="1" smtClean="0">
                <a:solidFill>
                  <a:schemeClr val="tx1"/>
                </a:solidFill>
                <a:latin typeface="微软雅黑" pitchFamily="34" charset="-122"/>
                <a:ea typeface="微软雅黑" pitchFamily="34" charset="-122"/>
              </a:rPr>
              <a:t>系</a:t>
            </a:r>
            <a:endParaRPr lang="zh-CN" altLang="en-US" sz="1600" b="1" dirty="0">
              <a:solidFill>
                <a:schemeClr val="tx1"/>
              </a:solidFill>
              <a:latin typeface="微软雅黑" pitchFamily="34" charset="-122"/>
              <a:ea typeface="微软雅黑" pitchFamily="34" charset="-122"/>
            </a:endParaRPr>
          </a:p>
        </p:txBody>
      </p:sp>
      <p:sp>
        <p:nvSpPr>
          <p:cNvPr id="93" name="矩形 92"/>
          <p:cNvSpPr/>
          <p:nvPr/>
        </p:nvSpPr>
        <p:spPr>
          <a:xfrm>
            <a:off x="712044" y="1780164"/>
            <a:ext cx="7715304" cy="1288796"/>
          </a:xfrm>
          <a:prstGeom prst="rect">
            <a:avLst/>
          </a:prstGeom>
          <a:solidFill>
            <a:schemeClr val="bg1">
              <a:lumMod val="95000"/>
            </a:schemeClr>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endParaRPr>
          </a:p>
        </p:txBody>
      </p:sp>
      <p:sp>
        <p:nvSpPr>
          <p:cNvPr id="94" name="矩形 93"/>
          <p:cNvSpPr/>
          <p:nvPr/>
        </p:nvSpPr>
        <p:spPr>
          <a:xfrm>
            <a:off x="716013" y="3068960"/>
            <a:ext cx="7715304" cy="1419473"/>
          </a:xfrm>
          <a:prstGeom prst="rect">
            <a:avLst/>
          </a:prstGeom>
          <a:solidFill>
            <a:schemeClr val="bg1">
              <a:lumMod val="95000"/>
            </a:schemeClr>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endParaRPr>
          </a:p>
        </p:txBody>
      </p:sp>
      <p:sp>
        <p:nvSpPr>
          <p:cNvPr id="95" name="矩形 94"/>
          <p:cNvSpPr/>
          <p:nvPr/>
        </p:nvSpPr>
        <p:spPr>
          <a:xfrm>
            <a:off x="8355120" y="3408448"/>
            <a:ext cx="285752" cy="763186"/>
          </a:xfrm>
          <a:prstGeom prst="rect">
            <a:avLst/>
          </a:prstGeom>
          <a:solidFill>
            <a:srgbClr val="00B0F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smtClean="0">
                <a:solidFill>
                  <a:schemeClr val="bg1"/>
                </a:solidFill>
                <a:latin typeface="微软雅黑" pitchFamily="34" charset="-122"/>
                <a:ea typeface="微软雅黑" pitchFamily="34" charset="-122"/>
              </a:rPr>
              <a:t>平台层</a:t>
            </a:r>
            <a:endParaRPr lang="zh-CN" altLang="en-US" sz="1200" b="1" dirty="0">
              <a:solidFill>
                <a:schemeClr val="bg1"/>
              </a:solidFill>
              <a:latin typeface="微软雅黑" pitchFamily="34" charset="-122"/>
              <a:ea typeface="微软雅黑" pitchFamily="34" charset="-122"/>
            </a:endParaRPr>
          </a:p>
        </p:txBody>
      </p:sp>
      <p:sp>
        <p:nvSpPr>
          <p:cNvPr id="96" name="矩形 95"/>
          <p:cNvSpPr/>
          <p:nvPr/>
        </p:nvSpPr>
        <p:spPr>
          <a:xfrm>
            <a:off x="712044" y="4581128"/>
            <a:ext cx="7715304" cy="2160240"/>
          </a:xfrm>
          <a:prstGeom prst="rect">
            <a:avLst/>
          </a:prstGeom>
          <a:solidFill>
            <a:schemeClr val="bg1">
              <a:lumMod val="95000"/>
            </a:schemeClr>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endParaRPr>
          </a:p>
        </p:txBody>
      </p:sp>
      <p:sp>
        <p:nvSpPr>
          <p:cNvPr id="97" name="矩形 96"/>
          <p:cNvSpPr/>
          <p:nvPr/>
        </p:nvSpPr>
        <p:spPr>
          <a:xfrm>
            <a:off x="8355120" y="5373216"/>
            <a:ext cx="285752" cy="1022982"/>
          </a:xfrm>
          <a:prstGeom prst="rect">
            <a:avLst/>
          </a:prstGeom>
          <a:solidFill>
            <a:srgbClr val="00B0F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smtClean="0">
                <a:solidFill>
                  <a:schemeClr val="bg1"/>
                </a:solidFill>
                <a:latin typeface="微软雅黑" pitchFamily="34" charset="-122"/>
                <a:ea typeface="微软雅黑" pitchFamily="34" charset="-122"/>
              </a:rPr>
              <a:t>设施</a:t>
            </a:r>
            <a:r>
              <a:rPr lang="zh-CN" altLang="en-US" sz="1200" b="1" dirty="0" smtClean="0">
                <a:solidFill>
                  <a:schemeClr val="bg1"/>
                </a:solidFill>
                <a:latin typeface="微软雅黑" pitchFamily="34" charset="-122"/>
                <a:ea typeface="微软雅黑" pitchFamily="34" charset="-122"/>
              </a:rPr>
              <a:t>层</a:t>
            </a:r>
            <a:endParaRPr lang="zh-CN" altLang="en-US" sz="1200" b="1" dirty="0">
              <a:solidFill>
                <a:schemeClr val="bg1"/>
              </a:solidFill>
              <a:latin typeface="微软雅黑" pitchFamily="34" charset="-122"/>
              <a:ea typeface="微软雅黑" pitchFamily="34" charset="-122"/>
            </a:endParaRPr>
          </a:p>
        </p:txBody>
      </p:sp>
      <p:sp>
        <p:nvSpPr>
          <p:cNvPr id="98" name="矩形 97"/>
          <p:cNvSpPr/>
          <p:nvPr/>
        </p:nvSpPr>
        <p:spPr>
          <a:xfrm>
            <a:off x="719952" y="1315222"/>
            <a:ext cx="7715304" cy="385586"/>
          </a:xfrm>
          <a:prstGeom prst="rect">
            <a:avLst/>
          </a:prstGeom>
          <a:solidFill>
            <a:schemeClr val="bg1">
              <a:lumMod val="95000"/>
            </a:schemeClr>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itchFamily="34" charset="-122"/>
                <a:ea typeface="微软雅黑" pitchFamily="34" charset="-122"/>
              </a:rPr>
              <a:t>经开区综合服务</a:t>
            </a:r>
            <a:r>
              <a:rPr lang="zh-CN" altLang="en-US" sz="1600" smtClean="0">
                <a:solidFill>
                  <a:schemeClr val="tx1"/>
                </a:solidFill>
                <a:latin typeface="微软雅黑" pitchFamily="34" charset="-122"/>
                <a:ea typeface="微软雅黑" pitchFamily="34" charset="-122"/>
              </a:rPr>
              <a:t>门户 </a:t>
            </a:r>
            <a:r>
              <a:rPr lang="en-US" altLang="zh-CN" sz="1600" smtClean="0">
                <a:solidFill>
                  <a:schemeClr val="tx1"/>
                </a:solidFill>
                <a:latin typeface="微软雅黑" pitchFamily="34" charset="-122"/>
                <a:ea typeface="微软雅黑" pitchFamily="34" charset="-122"/>
              </a:rPr>
              <a:t>(Web</a:t>
            </a:r>
            <a:r>
              <a:rPr lang="en-US" altLang="zh-CN" sz="1600">
                <a:solidFill>
                  <a:schemeClr val="tx1"/>
                </a:solidFill>
                <a:latin typeface="微软雅黑" pitchFamily="34" charset="-122"/>
                <a:ea typeface="微软雅黑" pitchFamily="34" charset="-122"/>
              </a:rPr>
              <a:t>/</a:t>
            </a:r>
            <a:r>
              <a:rPr lang="en-US" altLang="zh-CN" sz="1600" smtClean="0">
                <a:solidFill>
                  <a:schemeClr val="tx1"/>
                </a:solidFill>
                <a:latin typeface="微软雅黑" pitchFamily="34" charset="-122"/>
                <a:ea typeface="微软雅黑" pitchFamily="34" charset="-122"/>
              </a:rPr>
              <a:t>Wap)</a:t>
            </a:r>
            <a:endParaRPr lang="zh-CN" altLang="en-US" sz="1600">
              <a:solidFill>
                <a:schemeClr val="tx1"/>
              </a:solidFill>
              <a:latin typeface="微软雅黑" pitchFamily="34" charset="-122"/>
              <a:ea typeface="微软雅黑" pitchFamily="34" charset="-122"/>
            </a:endParaRPr>
          </a:p>
        </p:txBody>
      </p:sp>
      <p:sp>
        <p:nvSpPr>
          <p:cNvPr id="99" name="矩形 98"/>
          <p:cNvSpPr/>
          <p:nvPr/>
        </p:nvSpPr>
        <p:spPr>
          <a:xfrm>
            <a:off x="7668344" y="1340768"/>
            <a:ext cx="717800" cy="321101"/>
          </a:xfrm>
          <a:prstGeom prst="rect">
            <a:avLst/>
          </a:prstGeom>
          <a:solidFill>
            <a:srgbClr val="00B0F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zh-CN" altLang="en-US" sz="1400" b="1" dirty="0" smtClean="0">
                <a:solidFill>
                  <a:schemeClr val="bg1"/>
                </a:solidFill>
                <a:latin typeface="微软雅黑" pitchFamily="34" charset="-122"/>
                <a:ea typeface="微软雅黑" pitchFamily="34" charset="-122"/>
              </a:rPr>
              <a:t>展示层</a:t>
            </a:r>
            <a:endParaRPr lang="zh-CN" altLang="en-US" sz="1400" b="1" dirty="0">
              <a:solidFill>
                <a:schemeClr val="bg1"/>
              </a:solidFill>
              <a:latin typeface="微软雅黑" pitchFamily="34" charset="-122"/>
              <a:ea typeface="微软雅黑" pitchFamily="34" charset="-122"/>
            </a:endParaRPr>
          </a:p>
        </p:txBody>
      </p:sp>
      <p:sp>
        <p:nvSpPr>
          <p:cNvPr id="100" name="矩形 99"/>
          <p:cNvSpPr/>
          <p:nvPr/>
        </p:nvSpPr>
        <p:spPr>
          <a:xfrm>
            <a:off x="8676456" y="1302981"/>
            <a:ext cx="360040" cy="5438387"/>
          </a:xfrm>
          <a:prstGeom prst="rect">
            <a:avLst/>
          </a:prstGeom>
          <a:solidFill>
            <a:schemeClr val="bg1">
              <a:lumMod val="95000"/>
            </a:schemeClr>
          </a:solidFill>
          <a:ln>
            <a:solidFill>
              <a:srgbClr val="0070C0"/>
            </a:solidFill>
            <a:prstDash val="sys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600" b="1" smtClean="0">
                <a:solidFill>
                  <a:schemeClr val="tx1"/>
                </a:solidFill>
                <a:latin typeface="微软雅黑" pitchFamily="34" charset="-122"/>
                <a:ea typeface="微软雅黑" pitchFamily="34" charset="-122"/>
              </a:rPr>
              <a:t>安</a:t>
            </a:r>
            <a:endParaRPr lang="en-US" altLang="zh-CN" sz="1600" b="1" smtClean="0">
              <a:solidFill>
                <a:schemeClr val="tx1"/>
              </a:solidFill>
              <a:latin typeface="微软雅黑" pitchFamily="34" charset="-122"/>
              <a:ea typeface="微软雅黑" pitchFamily="34" charset="-122"/>
            </a:endParaRPr>
          </a:p>
          <a:p>
            <a:pPr algn="ctr"/>
            <a:endParaRPr lang="en-US" altLang="zh-CN" sz="1600" b="1">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r>
              <a:rPr lang="zh-CN" altLang="en-US" sz="1600" b="1" smtClean="0">
                <a:solidFill>
                  <a:schemeClr val="tx1"/>
                </a:solidFill>
                <a:latin typeface="微软雅黑" pitchFamily="34" charset="-122"/>
                <a:ea typeface="微软雅黑" pitchFamily="34" charset="-122"/>
              </a:rPr>
              <a:t>全</a:t>
            </a:r>
            <a:endParaRPr lang="en-US" altLang="zh-CN" sz="1600" b="1" smtClean="0">
              <a:solidFill>
                <a:schemeClr val="tx1"/>
              </a:solidFill>
              <a:latin typeface="微软雅黑" pitchFamily="34" charset="-122"/>
              <a:ea typeface="微软雅黑" pitchFamily="34" charset="-122"/>
            </a:endParaRPr>
          </a:p>
          <a:p>
            <a:pPr algn="ctr"/>
            <a:endParaRPr lang="en-US" altLang="zh-CN" sz="1600" b="1">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r>
              <a:rPr lang="zh-CN" altLang="en-US" sz="1600" b="1" smtClean="0">
                <a:solidFill>
                  <a:schemeClr val="tx1"/>
                </a:solidFill>
                <a:latin typeface="微软雅黑" pitchFamily="34" charset="-122"/>
                <a:ea typeface="微软雅黑" pitchFamily="34" charset="-122"/>
              </a:rPr>
              <a:t>保</a:t>
            </a:r>
            <a:endParaRPr lang="en-US" altLang="zh-CN" sz="1600" b="1" smtClean="0">
              <a:solidFill>
                <a:schemeClr val="tx1"/>
              </a:solidFill>
              <a:latin typeface="微软雅黑" pitchFamily="34" charset="-122"/>
              <a:ea typeface="微软雅黑" pitchFamily="34" charset="-122"/>
            </a:endParaRPr>
          </a:p>
          <a:p>
            <a:pPr algn="ctr"/>
            <a:endParaRPr lang="en-US" altLang="zh-CN" sz="1600" b="1">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r>
              <a:rPr lang="zh-CN" altLang="en-US" sz="1600" b="1" smtClean="0">
                <a:solidFill>
                  <a:schemeClr val="tx1"/>
                </a:solidFill>
                <a:latin typeface="微软雅黑" pitchFamily="34" charset="-122"/>
                <a:ea typeface="微软雅黑" pitchFamily="34" charset="-122"/>
              </a:rPr>
              <a:t>障</a:t>
            </a:r>
            <a:endParaRPr lang="en-US" altLang="zh-CN" sz="1600" b="1" smtClean="0">
              <a:solidFill>
                <a:schemeClr val="tx1"/>
              </a:solidFill>
              <a:latin typeface="微软雅黑" pitchFamily="34" charset="-122"/>
              <a:ea typeface="微软雅黑" pitchFamily="34" charset="-122"/>
            </a:endParaRPr>
          </a:p>
          <a:p>
            <a:pPr algn="ctr"/>
            <a:endParaRPr lang="en-US" altLang="zh-CN" sz="1600" b="1">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r>
              <a:rPr lang="zh-CN" altLang="en-US" sz="1600" b="1" smtClean="0">
                <a:solidFill>
                  <a:schemeClr val="tx1"/>
                </a:solidFill>
                <a:latin typeface="微软雅黑" pitchFamily="34" charset="-122"/>
                <a:ea typeface="微软雅黑" pitchFamily="34" charset="-122"/>
              </a:rPr>
              <a:t>体</a:t>
            </a:r>
            <a:endParaRPr lang="en-US" altLang="zh-CN" sz="1600" b="1" smtClean="0">
              <a:solidFill>
                <a:schemeClr val="tx1"/>
              </a:solidFill>
              <a:latin typeface="微软雅黑" pitchFamily="34" charset="-122"/>
              <a:ea typeface="微软雅黑" pitchFamily="34" charset="-122"/>
            </a:endParaRPr>
          </a:p>
          <a:p>
            <a:pPr algn="ctr"/>
            <a:endParaRPr lang="en-US" altLang="zh-CN" sz="1600" b="1">
              <a:solidFill>
                <a:schemeClr val="tx1"/>
              </a:solidFill>
              <a:latin typeface="微软雅黑" pitchFamily="34" charset="-122"/>
              <a:ea typeface="微软雅黑" pitchFamily="34" charset="-122"/>
            </a:endParaRPr>
          </a:p>
          <a:p>
            <a:pPr algn="ctr"/>
            <a:endParaRPr lang="en-US" altLang="zh-CN" sz="1600" b="1" smtClean="0">
              <a:solidFill>
                <a:schemeClr val="tx1"/>
              </a:solidFill>
              <a:latin typeface="微软雅黑" pitchFamily="34" charset="-122"/>
              <a:ea typeface="微软雅黑" pitchFamily="34" charset="-122"/>
            </a:endParaRPr>
          </a:p>
          <a:p>
            <a:pPr algn="ctr"/>
            <a:r>
              <a:rPr lang="zh-CN" altLang="en-US" sz="1600" b="1" smtClean="0">
                <a:solidFill>
                  <a:schemeClr val="tx1"/>
                </a:solidFill>
                <a:latin typeface="微软雅黑" pitchFamily="34" charset="-122"/>
                <a:ea typeface="微软雅黑" pitchFamily="34" charset="-122"/>
              </a:rPr>
              <a:t>系</a:t>
            </a:r>
            <a:endParaRPr lang="zh-CN" altLang="en-US" sz="1600" b="1" dirty="0">
              <a:solidFill>
                <a:schemeClr val="tx1"/>
              </a:solidFill>
              <a:latin typeface="微软雅黑" pitchFamily="34" charset="-122"/>
              <a:ea typeface="微软雅黑" pitchFamily="34" charset="-122"/>
            </a:endParaRPr>
          </a:p>
        </p:txBody>
      </p:sp>
      <p:sp>
        <p:nvSpPr>
          <p:cNvPr id="101" name="Rectangle 142"/>
          <p:cNvSpPr>
            <a:spLocks noChangeArrowheads="1"/>
          </p:cNvSpPr>
          <p:nvPr/>
        </p:nvSpPr>
        <p:spPr bwMode="auto">
          <a:xfrm>
            <a:off x="1296056" y="1844824"/>
            <a:ext cx="1117413" cy="225611"/>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en-US" altLang="zh-CN" sz="1200" kern="0" smtClean="0">
                <a:latin typeface="微软雅黑" pitchFamily="34" charset="-122"/>
                <a:ea typeface="微软雅黑" pitchFamily="34" charset="-122"/>
              </a:rPr>
              <a:t>OA</a:t>
            </a:r>
            <a:r>
              <a:rPr lang="zh-CN" altLang="en-US" sz="1200" kern="0" smtClean="0">
                <a:latin typeface="微软雅黑" pitchFamily="34" charset="-122"/>
                <a:ea typeface="微软雅黑" pitchFamily="34" charset="-122"/>
              </a:rPr>
              <a:t>协同办公</a:t>
            </a:r>
            <a:endParaRPr lang="zh-CN" altLang="en-US" sz="1200">
              <a:latin typeface="微软雅黑" pitchFamily="34" charset="-122"/>
              <a:ea typeface="微软雅黑" pitchFamily="34" charset="-122"/>
            </a:endParaRPr>
          </a:p>
        </p:txBody>
      </p:sp>
      <p:sp>
        <p:nvSpPr>
          <p:cNvPr id="102" name="矩形 56"/>
          <p:cNvSpPr>
            <a:spLocks noChangeArrowheads="1"/>
          </p:cNvSpPr>
          <p:nvPr/>
        </p:nvSpPr>
        <p:spPr bwMode="auto">
          <a:xfrm>
            <a:off x="792000" y="1867770"/>
            <a:ext cx="432048" cy="1097381"/>
          </a:xfrm>
          <a:prstGeom prst="rect">
            <a:avLst/>
          </a:prstGeom>
          <a:solidFill>
            <a:srgbClr val="0070C0">
              <a:alpha val="79999"/>
            </a:srgbClr>
          </a:solidFill>
          <a:ln>
            <a:solidFill>
              <a:schemeClr val="accent1"/>
            </a:solidFill>
          </a:ln>
          <a:effectLst/>
        </p:spPr>
        <p:txBody>
          <a:bodyPr anchor="ctr"/>
          <a:lstStyle/>
          <a:p>
            <a:pPr algn="ctr"/>
            <a:endParaRPr lang="zh-CN" altLang="en-US" sz="1200">
              <a:latin typeface="微软雅黑" pitchFamily="34" charset="-122"/>
              <a:ea typeface="微软雅黑" pitchFamily="34" charset="-122"/>
            </a:endParaRPr>
          </a:p>
        </p:txBody>
      </p:sp>
      <p:sp>
        <p:nvSpPr>
          <p:cNvPr id="103" name="Rectangle 142"/>
          <p:cNvSpPr>
            <a:spLocks noChangeArrowheads="1"/>
          </p:cNvSpPr>
          <p:nvPr/>
        </p:nvSpPr>
        <p:spPr bwMode="auto">
          <a:xfrm>
            <a:off x="1296057" y="2070435"/>
            <a:ext cx="1117413" cy="225611"/>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en-US" sz="1200" kern="0" smtClean="0">
                <a:latin typeface="微软雅黑" pitchFamily="34" charset="-122"/>
                <a:ea typeface="微软雅黑" pitchFamily="34" charset="-122"/>
              </a:rPr>
              <a:t>业务审批系统</a:t>
            </a:r>
            <a:endParaRPr lang="zh-CN" altLang="en-US" sz="1200">
              <a:latin typeface="微软雅黑" pitchFamily="34" charset="-122"/>
              <a:ea typeface="微软雅黑" pitchFamily="34" charset="-122"/>
            </a:endParaRPr>
          </a:p>
        </p:txBody>
      </p:sp>
      <p:sp>
        <p:nvSpPr>
          <p:cNvPr id="104" name="Rectangle 142"/>
          <p:cNvSpPr>
            <a:spLocks noChangeArrowheads="1"/>
          </p:cNvSpPr>
          <p:nvPr/>
        </p:nvSpPr>
        <p:spPr bwMode="auto">
          <a:xfrm>
            <a:off x="1296057" y="2286459"/>
            <a:ext cx="1117413" cy="225611"/>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en-US" sz="1200" kern="0" smtClean="0">
                <a:latin typeface="微软雅黑" pitchFamily="34" charset="-122"/>
                <a:ea typeface="微软雅黑" pitchFamily="34" charset="-122"/>
              </a:rPr>
              <a:t>视频会议系统</a:t>
            </a:r>
            <a:endParaRPr lang="zh-CN" altLang="en-US" sz="1200">
              <a:latin typeface="微软雅黑" pitchFamily="34" charset="-122"/>
              <a:ea typeface="微软雅黑" pitchFamily="34" charset="-122"/>
            </a:endParaRPr>
          </a:p>
        </p:txBody>
      </p:sp>
      <p:sp>
        <p:nvSpPr>
          <p:cNvPr id="105" name="Rectangle 142"/>
          <p:cNvSpPr>
            <a:spLocks noChangeArrowheads="1"/>
          </p:cNvSpPr>
          <p:nvPr/>
        </p:nvSpPr>
        <p:spPr bwMode="auto">
          <a:xfrm>
            <a:off x="1296057" y="2525429"/>
            <a:ext cx="1117413" cy="225611"/>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en-US" sz="1200" kern="0" smtClean="0">
                <a:latin typeface="微软雅黑" pitchFamily="34" charset="-122"/>
                <a:ea typeface="微软雅黑" pitchFamily="34" charset="-122"/>
              </a:rPr>
              <a:t>招商管理系统</a:t>
            </a:r>
            <a:endParaRPr lang="zh-CN" altLang="en-US" sz="1200">
              <a:latin typeface="微软雅黑" pitchFamily="34" charset="-122"/>
              <a:ea typeface="微软雅黑" pitchFamily="34" charset="-122"/>
            </a:endParaRPr>
          </a:p>
        </p:txBody>
      </p:sp>
      <p:sp>
        <p:nvSpPr>
          <p:cNvPr id="106" name="Rectangle 142"/>
          <p:cNvSpPr>
            <a:spLocks noChangeArrowheads="1"/>
          </p:cNvSpPr>
          <p:nvPr/>
        </p:nvSpPr>
        <p:spPr bwMode="auto">
          <a:xfrm>
            <a:off x="3098137" y="2132856"/>
            <a:ext cx="1094289" cy="225610"/>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100" smtClean="0">
                <a:latin typeface="微软雅黑" pitchFamily="34" charset="-122"/>
                <a:ea typeface="微软雅黑" pitchFamily="34" charset="-122"/>
              </a:rPr>
              <a:t>企业</a:t>
            </a:r>
            <a:r>
              <a:rPr lang="en-US" altLang="zh-CN" sz="1100" smtClean="0">
                <a:latin typeface="微软雅黑" pitchFamily="34" charset="-122"/>
                <a:ea typeface="微软雅黑" pitchFamily="34" charset="-122"/>
              </a:rPr>
              <a:t>SaaS</a:t>
            </a:r>
            <a:r>
              <a:rPr lang="zh-CN" altLang="en-US" sz="1100" smtClean="0">
                <a:latin typeface="微软雅黑" pitchFamily="34" charset="-122"/>
                <a:ea typeface="微软雅黑" pitchFamily="34" charset="-122"/>
              </a:rPr>
              <a:t>平台</a:t>
            </a:r>
            <a:endParaRPr lang="zh-CN" altLang="en-US" sz="1100">
              <a:latin typeface="微软雅黑" pitchFamily="34" charset="-122"/>
              <a:ea typeface="微软雅黑" pitchFamily="34" charset="-122"/>
            </a:endParaRPr>
          </a:p>
        </p:txBody>
      </p:sp>
      <p:sp>
        <p:nvSpPr>
          <p:cNvPr id="107" name="Rectangle 142"/>
          <p:cNvSpPr>
            <a:spLocks noChangeArrowheads="1"/>
          </p:cNvSpPr>
          <p:nvPr/>
        </p:nvSpPr>
        <p:spPr bwMode="auto">
          <a:xfrm>
            <a:off x="3097231" y="2384673"/>
            <a:ext cx="1095440" cy="180231"/>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100">
                <a:latin typeface="微软雅黑" pitchFamily="34" charset="-122"/>
                <a:ea typeface="微软雅黑" pitchFamily="34" charset="-122"/>
              </a:rPr>
              <a:t>云</a:t>
            </a:r>
            <a:r>
              <a:rPr lang="zh-CN" altLang="en-US" sz="1100" smtClean="0">
                <a:latin typeface="微软雅黑" pitchFamily="34" charset="-122"/>
                <a:ea typeface="微软雅黑" pitchFamily="34" charset="-122"/>
              </a:rPr>
              <a:t>桌面平台</a:t>
            </a:r>
            <a:endParaRPr lang="zh-CN" altLang="en-US" sz="1100">
              <a:latin typeface="微软雅黑" pitchFamily="34" charset="-122"/>
              <a:ea typeface="微软雅黑" pitchFamily="34" charset="-122"/>
            </a:endParaRPr>
          </a:p>
        </p:txBody>
      </p:sp>
      <p:sp>
        <p:nvSpPr>
          <p:cNvPr id="108" name="Rectangle 142"/>
          <p:cNvSpPr>
            <a:spLocks noChangeArrowheads="1"/>
          </p:cNvSpPr>
          <p:nvPr/>
        </p:nvSpPr>
        <p:spPr bwMode="auto">
          <a:xfrm>
            <a:off x="3098137" y="2806596"/>
            <a:ext cx="2446391" cy="190356"/>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100" dirty="0" smtClean="0">
                <a:latin typeface="微软雅黑" pitchFamily="34" charset="-122"/>
                <a:ea typeface="微软雅黑" pitchFamily="34" charset="-122"/>
              </a:rPr>
              <a:t>综合信息发布平台</a:t>
            </a:r>
            <a:endParaRPr lang="zh-CN" altLang="en-US" sz="1100" dirty="0">
              <a:latin typeface="微软雅黑" pitchFamily="34" charset="-122"/>
              <a:ea typeface="微软雅黑" pitchFamily="34" charset="-122"/>
            </a:endParaRPr>
          </a:p>
        </p:txBody>
      </p:sp>
      <p:sp>
        <p:nvSpPr>
          <p:cNvPr id="109" name="Rectangle 142"/>
          <p:cNvSpPr>
            <a:spLocks noChangeArrowheads="1"/>
          </p:cNvSpPr>
          <p:nvPr/>
        </p:nvSpPr>
        <p:spPr bwMode="auto">
          <a:xfrm>
            <a:off x="3097230" y="2599684"/>
            <a:ext cx="1095440" cy="181244"/>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100" smtClean="0">
                <a:latin typeface="微软雅黑" pitchFamily="34" charset="-122"/>
                <a:ea typeface="微软雅黑" pitchFamily="34" charset="-122"/>
              </a:rPr>
              <a:t>园区一卡通</a:t>
            </a:r>
            <a:r>
              <a:rPr lang="zh-CN" altLang="en-US" sz="1100">
                <a:latin typeface="微软雅黑" pitchFamily="34" charset="-122"/>
                <a:ea typeface="微软雅黑" pitchFamily="34" charset="-122"/>
              </a:rPr>
              <a:t>平台</a:t>
            </a:r>
          </a:p>
        </p:txBody>
      </p:sp>
      <p:sp>
        <p:nvSpPr>
          <p:cNvPr id="110" name="矩形 56"/>
          <p:cNvSpPr>
            <a:spLocks noChangeArrowheads="1"/>
          </p:cNvSpPr>
          <p:nvPr/>
        </p:nvSpPr>
        <p:spPr bwMode="auto">
          <a:xfrm>
            <a:off x="2548994" y="1867770"/>
            <a:ext cx="432048" cy="1121834"/>
          </a:xfrm>
          <a:prstGeom prst="rect">
            <a:avLst/>
          </a:prstGeom>
          <a:solidFill>
            <a:srgbClr val="0070C0">
              <a:alpha val="79999"/>
            </a:srgbClr>
          </a:solidFill>
          <a:ln>
            <a:solidFill>
              <a:schemeClr val="accent1"/>
            </a:solidFill>
          </a:ln>
          <a:effectLst/>
        </p:spPr>
        <p:txBody>
          <a:bodyPr anchor="ctr"/>
          <a:lstStyle/>
          <a:p>
            <a:pPr algn="ctr"/>
            <a:endParaRPr lang="zh-CN" altLang="en-US" sz="1200">
              <a:latin typeface="微软雅黑" pitchFamily="34" charset="-122"/>
              <a:ea typeface="微软雅黑" pitchFamily="34" charset="-122"/>
            </a:endParaRPr>
          </a:p>
        </p:txBody>
      </p:sp>
      <p:sp>
        <p:nvSpPr>
          <p:cNvPr id="111" name="TextBox 110"/>
          <p:cNvSpPr txBox="1"/>
          <p:nvPr/>
        </p:nvSpPr>
        <p:spPr>
          <a:xfrm>
            <a:off x="2520192" y="1972877"/>
            <a:ext cx="532858" cy="830997"/>
          </a:xfrm>
          <a:prstGeom prst="rect">
            <a:avLst/>
          </a:prstGeom>
          <a:noFill/>
        </p:spPr>
        <p:txBody>
          <a:bodyPr wrap="square" rtlCol="0">
            <a:spAutoFit/>
          </a:bodyPr>
          <a:lstStyle/>
          <a:p>
            <a:pPr>
              <a:lnSpc>
                <a:spcPct val="200000"/>
              </a:lnSpc>
            </a:pPr>
            <a:r>
              <a:rPr lang="zh-CN" altLang="en-US" sz="1200" b="1" smtClean="0">
                <a:solidFill>
                  <a:schemeClr val="bg1"/>
                </a:solidFill>
                <a:latin typeface="微软雅黑" pitchFamily="34" charset="-122"/>
                <a:ea typeface="微软雅黑" pitchFamily="34" charset="-122"/>
              </a:rPr>
              <a:t>企业服务</a:t>
            </a:r>
            <a:endParaRPr lang="zh-CN" altLang="en-US" sz="1200" b="1">
              <a:solidFill>
                <a:schemeClr val="bg1"/>
              </a:solidFill>
              <a:latin typeface="微软雅黑" pitchFamily="34" charset="-122"/>
              <a:ea typeface="微软雅黑" pitchFamily="34" charset="-122"/>
            </a:endParaRPr>
          </a:p>
        </p:txBody>
      </p:sp>
      <p:sp>
        <p:nvSpPr>
          <p:cNvPr id="112" name="TextBox 111"/>
          <p:cNvSpPr txBox="1"/>
          <p:nvPr/>
        </p:nvSpPr>
        <p:spPr>
          <a:xfrm>
            <a:off x="763198" y="1972877"/>
            <a:ext cx="532858" cy="830997"/>
          </a:xfrm>
          <a:prstGeom prst="rect">
            <a:avLst/>
          </a:prstGeom>
          <a:noFill/>
        </p:spPr>
        <p:txBody>
          <a:bodyPr wrap="square" rtlCol="0">
            <a:spAutoFit/>
          </a:bodyPr>
          <a:lstStyle/>
          <a:p>
            <a:pPr>
              <a:lnSpc>
                <a:spcPct val="200000"/>
              </a:lnSpc>
            </a:pPr>
            <a:r>
              <a:rPr lang="zh-CN" altLang="en-US" sz="1200" b="1" smtClean="0">
                <a:solidFill>
                  <a:schemeClr val="bg1"/>
                </a:solidFill>
                <a:latin typeface="微软雅黑" pitchFamily="34" charset="-122"/>
                <a:ea typeface="微软雅黑" pitchFamily="34" charset="-122"/>
              </a:rPr>
              <a:t>电子政务</a:t>
            </a:r>
            <a:endParaRPr lang="zh-CN" altLang="en-US" sz="1200" b="1">
              <a:solidFill>
                <a:schemeClr val="bg1"/>
              </a:solidFill>
              <a:latin typeface="微软雅黑" pitchFamily="34" charset="-122"/>
              <a:ea typeface="微软雅黑" pitchFamily="34" charset="-122"/>
            </a:endParaRPr>
          </a:p>
        </p:txBody>
      </p:sp>
      <p:sp>
        <p:nvSpPr>
          <p:cNvPr id="113" name="Rectangle 142"/>
          <p:cNvSpPr>
            <a:spLocks noChangeArrowheads="1"/>
          </p:cNvSpPr>
          <p:nvPr/>
        </p:nvSpPr>
        <p:spPr bwMode="auto">
          <a:xfrm>
            <a:off x="4321784" y="2132856"/>
            <a:ext cx="1207716" cy="225610"/>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100" smtClean="0">
                <a:latin typeface="微软雅黑" pitchFamily="34" charset="-122"/>
                <a:ea typeface="微软雅黑" pitchFamily="34" charset="-122"/>
              </a:rPr>
              <a:t>统一呼叫平台</a:t>
            </a:r>
            <a:endParaRPr lang="zh-CN" altLang="en-US" sz="1100">
              <a:latin typeface="微软雅黑" pitchFamily="34" charset="-122"/>
              <a:ea typeface="微软雅黑" pitchFamily="34" charset="-122"/>
            </a:endParaRPr>
          </a:p>
        </p:txBody>
      </p:sp>
      <p:sp>
        <p:nvSpPr>
          <p:cNvPr id="114" name="Rectangle 142"/>
          <p:cNvSpPr>
            <a:spLocks noChangeArrowheads="1"/>
          </p:cNvSpPr>
          <p:nvPr/>
        </p:nvSpPr>
        <p:spPr bwMode="auto">
          <a:xfrm>
            <a:off x="4321815" y="2383189"/>
            <a:ext cx="1207809" cy="181715"/>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100" smtClean="0">
                <a:latin typeface="微软雅黑" pitchFamily="34" charset="-122"/>
                <a:ea typeface="微软雅黑" pitchFamily="34" charset="-122"/>
              </a:rPr>
              <a:t>信息亭服务系统</a:t>
            </a:r>
            <a:endParaRPr lang="zh-CN" altLang="en-US" sz="1100">
              <a:latin typeface="微软雅黑" pitchFamily="34" charset="-122"/>
              <a:ea typeface="微软雅黑" pitchFamily="34" charset="-122"/>
            </a:endParaRPr>
          </a:p>
        </p:txBody>
      </p:sp>
      <p:sp>
        <p:nvSpPr>
          <p:cNvPr id="115" name="Rectangle 142"/>
          <p:cNvSpPr>
            <a:spLocks noChangeArrowheads="1"/>
          </p:cNvSpPr>
          <p:nvPr/>
        </p:nvSpPr>
        <p:spPr bwMode="auto">
          <a:xfrm>
            <a:off x="4321783" y="2599213"/>
            <a:ext cx="1207716" cy="181715"/>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100" smtClean="0">
                <a:latin typeface="微软雅黑" pitchFamily="34" charset="-122"/>
                <a:ea typeface="微软雅黑" pitchFamily="34" charset="-122"/>
              </a:rPr>
              <a:t>访客管理系统</a:t>
            </a:r>
            <a:endParaRPr lang="zh-CN" altLang="en-US" sz="1100">
              <a:latin typeface="微软雅黑" pitchFamily="34" charset="-122"/>
              <a:ea typeface="微软雅黑" pitchFamily="34" charset="-122"/>
            </a:endParaRPr>
          </a:p>
        </p:txBody>
      </p:sp>
      <p:sp>
        <p:nvSpPr>
          <p:cNvPr id="116" name="Rectangle 142"/>
          <p:cNvSpPr>
            <a:spLocks noChangeArrowheads="1"/>
          </p:cNvSpPr>
          <p:nvPr/>
        </p:nvSpPr>
        <p:spPr bwMode="auto">
          <a:xfrm>
            <a:off x="6121499" y="1882104"/>
            <a:ext cx="1031541" cy="345706"/>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smtClean="0">
                <a:latin typeface="微软雅黑" pitchFamily="34" charset="-122"/>
                <a:ea typeface="微软雅黑" pitchFamily="34" charset="-122"/>
              </a:rPr>
              <a:t>园区规划展示</a:t>
            </a:r>
            <a:endParaRPr lang="zh-CN" altLang="en-US" sz="1200">
              <a:latin typeface="微软雅黑" pitchFamily="34" charset="-122"/>
              <a:ea typeface="微软雅黑" pitchFamily="34" charset="-122"/>
            </a:endParaRPr>
          </a:p>
        </p:txBody>
      </p:sp>
      <p:sp>
        <p:nvSpPr>
          <p:cNvPr id="117" name="Rectangle 142"/>
          <p:cNvSpPr>
            <a:spLocks noChangeArrowheads="1"/>
          </p:cNvSpPr>
          <p:nvPr/>
        </p:nvSpPr>
        <p:spPr bwMode="auto">
          <a:xfrm>
            <a:off x="6120593" y="2299818"/>
            <a:ext cx="1032626" cy="276171"/>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smtClean="0">
                <a:latin typeface="微软雅黑" pitchFamily="34" charset="-122"/>
                <a:ea typeface="微软雅黑" pitchFamily="34" charset="-122"/>
              </a:rPr>
              <a:t>视频安全监控</a:t>
            </a:r>
            <a:endParaRPr lang="zh-CN" altLang="en-US" sz="1200">
              <a:latin typeface="微软雅黑" pitchFamily="34" charset="-122"/>
              <a:ea typeface="微软雅黑" pitchFamily="34" charset="-122"/>
            </a:endParaRPr>
          </a:p>
        </p:txBody>
      </p:sp>
      <p:sp>
        <p:nvSpPr>
          <p:cNvPr id="118" name="Rectangle 142"/>
          <p:cNvSpPr>
            <a:spLocks noChangeArrowheads="1"/>
          </p:cNvSpPr>
          <p:nvPr/>
        </p:nvSpPr>
        <p:spPr bwMode="auto">
          <a:xfrm>
            <a:off x="6120592" y="2670167"/>
            <a:ext cx="1032626" cy="277723"/>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smtClean="0">
                <a:latin typeface="微软雅黑" pitchFamily="34" charset="-122"/>
                <a:ea typeface="微软雅黑" pitchFamily="34" charset="-122"/>
              </a:rPr>
              <a:t>园区环境监测</a:t>
            </a:r>
            <a:endParaRPr lang="zh-CN" altLang="en-US" sz="1200">
              <a:latin typeface="微软雅黑" pitchFamily="34" charset="-122"/>
              <a:ea typeface="微软雅黑" pitchFamily="34" charset="-122"/>
            </a:endParaRPr>
          </a:p>
        </p:txBody>
      </p:sp>
      <p:sp>
        <p:nvSpPr>
          <p:cNvPr id="119" name="矩形 56"/>
          <p:cNvSpPr>
            <a:spLocks noChangeArrowheads="1"/>
          </p:cNvSpPr>
          <p:nvPr/>
        </p:nvSpPr>
        <p:spPr bwMode="auto">
          <a:xfrm>
            <a:off x="5645338" y="1867770"/>
            <a:ext cx="432048" cy="1121834"/>
          </a:xfrm>
          <a:prstGeom prst="rect">
            <a:avLst/>
          </a:prstGeom>
          <a:solidFill>
            <a:srgbClr val="0070C0">
              <a:alpha val="79999"/>
            </a:srgbClr>
          </a:solidFill>
          <a:ln>
            <a:solidFill>
              <a:schemeClr val="accent1"/>
            </a:solidFill>
          </a:ln>
          <a:effectLst/>
        </p:spPr>
        <p:txBody>
          <a:bodyPr anchor="ctr"/>
          <a:lstStyle/>
          <a:p>
            <a:pPr algn="ctr"/>
            <a:endParaRPr lang="zh-CN" altLang="en-US" sz="1200">
              <a:latin typeface="微软雅黑" pitchFamily="34" charset="-122"/>
              <a:ea typeface="微软雅黑" pitchFamily="34" charset="-122"/>
            </a:endParaRPr>
          </a:p>
        </p:txBody>
      </p:sp>
      <p:sp>
        <p:nvSpPr>
          <p:cNvPr id="120" name="TextBox 119"/>
          <p:cNvSpPr txBox="1"/>
          <p:nvPr/>
        </p:nvSpPr>
        <p:spPr>
          <a:xfrm>
            <a:off x="5616536" y="1972877"/>
            <a:ext cx="532858" cy="830997"/>
          </a:xfrm>
          <a:prstGeom prst="rect">
            <a:avLst/>
          </a:prstGeom>
          <a:noFill/>
        </p:spPr>
        <p:txBody>
          <a:bodyPr wrap="square" rtlCol="0">
            <a:spAutoFit/>
          </a:bodyPr>
          <a:lstStyle/>
          <a:p>
            <a:pPr>
              <a:lnSpc>
                <a:spcPct val="200000"/>
              </a:lnSpc>
            </a:pPr>
            <a:r>
              <a:rPr lang="zh-CN" altLang="en-US" sz="1200" b="1" smtClean="0">
                <a:solidFill>
                  <a:schemeClr val="bg1"/>
                </a:solidFill>
                <a:latin typeface="微软雅黑" pitchFamily="34" charset="-122"/>
                <a:ea typeface="微软雅黑" pitchFamily="34" charset="-122"/>
              </a:rPr>
              <a:t>园区管理</a:t>
            </a:r>
            <a:endParaRPr lang="zh-CN" altLang="en-US" sz="1200" b="1">
              <a:solidFill>
                <a:schemeClr val="bg1"/>
              </a:solidFill>
              <a:latin typeface="微软雅黑" pitchFamily="34" charset="-122"/>
              <a:ea typeface="微软雅黑" pitchFamily="34" charset="-122"/>
            </a:endParaRPr>
          </a:p>
        </p:txBody>
      </p:sp>
      <p:sp>
        <p:nvSpPr>
          <p:cNvPr id="121" name="Rectangle 142"/>
          <p:cNvSpPr>
            <a:spLocks noChangeArrowheads="1"/>
          </p:cNvSpPr>
          <p:nvPr/>
        </p:nvSpPr>
        <p:spPr bwMode="auto">
          <a:xfrm>
            <a:off x="7200712" y="1870200"/>
            <a:ext cx="1083676" cy="357609"/>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smtClean="0">
                <a:latin typeface="微软雅黑" pitchFamily="34" charset="-122"/>
                <a:ea typeface="微软雅黑" pitchFamily="34" charset="-122"/>
              </a:rPr>
              <a:t>企业运营监测</a:t>
            </a:r>
            <a:endParaRPr lang="zh-CN" altLang="en-US" sz="1200">
              <a:latin typeface="微软雅黑" pitchFamily="34" charset="-122"/>
              <a:ea typeface="微软雅黑" pitchFamily="34" charset="-122"/>
            </a:endParaRPr>
          </a:p>
        </p:txBody>
      </p:sp>
      <p:sp>
        <p:nvSpPr>
          <p:cNvPr id="122" name="Rectangle 142"/>
          <p:cNvSpPr>
            <a:spLocks noChangeArrowheads="1"/>
          </p:cNvSpPr>
          <p:nvPr/>
        </p:nvSpPr>
        <p:spPr bwMode="auto">
          <a:xfrm>
            <a:off x="7200712" y="2290231"/>
            <a:ext cx="1083760" cy="288032"/>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smtClean="0">
                <a:latin typeface="微软雅黑" pitchFamily="34" charset="-122"/>
                <a:ea typeface="微软雅黑" pitchFamily="34" charset="-122"/>
              </a:rPr>
              <a:t>园区能耗监测</a:t>
            </a:r>
            <a:endParaRPr lang="zh-CN" altLang="en-US" sz="1200">
              <a:latin typeface="微软雅黑" pitchFamily="34" charset="-122"/>
              <a:ea typeface="微软雅黑" pitchFamily="34" charset="-122"/>
            </a:endParaRPr>
          </a:p>
        </p:txBody>
      </p:sp>
      <p:sp>
        <p:nvSpPr>
          <p:cNvPr id="123" name="Rectangle 142"/>
          <p:cNvSpPr>
            <a:spLocks noChangeArrowheads="1"/>
          </p:cNvSpPr>
          <p:nvPr/>
        </p:nvSpPr>
        <p:spPr bwMode="auto">
          <a:xfrm>
            <a:off x="7200712" y="2659858"/>
            <a:ext cx="1083676" cy="288032"/>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smtClean="0">
                <a:latin typeface="微软雅黑" pitchFamily="34" charset="-122"/>
                <a:ea typeface="微软雅黑" pitchFamily="34" charset="-122"/>
              </a:rPr>
              <a:t>园区建设监管</a:t>
            </a:r>
            <a:endParaRPr lang="zh-CN" altLang="en-US" sz="1200">
              <a:latin typeface="微软雅黑" pitchFamily="34" charset="-122"/>
              <a:ea typeface="微软雅黑" pitchFamily="34" charset="-122"/>
            </a:endParaRPr>
          </a:p>
        </p:txBody>
      </p:sp>
      <p:sp>
        <p:nvSpPr>
          <p:cNvPr id="124" name="矩形 123"/>
          <p:cNvSpPr/>
          <p:nvPr/>
        </p:nvSpPr>
        <p:spPr>
          <a:xfrm>
            <a:off x="792000" y="3139925"/>
            <a:ext cx="3400426" cy="344995"/>
          </a:xfrm>
          <a:prstGeom prst="rect">
            <a:avLst/>
          </a:prstGeom>
          <a:solidFill>
            <a:schemeClr val="bg1"/>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mtClean="0">
                <a:solidFill>
                  <a:schemeClr val="tx1"/>
                </a:solidFill>
                <a:latin typeface="微软雅黑" pitchFamily="34" charset="-122"/>
                <a:ea typeface="微软雅黑" pitchFamily="34" charset="-122"/>
              </a:rPr>
              <a:t>公共服务平台</a:t>
            </a:r>
            <a:endParaRPr lang="zh-CN" altLang="en-US">
              <a:solidFill>
                <a:schemeClr val="tx1"/>
              </a:solidFill>
              <a:latin typeface="微软雅黑" pitchFamily="34" charset="-122"/>
              <a:ea typeface="微软雅黑" pitchFamily="34" charset="-122"/>
            </a:endParaRPr>
          </a:p>
        </p:txBody>
      </p:sp>
      <p:sp>
        <p:nvSpPr>
          <p:cNvPr id="125" name="矩形 124"/>
          <p:cNvSpPr/>
          <p:nvPr/>
        </p:nvSpPr>
        <p:spPr>
          <a:xfrm>
            <a:off x="4501491" y="3124880"/>
            <a:ext cx="3779341" cy="344995"/>
          </a:xfrm>
          <a:prstGeom prst="rect">
            <a:avLst/>
          </a:prstGeom>
          <a:solidFill>
            <a:schemeClr val="bg1"/>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mtClean="0">
                <a:solidFill>
                  <a:schemeClr val="tx1"/>
                </a:solidFill>
                <a:latin typeface="微软雅黑" pitchFamily="34" charset="-122"/>
                <a:ea typeface="微软雅黑" pitchFamily="34" charset="-122"/>
              </a:rPr>
              <a:t>公共管理平台</a:t>
            </a:r>
            <a:endParaRPr lang="zh-CN" altLang="en-US">
              <a:solidFill>
                <a:schemeClr val="tx1"/>
              </a:solidFill>
              <a:latin typeface="微软雅黑" pitchFamily="34" charset="-122"/>
              <a:ea typeface="微软雅黑" pitchFamily="34" charset="-122"/>
            </a:endParaRPr>
          </a:p>
        </p:txBody>
      </p:sp>
      <p:sp>
        <p:nvSpPr>
          <p:cNvPr id="126" name="矩形 125"/>
          <p:cNvSpPr/>
          <p:nvPr/>
        </p:nvSpPr>
        <p:spPr>
          <a:xfrm>
            <a:off x="792000" y="3643981"/>
            <a:ext cx="7488832" cy="705035"/>
          </a:xfrm>
          <a:prstGeom prst="rect">
            <a:avLst/>
          </a:prstGeom>
          <a:solidFill>
            <a:schemeClr val="bg1"/>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endParaRPr>
          </a:p>
        </p:txBody>
      </p:sp>
      <p:sp>
        <p:nvSpPr>
          <p:cNvPr id="127" name="矩形 126"/>
          <p:cNvSpPr/>
          <p:nvPr/>
        </p:nvSpPr>
        <p:spPr>
          <a:xfrm>
            <a:off x="3725937" y="3506406"/>
            <a:ext cx="1620957" cy="338554"/>
          </a:xfrm>
          <a:prstGeom prst="rect">
            <a:avLst/>
          </a:prstGeom>
          <a:solidFill>
            <a:schemeClr val="bg1"/>
          </a:solidFill>
          <a:ln>
            <a:noFill/>
            <a:prstDash val="dash"/>
          </a:ln>
        </p:spPr>
        <p:txBody>
          <a:bodyPr wrap="none">
            <a:spAutoFit/>
          </a:bodyPr>
          <a:lstStyle/>
          <a:p>
            <a:pPr algn="ctr"/>
            <a:r>
              <a:rPr lang="zh-CN" altLang="en-US" sz="1600">
                <a:latin typeface="微软雅黑" pitchFamily="34" charset="-122"/>
                <a:ea typeface="微软雅黑" pitchFamily="34" charset="-122"/>
              </a:rPr>
              <a:t>公共数据库平台</a:t>
            </a:r>
          </a:p>
        </p:txBody>
      </p:sp>
      <p:sp>
        <p:nvSpPr>
          <p:cNvPr id="128" name="矩形 127"/>
          <p:cNvSpPr/>
          <p:nvPr/>
        </p:nvSpPr>
        <p:spPr>
          <a:xfrm>
            <a:off x="8355120" y="2040688"/>
            <a:ext cx="285752" cy="763186"/>
          </a:xfrm>
          <a:prstGeom prst="rect">
            <a:avLst/>
          </a:prstGeom>
          <a:solidFill>
            <a:srgbClr val="00B0F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smtClean="0">
                <a:solidFill>
                  <a:schemeClr val="bg1"/>
                </a:solidFill>
                <a:latin typeface="微软雅黑" pitchFamily="34" charset="-122"/>
                <a:ea typeface="微软雅黑" pitchFamily="34" charset="-122"/>
              </a:rPr>
              <a:t>应用层</a:t>
            </a:r>
            <a:endParaRPr lang="zh-CN" altLang="en-US" sz="1200" b="1" dirty="0">
              <a:solidFill>
                <a:schemeClr val="bg1"/>
              </a:solidFill>
              <a:latin typeface="微软雅黑" pitchFamily="34" charset="-122"/>
              <a:ea typeface="微软雅黑" pitchFamily="34" charset="-122"/>
            </a:endParaRPr>
          </a:p>
        </p:txBody>
      </p:sp>
      <p:sp>
        <p:nvSpPr>
          <p:cNvPr id="129" name="圆角矩形 128"/>
          <p:cNvSpPr/>
          <p:nvPr/>
        </p:nvSpPr>
        <p:spPr>
          <a:xfrm>
            <a:off x="1008024" y="3884070"/>
            <a:ext cx="1214287" cy="3699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latin typeface="微软雅黑" pitchFamily="34" charset="-122"/>
                <a:ea typeface="微软雅黑" pitchFamily="34" charset="-122"/>
              </a:rPr>
              <a:t>企业</a:t>
            </a:r>
            <a:r>
              <a:rPr lang="zh-CN" altLang="en-US" sz="1400" b="1" dirty="0" smtClean="0">
                <a:latin typeface="微软雅黑" pitchFamily="34" charset="-122"/>
                <a:ea typeface="微软雅黑" pitchFamily="34" charset="-122"/>
              </a:rPr>
              <a:t>数据库</a:t>
            </a:r>
            <a:endParaRPr lang="zh-CN" altLang="en-US" sz="1400" b="1" dirty="0">
              <a:latin typeface="微软雅黑" pitchFamily="34" charset="-122"/>
              <a:ea typeface="微软雅黑" pitchFamily="34" charset="-122"/>
            </a:endParaRPr>
          </a:p>
        </p:txBody>
      </p:sp>
      <p:sp>
        <p:nvSpPr>
          <p:cNvPr id="130" name="圆角矩形 129"/>
          <p:cNvSpPr/>
          <p:nvPr/>
        </p:nvSpPr>
        <p:spPr>
          <a:xfrm>
            <a:off x="2421609" y="3884070"/>
            <a:ext cx="1214287" cy="39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smtClean="0">
                <a:latin typeface="微软雅黑" pitchFamily="34" charset="-122"/>
                <a:ea typeface="微软雅黑" pitchFamily="34" charset="-122"/>
              </a:rPr>
              <a:t>GIS</a:t>
            </a:r>
            <a:r>
              <a:rPr lang="zh-CN" altLang="en-US" sz="1400" b="1" smtClean="0">
                <a:latin typeface="微软雅黑" pitchFamily="34" charset="-122"/>
                <a:ea typeface="微软雅黑" pitchFamily="34" charset="-122"/>
              </a:rPr>
              <a:t>数据库</a:t>
            </a:r>
            <a:endParaRPr lang="zh-CN" altLang="en-US" sz="1400" b="1">
              <a:latin typeface="微软雅黑" pitchFamily="34" charset="-122"/>
              <a:ea typeface="微软雅黑" pitchFamily="34" charset="-122"/>
            </a:endParaRPr>
          </a:p>
        </p:txBody>
      </p:sp>
      <p:sp>
        <p:nvSpPr>
          <p:cNvPr id="131" name="圆角矩形 130"/>
          <p:cNvSpPr/>
          <p:nvPr/>
        </p:nvSpPr>
        <p:spPr>
          <a:xfrm>
            <a:off x="3789761" y="3884070"/>
            <a:ext cx="1214287" cy="39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itchFamily="34" charset="-122"/>
                <a:ea typeface="微软雅黑" pitchFamily="34" charset="-122"/>
              </a:rPr>
              <a:t>经济</a:t>
            </a:r>
            <a:r>
              <a:rPr lang="zh-CN" altLang="en-US" sz="1400" b="1" smtClean="0">
                <a:latin typeface="微软雅黑" pitchFamily="34" charset="-122"/>
                <a:ea typeface="微软雅黑" pitchFamily="34" charset="-122"/>
              </a:rPr>
              <a:t>数据库</a:t>
            </a:r>
            <a:endParaRPr lang="zh-CN" altLang="en-US" sz="1400" b="1">
              <a:latin typeface="微软雅黑" pitchFamily="34" charset="-122"/>
              <a:ea typeface="微软雅黑" pitchFamily="34" charset="-122"/>
            </a:endParaRPr>
          </a:p>
        </p:txBody>
      </p:sp>
      <p:sp>
        <p:nvSpPr>
          <p:cNvPr id="132" name="圆角矩形 131"/>
          <p:cNvSpPr/>
          <p:nvPr/>
        </p:nvSpPr>
        <p:spPr>
          <a:xfrm>
            <a:off x="5229921" y="3884070"/>
            <a:ext cx="1214287" cy="39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itchFamily="34" charset="-122"/>
                <a:ea typeface="微软雅黑" pitchFamily="34" charset="-122"/>
              </a:rPr>
              <a:t>人口</a:t>
            </a:r>
            <a:r>
              <a:rPr lang="zh-CN" altLang="en-US" sz="1400" b="1" smtClean="0">
                <a:latin typeface="微软雅黑" pitchFamily="34" charset="-122"/>
                <a:ea typeface="微软雅黑" pitchFamily="34" charset="-122"/>
              </a:rPr>
              <a:t>数据库</a:t>
            </a:r>
            <a:endParaRPr lang="zh-CN" altLang="en-US" sz="1400" b="1">
              <a:latin typeface="微软雅黑" pitchFamily="34" charset="-122"/>
              <a:ea typeface="微软雅黑" pitchFamily="34" charset="-122"/>
            </a:endParaRPr>
          </a:p>
        </p:txBody>
      </p:sp>
      <p:sp>
        <p:nvSpPr>
          <p:cNvPr id="133" name="圆角矩形 132"/>
          <p:cNvSpPr/>
          <p:nvPr/>
        </p:nvSpPr>
        <p:spPr>
          <a:xfrm>
            <a:off x="6670081" y="3884070"/>
            <a:ext cx="1214287" cy="39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latin typeface="微软雅黑" pitchFamily="34" charset="-122"/>
                <a:ea typeface="微软雅黑" pitchFamily="34" charset="-122"/>
              </a:rPr>
              <a:t>用户</a:t>
            </a:r>
            <a:r>
              <a:rPr lang="zh-CN" altLang="en-US" sz="1400" b="1" smtClean="0">
                <a:latin typeface="微软雅黑" pitchFamily="34" charset="-122"/>
                <a:ea typeface="微软雅黑" pitchFamily="34" charset="-122"/>
              </a:rPr>
              <a:t>数据库</a:t>
            </a:r>
            <a:endParaRPr lang="zh-CN" altLang="en-US" sz="1400" b="1">
              <a:latin typeface="微软雅黑" pitchFamily="34" charset="-122"/>
              <a:ea typeface="微软雅黑" pitchFamily="34" charset="-122"/>
            </a:endParaRPr>
          </a:p>
        </p:txBody>
      </p:sp>
      <p:sp>
        <p:nvSpPr>
          <p:cNvPr id="134" name="矩形 133"/>
          <p:cNvSpPr/>
          <p:nvPr/>
        </p:nvSpPr>
        <p:spPr>
          <a:xfrm>
            <a:off x="827584" y="4668181"/>
            <a:ext cx="7453248" cy="705035"/>
          </a:xfrm>
          <a:prstGeom prst="rect">
            <a:avLst/>
          </a:prstGeom>
          <a:solidFill>
            <a:schemeClr val="bg1"/>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endParaRPr>
          </a:p>
        </p:txBody>
      </p:sp>
      <p:sp>
        <p:nvSpPr>
          <p:cNvPr id="135" name="矩形 134"/>
          <p:cNvSpPr/>
          <p:nvPr/>
        </p:nvSpPr>
        <p:spPr>
          <a:xfrm>
            <a:off x="827584" y="5445608"/>
            <a:ext cx="7453248" cy="503672"/>
          </a:xfrm>
          <a:prstGeom prst="rect">
            <a:avLst/>
          </a:prstGeom>
          <a:solidFill>
            <a:schemeClr val="bg1"/>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endParaRPr>
          </a:p>
        </p:txBody>
      </p:sp>
      <p:sp>
        <p:nvSpPr>
          <p:cNvPr id="136" name="矩形 135"/>
          <p:cNvSpPr/>
          <p:nvPr/>
        </p:nvSpPr>
        <p:spPr>
          <a:xfrm>
            <a:off x="539576" y="4892886"/>
            <a:ext cx="216000" cy="19229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bg1"/>
                </a:solidFill>
                <a:latin typeface="微软雅黑" pitchFamily="34" charset="-122"/>
                <a:ea typeface="微软雅黑" pitchFamily="34" charset="-122"/>
              </a:rPr>
              <a:t>云</a:t>
            </a:r>
            <a:endParaRPr lang="zh-CN" altLang="en-US" sz="1200" dirty="0">
              <a:solidFill>
                <a:schemeClr val="bg1"/>
              </a:solidFill>
              <a:latin typeface="微软雅黑" pitchFamily="34" charset="-122"/>
              <a:ea typeface="微软雅黑" pitchFamily="34" charset="-122"/>
            </a:endParaRPr>
          </a:p>
        </p:txBody>
      </p:sp>
      <p:pic>
        <p:nvPicPr>
          <p:cNvPr id="137"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49394" y="4799528"/>
            <a:ext cx="992052" cy="430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8"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347066" y="4810916"/>
            <a:ext cx="721964" cy="407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9" name="Picture 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089504" y="4798872"/>
            <a:ext cx="647933" cy="432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0" name="Picture 6" descr="http://t0.gstatic.com/images?q=tbn:ANd9GcTqpDywU6a7OzM9dctBl0kHEdg2o8xivrJExrJ0WXaNY_Rlz8bA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491243" y="4797152"/>
            <a:ext cx="1774348" cy="435510"/>
          </a:xfrm>
          <a:prstGeom prst="rect">
            <a:avLst/>
          </a:prstGeom>
          <a:noFill/>
          <a:extLst>
            <a:ext uri="{909E8E84-426E-40DD-AFC4-6F175D3DCCD1}">
              <a14:hiddenFill xmlns:a14="http://schemas.microsoft.com/office/drawing/2010/main">
                <a:solidFill>
                  <a:srgbClr val="FFFFFF"/>
                </a:solidFill>
              </a14:hiddenFill>
            </a:ext>
          </a:extLst>
        </p:spPr>
      </p:pic>
      <p:sp>
        <p:nvSpPr>
          <p:cNvPr id="141" name="Text Box 55"/>
          <p:cNvSpPr txBox="1">
            <a:spLocks noChangeArrowheads="1"/>
          </p:cNvSpPr>
          <p:nvPr/>
        </p:nvSpPr>
        <p:spPr bwMode="auto">
          <a:xfrm>
            <a:off x="2544017" y="4905308"/>
            <a:ext cx="697615" cy="246215"/>
          </a:xfrm>
          <a:prstGeom prst="rect">
            <a:avLst/>
          </a:prstGeom>
          <a:noFill/>
          <a:ln w="19050" algn="ctr">
            <a:noFill/>
            <a:miter lim="800000"/>
            <a:headEnd/>
            <a:tailEnd/>
          </a:ln>
          <a:extLst>
            <a:ext uri="{909E8E84-426E-40DD-AFC4-6F175D3DCCD1}">
              <a14:hiddenFill xmlns:a14="http://schemas.microsoft.com/office/drawing/2010/main">
                <a:solidFill>
                  <a:srgbClr val="FFFFFF"/>
                </a:solidFill>
              </a14:hiddenFill>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dirty="0" smtClean="0">
                <a:latin typeface="微软雅黑" pitchFamily="34" charset="-122"/>
                <a:ea typeface="微软雅黑" pitchFamily="34" charset="-122"/>
              </a:rPr>
              <a:t>计算中心</a:t>
            </a:r>
            <a:endParaRPr lang="zh-CN" altLang="en-US" sz="1000" b="1" dirty="0">
              <a:latin typeface="微软雅黑" pitchFamily="34" charset="-122"/>
              <a:ea typeface="微软雅黑" pitchFamily="34" charset="-122"/>
            </a:endParaRPr>
          </a:p>
        </p:txBody>
      </p:sp>
      <p:sp>
        <p:nvSpPr>
          <p:cNvPr id="142" name="Text Box 55"/>
          <p:cNvSpPr txBox="1">
            <a:spLocks noChangeArrowheads="1"/>
          </p:cNvSpPr>
          <p:nvPr/>
        </p:nvSpPr>
        <p:spPr bwMode="auto">
          <a:xfrm>
            <a:off x="5208313" y="4905308"/>
            <a:ext cx="697615" cy="246215"/>
          </a:xfrm>
          <a:prstGeom prst="rect">
            <a:avLst/>
          </a:prstGeom>
          <a:noFill/>
          <a:ln w="19050" algn="ctr">
            <a:noFill/>
            <a:miter lim="800000"/>
            <a:headEnd/>
            <a:tailEnd/>
          </a:ln>
          <a:extLst>
            <a:ext uri="{909E8E84-426E-40DD-AFC4-6F175D3DCCD1}">
              <a14:hiddenFill xmlns:a14="http://schemas.microsoft.com/office/drawing/2010/main">
                <a:solidFill>
                  <a:srgbClr val="FFFFFF"/>
                </a:solidFill>
              </a14:hiddenFill>
            </a:ext>
          </a:extLst>
        </p:spPr>
        <p:txBody>
          <a:bodyPr wrap="none" lIns="91434" tIns="45717" rIns="91434" bIns="45717">
            <a:spAutoFit/>
          </a:bodyPr>
          <a:lstStyle>
            <a:defPPr>
              <a:defRPr lang="zh-CN"/>
            </a:defPPr>
            <a:lvl1pPr>
              <a:spcBef>
                <a:spcPct val="50000"/>
              </a:spcBef>
              <a:defRPr sz="1000" b="1">
                <a:latin typeface="华文细黑" pitchFamily="2" charset="-122"/>
                <a:ea typeface="华文细黑" pitchFamily="2" charset="-122"/>
              </a:defRPr>
            </a:lvl1pPr>
            <a:lvl2pPr marL="742950" indent="-285750" eaLnBrk="0" hangingPunct="0">
              <a:defRPr sz="1400">
                <a:latin typeface="Arial" pitchFamily="34" charset="0"/>
              </a:defRPr>
            </a:lvl2pPr>
            <a:lvl3pPr marL="1143000" indent="-228600" eaLnBrk="0" hangingPunct="0">
              <a:defRPr sz="1400">
                <a:latin typeface="Arial" pitchFamily="34" charset="0"/>
              </a:defRPr>
            </a:lvl3pPr>
            <a:lvl4pPr marL="1600200" indent="-228600" eaLnBrk="0" hangingPunct="0">
              <a:defRPr sz="1400">
                <a:latin typeface="Arial" pitchFamily="34" charset="0"/>
              </a:defRPr>
            </a:lvl4pPr>
            <a:lvl5pPr marL="2057400" indent="-228600" eaLnBrk="0" hangingPunct="0">
              <a:defRPr sz="1400">
                <a:latin typeface="Arial" pitchFamily="34" charset="0"/>
              </a:defRPr>
            </a:lvl5pPr>
            <a:lvl6pPr marL="2514600" indent="-228600" algn="ctr" eaLnBrk="0" fontAlgn="base" hangingPunct="0">
              <a:spcBef>
                <a:spcPct val="0"/>
              </a:spcBef>
              <a:spcAft>
                <a:spcPct val="0"/>
              </a:spcAft>
              <a:defRPr sz="1400">
                <a:latin typeface="Arial" pitchFamily="34" charset="0"/>
              </a:defRPr>
            </a:lvl6pPr>
            <a:lvl7pPr marL="2971800" indent="-228600" algn="ctr" eaLnBrk="0" fontAlgn="base" hangingPunct="0">
              <a:spcBef>
                <a:spcPct val="0"/>
              </a:spcBef>
              <a:spcAft>
                <a:spcPct val="0"/>
              </a:spcAft>
              <a:defRPr sz="1400">
                <a:latin typeface="Arial" pitchFamily="34" charset="0"/>
              </a:defRPr>
            </a:lvl7pPr>
            <a:lvl8pPr marL="3429000" indent="-228600" algn="ctr" eaLnBrk="0" fontAlgn="base" hangingPunct="0">
              <a:spcBef>
                <a:spcPct val="0"/>
              </a:spcBef>
              <a:spcAft>
                <a:spcPct val="0"/>
              </a:spcAft>
              <a:defRPr sz="1400">
                <a:latin typeface="Arial" pitchFamily="34" charset="0"/>
              </a:defRPr>
            </a:lvl8pPr>
            <a:lvl9pPr marL="3886200" indent="-228600" algn="ctr" eaLnBrk="0" fontAlgn="base" hangingPunct="0">
              <a:spcBef>
                <a:spcPct val="0"/>
              </a:spcBef>
              <a:spcAft>
                <a:spcPct val="0"/>
              </a:spcAft>
              <a:defRPr sz="1400">
                <a:latin typeface="Arial" pitchFamily="34" charset="0"/>
              </a:defRPr>
            </a:lvl9pPr>
          </a:lstStyle>
          <a:p>
            <a:r>
              <a:rPr lang="zh-CN" altLang="en-US" dirty="0">
                <a:latin typeface="微软雅黑" pitchFamily="34" charset="-122"/>
                <a:ea typeface="微软雅黑" pitchFamily="34" charset="-122"/>
              </a:rPr>
              <a:t>存储中心</a:t>
            </a:r>
          </a:p>
        </p:txBody>
      </p:sp>
      <p:sp>
        <p:nvSpPr>
          <p:cNvPr id="143" name="Text Box 55"/>
          <p:cNvSpPr txBox="1">
            <a:spLocks noChangeArrowheads="1"/>
          </p:cNvSpPr>
          <p:nvPr/>
        </p:nvSpPr>
        <p:spPr bwMode="auto">
          <a:xfrm>
            <a:off x="7164288" y="4905308"/>
            <a:ext cx="69761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dirty="0" smtClean="0">
                <a:latin typeface="微软雅黑" pitchFamily="34" charset="-122"/>
                <a:ea typeface="微软雅黑" pitchFamily="34" charset="-122"/>
              </a:rPr>
              <a:t>安全中心</a:t>
            </a:r>
            <a:endParaRPr lang="zh-CN" altLang="en-US" sz="1000" b="1" dirty="0">
              <a:latin typeface="微软雅黑" pitchFamily="34" charset="-122"/>
              <a:ea typeface="微软雅黑" pitchFamily="34" charset="-122"/>
            </a:endParaRPr>
          </a:p>
        </p:txBody>
      </p:sp>
      <p:sp>
        <p:nvSpPr>
          <p:cNvPr id="144" name="矩形 143"/>
          <p:cNvSpPr/>
          <p:nvPr/>
        </p:nvSpPr>
        <p:spPr>
          <a:xfrm>
            <a:off x="719152" y="4735447"/>
            <a:ext cx="396464" cy="565761"/>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00" b="1" smtClean="0">
                <a:solidFill>
                  <a:srgbClr val="0070C0"/>
                </a:solidFill>
                <a:latin typeface="微软雅黑" pitchFamily="34" charset="-122"/>
                <a:ea typeface="微软雅黑" pitchFamily="34" charset="-122"/>
              </a:rPr>
              <a:t>云</a:t>
            </a:r>
            <a:r>
              <a:rPr lang="en-US" altLang="zh-CN" sz="800" b="1" smtClean="0">
                <a:solidFill>
                  <a:srgbClr val="0070C0"/>
                </a:solidFill>
                <a:latin typeface="微软雅黑" pitchFamily="34" charset="-122"/>
                <a:ea typeface="微软雅黑" pitchFamily="34" charset="-122"/>
              </a:rPr>
              <a:t>IDC</a:t>
            </a:r>
            <a:endParaRPr lang="zh-CN" altLang="en-US" sz="800" b="1" dirty="0">
              <a:solidFill>
                <a:srgbClr val="0070C0"/>
              </a:solidFill>
              <a:latin typeface="微软雅黑" pitchFamily="34" charset="-122"/>
              <a:ea typeface="微软雅黑" pitchFamily="34" charset="-122"/>
            </a:endParaRPr>
          </a:p>
        </p:txBody>
      </p:sp>
      <p:sp>
        <p:nvSpPr>
          <p:cNvPr id="145" name="矩形 144"/>
          <p:cNvSpPr/>
          <p:nvPr/>
        </p:nvSpPr>
        <p:spPr>
          <a:xfrm>
            <a:off x="539576" y="5540958"/>
            <a:ext cx="216000" cy="19229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smtClean="0">
                <a:solidFill>
                  <a:schemeClr val="bg1"/>
                </a:solidFill>
                <a:latin typeface="微软雅黑" pitchFamily="34" charset="-122"/>
                <a:ea typeface="微软雅黑" pitchFamily="34" charset="-122"/>
              </a:rPr>
              <a:t>管</a:t>
            </a:r>
            <a:endParaRPr lang="zh-CN" altLang="en-US" sz="1200" dirty="0">
              <a:solidFill>
                <a:schemeClr val="bg1"/>
              </a:solidFill>
              <a:latin typeface="微软雅黑" pitchFamily="34" charset="-122"/>
              <a:ea typeface="微软雅黑" pitchFamily="34" charset="-122"/>
            </a:endParaRPr>
          </a:p>
        </p:txBody>
      </p:sp>
      <p:sp>
        <p:nvSpPr>
          <p:cNvPr id="146" name="椭圆 145"/>
          <p:cNvSpPr/>
          <p:nvPr/>
        </p:nvSpPr>
        <p:spPr>
          <a:xfrm>
            <a:off x="1331640" y="5530836"/>
            <a:ext cx="2357454" cy="33647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sz="1600" dirty="0" smtClean="0">
                <a:latin typeface="微软雅黑" pitchFamily="34" charset="-122"/>
                <a:ea typeface="微软雅黑" pitchFamily="34" charset="-122"/>
              </a:rPr>
              <a:t>传统通信网</a:t>
            </a:r>
            <a:endParaRPr lang="zh-CN" altLang="en-US" sz="1600" dirty="0">
              <a:latin typeface="微软雅黑" pitchFamily="34" charset="-122"/>
              <a:ea typeface="微软雅黑" pitchFamily="34" charset="-122"/>
            </a:endParaRPr>
          </a:p>
        </p:txBody>
      </p:sp>
      <p:sp>
        <p:nvSpPr>
          <p:cNvPr id="149" name="椭圆 148"/>
          <p:cNvSpPr/>
          <p:nvPr/>
        </p:nvSpPr>
        <p:spPr>
          <a:xfrm>
            <a:off x="5670930" y="5540794"/>
            <a:ext cx="2357454" cy="33647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sz="1600" dirty="0" smtClean="0">
                <a:latin typeface="微软雅黑" pitchFamily="34" charset="-122"/>
                <a:ea typeface="微软雅黑" pitchFamily="34" charset="-122"/>
              </a:rPr>
              <a:t>无线宽带网</a:t>
            </a:r>
            <a:endParaRPr lang="zh-CN" altLang="en-US" sz="1600" dirty="0">
              <a:latin typeface="微软雅黑" pitchFamily="34" charset="-122"/>
              <a:ea typeface="微软雅黑" pitchFamily="34" charset="-122"/>
            </a:endParaRPr>
          </a:p>
        </p:txBody>
      </p:sp>
      <p:sp>
        <p:nvSpPr>
          <p:cNvPr id="173" name="椭圆 172"/>
          <p:cNvSpPr/>
          <p:nvPr/>
        </p:nvSpPr>
        <p:spPr>
          <a:xfrm>
            <a:off x="3466868" y="5540794"/>
            <a:ext cx="2357454" cy="33647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sz="1600" dirty="0" smtClean="0">
                <a:latin typeface="微软雅黑" pitchFamily="34" charset="-122"/>
                <a:ea typeface="微软雅黑" pitchFamily="34" charset="-122"/>
              </a:rPr>
              <a:t>有线宽带网</a:t>
            </a:r>
            <a:endParaRPr lang="zh-CN" altLang="en-US" sz="1600" dirty="0">
              <a:latin typeface="微软雅黑" pitchFamily="34" charset="-122"/>
              <a:ea typeface="微软雅黑" pitchFamily="34" charset="-122"/>
            </a:endParaRPr>
          </a:p>
        </p:txBody>
      </p:sp>
      <p:sp>
        <p:nvSpPr>
          <p:cNvPr id="174" name="矩形 173"/>
          <p:cNvSpPr/>
          <p:nvPr/>
        </p:nvSpPr>
        <p:spPr>
          <a:xfrm>
            <a:off x="719152" y="5468536"/>
            <a:ext cx="396464" cy="480744"/>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00" b="1" dirty="0" smtClean="0">
                <a:solidFill>
                  <a:srgbClr val="0070C0"/>
                </a:solidFill>
                <a:latin typeface="微软雅黑" pitchFamily="34" charset="-122"/>
                <a:ea typeface="微软雅黑" pitchFamily="34" charset="-122"/>
              </a:rPr>
              <a:t>通信网</a:t>
            </a:r>
            <a:endParaRPr lang="zh-CN" altLang="en-US" sz="1050" b="1" dirty="0">
              <a:solidFill>
                <a:srgbClr val="0070C0"/>
              </a:solidFill>
              <a:latin typeface="微软雅黑" pitchFamily="34" charset="-122"/>
              <a:ea typeface="微软雅黑" pitchFamily="34" charset="-122"/>
            </a:endParaRPr>
          </a:p>
        </p:txBody>
      </p:sp>
      <p:sp>
        <p:nvSpPr>
          <p:cNvPr id="175" name="矩形 174"/>
          <p:cNvSpPr/>
          <p:nvPr/>
        </p:nvSpPr>
        <p:spPr>
          <a:xfrm>
            <a:off x="827584" y="6022286"/>
            <a:ext cx="7453248" cy="666707"/>
          </a:xfrm>
          <a:prstGeom prst="rect">
            <a:avLst/>
          </a:prstGeom>
          <a:solidFill>
            <a:schemeClr val="bg1"/>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endParaRPr>
          </a:p>
        </p:txBody>
      </p:sp>
      <p:sp>
        <p:nvSpPr>
          <p:cNvPr id="176" name="矩形 175"/>
          <p:cNvSpPr/>
          <p:nvPr/>
        </p:nvSpPr>
        <p:spPr>
          <a:xfrm>
            <a:off x="539576" y="6261038"/>
            <a:ext cx="216000" cy="19229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bg1"/>
                </a:solidFill>
                <a:latin typeface="微软雅黑" pitchFamily="34" charset="-122"/>
                <a:ea typeface="微软雅黑" pitchFamily="34" charset="-122"/>
              </a:rPr>
              <a:t>端</a:t>
            </a:r>
          </a:p>
        </p:txBody>
      </p:sp>
      <p:pic>
        <p:nvPicPr>
          <p:cNvPr id="177" name="Object 3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375346" y="6036419"/>
            <a:ext cx="258762" cy="384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 name="Picture 116" descr="人-电脑"/>
          <p:cNvPicPr>
            <a:picLocks noChangeAspect="1" noChangeArrowheads="1"/>
          </p:cNvPicPr>
          <p:nvPr/>
        </p:nvPicPr>
        <p:blipFill>
          <a:blip r:embed="rId11"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463727" y="6100017"/>
            <a:ext cx="468313" cy="32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 name="Picture 38"/>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5824164" y="6067512"/>
            <a:ext cx="508000" cy="35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 name="Picture 39"/>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6531322" y="6068925"/>
            <a:ext cx="488950" cy="35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 name="Picture 42"/>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7164784" y="6100016"/>
            <a:ext cx="863600" cy="32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 name="Picture 45" descr="40"/>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5139580" y="6068925"/>
            <a:ext cx="395287" cy="35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 name="Picture 47" descr="人-电脑-电话"/>
          <p:cNvPicPr>
            <a:picLocks noChangeAspect="1" noChangeArrowheads="1"/>
          </p:cNvPicPr>
          <p:nvPr/>
        </p:nvPicPr>
        <p:blipFill>
          <a:blip r:embed="rId1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71675" y="6033593"/>
            <a:ext cx="508000" cy="38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 name="Picture 50"/>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1894457" y="6083058"/>
            <a:ext cx="439738" cy="33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 name="Picture 51"/>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3243559" y="6081645"/>
            <a:ext cx="438150" cy="339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6" name="Group 52"/>
          <p:cNvGrpSpPr>
            <a:grpSpLocks/>
          </p:cNvGrpSpPr>
          <p:nvPr/>
        </p:nvGrpSpPr>
        <p:grpSpPr bwMode="auto">
          <a:xfrm>
            <a:off x="3788890" y="6100017"/>
            <a:ext cx="536575" cy="320819"/>
            <a:chOff x="2336" y="3430"/>
            <a:chExt cx="428" cy="254"/>
          </a:xfrm>
        </p:grpSpPr>
        <p:pic>
          <p:nvPicPr>
            <p:cNvPr id="187" name="Picture 53" descr="图片8"/>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2336" y="3430"/>
              <a:ext cx="428"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 name="Picture 54" descr="图片584"/>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2426" y="3475"/>
              <a:ext cx="23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9" name="Text Box 35"/>
          <p:cNvSpPr txBox="1">
            <a:spLocks noChangeArrowheads="1"/>
          </p:cNvSpPr>
          <p:nvPr/>
        </p:nvSpPr>
        <p:spPr bwMode="auto">
          <a:xfrm>
            <a:off x="1256632" y="6430729"/>
            <a:ext cx="441134"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dirty="0">
                <a:latin typeface="微软雅黑" pitchFamily="34" charset="-122"/>
                <a:ea typeface="微软雅黑" pitchFamily="34" charset="-122"/>
              </a:rPr>
              <a:t>手机</a:t>
            </a:r>
          </a:p>
        </p:txBody>
      </p:sp>
      <p:sp>
        <p:nvSpPr>
          <p:cNvPr id="190" name="Text Box 37"/>
          <p:cNvSpPr txBox="1">
            <a:spLocks noChangeArrowheads="1"/>
          </p:cNvSpPr>
          <p:nvPr/>
        </p:nvSpPr>
        <p:spPr bwMode="auto">
          <a:xfrm>
            <a:off x="4540276" y="6430729"/>
            <a:ext cx="356176"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en-US" altLang="zh-CN" sz="1000" b="1">
                <a:latin typeface="微软雅黑" pitchFamily="34" charset="-122"/>
                <a:ea typeface="微软雅黑" pitchFamily="34" charset="-122"/>
              </a:rPr>
              <a:t>PC</a:t>
            </a:r>
          </a:p>
        </p:txBody>
      </p:sp>
      <p:sp>
        <p:nvSpPr>
          <p:cNvPr id="191" name="Text Box 40"/>
          <p:cNvSpPr txBox="1">
            <a:spLocks noChangeArrowheads="1"/>
          </p:cNvSpPr>
          <p:nvPr/>
        </p:nvSpPr>
        <p:spPr bwMode="auto">
          <a:xfrm>
            <a:off x="5807050" y="6430729"/>
            <a:ext cx="56937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a:solidFill>
                  <a:srgbClr val="FF3300"/>
                </a:solidFill>
                <a:latin typeface="微软雅黑" pitchFamily="34" charset="-122"/>
                <a:ea typeface="微软雅黑" pitchFamily="34" charset="-122"/>
              </a:rPr>
              <a:t>摄像头</a:t>
            </a:r>
          </a:p>
        </p:txBody>
      </p:sp>
      <p:sp>
        <p:nvSpPr>
          <p:cNvPr id="192" name="Text Box 41"/>
          <p:cNvSpPr txBox="1">
            <a:spLocks noChangeArrowheads="1"/>
          </p:cNvSpPr>
          <p:nvPr/>
        </p:nvSpPr>
        <p:spPr bwMode="auto">
          <a:xfrm>
            <a:off x="6550721" y="6430729"/>
            <a:ext cx="490828"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en-US" altLang="zh-CN" sz="1000" b="1">
                <a:latin typeface="微软雅黑" pitchFamily="34" charset="-122"/>
                <a:ea typeface="微软雅黑" pitchFamily="34" charset="-122"/>
              </a:rPr>
              <a:t>RFID</a:t>
            </a:r>
          </a:p>
        </p:txBody>
      </p:sp>
      <p:sp>
        <p:nvSpPr>
          <p:cNvPr id="193" name="Text Box 43"/>
          <p:cNvSpPr txBox="1">
            <a:spLocks noChangeArrowheads="1"/>
          </p:cNvSpPr>
          <p:nvPr/>
        </p:nvSpPr>
        <p:spPr bwMode="auto">
          <a:xfrm>
            <a:off x="7128620" y="6430729"/>
            <a:ext cx="82585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dirty="0">
                <a:latin typeface="微软雅黑" pitchFamily="34" charset="-122"/>
                <a:ea typeface="微软雅黑" pitchFamily="34" charset="-122"/>
              </a:rPr>
              <a:t>传感器网络</a:t>
            </a:r>
          </a:p>
        </p:txBody>
      </p:sp>
      <p:sp>
        <p:nvSpPr>
          <p:cNvPr id="194" name="Text Box 44"/>
          <p:cNvSpPr txBox="1">
            <a:spLocks noChangeArrowheads="1"/>
          </p:cNvSpPr>
          <p:nvPr/>
        </p:nvSpPr>
        <p:spPr bwMode="auto">
          <a:xfrm>
            <a:off x="1791618" y="6430729"/>
            <a:ext cx="69761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a:latin typeface="微软雅黑" pitchFamily="34" charset="-122"/>
                <a:ea typeface="微软雅黑" pitchFamily="34" charset="-122"/>
              </a:rPr>
              <a:t>视频电话</a:t>
            </a:r>
          </a:p>
        </p:txBody>
      </p:sp>
      <p:sp>
        <p:nvSpPr>
          <p:cNvPr id="195" name="Text Box 46"/>
          <p:cNvSpPr txBox="1">
            <a:spLocks noChangeArrowheads="1"/>
          </p:cNvSpPr>
          <p:nvPr/>
        </p:nvSpPr>
        <p:spPr bwMode="auto">
          <a:xfrm>
            <a:off x="5070078" y="6430729"/>
            <a:ext cx="700821"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en-US" altLang="zh-CN" sz="1000" b="1">
                <a:latin typeface="微软雅黑" pitchFamily="34" charset="-122"/>
                <a:ea typeface="微软雅黑" pitchFamily="34" charset="-122"/>
              </a:rPr>
              <a:t>internet</a:t>
            </a:r>
          </a:p>
        </p:txBody>
      </p:sp>
      <p:sp>
        <p:nvSpPr>
          <p:cNvPr id="196" name="Text Box 48"/>
          <p:cNvSpPr txBox="1">
            <a:spLocks noChangeArrowheads="1"/>
          </p:cNvSpPr>
          <p:nvPr/>
        </p:nvSpPr>
        <p:spPr bwMode="auto">
          <a:xfrm>
            <a:off x="2511698" y="6430729"/>
            <a:ext cx="69761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a:latin typeface="微软雅黑" pitchFamily="34" charset="-122"/>
                <a:ea typeface="微软雅黑" pitchFamily="34" charset="-122"/>
              </a:rPr>
              <a:t>呼叫中心</a:t>
            </a:r>
          </a:p>
        </p:txBody>
      </p:sp>
      <p:sp>
        <p:nvSpPr>
          <p:cNvPr id="197" name="Text Box 49"/>
          <p:cNvSpPr txBox="1">
            <a:spLocks noChangeArrowheads="1"/>
          </p:cNvSpPr>
          <p:nvPr/>
        </p:nvSpPr>
        <p:spPr bwMode="auto">
          <a:xfrm>
            <a:off x="3159770" y="6430729"/>
            <a:ext cx="69761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a:latin typeface="微软雅黑" pitchFamily="34" charset="-122"/>
                <a:ea typeface="微软雅黑" pitchFamily="34" charset="-122"/>
              </a:rPr>
              <a:t>无线网关</a:t>
            </a:r>
          </a:p>
        </p:txBody>
      </p:sp>
      <p:sp>
        <p:nvSpPr>
          <p:cNvPr id="198" name="Text Box 55"/>
          <p:cNvSpPr txBox="1">
            <a:spLocks noChangeArrowheads="1"/>
          </p:cNvSpPr>
          <p:nvPr/>
        </p:nvSpPr>
        <p:spPr bwMode="auto">
          <a:xfrm>
            <a:off x="3790826" y="6430729"/>
            <a:ext cx="56937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dirty="0">
                <a:latin typeface="微软雅黑" pitchFamily="34" charset="-122"/>
                <a:ea typeface="微软雅黑" pitchFamily="34" charset="-122"/>
              </a:rPr>
              <a:t>云计算</a:t>
            </a:r>
          </a:p>
        </p:txBody>
      </p:sp>
      <p:sp>
        <p:nvSpPr>
          <p:cNvPr id="199" name="矩形 198"/>
          <p:cNvSpPr/>
          <p:nvPr/>
        </p:nvSpPr>
        <p:spPr>
          <a:xfrm>
            <a:off x="719152" y="6116608"/>
            <a:ext cx="396464" cy="480744"/>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00" b="1" dirty="0" smtClean="0">
                <a:solidFill>
                  <a:srgbClr val="0070C0"/>
                </a:solidFill>
                <a:latin typeface="微软雅黑" pitchFamily="34" charset="-122"/>
                <a:ea typeface="微软雅黑" pitchFamily="34" charset="-122"/>
              </a:rPr>
              <a:t>感知终端</a:t>
            </a:r>
            <a:endParaRPr lang="zh-CN" altLang="en-US" sz="800" b="1" dirty="0">
              <a:solidFill>
                <a:srgbClr val="0070C0"/>
              </a:solidFill>
              <a:latin typeface="微软雅黑" pitchFamily="34" charset="-122"/>
              <a:ea typeface="微软雅黑" pitchFamily="34" charset="-122"/>
            </a:endParaRPr>
          </a:p>
        </p:txBody>
      </p:sp>
      <p:sp>
        <p:nvSpPr>
          <p:cNvPr id="200" name="Rectangle 142"/>
          <p:cNvSpPr>
            <a:spLocks noChangeArrowheads="1"/>
          </p:cNvSpPr>
          <p:nvPr/>
        </p:nvSpPr>
        <p:spPr bwMode="auto">
          <a:xfrm>
            <a:off x="1294347" y="2771341"/>
            <a:ext cx="1117413" cy="225611"/>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r>
              <a:rPr lang="zh-CN" altLang="en-US" sz="800"/>
              <a:t>社区服务与管理系统</a:t>
            </a:r>
          </a:p>
        </p:txBody>
      </p:sp>
      <p:sp>
        <p:nvSpPr>
          <p:cNvPr id="201" name="Rectangle 142"/>
          <p:cNvSpPr>
            <a:spLocks noChangeArrowheads="1"/>
          </p:cNvSpPr>
          <p:nvPr/>
        </p:nvSpPr>
        <p:spPr bwMode="auto">
          <a:xfrm>
            <a:off x="3079676" y="1907246"/>
            <a:ext cx="1112750" cy="225610"/>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100" dirty="0" smtClean="0">
                <a:latin typeface="微软雅黑" pitchFamily="34" charset="-122"/>
                <a:ea typeface="微软雅黑" pitchFamily="34" charset="-122"/>
              </a:rPr>
              <a:t>物流服务平台</a:t>
            </a:r>
            <a:endParaRPr lang="zh-CN" altLang="en-US" sz="1100" dirty="0">
              <a:latin typeface="微软雅黑" pitchFamily="34" charset="-122"/>
              <a:ea typeface="微软雅黑" pitchFamily="34" charset="-122"/>
            </a:endParaRPr>
          </a:p>
        </p:txBody>
      </p:sp>
      <p:sp>
        <p:nvSpPr>
          <p:cNvPr id="202" name="Rectangle 142"/>
          <p:cNvSpPr>
            <a:spLocks noChangeArrowheads="1"/>
          </p:cNvSpPr>
          <p:nvPr/>
        </p:nvSpPr>
        <p:spPr bwMode="auto">
          <a:xfrm>
            <a:off x="4318054" y="1927883"/>
            <a:ext cx="1207716" cy="225610"/>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100" dirty="0" smtClean="0">
                <a:latin typeface="微软雅黑" pitchFamily="34" charset="-122"/>
                <a:ea typeface="微软雅黑" pitchFamily="34" charset="-122"/>
              </a:rPr>
              <a:t>知识产权服务平台</a:t>
            </a:r>
            <a:endParaRPr lang="zh-CN" altLang="en-US" sz="1100" dirty="0">
              <a:latin typeface="微软雅黑" pitchFamily="34" charset="-122"/>
              <a:ea typeface="微软雅黑" pitchFamily="34" charset="-122"/>
            </a:endParaRPr>
          </a:p>
        </p:txBody>
      </p:sp>
    </p:spTree>
    <p:extLst>
      <p:ext uri="{BB962C8B-B14F-4D97-AF65-F5344CB8AC3E}">
        <p14:creationId xmlns:p14="http://schemas.microsoft.com/office/powerpoint/2010/main" val="40680225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右箭头 17"/>
          <p:cNvSpPr/>
          <p:nvPr/>
        </p:nvSpPr>
        <p:spPr bwMode="auto">
          <a:xfrm>
            <a:off x="251520" y="1586041"/>
            <a:ext cx="8857555" cy="2260777"/>
          </a:xfrm>
          <a:prstGeom prst="rightArrow">
            <a:avLst>
              <a:gd name="adj1" fmla="val 50000"/>
              <a:gd name="adj2" fmla="val 36806"/>
            </a:avLst>
          </a:prstGeom>
          <a:blipFill dpi="0" rotWithShape="1">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5" name="圆角矩形 4"/>
          <p:cNvSpPr/>
          <p:nvPr/>
        </p:nvSpPr>
        <p:spPr>
          <a:xfrm>
            <a:off x="2699794" y="1331477"/>
            <a:ext cx="4536032" cy="1046578"/>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2843808" y="1881559"/>
            <a:ext cx="797191" cy="99299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r>
              <a:rPr lang="zh-CN" altLang="en-US" b="1" smtClean="0">
                <a:solidFill>
                  <a:srgbClr val="002060"/>
                </a:solidFill>
                <a:latin typeface="微软雅黑" pitchFamily="34" charset="-122"/>
                <a:ea typeface="微软雅黑" pitchFamily="34" charset="-122"/>
              </a:rPr>
              <a:t>电子</a:t>
            </a:r>
            <a:endParaRPr lang="en-US" altLang="zh-CN" b="1">
              <a:solidFill>
                <a:srgbClr val="002060"/>
              </a:solidFill>
              <a:latin typeface="微软雅黑" pitchFamily="34" charset="-122"/>
              <a:ea typeface="微软雅黑" pitchFamily="34" charset="-122"/>
            </a:endParaRPr>
          </a:p>
          <a:p>
            <a:pPr algn="ctr">
              <a:lnSpc>
                <a:spcPct val="120000"/>
              </a:lnSpc>
              <a:defRPr/>
            </a:pPr>
            <a:r>
              <a:rPr lang="zh-CN" altLang="en-US" b="1" smtClean="0">
                <a:solidFill>
                  <a:srgbClr val="002060"/>
                </a:solidFill>
                <a:latin typeface="微软雅黑" pitchFamily="34" charset="-122"/>
                <a:ea typeface="微软雅黑" pitchFamily="34" charset="-122"/>
              </a:rPr>
              <a:t>政务</a:t>
            </a:r>
            <a:endParaRPr lang="en-US" altLang="zh-CN" b="1" smtClean="0">
              <a:solidFill>
                <a:srgbClr val="002060"/>
              </a:solidFill>
              <a:latin typeface="微软雅黑" pitchFamily="34" charset="-122"/>
              <a:ea typeface="微软雅黑" pitchFamily="34" charset="-122"/>
            </a:endParaRPr>
          </a:p>
        </p:txBody>
      </p:sp>
      <p:sp>
        <p:nvSpPr>
          <p:cNvPr id="7" name="圆角矩形 6"/>
          <p:cNvSpPr/>
          <p:nvPr/>
        </p:nvSpPr>
        <p:spPr>
          <a:xfrm>
            <a:off x="3995936" y="1881559"/>
            <a:ext cx="797191" cy="99299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r>
              <a:rPr lang="zh-CN" altLang="en-US" b="1" smtClean="0">
                <a:solidFill>
                  <a:srgbClr val="002060"/>
                </a:solidFill>
                <a:latin typeface="微软雅黑" pitchFamily="34" charset="-122"/>
                <a:ea typeface="微软雅黑" pitchFamily="34" charset="-122"/>
              </a:rPr>
              <a:t>企业服务</a:t>
            </a:r>
            <a:endParaRPr lang="en-US" altLang="zh-CN" b="1" dirty="0" smtClean="0">
              <a:solidFill>
                <a:srgbClr val="002060"/>
              </a:solidFill>
              <a:latin typeface="微软雅黑" pitchFamily="34" charset="-122"/>
              <a:ea typeface="微软雅黑" pitchFamily="34" charset="-122"/>
            </a:endParaRPr>
          </a:p>
        </p:txBody>
      </p:sp>
      <p:sp>
        <p:nvSpPr>
          <p:cNvPr id="8" name="圆角矩形 7"/>
          <p:cNvSpPr/>
          <p:nvPr/>
        </p:nvSpPr>
        <p:spPr>
          <a:xfrm>
            <a:off x="5220073" y="1881559"/>
            <a:ext cx="817538" cy="992992"/>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r>
              <a:rPr lang="zh-CN" altLang="en-US" b="1" smtClean="0">
                <a:solidFill>
                  <a:srgbClr val="002060"/>
                </a:solidFill>
                <a:latin typeface="微软雅黑" pitchFamily="34" charset="-122"/>
                <a:ea typeface="微软雅黑" pitchFamily="34" charset="-122"/>
              </a:rPr>
              <a:t>园区管理</a:t>
            </a:r>
            <a:endParaRPr lang="en-US" altLang="zh-CN" b="1" dirty="0">
              <a:solidFill>
                <a:srgbClr val="002060"/>
              </a:solidFill>
              <a:latin typeface="微软雅黑" pitchFamily="34" charset="-122"/>
              <a:ea typeface="微软雅黑" pitchFamily="34" charset="-122"/>
            </a:endParaRPr>
          </a:p>
        </p:txBody>
      </p:sp>
      <p:cxnSp>
        <p:nvCxnSpPr>
          <p:cNvPr id="11" name="直接连接符 10"/>
          <p:cNvCxnSpPr/>
          <p:nvPr/>
        </p:nvCxnSpPr>
        <p:spPr>
          <a:xfrm>
            <a:off x="864177" y="2868070"/>
            <a:ext cx="0" cy="580395"/>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2016305" y="2874553"/>
            <a:ext cx="0" cy="580395"/>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75856" y="2874553"/>
            <a:ext cx="0" cy="580395"/>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4464123" y="2874553"/>
            <a:ext cx="0" cy="580395"/>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5724128" y="2874553"/>
            <a:ext cx="0" cy="580395"/>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bwMode="auto">
          <a:xfrm>
            <a:off x="-34925" y="836712"/>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圆角矩形 17"/>
          <p:cNvSpPr/>
          <p:nvPr/>
        </p:nvSpPr>
        <p:spPr>
          <a:xfrm>
            <a:off x="251520" y="1340768"/>
            <a:ext cx="2396302" cy="1046578"/>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p:cNvSpPr txBox="1"/>
          <p:nvPr/>
        </p:nvSpPr>
        <p:spPr>
          <a:xfrm>
            <a:off x="409848" y="1177007"/>
            <a:ext cx="886377" cy="338554"/>
          </a:xfrm>
          <a:prstGeom prst="rect">
            <a:avLst/>
          </a:prstGeom>
          <a:solidFill>
            <a:schemeClr val="bg1"/>
          </a:solidFill>
          <a:ln w="12700">
            <a:noFill/>
          </a:ln>
        </p:spPr>
        <p:txBody>
          <a:bodyPr wrap="square" rtlCol="0">
            <a:spAutoFit/>
          </a:bodyPr>
          <a:lstStyle/>
          <a:p>
            <a:pPr algn="ctr"/>
            <a:r>
              <a:rPr lang="zh-CN" altLang="en-US" sz="1600" b="1" smtClean="0">
                <a:latin typeface="微软雅黑" pitchFamily="34" charset="-122"/>
                <a:ea typeface="微软雅黑" pitchFamily="34" charset="-122"/>
              </a:rPr>
              <a:t>打基础</a:t>
            </a:r>
            <a:endParaRPr lang="zh-CN" altLang="en-US" sz="1600" b="1" dirty="0">
              <a:latin typeface="微软雅黑" pitchFamily="34" charset="-122"/>
              <a:ea typeface="微软雅黑" pitchFamily="34" charset="-122"/>
            </a:endParaRPr>
          </a:p>
        </p:txBody>
      </p:sp>
      <p:sp>
        <p:nvSpPr>
          <p:cNvPr id="20" name="圆角矩形 19"/>
          <p:cNvSpPr/>
          <p:nvPr/>
        </p:nvSpPr>
        <p:spPr>
          <a:xfrm>
            <a:off x="387019" y="1881559"/>
            <a:ext cx="838810" cy="992994"/>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r>
              <a:rPr lang="zh-CN" altLang="en-US" b="1">
                <a:solidFill>
                  <a:srgbClr val="002060"/>
                </a:solidFill>
                <a:latin typeface="微软雅黑" pitchFamily="34" charset="-122"/>
                <a:ea typeface="微软雅黑" pitchFamily="34" charset="-122"/>
              </a:rPr>
              <a:t>构筑</a:t>
            </a:r>
            <a:endParaRPr lang="en-US" altLang="zh-CN" b="1" smtClean="0">
              <a:solidFill>
                <a:srgbClr val="002060"/>
              </a:solidFill>
              <a:latin typeface="微软雅黑" pitchFamily="34" charset="-122"/>
              <a:ea typeface="微软雅黑" pitchFamily="34" charset="-122"/>
            </a:endParaRPr>
          </a:p>
          <a:p>
            <a:pPr algn="ctr">
              <a:lnSpc>
                <a:spcPct val="120000"/>
              </a:lnSpc>
              <a:defRPr/>
            </a:pPr>
            <a:r>
              <a:rPr lang="en-US" altLang="zh-CN" sz="1600" b="1" smtClean="0">
                <a:solidFill>
                  <a:srgbClr val="FF0000"/>
                </a:solidFill>
                <a:latin typeface="微软雅黑" pitchFamily="34" charset="-122"/>
                <a:ea typeface="微软雅黑" pitchFamily="34" charset="-122"/>
              </a:rPr>
              <a:t>3</a:t>
            </a:r>
            <a:r>
              <a:rPr lang="zh-CN" altLang="en-US" sz="1600" b="1">
                <a:solidFill>
                  <a:srgbClr val="FF0000"/>
                </a:solidFill>
                <a:latin typeface="微软雅黑" pitchFamily="34" charset="-122"/>
                <a:ea typeface="微软雅黑" pitchFamily="34" charset="-122"/>
              </a:rPr>
              <a:t>基础</a:t>
            </a:r>
            <a:endParaRPr lang="en-US" altLang="zh-CN" sz="1600" b="1" smtClean="0">
              <a:solidFill>
                <a:srgbClr val="FF0000"/>
              </a:solidFill>
              <a:latin typeface="微软雅黑" pitchFamily="34" charset="-122"/>
              <a:ea typeface="微软雅黑" pitchFamily="34" charset="-122"/>
            </a:endParaRPr>
          </a:p>
        </p:txBody>
      </p:sp>
      <p:sp>
        <p:nvSpPr>
          <p:cNvPr id="21" name="圆角矩形 20"/>
          <p:cNvSpPr/>
          <p:nvPr/>
        </p:nvSpPr>
        <p:spPr>
          <a:xfrm>
            <a:off x="1584257" y="1881558"/>
            <a:ext cx="797191" cy="992994"/>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r>
              <a:rPr lang="zh-CN" altLang="en-US" b="1">
                <a:solidFill>
                  <a:srgbClr val="002060"/>
                </a:solidFill>
                <a:latin typeface="微软雅黑" pitchFamily="34" charset="-122"/>
                <a:ea typeface="微软雅黑" pitchFamily="34" charset="-122"/>
              </a:rPr>
              <a:t>打造</a:t>
            </a:r>
            <a:endParaRPr lang="en-US" altLang="zh-CN" b="1" smtClean="0">
              <a:solidFill>
                <a:srgbClr val="002060"/>
              </a:solidFill>
              <a:latin typeface="微软雅黑" pitchFamily="34" charset="-122"/>
              <a:ea typeface="微软雅黑" pitchFamily="34" charset="-122"/>
            </a:endParaRPr>
          </a:p>
          <a:p>
            <a:pPr algn="ctr">
              <a:lnSpc>
                <a:spcPct val="120000"/>
              </a:lnSpc>
              <a:defRPr/>
            </a:pPr>
            <a:r>
              <a:rPr lang="en-US" altLang="zh-CN" sz="1600" b="1">
                <a:solidFill>
                  <a:srgbClr val="FF0000"/>
                </a:solidFill>
                <a:latin typeface="微软雅黑" pitchFamily="34" charset="-122"/>
                <a:ea typeface="微软雅黑" pitchFamily="34" charset="-122"/>
              </a:rPr>
              <a:t>3</a:t>
            </a:r>
            <a:r>
              <a:rPr lang="zh-CN" altLang="en-US" sz="1600" b="1" smtClean="0">
                <a:solidFill>
                  <a:srgbClr val="FF0000"/>
                </a:solidFill>
                <a:latin typeface="微软雅黑" pitchFamily="34" charset="-122"/>
                <a:ea typeface="微软雅黑" pitchFamily="34" charset="-122"/>
              </a:rPr>
              <a:t>平台</a:t>
            </a:r>
            <a:endParaRPr lang="zh-CN" altLang="en-US" sz="1600" b="1" dirty="0">
              <a:solidFill>
                <a:srgbClr val="FF0000"/>
              </a:solidFill>
              <a:latin typeface="微软雅黑" pitchFamily="34" charset="-122"/>
              <a:ea typeface="微软雅黑" pitchFamily="34" charset="-122"/>
            </a:endParaRPr>
          </a:p>
        </p:txBody>
      </p:sp>
      <p:sp>
        <p:nvSpPr>
          <p:cNvPr id="22" name="Rectangle 142"/>
          <p:cNvSpPr>
            <a:spLocks noChangeArrowheads="1"/>
          </p:cNvSpPr>
          <p:nvPr/>
        </p:nvSpPr>
        <p:spPr bwMode="auto">
          <a:xfrm>
            <a:off x="5359726" y="3429000"/>
            <a:ext cx="1425319" cy="365054"/>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园区规划展示</a:t>
            </a:r>
            <a:r>
              <a:rPr lang="zh-CN" altLang="en-US" sz="1200" b="1">
                <a:latin typeface="微软雅黑" pitchFamily="34" charset="-122"/>
                <a:ea typeface="微软雅黑" pitchFamily="34" charset="-122"/>
              </a:rPr>
              <a:t>系统</a:t>
            </a:r>
            <a:endParaRPr lang="en-US" altLang="zh-CN" sz="1200" b="1">
              <a:latin typeface="微软雅黑" pitchFamily="34" charset="-122"/>
              <a:ea typeface="微软雅黑" pitchFamily="34" charset="-122"/>
            </a:endParaRPr>
          </a:p>
        </p:txBody>
      </p:sp>
      <p:sp>
        <p:nvSpPr>
          <p:cNvPr id="23" name="Rectangle 142"/>
          <p:cNvSpPr>
            <a:spLocks noChangeArrowheads="1"/>
          </p:cNvSpPr>
          <p:nvPr/>
        </p:nvSpPr>
        <p:spPr bwMode="auto">
          <a:xfrm>
            <a:off x="5378820" y="3870196"/>
            <a:ext cx="1425428" cy="350891"/>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pPr>
            <a:r>
              <a:rPr lang="zh-CN" altLang="zh-CN" sz="1200" b="1">
                <a:latin typeface="微软雅黑" pitchFamily="34" charset="-122"/>
                <a:ea typeface="微软雅黑" pitchFamily="34" charset="-122"/>
              </a:rPr>
              <a:t>企业运营监测</a:t>
            </a:r>
            <a:r>
              <a:rPr lang="zh-CN" altLang="zh-CN" sz="1200" b="1" smtClean="0">
                <a:latin typeface="微软雅黑" pitchFamily="34" charset="-122"/>
                <a:ea typeface="微软雅黑" pitchFamily="34" charset="-122"/>
              </a:rPr>
              <a:t>系统</a:t>
            </a:r>
            <a:endParaRPr lang="en-US" altLang="zh-CN" sz="1200" b="1">
              <a:latin typeface="微软雅黑" pitchFamily="34" charset="-122"/>
              <a:ea typeface="微软雅黑" pitchFamily="34" charset="-122"/>
            </a:endParaRPr>
          </a:p>
        </p:txBody>
      </p:sp>
      <p:sp>
        <p:nvSpPr>
          <p:cNvPr id="24" name="Rectangle 142"/>
          <p:cNvSpPr>
            <a:spLocks noChangeArrowheads="1"/>
          </p:cNvSpPr>
          <p:nvPr/>
        </p:nvSpPr>
        <p:spPr bwMode="auto">
          <a:xfrm>
            <a:off x="2699792" y="3429000"/>
            <a:ext cx="1022951" cy="360040"/>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en-US" sz="1200" b="1" kern="0" dirty="0">
                <a:latin typeface="微软雅黑" pitchFamily="34" charset="-122"/>
                <a:ea typeface="微软雅黑" pitchFamily="34" charset="-122"/>
              </a:rPr>
              <a:t>综合</a:t>
            </a:r>
            <a:r>
              <a:rPr lang="zh-CN" altLang="en-US" sz="1200" b="1" kern="0" dirty="0" smtClean="0">
                <a:latin typeface="微软雅黑" pitchFamily="34" charset="-122"/>
                <a:ea typeface="微软雅黑" pitchFamily="34" charset="-122"/>
              </a:rPr>
              <a:t>办公平台</a:t>
            </a:r>
            <a:endParaRPr lang="zh-CN" altLang="en-US" sz="1200" b="1" dirty="0">
              <a:latin typeface="微软雅黑" pitchFamily="34" charset="-122"/>
              <a:ea typeface="微软雅黑" pitchFamily="34" charset="-122"/>
            </a:endParaRPr>
          </a:p>
        </p:txBody>
      </p:sp>
      <p:sp>
        <p:nvSpPr>
          <p:cNvPr id="25" name="Rectangle 142"/>
          <p:cNvSpPr>
            <a:spLocks noChangeArrowheads="1"/>
          </p:cNvSpPr>
          <p:nvPr/>
        </p:nvSpPr>
        <p:spPr bwMode="auto">
          <a:xfrm>
            <a:off x="3779913" y="3429000"/>
            <a:ext cx="1422976" cy="363776"/>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企业</a:t>
            </a:r>
            <a:r>
              <a:rPr lang="en-US" altLang="zh-CN" sz="1200" b="1">
                <a:latin typeface="微软雅黑" pitchFamily="34" charset="-122"/>
                <a:ea typeface="微软雅黑" pitchFamily="34" charset="-122"/>
              </a:rPr>
              <a:t>SaaS</a:t>
            </a:r>
            <a:r>
              <a:rPr lang="zh-CN" altLang="zh-CN" sz="1200" b="1">
                <a:latin typeface="微软雅黑" pitchFamily="34" charset="-122"/>
                <a:ea typeface="微软雅黑" pitchFamily="34" charset="-122"/>
              </a:rPr>
              <a:t>平台</a:t>
            </a:r>
            <a:endParaRPr lang="en-US" altLang="zh-CN" sz="1200" b="1">
              <a:latin typeface="微软雅黑" pitchFamily="34" charset="-122"/>
              <a:ea typeface="微软雅黑" pitchFamily="34" charset="-122"/>
            </a:endParaRPr>
          </a:p>
        </p:txBody>
      </p:sp>
      <p:sp>
        <p:nvSpPr>
          <p:cNvPr id="26" name="Rectangle 142"/>
          <p:cNvSpPr>
            <a:spLocks noChangeArrowheads="1"/>
          </p:cNvSpPr>
          <p:nvPr/>
        </p:nvSpPr>
        <p:spPr bwMode="auto">
          <a:xfrm>
            <a:off x="5378787" y="4305234"/>
            <a:ext cx="1425319" cy="343328"/>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视频安全监控系统</a:t>
            </a:r>
            <a:endParaRPr lang="en-US" altLang="zh-CN" sz="1200" b="1">
              <a:latin typeface="微软雅黑" pitchFamily="34" charset="-122"/>
              <a:ea typeface="微软雅黑" pitchFamily="34" charset="-122"/>
            </a:endParaRPr>
          </a:p>
        </p:txBody>
      </p:sp>
      <p:sp>
        <p:nvSpPr>
          <p:cNvPr id="27" name="Rectangle 142"/>
          <p:cNvSpPr>
            <a:spLocks noChangeArrowheads="1"/>
          </p:cNvSpPr>
          <p:nvPr/>
        </p:nvSpPr>
        <p:spPr bwMode="auto">
          <a:xfrm>
            <a:off x="3779912" y="5085184"/>
            <a:ext cx="1396113" cy="345959"/>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信息亭服务系统</a:t>
            </a:r>
            <a:endParaRPr lang="en-US" altLang="zh-CN" sz="1200" b="1">
              <a:latin typeface="微软雅黑" pitchFamily="34" charset="-122"/>
              <a:ea typeface="微软雅黑" pitchFamily="34" charset="-122"/>
            </a:endParaRPr>
          </a:p>
        </p:txBody>
      </p:sp>
      <p:sp>
        <p:nvSpPr>
          <p:cNvPr id="28" name="Rectangle 142"/>
          <p:cNvSpPr>
            <a:spLocks noChangeArrowheads="1"/>
          </p:cNvSpPr>
          <p:nvPr/>
        </p:nvSpPr>
        <p:spPr bwMode="auto">
          <a:xfrm>
            <a:off x="3779912" y="4406424"/>
            <a:ext cx="1422976" cy="242138"/>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综合信息发布平台</a:t>
            </a:r>
            <a:endParaRPr lang="en-US" altLang="zh-CN" sz="1200" b="1">
              <a:latin typeface="微软雅黑" pitchFamily="34" charset="-122"/>
              <a:ea typeface="微软雅黑" pitchFamily="34" charset="-122"/>
            </a:endParaRPr>
          </a:p>
        </p:txBody>
      </p:sp>
      <p:sp>
        <p:nvSpPr>
          <p:cNvPr id="29" name="Rectangle 142"/>
          <p:cNvSpPr>
            <a:spLocks noChangeArrowheads="1"/>
          </p:cNvSpPr>
          <p:nvPr/>
        </p:nvSpPr>
        <p:spPr bwMode="auto">
          <a:xfrm>
            <a:off x="3779912" y="3820472"/>
            <a:ext cx="1412496" cy="201450"/>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云桌面平台</a:t>
            </a:r>
            <a:endParaRPr lang="en-US" altLang="zh-CN" sz="1200" b="1">
              <a:latin typeface="微软雅黑" pitchFamily="34" charset="-122"/>
              <a:ea typeface="微软雅黑" pitchFamily="34" charset="-122"/>
            </a:endParaRPr>
          </a:p>
        </p:txBody>
      </p:sp>
      <p:sp>
        <p:nvSpPr>
          <p:cNvPr id="30" name="Rectangle 142"/>
          <p:cNvSpPr>
            <a:spLocks noChangeArrowheads="1"/>
          </p:cNvSpPr>
          <p:nvPr/>
        </p:nvSpPr>
        <p:spPr bwMode="auto">
          <a:xfrm>
            <a:off x="3779912" y="4653136"/>
            <a:ext cx="1396112" cy="401360"/>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统一呼叫中心</a:t>
            </a:r>
            <a:endParaRPr lang="en-US" altLang="zh-CN" sz="1200" b="1">
              <a:latin typeface="微软雅黑" pitchFamily="34" charset="-122"/>
              <a:ea typeface="微软雅黑" pitchFamily="34" charset="-122"/>
            </a:endParaRPr>
          </a:p>
        </p:txBody>
      </p:sp>
      <p:sp>
        <p:nvSpPr>
          <p:cNvPr id="31" name="Rectangle 142"/>
          <p:cNvSpPr>
            <a:spLocks noChangeArrowheads="1"/>
          </p:cNvSpPr>
          <p:nvPr/>
        </p:nvSpPr>
        <p:spPr bwMode="auto">
          <a:xfrm>
            <a:off x="5378788" y="4755832"/>
            <a:ext cx="1425319" cy="324778"/>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园区能耗监测系统</a:t>
            </a:r>
            <a:endParaRPr lang="en-US" altLang="zh-CN" sz="1200" b="1">
              <a:latin typeface="微软雅黑" pitchFamily="34" charset="-122"/>
              <a:ea typeface="微软雅黑" pitchFamily="34" charset="-122"/>
            </a:endParaRPr>
          </a:p>
        </p:txBody>
      </p:sp>
      <p:sp>
        <p:nvSpPr>
          <p:cNvPr id="37" name="Rectangle 142"/>
          <p:cNvSpPr>
            <a:spLocks noChangeArrowheads="1"/>
          </p:cNvSpPr>
          <p:nvPr/>
        </p:nvSpPr>
        <p:spPr bwMode="auto">
          <a:xfrm>
            <a:off x="2699793" y="3861048"/>
            <a:ext cx="1022951" cy="321749"/>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en-US" sz="1200" b="1" kern="0" smtClean="0">
                <a:latin typeface="微软雅黑" pitchFamily="34" charset="-122"/>
                <a:ea typeface="微软雅黑" pitchFamily="34" charset="-122"/>
              </a:rPr>
              <a:t>业务审批平台</a:t>
            </a:r>
            <a:endParaRPr lang="zh-CN" altLang="en-US" sz="1200" b="1">
              <a:latin typeface="微软雅黑" pitchFamily="34" charset="-122"/>
              <a:ea typeface="微软雅黑" pitchFamily="34" charset="-122"/>
            </a:endParaRPr>
          </a:p>
        </p:txBody>
      </p:sp>
      <p:sp>
        <p:nvSpPr>
          <p:cNvPr id="38" name="Rectangle 142"/>
          <p:cNvSpPr>
            <a:spLocks noChangeArrowheads="1"/>
          </p:cNvSpPr>
          <p:nvPr/>
        </p:nvSpPr>
        <p:spPr bwMode="auto">
          <a:xfrm>
            <a:off x="2699793" y="4297670"/>
            <a:ext cx="1022951" cy="350892"/>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en-US" sz="1200" b="1" kern="0" smtClean="0">
                <a:latin typeface="微软雅黑" pitchFamily="34" charset="-122"/>
                <a:ea typeface="微软雅黑" pitchFamily="34" charset="-122"/>
              </a:rPr>
              <a:t>视频会议系统</a:t>
            </a:r>
            <a:endParaRPr lang="zh-CN" altLang="en-US" sz="1200" b="1">
              <a:latin typeface="微软雅黑" pitchFamily="34" charset="-122"/>
              <a:ea typeface="微软雅黑" pitchFamily="34" charset="-122"/>
            </a:endParaRPr>
          </a:p>
        </p:txBody>
      </p:sp>
      <p:sp>
        <p:nvSpPr>
          <p:cNvPr id="39" name="Rectangle 142"/>
          <p:cNvSpPr>
            <a:spLocks noChangeArrowheads="1"/>
          </p:cNvSpPr>
          <p:nvPr/>
        </p:nvSpPr>
        <p:spPr bwMode="auto">
          <a:xfrm>
            <a:off x="2699793" y="4755832"/>
            <a:ext cx="1022951" cy="329352"/>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en-US" sz="1200" b="1" kern="0" smtClean="0">
                <a:latin typeface="微软雅黑" pitchFamily="34" charset="-122"/>
                <a:ea typeface="微软雅黑" pitchFamily="34" charset="-122"/>
              </a:rPr>
              <a:t>招商管理系统</a:t>
            </a:r>
            <a:endParaRPr lang="zh-CN" altLang="en-US" sz="1200" b="1">
              <a:latin typeface="微软雅黑" pitchFamily="34" charset="-122"/>
              <a:ea typeface="微软雅黑" pitchFamily="34" charset="-122"/>
            </a:endParaRPr>
          </a:p>
        </p:txBody>
      </p:sp>
      <p:sp>
        <p:nvSpPr>
          <p:cNvPr id="40" name="Rectangle 142"/>
          <p:cNvSpPr>
            <a:spLocks noChangeArrowheads="1"/>
          </p:cNvSpPr>
          <p:nvPr/>
        </p:nvSpPr>
        <p:spPr bwMode="auto">
          <a:xfrm>
            <a:off x="3779912" y="4077072"/>
            <a:ext cx="1422976" cy="297181"/>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园区一卡通平台</a:t>
            </a:r>
            <a:endParaRPr lang="en-US" altLang="zh-CN" sz="1200" b="1">
              <a:latin typeface="微软雅黑" pitchFamily="34" charset="-122"/>
              <a:ea typeface="微软雅黑" pitchFamily="34" charset="-122"/>
            </a:endParaRPr>
          </a:p>
        </p:txBody>
      </p:sp>
      <p:sp>
        <p:nvSpPr>
          <p:cNvPr id="41" name="Rectangle 142"/>
          <p:cNvSpPr>
            <a:spLocks noChangeArrowheads="1"/>
          </p:cNvSpPr>
          <p:nvPr/>
        </p:nvSpPr>
        <p:spPr bwMode="auto">
          <a:xfrm>
            <a:off x="1478000" y="3429000"/>
            <a:ext cx="1133231" cy="355466"/>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b="1" smtClean="0">
                <a:latin typeface="微软雅黑" pitchFamily="34" charset="-122"/>
                <a:ea typeface="微软雅黑" pitchFamily="34" charset="-122"/>
              </a:rPr>
              <a:t>公共数据平台</a:t>
            </a:r>
            <a:endParaRPr lang="zh-CN" altLang="en-US" sz="1200" b="1">
              <a:latin typeface="微软雅黑" pitchFamily="34" charset="-122"/>
              <a:ea typeface="微软雅黑" pitchFamily="34" charset="-122"/>
            </a:endParaRPr>
          </a:p>
        </p:txBody>
      </p:sp>
      <p:sp>
        <p:nvSpPr>
          <p:cNvPr id="42" name="Rectangle 142"/>
          <p:cNvSpPr>
            <a:spLocks noChangeArrowheads="1"/>
          </p:cNvSpPr>
          <p:nvPr/>
        </p:nvSpPr>
        <p:spPr bwMode="auto">
          <a:xfrm>
            <a:off x="1482665" y="3861048"/>
            <a:ext cx="1128565" cy="355466"/>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b="1" smtClean="0">
                <a:latin typeface="微软雅黑" pitchFamily="34" charset="-122"/>
                <a:ea typeface="微软雅黑" pitchFamily="34" charset="-122"/>
              </a:rPr>
              <a:t>公共管理平台</a:t>
            </a:r>
            <a:endParaRPr lang="zh-CN" altLang="en-US" sz="1200" b="1">
              <a:latin typeface="微软雅黑" pitchFamily="34" charset="-122"/>
              <a:ea typeface="微软雅黑" pitchFamily="34" charset="-122"/>
            </a:endParaRPr>
          </a:p>
        </p:txBody>
      </p:sp>
      <p:sp>
        <p:nvSpPr>
          <p:cNvPr id="45" name="Rectangle 142"/>
          <p:cNvSpPr>
            <a:spLocks noChangeArrowheads="1"/>
          </p:cNvSpPr>
          <p:nvPr/>
        </p:nvSpPr>
        <p:spPr bwMode="auto">
          <a:xfrm>
            <a:off x="1482665" y="4293096"/>
            <a:ext cx="1128565" cy="355466"/>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b="1" smtClean="0">
                <a:latin typeface="微软雅黑" pitchFamily="34" charset="-122"/>
                <a:ea typeface="微软雅黑" pitchFamily="34" charset="-122"/>
              </a:rPr>
              <a:t>公共服务平台</a:t>
            </a:r>
            <a:endParaRPr lang="zh-CN" altLang="en-US" sz="1200" b="1">
              <a:latin typeface="微软雅黑" pitchFamily="34" charset="-122"/>
              <a:ea typeface="微软雅黑" pitchFamily="34" charset="-122"/>
            </a:endParaRPr>
          </a:p>
        </p:txBody>
      </p:sp>
      <p:sp>
        <p:nvSpPr>
          <p:cNvPr id="46" name="Rectangle 142"/>
          <p:cNvSpPr>
            <a:spLocks noChangeArrowheads="1"/>
          </p:cNvSpPr>
          <p:nvPr/>
        </p:nvSpPr>
        <p:spPr bwMode="auto">
          <a:xfrm>
            <a:off x="251521" y="3429000"/>
            <a:ext cx="1128565" cy="355466"/>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b="1" smtClean="0">
                <a:latin typeface="微软雅黑" pitchFamily="34" charset="-122"/>
                <a:ea typeface="微软雅黑" pitchFamily="34" charset="-122"/>
              </a:rPr>
              <a:t>云端经开区</a:t>
            </a:r>
            <a:endParaRPr lang="zh-CN" altLang="en-US" sz="1200" b="1">
              <a:latin typeface="微软雅黑" pitchFamily="34" charset="-122"/>
              <a:ea typeface="微软雅黑" pitchFamily="34" charset="-122"/>
            </a:endParaRPr>
          </a:p>
        </p:txBody>
      </p:sp>
      <p:sp>
        <p:nvSpPr>
          <p:cNvPr id="47" name="Rectangle 142"/>
          <p:cNvSpPr>
            <a:spLocks noChangeArrowheads="1"/>
          </p:cNvSpPr>
          <p:nvPr/>
        </p:nvSpPr>
        <p:spPr bwMode="auto">
          <a:xfrm>
            <a:off x="251521" y="3861048"/>
            <a:ext cx="1128566" cy="364614"/>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b="1" smtClean="0">
                <a:latin typeface="微软雅黑" pitchFamily="34" charset="-122"/>
                <a:ea typeface="微软雅黑" pitchFamily="34" charset="-122"/>
              </a:rPr>
              <a:t>宽带经开区</a:t>
            </a:r>
            <a:endParaRPr lang="zh-CN" altLang="en-US" sz="1200" b="1">
              <a:latin typeface="微软雅黑" pitchFamily="34" charset="-122"/>
              <a:ea typeface="微软雅黑" pitchFamily="34" charset="-122"/>
            </a:endParaRPr>
          </a:p>
        </p:txBody>
      </p:sp>
      <p:sp>
        <p:nvSpPr>
          <p:cNvPr id="54" name="Rectangle 142"/>
          <p:cNvSpPr>
            <a:spLocks noChangeArrowheads="1"/>
          </p:cNvSpPr>
          <p:nvPr/>
        </p:nvSpPr>
        <p:spPr bwMode="auto">
          <a:xfrm>
            <a:off x="251520" y="4293096"/>
            <a:ext cx="1128567" cy="364614"/>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b="1" smtClean="0">
                <a:latin typeface="微软雅黑" pitchFamily="34" charset="-122"/>
                <a:ea typeface="微软雅黑" pitchFamily="34" charset="-122"/>
              </a:rPr>
              <a:t>感知经开区</a:t>
            </a:r>
            <a:endParaRPr lang="zh-CN" altLang="en-US" sz="1200" b="1">
              <a:latin typeface="微软雅黑" pitchFamily="34" charset="-122"/>
              <a:ea typeface="微软雅黑" pitchFamily="34" charset="-122"/>
            </a:endParaRPr>
          </a:p>
        </p:txBody>
      </p:sp>
      <p:sp>
        <p:nvSpPr>
          <p:cNvPr id="55" name="Rectangle 142"/>
          <p:cNvSpPr>
            <a:spLocks noChangeArrowheads="1"/>
          </p:cNvSpPr>
          <p:nvPr/>
        </p:nvSpPr>
        <p:spPr bwMode="auto">
          <a:xfrm>
            <a:off x="2627784" y="5218430"/>
            <a:ext cx="1108527" cy="586834"/>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buFont typeface="Wingdings" pitchFamily="2" charset="2"/>
              <a:buNone/>
            </a:pPr>
            <a:r>
              <a:rPr lang="zh-CN" altLang="en-US" sz="1200" b="1">
                <a:solidFill>
                  <a:srgbClr val="FF0000"/>
                </a:solidFill>
                <a:latin typeface="微软雅黑" pitchFamily="34" charset="-122"/>
                <a:ea typeface="微软雅黑" pitchFamily="34" charset="-122"/>
              </a:rPr>
              <a:t>社区</a:t>
            </a:r>
            <a:r>
              <a:rPr lang="zh-CN" altLang="en-US" sz="1200" b="1" smtClean="0">
                <a:solidFill>
                  <a:srgbClr val="FF0000"/>
                </a:solidFill>
                <a:latin typeface="微软雅黑" pitchFamily="34" charset="-122"/>
                <a:ea typeface="微软雅黑" pitchFamily="34" charset="-122"/>
              </a:rPr>
              <a:t>服务与</a:t>
            </a:r>
            <a:endParaRPr lang="en-US" altLang="zh-CN" sz="1200" b="1" smtClean="0">
              <a:solidFill>
                <a:srgbClr val="FF0000"/>
              </a:solidFill>
              <a:latin typeface="微软雅黑" pitchFamily="34" charset="-122"/>
              <a:ea typeface="微软雅黑" pitchFamily="34" charset="-122"/>
            </a:endParaRPr>
          </a:p>
          <a:p>
            <a:pPr marL="158750" indent="-158750" algn="ctr" defTabSz="912813">
              <a:lnSpc>
                <a:spcPct val="110000"/>
              </a:lnSpc>
              <a:spcBef>
                <a:spcPct val="40000"/>
              </a:spcBef>
              <a:buSzPct val="80000"/>
              <a:buFont typeface="Wingdings" pitchFamily="2" charset="2"/>
              <a:buNone/>
            </a:pPr>
            <a:r>
              <a:rPr lang="zh-CN" altLang="en-US" sz="1200" b="1" smtClean="0">
                <a:solidFill>
                  <a:srgbClr val="FF0000"/>
                </a:solidFill>
                <a:latin typeface="微软雅黑" pitchFamily="34" charset="-122"/>
                <a:ea typeface="微软雅黑" pitchFamily="34" charset="-122"/>
              </a:rPr>
              <a:t>管理系统</a:t>
            </a:r>
            <a:endParaRPr lang="zh-CN" altLang="en-US" sz="1200" b="1">
              <a:solidFill>
                <a:srgbClr val="FF0000"/>
              </a:solidFill>
              <a:latin typeface="微软雅黑" pitchFamily="34" charset="-122"/>
              <a:ea typeface="微软雅黑" pitchFamily="34" charset="-122"/>
            </a:endParaRPr>
          </a:p>
        </p:txBody>
      </p:sp>
      <p:sp>
        <p:nvSpPr>
          <p:cNvPr id="56" name="TextBox 55"/>
          <p:cNvSpPr txBox="1"/>
          <p:nvPr/>
        </p:nvSpPr>
        <p:spPr>
          <a:xfrm>
            <a:off x="1598569" y="1177007"/>
            <a:ext cx="849784" cy="338554"/>
          </a:xfrm>
          <a:prstGeom prst="rect">
            <a:avLst/>
          </a:prstGeom>
          <a:solidFill>
            <a:schemeClr val="bg1"/>
          </a:solidFill>
          <a:ln w="12700">
            <a:noFill/>
          </a:ln>
        </p:spPr>
        <p:txBody>
          <a:bodyPr wrap="square" rtlCol="0">
            <a:spAutoFit/>
          </a:bodyPr>
          <a:lstStyle>
            <a:defPPr>
              <a:defRPr lang="zh-CN"/>
            </a:defPPr>
            <a:lvl1pPr algn="ctr">
              <a:defRPr sz="1400" b="1">
                <a:latin typeface="微软雅黑" pitchFamily="34" charset="-122"/>
                <a:ea typeface="微软雅黑" pitchFamily="34" charset="-122"/>
              </a:defRPr>
            </a:lvl1pPr>
          </a:lstStyle>
          <a:p>
            <a:r>
              <a:rPr lang="zh-CN" altLang="en-US" sz="1600" smtClean="0"/>
              <a:t>筑平台</a:t>
            </a:r>
            <a:endParaRPr lang="zh-CN" altLang="en-US" sz="1600" dirty="0"/>
          </a:p>
        </p:txBody>
      </p:sp>
      <p:sp>
        <p:nvSpPr>
          <p:cNvPr id="57" name="Rectangle 142"/>
          <p:cNvSpPr>
            <a:spLocks noChangeArrowheads="1"/>
          </p:cNvSpPr>
          <p:nvPr/>
        </p:nvSpPr>
        <p:spPr bwMode="auto">
          <a:xfrm>
            <a:off x="3779912" y="5445224"/>
            <a:ext cx="1390665" cy="269658"/>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访客管理系统</a:t>
            </a:r>
            <a:endParaRPr lang="zh-CN" altLang="en-US" sz="1200" b="1" dirty="0">
              <a:latin typeface="微软雅黑" pitchFamily="34" charset="-122"/>
              <a:ea typeface="微软雅黑" pitchFamily="34" charset="-122"/>
            </a:endParaRPr>
          </a:p>
        </p:txBody>
      </p:sp>
      <p:sp>
        <p:nvSpPr>
          <p:cNvPr id="59" name="Rectangle 142"/>
          <p:cNvSpPr>
            <a:spLocks noChangeArrowheads="1"/>
          </p:cNvSpPr>
          <p:nvPr/>
        </p:nvSpPr>
        <p:spPr bwMode="auto">
          <a:xfrm>
            <a:off x="5363947" y="5173904"/>
            <a:ext cx="1425319" cy="343328"/>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园区环境监测系统</a:t>
            </a:r>
            <a:endParaRPr lang="en-US" altLang="zh-CN" sz="1200" b="1">
              <a:latin typeface="微软雅黑" pitchFamily="34" charset="-122"/>
              <a:ea typeface="微软雅黑" pitchFamily="34" charset="-122"/>
            </a:endParaRPr>
          </a:p>
        </p:txBody>
      </p:sp>
      <p:sp>
        <p:nvSpPr>
          <p:cNvPr id="60" name="Rectangle 142"/>
          <p:cNvSpPr>
            <a:spLocks noChangeArrowheads="1"/>
          </p:cNvSpPr>
          <p:nvPr/>
        </p:nvSpPr>
        <p:spPr bwMode="auto">
          <a:xfrm>
            <a:off x="5363948" y="5624502"/>
            <a:ext cx="1425319" cy="324778"/>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zh-CN" sz="1200" b="1">
                <a:latin typeface="微软雅黑" pitchFamily="34" charset="-122"/>
                <a:ea typeface="微软雅黑" pitchFamily="34" charset="-122"/>
              </a:rPr>
              <a:t>园区建设监管系统</a:t>
            </a:r>
            <a:endParaRPr lang="zh-CN" altLang="en-US" sz="1200" b="1" dirty="0">
              <a:latin typeface="微软雅黑" pitchFamily="34" charset="-122"/>
              <a:ea typeface="微软雅黑" pitchFamily="34" charset="-122"/>
            </a:endParaRPr>
          </a:p>
        </p:txBody>
      </p:sp>
      <p:sp>
        <p:nvSpPr>
          <p:cNvPr id="61"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dirty="0"/>
              <a:t>  </a:t>
            </a:r>
            <a:r>
              <a:rPr lang="zh-CN" altLang="en-US" dirty="0" smtClean="0"/>
              <a:t>智慧园区</a:t>
            </a:r>
            <a:r>
              <a:rPr lang="zh-CN" altLang="en-US" dirty="0" smtClean="0">
                <a:solidFill>
                  <a:srgbClr val="FF0000"/>
                </a:solidFill>
              </a:rPr>
              <a:t>重点“</a:t>
            </a:r>
            <a:r>
              <a:rPr lang="en-US" altLang="zh-CN" dirty="0" smtClean="0">
                <a:solidFill>
                  <a:srgbClr val="FF0000"/>
                </a:solidFill>
              </a:rPr>
              <a:t>3342</a:t>
            </a:r>
            <a:r>
              <a:rPr lang="zh-CN" altLang="en-US" dirty="0" smtClean="0">
                <a:solidFill>
                  <a:srgbClr val="FF0000"/>
                </a:solidFill>
              </a:rPr>
              <a:t>” </a:t>
            </a:r>
            <a:r>
              <a:rPr lang="zh-CN" altLang="en-US" dirty="0" smtClean="0"/>
              <a:t>工程项目</a:t>
            </a:r>
            <a:endParaRPr lang="zh-CN" altLang="en-US" dirty="0"/>
          </a:p>
        </p:txBody>
      </p:sp>
      <p:sp>
        <p:nvSpPr>
          <p:cNvPr id="62" name="圆角矩形 61"/>
          <p:cNvSpPr/>
          <p:nvPr/>
        </p:nvSpPr>
        <p:spPr>
          <a:xfrm>
            <a:off x="6372201" y="1881558"/>
            <a:ext cx="720079" cy="992995"/>
          </a:xfrm>
          <a:prstGeom prst="roundRect">
            <a:avLst/>
          </a:prstGeom>
          <a:solidFill>
            <a:schemeClr val="bg1"/>
          </a:solidFill>
          <a:ln>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r>
              <a:rPr lang="zh-CN" altLang="en-US" b="1" smtClean="0">
                <a:solidFill>
                  <a:srgbClr val="002060"/>
                </a:solidFill>
                <a:latin typeface="微软雅黑" pitchFamily="34" charset="-122"/>
                <a:ea typeface="微软雅黑" pitchFamily="34" charset="-122"/>
              </a:rPr>
              <a:t>社区</a:t>
            </a:r>
            <a:endParaRPr lang="en-US" altLang="zh-CN" b="1" smtClean="0">
              <a:solidFill>
                <a:srgbClr val="002060"/>
              </a:solidFill>
              <a:latin typeface="微软雅黑" pitchFamily="34" charset="-122"/>
              <a:ea typeface="微软雅黑" pitchFamily="34" charset="-122"/>
            </a:endParaRPr>
          </a:p>
          <a:p>
            <a:pPr algn="ctr">
              <a:lnSpc>
                <a:spcPct val="120000"/>
              </a:lnSpc>
              <a:defRPr/>
            </a:pPr>
            <a:r>
              <a:rPr lang="zh-CN" altLang="en-US" b="1">
                <a:solidFill>
                  <a:srgbClr val="002060"/>
                </a:solidFill>
                <a:latin typeface="微软雅黑" pitchFamily="34" charset="-122"/>
                <a:ea typeface="微软雅黑" pitchFamily="34" charset="-122"/>
              </a:rPr>
              <a:t>治理</a:t>
            </a:r>
            <a:endParaRPr lang="en-US" altLang="zh-CN" b="1" smtClean="0">
              <a:solidFill>
                <a:srgbClr val="002060"/>
              </a:solidFill>
              <a:latin typeface="微软雅黑" pitchFamily="34" charset="-122"/>
              <a:ea typeface="微软雅黑" pitchFamily="34" charset="-122"/>
            </a:endParaRPr>
          </a:p>
        </p:txBody>
      </p:sp>
      <p:grpSp>
        <p:nvGrpSpPr>
          <p:cNvPr id="70" name="组合 69"/>
          <p:cNvGrpSpPr/>
          <p:nvPr/>
        </p:nvGrpSpPr>
        <p:grpSpPr>
          <a:xfrm>
            <a:off x="3398071" y="2874553"/>
            <a:ext cx="3550193" cy="3722799"/>
            <a:chOff x="3866712" y="2874553"/>
            <a:chExt cx="3550193" cy="3722799"/>
          </a:xfrm>
        </p:grpSpPr>
        <p:cxnSp>
          <p:nvCxnSpPr>
            <p:cNvPr id="64" name="直接连接符 63"/>
            <p:cNvCxnSpPr/>
            <p:nvPr/>
          </p:nvCxnSpPr>
          <p:spPr>
            <a:xfrm flipH="1">
              <a:off x="7388321" y="2874553"/>
              <a:ext cx="28584" cy="3722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flipH="1">
              <a:off x="3866712" y="6597352"/>
              <a:ext cx="352160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a:endCxn id="55" idx="2"/>
            </p:cNvCxnSpPr>
            <p:nvPr/>
          </p:nvCxnSpPr>
          <p:spPr>
            <a:xfrm flipV="1">
              <a:off x="3866713" y="5805264"/>
              <a:ext cx="0" cy="7920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1" name="TextBox 70"/>
          <p:cNvSpPr txBox="1"/>
          <p:nvPr/>
        </p:nvSpPr>
        <p:spPr>
          <a:xfrm>
            <a:off x="2881913" y="1177007"/>
            <a:ext cx="897999" cy="307777"/>
          </a:xfrm>
          <a:prstGeom prst="rect">
            <a:avLst/>
          </a:prstGeom>
          <a:solidFill>
            <a:schemeClr val="bg1"/>
          </a:solidFill>
        </p:spPr>
        <p:txBody>
          <a:bodyPr wrap="square" rtlCol="0">
            <a:spAutoFit/>
          </a:bodyPr>
          <a:lstStyle/>
          <a:p>
            <a:r>
              <a:rPr lang="zh-CN" altLang="en-US" sz="1400" b="1" smtClean="0">
                <a:latin typeface="微软雅黑" pitchFamily="34" charset="-122"/>
                <a:ea typeface="微软雅黑" pitchFamily="34" charset="-122"/>
              </a:rPr>
              <a:t>信息通政</a:t>
            </a:r>
            <a:endParaRPr lang="zh-CN" altLang="en-US" sz="1400" b="1" dirty="0">
              <a:latin typeface="微软雅黑" pitchFamily="34" charset="-122"/>
              <a:ea typeface="微软雅黑" pitchFamily="34" charset="-122"/>
            </a:endParaRPr>
          </a:p>
        </p:txBody>
      </p:sp>
      <p:sp>
        <p:nvSpPr>
          <p:cNvPr id="72" name="TextBox 71"/>
          <p:cNvSpPr txBox="1"/>
          <p:nvPr/>
        </p:nvSpPr>
        <p:spPr>
          <a:xfrm>
            <a:off x="3923928" y="1196752"/>
            <a:ext cx="950944" cy="307777"/>
          </a:xfrm>
          <a:prstGeom prst="rect">
            <a:avLst/>
          </a:prstGeom>
          <a:solidFill>
            <a:schemeClr val="bg1"/>
          </a:solidFill>
        </p:spPr>
        <p:txBody>
          <a:bodyPr wrap="square" rtlCol="0">
            <a:spAutoFit/>
          </a:bodyPr>
          <a:lstStyle/>
          <a:p>
            <a:r>
              <a:rPr lang="zh-CN" altLang="en-US" sz="1400" b="1" smtClean="0">
                <a:latin typeface="微软雅黑" pitchFamily="34" charset="-122"/>
                <a:ea typeface="微软雅黑" pitchFamily="34" charset="-122"/>
              </a:rPr>
              <a:t>信息强企</a:t>
            </a:r>
            <a:endParaRPr lang="zh-CN" altLang="en-US" sz="1400" b="1" dirty="0">
              <a:latin typeface="微软雅黑" pitchFamily="34" charset="-122"/>
              <a:ea typeface="微软雅黑" pitchFamily="34" charset="-122"/>
            </a:endParaRPr>
          </a:p>
        </p:txBody>
      </p:sp>
      <p:sp>
        <p:nvSpPr>
          <p:cNvPr id="73" name="TextBox 72"/>
          <p:cNvSpPr txBox="1"/>
          <p:nvPr/>
        </p:nvSpPr>
        <p:spPr>
          <a:xfrm>
            <a:off x="5148064" y="1196752"/>
            <a:ext cx="950944" cy="307777"/>
          </a:xfrm>
          <a:prstGeom prst="rect">
            <a:avLst/>
          </a:prstGeom>
          <a:solidFill>
            <a:schemeClr val="bg1"/>
          </a:solidFill>
        </p:spPr>
        <p:txBody>
          <a:bodyPr wrap="square" rtlCol="0">
            <a:spAutoFit/>
          </a:bodyPr>
          <a:lstStyle/>
          <a:p>
            <a:r>
              <a:rPr lang="zh-CN" altLang="en-US" sz="1400" b="1" smtClean="0">
                <a:latin typeface="微软雅黑" pitchFamily="34" charset="-122"/>
                <a:ea typeface="微软雅黑" pitchFamily="34" charset="-122"/>
              </a:rPr>
              <a:t>信息优园</a:t>
            </a:r>
            <a:endParaRPr lang="zh-CN" altLang="en-US" sz="1400" b="1" dirty="0">
              <a:latin typeface="微软雅黑" pitchFamily="34" charset="-122"/>
              <a:ea typeface="微软雅黑" pitchFamily="34" charset="-122"/>
            </a:endParaRPr>
          </a:p>
        </p:txBody>
      </p:sp>
      <p:sp>
        <p:nvSpPr>
          <p:cNvPr id="74" name="TextBox 73"/>
          <p:cNvSpPr txBox="1"/>
          <p:nvPr/>
        </p:nvSpPr>
        <p:spPr>
          <a:xfrm>
            <a:off x="6228184" y="1196752"/>
            <a:ext cx="950944" cy="307777"/>
          </a:xfrm>
          <a:prstGeom prst="rect">
            <a:avLst/>
          </a:prstGeom>
          <a:solidFill>
            <a:schemeClr val="bg1"/>
          </a:solidFill>
        </p:spPr>
        <p:txBody>
          <a:bodyPr wrap="square" rtlCol="0">
            <a:spAutoFit/>
          </a:bodyPr>
          <a:lstStyle/>
          <a:p>
            <a:r>
              <a:rPr lang="zh-CN" altLang="en-US" sz="1400" b="1" smtClean="0">
                <a:latin typeface="微软雅黑" pitchFamily="34" charset="-122"/>
                <a:ea typeface="微软雅黑" pitchFamily="34" charset="-122"/>
              </a:rPr>
              <a:t>信息惠民</a:t>
            </a:r>
            <a:endParaRPr lang="zh-CN" altLang="en-US" sz="1400" b="1" dirty="0">
              <a:latin typeface="微软雅黑" pitchFamily="34" charset="-122"/>
              <a:ea typeface="微软雅黑" pitchFamily="34" charset="-122"/>
            </a:endParaRPr>
          </a:p>
        </p:txBody>
      </p:sp>
      <p:sp>
        <p:nvSpPr>
          <p:cNvPr id="75" name="TextBox 74"/>
          <p:cNvSpPr txBox="1"/>
          <p:nvPr/>
        </p:nvSpPr>
        <p:spPr>
          <a:xfrm>
            <a:off x="2915816" y="1506270"/>
            <a:ext cx="4392488" cy="338554"/>
          </a:xfrm>
          <a:prstGeom prst="rect">
            <a:avLst/>
          </a:prstGeom>
          <a:noFill/>
        </p:spPr>
        <p:txBody>
          <a:bodyPr wrap="square" rtlCol="0">
            <a:spAutoFit/>
          </a:bodyPr>
          <a:lstStyle/>
          <a:p>
            <a:pPr algn="ctr"/>
            <a:r>
              <a:rPr lang="zh-CN" altLang="en-US" sz="1600" b="1" smtClean="0">
                <a:solidFill>
                  <a:srgbClr val="002060"/>
                </a:solidFill>
                <a:latin typeface="微软雅黑" pitchFamily="34" charset="-122"/>
                <a:ea typeface="微软雅黑" pitchFamily="34" charset="-122"/>
              </a:rPr>
              <a:t>推进  </a:t>
            </a:r>
            <a:r>
              <a:rPr lang="en-US" altLang="zh-CN" sz="1600" b="1" smtClean="0">
                <a:solidFill>
                  <a:srgbClr val="FF0000"/>
                </a:solidFill>
                <a:latin typeface="微软雅黑" pitchFamily="34" charset="-122"/>
                <a:ea typeface="微软雅黑" pitchFamily="34" charset="-122"/>
              </a:rPr>
              <a:t>4  </a:t>
            </a:r>
            <a:r>
              <a:rPr lang="zh-CN" altLang="en-US" sz="1600" b="1" smtClean="0">
                <a:solidFill>
                  <a:srgbClr val="FF0000"/>
                </a:solidFill>
                <a:latin typeface="微软雅黑" pitchFamily="34" charset="-122"/>
                <a:ea typeface="微软雅黑" pitchFamily="34" charset="-122"/>
              </a:rPr>
              <a:t>应用</a:t>
            </a:r>
            <a:endParaRPr lang="zh-CN" altLang="en-US" sz="1600" b="1">
              <a:solidFill>
                <a:srgbClr val="FF0000"/>
              </a:solidFill>
              <a:latin typeface="微软雅黑" pitchFamily="34" charset="-122"/>
              <a:ea typeface="微软雅黑" pitchFamily="34" charset="-122"/>
            </a:endParaRPr>
          </a:p>
        </p:txBody>
      </p:sp>
      <p:sp>
        <p:nvSpPr>
          <p:cNvPr id="76" name="圆角矩形 75"/>
          <p:cNvSpPr/>
          <p:nvPr/>
        </p:nvSpPr>
        <p:spPr>
          <a:xfrm>
            <a:off x="7380313" y="1916832"/>
            <a:ext cx="720079" cy="992995"/>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r>
              <a:rPr lang="zh-CN" altLang="en-US" b="1">
                <a:solidFill>
                  <a:srgbClr val="002060"/>
                </a:solidFill>
                <a:latin typeface="微软雅黑" pitchFamily="34" charset="-122"/>
                <a:ea typeface="微软雅黑" pitchFamily="34" charset="-122"/>
              </a:rPr>
              <a:t>综合</a:t>
            </a:r>
            <a:r>
              <a:rPr lang="zh-CN" altLang="en-US" b="1" smtClean="0">
                <a:solidFill>
                  <a:srgbClr val="002060"/>
                </a:solidFill>
                <a:latin typeface="微软雅黑" pitchFamily="34" charset="-122"/>
                <a:ea typeface="微软雅黑" pitchFamily="34" charset="-122"/>
              </a:rPr>
              <a:t>门户</a:t>
            </a:r>
            <a:endParaRPr lang="en-US" altLang="zh-CN" b="1" smtClean="0">
              <a:solidFill>
                <a:srgbClr val="002060"/>
              </a:solidFill>
              <a:latin typeface="微软雅黑" pitchFamily="34" charset="-122"/>
              <a:ea typeface="微软雅黑" pitchFamily="34" charset="-122"/>
            </a:endParaRPr>
          </a:p>
        </p:txBody>
      </p:sp>
      <p:cxnSp>
        <p:nvCxnSpPr>
          <p:cNvPr id="77" name="直接连接符 76"/>
          <p:cNvCxnSpPr/>
          <p:nvPr/>
        </p:nvCxnSpPr>
        <p:spPr>
          <a:xfrm>
            <a:off x="7740352" y="2946562"/>
            <a:ext cx="0" cy="1088437"/>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78" name="Rectangle 142"/>
          <p:cNvSpPr>
            <a:spLocks noChangeArrowheads="1"/>
          </p:cNvSpPr>
          <p:nvPr/>
        </p:nvSpPr>
        <p:spPr bwMode="auto">
          <a:xfrm>
            <a:off x="7231958" y="3933057"/>
            <a:ext cx="921265" cy="365054"/>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en-US" sz="1200" b="1" smtClean="0">
                <a:latin typeface="微软雅黑" pitchFamily="34" charset="-122"/>
                <a:ea typeface="微软雅黑" pitchFamily="34" charset="-122"/>
              </a:rPr>
              <a:t>手机门户</a:t>
            </a:r>
            <a:endParaRPr lang="en-US" altLang="zh-CN" sz="1200" b="1">
              <a:latin typeface="微软雅黑" pitchFamily="34" charset="-122"/>
              <a:ea typeface="微软雅黑" pitchFamily="34" charset="-122"/>
            </a:endParaRPr>
          </a:p>
        </p:txBody>
      </p:sp>
      <p:sp>
        <p:nvSpPr>
          <p:cNvPr id="79" name="Rectangle 142"/>
          <p:cNvSpPr>
            <a:spLocks noChangeArrowheads="1"/>
          </p:cNvSpPr>
          <p:nvPr/>
        </p:nvSpPr>
        <p:spPr bwMode="auto">
          <a:xfrm>
            <a:off x="7231958" y="4374253"/>
            <a:ext cx="921265" cy="289691"/>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marL="158750" indent="-158750" algn="ctr" defTabSz="912813">
              <a:lnSpc>
                <a:spcPct val="110000"/>
              </a:lnSpc>
              <a:spcBef>
                <a:spcPct val="40000"/>
              </a:spcBef>
              <a:buSzPct val="80000"/>
            </a:pPr>
            <a:r>
              <a:rPr lang="zh-CN" altLang="en-US" sz="1200" b="1" smtClean="0">
                <a:latin typeface="微软雅黑" pitchFamily="34" charset="-122"/>
                <a:ea typeface="微软雅黑" pitchFamily="34" charset="-122"/>
              </a:rPr>
              <a:t>网站门户</a:t>
            </a:r>
            <a:endParaRPr lang="en-US" altLang="zh-CN" sz="1200" b="1">
              <a:latin typeface="微软雅黑" pitchFamily="34" charset="-122"/>
              <a:ea typeface="微软雅黑" pitchFamily="34" charset="-122"/>
            </a:endParaRPr>
          </a:p>
        </p:txBody>
      </p:sp>
      <p:sp>
        <p:nvSpPr>
          <p:cNvPr id="81" name="TextBox 80"/>
          <p:cNvSpPr txBox="1"/>
          <p:nvPr/>
        </p:nvSpPr>
        <p:spPr>
          <a:xfrm>
            <a:off x="7092280" y="1260049"/>
            <a:ext cx="1249737" cy="615553"/>
          </a:xfrm>
          <a:prstGeom prst="rect">
            <a:avLst/>
          </a:prstGeom>
          <a:noFill/>
        </p:spPr>
        <p:txBody>
          <a:bodyPr wrap="square" rtlCol="0">
            <a:spAutoFit/>
          </a:bodyPr>
          <a:lstStyle/>
          <a:p>
            <a:pPr algn="ctr"/>
            <a:r>
              <a:rPr lang="zh-CN" altLang="en-US" b="1" smtClean="0">
                <a:solidFill>
                  <a:srgbClr val="002060"/>
                </a:solidFill>
                <a:latin typeface="微软雅黑" pitchFamily="34" charset="-122"/>
                <a:ea typeface="微软雅黑" pitchFamily="34" charset="-122"/>
              </a:rPr>
              <a:t>建立</a:t>
            </a:r>
            <a:endParaRPr lang="en-US" altLang="zh-CN" b="1" smtClean="0">
              <a:solidFill>
                <a:srgbClr val="002060"/>
              </a:solidFill>
              <a:latin typeface="微软雅黑" pitchFamily="34" charset="-122"/>
              <a:ea typeface="微软雅黑" pitchFamily="34" charset="-122"/>
            </a:endParaRPr>
          </a:p>
          <a:p>
            <a:pPr algn="ctr"/>
            <a:r>
              <a:rPr lang="en-US" altLang="zh-CN" sz="1600" b="1" smtClean="0">
                <a:solidFill>
                  <a:srgbClr val="FF0000"/>
                </a:solidFill>
                <a:latin typeface="微软雅黑" pitchFamily="34" charset="-122"/>
                <a:ea typeface="微软雅黑" pitchFamily="34" charset="-122"/>
              </a:rPr>
              <a:t>2</a:t>
            </a:r>
            <a:r>
              <a:rPr lang="zh-CN" altLang="en-US" sz="1600" b="1" smtClean="0">
                <a:solidFill>
                  <a:srgbClr val="FF0000"/>
                </a:solidFill>
                <a:latin typeface="微软雅黑" pitchFamily="34" charset="-122"/>
                <a:ea typeface="微软雅黑" pitchFamily="34" charset="-122"/>
              </a:rPr>
              <a:t>门户</a:t>
            </a:r>
            <a:endParaRPr lang="zh-CN" altLang="en-US" sz="1600" b="1">
              <a:solidFill>
                <a:srgbClr val="FF0000"/>
              </a:solidFill>
              <a:latin typeface="微软雅黑" pitchFamily="34" charset="-122"/>
              <a:ea typeface="微软雅黑" pitchFamily="34" charset="-122"/>
            </a:endParaRPr>
          </a:p>
        </p:txBody>
      </p:sp>
      <p:sp>
        <p:nvSpPr>
          <p:cNvPr id="58" name="Rectangle 142"/>
          <p:cNvSpPr>
            <a:spLocks noChangeArrowheads="1"/>
          </p:cNvSpPr>
          <p:nvPr/>
        </p:nvSpPr>
        <p:spPr bwMode="auto">
          <a:xfrm>
            <a:off x="3779912" y="5733256"/>
            <a:ext cx="1412496" cy="309955"/>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en-US" sz="1200" b="1" smtClean="0">
                <a:latin typeface="微软雅黑" pitchFamily="34" charset="-122"/>
                <a:ea typeface="微软雅黑" pitchFamily="34" charset="-122"/>
              </a:rPr>
              <a:t>物流服务平台</a:t>
            </a:r>
            <a:endParaRPr lang="en-US" altLang="zh-CN" sz="1200" b="1">
              <a:latin typeface="微软雅黑" pitchFamily="34" charset="-122"/>
              <a:ea typeface="微软雅黑" pitchFamily="34" charset="-122"/>
            </a:endParaRPr>
          </a:p>
        </p:txBody>
      </p:sp>
      <p:sp>
        <p:nvSpPr>
          <p:cNvPr id="63" name="Rectangle 142"/>
          <p:cNvSpPr>
            <a:spLocks noChangeArrowheads="1"/>
          </p:cNvSpPr>
          <p:nvPr/>
        </p:nvSpPr>
        <p:spPr bwMode="auto">
          <a:xfrm>
            <a:off x="3779914" y="6021288"/>
            <a:ext cx="1412494" cy="345959"/>
          </a:xfrm>
          <a:prstGeom prst="rect">
            <a:avLst/>
          </a:prstGeom>
          <a:solidFill>
            <a:schemeClr val="bg1"/>
          </a:solidFill>
          <a:ln w="9525" algn="ctr">
            <a:solidFill>
              <a:schemeClr val="accent1"/>
            </a:solidFill>
            <a:miter lim="800000"/>
            <a:headEnd/>
            <a:tailEnd/>
          </a:ln>
          <a:extLst/>
        </p:spPr>
        <p:txBody>
          <a:bodyPr wrap="none" lIns="82027" tIns="41014" rIns="82027" bIns="41014" anchor="ctr"/>
          <a:lstStyle/>
          <a:p>
            <a:pPr algn="ctr"/>
            <a:r>
              <a:rPr lang="zh-CN" altLang="en-US" sz="1200" b="1" smtClean="0">
                <a:latin typeface="微软雅黑" pitchFamily="34" charset="-122"/>
                <a:ea typeface="微软雅黑" pitchFamily="34" charset="-122"/>
              </a:rPr>
              <a:t>知识产权服务平台</a:t>
            </a:r>
            <a:endParaRPr lang="zh-CN" altLang="en-US" sz="1200" b="1" dirty="0">
              <a:latin typeface="微软雅黑" pitchFamily="34" charset="-122"/>
              <a:ea typeface="微软雅黑" pitchFamily="34" charset="-122"/>
            </a:endParaRPr>
          </a:p>
        </p:txBody>
      </p:sp>
    </p:spTree>
    <p:extLst>
      <p:ext uri="{BB962C8B-B14F-4D97-AF65-F5344CB8AC3E}">
        <p14:creationId xmlns:p14="http://schemas.microsoft.com/office/powerpoint/2010/main" val="39577228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0" name="直接连接符 9"/>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2" name="椭圆 11"/>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3" name="椭圆 12"/>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5"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spcBef>
                <a:spcPct val="50000"/>
              </a:spcBef>
            </a:pPr>
            <a:r>
              <a:rPr kumimoji="1" lang="zh-CN" altLang="en-US" sz="2800" b="1">
                <a:solidFill>
                  <a:schemeClr val="bg1">
                    <a:lumMod val="65000"/>
                  </a:schemeClr>
                </a:solidFill>
                <a:latin typeface="微软雅黑" pitchFamily="34" charset="-122"/>
                <a:ea typeface="微软雅黑" pitchFamily="34" charset="-122"/>
              </a:rPr>
              <a:t>  </a:t>
            </a:r>
            <a:r>
              <a:rPr kumimoji="1" lang="zh-CN" altLang="en-US" sz="2800" b="1" smtClean="0">
                <a:solidFill>
                  <a:schemeClr val="bg1">
                    <a:lumMod val="65000"/>
                  </a:schemeClr>
                </a:solidFill>
                <a:latin typeface="微软雅黑" pitchFamily="34" charset="-122"/>
                <a:ea typeface="微软雅黑" pitchFamily="34" charset="-122"/>
              </a:rPr>
              <a:t>内容提要</a:t>
            </a:r>
            <a:endParaRPr kumimoji="1" lang="zh-CN" altLang="en-US" sz="2800" b="1">
              <a:solidFill>
                <a:schemeClr val="bg1">
                  <a:lumMod val="65000"/>
                </a:schemeClr>
              </a:solidFill>
              <a:latin typeface="微软雅黑" pitchFamily="34" charset="-122"/>
              <a:ea typeface="微软雅黑" pitchFamily="34" charset="-122"/>
            </a:endParaRPr>
          </a:p>
        </p:txBody>
      </p:sp>
      <p:sp>
        <p:nvSpPr>
          <p:cNvPr id="20" name="Line 8"/>
          <p:cNvSpPr>
            <a:spLocks noChangeShapeType="1"/>
          </p:cNvSpPr>
          <p:nvPr/>
        </p:nvSpPr>
        <p:spPr bwMode="auto">
          <a:xfrm flipV="1">
            <a:off x="4368800" y="2921248"/>
            <a:ext cx="3371850" cy="635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21" name="Text Box 9"/>
          <p:cNvSpPr txBox="1">
            <a:spLocks noChangeArrowheads="1"/>
          </p:cNvSpPr>
          <p:nvPr/>
        </p:nvSpPr>
        <p:spPr bwMode="auto">
          <a:xfrm>
            <a:off x="4716016" y="2397373"/>
            <a:ext cx="3024634"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defPPr>
              <a:defRPr lang="zh-CN"/>
            </a:defPPr>
            <a:lvl1pPr marL="158750" indent="-158750" eaLnBrk="0" hangingPunct="0">
              <a:spcBef>
                <a:spcPct val="20000"/>
              </a:spcBef>
              <a:defRPr sz="2400" b="1">
                <a:latin typeface="微软雅黑" pitchFamily="34" charset="-122"/>
                <a:ea typeface="微软雅黑" pitchFamily="34" charset="-122"/>
              </a:defRPr>
            </a:lvl1pPr>
            <a:lvl2pPr marL="742950" indent="-285750">
              <a:defRPr>
                <a:latin typeface="Calibri" pitchFamily="34" charset="0"/>
                <a:ea typeface="宋体" charset="-122"/>
              </a:defRPr>
            </a:lvl2pPr>
            <a:lvl3pPr marL="1143000" indent="-228600">
              <a:defRPr>
                <a:latin typeface="Calibri" pitchFamily="34" charset="0"/>
                <a:ea typeface="宋体" charset="-122"/>
              </a:defRPr>
            </a:lvl3pPr>
            <a:lvl4pPr marL="1600200" indent="-228600">
              <a:defRPr>
                <a:latin typeface="Calibri" pitchFamily="34" charset="0"/>
                <a:ea typeface="宋体" charset="-122"/>
              </a:defRPr>
            </a:lvl4pPr>
            <a:lvl5pPr marL="2057400" indent="-228600">
              <a:defRPr>
                <a:latin typeface="Calibri" pitchFamily="34" charset="0"/>
                <a:ea typeface="宋体" charset="-122"/>
              </a:defRPr>
            </a:lvl5pPr>
            <a:lvl6pPr marL="2514600" indent="-228600" fontAlgn="base">
              <a:spcBef>
                <a:spcPct val="0"/>
              </a:spcBef>
              <a:spcAft>
                <a:spcPct val="0"/>
              </a:spcAft>
              <a:defRPr>
                <a:latin typeface="Calibri" pitchFamily="34" charset="0"/>
                <a:ea typeface="宋体" charset="-122"/>
              </a:defRPr>
            </a:lvl6pPr>
            <a:lvl7pPr marL="2971800" indent="-228600" fontAlgn="base">
              <a:spcBef>
                <a:spcPct val="0"/>
              </a:spcBef>
              <a:spcAft>
                <a:spcPct val="0"/>
              </a:spcAft>
              <a:defRPr>
                <a:latin typeface="Calibri" pitchFamily="34" charset="0"/>
                <a:ea typeface="宋体" charset="-122"/>
              </a:defRPr>
            </a:lvl7pPr>
            <a:lvl8pPr marL="3429000" indent="-228600" fontAlgn="base">
              <a:spcBef>
                <a:spcPct val="0"/>
              </a:spcBef>
              <a:spcAft>
                <a:spcPct val="0"/>
              </a:spcAft>
              <a:defRPr>
                <a:latin typeface="Calibri" pitchFamily="34" charset="0"/>
                <a:ea typeface="宋体" charset="-122"/>
              </a:defRPr>
            </a:lvl8pPr>
            <a:lvl9pPr marL="3886200" indent="-228600" fontAlgn="base">
              <a:spcBef>
                <a:spcPct val="0"/>
              </a:spcBef>
              <a:spcAft>
                <a:spcPct val="0"/>
              </a:spcAft>
              <a:defRPr>
                <a:latin typeface="Calibri" pitchFamily="34" charset="0"/>
                <a:ea typeface="宋体" charset="-122"/>
              </a:defRPr>
            </a:lvl9pPr>
          </a:lstStyle>
          <a:p>
            <a:r>
              <a:rPr lang="zh-CN" altLang="en-US"/>
              <a:t>智慧园区背景和理念</a:t>
            </a:r>
          </a:p>
        </p:txBody>
      </p:sp>
      <p:pic>
        <p:nvPicPr>
          <p:cNvPr id="27" name="Picture 2" descr="http://sjb.qlwb.com.cn/images/2010-12/31/K11/p16_b.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3850" y="1844675"/>
            <a:ext cx="2879725" cy="318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 Box 16"/>
          <p:cNvSpPr txBox="1">
            <a:spLocks noChangeArrowheads="1"/>
          </p:cNvSpPr>
          <p:nvPr/>
        </p:nvSpPr>
        <p:spPr bwMode="auto">
          <a:xfrm>
            <a:off x="4716016" y="3140968"/>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lvl1pPr marL="158750" indent="-15875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eaLnBrk="0" hangingPunct="0">
              <a:spcBef>
                <a:spcPct val="20000"/>
              </a:spcBef>
            </a:pPr>
            <a:r>
              <a:rPr lang="zh-CN" altLang="en-US" sz="2400" b="1" dirty="0" smtClean="0">
                <a:latin typeface="微软雅黑" pitchFamily="34" charset="-122"/>
                <a:ea typeface="微软雅黑" pitchFamily="34" charset="-122"/>
              </a:rPr>
              <a:t>智慧</a:t>
            </a:r>
            <a:r>
              <a:rPr lang="zh-CN" altLang="en-US" sz="2400" b="1" dirty="0">
                <a:latin typeface="微软雅黑" pitchFamily="34" charset="-122"/>
                <a:ea typeface="微软雅黑" pitchFamily="34" charset="-122"/>
              </a:rPr>
              <a:t>园区</a:t>
            </a:r>
            <a:r>
              <a:rPr lang="zh-CN" altLang="en-US" sz="2400" b="1" dirty="0" smtClean="0">
                <a:latin typeface="微软雅黑" pitchFamily="34" charset="-122"/>
                <a:ea typeface="微软雅黑" pitchFamily="34" charset="-122"/>
              </a:rPr>
              <a:t>总体</a:t>
            </a:r>
            <a:r>
              <a:rPr lang="zh-CN" altLang="en-US" sz="2400" b="1" dirty="0">
                <a:latin typeface="微软雅黑" pitchFamily="34" charset="-122"/>
                <a:ea typeface="微软雅黑" pitchFamily="34" charset="-122"/>
              </a:rPr>
              <a:t>思路</a:t>
            </a:r>
            <a:endParaRPr lang="en-US" altLang="zh-CN" sz="2400" b="1" dirty="0">
              <a:latin typeface="微软雅黑" pitchFamily="34" charset="-122"/>
              <a:ea typeface="微软雅黑" pitchFamily="34" charset="-122"/>
            </a:endParaRPr>
          </a:p>
        </p:txBody>
      </p:sp>
      <p:sp>
        <p:nvSpPr>
          <p:cNvPr id="31" name="Line 15"/>
          <p:cNvSpPr>
            <a:spLocks noChangeShapeType="1"/>
          </p:cNvSpPr>
          <p:nvPr/>
        </p:nvSpPr>
        <p:spPr bwMode="auto">
          <a:xfrm flipV="1">
            <a:off x="4352875" y="3759788"/>
            <a:ext cx="3371850" cy="1270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32" name="Line 15"/>
          <p:cNvSpPr>
            <a:spLocks noChangeShapeType="1"/>
          </p:cNvSpPr>
          <p:nvPr/>
        </p:nvSpPr>
        <p:spPr bwMode="auto">
          <a:xfrm flipV="1">
            <a:off x="4340175" y="4653136"/>
            <a:ext cx="3384550" cy="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36" name="Text Box 16"/>
          <p:cNvSpPr txBox="1">
            <a:spLocks noChangeArrowheads="1"/>
          </p:cNvSpPr>
          <p:nvPr/>
        </p:nvSpPr>
        <p:spPr bwMode="auto">
          <a:xfrm>
            <a:off x="4699669" y="4047820"/>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defPPr>
              <a:defRPr lang="zh-CN"/>
            </a:defPPr>
            <a:lvl1pPr marL="158750" indent="-158750" eaLnBrk="0" hangingPunct="0">
              <a:spcBef>
                <a:spcPct val="20000"/>
              </a:spcBef>
              <a:defRPr sz="2400" b="1">
                <a:solidFill>
                  <a:srgbClr val="FF0000"/>
                </a:solidFill>
                <a:latin typeface="微软雅黑" pitchFamily="34" charset="-122"/>
                <a:ea typeface="微软雅黑" pitchFamily="34" charset="-122"/>
              </a:defRPr>
            </a:lvl1pPr>
            <a:lvl2pPr marL="742950" indent="-285750">
              <a:defRPr>
                <a:latin typeface="Calibri" pitchFamily="34" charset="0"/>
                <a:ea typeface="宋体" charset="-122"/>
              </a:defRPr>
            </a:lvl2pPr>
            <a:lvl3pPr marL="1143000" indent="-228600">
              <a:defRPr>
                <a:latin typeface="Calibri" pitchFamily="34" charset="0"/>
                <a:ea typeface="宋体" charset="-122"/>
              </a:defRPr>
            </a:lvl3pPr>
            <a:lvl4pPr marL="1600200" indent="-228600">
              <a:defRPr>
                <a:latin typeface="Calibri" pitchFamily="34" charset="0"/>
                <a:ea typeface="宋体" charset="-122"/>
              </a:defRPr>
            </a:lvl4pPr>
            <a:lvl5pPr marL="2057400" indent="-228600">
              <a:defRPr>
                <a:latin typeface="Calibri" pitchFamily="34" charset="0"/>
                <a:ea typeface="宋体" charset="-122"/>
              </a:defRPr>
            </a:lvl5pPr>
            <a:lvl6pPr marL="2514600" indent="-228600" fontAlgn="base">
              <a:spcBef>
                <a:spcPct val="0"/>
              </a:spcBef>
              <a:spcAft>
                <a:spcPct val="0"/>
              </a:spcAft>
              <a:defRPr>
                <a:latin typeface="Calibri" pitchFamily="34" charset="0"/>
                <a:ea typeface="宋体" charset="-122"/>
              </a:defRPr>
            </a:lvl6pPr>
            <a:lvl7pPr marL="2971800" indent="-228600" fontAlgn="base">
              <a:spcBef>
                <a:spcPct val="0"/>
              </a:spcBef>
              <a:spcAft>
                <a:spcPct val="0"/>
              </a:spcAft>
              <a:defRPr>
                <a:latin typeface="Calibri" pitchFamily="34" charset="0"/>
                <a:ea typeface="宋体" charset="-122"/>
              </a:defRPr>
            </a:lvl7pPr>
            <a:lvl8pPr marL="3429000" indent="-228600" fontAlgn="base">
              <a:spcBef>
                <a:spcPct val="0"/>
              </a:spcBef>
              <a:spcAft>
                <a:spcPct val="0"/>
              </a:spcAft>
              <a:defRPr>
                <a:latin typeface="Calibri" pitchFamily="34" charset="0"/>
                <a:ea typeface="宋体" charset="-122"/>
              </a:defRPr>
            </a:lvl8pPr>
            <a:lvl9pPr marL="3886200" indent="-228600" fontAlgn="base">
              <a:spcBef>
                <a:spcPct val="0"/>
              </a:spcBef>
              <a:spcAft>
                <a:spcPct val="0"/>
              </a:spcAft>
              <a:defRPr>
                <a:latin typeface="Calibri" pitchFamily="34" charset="0"/>
                <a:ea typeface="宋体" charset="-122"/>
              </a:defRPr>
            </a:lvl9pPr>
          </a:lstStyle>
          <a:p>
            <a:r>
              <a:rPr lang="zh-CN" altLang="en-US" dirty="0" smtClean="0"/>
              <a:t>智慧</a:t>
            </a:r>
            <a:r>
              <a:rPr lang="zh-CN" altLang="en-US" dirty="0"/>
              <a:t>园区</a:t>
            </a:r>
            <a:r>
              <a:rPr lang="zh-CN" altLang="en-US" dirty="0" smtClean="0"/>
              <a:t>重点</a:t>
            </a:r>
            <a:r>
              <a:rPr lang="zh-CN" altLang="en-US" dirty="0"/>
              <a:t>项目</a:t>
            </a:r>
            <a:endParaRPr lang="en-US" altLang="zh-CN" dirty="0"/>
          </a:p>
        </p:txBody>
      </p:sp>
      <p:sp>
        <p:nvSpPr>
          <p:cNvPr id="37" name="Oval 7"/>
          <p:cNvSpPr>
            <a:spLocks noChangeArrowheads="1"/>
          </p:cNvSpPr>
          <p:nvPr/>
        </p:nvSpPr>
        <p:spPr bwMode="auto">
          <a:xfrm>
            <a:off x="4067944" y="2768352"/>
            <a:ext cx="228600"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38" name="Oval 11"/>
          <p:cNvSpPr>
            <a:spLocks noChangeArrowheads="1"/>
          </p:cNvSpPr>
          <p:nvPr/>
        </p:nvSpPr>
        <p:spPr bwMode="auto">
          <a:xfrm>
            <a:off x="4067944" y="3471756"/>
            <a:ext cx="228600"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39" name="Oval 7"/>
          <p:cNvSpPr>
            <a:spLocks noChangeArrowheads="1"/>
          </p:cNvSpPr>
          <p:nvPr/>
        </p:nvSpPr>
        <p:spPr bwMode="auto">
          <a:xfrm>
            <a:off x="4067944" y="4323276"/>
            <a:ext cx="228600"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40" name="Text Box 16"/>
          <p:cNvSpPr txBox="1">
            <a:spLocks noChangeArrowheads="1"/>
          </p:cNvSpPr>
          <p:nvPr/>
        </p:nvSpPr>
        <p:spPr bwMode="auto">
          <a:xfrm>
            <a:off x="4716016" y="4784452"/>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lvl1pPr marL="158750" indent="-15875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eaLnBrk="0" hangingPunct="0">
              <a:spcBef>
                <a:spcPct val="20000"/>
              </a:spcBef>
            </a:pPr>
            <a:r>
              <a:rPr lang="zh-CN" altLang="en-US" sz="2400" b="1" dirty="0" smtClean="0">
                <a:latin typeface="微软雅黑" pitchFamily="34" charset="-122"/>
                <a:ea typeface="微软雅黑" pitchFamily="34" charset="-122"/>
              </a:rPr>
              <a:t>智慧</a:t>
            </a:r>
            <a:r>
              <a:rPr lang="zh-CN" altLang="en-US" sz="2400" b="1" dirty="0">
                <a:latin typeface="微软雅黑" pitchFamily="34" charset="-122"/>
                <a:ea typeface="微软雅黑" pitchFamily="34" charset="-122"/>
              </a:rPr>
              <a:t>园区</a:t>
            </a:r>
            <a:r>
              <a:rPr lang="zh-CN" altLang="en-US" sz="2400" b="1" dirty="0" smtClean="0">
                <a:latin typeface="微软雅黑" pitchFamily="34" charset="-122"/>
                <a:ea typeface="微软雅黑" pitchFamily="34" charset="-122"/>
              </a:rPr>
              <a:t>实施计划</a:t>
            </a:r>
            <a:endParaRPr lang="en-US" altLang="zh-CN" sz="2400" b="1" dirty="0">
              <a:latin typeface="微软雅黑" pitchFamily="34" charset="-122"/>
              <a:ea typeface="微软雅黑" pitchFamily="34" charset="-122"/>
            </a:endParaRPr>
          </a:p>
        </p:txBody>
      </p:sp>
      <p:sp>
        <p:nvSpPr>
          <p:cNvPr id="41" name="Line 15"/>
          <p:cNvSpPr>
            <a:spLocks noChangeShapeType="1"/>
          </p:cNvSpPr>
          <p:nvPr/>
        </p:nvSpPr>
        <p:spPr bwMode="auto">
          <a:xfrm flipV="1">
            <a:off x="4352875" y="5403272"/>
            <a:ext cx="3371850" cy="1270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42" name="Oval 11"/>
          <p:cNvSpPr>
            <a:spLocks noChangeArrowheads="1"/>
          </p:cNvSpPr>
          <p:nvPr/>
        </p:nvSpPr>
        <p:spPr bwMode="auto">
          <a:xfrm>
            <a:off x="4067944" y="5115240"/>
            <a:ext cx="228600"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Tree>
    <p:extLst>
      <p:ext uri="{BB962C8B-B14F-4D97-AF65-F5344CB8AC3E}">
        <p14:creationId xmlns:p14="http://schemas.microsoft.com/office/powerpoint/2010/main" val="3834400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11" name="直接连接符 110"/>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2" name="椭圆 111"/>
          <p:cNvSpPr/>
          <p:nvPr/>
        </p:nvSpPr>
        <p:spPr bwMode="auto">
          <a:xfrm>
            <a:off x="7197725" y="492547"/>
            <a:ext cx="723900" cy="67786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13" name="椭圆 112"/>
          <p:cNvSpPr/>
          <p:nvPr/>
        </p:nvSpPr>
        <p:spPr bwMode="auto">
          <a:xfrm>
            <a:off x="8061325" y="476672"/>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14" name="椭圆 113"/>
          <p:cNvSpPr/>
          <p:nvPr/>
        </p:nvSpPr>
        <p:spPr bwMode="auto">
          <a:xfrm>
            <a:off x="63341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15" name="Text Box 3"/>
          <p:cNvSpPr txBox="1">
            <a:spLocks noChangeArrowheads="1"/>
          </p:cNvSpPr>
          <p:nvPr/>
        </p:nvSpPr>
        <p:spPr bwMode="auto">
          <a:xfrm>
            <a:off x="111125" y="260648"/>
            <a:ext cx="7124700" cy="522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1</a:t>
            </a:r>
            <a:r>
              <a:rPr lang="zh-CN" altLang="en-US" smtClean="0"/>
              <a:t>  构筑 </a:t>
            </a:r>
            <a:r>
              <a:rPr lang="en-US" altLang="zh-CN" smtClean="0">
                <a:solidFill>
                  <a:srgbClr val="FF0000"/>
                </a:solidFill>
              </a:rPr>
              <a:t>3</a:t>
            </a:r>
            <a:r>
              <a:rPr lang="en-US" altLang="zh-CN" smtClean="0">
                <a:solidFill>
                  <a:srgbClr val="FFC000"/>
                </a:solidFill>
              </a:rPr>
              <a:t> </a:t>
            </a:r>
            <a:r>
              <a:rPr lang="zh-CN" altLang="en-US" smtClean="0"/>
              <a:t>大基础（</a:t>
            </a:r>
            <a:r>
              <a:rPr lang="zh-CN" altLang="en-US" dirty="0"/>
              <a:t>云、管、端）</a:t>
            </a:r>
          </a:p>
        </p:txBody>
      </p:sp>
      <p:grpSp>
        <p:nvGrpSpPr>
          <p:cNvPr id="3" name="组合 2"/>
          <p:cNvGrpSpPr/>
          <p:nvPr/>
        </p:nvGrpSpPr>
        <p:grpSpPr>
          <a:xfrm>
            <a:off x="755576" y="1266224"/>
            <a:ext cx="7599544" cy="1451458"/>
            <a:chOff x="755576" y="1266224"/>
            <a:chExt cx="7599544" cy="1451458"/>
          </a:xfrm>
        </p:grpSpPr>
        <p:sp>
          <p:nvSpPr>
            <p:cNvPr id="70" name="矩形 69"/>
            <p:cNvSpPr/>
            <p:nvPr/>
          </p:nvSpPr>
          <p:spPr>
            <a:xfrm>
              <a:off x="901872" y="2012647"/>
              <a:ext cx="7453248" cy="705035"/>
            </a:xfrm>
            <a:prstGeom prst="rect">
              <a:avLst/>
            </a:prstGeom>
            <a:solidFill>
              <a:schemeClr val="bg1"/>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endParaRPr>
            </a:p>
          </p:txBody>
        </p:sp>
        <p:pic>
          <p:nvPicPr>
            <p:cNvPr id="73"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23682" y="2143994"/>
              <a:ext cx="992052" cy="430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421354" y="2155382"/>
              <a:ext cx="721964" cy="407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 name="Picture 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163792" y="2143338"/>
              <a:ext cx="647933" cy="432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 name="Picture 6" descr="http://t0.gstatic.com/images?q=tbn:ANd9GcTqpDywU6a7OzM9dctBl0kHEdg2o8xivrJExrJ0WXaNY_Rlz8bA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565531" y="2141618"/>
              <a:ext cx="1774348" cy="435510"/>
            </a:xfrm>
            <a:prstGeom prst="rect">
              <a:avLst/>
            </a:prstGeom>
            <a:noFill/>
            <a:extLst>
              <a:ext uri="{909E8E84-426E-40DD-AFC4-6F175D3DCCD1}">
                <a14:hiddenFill xmlns:a14="http://schemas.microsoft.com/office/drawing/2010/main">
                  <a:solidFill>
                    <a:srgbClr val="FFFFFF"/>
                  </a:solidFill>
                </a14:hiddenFill>
              </a:ext>
            </a:extLst>
          </p:spPr>
        </p:pic>
        <p:sp>
          <p:nvSpPr>
            <p:cNvPr id="77" name="Text Box 55"/>
            <p:cNvSpPr txBox="1">
              <a:spLocks noChangeArrowheads="1"/>
            </p:cNvSpPr>
            <p:nvPr/>
          </p:nvSpPr>
          <p:spPr bwMode="auto">
            <a:xfrm>
              <a:off x="2618305" y="2249774"/>
              <a:ext cx="697615" cy="246215"/>
            </a:xfrm>
            <a:prstGeom prst="rect">
              <a:avLst/>
            </a:prstGeom>
            <a:noFill/>
            <a:ln w="19050" algn="ctr">
              <a:noFill/>
              <a:miter lim="800000"/>
              <a:headEnd/>
              <a:tailEnd/>
            </a:ln>
            <a:extLst>
              <a:ext uri="{909E8E84-426E-40DD-AFC4-6F175D3DCCD1}">
                <a14:hiddenFill xmlns:a14="http://schemas.microsoft.com/office/drawing/2010/main">
                  <a:solidFill>
                    <a:srgbClr val="FFFFFF"/>
                  </a:solidFill>
                </a14:hiddenFill>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dirty="0" smtClean="0">
                  <a:latin typeface="微软雅黑" pitchFamily="34" charset="-122"/>
                  <a:ea typeface="微软雅黑" pitchFamily="34" charset="-122"/>
                </a:rPr>
                <a:t>计算中心</a:t>
              </a:r>
              <a:endParaRPr lang="zh-CN" altLang="en-US" sz="1000" b="1" dirty="0">
                <a:latin typeface="微软雅黑" pitchFamily="34" charset="-122"/>
                <a:ea typeface="微软雅黑" pitchFamily="34" charset="-122"/>
              </a:endParaRPr>
            </a:p>
          </p:txBody>
        </p:sp>
        <p:sp>
          <p:nvSpPr>
            <p:cNvPr id="78" name="Text Box 55"/>
            <p:cNvSpPr txBox="1">
              <a:spLocks noChangeArrowheads="1"/>
            </p:cNvSpPr>
            <p:nvPr/>
          </p:nvSpPr>
          <p:spPr bwMode="auto">
            <a:xfrm>
              <a:off x="5282601" y="2249774"/>
              <a:ext cx="697615" cy="246215"/>
            </a:xfrm>
            <a:prstGeom prst="rect">
              <a:avLst/>
            </a:prstGeom>
            <a:noFill/>
            <a:ln w="19050" algn="ctr">
              <a:noFill/>
              <a:miter lim="800000"/>
              <a:headEnd/>
              <a:tailEnd/>
            </a:ln>
            <a:extLst>
              <a:ext uri="{909E8E84-426E-40DD-AFC4-6F175D3DCCD1}">
                <a14:hiddenFill xmlns:a14="http://schemas.microsoft.com/office/drawing/2010/main">
                  <a:solidFill>
                    <a:srgbClr val="FFFFFF"/>
                  </a:solidFill>
                </a14:hiddenFill>
              </a:ext>
            </a:extLst>
          </p:spPr>
          <p:txBody>
            <a:bodyPr wrap="none" lIns="91434" tIns="45717" rIns="91434" bIns="45717">
              <a:spAutoFit/>
            </a:bodyPr>
            <a:lstStyle>
              <a:defPPr>
                <a:defRPr lang="zh-CN"/>
              </a:defPPr>
              <a:lvl1pPr>
                <a:spcBef>
                  <a:spcPct val="50000"/>
                </a:spcBef>
                <a:defRPr sz="1000" b="1">
                  <a:latin typeface="华文细黑" pitchFamily="2" charset="-122"/>
                  <a:ea typeface="华文细黑" pitchFamily="2" charset="-122"/>
                </a:defRPr>
              </a:lvl1pPr>
              <a:lvl2pPr marL="742950" indent="-285750" eaLnBrk="0" hangingPunct="0">
                <a:defRPr sz="1400">
                  <a:latin typeface="Arial" pitchFamily="34" charset="0"/>
                </a:defRPr>
              </a:lvl2pPr>
              <a:lvl3pPr marL="1143000" indent="-228600" eaLnBrk="0" hangingPunct="0">
                <a:defRPr sz="1400">
                  <a:latin typeface="Arial" pitchFamily="34" charset="0"/>
                </a:defRPr>
              </a:lvl3pPr>
              <a:lvl4pPr marL="1600200" indent="-228600" eaLnBrk="0" hangingPunct="0">
                <a:defRPr sz="1400">
                  <a:latin typeface="Arial" pitchFamily="34" charset="0"/>
                </a:defRPr>
              </a:lvl4pPr>
              <a:lvl5pPr marL="2057400" indent="-228600" eaLnBrk="0" hangingPunct="0">
                <a:defRPr sz="1400">
                  <a:latin typeface="Arial" pitchFamily="34" charset="0"/>
                </a:defRPr>
              </a:lvl5pPr>
              <a:lvl6pPr marL="2514600" indent="-228600" algn="ctr" eaLnBrk="0" fontAlgn="base" hangingPunct="0">
                <a:spcBef>
                  <a:spcPct val="0"/>
                </a:spcBef>
                <a:spcAft>
                  <a:spcPct val="0"/>
                </a:spcAft>
                <a:defRPr sz="1400">
                  <a:latin typeface="Arial" pitchFamily="34" charset="0"/>
                </a:defRPr>
              </a:lvl6pPr>
              <a:lvl7pPr marL="2971800" indent="-228600" algn="ctr" eaLnBrk="0" fontAlgn="base" hangingPunct="0">
                <a:spcBef>
                  <a:spcPct val="0"/>
                </a:spcBef>
                <a:spcAft>
                  <a:spcPct val="0"/>
                </a:spcAft>
                <a:defRPr sz="1400">
                  <a:latin typeface="Arial" pitchFamily="34" charset="0"/>
                </a:defRPr>
              </a:lvl7pPr>
              <a:lvl8pPr marL="3429000" indent="-228600" algn="ctr" eaLnBrk="0" fontAlgn="base" hangingPunct="0">
                <a:spcBef>
                  <a:spcPct val="0"/>
                </a:spcBef>
                <a:spcAft>
                  <a:spcPct val="0"/>
                </a:spcAft>
                <a:defRPr sz="1400">
                  <a:latin typeface="Arial" pitchFamily="34" charset="0"/>
                </a:defRPr>
              </a:lvl8pPr>
              <a:lvl9pPr marL="3886200" indent="-228600" algn="ctr" eaLnBrk="0" fontAlgn="base" hangingPunct="0">
                <a:spcBef>
                  <a:spcPct val="0"/>
                </a:spcBef>
                <a:spcAft>
                  <a:spcPct val="0"/>
                </a:spcAft>
                <a:defRPr sz="1400">
                  <a:latin typeface="Arial" pitchFamily="34" charset="0"/>
                </a:defRPr>
              </a:lvl9pPr>
            </a:lstStyle>
            <a:p>
              <a:r>
                <a:rPr lang="zh-CN" altLang="en-US" dirty="0">
                  <a:latin typeface="微软雅黑" pitchFamily="34" charset="-122"/>
                  <a:ea typeface="微软雅黑" pitchFamily="34" charset="-122"/>
                </a:rPr>
                <a:t>存储中心</a:t>
              </a:r>
            </a:p>
          </p:txBody>
        </p:sp>
        <p:sp>
          <p:nvSpPr>
            <p:cNvPr id="79" name="Text Box 55"/>
            <p:cNvSpPr txBox="1">
              <a:spLocks noChangeArrowheads="1"/>
            </p:cNvSpPr>
            <p:nvPr/>
          </p:nvSpPr>
          <p:spPr bwMode="auto">
            <a:xfrm>
              <a:off x="7238576" y="2249774"/>
              <a:ext cx="69761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dirty="0" smtClean="0">
                  <a:latin typeface="微软雅黑" pitchFamily="34" charset="-122"/>
                  <a:ea typeface="微软雅黑" pitchFamily="34" charset="-122"/>
                </a:rPr>
                <a:t>安全中心</a:t>
              </a:r>
              <a:endParaRPr lang="zh-CN" altLang="en-US" sz="1000" b="1" dirty="0">
                <a:latin typeface="微软雅黑" pitchFamily="34" charset="-122"/>
                <a:ea typeface="微软雅黑" pitchFamily="34" charset="-122"/>
              </a:endParaRPr>
            </a:p>
          </p:txBody>
        </p:sp>
        <p:sp>
          <p:nvSpPr>
            <p:cNvPr id="80" name="矩形 79"/>
            <p:cNvSpPr/>
            <p:nvPr/>
          </p:nvSpPr>
          <p:spPr>
            <a:xfrm>
              <a:off x="793440" y="2079913"/>
              <a:ext cx="396464" cy="565761"/>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00" b="1" smtClean="0">
                  <a:solidFill>
                    <a:srgbClr val="0070C0"/>
                  </a:solidFill>
                  <a:latin typeface="微软雅黑" pitchFamily="34" charset="-122"/>
                  <a:ea typeface="微软雅黑" pitchFamily="34" charset="-122"/>
                </a:rPr>
                <a:t>云</a:t>
              </a:r>
              <a:r>
                <a:rPr lang="en-US" altLang="zh-CN" sz="800" b="1" smtClean="0">
                  <a:solidFill>
                    <a:srgbClr val="0070C0"/>
                  </a:solidFill>
                  <a:latin typeface="微软雅黑" pitchFamily="34" charset="-122"/>
                  <a:ea typeface="微软雅黑" pitchFamily="34" charset="-122"/>
                </a:rPr>
                <a:t>IDC</a:t>
              </a:r>
              <a:endParaRPr lang="zh-CN" altLang="en-US" sz="800" b="1" dirty="0">
                <a:solidFill>
                  <a:srgbClr val="0070C0"/>
                </a:solidFill>
                <a:latin typeface="微软雅黑" pitchFamily="34" charset="-122"/>
                <a:ea typeface="微软雅黑" pitchFamily="34" charset="-122"/>
              </a:endParaRPr>
            </a:p>
          </p:txBody>
        </p:sp>
        <p:sp>
          <p:nvSpPr>
            <p:cNvPr id="4" name="矩形 3"/>
            <p:cNvSpPr/>
            <p:nvPr/>
          </p:nvSpPr>
          <p:spPr>
            <a:xfrm>
              <a:off x="755576" y="1502123"/>
              <a:ext cx="7599544" cy="510524"/>
            </a:xfrm>
            <a:prstGeom prst="rect">
              <a:avLst/>
            </a:prstGeom>
            <a:ln w="9525">
              <a:solidFill>
                <a:schemeClr val="tx1"/>
              </a:solidFill>
            </a:ln>
          </p:spPr>
          <p:txBody>
            <a:bodyPr wrap="square">
              <a:spAutoFit/>
            </a:bodyPr>
            <a:lstStyle/>
            <a:p>
              <a:pPr>
                <a:lnSpc>
                  <a:spcPct val="200000"/>
                </a:lnSpc>
              </a:pPr>
              <a:r>
                <a:rPr lang="zh-CN" altLang="en-US" sz="1600" b="1" smtClean="0">
                  <a:latin typeface="微软雅黑" pitchFamily="34" charset="-122"/>
                  <a:ea typeface="微软雅黑" pitchFamily="34" charset="-122"/>
                </a:rPr>
                <a:t>建设云化数据中心（云</a:t>
              </a:r>
              <a:r>
                <a:rPr lang="en-US" altLang="zh-CN" sz="1600" b="1" smtClean="0">
                  <a:latin typeface="微软雅黑" pitchFamily="34" charset="-122"/>
                  <a:ea typeface="微软雅黑" pitchFamily="34" charset="-122"/>
                </a:rPr>
                <a:t>IDC</a:t>
              </a:r>
              <a:r>
                <a:rPr lang="zh-CN" altLang="en-US" sz="1600" b="1" smtClean="0">
                  <a:latin typeface="微软雅黑" pitchFamily="34" charset="-122"/>
                  <a:ea typeface="微软雅黑" pitchFamily="34" charset="-122"/>
                </a:rPr>
                <a:t>），</a:t>
              </a:r>
              <a:r>
                <a:rPr lang="zh-CN" altLang="zh-CN" sz="1600" smtClean="0">
                  <a:latin typeface="微软雅黑" pitchFamily="34" charset="-122"/>
                  <a:ea typeface="微软雅黑" pitchFamily="34" charset="-122"/>
                </a:rPr>
                <a:t>提供</a:t>
              </a:r>
              <a:r>
                <a:rPr lang="zh-CN" altLang="zh-CN" sz="1600">
                  <a:latin typeface="微软雅黑" pitchFamily="34" charset="-122"/>
                  <a:ea typeface="微软雅黑" pitchFamily="34" charset="-122"/>
                </a:rPr>
                <a:t>统一的云服务器、云存储、云桌面、云网络</a:t>
              </a:r>
              <a:endParaRPr lang="en-US" altLang="zh-CN" sz="1600" dirty="0">
                <a:latin typeface="微软雅黑" pitchFamily="34" charset="-122"/>
                <a:ea typeface="微软雅黑" pitchFamily="34" charset="-122"/>
              </a:endParaRPr>
            </a:p>
          </p:txBody>
        </p:sp>
        <p:sp>
          <p:nvSpPr>
            <p:cNvPr id="2" name="矩形 1"/>
            <p:cNvSpPr/>
            <p:nvPr/>
          </p:nvSpPr>
          <p:spPr>
            <a:xfrm>
              <a:off x="3463636" y="1266224"/>
              <a:ext cx="1338828" cy="369332"/>
            </a:xfrm>
            <a:prstGeom prst="rect">
              <a:avLst/>
            </a:prstGeom>
            <a:solidFill>
              <a:schemeClr val="bg1"/>
            </a:solidFill>
          </p:spPr>
          <p:txBody>
            <a:bodyPr wrap="none">
              <a:spAutoFit/>
            </a:bodyPr>
            <a:lstStyle/>
            <a:p>
              <a:r>
                <a:rPr lang="zh-CN" altLang="en-US" b="1">
                  <a:solidFill>
                    <a:srgbClr val="0070C0"/>
                  </a:solidFill>
                  <a:latin typeface="微软雅黑" pitchFamily="34" charset="-122"/>
                  <a:ea typeface="微软雅黑" pitchFamily="34" charset="-122"/>
                </a:rPr>
                <a:t>云端经开</a:t>
              </a:r>
              <a:r>
                <a:rPr lang="zh-CN" altLang="en-US" b="1" smtClean="0">
                  <a:solidFill>
                    <a:srgbClr val="0070C0"/>
                  </a:solidFill>
                  <a:latin typeface="微软雅黑" pitchFamily="34" charset="-122"/>
                  <a:ea typeface="微软雅黑" pitchFamily="34" charset="-122"/>
                </a:rPr>
                <a:t>区</a:t>
              </a:r>
              <a:endParaRPr lang="zh-CN" altLang="en-US">
                <a:solidFill>
                  <a:srgbClr val="0070C0"/>
                </a:solidFill>
              </a:endParaRPr>
            </a:p>
          </p:txBody>
        </p:sp>
      </p:grpSp>
      <p:grpSp>
        <p:nvGrpSpPr>
          <p:cNvPr id="5" name="组合 4"/>
          <p:cNvGrpSpPr/>
          <p:nvPr/>
        </p:nvGrpSpPr>
        <p:grpSpPr>
          <a:xfrm>
            <a:off x="791160" y="2939459"/>
            <a:ext cx="7563960" cy="1305436"/>
            <a:chOff x="791160" y="2939459"/>
            <a:chExt cx="7563960" cy="1305436"/>
          </a:xfrm>
        </p:grpSpPr>
        <p:sp>
          <p:nvSpPr>
            <p:cNvPr id="71" name="矩形 70"/>
            <p:cNvSpPr/>
            <p:nvPr/>
          </p:nvSpPr>
          <p:spPr>
            <a:xfrm>
              <a:off x="986238" y="3741223"/>
              <a:ext cx="7368882" cy="503672"/>
            </a:xfrm>
            <a:prstGeom prst="rect">
              <a:avLst/>
            </a:prstGeom>
            <a:solidFill>
              <a:schemeClr val="bg1"/>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endParaRPr>
            </a:p>
          </p:txBody>
        </p:sp>
        <p:sp>
          <p:nvSpPr>
            <p:cNvPr id="82" name="椭圆 81"/>
            <p:cNvSpPr/>
            <p:nvPr/>
          </p:nvSpPr>
          <p:spPr>
            <a:xfrm>
              <a:off x="1490294" y="3826451"/>
              <a:ext cx="2357454" cy="33647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sz="1600" dirty="0" smtClean="0">
                  <a:latin typeface="微软雅黑" pitchFamily="34" charset="-122"/>
                  <a:ea typeface="微软雅黑" pitchFamily="34" charset="-122"/>
                </a:rPr>
                <a:t>传统通信网</a:t>
              </a:r>
              <a:endParaRPr lang="zh-CN" altLang="en-US" sz="1600" dirty="0">
                <a:latin typeface="微软雅黑" pitchFamily="34" charset="-122"/>
                <a:ea typeface="微软雅黑" pitchFamily="34" charset="-122"/>
              </a:endParaRPr>
            </a:p>
          </p:txBody>
        </p:sp>
        <p:sp>
          <p:nvSpPr>
            <p:cNvPr id="83" name="椭圆 82"/>
            <p:cNvSpPr/>
            <p:nvPr/>
          </p:nvSpPr>
          <p:spPr>
            <a:xfrm>
              <a:off x="5829584" y="3836409"/>
              <a:ext cx="2357454" cy="33647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sz="1600" dirty="0" smtClean="0">
                  <a:latin typeface="微软雅黑" pitchFamily="34" charset="-122"/>
                  <a:ea typeface="微软雅黑" pitchFamily="34" charset="-122"/>
                </a:rPr>
                <a:t>无线宽带网</a:t>
              </a:r>
              <a:endParaRPr lang="zh-CN" altLang="en-US" sz="1600" dirty="0">
                <a:latin typeface="微软雅黑" pitchFamily="34" charset="-122"/>
                <a:ea typeface="微软雅黑" pitchFamily="34" charset="-122"/>
              </a:endParaRPr>
            </a:p>
          </p:txBody>
        </p:sp>
        <p:sp>
          <p:nvSpPr>
            <p:cNvPr id="84" name="椭圆 83"/>
            <p:cNvSpPr/>
            <p:nvPr/>
          </p:nvSpPr>
          <p:spPr>
            <a:xfrm>
              <a:off x="3625522" y="3836409"/>
              <a:ext cx="2357454" cy="33647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sz="1600" dirty="0" smtClean="0">
                  <a:latin typeface="微软雅黑" pitchFamily="34" charset="-122"/>
                  <a:ea typeface="微软雅黑" pitchFamily="34" charset="-122"/>
                </a:rPr>
                <a:t>有线宽带网</a:t>
              </a:r>
              <a:endParaRPr lang="zh-CN" altLang="en-US" sz="1600" dirty="0">
                <a:latin typeface="微软雅黑" pitchFamily="34" charset="-122"/>
                <a:ea typeface="微软雅黑" pitchFamily="34" charset="-122"/>
              </a:endParaRPr>
            </a:p>
          </p:txBody>
        </p:sp>
        <p:sp>
          <p:nvSpPr>
            <p:cNvPr id="85" name="矩形 84"/>
            <p:cNvSpPr/>
            <p:nvPr/>
          </p:nvSpPr>
          <p:spPr>
            <a:xfrm>
              <a:off x="791160" y="3764151"/>
              <a:ext cx="396464" cy="480744"/>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00" b="1" dirty="0" smtClean="0">
                  <a:solidFill>
                    <a:srgbClr val="0070C0"/>
                  </a:solidFill>
                  <a:latin typeface="微软雅黑" pitchFamily="34" charset="-122"/>
                  <a:ea typeface="微软雅黑" pitchFamily="34" charset="-122"/>
                </a:rPr>
                <a:t>通信网</a:t>
              </a:r>
              <a:endParaRPr lang="zh-CN" altLang="en-US" sz="1050" b="1" dirty="0">
                <a:solidFill>
                  <a:srgbClr val="0070C0"/>
                </a:solidFill>
                <a:latin typeface="微软雅黑" pitchFamily="34" charset="-122"/>
                <a:ea typeface="微软雅黑" pitchFamily="34" charset="-122"/>
              </a:endParaRPr>
            </a:p>
          </p:txBody>
        </p:sp>
        <p:sp>
          <p:nvSpPr>
            <p:cNvPr id="56320" name="矩形 56319"/>
            <p:cNvSpPr/>
            <p:nvPr/>
          </p:nvSpPr>
          <p:spPr>
            <a:xfrm>
              <a:off x="793440" y="3194158"/>
              <a:ext cx="7561680" cy="510524"/>
            </a:xfrm>
            <a:prstGeom prst="rect">
              <a:avLst/>
            </a:prstGeom>
            <a:ln w="9525">
              <a:solidFill>
                <a:schemeClr val="tx1"/>
              </a:solidFill>
            </a:ln>
          </p:spPr>
          <p:txBody>
            <a:bodyPr wrap="square">
              <a:spAutoFit/>
            </a:bodyPr>
            <a:lstStyle/>
            <a:p>
              <a:pPr>
                <a:lnSpc>
                  <a:spcPct val="200000"/>
                </a:lnSpc>
              </a:pPr>
              <a:r>
                <a:rPr lang="zh-CN" altLang="en-US" sz="1600" smtClean="0">
                  <a:latin typeface="微软雅黑" pitchFamily="34" charset="-122"/>
                  <a:ea typeface="微软雅黑" pitchFamily="34" charset="-122"/>
                </a:rPr>
                <a:t>大力推进管道</a:t>
              </a:r>
              <a:r>
                <a:rPr lang="zh-CN" altLang="en-US" sz="1600">
                  <a:latin typeface="微软雅黑" pitchFamily="34" charset="-122"/>
                  <a:ea typeface="微软雅黑" pitchFamily="34" charset="-122"/>
                </a:rPr>
                <a:t>、</a:t>
              </a:r>
              <a:r>
                <a:rPr lang="zh-CN" altLang="zh-CN" sz="1600">
                  <a:latin typeface="微软雅黑" pitchFamily="34" charset="-122"/>
                  <a:ea typeface="微软雅黑" pitchFamily="34" charset="-122"/>
                </a:rPr>
                <a:t>杆路和光缆</a:t>
              </a:r>
              <a:r>
                <a:rPr lang="zh-CN" altLang="en-US" sz="1600">
                  <a:latin typeface="微软雅黑" pitchFamily="34" charset="-122"/>
                  <a:ea typeface="微软雅黑" pitchFamily="34" charset="-122"/>
                </a:rPr>
                <a:t>，光纤到楼</a:t>
              </a:r>
              <a:r>
                <a:rPr lang="en-US" altLang="zh-CN" sz="1600">
                  <a:latin typeface="微软雅黑" pitchFamily="34" charset="-122"/>
                  <a:ea typeface="微软雅黑" pitchFamily="34" charset="-122"/>
                </a:rPr>
                <a:t>/</a:t>
              </a:r>
              <a:r>
                <a:rPr lang="zh-CN" altLang="en-US" sz="1600">
                  <a:latin typeface="微软雅黑" pitchFamily="34" charset="-122"/>
                  <a:ea typeface="微软雅黑" pitchFamily="34" charset="-122"/>
                </a:rPr>
                <a:t>光纤到</a:t>
              </a:r>
              <a:r>
                <a:rPr lang="zh-CN" altLang="en-US" sz="1600" smtClean="0">
                  <a:latin typeface="微软雅黑" pitchFamily="34" charset="-122"/>
                  <a:ea typeface="微软雅黑" pitchFamily="34" charset="-122"/>
                </a:rPr>
                <a:t>户和</a:t>
              </a:r>
              <a:r>
                <a:rPr lang="en-US" altLang="zh-CN" sz="1600" smtClean="0">
                  <a:latin typeface="微软雅黑" pitchFamily="34" charset="-122"/>
                  <a:ea typeface="微软雅黑" pitchFamily="34" charset="-122"/>
                </a:rPr>
                <a:t>3G</a:t>
              </a:r>
              <a:r>
                <a:rPr lang="zh-CN" altLang="en-US" sz="1600">
                  <a:latin typeface="微软雅黑" pitchFamily="34" charset="-122"/>
                  <a:ea typeface="微软雅黑" pitchFamily="34" charset="-122"/>
                </a:rPr>
                <a:t>、</a:t>
              </a:r>
              <a:r>
                <a:rPr lang="en-US" altLang="zh-CN" sz="1600">
                  <a:latin typeface="微软雅黑" pitchFamily="34" charset="-122"/>
                  <a:ea typeface="微软雅黑" pitchFamily="34" charset="-122"/>
                </a:rPr>
                <a:t>4G</a:t>
              </a:r>
              <a:r>
                <a:rPr lang="zh-CN" altLang="en-US" sz="1600">
                  <a:latin typeface="微软雅黑" pitchFamily="34" charset="-122"/>
                  <a:ea typeface="微软雅黑" pitchFamily="34" charset="-122"/>
                </a:rPr>
                <a:t>和</a:t>
              </a:r>
              <a:r>
                <a:rPr lang="en-US" altLang="zh-CN" sz="1600" smtClean="0">
                  <a:latin typeface="微软雅黑" pitchFamily="34" charset="-122"/>
                  <a:ea typeface="微软雅黑" pitchFamily="34" charset="-122"/>
                </a:rPr>
                <a:t>WLAN</a:t>
              </a:r>
              <a:r>
                <a:rPr lang="zh-CN" altLang="en-US" sz="1600" smtClean="0">
                  <a:latin typeface="微软雅黑" pitchFamily="34" charset="-122"/>
                  <a:ea typeface="微软雅黑" pitchFamily="34" charset="-122"/>
                </a:rPr>
                <a:t>建设。</a:t>
              </a:r>
              <a:endParaRPr lang="en-US" altLang="zh-CN" sz="1600" dirty="0">
                <a:latin typeface="微软雅黑" pitchFamily="34" charset="-122"/>
                <a:ea typeface="微软雅黑" pitchFamily="34" charset="-122"/>
              </a:endParaRPr>
            </a:p>
          </p:txBody>
        </p:sp>
        <p:sp>
          <p:nvSpPr>
            <p:cNvPr id="52" name="矩形 51"/>
            <p:cNvSpPr/>
            <p:nvPr/>
          </p:nvSpPr>
          <p:spPr>
            <a:xfrm>
              <a:off x="3491880" y="2939459"/>
              <a:ext cx="1338828" cy="369332"/>
            </a:xfrm>
            <a:prstGeom prst="rect">
              <a:avLst/>
            </a:prstGeom>
            <a:solidFill>
              <a:schemeClr val="bg1"/>
            </a:solidFill>
          </p:spPr>
          <p:txBody>
            <a:bodyPr wrap="none">
              <a:spAutoFit/>
            </a:bodyPr>
            <a:lstStyle/>
            <a:p>
              <a:r>
                <a:rPr lang="zh-CN" altLang="en-US" b="1">
                  <a:solidFill>
                    <a:srgbClr val="0070C0"/>
                  </a:solidFill>
                  <a:latin typeface="微软雅黑" pitchFamily="34" charset="-122"/>
                  <a:ea typeface="微软雅黑" pitchFamily="34" charset="-122"/>
                </a:rPr>
                <a:t>宽带</a:t>
              </a:r>
              <a:r>
                <a:rPr lang="zh-CN" altLang="en-US" b="1" smtClean="0">
                  <a:solidFill>
                    <a:srgbClr val="0070C0"/>
                  </a:solidFill>
                  <a:latin typeface="微软雅黑" pitchFamily="34" charset="-122"/>
                  <a:ea typeface="微软雅黑" pitchFamily="34" charset="-122"/>
                </a:rPr>
                <a:t>经</a:t>
              </a:r>
              <a:r>
                <a:rPr lang="zh-CN" altLang="en-US" b="1">
                  <a:solidFill>
                    <a:srgbClr val="0070C0"/>
                  </a:solidFill>
                  <a:latin typeface="微软雅黑" pitchFamily="34" charset="-122"/>
                  <a:ea typeface="微软雅黑" pitchFamily="34" charset="-122"/>
                </a:rPr>
                <a:t>开</a:t>
              </a:r>
              <a:r>
                <a:rPr lang="zh-CN" altLang="en-US" b="1" smtClean="0">
                  <a:solidFill>
                    <a:srgbClr val="0070C0"/>
                  </a:solidFill>
                  <a:latin typeface="微软雅黑" pitchFamily="34" charset="-122"/>
                  <a:ea typeface="微软雅黑" pitchFamily="34" charset="-122"/>
                </a:rPr>
                <a:t>区</a:t>
              </a:r>
              <a:endParaRPr lang="zh-CN" altLang="en-US">
                <a:solidFill>
                  <a:srgbClr val="0070C0"/>
                </a:solidFill>
              </a:endParaRPr>
            </a:p>
          </p:txBody>
        </p:sp>
      </p:grpSp>
      <p:grpSp>
        <p:nvGrpSpPr>
          <p:cNvPr id="6" name="组合 5"/>
          <p:cNvGrpSpPr/>
          <p:nvPr/>
        </p:nvGrpSpPr>
        <p:grpSpPr>
          <a:xfrm>
            <a:off x="755576" y="4379619"/>
            <a:ext cx="7599544" cy="2145725"/>
            <a:chOff x="755576" y="4379619"/>
            <a:chExt cx="7599544" cy="2145725"/>
          </a:xfrm>
        </p:grpSpPr>
        <p:sp>
          <p:nvSpPr>
            <p:cNvPr id="86" name="矩形 85"/>
            <p:cNvSpPr/>
            <p:nvPr/>
          </p:nvSpPr>
          <p:spPr>
            <a:xfrm>
              <a:off x="827584" y="5445224"/>
              <a:ext cx="7527536" cy="1080120"/>
            </a:xfrm>
            <a:prstGeom prst="rect">
              <a:avLst/>
            </a:prstGeom>
            <a:solidFill>
              <a:schemeClr val="bg1"/>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endParaRPr>
            </a:p>
          </p:txBody>
        </p:sp>
        <p:pic>
          <p:nvPicPr>
            <p:cNvPr id="88" name="Object 34"/>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375346" y="5800762"/>
              <a:ext cx="258762" cy="384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 name="Picture 116" descr="人-电脑"/>
            <p:cNvPicPr>
              <a:picLocks noChangeAspect="1" noChangeArrowheads="1"/>
            </p:cNvPicPr>
            <p:nvPr/>
          </p:nvPicPr>
          <p:blipFill>
            <a:blip r:embed="rId1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463727" y="5864360"/>
              <a:ext cx="468313" cy="32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38"/>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5824164" y="5831855"/>
              <a:ext cx="508000" cy="35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39"/>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6531322" y="5833268"/>
              <a:ext cx="488950" cy="35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Picture 4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7164784" y="5916493"/>
              <a:ext cx="863600" cy="32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Picture 45" descr="40"/>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5139580" y="5833268"/>
              <a:ext cx="395287" cy="35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47" descr="人-电脑-电话"/>
            <p:cNvPicPr>
              <a:picLocks noChangeAspect="1" noChangeArrowheads="1"/>
            </p:cNvPicPr>
            <p:nvPr/>
          </p:nvPicPr>
          <p:blipFill>
            <a:blip r:embed="rId1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71675" y="5797936"/>
              <a:ext cx="508000" cy="38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50"/>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894457" y="5847401"/>
              <a:ext cx="439738" cy="33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51"/>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3243559" y="5845988"/>
              <a:ext cx="438150" cy="339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7" name="Group 52"/>
            <p:cNvGrpSpPr>
              <a:grpSpLocks/>
            </p:cNvGrpSpPr>
            <p:nvPr/>
          </p:nvGrpSpPr>
          <p:grpSpPr bwMode="auto">
            <a:xfrm>
              <a:off x="3788890" y="5864360"/>
              <a:ext cx="536575" cy="320819"/>
              <a:chOff x="2336" y="3430"/>
              <a:chExt cx="428" cy="254"/>
            </a:xfrm>
          </p:grpSpPr>
          <p:pic>
            <p:nvPicPr>
              <p:cNvPr id="98" name="Picture 53" descr="图片8"/>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2336" y="3430"/>
                <a:ext cx="428"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54" descr="图片584"/>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2426" y="3475"/>
                <a:ext cx="23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0" name="Text Box 35"/>
            <p:cNvSpPr txBox="1">
              <a:spLocks noChangeArrowheads="1"/>
            </p:cNvSpPr>
            <p:nvPr/>
          </p:nvSpPr>
          <p:spPr bwMode="auto">
            <a:xfrm>
              <a:off x="1256632" y="6195072"/>
              <a:ext cx="441134"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dirty="0">
                  <a:latin typeface="微软雅黑" pitchFamily="34" charset="-122"/>
                  <a:ea typeface="微软雅黑" pitchFamily="34" charset="-122"/>
                </a:rPr>
                <a:t>手机</a:t>
              </a:r>
            </a:p>
          </p:txBody>
        </p:sp>
        <p:sp>
          <p:nvSpPr>
            <p:cNvPr id="101" name="Text Box 37"/>
            <p:cNvSpPr txBox="1">
              <a:spLocks noChangeArrowheads="1"/>
            </p:cNvSpPr>
            <p:nvPr/>
          </p:nvSpPr>
          <p:spPr bwMode="auto">
            <a:xfrm>
              <a:off x="4540276" y="6195072"/>
              <a:ext cx="356176"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en-US" altLang="zh-CN" sz="1000" b="1">
                  <a:latin typeface="微软雅黑" pitchFamily="34" charset="-122"/>
                  <a:ea typeface="微软雅黑" pitchFamily="34" charset="-122"/>
                </a:rPr>
                <a:t>PC</a:t>
              </a:r>
            </a:p>
          </p:txBody>
        </p:sp>
        <p:sp>
          <p:nvSpPr>
            <p:cNvPr id="102" name="Text Box 40"/>
            <p:cNvSpPr txBox="1">
              <a:spLocks noChangeArrowheads="1"/>
            </p:cNvSpPr>
            <p:nvPr/>
          </p:nvSpPr>
          <p:spPr bwMode="auto">
            <a:xfrm>
              <a:off x="5807050" y="6195072"/>
              <a:ext cx="56937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a:latin typeface="微软雅黑" pitchFamily="34" charset="-122"/>
                  <a:ea typeface="微软雅黑" pitchFamily="34" charset="-122"/>
                </a:rPr>
                <a:t>摄像头</a:t>
              </a:r>
            </a:p>
          </p:txBody>
        </p:sp>
        <p:sp>
          <p:nvSpPr>
            <p:cNvPr id="103" name="Text Box 41"/>
            <p:cNvSpPr txBox="1">
              <a:spLocks noChangeArrowheads="1"/>
            </p:cNvSpPr>
            <p:nvPr/>
          </p:nvSpPr>
          <p:spPr bwMode="auto">
            <a:xfrm>
              <a:off x="6550721" y="6195072"/>
              <a:ext cx="490828"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en-US" altLang="zh-CN" sz="1000" b="1">
                  <a:latin typeface="微软雅黑" pitchFamily="34" charset="-122"/>
                  <a:ea typeface="微软雅黑" pitchFamily="34" charset="-122"/>
                </a:rPr>
                <a:t>RFID</a:t>
              </a:r>
            </a:p>
          </p:txBody>
        </p:sp>
        <p:sp>
          <p:nvSpPr>
            <p:cNvPr id="104" name="Text Box 43"/>
            <p:cNvSpPr txBox="1">
              <a:spLocks noChangeArrowheads="1"/>
            </p:cNvSpPr>
            <p:nvPr/>
          </p:nvSpPr>
          <p:spPr bwMode="auto">
            <a:xfrm>
              <a:off x="7128620" y="6195072"/>
              <a:ext cx="82585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dirty="0">
                  <a:latin typeface="微软雅黑" pitchFamily="34" charset="-122"/>
                  <a:ea typeface="微软雅黑" pitchFamily="34" charset="-122"/>
                </a:rPr>
                <a:t>传感器网络</a:t>
              </a:r>
            </a:p>
          </p:txBody>
        </p:sp>
        <p:sp>
          <p:nvSpPr>
            <p:cNvPr id="105" name="Text Box 44"/>
            <p:cNvSpPr txBox="1">
              <a:spLocks noChangeArrowheads="1"/>
            </p:cNvSpPr>
            <p:nvPr/>
          </p:nvSpPr>
          <p:spPr bwMode="auto">
            <a:xfrm>
              <a:off x="1791618" y="6195072"/>
              <a:ext cx="69761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a:latin typeface="微软雅黑" pitchFamily="34" charset="-122"/>
                  <a:ea typeface="微软雅黑" pitchFamily="34" charset="-122"/>
                </a:rPr>
                <a:t>视频电话</a:t>
              </a:r>
            </a:p>
          </p:txBody>
        </p:sp>
        <p:sp>
          <p:nvSpPr>
            <p:cNvPr id="106" name="Text Box 46"/>
            <p:cNvSpPr txBox="1">
              <a:spLocks noChangeArrowheads="1"/>
            </p:cNvSpPr>
            <p:nvPr/>
          </p:nvSpPr>
          <p:spPr bwMode="auto">
            <a:xfrm>
              <a:off x="5070078" y="6195072"/>
              <a:ext cx="700821"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en-US" altLang="zh-CN" sz="1000" b="1">
                  <a:latin typeface="微软雅黑" pitchFamily="34" charset="-122"/>
                  <a:ea typeface="微软雅黑" pitchFamily="34" charset="-122"/>
                </a:rPr>
                <a:t>internet</a:t>
              </a:r>
            </a:p>
          </p:txBody>
        </p:sp>
        <p:sp>
          <p:nvSpPr>
            <p:cNvPr id="107" name="Text Box 48"/>
            <p:cNvSpPr txBox="1">
              <a:spLocks noChangeArrowheads="1"/>
            </p:cNvSpPr>
            <p:nvPr/>
          </p:nvSpPr>
          <p:spPr bwMode="auto">
            <a:xfrm>
              <a:off x="2511698" y="6195072"/>
              <a:ext cx="69761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a:latin typeface="微软雅黑" pitchFamily="34" charset="-122"/>
                  <a:ea typeface="微软雅黑" pitchFamily="34" charset="-122"/>
                </a:rPr>
                <a:t>呼叫中心</a:t>
              </a:r>
            </a:p>
          </p:txBody>
        </p:sp>
        <p:sp>
          <p:nvSpPr>
            <p:cNvPr id="108" name="Text Box 49"/>
            <p:cNvSpPr txBox="1">
              <a:spLocks noChangeArrowheads="1"/>
            </p:cNvSpPr>
            <p:nvPr/>
          </p:nvSpPr>
          <p:spPr bwMode="auto">
            <a:xfrm>
              <a:off x="3159770" y="6195072"/>
              <a:ext cx="69761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a:latin typeface="微软雅黑" pitchFamily="34" charset="-122"/>
                  <a:ea typeface="微软雅黑" pitchFamily="34" charset="-122"/>
                </a:rPr>
                <a:t>无线网关</a:t>
              </a:r>
            </a:p>
          </p:txBody>
        </p:sp>
        <p:sp>
          <p:nvSpPr>
            <p:cNvPr id="109" name="Text Box 55"/>
            <p:cNvSpPr txBox="1">
              <a:spLocks noChangeArrowheads="1"/>
            </p:cNvSpPr>
            <p:nvPr/>
          </p:nvSpPr>
          <p:spPr bwMode="auto">
            <a:xfrm>
              <a:off x="3790826" y="6195072"/>
              <a:ext cx="56937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eaLnBrk="1" hangingPunct="1">
                <a:spcBef>
                  <a:spcPct val="50000"/>
                </a:spcBef>
              </a:pPr>
              <a:r>
                <a:rPr lang="zh-CN" altLang="en-US" sz="1000" b="1" dirty="0">
                  <a:latin typeface="微软雅黑" pitchFamily="34" charset="-122"/>
                  <a:ea typeface="微软雅黑" pitchFamily="34" charset="-122"/>
                </a:rPr>
                <a:t>云计算</a:t>
              </a:r>
            </a:p>
          </p:txBody>
        </p:sp>
        <p:sp>
          <p:nvSpPr>
            <p:cNvPr id="110" name="矩形 109"/>
            <p:cNvSpPr/>
            <p:nvPr/>
          </p:nvSpPr>
          <p:spPr>
            <a:xfrm>
              <a:off x="755576" y="5733256"/>
              <a:ext cx="396464" cy="480744"/>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00" b="1" dirty="0" smtClean="0">
                  <a:solidFill>
                    <a:srgbClr val="0070C0"/>
                  </a:solidFill>
                  <a:latin typeface="微软雅黑" pitchFamily="34" charset="-122"/>
                  <a:ea typeface="微软雅黑" pitchFamily="34" charset="-122"/>
                </a:rPr>
                <a:t>感知终端</a:t>
              </a:r>
              <a:endParaRPr lang="zh-CN" altLang="en-US" sz="800" b="1" dirty="0">
                <a:solidFill>
                  <a:srgbClr val="0070C0"/>
                </a:solidFill>
                <a:latin typeface="微软雅黑" pitchFamily="34" charset="-122"/>
                <a:ea typeface="微软雅黑" pitchFamily="34" charset="-122"/>
              </a:endParaRPr>
            </a:p>
          </p:txBody>
        </p:sp>
        <p:sp>
          <p:nvSpPr>
            <p:cNvPr id="56321" name="矩形 56320"/>
            <p:cNvSpPr/>
            <p:nvPr/>
          </p:nvSpPr>
          <p:spPr>
            <a:xfrm>
              <a:off x="793440" y="4604935"/>
              <a:ext cx="7561680" cy="830997"/>
            </a:xfrm>
            <a:prstGeom prst="rect">
              <a:avLst/>
            </a:prstGeom>
            <a:ln w="9525">
              <a:solidFill>
                <a:schemeClr val="tx1"/>
              </a:solidFill>
            </a:ln>
          </p:spPr>
          <p:txBody>
            <a:bodyPr wrap="square">
              <a:spAutoFit/>
            </a:bodyPr>
            <a:lstStyle/>
            <a:p>
              <a:pPr>
                <a:lnSpc>
                  <a:spcPct val="150000"/>
                </a:lnSpc>
              </a:pPr>
              <a:r>
                <a:rPr lang="zh-CN" altLang="en-US" sz="1600" b="1" smtClean="0">
                  <a:latin typeface="微软雅黑" pitchFamily="34" charset="-122"/>
                  <a:ea typeface="微软雅黑" pitchFamily="34" charset="-122"/>
                </a:rPr>
                <a:t>广泛覆盖、深入部署各类感知终端（摄像头</a:t>
              </a:r>
              <a:r>
                <a:rPr lang="zh-CN" altLang="en-US" sz="1600" b="1">
                  <a:latin typeface="微软雅黑" pitchFamily="34" charset="-122"/>
                  <a:ea typeface="微软雅黑" pitchFamily="34" charset="-122"/>
                </a:rPr>
                <a:t>、传感器</a:t>
              </a:r>
              <a:r>
                <a:rPr lang="zh-CN" altLang="en-US" sz="1600" b="1" smtClean="0">
                  <a:latin typeface="微软雅黑" pitchFamily="34" charset="-122"/>
                  <a:ea typeface="微软雅黑" pitchFamily="34" charset="-122"/>
                </a:rPr>
                <a:t>等）；</a:t>
              </a:r>
              <a:r>
                <a:rPr lang="zh-CN" altLang="zh-CN" sz="1600" smtClean="0">
                  <a:latin typeface="微软雅黑" pitchFamily="34" charset="-122"/>
                  <a:ea typeface="微软雅黑" pitchFamily="34" charset="-122"/>
                </a:rPr>
                <a:t>作为</a:t>
              </a:r>
              <a:r>
                <a:rPr lang="zh-CN" altLang="zh-CN" sz="1600">
                  <a:latin typeface="微软雅黑" pitchFamily="34" charset="-122"/>
                  <a:ea typeface="微软雅黑" pitchFamily="34" charset="-122"/>
                </a:rPr>
                <a:t>视频安全监控系统、园区环境监测系统等项目的终端建设</a:t>
              </a:r>
              <a:r>
                <a:rPr lang="zh-CN" altLang="zh-CN" sz="1600" smtClean="0">
                  <a:latin typeface="微软雅黑" pitchFamily="34" charset="-122"/>
                  <a:ea typeface="微软雅黑" pitchFamily="34" charset="-122"/>
                </a:rPr>
                <a:t>，</a:t>
              </a:r>
              <a:r>
                <a:rPr lang="zh-CN" altLang="en-US" sz="1600" smtClean="0">
                  <a:latin typeface="微软雅黑" pitchFamily="34" charset="-122"/>
                  <a:ea typeface="微软雅黑" pitchFamily="34" charset="-122"/>
                </a:rPr>
                <a:t>纳入智慧德阳统筹建设，经开区</a:t>
              </a:r>
              <a:r>
                <a:rPr lang="zh-CN" altLang="zh-CN" sz="1600" smtClean="0">
                  <a:latin typeface="微软雅黑" pitchFamily="34" charset="-122"/>
                  <a:ea typeface="微软雅黑" pitchFamily="34" charset="-122"/>
                </a:rPr>
                <a:t>不</a:t>
              </a:r>
              <a:r>
                <a:rPr lang="zh-CN" altLang="zh-CN" sz="1600">
                  <a:latin typeface="微软雅黑" pitchFamily="34" charset="-122"/>
                  <a:ea typeface="微软雅黑" pitchFamily="34" charset="-122"/>
                </a:rPr>
                <a:t>单独列</a:t>
              </a:r>
              <a:r>
                <a:rPr lang="zh-CN" altLang="zh-CN" sz="1600" smtClean="0">
                  <a:latin typeface="微软雅黑" pitchFamily="34" charset="-122"/>
                  <a:ea typeface="微软雅黑" pitchFamily="34" charset="-122"/>
                </a:rPr>
                <a:t>项</a:t>
              </a:r>
              <a:endParaRPr lang="en-US" altLang="zh-CN" sz="1600" dirty="0">
                <a:latin typeface="微软雅黑" pitchFamily="34" charset="-122"/>
                <a:ea typeface="微软雅黑" pitchFamily="34" charset="-122"/>
              </a:endParaRPr>
            </a:p>
          </p:txBody>
        </p:sp>
        <p:sp>
          <p:nvSpPr>
            <p:cNvPr id="53" name="矩形 52"/>
            <p:cNvSpPr/>
            <p:nvPr/>
          </p:nvSpPr>
          <p:spPr>
            <a:xfrm>
              <a:off x="3491880" y="4379619"/>
              <a:ext cx="1338828" cy="369332"/>
            </a:xfrm>
            <a:prstGeom prst="rect">
              <a:avLst/>
            </a:prstGeom>
            <a:solidFill>
              <a:schemeClr val="bg1"/>
            </a:solidFill>
          </p:spPr>
          <p:txBody>
            <a:bodyPr wrap="none">
              <a:spAutoFit/>
            </a:bodyPr>
            <a:lstStyle/>
            <a:p>
              <a:r>
                <a:rPr lang="zh-CN" altLang="en-US" b="1">
                  <a:solidFill>
                    <a:srgbClr val="0070C0"/>
                  </a:solidFill>
                  <a:latin typeface="微软雅黑" pitchFamily="34" charset="-122"/>
                  <a:ea typeface="微软雅黑" pitchFamily="34" charset="-122"/>
                </a:rPr>
                <a:t>感知</a:t>
              </a:r>
              <a:r>
                <a:rPr lang="zh-CN" altLang="en-US" b="1" smtClean="0">
                  <a:solidFill>
                    <a:srgbClr val="0070C0"/>
                  </a:solidFill>
                  <a:latin typeface="微软雅黑" pitchFamily="34" charset="-122"/>
                  <a:ea typeface="微软雅黑" pitchFamily="34" charset="-122"/>
                </a:rPr>
                <a:t>经</a:t>
              </a:r>
              <a:r>
                <a:rPr lang="zh-CN" altLang="en-US" b="1">
                  <a:solidFill>
                    <a:srgbClr val="0070C0"/>
                  </a:solidFill>
                  <a:latin typeface="微软雅黑" pitchFamily="34" charset="-122"/>
                  <a:ea typeface="微软雅黑" pitchFamily="34" charset="-122"/>
                </a:rPr>
                <a:t>开</a:t>
              </a:r>
              <a:r>
                <a:rPr lang="zh-CN" altLang="en-US" b="1" smtClean="0">
                  <a:solidFill>
                    <a:srgbClr val="0070C0"/>
                  </a:solidFill>
                  <a:latin typeface="微软雅黑" pitchFamily="34" charset="-122"/>
                  <a:ea typeface="微软雅黑" pitchFamily="34" charset="-122"/>
                </a:rPr>
                <a:t>区</a:t>
              </a:r>
              <a:endParaRPr lang="zh-CN" altLang="en-US">
                <a:solidFill>
                  <a:srgbClr val="0070C0"/>
                </a:solidFill>
              </a:endParaRPr>
            </a:p>
          </p:txBody>
        </p:sp>
      </p:grpSp>
    </p:spTree>
    <p:extLst>
      <p:ext uri="{BB962C8B-B14F-4D97-AF65-F5344CB8AC3E}">
        <p14:creationId xmlns:p14="http://schemas.microsoft.com/office/powerpoint/2010/main" val="2025155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Text Box 75"/>
          <p:cNvSpPr txBox="1">
            <a:spLocks noChangeArrowheads="1"/>
          </p:cNvSpPr>
          <p:nvPr/>
        </p:nvSpPr>
        <p:spPr bwMode="auto">
          <a:xfrm>
            <a:off x="1247239" y="6021288"/>
            <a:ext cx="6997169" cy="528101"/>
          </a:xfrm>
          <a:prstGeom prst="rect">
            <a:avLst/>
          </a:prstGeom>
          <a:noFill/>
          <a:ln w="9525">
            <a:noFill/>
            <a:miter lim="800000"/>
            <a:headEnd/>
            <a:tailEnd/>
          </a:ln>
        </p:spPr>
        <p:txBody>
          <a:bodyPr wrap="square" lIns="65797" tIns="32897" rIns="65797" bIns="32897">
            <a:spAutoFit/>
          </a:bodyPr>
          <a:lstStyle/>
          <a:p>
            <a:pPr defTabSz="658583">
              <a:lnSpc>
                <a:spcPct val="150000"/>
              </a:lnSpc>
              <a:spcBef>
                <a:spcPct val="50000"/>
              </a:spcBef>
            </a:pPr>
            <a:r>
              <a:rPr kumimoji="1" lang="zh-CN" altLang="en-US" sz="2000" b="1" dirty="0" smtClean="0">
                <a:latin typeface="微软雅黑" pitchFamily="34" charset="-122"/>
                <a:ea typeface="微软雅黑" pitchFamily="34" charset="-122"/>
              </a:rPr>
              <a:t>内外网安全隔离；内</a:t>
            </a:r>
            <a:r>
              <a:rPr kumimoji="1" lang="zh-CN" altLang="en-US" sz="2000" b="1" smtClean="0">
                <a:latin typeface="微软雅黑" pitchFamily="34" charset="-122"/>
                <a:ea typeface="微软雅黑" pitchFamily="34" charset="-122"/>
              </a:rPr>
              <a:t>网以管委会大楼</a:t>
            </a:r>
            <a:r>
              <a:rPr kumimoji="1" lang="zh-CN" altLang="en-US" sz="2000" b="1" dirty="0" smtClean="0">
                <a:latin typeface="微软雅黑" pitchFamily="34" charset="-122"/>
                <a:ea typeface="微软雅黑" pitchFamily="34" charset="-122"/>
              </a:rPr>
              <a:t>作为信息中心</a:t>
            </a:r>
            <a:r>
              <a:rPr kumimoji="1" lang="zh-CN" altLang="en-US" sz="2000" b="1" smtClean="0">
                <a:latin typeface="微软雅黑" pitchFamily="34" charset="-122"/>
                <a:ea typeface="微软雅黑" pitchFamily="34" charset="-122"/>
              </a:rPr>
              <a:t>进行建设</a:t>
            </a:r>
            <a:endParaRPr kumimoji="1" lang="zh-CN" altLang="en-US" sz="2000" dirty="0">
              <a:latin typeface="微软雅黑" pitchFamily="34" charset="-122"/>
              <a:ea typeface="微软雅黑" pitchFamily="34" charset="-122"/>
            </a:endParaRPr>
          </a:p>
        </p:txBody>
      </p:sp>
      <p:cxnSp>
        <p:nvCxnSpPr>
          <p:cNvPr id="12" name="直接连接符 11"/>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椭圆 12"/>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4" name="椭圆 13"/>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5" name="椭圆 14"/>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7" name="Text Box 3"/>
          <p:cNvSpPr txBox="1">
            <a:spLocks noChangeArrowheads="1"/>
          </p:cNvSpPr>
          <p:nvPr/>
        </p:nvSpPr>
        <p:spPr bwMode="auto">
          <a:xfrm>
            <a:off x="111125" y="260648"/>
            <a:ext cx="7124700" cy="522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a:t> </a:t>
            </a:r>
            <a:r>
              <a:rPr lang="zh-CN" altLang="en-US" smtClean="0"/>
              <a:t>（续）园区</a:t>
            </a:r>
            <a:r>
              <a:rPr lang="zh-CN" altLang="en-US" dirty="0"/>
              <a:t>网络结构</a:t>
            </a:r>
          </a:p>
        </p:txBody>
      </p:sp>
      <p:grpSp>
        <p:nvGrpSpPr>
          <p:cNvPr id="6" name="组合 5"/>
          <p:cNvGrpSpPr/>
          <p:nvPr/>
        </p:nvGrpSpPr>
        <p:grpSpPr>
          <a:xfrm>
            <a:off x="299818" y="1154534"/>
            <a:ext cx="8136904" cy="4794746"/>
            <a:chOff x="299818" y="1154534"/>
            <a:chExt cx="8136904" cy="4794746"/>
          </a:xfrm>
        </p:grpSpPr>
        <p:graphicFrame>
          <p:nvGraphicFramePr>
            <p:cNvPr id="4" name="对象 3"/>
            <p:cNvGraphicFramePr>
              <a:graphicFrameLocks noChangeAspect="1"/>
            </p:cNvGraphicFramePr>
            <p:nvPr>
              <p:extLst>
                <p:ext uri="{D42A27DB-BD31-4B8C-83A1-F6EECF244321}">
                  <p14:modId xmlns:p14="http://schemas.microsoft.com/office/powerpoint/2010/main" val="2574121986"/>
                </p:ext>
              </p:extLst>
            </p:nvPr>
          </p:nvGraphicFramePr>
          <p:xfrm>
            <a:off x="299818" y="1154534"/>
            <a:ext cx="8136904" cy="4794746"/>
          </p:xfrm>
          <a:graphic>
            <a:graphicData uri="http://schemas.openxmlformats.org/presentationml/2006/ole">
              <mc:AlternateContent xmlns:mc="http://schemas.openxmlformats.org/markup-compatibility/2006">
                <mc:Choice xmlns:v="urn:schemas-microsoft-com:vml" Requires="v">
                  <p:oleObj spid="_x0000_s2291" name="Visio" r:id="rId6" imgW="5018201" imgH="3837916" progId="">
                    <p:embed/>
                  </p:oleObj>
                </mc:Choice>
                <mc:Fallback>
                  <p:oleObj name="Visio" r:id="rId6" imgW="5018201" imgH="3837916" progId="">
                    <p:embed/>
                    <p:pic>
                      <p:nvPicPr>
                        <p:cNvPr id="0"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9818" y="1154534"/>
                          <a:ext cx="8136904" cy="4794746"/>
                        </a:xfrm>
                        <a:prstGeom prst="rect">
                          <a:avLst/>
                        </a:prstGeom>
                        <a:noFill/>
                        <a:extLst/>
                      </p:spPr>
                    </p:pic>
                  </p:oleObj>
                </mc:Fallback>
              </mc:AlternateContent>
            </a:graphicData>
          </a:graphic>
        </p:graphicFrame>
        <p:sp>
          <p:nvSpPr>
            <p:cNvPr id="2" name="TextBox 1"/>
            <p:cNvSpPr txBox="1"/>
            <p:nvPr/>
          </p:nvSpPr>
          <p:spPr>
            <a:xfrm>
              <a:off x="1475656" y="3049215"/>
              <a:ext cx="1008112" cy="307777"/>
            </a:xfrm>
            <a:prstGeom prst="rect">
              <a:avLst/>
            </a:prstGeom>
            <a:solidFill>
              <a:schemeClr val="bg1"/>
            </a:solidFill>
          </p:spPr>
          <p:txBody>
            <a:bodyPr wrap="square" rtlCol="0">
              <a:spAutoFit/>
            </a:bodyPr>
            <a:lstStyle/>
            <a:p>
              <a:r>
                <a:rPr lang="zh-CN" altLang="en-US" sz="1400" smtClean="0"/>
                <a:t>园区企业</a:t>
              </a:r>
              <a:endParaRPr lang="zh-CN" altLang="en-US" sz="1400"/>
            </a:p>
          </p:txBody>
        </p:sp>
      </p:grpSp>
    </p:spTree>
    <p:extLst>
      <p:ext uri="{BB962C8B-B14F-4D97-AF65-F5344CB8AC3E}">
        <p14:creationId xmlns:p14="http://schemas.microsoft.com/office/powerpoint/2010/main" val="45862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弧形 2"/>
          <p:cNvSpPr/>
          <p:nvPr/>
        </p:nvSpPr>
        <p:spPr bwMode="auto">
          <a:xfrm>
            <a:off x="2917181" y="2381715"/>
            <a:ext cx="3414545" cy="3322248"/>
          </a:xfrm>
          <a:prstGeom prst="arc">
            <a:avLst>
              <a:gd name="adj1" fmla="val 12902937"/>
              <a:gd name="adj2" fmla="val 11598760"/>
            </a:avLst>
          </a:prstGeom>
          <a:noFill/>
          <a:ln w="38100" cap="flat" cmpd="sng" algn="ctr">
            <a:solidFill>
              <a:schemeClr val="bg1">
                <a:lumMod val="65000"/>
              </a:schemeClr>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nvGrpSpPr>
          <p:cNvPr id="4" name="组合 3"/>
          <p:cNvGrpSpPr/>
          <p:nvPr/>
        </p:nvGrpSpPr>
        <p:grpSpPr>
          <a:xfrm>
            <a:off x="3401966" y="2965973"/>
            <a:ext cx="2405722" cy="2035534"/>
            <a:chOff x="3401966" y="2736235"/>
            <a:chExt cx="2405722" cy="2035534"/>
          </a:xfrm>
        </p:grpSpPr>
        <p:cxnSp>
          <p:nvCxnSpPr>
            <p:cNvPr id="5" name="直接箭头连接符 4"/>
            <p:cNvCxnSpPr/>
            <p:nvPr/>
          </p:nvCxnSpPr>
          <p:spPr bwMode="auto">
            <a:xfrm>
              <a:off x="4248776" y="3546106"/>
              <a:ext cx="1214612" cy="1216541"/>
            </a:xfrm>
            <a:prstGeom prst="straightConnector1">
              <a:avLst/>
            </a:prstGeom>
            <a:noFill/>
            <a:ln w="38100" cap="flat" cmpd="sng" algn="ctr">
              <a:solidFill>
                <a:schemeClr val="bg1">
                  <a:lumMod val="65000"/>
                </a:schemeClr>
              </a:solidFill>
              <a:prstDash val="solid"/>
              <a:round/>
              <a:headEnd type="none" w="med" len="me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直接连接符 5"/>
            <p:cNvCxnSpPr/>
            <p:nvPr/>
          </p:nvCxnSpPr>
          <p:spPr bwMode="auto">
            <a:xfrm flipH="1">
              <a:off x="3842538" y="3555228"/>
              <a:ext cx="1180397" cy="1216541"/>
            </a:xfrm>
            <a:prstGeom prst="line">
              <a:avLst/>
            </a:prstGeom>
            <a:noFill/>
            <a:ln w="38100" cap="flat" cmpd="sng" algn="ctr">
              <a:solidFill>
                <a:schemeClr val="bg1">
                  <a:lumMod val="65000"/>
                </a:schemeClr>
              </a:solidFill>
              <a:prstDash val="solid"/>
              <a:round/>
              <a:headEnd type="none" w="med" len="me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直接箭头连接符 6"/>
            <p:cNvCxnSpPr/>
            <p:nvPr/>
          </p:nvCxnSpPr>
          <p:spPr bwMode="auto">
            <a:xfrm flipH="1" flipV="1">
              <a:off x="3401966" y="3462338"/>
              <a:ext cx="1724380" cy="672055"/>
            </a:xfrm>
            <a:prstGeom prst="straightConnector1">
              <a:avLst/>
            </a:prstGeom>
            <a:noFill/>
            <a:ln w="38100" cap="flat" cmpd="sng" algn="ctr">
              <a:solidFill>
                <a:schemeClr val="bg1">
                  <a:lumMod val="65000"/>
                </a:schemeClr>
              </a:solidFill>
              <a:prstDash val="solid"/>
              <a:round/>
              <a:headEnd type="none" w="med" len="me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直接箭头连接符 7"/>
            <p:cNvCxnSpPr/>
            <p:nvPr/>
          </p:nvCxnSpPr>
          <p:spPr bwMode="auto">
            <a:xfrm flipV="1">
              <a:off x="4641939" y="2736235"/>
              <a:ext cx="0" cy="1196431"/>
            </a:xfrm>
            <a:prstGeom prst="straightConnector1">
              <a:avLst/>
            </a:prstGeom>
            <a:noFill/>
            <a:ln w="38100" cap="flat" cmpd="sng" algn="ctr">
              <a:solidFill>
                <a:schemeClr val="bg1">
                  <a:lumMod val="65000"/>
                </a:schemeClr>
              </a:solidFill>
              <a:prstDash val="solid"/>
              <a:round/>
              <a:headEnd type="none" w="med" len="me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直接箭头连接符 8"/>
            <p:cNvCxnSpPr/>
            <p:nvPr/>
          </p:nvCxnSpPr>
          <p:spPr bwMode="auto">
            <a:xfrm flipV="1">
              <a:off x="4155887" y="3473573"/>
              <a:ext cx="1651801" cy="672055"/>
            </a:xfrm>
            <a:prstGeom prst="straightConnector1">
              <a:avLst/>
            </a:prstGeom>
            <a:noFill/>
            <a:ln w="38100" cap="flat" cmpd="sng" algn="ctr">
              <a:solidFill>
                <a:schemeClr val="bg1">
                  <a:lumMod val="65000"/>
                </a:schemeClr>
              </a:solidFill>
              <a:prstDash val="solid"/>
              <a:round/>
              <a:headEnd type="none" w="med" len="me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0" name="Rectangle 48"/>
          <p:cNvSpPr>
            <a:spLocks noChangeArrowheads="1"/>
          </p:cNvSpPr>
          <p:nvPr/>
        </p:nvSpPr>
        <p:spPr bwMode="auto">
          <a:xfrm>
            <a:off x="1829647" y="1882237"/>
            <a:ext cx="1578816" cy="1355729"/>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none" anchor="t"/>
          <a:lstStyle/>
          <a:p>
            <a:pPr marL="285750" indent="-285750">
              <a:spcAft>
                <a:spcPts val="600"/>
              </a:spcAft>
              <a:buFont typeface="Wingdings" pitchFamily="2" charset="2"/>
              <a:buChar char="§"/>
            </a:pPr>
            <a:r>
              <a:rPr lang="zh-CN" altLang="en-US" sz="1000" dirty="0" smtClean="0">
                <a:solidFill>
                  <a:schemeClr val="tx1">
                    <a:lumMod val="85000"/>
                    <a:lumOff val="15000"/>
                  </a:schemeClr>
                </a:solidFill>
              </a:rPr>
              <a:t>系统统一的账号信息</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r>
              <a:rPr lang="zh-CN" altLang="en-US" sz="1000" dirty="0" smtClean="0">
                <a:solidFill>
                  <a:schemeClr val="tx1">
                    <a:lumMod val="85000"/>
                    <a:lumOff val="15000"/>
                  </a:schemeClr>
                </a:solidFill>
              </a:rPr>
              <a:t>用户认证信息</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r>
              <a:rPr lang="zh-CN" altLang="en-US" sz="1000" dirty="0" smtClean="0">
                <a:solidFill>
                  <a:schemeClr val="tx1">
                    <a:lumMod val="85000"/>
                    <a:lumOff val="15000"/>
                  </a:schemeClr>
                </a:solidFill>
              </a:rPr>
              <a:t>用户权限配置</a:t>
            </a:r>
            <a:endParaRPr lang="ko-KR" altLang="en-US" sz="1000" dirty="0">
              <a:solidFill>
                <a:schemeClr val="tx1">
                  <a:lumMod val="85000"/>
                  <a:lumOff val="15000"/>
                </a:schemeClr>
              </a:solidFill>
            </a:endParaRPr>
          </a:p>
        </p:txBody>
      </p:sp>
      <p:sp>
        <p:nvSpPr>
          <p:cNvPr id="11" name="Oval 2"/>
          <p:cNvSpPr>
            <a:spLocks noChangeArrowheads="1"/>
          </p:cNvSpPr>
          <p:nvPr/>
        </p:nvSpPr>
        <p:spPr bwMode="auto">
          <a:xfrm>
            <a:off x="3844457" y="4760797"/>
            <a:ext cx="1592748" cy="364914"/>
          </a:xfrm>
          <a:prstGeom prst="ellipse">
            <a:avLst/>
          </a:prstGeom>
          <a:gradFill rotWithShape="1">
            <a:gsLst>
              <a:gs pos="0">
                <a:schemeClr val="bg2"/>
              </a:gs>
              <a:gs pos="100000">
                <a:srgbClr val="EAEAEA">
                  <a:alpha val="0"/>
                </a:srgbClr>
              </a:gs>
            </a:gsLst>
            <a:path path="shape">
              <a:fillToRect l="50000" t="50000" r="50000" b="50000"/>
            </a:path>
          </a:gradFill>
          <a:ln w="9525">
            <a:noFill/>
            <a:prstDash val="dash"/>
            <a:round/>
            <a:headEnd/>
            <a:tailEnd/>
          </a:ln>
          <a:effectLst/>
        </p:spPr>
        <p:txBody>
          <a:bodyPr wrap="none" anchor="ctr"/>
          <a:lstStyle/>
          <a:p>
            <a:endParaRPr lang="ko-KR" altLang="en-US"/>
          </a:p>
        </p:txBody>
      </p:sp>
      <p:sp>
        <p:nvSpPr>
          <p:cNvPr id="12" name="Oval 32"/>
          <p:cNvSpPr>
            <a:spLocks noChangeArrowheads="1"/>
          </p:cNvSpPr>
          <p:nvPr/>
        </p:nvSpPr>
        <p:spPr bwMode="auto">
          <a:xfrm>
            <a:off x="2191899" y="3887231"/>
            <a:ext cx="1392376" cy="304217"/>
          </a:xfrm>
          <a:prstGeom prst="ellipse">
            <a:avLst/>
          </a:prstGeom>
          <a:gradFill rotWithShape="1">
            <a:gsLst>
              <a:gs pos="0">
                <a:schemeClr val="bg2"/>
              </a:gs>
              <a:gs pos="100000">
                <a:srgbClr val="DDDDDD">
                  <a:alpha val="0"/>
                </a:srgbClr>
              </a:gs>
            </a:gsLst>
            <a:path path="shape">
              <a:fillToRect l="50000" t="50000" r="50000" b="50000"/>
            </a:path>
          </a:gradFill>
          <a:ln w="9525">
            <a:noFill/>
            <a:round/>
            <a:headEnd/>
            <a:tailEnd/>
          </a:ln>
          <a:effectLst/>
        </p:spPr>
        <p:txBody>
          <a:bodyPr wrap="none" anchor="ctr"/>
          <a:lstStyle/>
          <a:p>
            <a:endParaRPr lang="ko-KR" altLang="en-US"/>
          </a:p>
        </p:txBody>
      </p:sp>
      <p:sp>
        <p:nvSpPr>
          <p:cNvPr id="13" name="Oval 33"/>
          <p:cNvSpPr>
            <a:spLocks noChangeArrowheads="1"/>
          </p:cNvSpPr>
          <p:nvPr/>
        </p:nvSpPr>
        <p:spPr bwMode="auto">
          <a:xfrm>
            <a:off x="5635538" y="3901086"/>
            <a:ext cx="1392376" cy="304217"/>
          </a:xfrm>
          <a:prstGeom prst="ellipse">
            <a:avLst/>
          </a:prstGeom>
          <a:gradFill rotWithShape="1">
            <a:gsLst>
              <a:gs pos="0">
                <a:schemeClr val="bg2"/>
              </a:gs>
              <a:gs pos="100000">
                <a:srgbClr val="DDDDDD">
                  <a:alpha val="0"/>
                </a:srgbClr>
              </a:gs>
            </a:gsLst>
            <a:path path="shape">
              <a:fillToRect l="50000" t="50000" r="50000" b="50000"/>
            </a:path>
          </a:gradFill>
          <a:ln w="9525">
            <a:noFill/>
            <a:round/>
            <a:headEnd/>
            <a:tailEnd/>
          </a:ln>
          <a:effectLst/>
        </p:spPr>
        <p:txBody>
          <a:bodyPr wrap="none" anchor="ctr"/>
          <a:lstStyle/>
          <a:p>
            <a:endParaRPr lang="ko-KR" altLang="en-US"/>
          </a:p>
        </p:txBody>
      </p:sp>
      <p:sp>
        <p:nvSpPr>
          <p:cNvPr id="14" name="Oval 3"/>
          <p:cNvSpPr>
            <a:spLocks noChangeArrowheads="1"/>
          </p:cNvSpPr>
          <p:nvPr/>
        </p:nvSpPr>
        <p:spPr bwMode="auto">
          <a:xfrm>
            <a:off x="4109183" y="1851529"/>
            <a:ext cx="1060370" cy="1060371"/>
          </a:xfrm>
          <a:prstGeom prst="ellipse">
            <a:avLst/>
          </a:prstGeom>
          <a:gradFill rotWithShape="1">
            <a:gsLst>
              <a:gs pos="0">
                <a:schemeClr val="bg1">
                  <a:lumMod val="65000"/>
                </a:schemeClr>
              </a:gs>
              <a:gs pos="100000">
                <a:schemeClr val="tx1">
                  <a:lumMod val="50000"/>
                </a:schemeClr>
              </a:gs>
            </a:gsLst>
            <a:lin ang="5400000" scaled="1"/>
          </a:gradFill>
          <a:ln w="9525">
            <a:noFill/>
            <a:round/>
            <a:headEnd/>
            <a:tailEnd/>
          </a:ln>
          <a:effectLst/>
        </p:spPr>
        <p:txBody>
          <a:bodyPr wrap="none" anchor="ctr"/>
          <a:lstStyle/>
          <a:p>
            <a:endParaRPr lang="ko-KR" altLang="en-US"/>
          </a:p>
        </p:txBody>
      </p:sp>
      <p:sp>
        <p:nvSpPr>
          <p:cNvPr id="15" name="Oval 4"/>
          <p:cNvSpPr>
            <a:spLocks noChangeArrowheads="1"/>
          </p:cNvSpPr>
          <p:nvPr/>
        </p:nvSpPr>
        <p:spPr bwMode="auto">
          <a:xfrm>
            <a:off x="4174999" y="1851529"/>
            <a:ext cx="928737" cy="862922"/>
          </a:xfrm>
          <a:prstGeom prst="ellipse">
            <a:avLst/>
          </a:prstGeom>
          <a:gradFill rotWithShape="1">
            <a:gsLst>
              <a:gs pos="0">
                <a:schemeClr val="bg1">
                  <a:lumMod val="85000"/>
                </a:schemeClr>
              </a:gs>
              <a:gs pos="100000">
                <a:schemeClr val="bg1">
                  <a:lumMod val="95000"/>
                  <a:alpha val="0"/>
                </a:schemeClr>
              </a:gs>
            </a:gsLst>
            <a:lin ang="5400000" scaled="1"/>
          </a:gradFill>
          <a:ln w="9525">
            <a:noFill/>
            <a:round/>
            <a:headEnd/>
            <a:tailEnd/>
          </a:ln>
          <a:effectLst/>
        </p:spPr>
        <p:txBody>
          <a:bodyPr wrap="none" anchor="ctr"/>
          <a:lstStyle/>
          <a:p>
            <a:endParaRPr lang="ko-KR" altLang="en-US"/>
          </a:p>
        </p:txBody>
      </p:sp>
      <p:sp>
        <p:nvSpPr>
          <p:cNvPr id="16" name="Oval 5"/>
          <p:cNvSpPr>
            <a:spLocks noChangeArrowheads="1"/>
          </p:cNvSpPr>
          <p:nvPr/>
        </p:nvSpPr>
        <p:spPr bwMode="auto">
          <a:xfrm>
            <a:off x="2917181" y="4841041"/>
            <a:ext cx="1060370" cy="1060371"/>
          </a:xfrm>
          <a:prstGeom prst="ellipse">
            <a:avLst/>
          </a:prstGeom>
          <a:gradFill rotWithShape="1">
            <a:gsLst>
              <a:gs pos="0">
                <a:srgbClr val="FF6600"/>
              </a:gs>
              <a:gs pos="100000">
                <a:srgbClr val="C00000"/>
              </a:gs>
            </a:gsLst>
            <a:lin ang="5400000" scaled="1"/>
          </a:gradFill>
          <a:ln w="9525">
            <a:noFill/>
            <a:round/>
            <a:headEnd/>
            <a:tailEnd/>
          </a:ln>
          <a:effectLst/>
        </p:spPr>
        <p:txBody>
          <a:bodyPr wrap="none" anchor="ctr"/>
          <a:lstStyle/>
          <a:p>
            <a:endParaRPr lang="ko-KR" altLang="en-US"/>
          </a:p>
        </p:txBody>
      </p:sp>
      <p:sp>
        <p:nvSpPr>
          <p:cNvPr id="17" name="Oval 6"/>
          <p:cNvSpPr>
            <a:spLocks noChangeArrowheads="1"/>
          </p:cNvSpPr>
          <p:nvPr/>
        </p:nvSpPr>
        <p:spPr bwMode="auto">
          <a:xfrm>
            <a:off x="2982996" y="4841041"/>
            <a:ext cx="928738" cy="862922"/>
          </a:xfrm>
          <a:prstGeom prst="ellipse">
            <a:avLst/>
          </a:prstGeom>
          <a:gradFill rotWithShape="1">
            <a:gsLst>
              <a:gs pos="0">
                <a:schemeClr val="tx2">
                  <a:lumMod val="20000"/>
                  <a:lumOff val="80000"/>
                </a:schemeClr>
              </a:gs>
              <a:gs pos="100000">
                <a:srgbClr val="BB3783">
                  <a:alpha val="0"/>
                </a:srgbClr>
              </a:gs>
            </a:gsLst>
            <a:lin ang="5400000" scaled="1"/>
          </a:gradFill>
          <a:ln w="9525">
            <a:noFill/>
            <a:round/>
            <a:headEnd/>
            <a:tailEnd/>
          </a:ln>
          <a:effectLst/>
        </p:spPr>
        <p:txBody>
          <a:bodyPr wrap="none" anchor="ctr"/>
          <a:lstStyle/>
          <a:p>
            <a:endParaRPr lang="ko-KR" altLang="en-US"/>
          </a:p>
        </p:txBody>
      </p:sp>
      <p:sp>
        <p:nvSpPr>
          <p:cNvPr id="18" name="Oval 7"/>
          <p:cNvSpPr>
            <a:spLocks noChangeArrowheads="1"/>
          </p:cNvSpPr>
          <p:nvPr/>
        </p:nvSpPr>
        <p:spPr bwMode="auto">
          <a:xfrm>
            <a:off x="5304110" y="4841041"/>
            <a:ext cx="1060370" cy="1060371"/>
          </a:xfrm>
          <a:prstGeom prst="ellipse">
            <a:avLst/>
          </a:prstGeom>
          <a:gradFill rotWithShape="1">
            <a:gsLst>
              <a:gs pos="0">
                <a:schemeClr val="bg1">
                  <a:lumMod val="65000"/>
                </a:schemeClr>
              </a:gs>
              <a:gs pos="100000">
                <a:schemeClr val="tx1">
                  <a:lumMod val="50000"/>
                </a:schemeClr>
              </a:gs>
            </a:gsLst>
            <a:lin ang="5400000" scaled="1"/>
          </a:gradFill>
          <a:ln w="9525">
            <a:noFill/>
            <a:round/>
            <a:headEnd/>
            <a:tailEnd/>
          </a:ln>
          <a:effectLst/>
        </p:spPr>
        <p:txBody>
          <a:bodyPr wrap="none" anchor="ctr"/>
          <a:lstStyle/>
          <a:p>
            <a:endParaRPr lang="ko-KR" altLang="en-US"/>
          </a:p>
        </p:txBody>
      </p:sp>
      <p:sp>
        <p:nvSpPr>
          <p:cNvPr id="19" name="Oval 8"/>
          <p:cNvSpPr>
            <a:spLocks noChangeArrowheads="1"/>
          </p:cNvSpPr>
          <p:nvPr/>
        </p:nvSpPr>
        <p:spPr bwMode="auto">
          <a:xfrm>
            <a:off x="5369926" y="4841041"/>
            <a:ext cx="928738" cy="862922"/>
          </a:xfrm>
          <a:prstGeom prst="ellipse">
            <a:avLst/>
          </a:prstGeom>
          <a:gradFill rotWithShape="1">
            <a:gsLst>
              <a:gs pos="0">
                <a:schemeClr val="bg1">
                  <a:lumMod val="85000"/>
                </a:schemeClr>
              </a:gs>
              <a:gs pos="100000">
                <a:schemeClr val="bg1">
                  <a:lumMod val="95000"/>
                  <a:alpha val="0"/>
                </a:schemeClr>
              </a:gs>
            </a:gsLst>
            <a:lin ang="5400000" scaled="1"/>
          </a:gradFill>
          <a:ln w="9525">
            <a:noFill/>
            <a:round/>
            <a:headEnd/>
            <a:tailEnd/>
          </a:ln>
          <a:effectLst/>
        </p:spPr>
        <p:txBody>
          <a:bodyPr wrap="none" anchor="ctr"/>
          <a:lstStyle/>
          <a:p>
            <a:endParaRPr lang="ko-KR" altLang="en-US"/>
          </a:p>
        </p:txBody>
      </p:sp>
      <p:sp>
        <p:nvSpPr>
          <p:cNvPr id="20" name="Oval 9"/>
          <p:cNvSpPr>
            <a:spLocks noChangeArrowheads="1"/>
          </p:cNvSpPr>
          <p:nvPr/>
        </p:nvSpPr>
        <p:spPr bwMode="auto">
          <a:xfrm>
            <a:off x="3844456" y="3314108"/>
            <a:ext cx="1592748" cy="1592750"/>
          </a:xfrm>
          <a:prstGeom prst="ellipse">
            <a:avLst/>
          </a:prstGeom>
          <a:gradFill rotWithShape="1">
            <a:gsLst>
              <a:gs pos="0">
                <a:schemeClr val="bg1">
                  <a:lumMod val="65000"/>
                </a:schemeClr>
              </a:gs>
              <a:gs pos="100000">
                <a:schemeClr val="tx1">
                  <a:lumMod val="50000"/>
                </a:schemeClr>
              </a:gs>
            </a:gsLst>
            <a:lin ang="5400000" scaled="1"/>
          </a:gradFill>
          <a:ln w="9525">
            <a:noFill/>
            <a:round/>
            <a:headEnd/>
            <a:tailEnd/>
          </a:ln>
          <a:effectLst/>
        </p:spPr>
        <p:txBody>
          <a:bodyPr wrap="none" anchor="ctr"/>
          <a:lstStyle/>
          <a:p>
            <a:endParaRPr lang="ko-KR" altLang="en-US"/>
          </a:p>
        </p:txBody>
      </p:sp>
      <p:sp>
        <p:nvSpPr>
          <p:cNvPr id="21" name="Oval 10"/>
          <p:cNvSpPr>
            <a:spLocks noChangeArrowheads="1"/>
          </p:cNvSpPr>
          <p:nvPr/>
        </p:nvSpPr>
        <p:spPr bwMode="auto">
          <a:xfrm>
            <a:off x="3933673" y="3314108"/>
            <a:ext cx="1395301" cy="1295845"/>
          </a:xfrm>
          <a:prstGeom prst="ellipse">
            <a:avLst/>
          </a:prstGeom>
          <a:gradFill rotWithShape="1">
            <a:gsLst>
              <a:gs pos="0">
                <a:schemeClr val="bg1">
                  <a:lumMod val="85000"/>
                </a:schemeClr>
              </a:gs>
              <a:gs pos="100000">
                <a:schemeClr val="bg1">
                  <a:lumMod val="95000"/>
                  <a:alpha val="0"/>
                </a:schemeClr>
              </a:gs>
            </a:gsLst>
            <a:lin ang="5400000" scaled="1"/>
          </a:gradFill>
          <a:ln w="9525">
            <a:noFill/>
            <a:round/>
            <a:headEnd/>
            <a:tailEnd/>
          </a:ln>
          <a:effectLst/>
        </p:spPr>
        <p:txBody>
          <a:bodyPr wrap="none" anchor="ctr"/>
          <a:lstStyle/>
          <a:p>
            <a:endParaRPr lang="ko-KR" altLang="en-US"/>
          </a:p>
        </p:txBody>
      </p:sp>
      <p:sp>
        <p:nvSpPr>
          <p:cNvPr id="22" name="Oval 14"/>
          <p:cNvSpPr>
            <a:spLocks noChangeArrowheads="1"/>
          </p:cNvSpPr>
          <p:nvPr/>
        </p:nvSpPr>
        <p:spPr bwMode="auto">
          <a:xfrm>
            <a:off x="2877078" y="5804506"/>
            <a:ext cx="1126186" cy="245713"/>
          </a:xfrm>
          <a:prstGeom prst="ellipse">
            <a:avLst/>
          </a:prstGeom>
          <a:gradFill rotWithShape="1">
            <a:gsLst>
              <a:gs pos="0">
                <a:schemeClr val="bg2"/>
              </a:gs>
              <a:gs pos="100000">
                <a:srgbClr val="DDDDDD">
                  <a:alpha val="0"/>
                </a:srgbClr>
              </a:gs>
            </a:gsLst>
            <a:path path="shape">
              <a:fillToRect l="50000" t="50000" r="50000" b="50000"/>
            </a:path>
          </a:gradFill>
          <a:ln w="9525">
            <a:noFill/>
            <a:round/>
            <a:headEnd/>
            <a:tailEnd/>
          </a:ln>
          <a:effectLst/>
        </p:spPr>
        <p:txBody>
          <a:bodyPr wrap="none" anchor="ctr"/>
          <a:lstStyle/>
          <a:p>
            <a:endParaRPr lang="ko-KR" altLang="en-US"/>
          </a:p>
        </p:txBody>
      </p:sp>
      <p:sp>
        <p:nvSpPr>
          <p:cNvPr id="23" name="Oval 15"/>
          <p:cNvSpPr>
            <a:spLocks noChangeArrowheads="1"/>
          </p:cNvSpPr>
          <p:nvPr/>
        </p:nvSpPr>
        <p:spPr bwMode="auto">
          <a:xfrm>
            <a:off x="5290255" y="5818361"/>
            <a:ext cx="1126186" cy="245713"/>
          </a:xfrm>
          <a:prstGeom prst="ellipse">
            <a:avLst/>
          </a:prstGeom>
          <a:gradFill rotWithShape="1">
            <a:gsLst>
              <a:gs pos="0">
                <a:schemeClr val="bg2"/>
              </a:gs>
              <a:gs pos="100000">
                <a:srgbClr val="DDDDDD">
                  <a:alpha val="0"/>
                </a:srgbClr>
              </a:gs>
            </a:gsLst>
            <a:path path="shape">
              <a:fillToRect l="50000" t="50000" r="50000" b="50000"/>
            </a:path>
          </a:gradFill>
          <a:ln w="9525">
            <a:noFill/>
            <a:round/>
            <a:headEnd/>
            <a:tailEnd/>
          </a:ln>
          <a:effectLst/>
        </p:spPr>
        <p:txBody>
          <a:bodyPr wrap="none" anchor="ctr"/>
          <a:lstStyle/>
          <a:p>
            <a:endParaRPr lang="ko-KR" altLang="en-US"/>
          </a:p>
        </p:txBody>
      </p:sp>
      <p:sp>
        <p:nvSpPr>
          <p:cNvPr id="24" name="Oval 27"/>
          <p:cNvSpPr>
            <a:spLocks noChangeArrowheads="1"/>
          </p:cNvSpPr>
          <p:nvPr/>
        </p:nvSpPr>
        <p:spPr bwMode="auto">
          <a:xfrm>
            <a:off x="2384802" y="2960164"/>
            <a:ext cx="1060370" cy="1060371"/>
          </a:xfrm>
          <a:prstGeom prst="ellipse">
            <a:avLst/>
          </a:prstGeom>
          <a:gradFill rotWithShape="1">
            <a:gsLst>
              <a:gs pos="0">
                <a:srgbClr val="FF6600"/>
              </a:gs>
              <a:gs pos="100000">
                <a:srgbClr val="C00000"/>
              </a:gs>
            </a:gsLst>
            <a:lin ang="5400000" scaled="1"/>
          </a:gradFill>
          <a:ln w="9525">
            <a:noFill/>
            <a:round/>
            <a:headEnd/>
            <a:tailEnd/>
          </a:ln>
          <a:effectLst/>
        </p:spPr>
        <p:txBody>
          <a:bodyPr wrap="none" anchor="ctr"/>
          <a:lstStyle/>
          <a:p>
            <a:endParaRPr lang="ko-KR" altLang="en-US"/>
          </a:p>
        </p:txBody>
      </p:sp>
      <p:sp>
        <p:nvSpPr>
          <p:cNvPr id="25" name="Oval 28"/>
          <p:cNvSpPr>
            <a:spLocks noChangeArrowheads="1"/>
          </p:cNvSpPr>
          <p:nvPr/>
        </p:nvSpPr>
        <p:spPr bwMode="auto">
          <a:xfrm>
            <a:off x="2450618" y="2960164"/>
            <a:ext cx="928738" cy="862922"/>
          </a:xfrm>
          <a:prstGeom prst="ellipse">
            <a:avLst/>
          </a:prstGeom>
          <a:gradFill rotWithShape="1">
            <a:gsLst>
              <a:gs pos="0">
                <a:schemeClr val="tx2">
                  <a:lumMod val="20000"/>
                  <a:lumOff val="80000"/>
                </a:schemeClr>
              </a:gs>
              <a:gs pos="100000">
                <a:srgbClr val="BB3783">
                  <a:alpha val="0"/>
                </a:srgbClr>
              </a:gs>
            </a:gsLst>
            <a:lin ang="5400000" scaled="1"/>
          </a:gradFill>
          <a:ln w="9525">
            <a:noFill/>
            <a:round/>
            <a:headEnd/>
            <a:tailEnd/>
          </a:ln>
          <a:effectLst/>
        </p:spPr>
        <p:txBody>
          <a:bodyPr wrap="none" anchor="ctr"/>
          <a:lstStyle/>
          <a:p>
            <a:endParaRPr lang="ko-KR" altLang="en-US"/>
          </a:p>
        </p:txBody>
      </p:sp>
      <p:sp>
        <p:nvSpPr>
          <p:cNvPr id="26" name="Oval 29"/>
          <p:cNvSpPr>
            <a:spLocks noChangeArrowheads="1"/>
          </p:cNvSpPr>
          <p:nvPr/>
        </p:nvSpPr>
        <p:spPr bwMode="auto">
          <a:xfrm>
            <a:off x="5764822" y="2960164"/>
            <a:ext cx="1060370" cy="1060371"/>
          </a:xfrm>
          <a:prstGeom prst="ellipse">
            <a:avLst/>
          </a:prstGeom>
          <a:gradFill rotWithShape="1">
            <a:gsLst>
              <a:gs pos="0">
                <a:schemeClr val="bg1">
                  <a:lumMod val="65000"/>
                </a:schemeClr>
              </a:gs>
              <a:gs pos="100000">
                <a:schemeClr val="tx1">
                  <a:lumMod val="50000"/>
                </a:schemeClr>
              </a:gs>
            </a:gsLst>
            <a:lin ang="5400000" scaled="1"/>
          </a:gradFill>
          <a:ln w="9525">
            <a:noFill/>
            <a:round/>
            <a:headEnd/>
            <a:tailEnd/>
          </a:ln>
          <a:effectLst/>
        </p:spPr>
        <p:txBody>
          <a:bodyPr wrap="none" anchor="ctr"/>
          <a:lstStyle/>
          <a:p>
            <a:endParaRPr lang="ko-KR" altLang="en-US"/>
          </a:p>
        </p:txBody>
      </p:sp>
      <p:sp>
        <p:nvSpPr>
          <p:cNvPr id="27" name="Oval 30"/>
          <p:cNvSpPr>
            <a:spLocks noChangeArrowheads="1"/>
          </p:cNvSpPr>
          <p:nvPr/>
        </p:nvSpPr>
        <p:spPr bwMode="auto">
          <a:xfrm>
            <a:off x="5830639" y="2960164"/>
            <a:ext cx="928737" cy="862922"/>
          </a:xfrm>
          <a:prstGeom prst="ellipse">
            <a:avLst/>
          </a:prstGeom>
          <a:gradFill rotWithShape="1">
            <a:gsLst>
              <a:gs pos="0">
                <a:schemeClr val="bg1">
                  <a:lumMod val="85000"/>
                </a:schemeClr>
              </a:gs>
              <a:gs pos="100000">
                <a:schemeClr val="bg1">
                  <a:lumMod val="95000"/>
                  <a:alpha val="0"/>
                </a:schemeClr>
              </a:gs>
            </a:gsLst>
            <a:lin ang="5400000" scaled="1"/>
          </a:gradFill>
          <a:ln w="9525">
            <a:noFill/>
            <a:round/>
            <a:headEnd/>
            <a:tailEnd/>
          </a:ln>
          <a:effectLst/>
        </p:spPr>
        <p:txBody>
          <a:bodyPr wrap="none" anchor="ctr"/>
          <a:lstStyle/>
          <a:p>
            <a:endParaRPr lang="ko-KR" altLang="en-US"/>
          </a:p>
        </p:txBody>
      </p:sp>
      <p:sp>
        <p:nvSpPr>
          <p:cNvPr id="29" name="Tekstboks 187"/>
          <p:cNvSpPr txBox="1"/>
          <p:nvPr/>
        </p:nvSpPr>
        <p:spPr bwMode="auto">
          <a:xfrm>
            <a:off x="3923928" y="3717032"/>
            <a:ext cx="1470258" cy="830997"/>
          </a:xfrm>
          <a:prstGeom prst="rect">
            <a:avLst/>
          </a:prstGeom>
          <a:noFill/>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pPr>
            <a:r>
              <a:rPr lang="zh-CN" altLang="zh-CN" sz="2400" dirty="0" smtClean="0"/>
              <a:t>公共基础数据库</a:t>
            </a:r>
            <a:endParaRPr kumimoji="0" lang="en-US" sz="3200" b="1" i="0" u="none" strike="noStrike" cap="none" normalizeH="0" baseline="0" dirty="0" smtClean="0">
              <a:ln>
                <a:noFill/>
              </a:ln>
              <a:solidFill>
                <a:schemeClr val="bg2"/>
              </a:solidFill>
              <a:effectLst/>
              <a:latin typeface="微软雅黑" pitchFamily="34" charset="-122"/>
              <a:ea typeface="微软雅黑" pitchFamily="34" charset="-122"/>
              <a:cs typeface="Arial" pitchFamily="34" charset="0"/>
            </a:endParaRPr>
          </a:p>
        </p:txBody>
      </p:sp>
      <p:sp>
        <p:nvSpPr>
          <p:cNvPr id="30" name="Tekstboks 187"/>
          <p:cNvSpPr txBox="1"/>
          <p:nvPr/>
        </p:nvSpPr>
        <p:spPr bwMode="auto">
          <a:xfrm>
            <a:off x="3896195" y="2192446"/>
            <a:ext cx="1470258" cy="338554"/>
          </a:xfrm>
          <a:prstGeom prst="rect">
            <a:avLst/>
          </a:prstGeom>
          <a:noFill/>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pPr>
            <a:r>
              <a:rPr lang="zh-CN" altLang="zh-CN" sz="1600" dirty="0" smtClean="0">
                <a:latin typeface="Times New Roman"/>
                <a:ea typeface="仿宋_GB2312"/>
                <a:cs typeface="Times New Roman"/>
              </a:rPr>
              <a:t>用户数据库</a:t>
            </a:r>
            <a:endParaRPr kumimoji="0" lang="en-US" sz="2000" b="1" i="0" u="none" strike="noStrike" cap="none" normalizeH="0" baseline="0" dirty="0" smtClean="0">
              <a:ln>
                <a:noFill/>
              </a:ln>
              <a:solidFill>
                <a:schemeClr val="bg2"/>
              </a:solidFill>
              <a:effectLst/>
              <a:latin typeface="微软雅黑" pitchFamily="34" charset="-122"/>
              <a:ea typeface="微软雅黑" pitchFamily="34" charset="-122"/>
              <a:cs typeface="Arial" pitchFamily="34" charset="0"/>
            </a:endParaRPr>
          </a:p>
        </p:txBody>
      </p:sp>
      <p:sp>
        <p:nvSpPr>
          <p:cNvPr id="31" name="Tekstboks 187"/>
          <p:cNvSpPr txBox="1"/>
          <p:nvPr/>
        </p:nvSpPr>
        <p:spPr bwMode="auto">
          <a:xfrm>
            <a:off x="5573773" y="3314108"/>
            <a:ext cx="1470258" cy="338554"/>
          </a:xfrm>
          <a:prstGeom prst="rect">
            <a:avLst/>
          </a:prstGeom>
          <a:noFill/>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pPr>
            <a:r>
              <a:rPr lang="zh-CN" altLang="zh-CN" sz="1600" dirty="0" smtClean="0">
                <a:latin typeface="Times New Roman"/>
                <a:ea typeface="仿宋_GB2312"/>
                <a:cs typeface="Times New Roman"/>
              </a:rPr>
              <a:t>人口数据库</a:t>
            </a:r>
            <a:endParaRPr kumimoji="0" lang="en-US" sz="2000" b="1" i="0" u="none" strike="noStrike" cap="none" normalizeH="0" baseline="0" dirty="0" smtClean="0">
              <a:ln>
                <a:noFill/>
              </a:ln>
              <a:solidFill>
                <a:schemeClr val="bg2"/>
              </a:solidFill>
              <a:effectLst/>
              <a:latin typeface="微软雅黑" pitchFamily="34" charset="-122"/>
              <a:ea typeface="微软雅黑" pitchFamily="34" charset="-122"/>
              <a:cs typeface="Arial" pitchFamily="34" charset="0"/>
            </a:endParaRPr>
          </a:p>
        </p:txBody>
      </p:sp>
      <p:sp>
        <p:nvSpPr>
          <p:cNvPr id="32" name="Tekstboks 187"/>
          <p:cNvSpPr txBox="1"/>
          <p:nvPr/>
        </p:nvSpPr>
        <p:spPr bwMode="auto">
          <a:xfrm>
            <a:off x="5126346" y="5209668"/>
            <a:ext cx="1470258" cy="338554"/>
          </a:xfrm>
          <a:prstGeom prst="rect">
            <a:avLst/>
          </a:prstGeom>
          <a:noFill/>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pPr>
            <a:r>
              <a:rPr lang="zh-CN" altLang="zh-CN" sz="1600" dirty="0" smtClean="0">
                <a:latin typeface="Times New Roman"/>
                <a:ea typeface="仿宋_GB2312"/>
                <a:cs typeface="Times New Roman"/>
              </a:rPr>
              <a:t>经济数据库</a:t>
            </a:r>
            <a:endParaRPr kumimoji="0" lang="en-US" sz="2000" b="1" i="0" u="none" strike="noStrike" cap="none" normalizeH="0" baseline="0" dirty="0" smtClean="0">
              <a:ln>
                <a:noFill/>
              </a:ln>
              <a:solidFill>
                <a:schemeClr val="bg2"/>
              </a:solidFill>
              <a:effectLst/>
              <a:latin typeface="微软雅黑" pitchFamily="34" charset="-122"/>
              <a:ea typeface="微软雅黑" pitchFamily="34" charset="-122"/>
              <a:cs typeface="Arial" pitchFamily="34" charset="0"/>
            </a:endParaRPr>
          </a:p>
        </p:txBody>
      </p:sp>
      <p:sp>
        <p:nvSpPr>
          <p:cNvPr id="33" name="Tekstboks 187"/>
          <p:cNvSpPr txBox="1"/>
          <p:nvPr/>
        </p:nvSpPr>
        <p:spPr bwMode="auto">
          <a:xfrm>
            <a:off x="2723841" y="5209668"/>
            <a:ext cx="1470258" cy="338554"/>
          </a:xfrm>
          <a:prstGeom prst="rect">
            <a:avLst/>
          </a:prstGeom>
          <a:noFill/>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pPr>
            <a:r>
              <a:rPr lang="zh-CN" altLang="zh-CN" sz="1600" dirty="0" smtClean="0">
                <a:latin typeface="Times New Roman"/>
                <a:ea typeface="仿宋_GB2312"/>
                <a:cs typeface="Times New Roman"/>
              </a:rPr>
              <a:t>企业数据库</a:t>
            </a:r>
            <a:endParaRPr kumimoji="0" lang="en-US" sz="2000" b="1" i="0" u="none" strike="noStrike" cap="none" normalizeH="0" baseline="0" dirty="0" smtClean="0">
              <a:ln>
                <a:noFill/>
              </a:ln>
              <a:solidFill>
                <a:schemeClr val="bg2"/>
              </a:solidFill>
              <a:effectLst/>
              <a:latin typeface="微软雅黑" pitchFamily="34" charset="-122"/>
              <a:ea typeface="微软雅黑" pitchFamily="34" charset="-122"/>
              <a:cs typeface="Arial" pitchFamily="34" charset="0"/>
            </a:endParaRPr>
          </a:p>
        </p:txBody>
      </p:sp>
      <p:sp>
        <p:nvSpPr>
          <p:cNvPr id="34" name="Tekstboks 187"/>
          <p:cNvSpPr txBox="1"/>
          <p:nvPr/>
        </p:nvSpPr>
        <p:spPr bwMode="auto">
          <a:xfrm>
            <a:off x="2179858" y="3314107"/>
            <a:ext cx="1470258" cy="338554"/>
          </a:xfrm>
          <a:prstGeom prst="rect">
            <a:avLst/>
          </a:prstGeom>
          <a:noFill/>
        </p:spPr>
        <p:txBody>
          <a:bodyPr vert="horz" wrap="square" lIns="91440" tIns="45720" rIns="91440" bIns="45720" numCol="1" anchor="t" anchorCtr="0" compatLnSpc="1">
            <a:prstTxWarp prst="textNoShape">
              <a:avLst/>
            </a:prstTxWarp>
            <a:spAutoFit/>
          </a:bodyPr>
          <a:lstStyle/>
          <a:p>
            <a:pPr lvl="0" algn="ctr" fontAlgn="base">
              <a:spcBef>
                <a:spcPct val="0"/>
              </a:spcBef>
              <a:spcAft>
                <a:spcPct val="0"/>
              </a:spcAft>
            </a:pPr>
            <a:r>
              <a:rPr lang="en-US" altLang="zh-CN" sz="1600" dirty="0" smtClean="0">
                <a:latin typeface="Times New Roman"/>
                <a:ea typeface="仿宋_GB2312"/>
              </a:rPr>
              <a:t>GIS</a:t>
            </a:r>
            <a:r>
              <a:rPr lang="zh-CN" altLang="zh-CN" sz="1600" dirty="0" smtClean="0">
                <a:latin typeface="Times New Roman"/>
                <a:ea typeface="仿宋_GB2312"/>
                <a:cs typeface="Times New Roman"/>
              </a:rPr>
              <a:t>数据库</a:t>
            </a:r>
            <a:endParaRPr kumimoji="0" lang="en-US" sz="2000" b="1" i="0" u="none" strike="noStrike" cap="none" normalizeH="0" baseline="0" dirty="0" smtClean="0">
              <a:ln>
                <a:noFill/>
              </a:ln>
              <a:solidFill>
                <a:schemeClr val="bg2"/>
              </a:solidFill>
              <a:effectLst/>
              <a:latin typeface="微软雅黑" pitchFamily="34" charset="-122"/>
              <a:ea typeface="微软雅黑" pitchFamily="34" charset="-122"/>
              <a:cs typeface="Arial" pitchFamily="34" charset="0"/>
            </a:endParaRPr>
          </a:p>
        </p:txBody>
      </p:sp>
      <p:sp>
        <p:nvSpPr>
          <p:cNvPr id="35" name="Oval 33"/>
          <p:cNvSpPr>
            <a:spLocks noChangeArrowheads="1"/>
          </p:cNvSpPr>
          <p:nvPr/>
        </p:nvSpPr>
        <p:spPr bwMode="auto">
          <a:xfrm>
            <a:off x="3945751" y="2808055"/>
            <a:ext cx="1392376" cy="304217"/>
          </a:xfrm>
          <a:prstGeom prst="ellipse">
            <a:avLst/>
          </a:prstGeom>
          <a:gradFill rotWithShape="1">
            <a:gsLst>
              <a:gs pos="0">
                <a:schemeClr val="bg2"/>
              </a:gs>
              <a:gs pos="100000">
                <a:srgbClr val="DDDDDD">
                  <a:alpha val="0"/>
                </a:srgbClr>
              </a:gs>
            </a:gsLst>
            <a:path path="shape">
              <a:fillToRect l="50000" t="50000" r="50000" b="50000"/>
            </a:path>
          </a:gradFill>
          <a:ln w="9525">
            <a:noFill/>
            <a:round/>
            <a:headEnd/>
            <a:tailEnd/>
          </a:ln>
          <a:effectLst/>
        </p:spPr>
        <p:txBody>
          <a:bodyPr wrap="none" anchor="ctr"/>
          <a:lstStyle/>
          <a:p>
            <a:endParaRPr lang="ko-KR" altLang="en-US"/>
          </a:p>
        </p:txBody>
      </p:sp>
      <p:sp>
        <p:nvSpPr>
          <p:cNvPr id="36" name="Rectangle 48"/>
          <p:cNvSpPr>
            <a:spLocks noChangeArrowheads="1"/>
          </p:cNvSpPr>
          <p:nvPr/>
        </p:nvSpPr>
        <p:spPr bwMode="auto">
          <a:xfrm>
            <a:off x="713534" y="3639553"/>
            <a:ext cx="1578816" cy="941576"/>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none" anchor="t"/>
          <a:lstStyle/>
          <a:p>
            <a:pPr marL="285750" indent="-285750">
              <a:spcAft>
                <a:spcPts val="600"/>
              </a:spcAft>
              <a:buFont typeface="Wingdings" pitchFamily="2" charset="2"/>
              <a:buChar char="§"/>
            </a:pPr>
            <a:r>
              <a:rPr lang="zh-CN" altLang="en-US" sz="1000" dirty="0" smtClean="0">
                <a:solidFill>
                  <a:schemeClr val="tx1">
                    <a:lumMod val="85000"/>
                    <a:lumOff val="15000"/>
                  </a:schemeClr>
                </a:solidFill>
              </a:rPr>
              <a:t>行政区划、街道、</a:t>
            </a:r>
            <a:endParaRPr lang="en-US" altLang="zh-CN" sz="1000" dirty="0" smtClean="0">
              <a:solidFill>
                <a:schemeClr val="tx1">
                  <a:lumMod val="85000"/>
                  <a:lumOff val="15000"/>
                </a:schemeClr>
              </a:solidFill>
            </a:endParaRPr>
          </a:p>
          <a:p>
            <a:pPr marL="285750" indent="-285750">
              <a:spcAft>
                <a:spcPts val="600"/>
              </a:spcAft>
            </a:pPr>
            <a:r>
              <a:rPr lang="zh-CN" altLang="en-US" sz="1000" dirty="0" smtClean="0">
                <a:solidFill>
                  <a:schemeClr val="tx1">
                    <a:lumMod val="85000"/>
                    <a:lumOff val="15000"/>
                  </a:schemeClr>
                </a:solidFill>
              </a:rPr>
              <a:t>河流、企事业单位地理数据</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r>
              <a:rPr lang="zh-CN" altLang="en-US" sz="1000" dirty="0" smtClean="0">
                <a:solidFill>
                  <a:schemeClr val="tx1">
                    <a:lumMod val="85000"/>
                    <a:lumOff val="15000"/>
                  </a:schemeClr>
                </a:solidFill>
              </a:rPr>
              <a:t>二维、三维地理数据</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r>
              <a:rPr lang="zh-CN" altLang="en-US" sz="1000" dirty="0" smtClean="0">
                <a:solidFill>
                  <a:schemeClr val="tx1">
                    <a:lumMod val="85000"/>
                    <a:lumOff val="15000"/>
                  </a:schemeClr>
                </a:solidFill>
              </a:rPr>
              <a:t>卫星地图数据</a:t>
            </a:r>
            <a:endParaRPr lang="en-US" altLang="zh-CN" sz="1000" dirty="0" smtClean="0">
              <a:solidFill>
                <a:schemeClr val="tx1">
                  <a:lumMod val="85000"/>
                  <a:lumOff val="15000"/>
                </a:schemeClr>
              </a:solidFill>
            </a:endParaRPr>
          </a:p>
          <a:p>
            <a:pPr marL="285750" indent="-285750">
              <a:spcAft>
                <a:spcPts val="600"/>
              </a:spcAft>
            </a:pPr>
            <a:endParaRPr lang="ko-KR" altLang="en-US" sz="1400" dirty="0">
              <a:solidFill>
                <a:schemeClr val="tx1">
                  <a:lumMod val="85000"/>
                  <a:lumOff val="15000"/>
                </a:schemeClr>
              </a:solidFill>
            </a:endParaRPr>
          </a:p>
        </p:txBody>
      </p:sp>
      <p:sp>
        <p:nvSpPr>
          <p:cNvPr id="37" name="Rectangle 49"/>
          <p:cNvSpPr>
            <a:spLocks noChangeArrowheads="1"/>
          </p:cNvSpPr>
          <p:nvPr/>
        </p:nvSpPr>
        <p:spPr bwMode="auto">
          <a:xfrm>
            <a:off x="719583" y="3314107"/>
            <a:ext cx="1572767" cy="305839"/>
          </a:xfrm>
          <a:prstGeom prst="rect">
            <a:avLst/>
          </a:prstGeom>
          <a:solidFill>
            <a:srgbClr val="C00000"/>
          </a:solidFill>
          <a:ln w="9525">
            <a:solidFill>
              <a:srgbClr val="C0C0C0"/>
            </a:solidFill>
            <a:miter lim="800000"/>
            <a:headEnd/>
            <a:tailEnd/>
          </a:ln>
          <a:effectLst/>
        </p:spPr>
        <p:txBody>
          <a:bodyPr wrap="none" anchor="ctr"/>
          <a:lstStyle/>
          <a:p>
            <a:r>
              <a:rPr lang="zh-CN" altLang="en-US" b="1" dirty="0" smtClean="0">
                <a:solidFill>
                  <a:schemeClr val="bg1"/>
                </a:solidFill>
                <a:latin typeface="微软雅黑" pitchFamily="34" charset="-122"/>
              </a:rPr>
              <a:t>地理信息</a:t>
            </a:r>
            <a:endParaRPr lang="ko-KR" altLang="en-US" b="1" dirty="0">
              <a:solidFill>
                <a:schemeClr val="bg1"/>
              </a:solidFill>
              <a:latin typeface="微软雅黑" pitchFamily="34" charset="-122"/>
            </a:endParaRPr>
          </a:p>
        </p:txBody>
      </p:sp>
      <p:sp>
        <p:nvSpPr>
          <p:cNvPr id="38" name="Rectangle 48"/>
          <p:cNvSpPr>
            <a:spLocks noChangeArrowheads="1"/>
          </p:cNvSpPr>
          <p:nvPr/>
        </p:nvSpPr>
        <p:spPr bwMode="auto">
          <a:xfrm>
            <a:off x="7015815" y="3601273"/>
            <a:ext cx="1720060" cy="691824"/>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none" anchor="t"/>
          <a:lstStyle/>
          <a:p>
            <a:pPr marL="285750" indent="-285750">
              <a:spcAft>
                <a:spcPts val="600"/>
              </a:spcAft>
              <a:buFont typeface="Wingdings" pitchFamily="2" charset="2"/>
              <a:buChar char="§"/>
            </a:pPr>
            <a:r>
              <a:rPr lang="zh-CN" altLang="en-US" sz="1000" dirty="0" smtClean="0">
                <a:solidFill>
                  <a:schemeClr val="tx1">
                    <a:lumMod val="85000"/>
                    <a:lumOff val="15000"/>
                  </a:schemeClr>
                </a:solidFill>
              </a:rPr>
              <a:t>常住人口信息统计</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r>
              <a:rPr lang="zh-CN" altLang="en-US" sz="1000" dirty="0" smtClean="0">
                <a:solidFill>
                  <a:schemeClr val="tx1">
                    <a:lumMod val="85000"/>
                    <a:lumOff val="15000"/>
                  </a:schemeClr>
                </a:solidFill>
              </a:rPr>
              <a:t>暂住人口信息统计</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endParaRPr lang="ko-KR" altLang="en-US" sz="1400" dirty="0">
              <a:solidFill>
                <a:schemeClr val="bg2"/>
              </a:solidFill>
            </a:endParaRPr>
          </a:p>
        </p:txBody>
      </p:sp>
      <p:sp>
        <p:nvSpPr>
          <p:cNvPr id="39" name="Rectangle 49"/>
          <p:cNvSpPr>
            <a:spLocks noChangeArrowheads="1"/>
          </p:cNvSpPr>
          <p:nvPr/>
        </p:nvSpPr>
        <p:spPr bwMode="auto">
          <a:xfrm>
            <a:off x="7021864" y="3275827"/>
            <a:ext cx="1720061" cy="305839"/>
          </a:xfrm>
          <a:prstGeom prst="rect">
            <a:avLst/>
          </a:prstGeom>
          <a:solidFill>
            <a:srgbClr val="C00000"/>
          </a:solidFill>
          <a:ln w="9525">
            <a:solidFill>
              <a:srgbClr val="C0C0C0"/>
            </a:solidFill>
            <a:miter lim="800000"/>
            <a:headEnd/>
            <a:tailEnd/>
          </a:ln>
          <a:effectLst/>
        </p:spPr>
        <p:txBody>
          <a:bodyPr wrap="none" anchor="ctr"/>
          <a:lstStyle/>
          <a:p>
            <a:r>
              <a:rPr lang="zh-CN" altLang="en-US" b="1" dirty="0" smtClean="0">
                <a:solidFill>
                  <a:schemeClr val="bg1"/>
                </a:solidFill>
                <a:latin typeface="微软雅黑" pitchFamily="34" charset="-122"/>
                <a:ea typeface="微软雅黑" pitchFamily="34" charset="-122"/>
              </a:rPr>
              <a:t>人口信息</a:t>
            </a:r>
            <a:endParaRPr lang="ko-KR" altLang="en-US" b="1" dirty="0">
              <a:solidFill>
                <a:schemeClr val="bg1"/>
              </a:solidFill>
              <a:latin typeface="微软雅黑" pitchFamily="34" charset="-122"/>
            </a:endParaRPr>
          </a:p>
        </p:txBody>
      </p:sp>
      <p:sp>
        <p:nvSpPr>
          <p:cNvPr id="40" name="Rectangle 48"/>
          <p:cNvSpPr>
            <a:spLocks noChangeArrowheads="1"/>
          </p:cNvSpPr>
          <p:nvPr/>
        </p:nvSpPr>
        <p:spPr bwMode="auto">
          <a:xfrm>
            <a:off x="6410392" y="5457647"/>
            <a:ext cx="1720060" cy="635649"/>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none" anchor="t"/>
          <a:lstStyle/>
          <a:p>
            <a:pPr marL="285750" indent="-285750">
              <a:spcAft>
                <a:spcPts val="600"/>
              </a:spcAft>
              <a:buFont typeface="Wingdings" pitchFamily="2" charset="2"/>
              <a:buChar char="§"/>
            </a:pPr>
            <a:r>
              <a:rPr lang="zh-CN" altLang="en-US" sz="1000" dirty="0" smtClean="0">
                <a:solidFill>
                  <a:schemeClr val="tx1">
                    <a:lumMod val="85000"/>
                    <a:lumOff val="15000"/>
                  </a:schemeClr>
                </a:solidFill>
              </a:rPr>
              <a:t>园区宏观经济统计数据</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r>
              <a:rPr lang="zh-CN" altLang="en-US" sz="1000" dirty="0" smtClean="0">
                <a:solidFill>
                  <a:schemeClr val="tx1">
                    <a:lumMod val="85000"/>
                    <a:lumOff val="15000"/>
                  </a:schemeClr>
                </a:solidFill>
              </a:rPr>
              <a:t>园区企业运营统计</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r>
              <a:rPr lang="zh-CN" altLang="en-US" sz="1000" dirty="0" smtClean="0">
                <a:solidFill>
                  <a:schemeClr val="tx1">
                    <a:lumMod val="85000"/>
                    <a:lumOff val="15000"/>
                  </a:schemeClr>
                </a:solidFill>
              </a:rPr>
              <a:t>按月、季度、年统计数据</a:t>
            </a:r>
            <a:endParaRPr lang="ko-KR" altLang="en-US" sz="1400" dirty="0">
              <a:solidFill>
                <a:schemeClr val="bg2"/>
              </a:solidFill>
            </a:endParaRPr>
          </a:p>
        </p:txBody>
      </p:sp>
      <p:sp>
        <p:nvSpPr>
          <p:cNvPr id="41" name="Rectangle 49"/>
          <p:cNvSpPr>
            <a:spLocks noChangeArrowheads="1"/>
          </p:cNvSpPr>
          <p:nvPr/>
        </p:nvSpPr>
        <p:spPr bwMode="auto">
          <a:xfrm>
            <a:off x="6416441" y="5132202"/>
            <a:ext cx="1720061" cy="305839"/>
          </a:xfrm>
          <a:prstGeom prst="rect">
            <a:avLst/>
          </a:prstGeom>
          <a:solidFill>
            <a:srgbClr val="C00000"/>
          </a:solidFill>
          <a:ln w="9525">
            <a:solidFill>
              <a:srgbClr val="C0C0C0"/>
            </a:solidFill>
            <a:miter lim="800000"/>
            <a:headEnd/>
            <a:tailEnd/>
          </a:ln>
          <a:effectLst/>
        </p:spPr>
        <p:txBody>
          <a:bodyPr wrap="none" anchor="ctr"/>
          <a:lstStyle/>
          <a:p>
            <a:r>
              <a:rPr lang="zh-CN" altLang="en-US" b="1" dirty="0" smtClean="0">
                <a:solidFill>
                  <a:schemeClr val="bg1"/>
                </a:solidFill>
                <a:latin typeface="微软雅黑" pitchFamily="34" charset="-122"/>
                <a:ea typeface="微软雅黑" pitchFamily="34" charset="-122"/>
              </a:rPr>
              <a:t>经济数据</a:t>
            </a:r>
            <a:endParaRPr lang="ko-KR" altLang="en-US" b="1" dirty="0">
              <a:solidFill>
                <a:schemeClr val="bg1"/>
              </a:solidFill>
              <a:latin typeface="微软雅黑" pitchFamily="34" charset="-122"/>
            </a:endParaRPr>
          </a:p>
        </p:txBody>
      </p:sp>
      <p:sp>
        <p:nvSpPr>
          <p:cNvPr id="42" name="Rectangle 49"/>
          <p:cNvSpPr>
            <a:spLocks noChangeArrowheads="1"/>
          </p:cNvSpPr>
          <p:nvPr/>
        </p:nvSpPr>
        <p:spPr bwMode="auto">
          <a:xfrm>
            <a:off x="1835696" y="1556792"/>
            <a:ext cx="1572767" cy="305839"/>
          </a:xfrm>
          <a:prstGeom prst="rect">
            <a:avLst/>
          </a:prstGeom>
          <a:solidFill>
            <a:srgbClr val="C00000"/>
          </a:solidFill>
          <a:ln w="9525">
            <a:solidFill>
              <a:srgbClr val="C0C0C0"/>
            </a:solidFill>
            <a:miter lim="800000"/>
            <a:headEnd/>
            <a:tailEnd/>
          </a:ln>
          <a:effectLst/>
        </p:spPr>
        <p:txBody>
          <a:bodyPr wrap="none" anchor="ctr"/>
          <a:lstStyle/>
          <a:p>
            <a:r>
              <a:rPr lang="zh-CN" altLang="en-US" b="1" dirty="0" smtClean="0">
                <a:solidFill>
                  <a:schemeClr val="bg1"/>
                </a:solidFill>
                <a:latin typeface="微软雅黑" pitchFamily="34" charset="-122"/>
              </a:rPr>
              <a:t>用户信息</a:t>
            </a:r>
            <a:endParaRPr lang="ko-KR" altLang="en-US" b="1" dirty="0">
              <a:solidFill>
                <a:schemeClr val="bg1"/>
              </a:solidFill>
              <a:latin typeface="微软雅黑" pitchFamily="34" charset="-122"/>
            </a:endParaRPr>
          </a:p>
        </p:txBody>
      </p:sp>
      <p:sp>
        <p:nvSpPr>
          <p:cNvPr id="43" name="Rectangle 48"/>
          <p:cNvSpPr>
            <a:spLocks noChangeArrowheads="1"/>
          </p:cNvSpPr>
          <p:nvPr/>
        </p:nvSpPr>
        <p:spPr bwMode="auto">
          <a:xfrm>
            <a:off x="1150968" y="5457647"/>
            <a:ext cx="1720060" cy="1355729"/>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none" anchor="t"/>
          <a:lstStyle/>
          <a:p>
            <a:pPr marL="285750" indent="-285750">
              <a:spcAft>
                <a:spcPts val="600"/>
              </a:spcAft>
              <a:buFont typeface="Wingdings" pitchFamily="2" charset="2"/>
              <a:buChar char="§"/>
            </a:pPr>
            <a:r>
              <a:rPr lang="zh-CN" altLang="en-US" sz="1000" dirty="0" smtClean="0">
                <a:solidFill>
                  <a:schemeClr val="tx1">
                    <a:lumMod val="85000"/>
                    <a:lumOff val="15000"/>
                  </a:schemeClr>
                </a:solidFill>
              </a:rPr>
              <a:t>企业法人数据</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r>
              <a:rPr lang="zh-CN" altLang="en-US" sz="1000" dirty="0" smtClean="0">
                <a:solidFill>
                  <a:schemeClr val="tx1">
                    <a:lumMod val="85000"/>
                    <a:lumOff val="15000"/>
                  </a:schemeClr>
                </a:solidFill>
              </a:rPr>
              <a:t>企业经营范围数据</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r>
              <a:rPr lang="zh-CN" altLang="en-US" sz="1000" dirty="0" smtClean="0">
                <a:solidFill>
                  <a:schemeClr val="tx1">
                    <a:lumMod val="85000"/>
                    <a:lumOff val="15000"/>
                  </a:schemeClr>
                </a:solidFill>
              </a:rPr>
              <a:t>单位资质数据</a:t>
            </a:r>
            <a:endParaRPr lang="en-US" altLang="zh-CN" sz="1000" dirty="0" smtClean="0">
              <a:solidFill>
                <a:schemeClr val="tx1">
                  <a:lumMod val="85000"/>
                  <a:lumOff val="15000"/>
                </a:schemeClr>
              </a:solidFill>
            </a:endParaRPr>
          </a:p>
          <a:p>
            <a:pPr marL="285750" indent="-285750">
              <a:spcAft>
                <a:spcPts val="600"/>
              </a:spcAft>
              <a:buFont typeface="Wingdings" pitchFamily="2" charset="2"/>
              <a:buChar char="§"/>
            </a:pPr>
            <a:r>
              <a:rPr lang="zh-CN" altLang="en-US" sz="1000" dirty="0" smtClean="0">
                <a:solidFill>
                  <a:schemeClr val="tx1">
                    <a:lumMod val="85000"/>
                    <a:lumOff val="15000"/>
                  </a:schemeClr>
                </a:solidFill>
              </a:rPr>
              <a:t>企业用工数据</a:t>
            </a:r>
            <a:endParaRPr lang="en-US" altLang="zh-CN" sz="1000" dirty="0">
              <a:solidFill>
                <a:schemeClr val="tx1">
                  <a:lumMod val="85000"/>
                  <a:lumOff val="15000"/>
                </a:schemeClr>
              </a:solidFill>
            </a:endParaRPr>
          </a:p>
          <a:p>
            <a:pPr marL="285750" indent="-285750">
              <a:spcAft>
                <a:spcPts val="600"/>
              </a:spcAft>
              <a:buFont typeface="Wingdings" pitchFamily="2" charset="2"/>
              <a:buChar char="§"/>
            </a:pPr>
            <a:endParaRPr lang="ko-KR" altLang="en-US" sz="1400" dirty="0">
              <a:solidFill>
                <a:schemeClr val="bg2"/>
              </a:solidFill>
            </a:endParaRPr>
          </a:p>
        </p:txBody>
      </p:sp>
      <p:sp>
        <p:nvSpPr>
          <p:cNvPr id="44" name="Rectangle 49"/>
          <p:cNvSpPr>
            <a:spLocks noChangeArrowheads="1"/>
          </p:cNvSpPr>
          <p:nvPr/>
        </p:nvSpPr>
        <p:spPr bwMode="auto">
          <a:xfrm>
            <a:off x="1157017" y="5132202"/>
            <a:ext cx="1720061" cy="305839"/>
          </a:xfrm>
          <a:prstGeom prst="rect">
            <a:avLst/>
          </a:prstGeom>
          <a:solidFill>
            <a:srgbClr val="C00000"/>
          </a:solidFill>
          <a:ln w="9525">
            <a:solidFill>
              <a:srgbClr val="C0C0C0"/>
            </a:solidFill>
            <a:miter lim="800000"/>
            <a:headEnd/>
            <a:tailEnd/>
          </a:ln>
          <a:effectLst/>
        </p:spPr>
        <p:txBody>
          <a:bodyPr wrap="none" anchor="ctr"/>
          <a:lstStyle/>
          <a:p>
            <a:r>
              <a:rPr lang="zh-CN" altLang="en-US" b="1" dirty="0" smtClean="0">
                <a:solidFill>
                  <a:schemeClr val="bg1"/>
                </a:solidFill>
                <a:latin typeface="微软雅黑" pitchFamily="34" charset="-122"/>
                <a:ea typeface="微软雅黑" pitchFamily="34" charset="-122"/>
              </a:rPr>
              <a:t>企业信息</a:t>
            </a:r>
            <a:endParaRPr lang="ko-KR" altLang="en-US" b="1" dirty="0">
              <a:solidFill>
                <a:schemeClr val="bg1"/>
              </a:solidFill>
              <a:latin typeface="微软雅黑" pitchFamily="34" charset="-122"/>
            </a:endParaRPr>
          </a:p>
        </p:txBody>
      </p:sp>
      <p:cxnSp>
        <p:nvCxnSpPr>
          <p:cNvPr id="47" name="直接连接符 46"/>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8" name="椭圆 47"/>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49" name="椭圆 48"/>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0" name="椭圆 49"/>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1" name="圆角矩形 50"/>
          <p:cNvSpPr/>
          <p:nvPr/>
        </p:nvSpPr>
        <p:spPr>
          <a:xfrm>
            <a:off x="251521" y="1011560"/>
            <a:ext cx="1385300"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500" b="1">
                <a:solidFill>
                  <a:schemeClr val="bg1"/>
                </a:solidFill>
                <a:latin typeface="微软雅黑" pitchFamily="34" charset="-122"/>
                <a:ea typeface="微软雅黑" pitchFamily="34" charset="-122"/>
              </a:rPr>
              <a:t>公共数据平台</a:t>
            </a:r>
          </a:p>
        </p:txBody>
      </p:sp>
      <p:sp>
        <p:nvSpPr>
          <p:cNvPr id="52" name="圆角矩形 51"/>
          <p:cNvSpPr/>
          <p:nvPr/>
        </p:nvSpPr>
        <p:spPr>
          <a:xfrm>
            <a:off x="1763688" y="1011560"/>
            <a:ext cx="1385300"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500">
                <a:solidFill>
                  <a:srgbClr val="0070C0"/>
                </a:solidFill>
                <a:latin typeface="微软雅黑" pitchFamily="34" charset="-122"/>
                <a:ea typeface="微软雅黑" pitchFamily="34" charset="-122"/>
              </a:rPr>
              <a:t>公共管理平台</a:t>
            </a:r>
          </a:p>
        </p:txBody>
      </p:sp>
      <p:cxnSp>
        <p:nvCxnSpPr>
          <p:cNvPr id="53" name="直接连接符 52"/>
          <p:cNvCxnSpPr/>
          <p:nvPr/>
        </p:nvCxnSpPr>
        <p:spPr>
          <a:xfrm>
            <a:off x="1115617"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262778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5" name="圆角矩形 54"/>
          <p:cNvSpPr/>
          <p:nvPr/>
        </p:nvSpPr>
        <p:spPr>
          <a:xfrm>
            <a:off x="3258708" y="1011560"/>
            <a:ext cx="1385300"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500" smtClean="0">
                <a:solidFill>
                  <a:srgbClr val="0070C0"/>
                </a:solidFill>
                <a:latin typeface="微软雅黑" pitchFamily="34" charset="-122"/>
                <a:ea typeface="微软雅黑" pitchFamily="34" charset="-122"/>
              </a:rPr>
              <a:t>公共服务平台</a:t>
            </a:r>
            <a:endParaRPr lang="zh-CN" altLang="en-US" sz="1500">
              <a:solidFill>
                <a:srgbClr val="0070C0"/>
              </a:solidFill>
              <a:latin typeface="微软雅黑" pitchFamily="34" charset="-122"/>
              <a:ea typeface="微软雅黑" pitchFamily="34" charset="-122"/>
            </a:endParaRPr>
          </a:p>
        </p:txBody>
      </p:sp>
      <p:cxnSp>
        <p:nvCxnSpPr>
          <p:cNvPr id="56" name="直接连接符 55"/>
          <p:cNvCxnSpPr/>
          <p:nvPr/>
        </p:nvCxnSpPr>
        <p:spPr>
          <a:xfrm>
            <a:off x="412280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9"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dirty="0"/>
              <a:t>  </a:t>
            </a:r>
            <a:r>
              <a:rPr lang="en-US" altLang="zh-CN" smtClean="0"/>
              <a:t>2</a:t>
            </a:r>
            <a:r>
              <a:rPr lang="zh-CN" altLang="en-US" smtClean="0"/>
              <a:t>  打造 </a:t>
            </a:r>
            <a:r>
              <a:rPr lang="en-US" altLang="zh-CN" smtClean="0">
                <a:solidFill>
                  <a:srgbClr val="FF0000"/>
                </a:solidFill>
              </a:rPr>
              <a:t>3</a:t>
            </a:r>
            <a:r>
              <a:rPr lang="en-US" altLang="zh-CN" smtClean="0"/>
              <a:t> </a:t>
            </a:r>
            <a:r>
              <a:rPr lang="zh-CN" altLang="en-US" smtClean="0"/>
              <a:t>类平台</a:t>
            </a:r>
            <a:endParaRPr lang="zh-CN" altLang="en-US" dirty="0"/>
          </a:p>
        </p:txBody>
      </p:sp>
      <p:sp>
        <p:nvSpPr>
          <p:cNvPr id="57" name="矩形 56"/>
          <p:cNvSpPr/>
          <p:nvPr/>
        </p:nvSpPr>
        <p:spPr>
          <a:xfrm>
            <a:off x="5879696" y="1484784"/>
            <a:ext cx="3156800" cy="102015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indent="-342900">
              <a:lnSpc>
                <a:spcPts val="2500"/>
              </a:lnSpc>
              <a:buFont typeface="Arial" pitchFamily="34" charset="0"/>
              <a:buChar char="•"/>
            </a:pPr>
            <a:r>
              <a:rPr lang="zh-CN" altLang="zh-CN" sz="1600"/>
              <a:t>实现</a:t>
            </a:r>
            <a:r>
              <a:rPr lang="zh-CN" altLang="zh-CN" sz="1600" smtClean="0"/>
              <a:t>智慧</a:t>
            </a:r>
            <a:r>
              <a:rPr lang="zh-CN" altLang="en-US" sz="1600"/>
              <a:t>园区</a:t>
            </a:r>
            <a:r>
              <a:rPr lang="zh-CN" altLang="zh-CN" sz="1600" smtClean="0"/>
              <a:t>数据级</a:t>
            </a:r>
            <a:r>
              <a:rPr lang="zh-CN" altLang="zh-CN" sz="1600"/>
              <a:t>的整合</a:t>
            </a:r>
            <a:r>
              <a:rPr lang="zh-CN" altLang="zh-CN" sz="1600" smtClean="0"/>
              <a:t>，</a:t>
            </a:r>
            <a:endParaRPr lang="en-US" altLang="zh-CN" sz="1600" smtClean="0"/>
          </a:p>
          <a:p>
            <a:pPr marL="342900" indent="-342900">
              <a:lnSpc>
                <a:spcPts val="2500"/>
              </a:lnSpc>
              <a:buFont typeface="Arial" pitchFamily="34" charset="0"/>
              <a:buChar char="•"/>
            </a:pPr>
            <a:r>
              <a:rPr lang="zh-CN" altLang="zh-CN" sz="1600" smtClean="0"/>
              <a:t>规范</a:t>
            </a:r>
            <a:r>
              <a:rPr lang="zh-CN" altLang="zh-CN" sz="1600"/>
              <a:t>基础信息数据的采集和</a:t>
            </a:r>
            <a:r>
              <a:rPr lang="zh-CN" altLang="zh-CN" sz="1600" smtClean="0"/>
              <a:t>维护</a:t>
            </a:r>
            <a:endParaRPr lang="zh-CN" altLang="en-US" sz="1600" dirty="0">
              <a:latin typeface="微软雅黑" pitchFamily="34" charset="-122"/>
              <a:ea typeface="微软雅黑" pitchFamily="34" charset="-122"/>
            </a:endParaRPr>
          </a:p>
        </p:txBody>
      </p:sp>
      <p:sp>
        <p:nvSpPr>
          <p:cNvPr id="58" name="同心圆 57"/>
          <p:cNvSpPr/>
          <p:nvPr/>
        </p:nvSpPr>
        <p:spPr>
          <a:xfrm>
            <a:off x="5368097" y="1876452"/>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127930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500" fill="hold"/>
                                        <p:tgtEl>
                                          <p:spTgt spid="57"/>
                                        </p:tgtEl>
                                        <p:attrNameLst>
                                          <p:attrName>ppt_x</p:attrName>
                                        </p:attrNameLst>
                                      </p:cBhvr>
                                      <p:tavLst>
                                        <p:tav tm="0">
                                          <p:val>
                                            <p:strVal val="1+#ppt_w/2"/>
                                          </p:val>
                                        </p:tav>
                                        <p:tav tm="100000">
                                          <p:val>
                                            <p:strVal val="#ppt_x"/>
                                          </p:val>
                                        </p:tav>
                                      </p:tavLst>
                                    </p:anim>
                                    <p:anim calcmode="lin" valueType="num">
                                      <p:cBhvr additive="base">
                                        <p:cTn id="8" dur="500" fill="hold"/>
                                        <p:tgtEl>
                                          <p:spTgt spid="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0"/>
          <p:cNvSpPr/>
          <p:nvPr/>
        </p:nvSpPr>
        <p:spPr>
          <a:xfrm>
            <a:off x="2101388" y="2441345"/>
            <a:ext cx="502520" cy="230853"/>
          </a:xfrm>
          <a:prstGeom prst="rect">
            <a:avLst/>
          </a:prstGeom>
          <a:effectLst/>
        </p:spPr>
        <p:txBody>
          <a:bodyPr wrap="square" lIns="91461" tIns="45730" rIns="91461" bIns="45730">
            <a:spAutoFit/>
          </a:bodyPr>
          <a:lstStyle/>
          <a:p>
            <a:pPr marL="342977" indent="-342977" algn="ctr" fontAlgn="auto">
              <a:lnSpc>
                <a:spcPct val="100000"/>
              </a:lnSpc>
              <a:spcBef>
                <a:spcPct val="20000"/>
              </a:spcBef>
              <a:spcAft>
                <a:spcPts val="1200"/>
              </a:spcAft>
              <a:buClr>
                <a:srgbClr val="FF5B00"/>
              </a:buClr>
              <a:defRPr/>
            </a:pPr>
            <a:r>
              <a:rPr lang="zh-CN" altLang="en-US" sz="900" b="1" dirty="0" smtClean="0">
                <a:gradFill>
                  <a:gsLst>
                    <a:gs pos="0">
                      <a:srgbClr val="525051"/>
                    </a:gs>
                    <a:gs pos="100000">
                      <a:srgbClr val="525051"/>
                    </a:gs>
                  </a:gsLst>
                  <a:lin ang="5400000" scaled="0"/>
                </a:gradFill>
                <a:latin typeface="微软雅黑" pitchFamily="34" charset="-122"/>
                <a:ea typeface="微软雅黑" pitchFamily="34" charset="-122"/>
              </a:rPr>
              <a:t>手机</a:t>
            </a:r>
            <a:endParaRPr lang="en-US" sz="900" b="1" dirty="0">
              <a:gradFill>
                <a:gsLst>
                  <a:gs pos="0">
                    <a:srgbClr val="525051"/>
                  </a:gs>
                  <a:gs pos="100000">
                    <a:srgbClr val="525051"/>
                  </a:gs>
                </a:gsLst>
                <a:lin ang="5400000" scaled="0"/>
              </a:gradFill>
              <a:latin typeface="微软雅黑" pitchFamily="34" charset="-122"/>
              <a:ea typeface="微软雅黑" pitchFamily="34" charset="-122"/>
            </a:endParaRPr>
          </a:p>
        </p:txBody>
      </p:sp>
      <p:sp>
        <p:nvSpPr>
          <p:cNvPr id="4" name="Rectangle 12"/>
          <p:cNvSpPr/>
          <p:nvPr/>
        </p:nvSpPr>
        <p:spPr>
          <a:xfrm>
            <a:off x="405677" y="2441345"/>
            <a:ext cx="352844" cy="230853"/>
          </a:xfrm>
          <a:prstGeom prst="rect">
            <a:avLst/>
          </a:prstGeom>
          <a:effectLst/>
        </p:spPr>
        <p:txBody>
          <a:bodyPr lIns="91461" tIns="45730" rIns="91461" bIns="45730">
            <a:spAutoFit/>
          </a:bodyPr>
          <a:lstStyle/>
          <a:p>
            <a:pPr marL="342977" indent="-342977" algn="ctr" fontAlgn="auto">
              <a:lnSpc>
                <a:spcPct val="100000"/>
              </a:lnSpc>
              <a:spcBef>
                <a:spcPct val="20000"/>
              </a:spcBef>
              <a:spcAft>
                <a:spcPts val="1200"/>
              </a:spcAft>
              <a:buClr>
                <a:srgbClr val="FF5B00"/>
              </a:buClr>
              <a:defRPr/>
            </a:pPr>
            <a:r>
              <a:rPr lang="en-US" sz="900" b="1" dirty="0" smtClean="0">
                <a:gradFill>
                  <a:gsLst>
                    <a:gs pos="0">
                      <a:srgbClr val="525051"/>
                    </a:gs>
                    <a:gs pos="100000">
                      <a:srgbClr val="525051"/>
                    </a:gs>
                  </a:gsLst>
                  <a:lin ang="5400000" scaled="0"/>
                </a:gradFill>
                <a:latin typeface="微软雅黑" pitchFamily="34" charset="-122"/>
                <a:ea typeface="微软雅黑" pitchFamily="34" charset="-122"/>
              </a:rPr>
              <a:t>PC</a:t>
            </a:r>
            <a:endParaRPr lang="en-US" sz="900" b="1" dirty="0">
              <a:gradFill>
                <a:gsLst>
                  <a:gs pos="0">
                    <a:srgbClr val="525051"/>
                  </a:gs>
                  <a:gs pos="100000">
                    <a:srgbClr val="525051"/>
                  </a:gs>
                </a:gsLst>
                <a:lin ang="5400000" scaled="0"/>
              </a:gradFill>
              <a:latin typeface="微软雅黑" pitchFamily="34" charset="-122"/>
              <a:ea typeface="微软雅黑" pitchFamily="34" charset="-122"/>
            </a:endParaRPr>
          </a:p>
        </p:txBody>
      </p:sp>
      <p:grpSp>
        <p:nvGrpSpPr>
          <p:cNvPr id="5" name="Group 15"/>
          <p:cNvGrpSpPr/>
          <p:nvPr/>
        </p:nvGrpSpPr>
        <p:grpSpPr>
          <a:xfrm>
            <a:off x="2127111" y="2681131"/>
            <a:ext cx="450514" cy="375644"/>
            <a:chOff x="6284913" y="7010799"/>
            <a:chExt cx="2166206" cy="1317631"/>
          </a:xfrm>
        </p:grpSpPr>
        <p:pic>
          <p:nvPicPr>
            <p:cNvPr id="6" name="Picture 3" descr="\\eventsql\dvd\Online_ART\DVD_ART34\Artwork_Imagery\Hardware Photos\OEM HW\Windows Mobile devices (cell phone, pda)\Smartphone cell phones\HTC TyTN smartphone angled.png"/>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6284913" y="7312424"/>
              <a:ext cx="1080707" cy="93938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17" descr="iphone_email_jenny copy.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800000">
              <a:off x="7466013" y="7010799"/>
              <a:ext cx="985106" cy="131763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Picture 18" descr="nokia-e7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27875" y="7240987"/>
              <a:ext cx="768964" cy="94769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pSp>
      <p:pic>
        <p:nvPicPr>
          <p:cNvPr id="9"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122769" y="2659250"/>
            <a:ext cx="500797" cy="428661"/>
          </a:xfrm>
          <a:prstGeom prst="rect">
            <a:avLst/>
          </a:prstGeom>
          <a:ln>
            <a:noFill/>
          </a:ln>
          <a:effectLst>
            <a:reflection blurRad="6350" stA="52000" endA="300" endPos="35000" dir="5400000" sy="-100000" algn="bl" rotWithShape="0"/>
            <a:softEdge rad="112500"/>
          </a:effectLst>
        </p:spPr>
      </p:pic>
      <p:pic>
        <p:nvPicPr>
          <p:cNvPr id="10" name="Picture 2" descr="C:\Program Files\Microsoft Resource DVD Artwork\DVD_ART\Artwork_Imagery\HARDWARE_IMAGERY\Photos - OEM Hardware\Computer\Vista Media Center\HP Hewlett Packard Crossfire.png"/>
          <p:cNvPicPr>
            <a:picLocks noChangeAspect="1" noChangeArrowheads="1"/>
          </p:cNvPicPr>
          <p:nvPr/>
        </p:nvPicPr>
        <p:blipFill>
          <a:blip r:embed="rId6" cstate="email">
            <a:extLst>
              <a:ext uri="{28A0092B-C50C-407E-A947-70E740481C1C}">
                <a14:useLocalDpi xmlns:a14="http://schemas.microsoft.com/office/drawing/2010/main"/>
              </a:ext>
            </a:extLst>
          </a:blip>
          <a:stretch>
            <a:fillRect/>
          </a:stretch>
        </p:blipFill>
        <p:spPr bwMode="auto">
          <a:xfrm>
            <a:off x="403473" y="2725925"/>
            <a:ext cx="383263" cy="358281"/>
          </a:xfrm>
          <a:prstGeom prst="rect">
            <a:avLst/>
          </a:prstGeom>
          <a:noFill/>
          <a:ln>
            <a:noFill/>
          </a:ln>
          <a:effectLst>
            <a:outerShdw blurRad="50800" dist="38100" dir="2700000" algn="tl" rotWithShape="0">
              <a:prstClr val="black">
                <a:alpha val="40000"/>
              </a:prstClr>
            </a:outerShdw>
            <a:reflection blurRad="6350" stA="50000" endA="300" endPos="38500" dist="50800" dir="5400000" sy="-100000" algn="bl" rotWithShape="0"/>
          </a:effectLst>
        </p:spPr>
      </p:pic>
      <p:sp>
        <p:nvSpPr>
          <p:cNvPr id="11" name="Rectangle 11"/>
          <p:cNvSpPr/>
          <p:nvPr/>
        </p:nvSpPr>
        <p:spPr>
          <a:xfrm>
            <a:off x="1194455" y="2441345"/>
            <a:ext cx="523628" cy="230853"/>
          </a:xfrm>
          <a:prstGeom prst="rect">
            <a:avLst/>
          </a:prstGeom>
          <a:effectLst/>
        </p:spPr>
        <p:txBody>
          <a:bodyPr wrap="square" lIns="91461" tIns="45730" rIns="91461" bIns="45730">
            <a:spAutoFit/>
          </a:bodyPr>
          <a:lstStyle/>
          <a:p>
            <a:pPr marL="342977" indent="-342977" algn="ctr" fontAlgn="auto">
              <a:lnSpc>
                <a:spcPct val="100000"/>
              </a:lnSpc>
              <a:spcBef>
                <a:spcPct val="20000"/>
              </a:spcBef>
              <a:spcAft>
                <a:spcPts val="1200"/>
              </a:spcAft>
              <a:buClr>
                <a:srgbClr val="FF5B00"/>
              </a:buClr>
              <a:defRPr/>
            </a:pPr>
            <a:r>
              <a:rPr lang="zh-CN" altLang="en-US" sz="900" b="1" dirty="0" smtClean="0">
                <a:gradFill>
                  <a:gsLst>
                    <a:gs pos="0">
                      <a:srgbClr val="525051"/>
                    </a:gs>
                    <a:gs pos="100000">
                      <a:srgbClr val="525051"/>
                    </a:gs>
                  </a:gsLst>
                  <a:lin ang="5400000" scaled="0"/>
                </a:gradFill>
                <a:latin typeface="微软雅黑" pitchFamily="34" charset="-122"/>
                <a:ea typeface="微软雅黑" pitchFamily="34" charset="-122"/>
              </a:rPr>
              <a:t>终端</a:t>
            </a:r>
            <a:endParaRPr lang="en-US" sz="900" b="1" dirty="0">
              <a:gradFill>
                <a:gsLst>
                  <a:gs pos="0">
                    <a:srgbClr val="525051"/>
                  </a:gs>
                  <a:gs pos="100000">
                    <a:srgbClr val="525051"/>
                  </a:gs>
                </a:gsLst>
                <a:lin ang="5400000" scaled="0"/>
              </a:gradFill>
              <a:latin typeface="微软雅黑" pitchFamily="34" charset="-122"/>
              <a:ea typeface="微软雅黑" pitchFamily="34" charset="-122"/>
            </a:endParaRPr>
          </a:p>
        </p:txBody>
      </p:sp>
      <p:sp>
        <p:nvSpPr>
          <p:cNvPr id="12" name="椭圆 11"/>
          <p:cNvSpPr/>
          <p:nvPr/>
        </p:nvSpPr>
        <p:spPr bwMode="auto">
          <a:xfrm>
            <a:off x="611680" y="3229760"/>
            <a:ext cx="2706604" cy="836703"/>
          </a:xfrm>
          <a:prstGeom prst="ellipse">
            <a:avLst/>
          </a:prstGeom>
          <a:gradFill>
            <a:gsLst>
              <a:gs pos="0">
                <a:srgbClr val="5E9EFF"/>
              </a:gs>
              <a:gs pos="39999">
                <a:srgbClr val="85C2FF"/>
              </a:gs>
              <a:gs pos="70000">
                <a:srgbClr val="C4D6EB"/>
              </a:gs>
              <a:gs pos="100000">
                <a:srgbClr val="FFEBFA"/>
              </a:gs>
            </a:gsLst>
            <a:lin ang="5400000" scaled="0"/>
          </a:gradFill>
          <a:ln w="9525" cap="flat" cmpd="sng" algn="ctr">
            <a:noFill/>
            <a:prstDash val="solid"/>
            <a:round/>
            <a:headEnd type="none" w="med" len="med"/>
            <a:tailEnd type="none" w="med" len="med"/>
          </a:ln>
          <a:effectLst>
            <a:outerShdw blurRad="419100" dist="88900" dir="5400000" algn="ctr" rotWithShape="0">
              <a:srgbClr val="000000">
                <a:alpha val="34000"/>
              </a:srgbClr>
            </a:outerShdw>
          </a:effectLst>
        </p:spPr>
        <p:txBody>
          <a:bodyPr vert="horz" wrap="square" lIns="79200" tIns="39600" rIns="79200" bIns="39600" numCol="1" rtlCol="0" anchor="ctr" anchorCtr="1" compatLnSpc="1">
            <a:prstTxWarp prst="textNoShape">
              <a:avLst/>
            </a:prstTxWarp>
            <a:noAutofit/>
          </a:bodyPr>
          <a:lstStyle/>
          <a:p>
            <a:pPr defTabSz="801688"/>
            <a:r>
              <a:rPr lang="zh-CN" altLang="en-US" dirty="0" smtClean="0">
                <a:solidFill>
                  <a:srgbClr val="FF0000"/>
                </a:solidFill>
                <a:latin typeface="黑体" pitchFamily="49" charset="-122"/>
                <a:ea typeface="黑体" pitchFamily="49" charset="-122"/>
              </a:rPr>
              <a:t>园区服务中心</a:t>
            </a:r>
            <a:endParaRPr kumimoji="0" lang="zh-CN" altLang="en-US" b="0" i="0" u="none" strike="noStrike" cap="none" normalizeH="0" baseline="0" dirty="0" smtClean="0">
              <a:ln>
                <a:noFill/>
              </a:ln>
              <a:solidFill>
                <a:srgbClr val="000000"/>
              </a:solidFill>
              <a:effectLst/>
              <a:latin typeface="FrutigerNext LT Regular" pitchFamily="34" charset="0"/>
              <a:ea typeface="ＭＳ Ｐゴシック" pitchFamily="34" charset="-128"/>
            </a:endParaRPr>
          </a:p>
        </p:txBody>
      </p:sp>
      <p:sp>
        <p:nvSpPr>
          <p:cNvPr id="13" name="Rectangle 10"/>
          <p:cNvSpPr/>
          <p:nvPr/>
        </p:nvSpPr>
        <p:spPr>
          <a:xfrm>
            <a:off x="3139613" y="2441345"/>
            <a:ext cx="502520" cy="230853"/>
          </a:xfrm>
          <a:prstGeom prst="rect">
            <a:avLst/>
          </a:prstGeom>
          <a:effectLst/>
        </p:spPr>
        <p:txBody>
          <a:bodyPr wrap="square" lIns="91461" tIns="45730" rIns="91461" bIns="45730">
            <a:spAutoFit/>
          </a:bodyPr>
          <a:lstStyle/>
          <a:p>
            <a:pPr marL="342977" indent="-342977" algn="ctr" fontAlgn="auto">
              <a:lnSpc>
                <a:spcPct val="100000"/>
              </a:lnSpc>
              <a:spcBef>
                <a:spcPct val="20000"/>
              </a:spcBef>
              <a:spcAft>
                <a:spcPts val="1200"/>
              </a:spcAft>
              <a:buClr>
                <a:srgbClr val="FF5B00"/>
              </a:buClr>
              <a:defRPr/>
            </a:pPr>
            <a:r>
              <a:rPr lang="zh-CN" altLang="en-US" sz="900" b="1" dirty="0" smtClean="0">
                <a:gradFill>
                  <a:gsLst>
                    <a:gs pos="0">
                      <a:srgbClr val="525051"/>
                    </a:gs>
                    <a:gs pos="100000">
                      <a:srgbClr val="525051"/>
                    </a:gs>
                  </a:gsLst>
                  <a:lin ang="5400000" scaled="0"/>
                </a:gradFill>
                <a:latin typeface="微软雅黑" pitchFamily="34" charset="-122"/>
                <a:ea typeface="微软雅黑" pitchFamily="34" charset="-122"/>
              </a:rPr>
              <a:t>柜台</a:t>
            </a:r>
            <a:endParaRPr lang="en-US" sz="900" b="1" dirty="0">
              <a:gradFill>
                <a:gsLst>
                  <a:gs pos="0">
                    <a:srgbClr val="525051"/>
                  </a:gs>
                  <a:gs pos="100000">
                    <a:srgbClr val="525051"/>
                  </a:gs>
                </a:gsLst>
                <a:lin ang="5400000" scaled="0"/>
              </a:gradFill>
              <a:latin typeface="微软雅黑" pitchFamily="34" charset="-122"/>
              <a:ea typeface="微软雅黑" pitchFamily="34" charset="-122"/>
            </a:endParaRPr>
          </a:p>
        </p:txBody>
      </p:sp>
      <p:pic>
        <p:nvPicPr>
          <p:cNvPr id="14" name="Picture 87" descr="1"/>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250065" y="2689422"/>
            <a:ext cx="496593" cy="481691"/>
          </a:xfrm>
          <a:prstGeom prst="rect">
            <a:avLst/>
          </a:prstGeom>
          <a:noFill/>
          <a:ln w="9525">
            <a:noFill/>
            <a:miter lim="800000"/>
            <a:headEnd/>
            <a:tailEnd/>
          </a:ln>
        </p:spPr>
      </p:pic>
      <p:sp>
        <p:nvSpPr>
          <p:cNvPr id="15" name="Freeform 14"/>
          <p:cNvSpPr>
            <a:spLocks/>
          </p:cNvSpPr>
          <p:nvPr/>
        </p:nvSpPr>
        <p:spPr bwMode="gray">
          <a:xfrm rot="6229464" flipH="1">
            <a:off x="749952" y="3980048"/>
            <a:ext cx="790575" cy="1079500"/>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99CCFF"/>
          </a:solidFill>
          <a:ln w="0">
            <a:noFill/>
            <a:prstDash val="solid"/>
            <a:round/>
            <a:headEnd/>
            <a:tailEnd/>
          </a:ln>
        </p:spPr>
        <p:txBody>
          <a:bodyPr/>
          <a:lstStyle/>
          <a:p>
            <a:pPr>
              <a:defRPr/>
            </a:pPr>
            <a:endParaRPr lang="zh-CN" altLang="en-US"/>
          </a:p>
        </p:txBody>
      </p:sp>
      <p:sp>
        <p:nvSpPr>
          <p:cNvPr id="16" name="Freeform 15"/>
          <p:cNvSpPr>
            <a:spLocks/>
          </p:cNvSpPr>
          <p:nvPr/>
        </p:nvSpPr>
        <p:spPr bwMode="gray">
          <a:xfrm rot="46582969" flipH="1" flipV="1">
            <a:off x="2283233" y="4107049"/>
            <a:ext cx="1131887" cy="871538"/>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99CCFF"/>
          </a:solidFill>
          <a:ln w="0">
            <a:noFill/>
            <a:prstDash val="solid"/>
            <a:round/>
            <a:headEnd/>
            <a:tailEnd/>
          </a:ln>
        </p:spPr>
        <p:txBody>
          <a:bodyPr/>
          <a:lstStyle/>
          <a:p>
            <a:pPr>
              <a:defRPr/>
            </a:pPr>
            <a:endParaRPr lang="zh-CN" altLang="en-US"/>
          </a:p>
        </p:txBody>
      </p:sp>
      <p:sp>
        <p:nvSpPr>
          <p:cNvPr id="17" name="Rectangle 49"/>
          <p:cNvSpPr>
            <a:spLocks noChangeArrowheads="1"/>
          </p:cNvSpPr>
          <p:nvPr/>
        </p:nvSpPr>
        <p:spPr bwMode="auto">
          <a:xfrm>
            <a:off x="358077" y="5139385"/>
            <a:ext cx="901555" cy="305839"/>
          </a:xfrm>
          <a:prstGeom prst="rect">
            <a:avLst/>
          </a:prstGeom>
          <a:solidFill>
            <a:srgbClr val="0099CC"/>
          </a:solidFill>
          <a:ln w="9525">
            <a:solidFill>
              <a:srgbClr val="C0C0C0"/>
            </a:solidFill>
            <a:miter lim="800000"/>
            <a:headEnd/>
            <a:tailEnd/>
          </a:ln>
          <a:effectLst/>
        </p:spPr>
        <p:txBody>
          <a:bodyPr wrap="none" anchor="ctr"/>
          <a:lstStyle/>
          <a:p>
            <a:pPr algn="ctr"/>
            <a:r>
              <a:rPr lang="zh-CN" altLang="en-US" sz="1400" b="1" dirty="0" smtClean="0">
                <a:solidFill>
                  <a:schemeClr val="bg1"/>
                </a:solidFill>
                <a:latin typeface="微软雅黑" pitchFamily="34" charset="-122"/>
                <a:ea typeface="微软雅黑" pitchFamily="34" charset="-122"/>
              </a:rPr>
              <a:t>信息服务</a:t>
            </a:r>
            <a:endParaRPr lang="ko-KR" altLang="en-US" sz="1400" b="1" dirty="0">
              <a:solidFill>
                <a:schemeClr val="bg1"/>
              </a:solidFill>
              <a:latin typeface="微软雅黑" pitchFamily="34" charset="-122"/>
              <a:ea typeface="微软雅黑" pitchFamily="34" charset="-122"/>
            </a:endParaRPr>
          </a:p>
        </p:txBody>
      </p:sp>
      <p:sp>
        <p:nvSpPr>
          <p:cNvPr id="18" name="Rectangle 49"/>
          <p:cNvSpPr>
            <a:spLocks noChangeArrowheads="1"/>
          </p:cNvSpPr>
          <p:nvPr/>
        </p:nvSpPr>
        <p:spPr bwMode="auto">
          <a:xfrm>
            <a:off x="1475656" y="5139385"/>
            <a:ext cx="901555" cy="305839"/>
          </a:xfrm>
          <a:prstGeom prst="rect">
            <a:avLst/>
          </a:prstGeom>
          <a:solidFill>
            <a:srgbClr val="0099CC"/>
          </a:solidFill>
          <a:ln w="9525">
            <a:solidFill>
              <a:srgbClr val="C0C0C0"/>
            </a:solidFill>
            <a:miter lim="800000"/>
            <a:headEnd/>
            <a:tailEnd/>
          </a:ln>
          <a:effectLst/>
        </p:spPr>
        <p:txBody>
          <a:bodyPr wrap="none" anchor="ctr"/>
          <a:lstStyle/>
          <a:p>
            <a:pPr algn="ctr"/>
            <a:r>
              <a:rPr lang="zh-CN" altLang="en-US" sz="1400" b="1" dirty="0" smtClean="0">
                <a:solidFill>
                  <a:schemeClr val="bg1"/>
                </a:solidFill>
                <a:latin typeface="微软雅黑" pitchFamily="34" charset="-122"/>
                <a:ea typeface="微软雅黑" pitchFamily="34" charset="-122"/>
              </a:rPr>
              <a:t>业务办理</a:t>
            </a:r>
            <a:endParaRPr lang="ko-KR" altLang="en-US" sz="1400" b="1" dirty="0" smtClean="0">
              <a:solidFill>
                <a:schemeClr val="bg1"/>
              </a:solidFill>
              <a:latin typeface="微软雅黑" pitchFamily="34" charset="-122"/>
              <a:ea typeface="微软雅黑" pitchFamily="34" charset="-122"/>
            </a:endParaRPr>
          </a:p>
        </p:txBody>
      </p:sp>
      <p:sp>
        <p:nvSpPr>
          <p:cNvPr id="19" name="Rectangle 49"/>
          <p:cNvSpPr>
            <a:spLocks noChangeArrowheads="1"/>
          </p:cNvSpPr>
          <p:nvPr/>
        </p:nvSpPr>
        <p:spPr bwMode="auto">
          <a:xfrm>
            <a:off x="2627784" y="5139385"/>
            <a:ext cx="901555" cy="305839"/>
          </a:xfrm>
          <a:prstGeom prst="rect">
            <a:avLst/>
          </a:prstGeom>
          <a:solidFill>
            <a:srgbClr val="0099CC"/>
          </a:solidFill>
          <a:ln w="9525">
            <a:solidFill>
              <a:srgbClr val="C0C0C0"/>
            </a:solidFill>
            <a:miter lim="800000"/>
            <a:headEnd/>
            <a:tailEnd/>
          </a:ln>
          <a:effectLst/>
        </p:spPr>
        <p:txBody>
          <a:bodyPr wrap="none" anchor="ctr"/>
          <a:lstStyle/>
          <a:p>
            <a:pPr algn="ctr"/>
            <a:r>
              <a:rPr lang="zh-CN" altLang="en-US" sz="1400" b="1" dirty="0" smtClean="0">
                <a:solidFill>
                  <a:schemeClr val="bg1"/>
                </a:solidFill>
                <a:latin typeface="微软雅黑" pitchFamily="34" charset="-122"/>
                <a:ea typeface="微软雅黑" pitchFamily="34" charset="-122"/>
              </a:rPr>
              <a:t>投诉处理</a:t>
            </a:r>
            <a:endParaRPr lang="ko-KR" altLang="en-US" sz="1400" b="1" dirty="0">
              <a:solidFill>
                <a:schemeClr val="bg1"/>
              </a:solidFill>
              <a:latin typeface="微软雅黑" pitchFamily="34" charset="-122"/>
              <a:ea typeface="微软雅黑" pitchFamily="34" charset="-122"/>
            </a:endParaRPr>
          </a:p>
        </p:txBody>
      </p:sp>
      <p:grpSp>
        <p:nvGrpSpPr>
          <p:cNvPr id="20" name="组合 45"/>
          <p:cNvGrpSpPr/>
          <p:nvPr/>
        </p:nvGrpSpPr>
        <p:grpSpPr>
          <a:xfrm>
            <a:off x="4048978" y="3140968"/>
            <a:ext cx="4736246" cy="3069296"/>
            <a:chOff x="1705998" y="904366"/>
            <a:chExt cx="5978832" cy="3069296"/>
          </a:xfrm>
        </p:grpSpPr>
        <p:sp>
          <p:nvSpPr>
            <p:cNvPr id="21" name="Rectangle 548"/>
            <p:cNvSpPr>
              <a:spLocks noChangeArrowheads="1"/>
            </p:cNvSpPr>
            <p:nvPr/>
          </p:nvSpPr>
          <p:spPr bwMode="auto">
            <a:xfrm>
              <a:off x="1706003" y="1590386"/>
              <a:ext cx="1144201" cy="2383276"/>
            </a:xfrm>
            <a:prstGeom prst="rect">
              <a:avLst/>
            </a:prstGeom>
            <a:solidFill>
              <a:schemeClr val="bg1">
                <a:lumMod val="85000"/>
              </a:schemeClr>
            </a:solidFill>
            <a:ln w="9525">
              <a:noFill/>
              <a:miter lim="800000"/>
              <a:headEnd/>
              <a:tailEnd/>
            </a:ln>
          </p:spPr>
          <p:txBody>
            <a:bodyPr/>
            <a:lstStyle/>
            <a:p>
              <a:pPr algn="ctr"/>
              <a:r>
                <a:rPr lang="zh-CN" altLang="en-US" sz="1050" dirty="0" smtClean="0">
                  <a:solidFill>
                    <a:srgbClr val="FF0000"/>
                  </a:solidFill>
                </a:rPr>
                <a:t>业务咨询</a:t>
              </a:r>
              <a:endParaRPr lang="zh-CN" altLang="en-US" sz="1050" dirty="0">
                <a:solidFill>
                  <a:srgbClr val="FF0000"/>
                </a:solidFill>
              </a:endParaRPr>
            </a:p>
          </p:txBody>
        </p:sp>
        <p:sp>
          <p:nvSpPr>
            <p:cNvPr id="22" name="Rectangle 14"/>
            <p:cNvSpPr>
              <a:spLocks noChangeArrowheads="1"/>
            </p:cNvSpPr>
            <p:nvPr/>
          </p:nvSpPr>
          <p:spPr bwMode="auto">
            <a:xfrm>
              <a:off x="1820565" y="1887388"/>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法律法规</a:t>
              </a:r>
              <a:endParaRPr lang="zh-CN" altLang="en-US" sz="1000" dirty="0">
                <a:solidFill>
                  <a:schemeClr val="tx1">
                    <a:lumMod val="50000"/>
                  </a:schemeClr>
                </a:solidFill>
              </a:endParaRPr>
            </a:p>
          </p:txBody>
        </p:sp>
        <p:sp>
          <p:nvSpPr>
            <p:cNvPr id="23" name="Rectangle 548"/>
            <p:cNvSpPr>
              <a:spLocks noChangeArrowheads="1"/>
            </p:cNvSpPr>
            <p:nvPr/>
          </p:nvSpPr>
          <p:spPr bwMode="auto">
            <a:xfrm>
              <a:off x="1705998" y="904366"/>
              <a:ext cx="5957068" cy="619204"/>
            </a:xfrm>
            <a:prstGeom prst="rect">
              <a:avLst/>
            </a:prstGeom>
            <a:solidFill>
              <a:schemeClr val="bg1">
                <a:lumMod val="95000"/>
              </a:schemeClr>
            </a:solidFill>
            <a:ln w="9525">
              <a:noFill/>
              <a:miter lim="800000"/>
              <a:headEnd/>
              <a:tailEnd/>
            </a:ln>
          </p:spPr>
          <p:txBody>
            <a:bodyPr/>
            <a:lstStyle/>
            <a:p>
              <a:pPr algn="ctr"/>
              <a:r>
                <a:rPr lang="zh-CN" altLang="en-US" sz="1100" b="1" dirty="0" smtClean="0">
                  <a:solidFill>
                    <a:srgbClr val="FF0000"/>
                  </a:solidFill>
                </a:rPr>
                <a:t>服务渠道</a:t>
              </a:r>
              <a:endParaRPr lang="zh-CN" altLang="en-US" sz="1100" b="1" dirty="0">
                <a:solidFill>
                  <a:srgbClr val="FF0000"/>
                </a:solidFill>
              </a:endParaRPr>
            </a:p>
          </p:txBody>
        </p:sp>
        <p:sp>
          <p:nvSpPr>
            <p:cNvPr id="24" name="Rectangle 14"/>
            <p:cNvSpPr>
              <a:spLocks noChangeArrowheads="1"/>
            </p:cNvSpPr>
            <p:nvPr/>
          </p:nvSpPr>
          <p:spPr bwMode="auto">
            <a:xfrm>
              <a:off x="2009934" y="1197972"/>
              <a:ext cx="925066" cy="272015"/>
            </a:xfrm>
            <a:prstGeom prst="rect">
              <a:avLst/>
            </a:prstGeom>
            <a:solidFill>
              <a:schemeClr val="bg2">
                <a:lumMod val="10000"/>
                <a:lumOff val="90000"/>
              </a:schemeClr>
            </a:solidFill>
            <a:ln w="9525">
              <a:noFill/>
              <a:miter lim="800000"/>
              <a:headEnd/>
              <a:tailEnd/>
            </a:ln>
          </p:spPr>
          <p:txBody>
            <a:bodyPr/>
            <a:lstStyle/>
            <a:p>
              <a:pPr algn="ctr"/>
              <a:r>
                <a:rPr lang="en-US" altLang="zh-CN" sz="1000" dirty="0" smtClean="0">
                  <a:solidFill>
                    <a:schemeClr val="tx1">
                      <a:lumMod val="50000"/>
                    </a:schemeClr>
                  </a:solidFill>
                </a:rPr>
                <a:t>WEB</a:t>
              </a:r>
              <a:r>
                <a:rPr lang="zh-CN" altLang="en-US" sz="1000" dirty="0" smtClean="0">
                  <a:solidFill>
                    <a:schemeClr val="tx1">
                      <a:lumMod val="50000"/>
                    </a:schemeClr>
                  </a:solidFill>
                </a:rPr>
                <a:t>门户</a:t>
              </a:r>
              <a:endParaRPr lang="zh-CN" altLang="en-US" sz="1000" dirty="0">
                <a:solidFill>
                  <a:schemeClr val="tx1">
                    <a:lumMod val="50000"/>
                  </a:schemeClr>
                </a:solidFill>
              </a:endParaRPr>
            </a:p>
          </p:txBody>
        </p:sp>
        <p:sp>
          <p:nvSpPr>
            <p:cNvPr id="25" name="Rectangle 14"/>
            <p:cNvSpPr>
              <a:spLocks noChangeArrowheads="1"/>
            </p:cNvSpPr>
            <p:nvPr/>
          </p:nvSpPr>
          <p:spPr bwMode="auto">
            <a:xfrm>
              <a:off x="3126251" y="1197972"/>
              <a:ext cx="925066" cy="272015"/>
            </a:xfrm>
            <a:prstGeom prst="rect">
              <a:avLst/>
            </a:prstGeom>
            <a:solidFill>
              <a:schemeClr val="bg2">
                <a:lumMod val="10000"/>
                <a:lumOff val="90000"/>
              </a:schemeClr>
            </a:solidFill>
            <a:ln w="9525">
              <a:noFill/>
              <a:miter lim="800000"/>
              <a:headEnd/>
              <a:tailEnd/>
            </a:ln>
          </p:spPr>
          <p:txBody>
            <a:bodyPr/>
            <a:lstStyle/>
            <a:p>
              <a:pPr algn="ctr"/>
              <a:r>
                <a:rPr lang="en-US" altLang="zh-CN" sz="1000" dirty="0" err="1" smtClean="0">
                  <a:solidFill>
                    <a:schemeClr val="tx1">
                      <a:lumMod val="50000"/>
                    </a:schemeClr>
                  </a:solidFill>
                </a:rPr>
                <a:t>Wap</a:t>
              </a:r>
              <a:r>
                <a:rPr lang="zh-CN" altLang="en-US" sz="1000" dirty="0" smtClean="0">
                  <a:solidFill>
                    <a:schemeClr val="tx1">
                      <a:lumMod val="50000"/>
                    </a:schemeClr>
                  </a:solidFill>
                </a:rPr>
                <a:t>门户</a:t>
              </a:r>
              <a:endParaRPr lang="zh-CN" altLang="en-US" sz="1000" dirty="0">
                <a:solidFill>
                  <a:schemeClr val="tx1">
                    <a:lumMod val="50000"/>
                  </a:schemeClr>
                </a:solidFill>
              </a:endParaRPr>
            </a:p>
          </p:txBody>
        </p:sp>
        <p:sp>
          <p:nvSpPr>
            <p:cNvPr id="26" name="Rectangle 14"/>
            <p:cNvSpPr>
              <a:spLocks noChangeArrowheads="1"/>
            </p:cNvSpPr>
            <p:nvPr/>
          </p:nvSpPr>
          <p:spPr bwMode="auto">
            <a:xfrm>
              <a:off x="4242568" y="1197972"/>
              <a:ext cx="925066" cy="272015"/>
            </a:xfrm>
            <a:prstGeom prst="rect">
              <a:avLst/>
            </a:prstGeom>
            <a:solidFill>
              <a:schemeClr val="bg2">
                <a:lumMod val="10000"/>
                <a:lumOff val="90000"/>
              </a:schemeClr>
            </a:solidFill>
            <a:ln w="9525">
              <a:noFill/>
              <a:miter lim="800000"/>
              <a:headEnd/>
              <a:tailEnd/>
            </a:ln>
          </p:spPr>
          <p:txBody>
            <a:bodyPr/>
            <a:lstStyle/>
            <a:p>
              <a:pPr algn="ctr"/>
              <a:r>
                <a:rPr lang="zh-CN" altLang="en-US" sz="1000" dirty="0" smtClean="0">
                  <a:solidFill>
                    <a:schemeClr val="tx1">
                      <a:lumMod val="50000"/>
                    </a:schemeClr>
                  </a:solidFill>
                </a:rPr>
                <a:t>服务热线</a:t>
              </a:r>
              <a:endParaRPr lang="zh-CN" altLang="en-US" sz="1000" dirty="0">
                <a:solidFill>
                  <a:schemeClr val="tx1">
                    <a:lumMod val="50000"/>
                  </a:schemeClr>
                </a:solidFill>
              </a:endParaRPr>
            </a:p>
          </p:txBody>
        </p:sp>
        <p:sp>
          <p:nvSpPr>
            <p:cNvPr id="27" name="Rectangle 14"/>
            <p:cNvSpPr>
              <a:spLocks noChangeArrowheads="1"/>
            </p:cNvSpPr>
            <p:nvPr/>
          </p:nvSpPr>
          <p:spPr bwMode="auto">
            <a:xfrm>
              <a:off x="5358885" y="1197968"/>
              <a:ext cx="925066" cy="272015"/>
            </a:xfrm>
            <a:prstGeom prst="rect">
              <a:avLst/>
            </a:prstGeom>
            <a:solidFill>
              <a:schemeClr val="bg2">
                <a:lumMod val="10000"/>
                <a:lumOff val="90000"/>
              </a:schemeClr>
            </a:solidFill>
            <a:ln w="9525">
              <a:noFill/>
              <a:miter lim="800000"/>
              <a:headEnd/>
              <a:tailEnd/>
            </a:ln>
          </p:spPr>
          <p:txBody>
            <a:bodyPr/>
            <a:lstStyle/>
            <a:p>
              <a:pPr algn="ctr"/>
              <a:r>
                <a:rPr lang="zh-CN" altLang="en-US" sz="1000" dirty="0" smtClean="0">
                  <a:solidFill>
                    <a:schemeClr val="tx1">
                      <a:lumMod val="50000"/>
                    </a:schemeClr>
                  </a:solidFill>
                </a:rPr>
                <a:t>自助终端</a:t>
              </a:r>
              <a:endParaRPr lang="zh-CN" altLang="en-US" sz="1000" dirty="0">
                <a:solidFill>
                  <a:schemeClr val="tx1">
                    <a:lumMod val="50000"/>
                  </a:schemeClr>
                </a:solidFill>
              </a:endParaRPr>
            </a:p>
          </p:txBody>
        </p:sp>
        <p:sp>
          <p:nvSpPr>
            <p:cNvPr id="28" name="Rectangle 548"/>
            <p:cNvSpPr>
              <a:spLocks noChangeArrowheads="1"/>
            </p:cNvSpPr>
            <p:nvPr/>
          </p:nvSpPr>
          <p:spPr bwMode="auto">
            <a:xfrm>
              <a:off x="2912226" y="1580658"/>
              <a:ext cx="1144201" cy="2383276"/>
            </a:xfrm>
            <a:prstGeom prst="rect">
              <a:avLst/>
            </a:prstGeom>
            <a:solidFill>
              <a:schemeClr val="bg1">
                <a:lumMod val="85000"/>
              </a:schemeClr>
            </a:solidFill>
            <a:ln w="9525">
              <a:noFill/>
              <a:miter lim="800000"/>
              <a:headEnd/>
              <a:tailEnd/>
            </a:ln>
          </p:spPr>
          <p:txBody>
            <a:bodyPr/>
            <a:lstStyle/>
            <a:p>
              <a:pPr algn="ctr"/>
              <a:r>
                <a:rPr lang="zh-CN" altLang="en-US" sz="1050" dirty="0" smtClean="0">
                  <a:solidFill>
                    <a:srgbClr val="FF0000"/>
                  </a:solidFill>
                </a:rPr>
                <a:t>信息查询</a:t>
              </a:r>
              <a:endParaRPr lang="zh-CN" altLang="en-US" sz="1050" dirty="0">
                <a:solidFill>
                  <a:srgbClr val="FF0000"/>
                </a:solidFill>
              </a:endParaRPr>
            </a:p>
          </p:txBody>
        </p:sp>
        <p:sp>
          <p:nvSpPr>
            <p:cNvPr id="29" name="Rectangle 548"/>
            <p:cNvSpPr>
              <a:spLocks noChangeArrowheads="1"/>
            </p:cNvSpPr>
            <p:nvPr/>
          </p:nvSpPr>
          <p:spPr bwMode="auto">
            <a:xfrm>
              <a:off x="4108721" y="1580658"/>
              <a:ext cx="1144201" cy="2383276"/>
            </a:xfrm>
            <a:prstGeom prst="rect">
              <a:avLst/>
            </a:prstGeom>
            <a:solidFill>
              <a:schemeClr val="bg1">
                <a:lumMod val="85000"/>
              </a:schemeClr>
            </a:solidFill>
            <a:ln w="9525">
              <a:noFill/>
              <a:miter lim="800000"/>
              <a:headEnd/>
              <a:tailEnd/>
            </a:ln>
          </p:spPr>
          <p:txBody>
            <a:bodyPr/>
            <a:lstStyle/>
            <a:p>
              <a:pPr algn="ctr"/>
              <a:r>
                <a:rPr lang="zh-CN" altLang="en-US" sz="1050" dirty="0" smtClean="0">
                  <a:solidFill>
                    <a:srgbClr val="FF0000"/>
                  </a:solidFill>
                </a:rPr>
                <a:t>业务办理</a:t>
              </a:r>
              <a:endParaRPr lang="zh-CN" altLang="en-US" sz="1050" dirty="0">
                <a:solidFill>
                  <a:srgbClr val="FF0000"/>
                </a:solidFill>
              </a:endParaRPr>
            </a:p>
          </p:txBody>
        </p:sp>
        <p:sp>
          <p:nvSpPr>
            <p:cNvPr id="30" name="Rectangle 548"/>
            <p:cNvSpPr>
              <a:spLocks noChangeArrowheads="1"/>
            </p:cNvSpPr>
            <p:nvPr/>
          </p:nvSpPr>
          <p:spPr bwMode="auto">
            <a:xfrm>
              <a:off x="6540629" y="1580658"/>
              <a:ext cx="1144201" cy="2383276"/>
            </a:xfrm>
            <a:prstGeom prst="rect">
              <a:avLst/>
            </a:prstGeom>
            <a:solidFill>
              <a:schemeClr val="bg1">
                <a:lumMod val="85000"/>
              </a:schemeClr>
            </a:solidFill>
            <a:ln w="9525">
              <a:noFill/>
              <a:miter lim="800000"/>
              <a:headEnd/>
              <a:tailEnd/>
            </a:ln>
          </p:spPr>
          <p:txBody>
            <a:bodyPr/>
            <a:lstStyle/>
            <a:p>
              <a:pPr algn="ctr"/>
              <a:r>
                <a:rPr lang="zh-CN" altLang="en-US" sz="1050" dirty="0" smtClean="0">
                  <a:solidFill>
                    <a:srgbClr val="FF0000"/>
                  </a:solidFill>
                </a:rPr>
                <a:t>业务投诉</a:t>
              </a:r>
              <a:endParaRPr lang="zh-CN" altLang="en-US" sz="1050" dirty="0">
                <a:solidFill>
                  <a:srgbClr val="FF0000"/>
                </a:solidFill>
              </a:endParaRPr>
            </a:p>
          </p:txBody>
        </p:sp>
        <p:sp>
          <p:nvSpPr>
            <p:cNvPr id="31" name="Rectangle 548"/>
            <p:cNvSpPr>
              <a:spLocks noChangeArrowheads="1"/>
            </p:cNvSpPr>
            <p:nvPr/>
          </p:nvSpPr>
          <p:spPr bwMode="auto">
            <a:xfrm>
              <a:off x="5321429" y="1577415"/>
              <a:ext cx="1144201" cy="2383276"/>
            </a:xfrm>
            <a:prstGeom prst="rect">
              <a:avLst/>
            </a:prstGeom>
            <a:solidFill>
              <a:schemeClr val="bg1">
                <a:lumMod val="85000"/>
              </a:schemeClr>
            </a:solidFill>
            <a:ln w="9525">
              <a:noFill/>
              <a:miter lim="800000"/>
              <a:headEnd/>
              <a:tailEnd/>
            </a:ln>
          </p:spPr>
          <p:txBody>
            <a:bodyPr/>
            <a:lstStyle/>
            <a:p>
              <a:pPr algn="ctr"/>
              <a:r>
                <a:rPr lang="zh-CN" altLang="en-US" sz="1050" dirty="0" smtClean="0">
                  <a:solidFill>
                    <a:srgbClr val="FF0000"/>
                  </a:solidFill>
                </a:rPr>
                <a:t>费用缴纳</a:t>
              </a:r>
              <a:endParaRPr lang="zh-CN" altLang="en-US" sz="1050" dirty="0">
                <a:solidFill>
                  <a:srgbClr val="FF0000"/>
                </a:solidFill>
              </a:endParaRPr>
            </a:p>
          </p:txBody>
        </p:sp>
        <p:sp>
          <p:nvSpPr>
            <p:cNvPr id="32" name="Rectangle 14"/>
            <p:cNvSpPr>
              <a:spLocks noChangeArrowheads="1"/>
            </p:cNvSpPr>
            <p:nvPr/>
          </p:nvSpPr>
          <p:spPr bwMode="auto">
            <a:xfrm>
              <a:off x="2323173" y="1893868"/>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办事指南</a:t>
              </a:r>
              <a:endParaRPr lang="zh-CN" altLang="en-US" sz="1000" dirty="0">
                <a:solidFill>
                  <a:schemeClr val="tx1">
                    <a:lumMod val="50000"/>
                  </a:schemeClr>
                </a:solidFill>
              </a:endParaRPr>
            </a:p>
          </p:txBody>
        </p:sp>
        <p:sp>
          <p:nvSpPr>
            <p:cNvPr id="33" name="Rectangle 14"/>
            <p:cNvSpPr>
              <a:spLocks noChangeArrowheads="1"/>
            </p:cNvSpPr>
            <p:nvPr/>
          </p:nvSpPr>
          <p:spPr bwMode="auto">
            <a:xfrm>
              <a:off x="1817317" y="2837484"/>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困难求助</a:t>
              </a:r>
              <a:endParaRPr lang="zh-CN" altLang="en-US" sz="1000" dirty="0">
                <a:solidFill>
                  <a:schemeClr val="tx1">
                    <a:lumMod val="50000"/>
                  </a:schemeClr>
                </a:solidFill>
              </a:endParaRPr>
            </a:p>
          </p:txBody>
        </p:sp>
        <p:sp>
          <p:nvSpPr>
            <p:cNvPr id="34" name="Rectangle 14"/>
            <p:cNvSpPr>
              <a:spLocks noChangeArrowheads="1"/>
            </p:cNvSpPr>
            <p:nvPr/>
          </p:nvSpPr>
          <p:spPr bwMode="auto">
            <a:xfrm>
              <a:off x="2329653" y="2843964"/>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服务范围</a:t>
              </a:r>
              <a:endParaRPr lang="zh-CN" altLang="en-US" sz="1000" dirty="0">
                <a:solidFill>
                  <a:schemeClr val="tx1">
                    <a:lumMod val="50000"/>
                  </a:schemeClr>
                </a:solidFill>
              </a:endParaRPr>
            </a:p>
          </p:txBody>
        </p:sp>
        <p:sp>
          <p:nvSpPr>
            <p:cNvPr id="35" name="Rectangle 14"/>
            <p:cNvSpPr>
              <a:spLocks noChangeArrowheads="1"/>
            </p:cNvSpPr>
            <p:nvPr/>
          </p:nvSpPr>
          <p:spPr bwMode="auto">
            <a:xfrm>
              <a:off x="2994405" y="1884140"/>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业务信息</a:t>
              </a:r>
              <a:endParaRPr lang="zh-CN" altLang="en-US" sz="1000" dirty="0">
                <a:solidFill>
                  <a:schemeClr val="tx1">
                    <a:lumMod val="50000"/>
                  </a:schemeClr>
                </a:solidFill>
              </a:endParaRPr>
            </a:p>
          </p:txBody>
        </p:sp>
        <p:sp>
          <p:nvSpPr>
            <p:cNvPr id="36" name="Rectangle 14"/>
            <p:cNvSpPr>
              <a:spLocks noChangeArrowheads="1"/>
            </p:cNvSpPr>
            <p:nvPr/>
          </p:nvSpPr>
          <p:spPr bwMode="auto">
            <a:xfrm>
              <a:off x="3497013" y="1890620"/>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公告通知</a:t>
              </a:r>
              <a:endParaRPr lang="zh-CN" altLang="en-US" sz="1000" dirty="0">
                <a:solidFill>
                  <a:schemeClr val="tx1">
                    <a:lumMod val="50000"/>
                  </a:schemeClr>
                </a:solidFill>
              </a:endParaRPr>
            </a:p>
          </p:txBody>
        </p:sp>
        <p:sp>
          <p:nvSpPr>
            <p:cNvPr id="37" name="Rectangle 14"/>
            <p:cNvSpPr>
              <a:spLocks noChangeArrowheads="1"/>
            </p:cNvSpPr>
            <p:nvPr/>
          </p:nvSpPr>
          <p:spPr bwMode="auto">
            <a:xfrm>
              <a:off x="2991157" y="2834236"/>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进度查询</a:t>
              </a:r>
              <a:endParaRPr lang="zh-CN" altLang="en-US" sz="1000" dirty="0">
                <a:solidFill>
                  <a:schemeClr val="tx1">
                    <a:lumMod val="50000"/>
                  </a:schemeClr>
                </a:solidFill>
              </a:endParaRPr>
            </a:p>
          </p:txBody>
        </p:sp>
        <p:sp>
          <p:nvSpPr>
            <p:cNvPr id="38" name="Rectangle 14"/>
            <p:cNvSpPr>
              <a:spLocks noChangeArrowheads="1"/>
            </p:cNvSpPr>
            <p:nvPr/>
          </p:nvSpPr>
          <p:spPr bwMode="auto">
            <a:xfrm>
              <a:off x="3503493" y="2840716"/>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统计查询</a:t>
              </a:r>
              <a:endParaRPr lang="zh-CN" altLang="en-US" sz="1000" dirty="0">
                <a:solidFill>
                  <a:schemeClr val="tx1">
                    <a:lumMod val="50000"/>
                  </a:schemeClr>
                </a:solidFill>
              </a:endParaRPr>
            </a:p>
          </p:txBody>
        </p:sp>
        <p:sp>
          <p:nvSpPr>
            <p:cNvPr id="39" name="Rectangle 14"/>
            <p:cNvSpPr>
              <a:spLocks noChangeArrowheads="1"/>
            </p:cNvSpPr>
            <p:nvPr/>
          </p:nvSpPr>
          <p:spPr bwMode="auto">
            <a:xfrm>
              <a:off x="4200677" y="1893868"/>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材料审查</a:t>
              </a:r>
              <a:endParaRPr lang="zh-CN" altLang="en-US" sz="1000" dirty="0">
                <a:solidFill>
                  <a:schemeClr val="tx1">
                    <a:lumMod val="50000"/>
                  </a:schemeClr>
                </a:solidFill>
              </a:endParaRPr>
            </a:p>
          </p:txBody>
        </p:sp>
        <p:sp>
          <p:nvSpPr>
            <p:cNvPr id="40" name="Rectangle 14"/>
            <p:cNvSpPr>
              <a:spLocks noChangeArrowheads="1"/>
            </p:cNvSpPr>
            <p:nvPr/>
          </p:nvSpPr>
          <p:spPr bwMode="auto">
            <a:xfrm>
              <a:off x="4703285" y="1900348"/>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业务受理</a:t>
              </a:r>
              <a:endParaRPr lang="zh-CN" altLang="en-US" sz="1000" dirty="0">
                <a:solidFill>
                  <a:schemeClr val="tx1">
                    <a:lumMod val="50000"/>
                  </a:schemeClr>
                </a:solidFill>
              </a:endParaRPr>
            </a:p>
          </p:txBody>
        </p:sp>
        <p:sp>
          <p:nvSpPr>
            <p:cNvPr id="41" name="Rectangle 14"/>
            <p:cNvSpPr>
              <a:spLocks noChangeArrowheads="1"/>
            </p:cNvSpPr>
            <p:nvPr/>
          </p:nvSpPr>
          <p:spPr bwMode="auto">
            <a:xfrm>
              <a:off x="4197429" y="2843964"/>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个性定义</a:t>
              </a:r>
              <a:endParaRPr lang="zh-CN" altLang="en-US" sz="1000" dirty="0">
                <a:solidFill>
                  <a:schemeClr val="tx1">
                    <a:lumMod val="50000"/>
                  </a:schemeClr>
                </a:solidFill>
              </a:endParaRPr>
            </a:p>
          </p:txBody>
        </p:sp>
        <p:sp>
          <p:nvSpPr>
            <p:cNvPr id="42" name="Rectangle 14"/>
            <p:cNvSpPr>
              <a:spLocks noChangeArrowheads="1"/>
            </p:cNvSpPr>
            <p:nvPr/>
          </p:nvSpPr>
          <p:spPr bwMode="auto">
            <a:xfrm>
              <a:off x="4709765" y="2850444"/>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企业服务</a:t>
              </a:r>
              <a:endParaRPr lang="zh-CN" altLang="en-US" sz="1000" dirty="0">
                <a:solidFill>
                  <a:schemeClr val="tx1">
                    <a:lumMod val="50000"/>
                  </a:schemeClr>
                </a:solidFill>
              </a:endParaRPr>
            </a:p>
          </p:txBody>
        </p:sp>
        <p:sp>
          <p:nvSpPr>
            <p:cNvPr id="43" name="Rectangle 14"/>
            <p:cNvSpPr>
              <a:spLocks noChangeArrowheads="1"/>
            </p:cNvSpPr>
            <p:nvPr/>
          </p:nvSpPr>
          <p:spPr bwMode="auto">
            <a:xfrm>
              <a:off x="5416677" y="1893868"/>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物业费用</a:t>
              </a:r>
              <a:endParaRPr lang="zh-CN" altLang="en-US" sz="1000" dirty="0">
                <a:solidFill>
                  <a:schemeClr val="tx1">
                    <a:lumMod val="50000"/>
                  </a:schemeClr>
                </a:solidFill>
              </a:endParaRPr>
            </a:p>
          </p:txBody>
        </p:sp>
        <p:sp>
          <p:nvSpPr>
            <p:cNvPr id="44" name="Rectangle 14"/>
            <p:cNvSpPr>
              <a:spLocks noChangeArrowheads="1"/>
            </p:cNvSpPr>
            <p:nvPr/>
          </p:nvSpPr>
          <p:spPr bwMode="auto">
            <a:xfrm>
              <a:off x="5919285" y="1900348"/>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企业融资</a:t>
              </a:r>
              <a:endParaRPr lang="zh-CN" altLang="en-US" sz="1000" dirty="0">
                <a:solidFill>
                  <a:schemeClr val="tx1">
                    <a:lumMod val="50000"/>
                  </a:schemeClr>
                </a:solidFill>
              </a:endParaRPr>
            </a:p>
          </p:txBody>
        </p:sp>
        <p:sp>
          <p:nvSpPr>
            <p:cNvPr id="45" name="Rectangle 14"/>
            <p:cNvSpPr>
              <a:spLocks noChangeArrowheads="1"/>
            </p:cNvSpPr>
            <p:nvPr/>
          </p:nvSpPr>
          <p:spPr bwMode="auto">
            <a:xfrm>
              <a:off x="5413429" y="2843964"/>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消费支付</a:t>
              </a:r>
              <a:endParaRPr lang="zh-CN" altLang="en-US" sz="1000" dirty="0">
                <a:solidFill>
                  <a:schemeClr val="tx1">
                    <a:lumMod val="50000"/>
                  </a:schemeClr>
                </a:solidFill>
              </a:endParaRPr>
            </a:p>
          </p:txBody>
        </p:sp>
        <p:sp>
          <p:nvSpPr>
            <p:cNvPr id="46" name="Rectangle 14"/>
            <p:cNvSpPr>
              <a:spLocks noChangeArrowheads="1"/>
            </p:cNvSpPr>
            <p:nvPr/>
          </p:nvSpPr>
          <p:spPr bwMode="auto">
            <a:xfrm>
              <a:off x="5925765" y="2850444"/>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账单发票</a:t>
              </a:r>
              <a:endParaRPr lang="zh-CN" altLang="en-US" sz="1000" dirty="0">
                <a:solidFill>
                  <a:schemeClr val="tx1">
                    <a:lumMod val="50000"/>
                  </a:schemeClr>
                </a:solidFill>
              </a:endParaRPr>
            </a:p>
          </p:txBody>
        </p:sp>
        <p:sp>
          <p:nvSpPr>
            <p:cNvPr id="47" name="Rectangle 14"/>
            <p:cNvSpPr>
              <a:spLocks noChangeArrowheads="1"/>
            </p:cNvSpPr>
            <p:nvPr/>
          </p:nvSpPr>
          <p:spPr bwMode="auto">
            <a:xfrm>
              <a:off x="6629429" y="1890620"/>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投诉申请</a:t>
              </a:r>
              <a:endParaRPr lang="zh-CN" altLang="en-US" sz="1000" dirty="0">
                <a:solidFill>
                  <a:schemeClr val="tx1">
                    <a:lumMod val="50000"/>
                  </a:schemeClr>
                </a:solidFill>
              </a:endParaRPr>
            </a:p>
          </p:txBody>
        </p:sp>
        <p:sp>
          <p:nvSpPr>
            <p:cNvPr id="48" name="Rectangle 14"/>
            <p:cNvSpPr>
              <a:spLocks noChangeArrowheads="1"/>
            </p:cNvSpPr>
            <p:nvPr/>
          </p:nvSpPr>
          <p:spPr bwMode="auto">
            <a:xfrm>
              <a:off x="7132037" y="1897100"/>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客户关怀</a:t>
              </a:r>
              <a:endParaRPr lang="zh-CN" altLang="en-US" sz="1000" dirty="0">
                <a:solidFill>
                  <a:schemeClr val="tx1">
                    <a:lumMod val="50000"/>
                  </a:schemeClr>
                </a:solidFill>
              </a:endParaRPr>
            </a:p>
          </p:txBody>
        </p:sp>
        <p:sp>
          <p:nvSpPr>
            <p:cNvPr id="49" name="Rectangle 14"/>
            <p:cNvSpPr>
              <a:spLocks noChangeArrowheads="1"/>
            </p:cNvSpPr>
            <p:nvPr/>
          </p:nvSpPr>
          <p:spPr bwMode="auto">
            <a:xfrm>
              <a:off x="6626181" y="2840716"/>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投诉受理</a:t>
              </a:r>
              <a:endParaRPr lang="zh-CN" altLang="en-US" sz="1000" dirty="0">
                <a:solidFill>
                  <a:schemeClr val="tx1">
                    <a:lumMod val="50000"/>
                  </a:schemeClr>
                </a:solidFill>
              </a:endParaRPr>
            </a:p>
          </p:txBody>
        </p:sp>
        <p:sp>
          <p:nvSpPr>
            <p:cNvPr id="50" name="Rectangle 14"/>
            <p:cNvSpPr>
              <a:spLocks noChangeArrowheads="1"/>
            </p:cNvSpPr>
            <p:nvPr/>
          </p:nvSpPr>
          <p:spPr bwMode="auto">
            <a:xfrm>
              <a:off x="7138517" y="2847196"/>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000" dirty="0" smtClean="0">
                  <a:solidFill>
                    <a:schemeClr val="tx1">
                      <a:lumMod val="50000"/>
                    </a:schemeClr>
                  </a:solidFill>
                </a:rPr>
                <a:t>服务改进</a:t>
              </a:r>
              <a:endParaRPr lang="zh-CN" altLang="en-US" sz="1000" dirty="0">
                <a:solidFill>
                  <a:schemeClr val="tx1">
                    <a:lumMod val="50000"/>
                  </a:schemeClr>
                </a:solidFill>
              </a:endParaRPr>
            </a:p>
          </p:txBody>
        </p:sp>
        <p:sp>
          <p:nvSpPr>
            <p:cNvPr id="51" name="Rectangle 14"/>
            <p:cNvSpPr>
              <a:spLocks noChangeArrowheads="1"/>
            </p:cNvSpPr>
            <p:nvPr/>
          </p:nvSpPr>
          <p:spPr bwMode="auto">
            <a:xfrm>
              <a:off x="6475202" y="1190873"/>
              <a:ext cx="925066" cy="272015"/>
            </a:xfrm>
            <a:prstGeom prst="rect">
              <a:avLst/>
            </a:prstGeom>
            <a:solidFill>
              <a:schemeClr val="bg2">
                <a:lumMod val="10000"/>
                <a:lumOff val="90000"/>
              </a:schemeClr>
            </a:solidFill>
            <a:ln w="9525">
              <a:noFill/>
              <a:miter lim="800000"/>
              <a:headEnd/>
              <a:tailEnd/>
            </a:ln>
          </p:spPr>
          <p:txBody>
            <a:bodyPr/>
            <a:lstStyle/>
            <a:p>
              <a:pPr algn="ctr"/>
              <a:r>
                <a:rPr lang="zh-CN" altLang="en-US" sz="1000" dirty="0" smtClean="0">
                  <a:solidFill>
                    <a:schemeClr val="tx1">
                      <a:lumMod val="50000"/>
                    </a:schemeClr>
                  </a:solidFill>
                </a:rPr>
                <a:t>营业柜台</a:t>
              </a:r>
              <a:endParaRPr lang="zh-CN" altLang="en-US" sz="1000" dirty="0">
                <a:solidFill>
                  <a:schemeClr val="tx1">
                    <a:lumMod val="50000"/>
                  </a:schemeClr>
                </a:solidFill>
              </a:endParaRPr>
            </a:p>
          </p:txBody>
        </p:sp>
      </p:grpSp>
      <p:sp>
        <p:nvSpPr>
          <p:cNvPr id="52" name="矩形 51"/>
          <p:cNvSpPr/>
          <p:nvPr/>
        </p:nvSpPr>
        <p:spPr>
          <a:xfrm>
            <a:off x="4300254" y="2015988"/>
            <a:ext cx="4484972"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indent="-342900">
              <a:buFont typeface="Arial" pitchFamily="34" charset="0"/>
              <a:buChar char="•"/>
            </a:pPr>
            <a:r>
              <a:rPr lang="zh-CN" altLang="en-US" dirty="0" smtClean="0">
                <a:latin typeface="微软雅黑" pitchFamily="34" charset="-122"/>
                <a:ea typeface="微软雅黑" pitchFamily="34" charset="-122"/>
              </a:rPr>
              <a:t>提供公共</a:t>
            </a:r>
            <a:r>
              <a:rPr lang="zh-CN" altLang="en-US" dirty="0">
                <a:latin typeface="微软雅黑" pitchFamily="34" charset="-122"/>
                <a:ea typeface="微软雅黑" pitchFamily="34" charset="-122"/>
              </a:rPr>
              <a:t>基础</a:t>
            </a:r>
            <a:r>
              <a:rPr lang="zh-CN" altLang="en-US" dirty="0" smtClean="0">
                <a:latin typeface="微软雅黑" pitchFamily="34" charset="-122"/>
                <a:ea typeface="微软雅黑" pitchFamily="34" charset="-122"/>
              </a:rPr>
              <a:t>服务功能</a:t>
            </a:r>
            <a:endParaRPr lang="en-US" altLang="zh-CN" dirty="0" smtClean="0">
              <a:latin typeface="微软雅黑" pitchFamily="34" charset="-122"/>
              <a:ea typeface="微软雅黑" pitchFamily="34" charset="-122"/>
            </a:endParaRPr>
          </a:p>
          <a:p>
            <a:pPr marL="342900" indent="-342900">
              <a:buFont typeface="Arial" pitchFamily="34" charset="0"/>
              <a:buChar char="•"/>
            </a:pPr>
            <a:r>
              <a:rPr lang="zh-CN" altLang="zh-CN" dirty="0" smtClean="0">
                <a:latin typeface="微软雅黑" pitchFamily="34" charset="-122"/>
                <a:ea typeface="微软雅黑" pitchFamily="34" charset="-122"/>
              </a:rPr>
              <a:t>支撑</a:t>
            </a:r>
            <a:r>
              <a:rPr lang="zh-CN" altLang="zh-CN" dirty="0">
                <a:latin typeface="微软雅黑" pitchFamily="34" charset="-122"/>
                <a:ea typeface="微软雅黑" pitchFamily="34" charset="-122"/>
              </a:rPr>
              <a:t>园区的电子政务和信息化服务</a:t>
            </a:r>
            <a:endParaRPr lang="zh-CN" altLang="en-US" dirty="0">
              <a:latin typeface="微软雅黑" pitchFamily="34" charset="-122"/>
              <a:ea typeface="微软雅黑" pitchFamily="34" charset="-122"/>
            </a:endParaRPr>
          </a:p>
        </p:txBody>
      </p:sp>
      <p:cxnSp>
        <p:nvCxnSpPr>
          <p:cNvPr id="56" name="直接连接符 55"/>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7" name="椭圆 56"/>
          <p:cNvSpPr/>
          <p:nvPr/>
        </p:nvSpPr>
        <p:spPr bwMode="auto">
          <a:xfrm>
            <a:off x="7197725" y="492547"/>
            <a:ext cx="723900" cy="677862"/>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8" name="椭圆 57"/>
          <p:cNvSpPr/>
          <p:nvPr/>
        </p:nvSpPr>
        <p:spPr bwMode="auto">
          <a:xfrm>
            <a:off x="8061325" y="476672"/>
            <a:ext cx="723900" cy="677862"/>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9" name="椭圆 58"/>
          <p:cNvSpPr/>
          <p:nvPr/>
        </p:nvSpPr>
        <p:spPr bwMode="auto">
          <a:xfrm>
            <a:off x="6334125" y="476672"/>
            <a:ext cx="723900" cy="677862"/>
          </a:xfrm>
          <a:prstGeom prst="ellipse">
            <a:avLst/>
          </a:prstGeom>
          <a:blipFill dpi="0" rotWithShape="1">
            <a:blip r:embed="rId10"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60" name="圆角矩形 59"/>
          <p:cNvSpPr/>
          <p:nvPr/>
        </p:nvSpPr>
        <p:spPr>
          <a:xfrm>
            <a:off x="251521" y="1011560"/>
            <a:ext cx="1385300"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500">
                <a:solidFill>
                  <a:srgbClr val="0070C0"/>
                </a:solidFill>
                <a:latin typeface="微软雅黑" pitchFamily="34" charset="-122"/>
                <a:ea typeface="微软雅黑" pitchFamily="34" charset="-122"/>
              </a:rPr>
              <a:t>公共数据平台</a:t>
            </a:r>
          </a:p>
        </p:txBody>
      </p:sp>
      <p:sp>
        <p:nvSpPr>
          <p:cNvPr id="62" name="圆角矩形 61"/>
          <p:cNvSpPr/>
          <p:nvPr/>
        </p:nvSpPr>
        <p:spPr>
          <a:xfrm>
            <a:off x="1763688" y="1011560"/>
            <a:ext cx="1385300"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500" b="1" smtClean="0">
                <a:solidFill>
                  <a:schemeClr val="bg1"/>
                </a:solidFill>
                <a:latin typeface="微软雅黑" pitchFamily="34" charset="-122"/>
                <a:ea typeface="微软雅黑" pitchFamily="34" charset="-122"/>
              </a:rPr>
              <a:t>公共</a:t>
            </a:r>
            <a:r>
              <a:rPr lang="zh-CN" altLang="en-US" sz="1500" b="1">
                <a:solidFill>
                  <a:schemeClr val="bg1"/>
                </a:solidFill>
                <a:latin typeface="微软雅黑" pitchFamily="34" charset="-122"/>
                <a:ea typeface="微软雅黑" pitchFamily="34" charset="-122"/>
              </a:rPr>
              <a:t>服务</a:t>
            </a:r>
            <a:r>
              <a:rPr lang="zh-CN" altLang="en-US" sz="1500" b="1" smtClean="0">
                <a:solidFill>
                  <a:schemeClr val="bg1"/>
                </a:solidFill>
                <a:latin typeface="微软雅黑" pitchFamily="34" charset="-122"/>
                <a:ea typeface="微软雅黑" pitchFamily="34" charset="-122"/>
              </a:rPr>
              <a:t>平台</a:t>
            </a:r>
            <a:endParaRPr lang="zh-CN" altLang="en-US" sz="1500" b="1">
              <a:solidFill>
                <a:schemeClr val="bg1"/>
              </a:solidFill>
              <a:latin typeface="微软雅黑" pitchFamily="34" charset="-122"/>
              <a:ea typeface="微软雅黑" pitchFamily="34" charset="-122"/>
            </a:endParaRPr>
          </a:p>
        </p:txBody>
      </p:sp>
      <p:cxnSp>
        <p:nvCxnSpPr>
          <p:cNvPr id="63" name="直接连接符 62"/>
          <p:cNvCxnSpPr/>
          <p:nvPr/>
        </p:nvCxnSpPr>
        <p:spPr>
          <a:xfrm>
            <a:off x="1115617"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262778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5" name="圆角矩形 64"/>
          <p:cNvSpPr/>
          <p:nvPr/>
        </p:nvSpPr>
        <p:spPr>
          <a:xfrm>
            <a:off x="3258708" y="1011560"/>
            <a:ext cx="1385300"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500" smtClean="0">
                <a:solidFill>
                  <a:srgbClr val="0070C0"/>
                </a:solidFill>
                <a:latin typeface="微软雅黑" pitchFamily="34" charset="-122"/>
                <a:ea typeface="微软雅黑" pitchFamily="34" charset="-122"/>
              </a:rPr>
              <a:t>公共</a:t>
            </a:r>
            <a:r>
              <a:rPr lang="zh-CN" altLang="en-US" sz="1500">
                <a:solidFill>
                  <a:srgbClr val="0070C0"/>
                </a:solidFill>
                <a:latin typeface="微软雅黑" pitchFamily="34" charset="-122"/>
                <a:ea typeface="微软雅黑" pitchFamily="34" charset="-122"/>
              </a:rPr>
              <a:t>管理</a:t>
            </a:r>
            <a:r>
              <a:rPr lang="zh-CN" altLang="en-US" sz="1500" smtClean="0">
                <a:solidFill>
                  <a:srgbClr val="0070C0"/>
                </a:solidFill>
                <a:latin typeface="微软雅黑" pitchFamily="34" charset="-122"/>
                <a:ea typeface="微软雅黑" pitchFamily="34" charset="-122"/>
              </a:rPr>
              <a:t>平台</a:t>
            </a:r>
            <a:endParaRPr lang="zh-CN" altLang="en-US" sz="1500">
              <a:solidFill>
                <a:srgbClr val="0070C0"/>
              </a:solidFill>
              <a:latin typeface="微软雅黑" pitchFamily="34" charset="-122"/>
              <a:ea typeface="微软雅黑" pitchFamily="34" charset="-122"/>
            </a:endParaRPr>
          </a:p>
        </p:txBody>
      </p:sp>
      <p:cxnSp>
        <p:nvCxnSpPr>
          <p:cNvPr id="66" name="直接连接符 65"/>
          <p:cNvCxnSpPr/>
          <p:nvPr/>
        </p:nvCxnSpPr>
        <p:spPr>
          <a:xfrm>
            <a:off x="412280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7"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dirty="0"/>
              <a:t>  </a:t>
            </a:r>
            <a:r>
              <a:rPr lang="en-US" altLang="zh-CN" smtClean="0"/>
              <a:t>2</a:t>
            </a:r>
            <a:r>
              <a:rPr lang="zh-CN" altLang="en-US" smtClean="0"/>
              <a:t>  打造 </a:t>
            </a:r>
            <a:r>
              <a:rPr lang="en-US" altLang="zh-CN" smtClean="0">
                <a:solidFill>
                  <a:srgbClr val="FF0000"/>
                </a:solidFill>
              </a:rPr>
              <a:t>3</a:t>
            </a:r>
            <a:r>
              <a:rPr lang="en-US" altLang="zh-CN" smtClean="0"/>
              <a:t> </a:t>
            </a:r>
            <a:r>
              <a:rPr lang="zh-CN" altLang="en-US" smtClean="0"/>
              <a:t>类平台</a:t>
            </a:r>
            <a:endParaRPr lang="zh-CN" altLang="en-US" dirty="0"/>
          </a:p>
        </p:txBody>
      </p:sp>
      <p:sp>
        <p:nvSpPr>
          <p:cNvPr id="68" name="同心圆 67"/>
          <p:cNvSpPr/>
          <p:nvPr/>
        </p:nvSpPr>
        <p:spPr>
          <a:xfrm>
            <a:off x="3757461" y="2193280"/>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244660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0" name="直接连接符 9"/>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2" name="椭圆 11"/>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3" name="椭圆 12"/>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5"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spcBef>
                <a:spcPct val="50000"/>
              </a:spcBef>
            </a:pPr>
            <a:r>
              <a:rPr kumimoji="1" lang="zh-CN" altLang="en-US" sz="2800" b="1">
                <a:solidFill>
                  <a:schemeClr val="bg1">
                    <a:lumMod val="65000"/>
                  </a:schemeClr>
                </a:solidFill>
                <a:latin typeface="微软雅黑" pitchFamily="34" charset="-122"/>
                <a:ea typeface="微软雅黑" pitchFamily="34" charset="-122"/>
              </a:rPr>
              <a:t>  </a:t>
            </a:r>
            <a:r>
              <a:rPr kumimoji="1" lang="zh-CN" altLang="en-US" sz="2800" b="1" smtClean="0">
                <a:solidFill>
                  <a:schemeClr val="bg1">
                    <a:lumMod val="65000"/>
                  </a:schemeClr>
                </a:solidFill>
                <a:latin typeface="微软雅黑" pitchFamily="34" charset="-122"/>
                <a:ea typeface="微软雅黑" pitchFamily="34" charset="-122"/>
              </a:rPr>
              <a:t>内容提要</a:t>
            </a:r>
            <a:endParaRPr kumimoji="1" lang="zh-CN" altLang="en-US" sz="2800" b="1">
              <a:solidFill>
                <a:schemeClr val="bg1">
                  <a:lumMod val="65000"/>
                </a:schemeClr>
              </a:solidFill>
              <a:latin typeface="微软雅黑" pitchFamily="34" charset="-122"/>
              <a:ea typeface="微软雅黑" pitchFamily="34" charset="-122"/>
            </a:endParaRPr>
          </a:p>
        </p:txBody>
      </p:sp>
      <p:sp>
        <p:nvSpPr>
          <p:cNvPr id="16" name="Line 8"/>
          <p:cNvSpPr>
            <a:spLocks noChangeShapeType="1"/>
          </p:cNvSpPr>
          <p:nvPr/>
        </p:nvSpPr>
        <p:spPr bwMode="auto">
          <a:xfrm flipV="1">
            <a:off x="4368800" y="2921248"/>
            <a:ext cx="3371850" cy="635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17" name="Text Box 9"/>
          <p:cNvSpPr txBox="1">
            <a:spLocks noChangeArrowheads="1"/>
          </p:cNvSpPr>
          <p:nvPr/>
        </p:nvSpPr>
        <p:spPr bwMode="auto">
          <a:xfrm>
            <a:off x="4716016" y="2397373"/>
            <a:ext cx="3024634"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lvl1pPr marL="158750" indent="-15875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eaLnBrk="0" hangingPunct="0">
              <a:spcBef>
                <a:spcPct val="20000"/>
              </a:spcBef>
            </a:pPr>
            <a:r>
              <a:rPr lang="zh-CN" altLang="en-US" sz="2400" b="1" smtClean="0">
                <a:solidFill>
                  <a:srgbClr val="FF0000"/>
                </a:solidFill>
                <a:latin typeface="微软雅黑" pitchFamily="34" charset="-122"/>
                <a:ea typeface="微软雅黑" pitchFamily="34" charset="-122"/>
              </a:rPr>
              <a:t>智慧园区背景和理念</a:t>
            </a:r>
            <a:endParaRPr lang="zh-CN" altLang="en-US" sz="2400" b="1">
              <a:solidFill>
                <a:srgbClr val="FF0000"/>
              </a:solidFill>
              <a:latin typeface="微软雅黑" pitchFamily="34" charset="-122"/>
              <a:ea typeface="微软雅黑" pitchFamily="34" charset="-122"/>
            </a:endParaRPr>
          </a:p>
        </p:txBody>
      </p:sp>
      <p:pic>
        <p:nvPicPr>
          <p:cNvPr id="19" name="Picture 2" descr="http://sjb.qlwb.com.cn/images/2010-12/31/K11/p16_b.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3850" y="1844675"/>
            <a:ext cx="2879725" cy="318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16"/>
          <p:cNvSpPr txBox="1">
            <a:spLocks noChangeArrowheads="1"/>
          </p:cNvSpPr>
          <p:nvPr/>
        </p:nvSpPr>
        <p:spPr bwMode="auto">
          <a:xfrm>
            <a:off x="4716016" y="3140968"/>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lvl1pPr marL="158750" indent="-15875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eaLnBrk="0" hangingPunct="0">
              <a:spcBef>
                <a:spcPct val="20000"/>
              </a:spcBef>
            </a:pPr>
            <a:r>
              <a:rPr lang="zh-CN" altLang="en-US" sz="2400" b="1" dirty="0" smtClean="0">
                <a:latin typeface="微软雅黑" pitchFamily="34" charset="-122"/>
                <a:ea typeface="微软雅黑" pitchFamily="34" charset="-122"/>
              </a:rPr>
              <a:t>智慧</a:t>
            </a:r>
            <a:r>
              <a:rPr lang="zh-CN" altLang="en-US" sz="2400" b="1" dirty="0">
                <a:latin typeface="微软雅黑" pitchFamily="34" charset="-122"/>
                <a:ea typeface="微软雅黑" pitchFamily="34" charset="-122"/>
              </a:rPr>
              <a:t>园区</a:t>
            </a:r>
            <a:r>
              <a:rPr lang="zh-CN" altLang="en-US" sz="2400" b="1" dirty="0" smtClean="0">
                <a:latin typeface="微软雅黑" pitchFamily="34" charset="-122"/>
                <a:ea typeface="微软雅黑" pitchFamily="34" charset="-122"/>
              </a:rPr>
              <a:t>总体</a:t>
            </a:r>
            <a:r>
              <a:rPr lang="zh-CN" altLang="en-US" sz="2400" b="1" dirty="0">
                <a:latin typeface="微软雅黑" pitchFamily="34" charset="-122"/>
                <a:ea typeface="微软雅黑" pitchFamily="34" charset="-122"/>
              </a:rPr>
              <a:t>思路</a:t>
            </a:r>
            <a:endParaRPr lang="en-US" altLang="zh-CN" sz="2400" b="1" dirty="0">
              <a:latin typeface="微软雅黑" pitchFamily="34" charset="-122"/>
              <a:ea typeface="微软雅黑" pitchFamily="34" charset="-122"/>
            </a:endParaRPr>
          </a:p>
        </p:txBody>
      </p:sp>
      <p:sp>
        <p:nvSpPr>
          <p:cNvPr id="23" name="Line 15"/>
          <p:cNvSpPr>
            <a:spLocks noChangeShapeType="1"/>
          </p:cNvSpPr>
          <p:nvPr/>
        </p:nvSpPr>
        <p:spPr bwMode="auto">
          <a:xfrm flipV="1">
            <a:off x="4352875" y="3759788"/>
            <a:ext cx="3371850" cy="1270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24" name="Line 15"/>
          <p:cNvSpPr>
            <a:spLocks noChangeShapeType="1"/>
          </p:cNvSpPr>
          <p:nvPr/>
        </p:nvSpPr>
        <p:spPr bwMode="auto">
          <a:xfrm flipV="1">
            <a:off x="4340175" y="4653136"/>
            <a:ext cx="3384550" cy="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25" name="Text Box 16"/>
          <p:cNvSpPr txBox="1">
            <a:spLocks noChangeArrowheads="1"/>
          </p:cNvSpPr>
          <p:nvPr/>
        </p:nvSpPr>
        <p:spPr bwMode="auto">
          <a:xfrm>
            <a:off x="4699669" y="4047820"/>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lvl1pPr marL="158750" indent="-15875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eaLnBrk="0" hangingPunct="0">
              <a:spcBef>
                <a:spcPct val="20000"/>
              </a:spcBef>
            </a:pPr>
            <a:r>
              <a:rPr lang="zh-CN" altLang="en-US" sz="2400" b="1" dirty="0" smtClean="0">
                <a:latin typeface="微软雅黑" pitchFamily="34" charset="-122"/>
                <a:ea typeface="微软雅黑" pitchFamily="34" charset="-122"/>
              </a:rPr>
              <a:t>智慧</a:t>
            </a:r>
            <a:r>
              <a:rPr lang="zh-CN" altLang="en-US" sz="2400" b="1" dirty="0">
                <a:latin typeface="微软雅黑" pitchFamily="34" charset="-122"/>
                <a:ea typeface="微软雅黑" pitchFamily="34" charset="-122"/>
              </a:rPr>
              <a:t>园区</a:t>
            </a:r>
            <a:r>
              <a:rPr lang="zh-CN" altLang="en-US" sz="2400" b="1" dirty="0" smtClean="0">
                <a:latin typeface="微软雅黑" pitchFamily="34" charset="-122"/>
                <a:ea typeface="微软雅黑" pitchFamily="34" charset="-122"/>
              </a:rPr>
              <a:t>重点项目</a:t>
            </a:r>
            <a:endParaRPr lang="en-US" altLang="zh-CN" sz="2400" b="1" dirty="0">
              <a:latin typeface="微软雅黑" pitchFamily="34" charset="-122"/>
              <a:ea typeface="微软雅黑" pitchFamily="34" charset="-122"/>
            </a:endParaRPr>
          </a:p>
        </p:txBody>
      </p:sp>
      <p:sp>
        <p:nvSpPr>
          <p:cNvPr id="26" name="Oval 7"/>
          <p:cNvSpPr>
            <a:spLocks noChangeArrowheads="1"/>
          </p:cNvSpPr>
          <p:nvPr/>
        </p:nvSpPr>
        <p:spPr bwMode="auto">
          <a:xfrm>
            <a:off x="4067944" y="2768352"/>
            <a:ext cx="228600"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28" name="Oval 11"/>
          <p:cNvSpPr>
            <a:spLocks noChangeArrowheads="1"/>
          </p:cNvSpPr>
          <p:nvPr/>
        </p:nvSpPr>
        <p:spPr bwMode="auto">
          <a:xfrm>
            <a:off x="4067944" y="3471756"/>
            <a:ext cx="228600"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30" name="Oval 7"/>
          <p:cNvSpPr>
            <a:spLocks noChangeArrowheads="1"/>
          </p:cNvSpPr>
          <p:nvPr/>
        </p:nvSpPr>
        <p:spPr bwMode="auto">
          <a:xfrm>
            <a:off x="4067944" y="4323276"/>
            <a:ext cx="228600"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33" name="Text Box 16"/>
          <p:cNvSpPr txBox="1">
            <a:spLocks noChangeArrowheads="1"/>
          </p:cNvSpPr>
          <p:nvPr/>
        </p:nvSpPr>
        <p:spPr bwMode="auto">
          <a:xfrm>
            <a:off x="4716016" y="4784452"/>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lvl1pPr marL="158750" indent="-15875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eaLnBrk="0" hangingPunct="0">
              <a:spcBef>
                <a:spcPct val="20000"/>
              </a:spcBef>
            </a:pPr>
            <a:r>
              <a:rPr lang="zh-CN" altLang="en-US" sz="2400" b="1" dirty="0" smtClean="0">
                <a:latin typeface="微软雅黑" pitchFamily="34" charset="-122"/>
                <a:ea typeface="微软雅黑" pitchFamily="34" charset="-122"/>
              </a:rPr>
              <a:t>智慧</a:t>
            </a:r>
            <a:r>
              <a:rPr lang="zh-CN" altLang="en-US" sz="2400" b="1" dirty="0">
                <a:latin typeface="微软雅黑" pitchFamily="34" charset="-122"/>
                <a:ea typeface="微软雅黑" pitchFamily="34" charset="-122"/>
              </a:rPr>
              <a:t>园区</a:t>
            </a:r>
            <a:r>
              <a:rPr lang="zh-CN" altLang="en-US" sz="2400" b="1" dirty="0" smtClean="0">
                <a:latin typeface="微软雅黑" pitchFamily="34" charset="-122"/>
                <a:ea typeface="微软雅黑" pitchFamily="34" charset="-122"/>
              </a:rPr>
              <a:t>实施计划</a:t>
            </a:r>
            <a:endParaRPr lang="en-US" altLang="zh-CN" sz="2400" b="1" dirty="0">
              <a:latin typeface="微软雅黑" pitchFamily="34" charset="-122"/>
              <a:ea typeface="微软雅黑" pitchFamily="34" charset="-122"/>
            </a:endParaRPr>
          </a:p>
        </p:txBody>
      </p:sp>
      <p:sp>
        <p:nvSpPr>
          <p:cNvPr id="34" name="Line 15"/>
          <p:cNvSpPr>
            <a:spLocks noChangeShapeType="1"/>
          </p:cNvSpPr>
          <p:nvPr/>
        </p:nvSpPr>
        <p:spPr bwMode="auto">
          <a:xfrm flipV="1">
            <a:off x="4352875" y="5403272"/>
            <a:ext cx="3371850" cy="1270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35" name="Oval 11"/>
          <p:cNvSpPr>
            <a:spLocks noChangeArrowheads="1"/>
          </p:cNvSpPr>
          <p:nvPr/>
        </p:nvSpPr>
        <p:spPr bwMode="auto">
          <a:xfrm>
            <a:off x="4067944" y="5115240"/>
            <a:ext cx="228600"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Tree>
    <p:extLst>
      <p:ext uri="{BB962C8B-B14F-4D97-AF65-F5344CB8AC3E}">
        <p14:creationId xmlns:p14="http://schemas.microsoft.com/office/powerpoint/2010/main" val="2023067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reeform 14"/>
          <p:cNvSpPr>
            <a:spLocks/>
          </p:cNvSpPr>
          <p:nvPr/>
        </p:nvSpPr>
        <p:spPr bwMode="gray">
          <a:xfrm rot="6229464" flipH="1">
            <a:off x="533808" y="3705467"/>
            <a:ext cx="790575" cy="1079500"/>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chemeClr val="accent6"/>
          </a:solidFill>
          <a:ln w="0">
            <a:noFill/>
            <a:prstDash val="solid"/>
            <a:round/>
            <a:headEnd/>
            <a:tailEnd/>
          </a:ln>
        </p:spPr>
        <p:txBody>
          <a:bodyPr/>
          <a:lstStyle/>
          <a:p>
            <a:pPr>
              <a:defRPr/>
            </a:pPr>
            <a:endParaRPr lang="zh-CN" altLang="en-US">
              <a:latin typeface="微软雅黑" pitchFamily="34" charset="-122"/>
              <a:ea typeface="微软雅黑" pitchFamily="34" charset="-122"/>
            </a:endParaRPr>
          </a:p>
        </p:txBody>
      </p:sp>
      <p:sp>
        <p:nvSpPr>
          <p:cNvPr id="4" name="Freeform 15"/>
          <p:cNvSpPr>
            <a:spLocks/>
          </p:cNvSpPr>
          <p:nvPr/>
        </p:nvSpPr>
        <p:spPr bwMode="gray">
          <a:xfrm rot="46582969" flipH="1" flipV="1">
            <a:off x="2347914" y="3832468"/>
            <a:ext cx="1131887" cy="871538"/>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chemeClr val="accent6">
              <a:lumMod val="75000"/>
            </a:schemeClr>
          </a:solidFill>
          <a:ln w="0">
            <a:noFill/>
            <a:prstDash val="solid"/>
            <a:round/>
            <a:headEnd/>
            <a:tailEnd/>
          </a:ln>
        </p:spPr>
        <p:txBody>
          <a:bodyPr/>
          <a:lstStyle/>
          <a:p>
            <a:pPr>
              <a:defRPr/>
            </a:pPr>
            <a:endParaRPr lang="zh-CN" altLang="en-US">
              <a:latin typeface="微软雅黑" pitchFamily="34" charset="-122"/>
              <a:ea typeface="微软雅黑" pitchFamily="34" charset="-122"/>
            </a:endParaRPr>
          </a:p>
        </p:txBody>
      </p:sp>
      <p:sp>
        <p:nvSpPr>
          <p:cNvPr id="5" name="AutoShape 16"/>
          <p:cNvSpPr>
            <a:spLocks noChangeArrowheads="1"/>
          </p:cNvSpPr>
          <p:nvPr/>
        </p:nvSpPr>
        <p:spPr bwMode="auto">
          <a:xfrm>
            <a:off x="1589089" y="3972168"/>
            <a:ext cx="576263" cy="719137"/>
          </a:xfrm>
          <a:prstGeom prst="downArrow">
            <a:avLst>
              <a:gd name="adj1" fmla="val 30028"/>
              <a:gd name="adj2" fmla="val 72438"/>
            </a:avLst>
          </a:prstGeom>
          <a:solidFill>
            <a:schemeClr val="accent6"/>
          </a:solidFill>
          <a:ln w="0" algn="ctr">
            <a:noFill/>
            <a:miter lim="800000"/>
            <a:headEnd/>
            <a:tailEnd/>
          </a:ln>
          <a:effectLst/>
        </p:spPr>
        <p:txBody>
          <a:bodyPr wrap="none" anchor="ctr"/>
          <a:lstStyle/>
          <a:p>
            <a:pPr>
              <a:defRPr/>
            </a:pPr>
            <a:endParaRPr lang="zh-CN" altLang="en-US">
              <a:latin typeface="微软雅黑" pitchFamily="34" charset="-122"/>
              <a:ea typeface="微软雅黑" pitchFamily="34" charset="-122"/>
            </a:endParaRPr>
          </a:p>
        </p:txBody>
      </p:sp>
      <p:sp>
        <p:nvSpPr>
          <p:cNvPr id="6" name="Rectangle 49"/>
          <p:cNvSpPr>
            <a:spLocks noChangeArrowheads="1"/>
          </p:cNvSpPr>
          <p:nvPr/>
        </p:nvSpPr>
        <p:spPr bwMode="auto">
          <a:xfrm>
            <a:off x="223822" y="4893379"/>
            <a:ext cx="891794" cy="306816"/>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sz="1400" b="1" dirty="0" smtClean="0">
                <a:solidFill>
                  <a:schemeClr val="bg1"/>
                </a:solidFill>
                <a:latin typeface="微软雅黑" pitchFamily="34" charset="-122"/>
                <a:ea typeface="微软雅黑" pitchFamily="34" charset="-122"/>
              </a:rPr>
              <a:t>集中监控</a:t>
            </a:r>
            <a:endParaRPr lang="ko-KR" altLang="en-US" sz="1400" b="1" dirty="0">
              <a:solidFill>
                <a:schemeClr val="bg1"/>
              </a:solidFill>
              <a:latin typeface="微软雅黑" pitchFamily="34" charset="-122"/>
              <a:ea typeface="微软雅黑" pitchFamily="34" charset="-122"/>
            </a:endParaRPr>
          </a:p>
        </p:txBody>
      </p:sp>
      <p:sp>
        <p:nvSpPr>
          <p:cNvPr id="7" name="Rectangle 49"/>
          <p:cNvSpPr>
            <a:spLocks noChangeArrowheads="1"/>
          </p:cNvSpPr>
          <p:nvPr/>
        </p:nvSpPr>
        <p:spPr bwMode="auto">
          <a:xfrm>
            <a:off x="1444653" y="4893379"/>
            <a:ext cx="891794" cy="306816"/>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sz="1400" b="1" dirty="0" smtClean="0">
                <a:solidFill>
                  <a:schemeClr val="bg1"/>
                </a:solidFill>
                <a:latin typeface="微软雅黑" pitchFamily="34" charset="-122"/>
                <a:ea typeface="微软雅黑" pitchFamily="34" charset="-122"/>
              </a:rPr>
              <a:t>辅助决策</a:t>
            </a:r>
            <a:endParaRPr lang="ko-KR" altLang="en-US" sz="1400" b="1" dirty="0" smtClean="0">
              <a:solidFill>
                <a:schemeClr val="bg1"/>
              </a:solidFill>
              <a:latin typeface="微软雅黑" pitchFamily="34" charset="-122"/>
              <a:ea typeface="微软雅黑" pitchFamily="34" charset="-122"/>
            </a:endParaRPr>
          </a:p>
        </p:txBody>
      </p:sp>
      <p:sp>
        <p:nvSpPr>
          <p:cNvPr id="8" name="Rectangle 49"/>
          <p:cNvSpPr>
            <a:spLocks noChangeArrowheads="1"/>
          </p:cNvSpPr>
          <p:nvPr/>
        </p:nvSpPr>
        <p:spPr bwMode="auto">
          <a:xfrm>
            <a:off x="2627784" y="4893379"/>
            <a:ext cx="891794" cy="306816"/>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sz="1400" b="1" dirty="0" smtClean="0">
                <a:solidFill>
                  <a:schemeClr val="bg1"/>
                </a:solidFill>
                <a:latin typeface="微软雅黑" pitchFamily="34" charset="-122"/>
                <a:ea typeface="微软雅黑" pitchFamily="34" charset="-122"/>
              </a:rPr>
              <a:t>应急指挥</a:t>
            </a:r>
            <a:endParaRPr lang="ko-KR" altLang="en-US" sz="1400" b="1" dirty="0">
              <a:solidFill>
                <a:schemeClr val="bg1"/>
              </a:solidFill>
              <a:latin typeface="微软雅黑" pitchFamily="34" charset="-122"/>
              <a:ea typeface="微软雅黑" pitchFamily="34" charset="-122"/>
            </a:endParaRPr>
          </a:p>
        </p:txBody>
      </p:sp>
      <p:grpSp>
        <p:nvGrpSpPr>
          <p:cNvPr id="9" name="组合 8"/>
          <p:cNvGrpSpPr/>
          <p:nvPr/>
        </p:nvGrpSpPr>
        <p:grpSpPr>
          <a:xfrm>
            <a:off x="347664" y="3039300"/>
            <a:ext cx="2892425" cy="767769"/>
            <a:chOff x="2774950" y="1947173"/>
            <a:chExt cx="3597275" cy="1077913"/>
          </a:xfrm>
        </p:grpSpPr>
        <p:grpSp>
          <p:nvGrpSpPr>
            <p:cNvPr id="10" name="Group 5"/>
            <p:cNvGrpSpPr>
              <a:grpSpLocks/>
            </p:cNvGrpSpPr>
            <p:nvPr/>
          </p:nvGrpSpPr>
          <p:grpSpPr bwMode="auto">
            <a:xfrm>
              <a:off x="2774950" y="2091636"/>
              <a:ext cx="3597275" cy="933450"/>
              <a:chOff x="1973" y="1027"/>
              <a:chExt cx="1926" cy="937"/>
            </a:xfrm>
          </p:grpSpPr>
          <p:sp>
            <p:nvSpPr>
              <p:cNvPr id="16" name="Oval 6"/>
              <p:cNvSpPr>
                <a:spLocks noChangeArrowheads="1"/>
              </p:cNvSpPr>
              <p:nvPr/>
            </p:nvSpPr>
            <p:spPr bwMode="gray">
              <a:xfrm>
                <a:off x="1994" y="1057"/>
                <a:ext cx="1905" cy="907"/>
              </a:xfrm>
              <a:prstGeom prst="ellipse">
                <a:avLst/>
              </a:prstGeom>
              <a:gradFill rotWithShape="1">
                <a:gsLst>
                  <a:gs pos="0">
                    <a:schemeClr val="accent1">
                      <a:gamma/>
                      <a:shade val="63529"/>
                      <a:invGamma/>
                    </a:schemeClr>
                  </a:gs>
                  <a:gs pos="100000">
                    <a:schemeClr val="accent1"/>
                  </a:gs>
                </a:gsLst>
                <a:lin ang="2700000" scaled="1"/>
              </a:gradFill>
              <a:ln w="9525">
                <a:noFill/>
                <a:round/>
                <a:headEnd/>
                <a:tailEnd/>
              </a:ln>
              <a:effectLst/>
            </p:spPr>
            <p:txBody>
              <a:bodyPr wrap="none" anchor="ctr"/>
              <a:lstStyle/>
              <a:p>
                <a:pPr>
                  <a:defRPr/>
                </a:pPr>
                <a:endParaRPr lang="zh-CN" altLang="en-US" sz="1600">
                  <a:latin typeface="微软雅黑" pitchFamily="34" charset="-122"/>
                  <a:ea typeface="微软雅黑" pitchFamily="34" charset="-122"/>
                </a:endParaRPr>
              </a:p>
            </p:txBody>
          </p:sp>
          <p:sp>
            <p:nvSpPr>
              <p:cNvPr id="17" name="Oval 7"/>
              <p:cNvSpPr>
                <a:spLocks noChangeArrowheads="1"/>
              </p:cNvSpPr>
              <p:nvPr/>
            </p:nvSpPr>
            <p:spPr bwMode="gray">
              <a:xfrm>
                <a:off x="1973" y="1027"/>
                <a:ext cx="1905" cy="907"/>
              </a:xfrm>
              <a:prstGeom prst="ellipse">
                <a:avLst/>
              </a:prstGeom>
              <a:gradFill rotWithShape="1">
                <a:gsLst>
                  <a:gs pos="0">
                    <a:schemeClr val="accent1">
                      <a:gamma/>
                      <a:tint val="44314"/>
                      <a:invGamma/>
                    </a:schemeClr>
                  </a:gs>
                  <a:gs pos="100000">
                    <a:schemeClr val="accent1"/>
                  </a:gs>
                </a:gsLst>
                <a:lin ang="2700000" scaled="1"/>
              </a:gradFill>
              <a:ln w="9525">
                <a:noFill/>
                <a:round/>
                <a:headEnd/>
                <a:tailEnd/>
              </a:ln>
              <a:effectLst/>
            </p:spPr>
            <p:txBody>
              <a:bodyPr wrap="none" anchor="ctr"/>
              <a:lstStyle/>
              <a:p>
                <a:pPr>
                  <a:defRPr/>
                </a:pPr>
                <a:endParaRPr lang="zh-CN" altLang="en-US" sz="1600">
                  <a:latin typeface="微软雅黑" pitchFamily="34" charset="-122"/>
                  <a:ea typeface="微软雅黑" pitchFamily="34" charset="-122"/>
                </a:endParaRPr>
              </a:p>
            </p:txBody>
          </p:sp>
        </p:grpSp>
        <p:grpSp>
          <p:nvGrpSpPr>
            <p:cNvPr id="11" name="Group 8"/>
            <p:cNvGrpSpPr>
              <a:grpSpLocks/>
            </p:cNvGrpSpPr>
            <p:nvPr/>
          </p:nvGrpSpPr>
          <p:grpSpPr bwMode="auto">
            <a:xfrm>
              <a:off x="2847975" y="1947173"/>
              <a:ext cx="3384550" cy="935038"/>
              <a:chOff x="4166" y="1706"/>
              <a:chExt cx="1252" cy="1252"/>
            </a:xfrm>
          </p:grpSpPr>
          <p:sp>
            <p:nvSpPr>
              <p:cNvPr id="12" name="Oval 9"/>
              <p:cNvSpPr>
                <a:spLocks noChangeArrowheads="1"/>
              </p:cNvSpPr>
              <p:nvPr/>
            </p:nvSpPr>
            <p:spPr bwMode="gray">
              <a:xfrm>
                <a:off x="4166" y="1706"/>
                <a:ext cx="1252" cy="1252"/>
              </a:xfrm>
              <a:prstGeom prst="ellipse">
                <a:avLst/>
              </a:prstGeom>
              <a:gradFill rotWithShape="1">
                <a:gsLst>
                  <a:gs pos="0">
                    <a:schemeClr val="folHlink">
                      <a:gamma/>
                      <a:shade val="46275"/>
                      <a:invGamma/>
                    </a:schemeClr>
                  </a:gs>
                  <a:gs pos="100000">
                    <a:schemeClr val="folHlink"/>
                  </a:gs>
                </a:gsLst>
                <a:lin ang="2700000" scaled="1"/>
              </a:gradFill>
              <a:ln w="9525" algn="ctr">
                <a:noFill/>
                <a:round/>
                <a:headEnd/>
                <a:tailEnd/>
              </a:ln>
              <a:effectLst/>
            </p:spPr>
            <p:txBody>
              <a:bodyPr vert="eaVert" wrap="none" anchor="ctr"/>
              <a:lstStyle/>
              <a:p>
                <a:pPr>
                  <a:defRPr/>
                </a:pPr>
                <a:endParaRPr lang="zh-CN" altLang="en-US" sz="1600">
                  <a:latin typeface="微软雅黑" pitchFamily="34" charset="-122"/>
                  <a:ea typeface="微软雅黑" pitchFamily="34" charset="-122"/>
                </a:endParaRPr>
              </a:p>
            </p:txBody>
          </p:sp>
          <p:sp>
            <p:nvSpPr>
              <p:cNvPr id="13" name="Oval 10"/>
              <p:cNvSpPr>
                <a:spLocks noChangeArrowheads="1"/>
              </p:cNvSpPr>
              <p:nvPr/>
            </p:nvSpPr>
            <p:spPr bwMode="gray">
              <a:xfrm>
                <a:off x="4182" y="1712"/>
                <a:ext cx="1222" cy="1222"/>
              </a:xfrm>
              <a:prstGeom prst="ellipse">
                <a:avLst/>
              </a:prstGeom>
              <a:gradFill rotWithShape="1">
                <a:gsLst>
                  <a:gs pos="0">
                    <a:schemeClr val="folHlink">
                      <a:alpha val="0"/>
                    </a:schemeClr>
                  </a:gs>
                  <a:gs pos="100000">
                    <a:schemeClr val="folHlink">
                      <a:gamma/>
                      <a:tint val="34902"/>
                      <a:invGamma/>
                    </a:schemeClr>
                  </a:gs>
                </a:gsLst>
                <a:lin ang="2700000" scaled="1"/>
              </a:gradFill>
              <a:ln w="9525" algn="ctr">
                <a:noFill/>
                <a:round/>
                <a:headEnd/>
                <a:tailEnd/>
              </a:ln>
              <a:effectLst/>
            </p:spPr>
            <p:txBody>
              <a:bodyPr vert="eaVert" wrap="none" anchor="ctr"/>
              <a:lstStyle/>
              <a:p>
                <a:pPr>
                  <a:defRPr/>
                </a:pPr>
                <a:endParaRPr lang="zh-CN" altLang="en-US" sz="1600">
                  <a:latin typeface="微软雅黑" pitchFamily="34" charset="-122"/>
                  <a:ea typeface="微软雅黑" pitchFamily="34" charset="-122"/>
                </a:endParaRPr>
              </a:p>
            </p:txBody>
          </p:sp>
          <p:sp>
            <p:nvSpPr>
              <p:cNvPr id="14" name="Oval 11"/>
              <p:cNvSpPr>
                <a:spLocks noChangeArrowheads="1"/>
              </p:cNvSpPr>
              <p:nvPr/>
            </p:nvSpPr>
            <p:spPr bwMode="gray">
              <a:xfrm>
                <a:off x="4195" y="1725"/>
                <a:ext cx="1162" cy="1141"/>
              </a:xfrm>
              <a:prstGeom prst="ellipse">
                <a:avLst/>
              </a:prstGeom>
              <a:gradFill rotWithShape="1">
                <a:gsLst>
                  <a:gs pos="0">
                    <a:schemeClr val="folHlink">
                      <a:gamma/>
                      <a:shade val="79216"/>
                      <a:invGamma/>
                    </a:schemeClr>
                  </a:gs>
                  <a:gs pos="100000">
                    <a:schemeClr val="folHlink">
                      <a:alpha val="48000"/>
                    </a:schemeClr>
                  </a:gs>
                </a:gsLst>
                <a:lin ang="2700000" scaled="1"/>
              </a:gradFill>
              <a:ln w="9525" algn="ctr">
                <a:noFill/>
                <a:round/>
                <a:headEnd/>
                <a:tailEnd/>
              </a:ln>
              <a:effectLst/>
            </p:spPr>
            <p:txBody>
              <a:bodyPr vert="eaVert" wrap="none" anchor="ctr"/>
              <a:lstStyle/>
              <a:p>
                <a:pPr>
                  <a:defRPr/>
                </a:pPr>
                <a:endParaRPr lang="zh-CN" altLang="en-US" sz="1600">
                  <a:latin typeface="微软雅黑" pitchFamily="34" charset="-122"/>
                  <a:ea typeface="微软雅黑" pitchFamily="34" charset="-122"/>
                </a:endParaRPr>
              </a:p>
            </p:txBody>
          </p:sp>
          <p:sp>
            <p:nvSpPr>
              <p:cNvPr id="15" name="Oval 12"/>
              <p:cNvSpPr>
                <a:spLocks noChangeArrowheads="1"/>
              </p:cNvSpPr>
              <p:nvPr/>
            </p:nvSpPr>
            <p:spPr bwMode="gray">
              <a:xfrm>
                <a:off x="4263" y="1811"/>
                <a:ext cx="1033" cy="927"/>
              </a:xfrm>
              <a:prstGeom prst="ellipse">
                <a:avLst/>
              </a:prstGeom>
              <a:gradFill rotWithShape="1">
                <a:gsLst>
                  <a:gs pos="0">
                    <a:schemeClr val="folHlink">
                      <a:gamma/>
                      <a:tint val="0"/>
                      <a:invGamma/>
                    </a:schemeClr>
                  </a:gs>
                  <a:gs pos="100000">
                    <a:schemeClr val="folHlink">
                      <a:alpha val="38000"/>
                    </a:schemeClr>
                  </a:gs>
                </a:gsLst>
                <a:lin ang="2700000" scaled="1"/>
              </a:gradFill>
              <a:ln w="9525" algn="ctr">
                <a:noFill/>
                <a:round/>
                <a:headEnd/>
                <a:tailEnd/>
              </a:ln>
              <a:effectLst/>
            </p:spPr>
            <p:txBody>
              <a:bodyPr wrap="none" anchor="ctr"/>
              <a:lstStyle/>
              <a:p>
                <a:pPr algn="ctr" eaLnBrk="0" hangingPunct="0">
                  <a:defRPr/>
                </a:pPr>
                <a:r>
                  <a:rPr lang="zh-CN" altLang="en-US" b="1" dirty="0" smtClean="0">
                    <a:solidFill>
                      <a:srgbClr val="C00000"/>
                    </a:solidFill>
                    <a:latin typeface="微软雅黑" pitchFamily="34" charset="-122"/>
                    <a:ea typeface="微软雅黑" pitchFamily="34" charset="-122"/>
                  </a:rPr>
                  <a:t>园区管理中心</a:t>
                </a:r>
                <a:endParaRPr lang="zh-CN" altLang="en-US" b="1" dirty="0">
                  <a:solidFill>
                    <a:srgbClr val="C00000"/>
                  </a:solidFill>
                  <a:latin typeface="微软雅黑" pitchFamily="34" charset="-122"/>
                  <a:ea typeface="微软雅黑" pitchFamily="34" charset="-122"/>
                </a:endParaRPr>
              </a:p>
            </p:txBody>
          </p:sp>
        </p:grpSp>
      </p:grpSp>
      <p:pic>
        <p:nvPicPr>
          <p:cNvPr id="18" name="Picture 3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0893" y="2418602"/>
            <a:ext cx="807235" cy="464352"/>
          </a:xfrm>
          <a:prstGeom prst="rect">
            <a:avLst/>
          </a:prstGeom>
          <a:noFill/>
          <a:ln w="9525">
            <a:noFill/>
            <a:miter lim="800000"/>
            <a:headEnd/>
            <a:tailEnd/>
          </a:ln>
        </p:spPr>
      </p:pic>
      <p:grpSp>
        <p:nvGrpSpPr>
          <p:cNvPr id="19" name="组合 30"/>
          <p:cNvGrpSpPr/>
          <p:nvPr/>
        </p:nvGrpSpPr>
        <p:grpSpPr>
          <a:xfrm>
            <a:off x="1525466" y="2410757"/>
            <a:ext cx="800223" cy="485776"/>
            <a:chOff x="3601393" y="1052736"/>
            <a:chExt cx="5138482" cy="3095625"/>
          </a:xfrm>
        </p:grpSpPr>
        <p:pic>
          <p:nvPicPr>
            <p:cNvPr id="20" name="Picture 3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7587" y="1627415"/>
              <a:ext cx="2642288" cy="1128713"/>
            </a:xfrm>
            <a:prstGeom prst="rect">
              <a:avLst/>
            </a:prstGeom>
            <a:noFill/>
            <a:ln w="9525" algn="ctr">
              <a:noFill/>
              <a:miter lim="800000"/>
              <a:headEnd/>
              <a:tailEnd/>
            </a:ln>
          </p:spPr>
        </p:pic>
        <p:pic>
          <p:nvPicPr>
            <p:cNvPr id="21" name="Picture 3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01393" y="1052736"/>
              <a:ext cx="5136371" cy="539750"/>
            </a:xfrm>
            <a:prstGeom prst="rect">
              <a:avLst/>
            </a:prstGeom>
            <a:noFill/>
            <a:ln w="9525">
              <a:noFill/>
              <a:miter lim="800000"/>
              <a:headEnd/>
              <a:tailEnd/>
            </a:ln>
          </p:spPr>
        </p:pic>
        <p:pic>
          <p:nvPicPr>
            <p:cNvPr id="22" name="Picture 3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03505" y="1621061"/>
              <a:ext cx="2110867" cy="2527300"/>
            </a:xfrm>
            <a:prstGeom prst="rect">
              <a:avLst/>
            </a:prstGeom>
            <a:noFill/>
            <a:ln w="9525" algn="ctr">
              <a:noFill/>
              <a:miter lim="800000"/>
              <a:headEnd/>
              <a:tailEnd/>
            </a:ln>
          </p:spPr>
        </p:pic>
        <p:pic>
          <p:nvPicPr>
            <p:cNvPr id="23" name="Picture 3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97587" y="2872011"/>
              <a:ext cx="2642288" cy="1276350"/>
            </a:xfrm>
            <a:prstGeom prst="rect">
              <a:avLst/>
            </a:prstGeom>
            <a:noFill/>
            <a:ln w="9525" algn="ctr">
              <a:noFill/>
              <a:miter lim="800000"/>
              <a:headEnd/>
              <a:tailEnd/>
            </a:ln>
          </p:spPr>
        </p:pic>
      </p:grpSp>
      <p:sp>
        <p:nvSpPr>
          <p:cNvPr id="24" name="AutoShape 51" descr="图片7"/>
          <p:cNvSpPr>
            <a:spLocks noChangeArrowheads="1"/>
          </p:cNvSpPr>
          <p:nvPr/>
        </p:nvSpPr>
        <p:spPr bwMode="auto">
          <a:xfrm>
            <a:off x="2507354" y="2423487"/>
            <a:ext cx="713685" cy="473045"/>
          </a:xfrm>
          <a:prstGeom prst="roundRect">
            <a:avLst>
              <a:gd name="adj" fmla="val 6903"/>
            </a:avLst>
          </a:prstGeom>
          <a:blipFill dpi="0" rotWithShape="1">
            <a:blip r:embed="rId7" cstate="email">
              <a:extLst>
                <a:ext uri="{28A0092B-C50C-407E-A947-70E740481C1C}">
                  <a14:useLocalDpi xmlns:a14="http://schemas.microsoft.com/office/drawing/2010/main"/>
                </a:ext>
              </a:extLst>
            </a:blip>
            <a:srcRect/>
            <a:stretch>
              <a:fillRect/>
            </a:stretch>
          </a:blipFill>
          <a:ln w="9525" algn="ctr">
            <a:noFill/>
            <a:round/>
            <a:headEnd/>
            <a:tailEnd/>
          </a:ln>
          <a:effectLst>
            <a:outerShdw blurRad="50800" dist="38100" dir="2700000" algn="tl" rotWithShape="0">
              <a:prstClr val="black">
                <a:alpha val="40000"/>
              </a:prstClr>
            </a:outerShdw>
          </a:effectLst>
        </p:spPr>
        <p:txBody>
          <a:bodyPr wrap="none" lIns="91386" tIns="45692" rIns="91386" bIns="45692"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900" b="0" i="0" u="none" strike="noStrike" kern="0" cap="none" spc="0" normalizeH="0" baseline="0" noProof="0">
              <a:ln>
                <a:noFill/>
              </a:ln>
              <a:solidFill>
                <a:schemeClr val="bg1"/>
              </a:solidFill>
              <a:effectLst/>
              <a:uLnTx/>
              <a:uFillTx/>
              <a:latin typeface="微软雅黑" pitchFamily="34" charset="-122"/>
              <a:ea typeface="微软雅黑" pitchFamily="34" charset="-122"/>
            </a:endParaRPr>
          </a:p>
        </p:txBody>
      </p:sp>
      <p:sp>
        <p:nvSpPr>
          <p:cNvPr id="25" name="Rectangle 12"/>
          <p:cNvSpPr/>
          <p:nvPr/>
        </p:nvSpPr>
        <p:spPr>
          <a:xfrm>
            <a:off x="584657" y="2214389"/>
            <a:ext cx="721857" cy="230853"/>
          </a:xfrm>
          <a:prstGeom prst="rect">
            <a:avLst/>
          </a:prstGeom>
          <a:effectLst/>
        </p:spPr>
        <p:txBody>
          <a:bodyPr wrap="square" lIns="91461" tIns="45730" rIns="91461" bIns="45730">
            <a:spAutoFit/>
          </a:bodyPr>
          <a:lstStyle/>
          <a:p>
            <a:pPr marL="342977" indent="-342977" algn="ctr" fontAlgn="auto">
              <a:lnSpc>
                <a:spcPct val="100000"/>
              </a:lnSpc>
              <a:spcBef>
                <a:spcPct val="20000"/>
              </a:spcBef>
              <a:spcAft>
                <a:spcPts val="1200"/>
              </a:spcAft>
              <a:buClr>
                <a:srgbClr val="FF5B00"/>
              </a:buClr>
              <a:defRPr/>
            </a:pPr>
            <a:r>
              <a:rPr lang="zh-CN" altLang="en-US" sz="900" b="1" dirty="0" smtClean="0">
                <a:gradFill>
                  <a:gsLst>
                    <a:gs pos="0">
                      <a:srgbClr val="525051"/>
                    </a:gs>
                    <a:gs pos="100000">
                      <a:srgbClr val="525051"/>
                    </a:gs>
                  </a:gsLst>
                  <a:lin ang="5400000" scaled="0"/>
                </a:gradFill>
                <a:latin typeface="微软雅黑" pitchFamily="34" charset="-122"/>
                <a:ea typeface="微软雅黑" pitchFamily="34" charset="-122"/>
              </a:rPr>
              <a:t>监控大屏</a:t>
            </a:r>
            <a:endParaRPr lang="en-US" sz="900" b="1" dirty="0">
              <a:gradFill>
                <a:gsLst>
                  <a:gs pos="0">
                    <a:srgbClr val="525051"/>
                  </a:gs>
                  <a:gs pos="100000">
                    <a:srgbClr val="525051"/>
                  </a:gs>
                </a:gsLst>
                <a:lin ang="5400000" scaled="0"/>
              </a:gradFill>
              <a:latin typeface="微软雅黑" pitchFamily="34" charset="-122"/>
              <a:ea typeface="微软雅黑" pitchFamily="34" charset="-122"/>
            </a:endParaRPr>
          </a:p>
        </p:txBody>
      </p:sp>
      <p:sp>
        <p:nvSpPr>
          <p:cNvPr id="26" name="Rectangle 11"/>
          <p:cNvSpPr/>
          <p:nvPr/>
        </p:nvSpPr>
        <p:spPr>
          <a:xfrm>
            <a:off x="1506785" y="2204864"/>
            <a:ext cx="857003" cy="230853"/>
          </a:xfrm>
          <a:prstGeom prst="rect">
            <a:avLst/>
          </a:prstGeom>
          <a:effectLst/>
        </p:spPr>
        <p:txBody>
          <a:bodyPr wrap="square" lIns="91461" tIns="45730" rIns="91461" bIns="45730">
            <a:spAutoFit/>
          </a:bodyPr>
          <a:lstStyle/>
          <a:p>
            <a:pPr marL="342977" indent="-342977" algn="ctr" fontAlgn="auto">
              <a:lnSpc>
                <a:spcPct val="100000"/>
              </a:lnSpc>
              <a:spcBef>
                <a:spcPct val="20000"/>
              </a:spcBef>
              <a:spcAft>
                <a:spcPts val="1200"/>
              </a:spcAft>
              <a:buClr>
                <a:srgbClr val="FF5B00"/>
              </a:buClr>
              <a:defRPr/>
            </a:pPr>
            <a:r>
              <a:rPr lang="zh-CN" altLang="en-US" sz="900" b="1" dirty="0" smtClean="0">
                <a:gradFill>
                  <a:gsLst>
                    <a:gs pos="0">
                      <a:srgbClr val="525051"/>
                    </a:gs>
                    <a:gs pos="100000">
                      <a:srgbClr val="525051"/>
                    </a:gs>
                  </a:gsLst>
                  <a:lin ang="5400000" scaled="0"/>
                </a:gradFill>
                <a:latin typeface="微软雅黑" pitchFamily="34" charset="-122"/>
                <a:ea typeface="微软雅黑" pitchFamily="34" charset="-122"/>
              </a:rPr>
              <a:t>融合通信</a:t>
            </a:r>
            <a:endParaRPr lang="en-US" sz="900" b="1" dirty="0">
              <a:gradFill>
                <a:gsLst>
                  <a:gs pos="0">
                    <a:srgbClr val="525051"/>
                  </a:gs>
                  <a:gs pos="100000">
                    <a:srgbClr val="525051"/>
                  </a:gs>
                </a:gsLst>
                <a:lin ang="5400000" scaled="0"/>
              </a:gradFill>
              <a:latin typeface="微软雅黑" pitchFamily="34" charset="-122"/>
              <a:ea typeface="微软雅黑" pitchFamily="34" charset="-122"/>
            </a:endParaRPr>
          </a:p>
        </p:txBody>
      </p:sp>
      <p:sp>
        <p:nvSpPr>
          <p:cNvPr id="27" name="Rectangle 11"/>
          <p:cNvSpPr/>
          <p:nvPr/>
        </p:nvSpPr>
        <p:spPr>
          <a:xfrm>
            <a:off x="2411660" y="2204864"/>
            <a:ext cx="857003" cy="230853"/>
          </a:xfrm>
          <a:prstGeom prst="rect">
            <a:avLst/>
          </a:prstGeom>
          <a:effectLst/>
        </p:spPr>
        <p:txBody>
          <a:bodyPr wrap="square" lIns="91461" tIns="45730" rIns="91461" bIns="45730">
            <a:spAutoFit/>
          </a:bodyPr>
          <a:lstStyle/>
          <a:p>
            <a:pPr marL="342977" indent="-342977" algn="ctr" fontAlgn="auto">
              <a:lnSpc>
                <a:spcPct val="100000"/>
              </a:lnSpc>
              <a:spcBef>
                <a:spcPct val="20000"/>
              </a:spcBef>
              <a:spcAft>
                <a:spcPts val="1200"/>
              </a:spcAft>
              <a:buClr>
                <a:srgbClr val="FF5B00"/>
              </a:buClr>
              <a:defRPr/>
            </a:pPr>
            <a:r>
              <a:rPr lang="zh-CN" altLang="en-US" sz="900" b="1" dirty="0" smtClean="0">
                <a:gradFill>
                  <a:gsLst>
                    <a:gs pos="0">
                      <a:srgbClr val="525051"/>
                    </a:gs>
                    <a:gs pos="100000">
                      <a:srgbClr val="525051"/>
                    </a:gs>
                  </a:gsLst>
                  <a:lin ang="5400000" scaled="0"/>
                </a:gradFill>
                <a:latin typeface="微软雅黑" pitchFamily="34" charset="-122"/>
                <a:ea typeface="微软雅黑" pitchFamily="34" charset="-122"/>
              </a:rPr>
              <a:t>视频会议</a:t>
            </a:r>
            <a:endParaRPr lang="en-US" sz="900" b="1" dirty="0">
              <a:gradFill>
                <a:gsLst>
                  <a:gs pos="0">
                    <a:srgbClr val="525051"/>
                  </a:gs>
                  <a:gs pos="100000">
                    <a:srgbClr val="525051"/>
                  </a:gs>
                </a:gsLst>
                <a:lin ang="5400000" scaled="0"/>
              </a:gradFill>
              <a:latin typeface="微软雅黑" pitchFamily="34" charset="-122"/>
              <a:ea typeface="微软雅黑" pitchFamily="34" charset="-122"/>
            </a:endParaRPr>
          </a:p>
        </p:txBody>
      </p:sp>
      <p:grpSp>
        <p:nvGrpSpPr>
          <p:cNvPr id="60" name="组合 35"/>
          <p:cNvGrpSpPr/>
          <p:nvPr/>
        </p:nvGrpSpPr>
        <p:grpSpPr>
          <a:xfrm>
            <a:off x="3995080" y="3528056"/>
            <a:ext cx="4753384" cy="2637248"/>
            <a:chOff x="1663466" y="1021329"/>
            <a:chExt cx="5978832" cy="3069296"/>
          </a:xfrm>
        </p:grpSpPr>
        <p:sp>
          <p:nvSpPr>
            <p:cNvPr id="61" name="Rectangle 548"/>
            <p:cNvSpPr>
              <a:spLocks noChangeArrowheads="1"/>
            </p:cNvSpPr>
            <p:nvPr/>
          </p:nvSpPr>
          <p:spPr bwMode="auto">
            <a:xfrm>
              <a:off x="1663471" y="1707349"/>
              <a:ext cx="1144201" cy="2383276"/>
            </a:xfrm>
            <a:prstGeom prst="rect">
              <a:avLst/>
            </a:prstGeom>
            <a:solidFill>
              <a:schemeClr val="bg1">
                <a:lumMod val="85000"/>
              </a:schemeClr>
            </a:solidFill>
            <a:ln w="9525">
              <a:noFill/>
              <a:miter lim="800000"/>
              <a:headEnd/>
              <a:tailEnd/>
            </a:ln>
          </p:spPr>
          <p:txBody>
            <a:bodyPr/>
            <a:lstStyle/>
            <a:p>
              <a:pPr algn="ctr"/>
              <a:r>
                <a:rPr lang="zh-CN" altLang="en-US" sz="1200" dirty="0" smtClean="0">
                  <a:solidFill>
                    <a:srgbClr val="FF0000"/>
                  </a:solidFill>
                  <a:latin typeface="微软雅黑" pitchFamily="34" charset="-122"/>
                  <a:ea typeface="微软雅黑" pitchFamily="34" charset="-122"/>
                </a:rPr>
                <a:t>集中监控</a:t>
              </a:r>
              <a:endParaRPr lang="zh-CN" altLang="en-US" sz="1200" dirty="0">
                <a:solidFill>
                  <a:srgbClr val="FF0000"/>
                </a:solidFill>
                <a:latin typeface="微软雅黑" pitchFamily="34" charset="-122"/>
                <a:ea typeface="微软雅黑" pitchFamily="34" charset="-122"/>
              </a:endParaRPr>
            </a:p>
          </p:txBody>
        </p:sp>
        <p:sp>
          <p:nvSpPr>
            <p:cNvPr id="62" name="Rectangle 14"/>
            <p:cNvSpPr>
              <a:spLocks noChangeArrowheads="1"/>
            </p:cNvSpPr>
            <p:nvPr/>
          </p:nvSpPr>
          <p:spPr bwMode="auto">
            <a:xfrm>
              <a:off x="1778033" y="2004351"/>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视频监控</a:t>
              </a:r>
              <a:endParaRPr lang="zh-CN" altLang="en-US" sz="1100" dirty="0">
                <a:solidFill>
                  <a:schemeClr val="tx1">
                    <a:lumMod val="50000"/>
                  </a:schemeClr>
                </a:solidFill>
                <a:latin typeface="微软雅黑" pitchFamily="34" charset="-122"/>
                <a:ea typeface="微软雅黑" pitchFamily="34" charset="-122"/>
              </a:endParaRPr>
            </a:p>
          </p:txBody>
        </p:sp>
        <p:sp>
          <p:nvSpPr>
            <p:cNvPr id="63" name="Rectangle 548"/>
            <p:cNvSpPr>
              <a:spLocks noChangeArrowheads="1"/>
            </p:cNvSpPr>
            <p:nvPr/>
          </p:nvSpPr>
          <p:spPr bwMode="auto">
            <a:xfrm>
              <a:off x="1663466" y="1021329"/>
              <a:ext cx="5957068" cy="619204"/>
            </a:xfrm>
            <a:prstGeom prst="rect">
              <a:avLst/>
            </a:prstGeom>
            <a:solidFill>
              <a:schemeClr val="bg1">
                <a:lumMod val="95000"/>
              </a:schemeClr>
            </a:solidFill>
            <a:ln w="9525">
              <a:noFill/>
              <a:miter lim="800000"/>
              <a:headEnd/>
              <a:tailEnd/>
            </a:ln>
          </p:spPr>
          <p:txBody>
            <a:bodyPr/>
            <a:lstStyle/>
            <a:p>
              <a:pPr algn="ctr"/>
              <a:endParaRPr lang="zh-CN" altLang="en-US" sz="1400" b="1" dirty="0">
                <a:solidFill>
                  <a:srgbClr val="FF0000"/>
                </a:solidFill>
                <a:latin typeface="微软雅黑" pitchFamily="34" charset="-122"/>
                <a:ea typeface="微软雅黑" pitchFamily="34" charset="-122"/>
              </a:endParaRPr>
            </a:p>
          </p:txBody>
        </p:sp>
        <p:sp>
          <p:nvSpPr>
            <p:cNvPr id="64" name="Rectangle 14"/>
            <p:cNvSpPr>
              <a:spLocks noChangeArrowheads="1"/>
            </p:cNvSpPr>
            <p:nvPr/>
          </p:nvSpPr>
          <p:spPr bwMode="auto">
            <a:xfrm>
              <a:off x="2204556" y="1314935"/>
              <a:ext cx="1155763" cy="223262"/>
            </a:xfrm>
            <a:prstGeom prst="rect">
              <a:avLst/>
            </a:prstGeom>
            <a:solidFill>
              <a:schemeClr val="bg2">
                <a:lumMod val="10000"/>
                <a:lumOff val="90000"/>
              </a:schemeClr>
            </a:solidFill>
            <a:ln w="9525">
              <a:noFill/>
              <a:miter lim="800000"/>
              <a:headEnd/>
              <a:tailEnd/>
            </a:ln>
          </p:spPr>
          <p:txBody>
            <a:bodyPr/>
            <a:lstStyle/>
            <a:p>
              <a:pPr algn="ctr"/>
              <a:r>
                <a:rPr lang="zh-CN" altLang="en-US" sz="1100" dirty="0" smtClean="0">
                  <a:solidFill>
                    <a:schemeClr val="tx1">
                      <a:lumMod val="50000"/>
                    </a:schemeClr>
                  </a:solidFill>
                  <a:latin typeface="微软雅黑" pitchFamily="34" charset="-122"/>
                  <a:ea typeface="微软雅黑" pitchFamily="34" charset="-122"/>
                </a:rPr>
                <a:t>监控大屏</a:t>
              </a:r>
              <a:endParaRPr lang="zh-CN" altLang="en-US" sz="1100" dirty="0">
                <a:solidFill>
                  <a:schemeClr val="tx1">
                    <a:lumMod val="50000"/>
                  </a:schemeClr>
                </a:solidFill>
                <a:latin typeface="微软雅黑" pitchFamily="34" charset="-122"/>
                <a:ea typeface="微软雅黑" pitchFamily="34" charset="-122"/>
              </a:endParaRPr>
            </a:p>
          </p:txBody>
        </p:sp>
        <p:sp>
          <p:nvSpPr>
            <p:cNvPr id="65" name="Rectangle 14"/>
            <p:cNvSpPr>
              <a:spLocks noChangeArrowheads="1"/>
            </p:cNvSpPr>
            <p:nvPr/>
          </p:nvSpPr>
          <p:spPr bwMode="auto">
            <a:xfrm>
              <a:off x="4173527" y="1314935"/>
              <a:ext cx="925066" cy="272015"/>
            </a:xfrm>
            <a:prstGeom prst="rect">
              <a:avLst/>
            </a:prstGeom>
            <a:solidFill>
              <a:schemeClr val="bg2">
                <a:lumMod val="10000"/>
                <a:lumOff val="90000"/>
              </a:schemeClr>
            </a:solidFill>
            <a:ln w="9525">
              <a:noFill/>
              <a:miter lim="800000"/>
              <a:headEnd/>
              <a:tailEnd/>
            </a:ln>
          </p:spPr>
          <p:txBody>
            <a:bodyPr/>
            <a:lstStyle/>
            <a:p>
              <a:pPr algn="ctr"/>
              <a:r>
                <a:rPr lang="zh-CN" altLang="en-US" sz="1100" dirty="0" smtClean="0">
                  <a:solidFill>
                    <a:schemeClr val="tx1">
                      <a:lumMod val="50000"/>
                    </a:schemeClr>
                  </a:solidFill>
                  <a:latin typeface="微软雅黑" pitchFamily="34" charset="-122"/>
                  <a:ea typeface="微软雅黑" pitchFamily="34" charset="-122"/>
                </a:rPr>
                <a:t>管理台</a:t>
              </a:r>
              <a:endParaRPr lang="zh-CN" altLang="en-US" sz="1100" dirty="0">
                <a:solidFill>
                  <a:schemeClr val="tx1">
                    <a:lumMod val="50000"/>
                  </a:schemeClr>
                </a:solidFill>
                <a:latin typeface="微软雅黑" pitchFamily="34" charset="-122"/>
                <a:ea typeface="微软雅黑" pitchFamily="34" charset="-122"/>
              </a:endParaRPr>
            </a:p>
          </p:txBody>
        </p:sp>
        <p:sp>
          <p:nvSpPr>
            <p:cNvPr id="66" name="Rectangle 14"/>
            <p:cNvSpPr>
              <a:spLocks noChangeArrowheads="1"/>
            </p:cNvSpPr>
            <p:nvPr/>
          </p:nvSpPr>
          <p:spPr bwMode="auto">
            <a:xfrm>
              <a:off x="5911801" y="1314931"/>
              <a:ext cx="1098371" cy="272020"/>
            </a:xfrm>
            <a:prstGeom prst="rect">
              <a:avLst/>
            </a:prstGeom>
            <a:solidFill>
              <a:schemeClr val="bg2">
                <a:lumMod val="10000"/>
                <a:lumOff val="90000"/>
              </a:schemeClr>
            </a:solidFill>
            <a:ln w="9525">
              <a:noFill/>
              <a:miter lim="800000"/>
              <a:headEnd/>
              <a:tailEnd/>
            </a:ln>
          </p:spPr>
          <p:txBody>
            <a:bodyPr/>
            <a:lstStyle/>
            <a:p>
              <a:pPr algn="ctr"/>
              <a:r>
                <a:rPr lang="zh-CN" altLang="en-US" sz="1100" dirty="0" smtClean="0">
                  <a:solidFill>
                    <a:schemeClr val="tx1">
                      <a:lumMod val="50000"/>
                    </a:schemeClr>
                  </a:solidFill>
                  <a:latin typeface="微软雅黑" pitchFamily="34" charset="-122"/>
                  <a:ea typeface="微软雅黑" pitchFamily="34" charset="-122"/>
                </a:rPr>
                <a:t>会议系统</a:t>
              </a:r>
              <a:endParaRPr lang="zh-CN" altLang="en-US" sz="1100" dirty="0">
                <a:solidFill>
                  <a:schemeClr val="tx1">
                    <a:lumMod val="50000"/>
                  </a:schemeClr>
                </a:solidFill>
                <a:latin typeface="微软雅黑" pitchFamily="34" charset="-122"/>
                <a:ea typeface="微软雅黑" pitchFamily="34" charset="-122"/>
              </a:endParaRPr>
            </a:p>
          </p:txBody>
        </p:sp>
        <p:sp>
          <p:nvSpPr>
            <p:cNvPr id="67" name="Rectangle 548"/>
            <p:cNvSpPr>
              <a:spLocks noChangeArrowheads="1"/>
            </p:cNvSpPr>
            <p:nvPr/>
          </p:nvSpPr>
          <p:spPr bwMode="auto">
            <a:xfrm>
              <a:off x="2869694" y="1697621"/>
              <a:ext cx="1144201" cy="2383276"/>
            </a:xfrm>
            <a:prstGeom prst="rect">
              <a:avLst/>
            </a:prstGeom>
            <a:solidFill>
              <a:schemeClr val="bg1">
                <a:lumMod val="85000"/>
              </a:schemeClr>
            </a:solidFill>
            <a:ln w="9525">
              <a:noFill/>
              <a:miter lim="800000"/>
              <a:headEnd/>
              <a:tailEnd/>
            </a:ln>
          </p:spPr>
          <p:txBody>
            <a:bodyPr/>
            <a:lstStyle/>
            <a:p>
              <a:pPr algn="ctr"/>
              <a:r>
                <a:rPr lang="zh-CN" altLang="en-US" sz="1200" dirty="0" smtClean="0">
                  <a:solidFill>
                    <a:srgbClr val="FF0000"/>
                  </a:solidFill>
                  <a:latin typeface="微软雅黑" pitchFamily="34" charset="-122"/>
                  <a:ea typeface="微软雅黑" pitchFamily="34" charset="-122"/>
                </a:rPr>
                <a:t>业务联动</a:t>
              </a:r>
              <a:endParaRPr lang="zh-CN" altLang="en-US" sz="1200" dirty="0">
                <a:solidFill>
                  <a:srgbClr val="FF0000"/>
                </a:solidFill>
                <a:latin typeface="微软雅黑" pitchFamily="34" charset="-122"/>
                <a:ea typeface="微软雅黑" pitchFamily="34" charset="-122"/>
              </a:endParaRPr>
            </a:p>
          </p:txBody>
        </p:sp>
        <p:sp>
          <p:nvSpPr>
            <p:cNvPr id="68" name="Rectangle 548"/>
            <p:cNvSpPr>
              <a:spLocks noChangeArrowheads="1"/>
            </p:cNvSpPr>
            <p:nvPr/>
          </p:nvSpPr>
          <p:spPr bwMode="auto">
            <a:xfrm>
              <a:off x="4066189" y="1697621"/>
              <a:ext cx="1144201" cy="2383276"/>
            </a:xfrm>
            <a:prstGeom prst="rect">
              <a:avLst/>
            </a:prstGeom>
            <a:solidFill>
              <a:schemeClr val="bg1">
                <a:lumMod val="85000"/>
              </a:schemeClr>
            </a:solidFill>
            <a:ln w="9525">
              <a:noFill/>
              <a:miter lim="800000"/>
              <a:headEnd/>
              <a:tailEnd/>
            </a:ln>
          </p:spPr>
          <p:txBody>
            <a:bodyPr/>
            <a:lstStyle/>
            <a:p>
              <a:pPr algn="ctr"/>
              <a:r>
                <a:rPr lang="zh-CN" altLang="en-US" sz="1200" dirty="0" smtClean="0">
                  <a:solidFill>
                    <a:srgbClr val="FF0000"/>
                  </a:solidFill>
                  <a:latin typeface="微软雅黑" pitchFamily="34" charset="-122"/>
                  <a:ea typeface="微软雅黑" pitchFamily="34" charset="-122"/>
                </a:rPr>
                <a:t>统计分析</a:t>
              </a:r>
              <a:endParaRPr lang="zh-CN" altLang="en-US" sz="1200" dirty="0">
                <a:solidFill>
                  <a:srgbClr val="FF0000"/>
                </a:solidFill>
                <a:latin typeface="微软雅黑" pitchFamily="34" charset="-122"/>
                <a:ea typeface="微软雅黑" pitchFamily="34" charset="-122"/>
              </a:endParaRPr>
            </a:p>
          </p:txBody>
        </p:sp>
        <p:sp>
          <p:nvSpPr>
            <p:cNvPr id="69" name="Rectangle 548"/>
            <p:cNvSpPr>
              <a:spLocks noChangeArrowheads="1"/>
            </p:cNvSpPr>
            <p:nvPr/>
          </p:nvSpPr>
          <p:spPr bwMode="auto">
            <a:xfrm>
              <a:off x="6498097" y="1697621"/>
              <a:ext cx="1144201" cy="2383276"/>
            </a:xfrm>
            <a:prstGeom prst="rect">
              <a:avLst/>
            </a:prstGeom>
            <a:solidFill>
              <a:schemeClr val="bg1">
                <a:lumMod val="85000"/>
              </a:schemeClr>
            </a:solidFill>
            <a:ln w="9525">
              <a:noFill/>
              <a:miter lim="800000"/>
              <a:headEnd/>
              <a:tailEnd/>
            </a:ln>
          </p:spPr>
          <p:txBody>
            <a:bodyPr/>
            <a:lstStyle/>
            <a:p>
              <a:pPr algn="ctr"/>
              <a:r>
                <a:rPr lang="zh-CN" altLang="en-US" sz="1200" dirty="0" smtClean="0">
                  <a:solidFill>
                    <a:srgbClr val="FF0000"/>
                  </a:solidFill>
                  <a:latin typeface="微软雅黑" pitchFamily="34" charset="-122"/>
                  <a:ea typeface="微软雅黑" pitchFamily="34" charset="-122"/>
                </a:rPr>
                <a:t>外部接入</a:t>
              </a:r>
              <a:endParaRPr lang="zh-CN" altLang="en-US" sz="1200" dirty="0">
                <a:solidFill>
                  <a:srgbClr val="FF0000"/>
                </a:solidFill>
                <a:latin typeface="微软雅黑" pitchFamily="34" charset="-122"/>
                <a:ea typeface="微软雅黑" pitchFamily="34" charset="-122"/>
              </a:endParaRPr>
            </a:p>
          </p:txBody>
        </p:sp>
        <p:sp>
          <p:nvSpPr>
            <p:cNvPr id="70" name="Rectangle 548"/>
            <p:cNvSpPr>
              <a:spLocks noChangeArrowheads="1"/>
            </p:cNvSpPr>
            <p:nvPr/>
          </p:nvSpPr>
          <p:spPr bwMode="auto">
            <a:xfrm>
              <a:off x="5278897" y="1694378"/>
              <a:ext cx="1144201" cy="2383276"/>
            </a:xfrm>
            <a:prstGeom prst="rect">
              <a:avLst/>
            </a:prstGeom>
            <a:solidFill>
              <a:schemeClr val="bg1">
                <a:lumMod val="85000"/>
              </a:schemeClr>
            </a:solidFill>
            <a:ln w="9525">
              <a:noFill/>
              <a:miter lim="800000"/>
              <a:headEnd/>
              <a:tailEnd/>
            </a:ln>
          </p:spPr>
          <p:txBody>
            <a:bodyPr/>
            <a:lstStyle/>
            <a:p>
              <a:pPr algn="ctr"/>
              <a:r>
                <a:rPr lang="zh-CN" altLang="en-US" sz="1200" dirty="0" smtClean="0">
                  <a:solidFill>
                    <a:srgbClr val="FF0000"/>
                  </a:solidFill>
                  <a:latin typeface="微软雅黑" pitchFamily="34" charset="-122"/>
                  <a:ea typeface="微软雅黑" pitchFamily="34" charset="-122"/>
                </a:rPr>
                <a:t>运营动态</a:t>
              </a:r>
              <a:endParaRPr lang="zh-CN" altLang="en-US" sz="1200" dirty="0">
                <a:solidFill>
                  <a:srgbClr val="FF0000"/>
                </a:solidFill>
                <a:latin typeface="微软雅黑" pitchFamily="34" charset="-122"/>
                <a:ea typeface="微软雅黑" pitchFamily="34" charset="-122"/>
              </a:endParaRPr>
            </a:p>
          </p:txBody>
        </p:sp>
        <p:sp>
          <p:nvSpPr>
            <p:cNvPr id="71" name="Rectangle 14"/>
            <p:cNvSpPr>
              <a:spLocks noChangeArrowheads="1"/>
            </p:cNvSpPr>
            <p:nvPr/>
          </p:nvSpPr>
          <p:spPr bwMode="auto">
            <a:xfrm>
              <a:off x="2280641" y="2010831"/>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环境监测</a:t>
              </a:r>
              <a:endParaRPr lang="zh-CN" altLang="en-US" sz="1100" dirty="0">
                <a:solidFill>
                  <a:schemeClr val="tx1">
                    <a:lumMod val="50000"/>
                  </a:schemeClr>
                </a:solidFill>
                <a:latin typeface="微软雅黑" pitchFamily="34" charset="-122"/>
                <a:ea typeface="微软雅黑" pitchFamily="34" charset="-122"/>
              </a:endParaRPr>
            </a:p>
          </p:txBody>
        </p:sp>
        <p:sp>
          <p:nvSpPr>
            <p:cNvPr id="72" name="Rectangle 14"/>
            <p:cNvSpPr>
              <a:spLocks noChangeArrowheads="1"/>
            </p:cNvSpPr>
            <p:nvPr/>
          </p:nvSpPr>
          <p:spPr bwMode="auto">
            <a:xfrm>
              <a:off x="1774785" y="2954447"/>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设施监测</a:t>
              </a:r>
              <a:endParaRPr lang="zh-CN" altLang="en-US" sz="1100" dirty="0">
                <a:solidFill>
                  <a:schemeClr val="tx1">
                    <a:lumMod val="50000"/>
                  </a:schemeClr>
                </a:solidFill>
                <a:latin typeface="微软雅黑" pitchFamily="34" charset="-122"/>
                <a:ea typeface="微软雅黑" pitchFamily="34" charset="-122"/>
              </a:endParaRPr>
            </a:p>
          </p:txBody>
        </p:sp>
        <p:sp>
          <p:nvSpPr>
            <p:cNvPr id="73" name="Rectangle 14"/>
            <p:cNvSpPr>
              <a:spLocks noChangeArrowheads="1"/>
            </p:cNvSpPr>
            <p:nvPr/>
          </p:nvSpPr>
          <p:spPr bwMode="auto">
            <a:xfrm>
              <a:off x="2287121" y="2960927"/>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统一告警</a:t>
              </a:r>
              <a:endParaRPr lang="zh-CN" altLang="en-US" sz="1100" dirty="0">
                <a:solidFill>
                  <a:schemeClr val="tx1">
                    <a:lumMod val="50000"/>
                  </a:schemeClr>
                </a:solidFill>
                <a:latin typeface="微软雅黑" pitchFamily="34" charset="-122"/>
                <a:ea typeface="微软雅黑" pitchFamily="34" charset="-122"/>
              </a:endParaRPr>
            </a:p>
          </p:txBody>
        </p:sp>
        <p:sp>
          <p:nvSpPr>
            <p:cNvPr id="74" name="Rectangle 14"/>
            <p:cNvSpPr>
              <a:spLocks noChangeArrowheads="1"/>
            </p:cNvSpPr>
            <p:nvPr/>
          </p:nvSpPr>
          <p:spPr bwMode="auto">
            <a:xfrm>
              <a:off x="2951873" y="2001103"/>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应用互通</a:t>
              </a:r>
              <a:endParaRPr lang="zh-CN" altLang="en-US" sz="1100" dirty="0">
                <a:solidFill>
                  <a:schemeClr val="tx1">
                    <a:lumMod val="50000"/>
                  </a:schemeClr>
                </a:solidFill>
                <a:latin typeface="微软雅黑" pitchFamily="34" charset="-122"/>
                <a:ea typeface="微软雅黑" pitchFamily="34" charset="-122"/>
              </a:endParaRPr>
            </a:p>
          </p:txBody>
        </p:sp>
        <p:sp>
          <p:nvSpPr>
            <p:cNvPr id="75" name="Rectangle 14"/>
            <p:cNvSpPr>
              <a:spLocks noChangeArrowheads="1"/>
            </p:cNvSpPr>
            <p:nvPr/>
          </p:nvSpPr>
          <p:spPr bwMode="auto">
            <a:xfrm>
              <a:off x="3454481" y="2007583"/>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联动触发</a:t>
              </a:r>
              <a:endParaRPr lang="zh-CN" altLang="en-US" sz="1100" dirty="0">
                <a:solidFill>
                  <a:schemeClr val="tx1">
                    <a:lumMod val="50000"/>
                  </a:schemeClr>
                </a:solidFill>
                <a:latin typeface="微软雅黑" pitchFamily="34" charset="-122"/>
                <a:ea typeface="微软雅黑" pitchFamily="34" charset="-122"/>
              </a:endParaRPr>
            </a:p>
          </p:txBody>
        </p:sp>
        <p:sp>
          <p:nvSpPr>
            <p:cNvPr id="76" name="Rectangle 14"/>
            <p:cNvSpPr>
              <a:spLocks noChangeArrowheads="1"/>
            </p:cNvSpPr>
            <p:nvPr/>
          </p:nvSpPr>
          <p:spPr bwMode="auto">
            <a:xfrm>
              <a:off x="2948625" y="2951199"/>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联动响应</a:t>
              </a:r>
              <a:endParaRPr lang="zh-CN" altLang="en-US" sz="1100" dirty="0">
                <a:solidFill>
                  <a:schemeClr val="tx1">
                    <a:lumMod val="50000"/>
                  </a:schemeClr>
                </a:solidFill>
                <a:latin typeface="微软雅黑" pitchFamily="34" charset="-122"/>
                <a:ea typeface="微软雅黑" pitchFamily="34" charset="-122"/>
              </a:endParaRPr>
            </a:p>
          </p:txBody>
        </p:sp>
        <p:sp>
          <p:nvSpPr>
            <p:cNvPr id="77" name="Rectangle 14"/>
            <p:cNvSpPr>
              <a:spLocks noChangeArrowheads="1"/>
            </p:cNvSpPr>
            <p:nvPr/>
          </p:nvSpPr>
          <p:spPr bwMode="auto">
            <a:xfrm>
              <a:off x="3460961" y="2957679"/>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流程管理</a:t>
              </a:r>
              <a:endParaRPr lang="zh-CN" altLang="en-US" sz="1100" dirty="0">
                <a:solidFill>
                  <a:schemeClr val="tx1">
                    <a:lumMod val="50000"/>
                  </a:schemeClr>
                </a:solidFill>
                <a:latin typeface="微软雅黑" pitchFamily="34" charset="-122"/>
                <a:ea typeface="微软雅黑" pitchFamily="34" charset="-122"/>
              </a:endParaRPr>
            </a:p>
          </p:txBody>
        </p:sp>
        <p:sp>
          <p:nvSpPr>
            <p:cNvPr id="78" name="Rectangle 14"/>
            <p:cNvSpPr>
              <a:spLocks noChangeArrowheads="1"/>
            </p:cNvSpPr>
            <p:nvPr/>
          </p:nvSpPr>
          <p:spPr bwMode="auto">
            <a:xfrm>
              <a:off x="4158145" y="2010831"/>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企业统计</a:t>
              </a:r>
              <a:endParaRPr lang="zh-CN" altLang="en-US" sz="1100" dirty="0">
                <a:solidFill>
                  <a:schemeClr val="tx1">
                    <a:lumMod val="50000"/>
                  </a:schemeClr>
                </a:solidFill>
                <a:latin typeface="微软雅黑" pitchFamily="34" charset="-122"/>
                <a:ea typeface="微软雅黑" pitchFamily="34" charset="-122"/>
              </a:endParaRPr>
            </a:p>
          </p:txBody>
        </p:sp>
        <p:sp>
          <p:nvSpPr>
            <p:cNvPr id="79" name="Rectangle 14"/>
            <p:cNvSpPr>
              <a:spLocks noChangeArrowheads="1"/>
            </p:cNvSpPr>
            <p:nvPr/>
          </p:nvSpPr>
          <p:spPr bwMode="auto">
            <a:xfrm>
              <a:off x="4660753" y="2017311"/>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人员统计</a:t>
              </a:r>
              <a:endParaRPr lang="zh-CN" altLang="en-US" sz="1100" dirty="0">
                <a:solidFill>
                  <a:schemeClr val="tx1">
                    <a:lumMod val="50000"/>
                  </a:schemeClr>
                </a:solidFill>
                <a:latin typeface="微软雅黑" pitchFamily="34" charset="-122"/>
                <a:ea typeface="微软雅黑" pitchFamily="34" charset="-122"/>
              </a:endParaRPr>
            </a:p>
          </p:txBody>
        </p:sp>
        <p:sp>
          <p:nvSpPr>
            <p:cNvPr id="80" name="Rectangle 14"/>
            <p:cNvSpPr>
              <a:spLocks noChangeArrowheads="1"/>
            </p:cNvSpPr>
            <p:nvPr/>
          </p:nvSpPr>
          <p:spPr bwMode="auto">
            <a:xfrm>
              <a:off x="4154897" y="2960927"/>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指标统计</a:t>
              </a:r>
              <a:endParaRPr lang="zh-CN" altLang="en-US" sz="1100" dirty="0">
                <a:solidFill>
                  <a:schemeClr val="tx1">
                    <a:lumMod val="50000"/>
                  </a:schemeClr>
                </a:solidFill>
                <a:latin typeface="微软雅黑" pitchFamily="34" charset="-122"/>
                <a:ea typeface="微软雅黑" pitchFamily="34" charset="-122"/>
              </a:endParaRPr>
            </a:p>
          </p:txBody>
        </p:sp>
        <p:sp>
          <p:nvSpPr>
            <p:cNvPr id="81" name="Rectangle 14"/>
            <p:cNvSpPr>
              <a:spLocks noChangeArrowheads="1"/>
            </p:cNvSpPr>
            <p:nvPr/>
          </p:nvSpPr>
          <p:spPr bwMode="auto">
            <a:xfrm>
              <a:off x="4667233" y="2967407"/>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综合报表</a:t>
              </a:r>
              <a:endParaRPr lang="zh-CN" altLang="en-US" sz="1100" dirty="0">
                <a:solidFill>
                  <a:schemeClr val="tx1">
                    <a:lumMod val="50000"/>
                  </a:schemeClr>
                </a:solidFill>
                <a:latin typeface="微软雅黑" pitchFamily="34" charset="-122"/>
                <a:ea typeface="微软雅黑" pitchFamily="34" charset="-122"/>
              </a:endParaRPr>
            </a:p>
          </p:txBody>
        </p:sp>
        <p:sp>
          <p:nvSpPr>
            <p:cNvPr id="82" name="Rectangle 14"/>
            <p:cNvSpPr>
              <a:spLocks noChangeArrowheads="1"/>
            </p:cNvSpPr>
            <p:nvPr/>
          </p:nvSpPr>
          <p:spPr bwMode="auto">
            <a:xfrm>
              <a:off x="5374145" y="2010831"/>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热点信息</a:t>
              </a:r>
              <a:endParaRPr lang="zh-CN" altLang="en-US" sz="1100" dirty="0">
                <a:solidFill>
                  <a:schemeClr val="tx1">
                    <a:lumMod val="50000"/>
                  </a:schemeClr>
                </a:solidFill>
                <a:latin typeface="微软雅黑" pitchFamily="34" charset="-122"/>
                <a:ea typeface="微软雅黑" pitchFamily="34" charset="-122"/>
              </a:endParaRPr>
            </a:p>
          </p:txBody>
        </p:sp>
        <p:sp>
          <p:nvSpPr>
            <p:cNvPr id="83" name="Rectangle 14"/>
            <p:cNvSpPr>
              <a:spLocks noChangeArrowheads="1"/>
            </p:cNvSpPr>
            <p:nvPr/>
          </p:nvSpPr>
          <p:spPr bwMode="auto">
            <a:xfrm>
              <a:off x="5876753" y="2017311"/>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关键事件</a:t>
              </a:r>
              <a:endParaRPr lang="zh-CN" altLang="en-US" sz="1100" dirty="0">
                <a:solidFill>
                  <a:schemeClr val="tx1">
                    <a:lumMod val="50000"/>
                  </a:schemeClr>
                </a:solidFill>
                <a:latin typeface="微软雅黑" pitchFamily="34" charset="-122"/>
                <a:ea typeface="微软雅黑" pitchFamily="34" charset="-122"/>
              </a:endParaRPr>
            </a:p>
          </p:txBody>
        </p:sp>
        <p:sp>
          <p:nvSpPr>
            <p:cNvPr id="84" name="Rectangle 14"/>
            <p:cNvSpPr>
              <a:spLocks noChangeArrowheads="1"/>
            </p:cNvSpPr>
            <p:nvPr/>
          </p:nvSpPr>
          <p:spPr bwMode="auto">
            <a:xfrm>
              <a:off x="5370897" y="2960927"/>
              <a:ext cx="426523" cy="1087739"/>
            </a:xfrm>
            <a:prstGeom prst="rect">
              <a:avLst/>
            </a:prstGeom>
            <a:solidFill>
              <a:schemeClr val="bg1">
                <a:lumMod val="95000"/>
              </a:schemeClr>
            </a:solidFill>
            <a:ln w="9525">
              <a:noFill/>
              <a:miter lim="800000"/>
              <a:headEnd/>
              <a:tailEnd/>
            </a:ln>
          </p:spPr>
          <p:txBody>
            <a:bodyPr anchor="ctr" anchorCtr="1"/>
            <a:lstStyle/>
            <a:p>
              <a:pPr algn="ctr"/>
              <a:r>
                <a:rPr lang="en-US" altLang="zh-CN" sz="1100" dirty="0" smtClean="0">
                  <a:solidFill>
                    <a:schemeClr val="tx1">
                      <a:lumMod val="50000"/>
                    </a:schemeClr>
                  </a:solidFill>
                  <a:latin typeface="微软雅黑" pitchFamily="34" charset="-122"/>
                  <a:ea typeface="微软雅黑" pitchFamily="34" charset="-122"/>
                </a:rPr>
                <a:t>KPI</a:t>
              </a:r>
              <a:r>
                <a:rPr lang="zh-CN" altLang="en-US" sz="1100" dirty="0" smtClean="0">
                  <a:solidFill>
                    <a:schemeClr val="tx1">
                      <a:lumMod val="50000"/>
                    </a:schemeClr>
                  </a:solidFill>
                  <a:latin typeface="微软雅黑" pitchFamily="34" charset="-122"/>
                  <a:ea typeface="微软雅黑" pitchFamily="34" charset="-122"/>
                </a:rPr>
                <a:t>动态</a:t>
              </a:r>
              <a:endParaRPr lang="zh-CN" altLang="en-US" sz="1100" dirty="0">
                <a:solidFill>
                  <a:schemeClr val="tx1">
                    <a:lumMod val="50000"/>
                  </a:schemeClr>
                </a:solidFill>
                <a:latin typeface="微软雅黑" pitchFamily="34" charset="-122"/>
                <a:ea typeface="微软雅黑" pitchFamily="34" charset="-122"/>
              </a:endParaRPr>
            </a:p>
          </p:txBody>
        </p:sp>
        <p:sp>
          <p:nvSpPr>
            <p:cNvPr id="85" name="Rectangle 14"/>
            <p:cNvSpPr>
              <a:spLocks noChangeArrowheads="1"/>
            </p:cNvSpPr>
            <p:nvPr/>
          </p:nvSpPr>
          <p:spPr bwMode="auto">
            <a:xfrm>
              <a:off x="5883233" y="2967407"/>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趋势分析</a:t>
              </a:r>
              <a:endParaRPr lang="zh-CN" altLang="en-US" sz="1100" dirty="0">
                <a:solidFill>
                  <a:schemeClr val="tx1">
                    <a:lumMod val="50000"/>
                  </a:schemeClr>
                </a:solidFill>
                <a:latin typeface="微软雅黑" pitchFamily="34" charset="-122"/>
                <a:ea typeface="微软雅黑" pitchFamily="34" charset="-122"/>
              </a:endParaRPr>
            </a:p>
          </p:txBody>
        </p:sp>
        <p:sp>
          <p:nvSpPr>
            <p:cNvPr id="86" name="Rectangle 14"/>
            <p:cNvSpPr>
              <a:spLocks noChangeArrowheads="1"/>
            </p:cNvSpPr>
            <p:nvPr/>
          </p:nvSpPr>
          <p:spPr bwMode="auto">
            <a:xfrm>
              <a:off x="6586897" y="2007583"/>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市政信息</a:t>
              </a:r>
              <a:endParaRPr lang="zh-CN" altLang="en-US" sz="1100" dirty="0">
                <a:solidFill>
                  <a:schemeClr val="tx1">
                    <a:lumMod val="50000"/>
                  </a:schemeClr>
                </a:solidFill>
                <a:latin typeface="微软雅黑" pitchFamily="34" charset="-122"/>
                <a:ea typeface="微软雅黑" pitchFamily="34" charset="-122"/>
              </a:endParaRPr>
            </a:p>
          </p:txBody>
        </p:sp>
        <p:sp>
          <p:nvSpPr>
            <p:cNvPr id="87" name="Rectangle 14"/>
            <p:cNvSpPr>
              <a:spLocks noChangeArrowheads="1"/>
            </p:cNvSpPr>
            <p:nvPr/>
          </p:nvSpPr>
          <p:spPr bwMode="auto">
            <a:xfrm>
              <a:off x="7089505" y="2014063"/>
              <a:ext cx="426523" cy="914627"/>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民政信息</a:t>
              </a:r>
              <a:endParaRPr lang="zh-CN" altLang="en-US" sz="1100" dirty="0">
                <a:solidFill>
                  <a:schemeClr val="tx1">
                    <a:lumMod val="50000"/>
                  </a:schemeClr>
                </a:solidFill>
                <a:latin typeface="微软雅黑" pitchFamily="34" charset="-122"/>
                <a:ea typeface="微软雅黑" pitchFamily="34" charset="-122"/>
              </a:endParaRPr>
            </a:p>
          </p:txBody>
        </p:sp>
        <p:sp>
          <p:nvSpPr>
            <p:cNvPr id="88" name="Rectangle 14"/>
            <p:cNvSpPr>
              <a:spLocks noChangeArrowheads="1"/>
            </p:cNvSpPr>
            <p:nvPr/>
          </p:nvSpPr>
          <p:spPr bwMode="auto">
            <a:xfrm>
              <a:off x="6583649" y="2957679"/>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商业信息</a:t>
              </a:r>
              <a:endParaRPr lang="zh-CN" altLang="en-US" sz="1100" dirty="0">
                <a:solidFill>
                  <a:schemeClr val="tx1">
                    <a:lumMod val="50000"/>
                  </a:schemeClr>
                </a:solidFill>
                <a:latin typeface="微软雅黑" pitchFamily="34" charset="-122"/>
                <a:ea typeface="微软雅黑" pitchFamily="34" charset="-122"/>
              </a:endParaRPr>
            </a:p>
          </p:txBody>
        </p:sp>
        <p:sp>
          <p:nvSpPr>
            <p:cNvPr id="89" name="Rectangle 14"/>
            <p:cNvSpPr>
              <a:spLocks noChangeArrowheads="1"/>
            </p:cNvSpPr>
            <p:nvPr/>
          </p:nvSpPr>
          <p:spPr bwMode="auto">
            <a:xfrm>
              <a:off x="7095985" y="2964159"/>
              <a:ext cx="426523" cy="1087739"/>
            </a:xfrm>
            <a:prstGeom prst="rect">
              <a:avLst/>
            </a:prstGeom>
            <a:solidFill>
              <a:schemeClr val="bg1">
                <a:lumMod val="95000"/>
              </a:schemeClr>
            </a:solidFill>
            <a:ln w="9525">
              <a:noFill/>
              <a:miter lim="800000"/>
              <a:headEnd/>
              <a:tailEnd/>
            </a:ln>
          </p:spPr>
          <p:txBody>
            <a:bodyPr anchor="ctr" anchorCtr="1"/>
            <a:lstStyle/>
            <a:p>
              <a:pPr algn="ctr"/>
              <a:r>
                <a:rPr lang="zh-CN" altLang="en-US" sz="1100" dirty="0" smtClean="0">
                  <a:solidFill>
                    <a:schemeClr val="tx1">
                      <a:lumMod val="50000"/>
                    </a:schemeClr>
                  </a:solidFill>
                  <a:latin typeface="微软雅黑" pitchFamily="34" charset="-122"/>
                  <a:ea typeface="微软雅黑" pitchFamily="34" charset="-122"/>
                </a:rPr>
                <a:t>生活信息</a:t>
              </a:r>
              <a:endParaRPr lang="zh-CN" altLang="en-US" sz="1100" dirty="0">
                <a:solidFill>
                  <a:schemeClr val="tx1">
                    <a:lumMod val="50000"/>
                  </a:schemeClr>
                </a:solidFill>
                <a:latin typeface="微软雅黑" pitchFamily="34" charset="-122"/>
                <a:ea typeface="微软雅黑" pitchFamily="34" charset="-122"/>
              </a:endParaRPr>
            </a:p>
          </p:txBody>
        </p:sp>
      </p:grpSp>
      <p:sp>
        <p:nvSpPr>
          <p:cNvPr id="59" name="矩形 58"/>
          <p:cNvSpPr/>
          <p:nvPr/>
        </p:nvSpPr>
        <p:spPr>
          <a:xfrm>
            <a:off x="4982489" y="2015988"/>
            <a:ext cx="3693967"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indent="-342900">
              <a:buFont typeface="Arial" pitchFamily="34" charset="0"/>
              <a:buChar char="•"/>
            </a:pPr>
            <a:r>
              <a:rPr lang="zh-CN" altLang="en-US" sz="2000" dirty="0" smtClean="0">
                <a:latin typeface="微软雅黑" pitchFamily="34" charset="-122"/>
                <a:ea typeface="微软雅黑" pitchFamily="34" charset="-122"/>
              </a:rPr>
              <a:t>提供公共</a:t>
            </a:r>
            <a:r>
              <a:rPr lang="zh-CN" altLang="en-US" sz="2000" dirty="0">
                <a:latin typeface="微软雅黑" pitchFamily="34" charset="-122"/>
                <a:ea typeface="微软雅黑" pitchFamily="34" charset="-122"/>
              </a:rPr>
              <a:t>基础</a:t>
            </a:r>
            <a:r>
              <a:rPr lang="zh-CN" altLang="en-US" sz="2000" dirty="0" smtClean="0">
                <a:latin typeface="微软雅黑" pitchFamily="34" charset="-122"/>
                <a:ea typeface="微软雅黑" pitchFamily="34" charset="-122"/>
              </a:rPr>
              <a:t>管理功能</a:t>
            </a:r>
            <a:endParaRPr lang="en-US" altLang="zh-CN" sz="2000" dirty="0" smtClean="0">
              <a:latin typeface="微软雅黑" pitchFamily="34" charset="-122"/>
              <a:ea typeface="微软雅黑" pitchFamily="34" charset="-122"/>
            </a:endParaRPr>
          </a:p>
          <a:p>
            <a:pPr marL="342900" indent="-342900">
              <a:buFont typeface="Arial" pitchFamily="34" charset="0"/>
              <a:buChar char="•"/>
            </a:pPr>
            <a:r>
              <a:rPr lang="zh-CN" altLang="en-US" sz="2000" dirty="0" smtClean="0">
                <a:latin typeface="微软雅黑" pitchFamily="34" charset="-122"/>
                <a:ea typeface="微软雅黑" pitchFamily="34" charset="-122"/>
              </a:rPr>
              <a:t>协调</a:t>
            </a:r>
            <a:r>
              <a:rPr lang="zh-CN" altLang="zh-CN" sz="2000" dirty="0" smtClean="0">
                <a:latin typeface="微软雅黑" pitchFamily="34" charset="-122"/>
                <a:ea typeface="微软雅黑" pitchFamily="34" charset="-122"/>
              </a:rPr>
              <a:t>支撑园区</a:t>
            </a:r>
            <a:r>
              <a:rPr lang="zh-CN" altLang="en-US" sz="2000" dirty="0" smtClean="0">
                <a:latin typeface="微软雅黑" pitchFamily="34" charset="-122"/>
                <a:ea typeface="微软雅黑" pitchFamily="34" charset="-122"/>
              </a:rPr>
              <a:t>管理各项业务</a:t>
            </a:r>
            <a:endParaRPr lang="zh-CN" altLang="en-US" sz="2000" dirty="0">
              <a:latin typeface="微软雅黑" pitchFamily="34" charset="-122"/>
              <a:ea typeface="微软雅黑" pitchFamily="34" charset="-122"/>
            </a:endParaRPr>
          </a:p>
        </p:txBody>
      </p:sp>
      <p:cxnSp>
        <p:nvCxnSpPr>
          <p:cNvPr id="93" name="直接连接符 92"/>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4" name="椭圆 93"/>
          <p:cNvSpPr/>
          <p:nvPr/>
        </p:nvSpPr>
        <p:spPr bwMode="auto">
          <a:xfrm>
            <a:off x="7197725" y="492547"/>
            <a:ext cx="723900" cy="677862"/>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95" name="椭圆 94"/>
          <p:cNvSpPr/>
          <p:nvPr/>
        </p:nvSpPr>
        <p:spPr bwMode="auto">
          <a:xfrm>
            <a:off x="8061325" y="476672"/>
            <a:ext cx="723900" cy="677862"/>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96" name="椭圆 95"/>
          <p:cNvSpPr/>
          <p:nvPr/>
        </p:nvSpPr>
        <p:spPr bwMode="auto">
          <a:xfrm>
            <a:off x="6334125" y="476672"/>
            <a:ext cx="723900" cy="677862"/>
          </a:xfrm>
          <a:prstGeom prst="ellipse">
            <a:avLst/>
          </a:prstGeom>
          <a:blipFill dpi="0" rotWithShape="1">
            <a:blip r:embed="rId10"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90" name="圆角矩形 89"/>
          <p:cNvSpPr/>
          <p:nvPr/>
        </p:nvSpPr>
        <p:spPr>
          <a:xfrm>
            <a:off x="251521" y="1011560"/>
            <a:ext cx="1385300"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500">
                <a:solidFill>
                  <a:srgbClr val="0070C0"/>
                </a:solidFill>
                <a:latin typeface="微软雅黑" pitchFamily="34" charset="-122"/>
                <a:ea typeface="微软雅黑" pitchFamily="34" charset="-122"/>
              </a:rPr>
              <a:t>公共数据平台</a:t>
            </a:r>
          </a:p>
        </p:txBody>
      </p:sp>
      <p:sp>
        <p:nvSpPr>
          <p:cNvPr id="91" name="圆角矩形 90"/>
          <p:cNvSpPr/>
          <p:nvPr/>
        </p:nvSpPr>
        <p:spPr>
          <a:xfrm>
            <a:off x="1763688" y="1011560"/>
            <a:ext cx="1385300"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500" smtClean="0">
                <a:solidFill>
                  <a:srgbClr val="0070C0"/>
                </a:solidFill>
                <a:latin typeface="微软雅黑" pitchFamily="34" charset="-122"/>
                <a:ea typeface="微软雅黑" pitchFamily="34" charset="-122"/>
              </a:rPr>
              <a:t>公共服务平台</a:t>
            </a:r>
            <a:endParaRPr lang="zh-CN" altLang="en-US" sz="1500">
              <a:solidFill>
                <a:srgbClr val="0070C0"/>
              </a:solidFill>
              <a:latin typeface="微软雅黑" pitchFamily="34" charset="-122"/>
              <a:ea typeface="微软雅黑" pitchFamily="34" charset="-122"/>
            </a:endParaRPr>
          </a:p>
        </p:txBody>
      </p:sp>
      <p:cxnSp>
        <p:nvCxnSpPr>
          <p:cNvPr id="92" name="直接连接符 91"/>
          <p:cNvCxnSpPr/>
          <p:nvPr/>
        </p:nvCxnSpPr>
        <p:spPr>
          <a:xfrm>
            <a:off x="1115617"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a:off x="262778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9" name="圆角矩形 98"/>
          <p:cNvSpPr/>
          <p:nvPr/>
        </p:nvSpPr>
        <p:spPr>
          <a:xfrm>
            <a:off x="3258708" y="1011560"/>
            <a:ext cx="1385300"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500" b="1" smtClean="0">
                <a:solidFill>
                  <a:schemeClr val="bg1"/>
                </a:solidFill>
                <a:latin typeface="微软雅黑" pitchFamily="34" charset="-122"/>
                <a:ea typeface="微软雅黑" pitchFamily="34" charset="-122"/>
              </a:rPr>
              <a:t>公共</a:t>
            </a:r>
            <a:r>
              <a:rPr lang="zh-CN" altLang="en-US" sz="1500" b="1">
                <a:solidFill>
                  <a:schemeClr val="bg1"/>
                </a:solidFill>
                <a:latin typeface="微软雅黑" pitchFamily="34" charset="-122"/>
                <a:ea typeface="微软雅黑" pitchFamily="34" charset="-122"/>
              </a:rPr>
              <a:t>管理</a:t>
            </a:r>
            <a:r>
              <a:rPr lang="zh-CN" altLang="en-US" sz="1500" b="1" smtClean="0">
                <a:solidFill>
                  <a:schemeClr val="bg1"/>
                </a:solidFill>
                <a:latin typeface="微软雅黑" pitchFamily="34" charset="-122"/>
                <a:ea typeface="微软雅黑" pitchFamily="34" charset="-122"/>
              </a:rPr>
              <a:t>平台</a:t>
            </a:r>
            <a:endParaRPr lang="zh-CN" altLang="en-US" sz="1500" b="1">
              <a:solidFill>
                <a:schemeClr val="bg1"/>
              </a:solidFill>
              <a:latin typeface="微软雅黑" pitchFamily="34" charset="-122"/>
              <a:ea typeface="微软雅黑" pitchFamily="34" charset="-122"/>
            </a:endParaRPr>
          </a:p>
        </p:txBody>
      </p:sp>
      <p:cxnSp>
        <p:nvCxnSpPr>
          <p:cNvPr id="100" name="直接连接符 99"/>
          <p:cNvCxnSpPr/>
          <p:nvPr/>
        </p:nvCxnSpPr>
        <p:spPr>
          <a:xfrm>
            <a:off x="412280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1"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dirty="0"/>
              <a:t>  </a:t>
            </a:r>
            <a:r>
              <a:rPr lang="en-US" altLang="zh-CN" smtClean="0"/>
              <a:t>2</a:t>
            </a:r>
            <a:r>
              <a:rPr lang="zh-CN" altLang="en-US" smtClean="0"/>
              <a:t>  打造 </a:t>
            </a:r>
            <a:r>
              <a:rPr lang="en-US" altLang="zh-CN" smtClean="0">
                <a:solidFill>
                  <a:srgbClr val="FF0000"/>
                </a:solidFill>
              </a:rPr>
              <a:t>3</a:t>
            </a:r>
            <a:r>
              <a:rPr lang="en-US" altLang="zh-CN" smtClean="0"/>
              <a:t> </a:t>
            </a:r>
            <a:r>
              <a:rPr lang="zh-CN" altLang="en-US" smtClean="0"/>
              <a:t>类平台</a:t>
            </a:r>
            <a:endParaRPr lang="zh-CN" altLang="en-US" dirty="0"/>
          </a:p>
        </p:txBody>
      </p:sp>
      <p:sp>
        <p:nvSpPr>
          <p:cNvPr id="2" name="矩形 1"/>
          <p:cNvSpPr/>
          <p:nvPr/>
        </p:nvSpPr>
        <p:spPr>
          <a:xfrm>
            <a:off x="5850638" y="3450486"/>
            <a:ext cx="1005403" cy="338554"/>
          </a:xfrm>
          <a:prstGeom prst="rect">
            <a:avLst/>
          </a:prstGeom>
        </p:spPr>
        <p:txBody>
          <a:bodyPr wrap="none">
            <a:spAutoFit/>
          </a:bodyPr>
          <a:lstStyle/>
          <a:p>
            <a:pPr algn="ctr"/>
            <a:r>
              <a:rPr lang="zh-CN" altLang="en-US" sz="1600" b="1">
                <a:solidFill>
                  <a:srgbClr val="FF0000"/>
                </a:solidFill>
                <a:latin typeface="微软雅黑" pitchFamily="34" charset="-122"/>
                <a:ea typeface="微软雅黑" pitchFamily="34" charset="-122"/>
              </a:rPr>
              <a:t>管理载体</a:t>
            </a:r>
            <a:endParaRPr lang="zh-CN" altLang="en-US" sz="1600" b="1" dirty="0">
              <a:solidFill>
                <a:srgbClr val="FF0000"/>
              </a:solidFill>
              <a:latin typeface="微软雅黑" pitchFamily="34" charset="-122"/>
              <a:ea typeface="微软雅黑" pitchFamily="34" charset="-122"/>
            </a:endParaRPr>
          </a:p>
        </p:txBody>
      </p:sp>
      <p:sp>
        <p:nvSpPr>
          <p:cNvPr id="97" name="同心圆 96"/>
          <p:cNvSpPr/>
          <p:nvPr/>
        </p:nvSpPr>
        <p:spPr>
          <a:xfrm>
            <a:off x="4405533" y="2226350"/>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4023358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1+#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txBox="1">
            <a:spLocks/>
          </p:cNvSpPr>
          <p:nvPr/>
        </p:nvSpPr>
        <p:spPr>
          <a:xfrm>
            <a:off x="457200" y="1935480"/>
            <a:ext cx="8229600" cy="4389120"/>
          </a:xfrm>
          <a:prstGeom prst="rect">
            <a:avLst/>
          </a:prstGeom>
        </p:spPr>
        <p:txBody>
          <a:bodyPr vert="horz" lIns="91440" tIns="45720" rIns="91440" bIns="45720" rtlCol="0">
            <a:normAutofit/>
          </a:bodyPr>
          <a:lstStyle>
            <a:defPPr>
              <a:defRPr lang="zh-CN"/>
            </a:defPPr>
            <a:lvl1pPr marL="342900" indent="-342900">
              <a:lnSpc>
                <a:spcPct val="150000"/>
              </a:lnSpc>
              <a:spcBef>
                <a:spcPct val="20000"/>
              </a:spcBef>
              <a:buClr>
                <a:schemeClr val="tx2"/>
              </a:buClr>
              <a:buSzPct val="70000"/>
              <a:buFont typeface="Wingdings 2" pitchFamily="18" charset="2"/>
              <a:buChar char="¥"/>
              <a:defRPr sz="2400" b="1">
                <a:latin typeface="微软雅黑" pitchFamily="34" charset="-122"/>
                <a:ea typeface="微软雅黑" pitchFamily="34" charset="-122"/>
              </a:defRPr>
            </a:lvl1pPr>
            <a:lvl2pPr marL="742950" lvl="1" indent="-285750">
              <a:lnSpc>
                <a:spcPct val="150000"/>
              </a:lnSpc>
              <a:spcBef>
                <a:spcPct val="20000"/>
              </a:spcBef>
              <a:buClr>
                <a:schemeClr val="accent4"/>
              </a:buClr>
              <a:buSzPct val="60000"/>
              <a:buFont typeface="Wingdings 2" pitchFamily="18" charset="2"/>
              <a:buChar char="¥"/>
              <a:defRPr sz="2000">
                <a:latin typeface="微软雅黑" pitchFamily="34" charset="-122"/>
                <a:ea typeface="微软雅黑" pitchFamily="34" charset="-122"/>
              </a:defRPr>
            </a:lvl2pPr>
          </a:lstStyle>
          <a:p>
            <a:endParaRPr lang="zh-CN" altLang="en-US" dirty="0"/>
          </a:p>
        </p:txBody>
      </p:sp>
      <p:cxnSp>
        <p:nvCxnSpPr>
          <p:cNvPr id="10" name="直接连接符 9"/>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bwMode="auto">
          <a:xfrm>
            <a:off x="7197725" y="492547"/>
            <a:ext cx="723900" cy="67786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2" name="椭圆 11"/>
          <p:cNvSpPr/>
          <p:nvPr/>
        </p:nvSpPr>
        <p:spPr bwMode="auto">
          <a:xfrm>
            <a:off x="8061325" y="476672"/>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3" name="椭圆 12"/>
          <p:cNvSpPr/>
          <p:nvPr/>
        </p:nvSpPr>
        <p:spPr bwMode="auto">
          <a:xfrm>
            <a:off x="63341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pic>
        <p:nvPicPr>
          <p:cNvPr id="17" name="图片 1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884043" y="1924798"/>
            <a:ext cx="3624064" cy="4191744"/>
          </a:xfrm>
          <a:prstGeom prst="rect">
            <a:avLst/>
          </a:prstGeom>
          <a:effectLst>
            <a:softEdge rad="317500"/>
          </a:effectLst>
        </p:spPr>
      </p:pic>
      <p:sp>
        <p:nvSpPr>
          <p:cNvPr id="9"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3  </a:t>
            </a:r>
            <a:r>
              <a:rPr lang="zh-CN" altLang="en-US" smtClean="0"/>
              <a:t>信息通</a:t>
            </a:r>
            <a:r>
              <a:rPr lang="zh-CN" altLang="en-US" smtClean="0">
                <a:solidFill>
                  <a:srgbClr val="FF3300"/>
                </a:solidFill>
              </a:rPr>
              <a:t>政</a:t>
            </a:r>
            <a:r>
              <a:rPr lang="zh-CN" altLang="en-US" smtClean="0"/>
              <a:t> </a:t>
            </a:r>
            <a:r>
              <a:rPr lang="en-US" altLang="zh-CN" smtClean="0"/>
              <a:t>— </a:t>
            </a:r>
            <a:r>
              <a:rPr lang="zh-CN" altLang="en-US">
                <a:latin typeface="楷体_GB2312" pitchFamily="49" charset="-122"/>
                <a:ea typeface="楷体_GB2312" pitchFamily="49" charset="-122"/>
              </a:rPr>
              <a:t>电子</a:t>
            </a:r>
            <a:r>
              <a:rPr lang="zh-CN" altLang="en-US" smtClean="0">
                <a:latin typeface="楷体_GB2312" pitchFamily="49" charset="-122"/>
                <a:ea typeface="楷体_GB2312" pitchFamily="49" charset="-122"/>
              </a:rPr>
              <a:t>政务应用</a:t>
            </a:r>
            <a:endParaRPr lang="zh-CN" altLang="en-US" dirty="0">
              <a:latin typeface="楷体_GB2312" pitchFamily="49" charset="-122"/>
              <a:ea typeface="楷体_GB2312" pitchFamily="49" charset="-122"/>
            </a:endParaRPr>
          </a:p>
        </p:txBody>
      </p:sp>
      <p:grpSp>
        <p:nvGrpSpPr>
          <p:cNvPr id="28" name="组合 27"/>
          <p:cNvGrpSpPr/>
          <p:nvPr/>
        </p:nvGrpSpPr>
        <p:grpSpPr>
          <a:xfrm>
            <a:off x="796571" y="4470211"/>
            <a:ext cx="4927557" cy="830997"/>
            <a:chOff x="796571" y="4470211"/>
            <a:chExt cx="4927557" cy="830997"/>
          </a:xfrm>
        </p:grpSpPr>
        <p:sp>
          <p:nvSpPr>
            <p:cNvPr id="21" name="TextBox 20"/>
            <p:cNvSpPr txBox="1"/>
            <p:nvPr/>
          </p:nvSpPr>
          <p:spPr>
            <a:xfrm>
              <a:off x="3275856" y="4643844"/>
              <a:ext cx="2448272" cy="369332"/>
            </a:xfrm>
            <a:prstGeom prst="rect">
              <a:avLst/>
            </a:prstGeom>
            <a:noFill/>
          </p:spPr>
          <p:txBody>
            <a:bodyPr wrap="square" rtlCol="0">
              <a:spAutoFit/>
            </a:bodyPr>
            <a:lstStyle/>
            <a:p>
              <a:r>
                <a:rPr lang="zh-CN" altLang="en-US" smtClean="0">
                  <a:solidFill>
                    <a:srgbClr val="FF3300"/>
                  </a:solidFill>
                </a:rPr>
                <a:t>促进社会民生和谐</a:t>
              </a:r>
              <a:endParaRPr lang="zh-CN" altLang="en-US">
                <a:solidFill>
                  <a:srgbClr val="FF3300"/>
                </a:solidFill>
              </a:endParaRPr>
            </a:p>
          </p:txBody>
        </p:sp>
        <p:sp>
          <p:nvSpPr>
            <p:cNvPr id="22" name="右箭头 21"/>
            <p:cNvSpPr/>
            <p:nvPr/>
          </p:nvSpPr>
          <p:spPr>
            <a:xfrm flipH="1">
              <a:off x="2881622" y="4684494"/>
              <a:ext cx="322226"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796571" y="4470211"/>
              <a:ext cx="1797019" cy="830997"/>
            </a:xfrm>
            <a:prstGeom prst="rect">
              <a:avLst/>
            </a:prstGeom>
          </p:spPr>
          <p:txBody>
            <a:bodyPr wrap="square">
              <a:spAutoFit/>
            </a:bodyPr>
            <a:lstStyle/>
            <a:p>
              <a:r>
                <a:rPr lang="zh-CN" altLang="en-US" sz="2400" smtClean="0"/>
                <a:t>社区</a:t>
              </a:r>
              <a:r>
                <a:rPr lang="zh-CN" altLang="en-US" sz="2400"/>
                <a:t>服务与</a:t>
              </a:r>
              <a:r>
                <a:rPr lang="zh-CN" altLang="en-US" sz="2400" smtClean="0"/>
                <a:t>管理系统</a:t>
              </a:r>
              <a:endParaRPr lang="zh-CN" altLang="en-US" sz="2400"/>
            </a:p>
          </p:txBody>
        </p:sp>
      </p:grpSp>
      <p:grpSp>
        <p:nvGrpSpPr>
          <p:cNvPr id="24" name="组合 23"/>
          <p:cNvGrpSpPr/>
          <p:nvPr/>
        </p:nvGrpSpPr>
        <p:grpSpPr>
          <a:xfrm>
            <a:off x="827584" y="2060848"/>
            <a:ext cx="4896544" cy="461665"/>
            <a:chOff x="827584" y="2060848"/>
            <a:chExt cx="4896544" cy="461665"/>
          </a:xfrm>
        </p:grpSpPr>
        <p:sp>
          <p:nvSpPr>
            <p:cNvPr id="2" name="TextBox 1"/>
            <p:cNvSpPr txBox="1"/>
            <p:nvPr/>
          </p:nvSpPr>
          <p:spPr>
            <a:xfrm>
              <a:off x="3275856" y="2132856"/>
              <a:ext cx="2448272" cy="369332"/>
            </a:xfrm>
            <a:prstGeom prst="rect">
              <a:avLst/>
            </a:prstGeom>
            <a:noFill/>
          </p:spPr>
          <p:txBody>
            <a:bodyPr wrap="square" rtlCol="0">
              <a:spAutoFit/>
            </a:bodyPr>
            <a:lstStyle/>
            <a:p>
              <a:r>
                <a:rPr lang="zh-CN" altLang="en-US" smtClean="0">
                  <a:solidFill>
                    <a:srgbClr val="FF3300"/>
                  </a:solidFill>
                </a:rPr>
                <a:t>提高</a:t>
              </a:r>
              <a:r>
                <a:rPr lang="zh-CN" altLang="en-US">
                  <a:solidFill>
                    <a:srgbClr val="FF3300"/>
                  </a:solidFill>
                </a:rPr>
                <a:t>政务</a:t>
              </a:r>
              <a:r>
                <a:rPr lang="zh-CN" altLang="en-US" smtClean="0">
                  <a:solidFill>
                    <a:srgbClr val="FF3300"/>
                  </a:solidFill>
                </a:rPr>
                <a:t>办公效能</a:t>
              </a:r>
              <a:endParaRPr lang="zh-CN" altLang="en-US">
                <a:solidFill>
                  <a:srgbClr val="FF3300"/>
                </a:solidFill>
              </a:endParaRPr>
            </a:p>
          </p:txBody>
        </p:sp>
        <p:sp>
          <p:nvSpPr>
            <p:cNvPr id="4" name="右箭头 3"/>
            <p:cNvSpPr/>
            <p:nvPr/>
          </p:nvSpPr>
          <p:spPr>
            <a:xfrm flipH="1">
              <a:off x="2881622" y="2204864"/>
              <a:ext cx="322226"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827584" y="2060848"/>
              <a:ext cx="2031325" cy="461665"/>
            </a:xfrm>
            <a:prstGeom prst="rect">
              <a:avLst/>
            </a:prstGeom>
          </p:spPr>
          <p:txBody>
            <a:bodyPr wrap="none">
              <a:spAutoFit/>
            </a:bodyPr>
            <a:lstStyle/>
            <a:p>
              <a:r>
                <a:rPr lang="zh-CN" altLang="en-US" sz="2400" dirty="0"/>
                <a:t>综合</a:t>
              </a:r>
              <a:r>
                <a:rPr lang="zh-CN" altLang="en-US" sz="2400" dirty="0" smtClean="0"/>
                <a:t>办公</a:t>
              </a:r>
              <a:r>
                <a:rPr lang="zh-CN" altLang="zh-CN" sz="2400" dirty="0"/>
                <a:t>系统</a:t>
              </a:r>
              <a:endParaRPr lang="en-US" altLang="zh-CN" sz="2400" dirty="0"/>
            </a:p>
          </p:txBody>
        </p:sp>
      </p:grpSp>
      <p:grpSp>
        <p:nvGrpSpPr>
          <p:cNvPr id="25" name="组合 24"/>
          <p:cNvGrpSpPr/>
          <p:nvPr/>
        </p:nvGrpSpPr>
        <p:grpSpPr>
          <a:xfrm>
            <a:off x="755576" y="2719953"/>
            <a:ext cx="4968552" cy="461665"/>
            <a:chOff x="755576" y="2719953"/>
            <a:chExt cx="4968552" cy="461665"/>
          </a:xfrm>
        </p:grpSpPr>
        <p:sp>
          <p:nvSpPr>
            <p:cNvPr id="14" name="TextBox 13"/>
            <p:cNvSpPr txBox="1"/>
            <p:nvPr/>
          </p:nvSpPr>
          <p:spPr>
            <a:xfrm>
              <a:off x="3275856" y="2771636"/>
              <a:ext cx="2448272" cy="369332"/>
            </a:xfrm>
            <a:prstGeom prst="rect">
              <a:avLst/>
            </a:prstGeom>
            <a:noFill/>
          </p:spPr>
          <p:txBody>
            <a:bodyPr wrap="square" rtlCol="0">
              <a:spAutoFit/>
            </a:bodyPr>
            <a:lstStyle/>
            <a:p>
              <a:r>
                <a:rPr lang="zh-CN" altLang="en-US" smtClean="0">
                  <a:solidFill>
                    <a:srgbClr val="FF3300"/>
                  </a:solidFill>
                </a:rPr>
                <a:t>推进权利公开透明</a:t>
              </a:r>
              <a:endParaRPr lang="zh-CN" altLang="en-US">
                <a:solidFill>
                  <a:srgbClr val="FF3300"/>
                </a:solidFill>
              </a:endParaRPr>
            </a:p>
          </p:txBody>
        </p:sp>
        <p:sp>
          <p:nvSpPr>
            <p:cNvPr id="18" name="右箭头 17"/>
            <p:cNvSpPr/>
            <p:nvPr/>
          </p:nvSpPr>
          <p:spPr>
            <a:xfrm flipH="1">
              <a:off x="2881622" y="2812286"/>
              <a:ext cx="322226"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755576" y="2719953"/>
              <a:ext cx="2031325" cy="461665"/>
            </a:xfrm>
            <a:prstGeom prst="rect">
              <a:avLst/>
            </a:prstGeom>
          </p:spPr>
          <p:txBody>
            <a:bodyPr wrap="none">
              <a:spAutoFit/>
            </a:bodyPr>
            <a:lstStyle/>
            <a:p>
              <a:r>
                <a:rPr lang="zh-CN" altLang="zh-CN" sz="2400"/>
                <a:t>业务审批系统</a:t>
              </a:r>
              <a:endParaRPr lang="en-US" altLang="zh-CN" sz="2400"/>
            </a:p>
          </p:txBody>
        </p:sp>
      </p:grpSp>
      <p:grpSp>
        <p:nvGrpSpPr>
          <p:cNvPr id="26" name="组合 25"/>
          <p:cNvGrpSpPr/>
          <p:nvPr/>
        </p:nvGrpSpPr>
        <p:grpSpPr>
          <a:xfrm>
            <a:off x="755576" y="3327375"/>
            <a:ext cx="4968552" cy="461665"/>
            <a:chOff x="755576" y="3327375"/>
            <a:chExt cx="4968552" cy="461665"/>
          </a:xfrm>
        </p:grpSpPr>
        <p:sp>
          <p:nvSpPr>
            <p:cNvPr id="15" name="TextBox 14"/>
            <p:cNvSpPr txBox="1"/>
            <p:nvPr/>
          </p:nvSpPr>
          <p:spPr>
            <a:xfrm>
              <a:off x="3275856" y="3347700"/>
              <a:ext cx="2448272" cy="369332"/>
            </a:xfrm>
            <a:prstGeom prst="rect">
              <a:avLst/>
            </a:prstGeom>
            <a:noFill/>
          </p:spPr>
          <p:txBody>
            <a:bodyPr wrap="square" rtlCol="0">
              <a:spAutoFit/>
            </a:bodyPr>
            <a:lstStyle/>
            <a:p>
              <a:r>
                <a:rPr lang="zh-CN" altLang="en-US" smtClean="0">
                  <a:solidFill>
                    <a:srgbClr val="FF3300"/>
                  </a:solidFill>
                </a:rPr>
                <a:t>加大园企沟通协调</a:t>
              </a:r>
              <a:endParaRPr lang="zh-CN" altLang="en-US">
                <a:solidFill>
                  <a:srgbClr val="FF3300"/>
                </a:solidFill>
              </a:endParaRPr>
            </a:p>
          </p:txBody>
        </p:sp>
        <p:sp>
          <p:nvSpPr>
            <p:cNvPr id="19" name="右箭头 18"/>
            <p:cNvSpPr/>
            <p:nvPr/>
          </p:nvSpPr>
          <p:spPr>
            <a:xfrm flipH="1">
              <a:off x="2881622" y="3460358"/>
              <a:ext cx="322226"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755576" y="3327375"/>
              <a:ext cx="2031325" cy="461665"/>
            </a:xfrm>
            <a:prstGeom prst="rect">
              <a:avLst/>
            </a:prstGeom>
          </p:spPr>
          <p:txBody>
            <a:bodyPr wrap="none">
              <a:spAutoFit/>
            </a:bodyPr>
            <a:lstStyle/>
            <a:p>
              <a:r>
                <a:rPr lang="zh-CN" altLang="zh-CN" sz="2400"/>
                <a:t>视频会议系统</a:t>
              </a:r>
              <a:endParaRPr lang="en-US" altLang="zh-CN" sz="2400"/>
            </a:p>
          </p:txBody>
        </p:sp>
      </p:grpSp>
      <p:grpSp>
        <p:nvGrpSpPr>
          <p:cNvPr id="27" name="组合 26"/>
          <p:cNvGrpSpPr/>
          <p:nvPr/>
        </p:nvGrpSpPr>
        <p:grpSpPr>
          <a:xfrm>
            <a:off x="740475" y="3933056"/>
            <a:ext cx="4983653" cy="461665"/>
            <a:chOff x="740475" y="3933056"/>
            <a:chExt cx="4983653" cy="461665"/>
          </a:xfrm>
        </p:grpSpPr>
        <p:sp>
          <p:nvSpPr>
            <p:cNvPr id="16" name="TextBox 15"/>
            <p:cNvSpPr txBox="1"/>
            <p:nvPr/>
          </p:nvSpPr>
          <p:spPr>
            <a:xfrm>
              <a:off x="3275856" y="3995772"/>
              <a:ext cx="2448272" cy="369332"/>
            </a:xfrm>
            <a:prstGeom prst="rect">
              <a:avLst/>
            </a:prstGeom>
            <a:noFill/>
          </p:spPr>
          <p:txBody>
            <a:bodyPr wrap="square" rtlCol="0">
              <a:spAutoFit/>
            </a:bodyPr>
            <a:lstStyle/>
            <a:p>
              <a:r>
                <a:rPr lang="zh-CN" altLang="en-US">
                  <a:solidFill>
                    <a:srgbClr val="FF3300"/>
                  </a:solidFill>
                </a:rPr>
                <a:t>强化</a:t>
              </a:r>
              <a:r>
                <a:rPr lang="zh-CN" altLang="en-US" smtClean="0">
                  <a:solidFill>
                    <a:srgbClr val="FF3300"/>
                  </a:solidFill>
                </a:rPr>
                <a:t>招商科学管理</a:t>
              </a:r>
              <a:endParaRPr lang="zh-CN" altLang="en-US">
                <a:solidFill>
                  <a:srgbClr val="FF3300"/>
                </a:solidFill>
              </a:endParaRPr>
            </a:p>
          </p:txBody>
        </p:sp>
        <p:sp>
          <p:nvSpPr>
            <p:cNvPr id="20" name="右箭头 19"/>
            <p:cNvSpPr/>
            <p:nvPr/>
          </p:nvSpPr>
          <p:spPr>
            <a:xfrm flipH="1">
              <a:off x="2881622" y="4036422"/>
              <a:ext cx="322226"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740475" y="3933056"/>
              <a:ext cx="2031325" cy="461665"/>
            </a:xfrm>
            <a:prstGeom prst="rect">
              <a:avLst/>
            </a:prstGeom>
          </p:spPr>
          <p:txBody>
            <a:bodyPr wrap="none">
              <a:spAutoFit/>
            </a:bodyPr>
            <a:lstStyle/>
            <a:p>
              <a:r>
                <a:rPr lang="zh-CN" altLang="zh-CN" sz="2400"/>
                <a:t>招商管理系统</a:t>
              </a:r>
              <a:endParaRPr lang="en-US" altLang="zh-CN" sz="2400"/>
            </a:p>
          </p:txBody>
        </p:sp>
      </p:grpSp>
    </p:spTree>
    <p:extLst>
      <p:ext uri="{BB962C8B-B14F-4D97-AF65-F5344CB8AC3E}">
        <p14:creationId xmlns:p14="http://schemas.microsoft.com/office/powerpoint/2010/main" val="48901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righ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righ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right)">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right)">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right)">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等腰三角形 2"/>
          <p:cNvSpPr/>
          <p:nvPr/>
        </p:nvSpPr>
        <p:spPr>
          <a:xfrm>
            <a:off x="1110028" y="2033025"/>
            <a:ext cx="5921816" cy="342428"/>
          </a:xfrm>
          <a:prstGeom prst="triangle">
            <a:avLst/>
          </a:prstGeom>
          <a:solidFill>
            <a:srgbClr val="C00000">
              <a:alpha val="30000"/>
            </a:srgbClr>
          </a:solidFill>
          <a:effectLst/>
        </p:spPr>
        <p:txBody>
          <a:bodyPr lIns="0" tIns="0" rIns="0" bIns="0" anchor="ctr"/>
          <a:lstStyle/>
          <a:p>
            <a:pPr algn="ctr" defTabSz="877820" eaLnBrk="0" fontAlgn="auto" hangingPunct="0">
              <a:lnSpc>
                <a:spcPct val="90000"/>
              </a:lnSpc>
              <a:spcBef>
                <a:spcPts val="0"/>
              </a:spcBef>
              <a:spcAft>
                <a:spcPts val="0"/>
              </a:spcAft>
              <a:buFont typeface="Wingdings" pitchFamily="2" charset="2"/>
              <a:buChar char="n"/>
              <a:defRPr/>
            </a:pPr>
            <a:endParaRPr lang="zh-CN" altLang="en-US" kern="0" dirty="0">
              <a:solidFill>
                <a:schemeClr val="bg1"/>
              </a:solidFill>
              <a:latin typeface="FrutigerNext LT Regular" pitchFamily="34" charset="0"/>
              <a:ea typeface="宋体" charset="-122"/>
            </a:endParaRPr>
          </a:p>
        </p:txBody>
      </p:sp>
      <p:sp>
        <p:nvSpPr>
          <p:cNvPr id="4" name="矩形 3"/>
          <p:cNvSpPr/>
          <p:nvPr/>
        </p:nvSpPr>
        <p:spPr>
          <a:xfrm>
            <a:off x="5841043" y="3430045"/>
            <a:ext cx="1283934" cy="35205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园区管理</a:t>
            </a:r>
            <a:endParaRPr lang="zh-TW" altLang="en-US" sz="1300" dirty="0" smtClean="0">
              <a:latin typeface="FrutigerNext LT Regular" pitchFamily="34" charset="0"/>
              <a:ea typeface="华文细黑" pitchFamily="2" charset="-122"/>
              <a:sym typeface="Lucida Grande"/>
            </a:endParaRPr>
          </a:p>
        </p:txBody>
      </p:sp>
      <p:sp>
        <p:nvSpPr>
          <p:cNvPr id="5" name="矩形 4"/>
          <p:cNvSpPr/>
          <p:nvPr/>
        </p:nvSpPr>
        <p:spPr>
          <a:xfrm>
            <a:off x="4433753" y="3443693"/>
            <a:ext cx="1053991" cy="352090"/>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企业服务</a:t>
            </a:r>
            <a:endParaRPr lang="zh-TW" altLang="en-US" sz="1300" dirty="0" smtClean="0">
              <a:latin typeface="FrutigerNext LT Regular" pitchFamily="34" charset="0"/>
              <a:ea typeface="华文细黑" pitchFamily="2" charset="-122"/>
              <a:sym typeface="Lucida Grande"/>
            </a:endParaRPr>
          </a:p>
        </p:txBody>
      </p:sp>
      <p:sp>
        <p:nvSpPr>
          <p:cNvPr id="6" name="矩形 5"/>
          <p:cNvSpPr/>
          <p:nvPr/>
        </p:nvSpPr>
        <p:spPr>
          <a:xfrm>
            <a:off x="3640224" y="2994165"/>
            <a:ext cx="957774" cy="35205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桌面云</a:t>
            </a:r>
            <a:endParaRPr lang="en-US" altLang="zh-TW" sz="1300" dirty="0" smtClean="0">
              <a:latin typeface="FrutigerNext LT Regular" pitchFamily="34" charset="0"/>
              <a:ea typeface="华文细黑" pitchFamily="2" charset="-122"/>
              <a:sym typeface="Lucida Grande"/>
            </a:endParaRPr>
          </a:p>
        </p:txBody>
      </p:sp>
      <p:sp>
        <p:nvSpPr>
          <p:cNvPr id="7" name="矩形 6"/>
          <p:cNvSpPr/>
          <p:nvPr/>
        </p:nvSpPr>
        <p:spPr>
          <a:xfrm>
            <a:off x="1007304" y="3443732"/>
            <a:ext cx="1423437" cy="35205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sym typeface="Lucida Grande"/>
              </a:rPr>
              <a:t>统一门户</a:t>
            </a:r>
          </a:p>
        </p:txBody>
      </p:sp>
      <p:sp>
        <p:nvSpPr>
          <p:cNvPr id="9" name="圆角矩形 8"/>
          <p:cNvSpPr/>
          <p:nvPr/>
        </p:nvSpPr>
        <p:spPr>
          <a:xfrm>
            <a:off x="3064800" y="1566333"/>
            <a:ext cx="1825713" cy="422507"/>
          </a:xfrm>
          <a:prstGeom prst="roundRect">
            <a:avLst>
              <a:gd name="adj" fmla="val 50000"/>
            </a:avLst>
          </a:prstGeom>
          <a:solidFill>
            <a:srgbClr val="C0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marL="176183" indent="-176183" algn="ctr" defTabSz="801546" eaLnBrk="0" fontAlgn="auto" hangingPunct="0">
              <a:lnSpc>
                <a:spcPct val="120000"/>
              </a:lnSpc>
              <a:spcBef>
                <a:spcPts val="0"/>
              </a:spcBef>
              <a:spcAft>
                <a:spcPts val="0"/>
              </a:spcAft>
              <a:buClr>
                <a:srgbClr val="CC9900"/>
              </a:buClr>
              <a:buSzPct val="80000"/>
              <a:defRPr/>
            </a:pPr>
            <a:r>
              <a:rPr lang="zh-TW" altLang="en-US" sz="2000" b="1" dirty="0" smtClean="0">
                <a:latin typeface="华文细黑" pitchFamily="2" charset="-122"/>
                <a:ea typeface="华文细黑" pitchFamily="2" charset="-122"/>
                <a:sym typeface="Lucida Grande"/>
              </a:rPr>
              <a:t>数据中心</a:t>
            </a:r>
          </a:p>
        </p:txBody>
      </p:sp>
      <p:sp>
        <p:nvSpPr>
          <p:cNvPr id="11" name="矩形 10"/>
          <p:cNvSpPr/>
          <p:nvPr/>
        </p:nvSpPr>
        <p:spPr>
          <a:xfrm>
            <a:off x="1007304" y="4459874"/>
            <a:ext cx="1423437" cy="35205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基础数据库</a:t>
            </a:r>
            <a:endParaRPr lang="zh-TW" altLang="en-US" sz="1300" dirty="0" smtClean="0">
              <a:latin typeface="FrutigerNext LT Regular" pitchFamily="34" charset="0"/>
              <a:ea typeface="华文细黑" pitchFamily="2" charset="-122"/>
              <a:sym typeface="Lucida Grande"/>
            </a:endParaRPr>
          </a:p>
        </p:txBody>
      </p:sp>
      <p:sp>
        <p:nvSpPr>
          <p:cNvPr id="12" name="矩形 11"/>
          <p:cNvSpPr/>
          <p:nvPr/>
        </p:nvSpPr>
        <p:spPr>
          <a:xfrm>
            <a:off x="2712455" y="4459874"/>
            <a:ext cx="1423437" cy="35205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应用数据库</a:t>
            </a:r>
            <a:endParaRPr lang="zh-TW" altLang="en-US" sz="1300" dirty="0" smtClean="0">
              <a:latin typeface="FrutigerNext LT Regular" pitchFamily="34" charset="0"/>
              <a:ea typeface="华文细黑" pitchFamily="2" charset="-122"/>
              <a:sym typeface="Lucida Grande"/>
            </a:endParaRPr>
          </a:p>
        </p:txBody>
      </p:sp>
      <p:sp>
        <p:nvSpPr>
          <p:cNvPr id="13" name="矩形 12"/>
          <p:cNvSpPr/>
          <p:nvPr/>
        </p:nvSpPr>
        <p:spPr>
          <a:xfrm>
            <a:off x="6005872" y="4025628"/>
            <a:ext cx="1119104" cy="786298"/>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开发测试</a:t>
            </a:r>
            <a:endParaRPr lang="en-US" altLang="zh-CN" sz="1300" dirty="0" smtClean="0">
              <a:latin typeface="FrutigerNext LT Regular" pitchFamily="34" charset="0"/>
              <a:ea typeface="华文细黑" pitchFamily="2" charset="-122"/>
              <a:sym typeface="Lucida Grande"/>
            </a:endParaRPr>
          </a:p>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平台</a:t>
            </a:r>
            <a:endParaRPr lang="zh-TW" altLang="en-US" sz="1300" dirty="0" smtClean="0">
              <a:latin typeface="FrutigerNext LT Regular" pitchFamily="34" charset="0"/>
              <a:ea typeface="华文细黑" pitchFamily="2" charset="-122"/>
              <a:sym typeface="Lucida Grande"/>
            </a:endParaRPr>
          </a:p>
        </p:txBody>
      </p:sp>
      <p:sp>
        <p:nvSpPr>
          <p:cNvPr id="14" name="矩形 13"/>
          <p:cNvSpPr/>
          <p:nvPr/>
        </p:nvSpPr>
        <p:spPr>
          <a:xfrm>
            <a:off x="4417606" y="4459874"/>
            <a:ext cx="1423437" cy="35205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中间件</a:t>
            </a:r>
            <a:endParaRPr lang="zh-TW" altLang="en-US" sz="1300" dirty="0" smtClean="0">
              <a:latin typeface="FrutigerNext LT Regular" pitchFamily="34" charset="0"/>
              <a:ea typeface="华文细黑" pitchFamily="2" charset="-122"/>
              <a:sym typeface="Lucida Grande"/>
            </a:endParaRPr>
          </a:p>
        </p:txBody>
      </p:sp>
      <p:sp>
        <p:nvSpPr>
          <p:cNvPr id="15" name="矩形 14"/>
          <p:cNvSpPr/>
          <p:nvPr/>
        </p:nvSpPr>
        <p:spPr>
          <a:xfrm>
            <a:off x="1007305" y="4025629"/>
            <a:ext cx="4828602" cy="35209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sym typeface="Lucida Grande"/>
              </a:rPr>
              <a:t>数据交换平台</a:t>
            </a:r>
          </a:p>
        </p:txBody>
      </p:sp>
      <p:sp>
        <p:nvSpPr>
          <p:cNvPr id="16" name="矩形 15"/>
          <p:cNvSpPr/>
          <p:nvPr/>
        </p:nvSpPr>
        <p:spPr>
          <a:xfrm>
            <a:off x="3064801" y="2360366"/>
            <a:ext cx="1971890" cy="35209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业务咨询</a:t>
            </a:r>
            <a:endParaRPr lang="zh-TW" altLang="en-US" sz="1300" dirty="0" smtClean="0">
              <a:latin typeface="FrutigerNext LT Regular" pitchFamily="34" charset="0"/>
              <a:ea typeface="华文细黑" pitchFamily="2" charset="-122"/>
              <a:sym typeface="Lucida Grande"/>
            </a:endParaRPr>
          </a:p>
        </p:txBody>
      </p:sp>
      <p:sp>
        <p:nvSpPr>
          <p:cNvPr id="17" name="矩形 16"/>
          <p:cNvSpPr/>
          <p:nvPr/>
        </p:nvSpPr>
        <p:spPr>
          <a:xfrm>
            <a:off x="5153085" y="2360366"/>
            <a:ext cx="1971890" cy="35209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业务审批</a:t>
            </a:r>
            <a:endParaRPr lang="zh-TW" altLang="en-US" sz="1300" dirty="0" smtClean="0">
              <a:latin typeface="FrutigerNext LT Regular" pitchFamily="34" charset="0"/>
              <a:ea typeface="华文细黑" pitchFamily="2" charset="-122"/>
              <a:sym typeface="Lucida Grande"/>
            </a:endParaRPr>
          </a:p>
        </p:txBody>
      </p:sp>
      <p:sp>
        <p:nvSpPr>
          <p:cNvPr id="18" name="矩形 17"/>
          <p:cNvSpPr/>
          <p:nvPr/>
        </p:nvSpPr>
        <p:spPr>
          <a:xfrm>
            <a:off x="1007304" y="5051336"/>
            <a:ext cx="6117685" cy="352090"/>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sym typeface="Lucida Grande"/>
              </a:rPr>
              <a:t>企业总控中心 </a:t>
            </a:r>
            <a:r>
              <a:rPr lang="en-US" altLang="zh-TW" sz="1300" dirty="0" smtClean="0">
                <a:latin typeface="FrutigerNext LT Regular" pitchFamily="34" charset="0"/>
                <a:ea typeface="华文细黑" pitchFamily="2" charset="-122"/>
                <a:sym typeface="Lucida Grande"/>
              </a:rPr>
              <a:t>ECC</a:t>
            </a:r>
            <a:endParaRPr lang="zh-TW" altLang="en-US" sz="1300" dirty="0" smtClean="0">
              <a:latin typeface="FrutigerNext LT Regular" pitchFamily="34" charset="0"/>
              <a:ea typeface="华文细黑" pitchFamily="2" charset="-122"/>
              <a:sym typeface="Lucida Grande"/>
            </a:endParaRPr>
          </a:p>
        </p:txBody>
      </p:sp>
      <p:sp>
        <p:nvSpPr>
          <p:cNvPr id="19" name="矩形 18"/>
          <p:cNvSpPr/>
          <p:nvPr/>
        </p:nvSpPr>
        <p:spPr>
          <a:xfrm>
            <a:off x="1007305" y="5896351"/>
            <a:ext cx="531670" cy="352090"/>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计算</a:t>
            </a:r>
          </a:p>
        </p:txBody>
      </p:sp>
      <p:sp>
        <p:nvSpPr>
          <p:cNvPr id="20" name="矩形 19"/>
          <p:cNvSpPr/>
          <p:nvPr/>
        </p:nvSpPr>
        <p:spPr>
          <a:xfrm>
            <a:off x="1610537" y="5896351"/>
            <a:ext cx="531670" cy="352090"/>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存储</a:t>
            </a:r>
          </a:p>
        </p:txBody>
      </p:sp>
      <p:sp>
        <p:nvSpPr>
          <p:cNvPr id="21" name="矩形 20"/>
          <p:cNvSpPr/>
          <p:nvPr/>
        </p:nvSpPr>
        <p:spPr>
          <a:xfrm>
            <a:off x="2785025" y="5896351"/>
            <a:ext cx="531670" cy="352090"/>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网络</a:t>
            </a:r>
          </a:p>
        </p:txBody>
      </p:sp>
      <p:sp>
        <p:nvSpPr>
          <p:cNvPr id="22" name="矩形 21"/>
          <p:cNvSpPr/>
          <p:nvPr/>
        </p:nvSpPr>
        <p:spPr>
          <a:xfrm>
            <a:off x="2199211" y="5896351"/>
            <a:ext cx="531670" cy="352090"/>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安全</a:t>
            </a:r>
          </a:p>
        </p:txBody>
      </p:sp>
      <p:sp>
        <p:nvSpPr>
          <p:cNvPr id="23" name="矩形 22"/>
          <p:cNvSpPr/>
          <p:nvPr/>
        </p:nvSpPr>
        <p:spPr>
          <a:xfrm>
            <a:off x="5196782" y="5485582"/>
            <a:ext cx="531670" cy="76286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传输</a:t>
            </a:r>
          </a:p>
        </p:txBody>
      </p:sp>
      <p:sp>
        <p:nvSpPr>
          <p:cNvPr id="24" name="矩形 23"/>
          <p:cNvSpPr/>
          <p:nvPr/>
        </p:nvSpPr>
        <p:spPr>
          <a:xfrm>
            <a:off x="1007304" y="2360366"/>
            <a:ext cx="1971890" cy="35209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sym typeface="Lucida Grande"/>
              </a:rPr>
              <a:t>政务信息</a:t>
            </a:r>
          </a:p>
        </p:txBody>
      </p:sp>
      <p:sp>
        <p:nvSpPr>
          <p:cNvPr id="25" name="矩形 24"/>
          <p:cNvSpPr/>
          <p:nvPr/>
        </p:nvSpPr>
        <p:spPr>
          <a:xfrm>
            <a:off x="1007304" y="5473843"/>
            <a:ext cx="2292867" cy="352090"/>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en-US" altLang="zh-TW" sz="1300" dirty="0" smtClean="0">
                <a:latin typeface="FrutigerNext LT Regular" pitchFamily="34" charset="0"/>
                <a:ea typeface="华文细黑" pitchFamily="2" charset="-122"/>
              </a:rPr>
              <a:t>Galax </a:t>
            </a:r>
            <a:r>
              <a:rPr lang="zh-TW" altLang="en-US" sz="1300" dirty="0" smtClean="0">
                <a:latin typeface="FrutigerNext LT Regular" pitchFamily="34" charset="0"/>
                <a:ea typeface="华文细黑" pitchFamily="2" charset="-122"/>
              </a:rPr>
              <a:t>云 </a:t>
            </a:r>
            <a:r>
              <a:rPr lang="en-US" altLang="zh-TW" sz="1300" dirty="0" smtClean="0">
                <a:latin typeface="FrutigerNext LT Regular" pitchFamily="34" charset="0"/>
                <a:ea typeface="华文细黑" pitchFamily="2" charset="-122"/>
              </a:rPr>
              <a:t>OS</a:t>
            </a:r>
            <a:endParaRPr lang="zh-TW" altLang="en-US" sz="1300" dirty="0" smtClean="0">
              <a:latin typeface="FrutigerNext LT Regular" pitchFamily="34" charset="0"/>
              <a:ea typeface="华文细黑" pitchFamily="2" charset="-122"/>
            </a:endParaRPr>
          </a:p>
        </p:txBody>
      </p:sp>
      <p:sp>
        <p:nvSpPr>
          <p:cNvPr id="26" name="矩形 25"/>
          <p:cNvSpPr/>
          <p:nvPr/>
        </p:nvSpPr>
        <p:spPr>
          <a:xfrm>
            <a:off x="3985778" y="5485582"/>
            <a:ext cx="531670" cy="76286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负载</a:t>
            </a:r>
            <a:endParaRPr lang="en-US" altLang="zh-TW" sz="1300" dirty="0" smtClean="0">
              <a:latin typeface="FrutigerNext LT Regular" pitchFamily="34" charset="0"/>
              <a:ea typeface="华文细黑" pitchFamily="2" charset="-122"/>
            </a:endParaRPr>
          </a:p>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均衡</a:t>
            </a:r>
          </a:p>
        </p:txBody>
      </p:sp>
      <p:sp>
        <p:nvSpPr>
          <p:cNvPr id="27" name="矩形 26"/>
          <p:cNvSpPr/>
          <p:nvPr/>
        </p:nvSpPr>
        <p:spPr>
          <a:xfrm>
            <a:off x="4588549" y="5485582"/>
            <a:ext cx="531670" cy="76286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容灾</a:t>
            </a:r>
          </a:p>
        </p:txBody>
      </p:sp>
      <p:sp>
        <p:nvSpPr>
          <p:cNvPr id="28" name="矩形 27"/>
          <p:cNvSpPr/>
          <p:nvPr/>
        </p:nvSpPr>
        <p:spPr>
          <a:xfrm>
            <a:off x="5813166" y="5485582"/>
            <a:ext cx="531670" cy="76286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通讯</a:t>
            </a:r>
          </a:p>
        </p:txBody>
      </p:sp>
      <p:sp>
        <p:nvSpPr>
          <p:cNvPr id="29" name="矩形 28"/>
          <p:cNvSpPr/>
          <p:nvPr/>
        </p:nvSpPr>
        <p:spPr>
          <a:xfrm>
            <a:off x="2761565" y="3443732"/>
            <a:ext cx="1372217" cy="35205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sym typeface="Lucida Grande"/>
              </a:rPr>
              <a:t>应急指挥</a:t>
            </a:r>
          </a:p>
        </p:txBody>
      </p:sp>
      <p:sp>
        <p:nvSpPr>
          <p:cNvPr id="30" name="矩形 29"/>
          <p:cNvSpPr/>
          <p:nvPr/>
        </p:nvSpPr>
        <p:spPr>
          <a:xfrm>
            <a:off x="1000324" y="2994165"/>
            <a:ext cx="1378777" cy="35205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a:latin typeface="FrutigerNext LT Regular" pitchFamily="34" charset="0"/>
                <a:ea typeface="华文细黑" pitchFamily="2" charset="-122"/>
                <a:sym typeface="Lucida Grande"/>
              </a:rPr>
              <a:t>综合</a:t>
            </a:r>
            <a:r>
              <a:rPr lang="zh-CN" altLang="en-US" sz="1300" dirty="0" smtClean="0">
                <a:latin typeface="FrutigerNext LT Regular" pitchFamily="34" charset="0"/>
                <a:ea typeface="华文细黑" pitchFamily="2" charset="-122"/>
                <a:sym typeface="Lucida Grande"/>
              </a:rPr>
              <a:t>办公</a:t>
            </a:r>
            <a:r>
              <a:rPr lang="en-US" altLang="zh-CN" sz="1300" dirty="0" smtClean="0">
                <a:latin typeface="FrutigerNext LT Regular" pitchFamily="34" charset="0"/>
                <a:ea typeface="华文细黑" pitchFamily="2" charset="-122"/>
                <a:sym typeface="Lucida Grande"/>
              </a:rPr>
              <a:t>	</a:t>
            </a:r>
            <a:endParaRPr lang="zh-TW" altLang="en-US" sz="1300" dirty="0" smtClean="0">
              <a:latin typeface="FrutigerNext LT Regular" pitchFamily="34" charset="0"/>
              <a:ea typeface="华文细黑" pitchFamily="2" charset="-122"/>
              <a:sym typeface="Lucida Grande"/>
            </a:endParaRPr>
          </a:p>
        </p:txBody>
      </p:sp>
      <p:sp>
        <p:nvSpPr>
          <p:cNvPr id="31" name="矩形 30"/>
          <p:cNvSpPr/>
          <p:nvPr/>
        </p:nvSpPr>
        <p:spPr>
          <a:xfrm>
            <a:off x="393471" y="4840083"/>
            <a:ext cx="489608" cy="19012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0159" tIns="50080" rIns="100159" bIns="50080" rtlCol="0" anchor="ctr"/>
          <a:lstStyle/>
          <a:p>
            <a:pPr algn="ctr"/>
            <a:r>
              <a:rPr lang="zh-TW" altLang="en-US" sz="1500" dirty="0" smtClean="0">
                <a:solidFill>
                  <a:srgbClr val="000000"/>
                </a:solidFill>
                <a:latin typeface="FrutigerNext LT Regular" pitchFamily="34" charset="0"/>
                <a:ea typeface="华文细黑" pitchFamily="2" charset="-122"/>
              </a:rPr>
              <a:t>基础架构层</a:t>
            </a:r>
            <a:endParaRPr lang="zh-TW" altLang="en-US" sz="1500" dirty="0">
              <a:solidFill>
                <a:srgbClr val="000000"/>
              </a:solidFill>
              <a:latin typeface="FrutigerNext LT Regular" pitchFamily="34" charset="0"/>
              <a:ea typeface="华文细黑" pitchFamily="2" charset="-122"/>
            </a:endParaRPr>
          </a:p>
        </p:txBody>
      </p:sp>
      <p:sp>
        <p:nvSpPr>
          <p:cNvPr id="32" name="矩形 31"/>
          <p:cNvSpPr/>
          <p:nvPr/>
        </p:nvSpPr>
        <p:spPr>
          <a:xfrm>
            <a:off x="393471" y="3981654"/>
            <a:ext cx="489608" cy="915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0159" tIns="50080" rIns="100159" bIns="50080" rtlCol="0" anchor="ctr"/>
          <a:lstStyle/>
          <a:p>
            <a:pPr algn="ctr"/>
            <a:r>
              <a:rPr lang="zh-TW" altLang="en-US" sz="1500" dirty="0" smtClean="0">
                <a:solidFill>
                  <a:srgbClr val="000000"/>
                </a:solidFill>
                <a:latin typeface="FrutigerNext LT Regular" pitchFamily="34" charset="0"/>
                <a:ea typeface="华文细黑" pitchFamily="2" charset="-122"/>
              </a:rPr>
              <a:t>平台层</a:t>
            </a:r>
            <a:endParaRPr lang="zh-TW" altLang="en-US" sz="1500" dirty="0">
              <a:solidFill>
                <a:srgbClr val="000000"/>
              </a:solidFill>
              <a:latin typeface="FrutigerNext LT Regular" pitchFamily="34" charset="0"/>
              <a:ea typeface="华文细黑" pitchFamily="2" charset="-122"/>
            </a:endParaRPr>
          </a:p>
        </p:txBody>
      </p:sp>
      <p:sp>
        <p:nvSpPr>
          <p:cNvPr id="33" name="矩形 32"/>
          <p:cNvSpPr/>
          <p:nvPr/>
        </p:nvSpPr>
        <p:spPr>
          <a:xfrm>
            <a:off x="393471" y="2923709"/>
            <a:ext cx="489608" cy="915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0159" tIns="50080" rIns="100159" bIns="50080" rtlCol="0" anchor="ctr"/>
          <a:lstStyle/>
          <a:p>
            <a:pPr algn="ctr"/>
            <a:r>
              <a:rPr lang="zh-TW" altLang="en-US" sz="1500" dirty="0" smtClean="0">
                <a:solidFill>
                  <a:srgbClr val="000000"/>
                </a:solidFill>
                <a:latin typeface="FrutigerNext LT Regular" pitchFamily="34" charset="0"/>
                <a:ea typeface="华文细黑" pitchFamily="2" charset="-122"/>
              </a:rPr>
              <a:t>应用层</a:t>
            </a:r>
            <a:endParaRPr lang="zh-TW" altLang="en-US" sz="1500" dirty="0">
              <a:solidFill>
                <a:srgbClr val="000000"/>
              </a:solidFill>
              <a:latin typeface="FrutigerNext LT Regular" pitchFamily="34" charset="0"/>
              <a:ea typeface="华文细黑" pitchFamily="2" charset="-122"/>
            </a:endParaRPr>
          </a:p>
        </p:txBody>
      </p:sp>
      <p:sp>
        <p:nvSpPr>
          <p:cNvPr id="34" name="矩形 33"/>
          <p:cNvSpPr/>
          <p:nvPr/>
        </p:nvSpPr>
        <p:spPr>
          <a:xfrm>
            <a:off x="323528" y="2137329"/>
            <a:ext cx="629495" cy="660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0159" tIns="50080" rIns="100159" bIns="50080" rtlCol="0" anchor="ctr"/>
          <a:lstStyle/>
          <a:p>
            <a:pPr algn="ctr"/>
            <a:r>
              <a:rPr lang="zh-TW" altLang="en-US" sz="1500" dirty="0" smtClean="0">
                <a:solidFill>
                  <a:srgbClr val="000000"/>
                </a:solidFill>
                <a:latin typeface="FrutigerNext LT Regular" pitchFamily="34" charset="0"/>
                <a:ea typeface="华文细黑" pitchFamily="2" charset="-122"/>
              </a:rPr>
              <a:t>专业服务</a:t>
            </a:r>
            <a:endParaRPr lang="zh-TW" altLang="en-US" sz="1500" dirty="0">
              <a:solidFill>
                <a:srgbClr val="000000"/>
              </a:solidFill>
              <a:latin typeface="FrutigerNext LT Regular" pitchFamily="34" charset="0"/>
              <a:ea typeface="华文细黑" pitchFamily="2" charset="-122"/>
            </a:endParaRPr>
          </a:p>
        </p:txBody>
      </p:sp>
      <p:cxnSp>
        <p:nvCxnSpPr>
          <p:cNvPr id="35" name="直線接點 49"/>
          <p:cNvCxnSpPr/>
          <p:nvPr/>
        </p:nvCxnSpPr>
        <p:spPr>
          <a:xfrm>
            <a:off x="393472" y="2853290"/>
            <a:ext cx="8113192"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6" name="直線接點 51"/>
          <p:cNvCxnSpPr/>
          <p:nvPr/>
        </p:nvCxnSpPr>
        <p:spPr>
          <a:xfrm>
            <a:off x="393472" y="3891116"/>
            <a:ext cx="8113192"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7" name="直線接點 52"/>
          <p:cNvCxnSpPr/>
          <p:nvPr/>
        </p:nvCxnSpPr>
        <p:spPr>
          <a:xfrm>
            <a:off x="393472" y="4939002"/>
            <a:ext cx="8113192"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8" name="矩形 37"/>
          <p:cNvSpPr/>
          <p:nvPr/>
        </p:nvSpPr>
        <p:spPr>
          <a:xfrm>
            <a:off x="6425536" y="5482631"/>
            <a:ext cx="699440" cy="1173502"/>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en-US" altLang="zh-TW" sz="1300" dirty="0" smtClean="0">
                <a:latin typeface="FrutigerNext LT Regular" pitchFamily="34" charset="0"/>
                <a:ea typeface="华文细黑" pitchFamily="2" charset="-122"/>
              </a:rPr>
              <a:t>Micro</a:t>
            </a:r>
          </a:p>
          <a:p>
            <a:pPr marL="176183" indent="-176183" algn="ctr" defTabSz="1088583" eaLnBrk="0" fontAlgn="auto" hangingPunct="0">
              <a:lnSpc>
                <a:spcPct val="120000"/>
              </a:lnSpc>
              <a:spcBef>
                <a:spcPts val="0"/>
              </a:spcBef>
              <a:spcAft>
                <a:spcPts val="0"/>
              </a:spcAft>
              <a:buClr>
                <a:srgbClr val="FF0000"/>
              </a:buClr>
              <a:buSzPct val="70000"/>
              <a:defRPr/>
            </a:pPr>
            <a:r>
              <a:rPr lang="en-US" altLang="zh-TW" sz="1300" dirty="0" smtClean="0">
                <a:latin typeface="FrutigerNext LT Regular" pitchFamily="34" charset="0"/>
                <a:ea typeface="华文细黑" pitchFamily="2" charset="-122"/>
              </a:rPr>
              <a:t> DC</a:t>
            </a:r>
          </a:p>
        </p:txBody>
      </p:sp>
      <p:sp>
        <p:nvSpPr>
          <p:cNvPr id="39" name="矩形 38"/>
          <p:cNvSpPr/>
          <p:nvPr/>
        </p:nvSpPr>
        <p:spPr>
          <a:xfrm>
            <a:off x="3388258" y="5485582"/>
            <a:ext cx="531670" cy="76286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应用</a:t>
            </a:r>
            <a:endParaRPr lang="en-US" altLang="zh-TW" sz="1300" dirty="0" smtClean="0">
              <a:latin typeface="FrutigerNext LT Regular" pitchFamily="34" charset="0"/>
              <a:ea typeface="华文细黑" pitchFamily="2" charset="-122"/>
            </a:endParaRPr>
          </a:p>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一体机</a:t>
            </a:r>
          </a:p>
        </p:txBody>
      </p:sp>
      <p:sp>
        <p:nvSpPr>
          <p:cNvPr id="40" name="矩形 39"/>
          <p:cNvSpPr/>
          <p:nvPr/>
        </p:nvSpPr>
        <p:spPr>
          <a:xfrm>
            <a:off x="2540818" y="2987457"/>
            <a:ext cx="935324" cy="35205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邮件系统</a:t>
            </a:r>
            <a:endParaRPr lang="zh-TW" altLang="en-US" sz="1300" dirty="0" smtClean="0">
              <a:latin typeface="FrutigerNext LT Regular" pitchFamily="34" charset="0"/>
              <a:ea typeface="华文细黑" pitchFamily="2" charset="-122"/>
              <a:sym typeface="Lucida Grande"/>
            </a:endParaRPr>
          </a:p>
        </p:txBody>
      </p:sp>
      <p:sp>
        <p:nvSpPr>
          <p:cNvPr id="41" name="矩形 40"/>
          <p:cNvSpPr/>
          <p:nvPr/>
        </p:nvSpPr>
        <p:spPr>
          <a:xfrm>
            <a:off x="4741311" y="2994126"/>
            <a:ext cx="1171964" cy="352090"/>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行政服务中心</a:t>
            </a:r>
            <a:endParaRPr lang="zh-TW" altLang="en-US" sz="1300" dirty="0" smtClean="0">
              <a:latin typeface="FrutigerNext LT Regular" pitchFamily="34" charset="0"/>
              <a:ea typeface="华文细黑" pitchFamily="2" charset="-122"/>
              <a:sym typeface="Lucida Grande"/>
            </a:endParaRPr>
          </a:p>
        </p:txBody>
      </p:sp>
      <p:sp>
        <p:nvSpPr>
          <p:cNvPr id="42" name="矩形 41"/>
          <p:cNvSpPr/>
          <p:nvPr/>
        </p:nvSpPr>
        <p:spPr>
          <a:xfrm>
            <a:off x="1007304" y="6318861"/>
            <a:ext cx="5350122" cy="352090"/>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TW" altLang="en-US" sz="1300" dirty="0" smtClean="0">
                <a:latin typeface="FrutigerNext LT Regular" pitchFamily="34" charset="0"/>
                <a:ea typeface="华文细黑" pitchFamily="2" charset="-122"/>
              </a:rPr>
              <a:t>绿色</a:t>
            </a:r>
            <a:r>
              <a:rPr lang="zh-CN" altLang="en-US" sz="1300" dirty="0" smtClean="0">
                <a:latin typeface="FrutigerNext LT Regular" pitchFamily="34" charset="0"/>
                <a:ea typeface="华文细黑" pitchFamily="2" charset="-122"/>
              </a:rPr>
              <a:t>数据中心机房方案</a:t>
            </a:r>
            <a:endParaRPr lang="zh-TW" altLang="en-US" sz="1300" dirty="0" smtClean="0">
              <a:latin typeface="FrutigerNext LT Regular" pitchFamily="34" charset="0"/>
              <a:ea typeface="华文细黑" pitchFamily="2" charset="-122"/>
            </a:endParaRPr>
          </a:p>
        </p:txBody>
      </p:sp>
      <p:sp>
        <p:nvSpPr>
          <p:cNvPr id="43" name="TextBox 42"/>
          <p:cNvSpPr txBox="1"/>
          <p:nvPr/>
        </p:nvSpPr>
        <p:spPr>
          <a:xfrm>
            <a:off x="7214895" y="5489271"/>
            <a:ext cx="1328937" cy="868145"/>
          </a:xfrm>
          <a:prstGeom prst="rect">
            <a:avLst/>
          </a:prstGeom>
          <a:noFill/>
        </p:spPr>
        <p:txBody>
          <a:bodyPr wrap="square" lIns="100159" tIns="50080" rIns="100159" bIns="50080" rtlCol="0">
            <a:spAutoFit/>
            <a:scene3d>
              <a:camera prst="orthographicFront"/>
              <a:lightRig rig="threePt" dir="t"/>
            </a:scene3d>
            <a:sp3d extrusionH="57150">
              <a:bevelT w="82550" h="38100" prst="coolSlant"/>
            </a:sp3d>
          </a:bodyPr>
          <a:lstStyle/>
          <a:p>
            <a:pPr algn="ctr"/>
            <a:r>
              <a:rPr lang="zh-TW" altLang="en-US" sz="1800" dirty="0" smtClean="0">
                <a:solidFill>
                  <a:srgbClr val="C00000"/>
                </a:solidFill>
                <a:latin typeface="黑体" pitchFamily="2" charset="-122"/>
              </a:rPr>
              <a:t>统一管控的云数据中心基础架构</a:t>
            </a:r>
            <a:endParaRPr lang="zh-CN" altLang="en-US" sz="1800" dirty="0">
              <a:solidFill>
                <a:srgbClr val="C00000"/>
              </a:solidFill>
              <a:latin typeface="黑体" pitchFamily="2" charset="-122"/>
            </a:endParaRPr>
          </a:p>
        </p:txBody>
      </p:sp>
      <p:sp>
        <p:nvSpPr>
          <p:cNvPr id="44" name="TextBox 43"/>
          <p:cNvSpPr txBox="1"/>
          <p:nvPr/>
        </p:nvSpPr>
        <p:spPr>
          <a:xfrm>
            <a:off x="7073816" y="4161172"/>
            <a:ext cx="1530632" cy="610162"/>
          </a:xfrm>
          <a:prstGeom prst="rect">
            <a:avLst/>
          </a:prstGeom>
          <a:noFill/>
        </p:spPr>
        <p:txBody>
          <a:bodyPr wrap="square" lIns="100159" tIns="50080" rIns="100159" bIns="50080" rtlCol="0">
            <a:spAutoFit/>
            <a:scene3d>
              <a:camera prst="orthographicFront"/>
              <a:lightRig rig="threePt" dir="t"/>
            </a:scene3d>
            <a:sp3d extrusionH="57150">
              <a:bevelT w="82550" h="38100" prst="coolSlant"/>
            </a:sp3d>
          </a:bodyPr>
          <a:lstStyle/>
          <a:p>
            <a:pPr algn="ctr"/>
            <a:r>
              <a:rPr lang="zh-TW" altLang="en-US" sz="1800" dirty="0" smtClean="0">
                <a:solidFill>
                  <a:srgbClr val="C00000"/>
                </a:solidFill>
                <a:latin typeface="黑体" pitchFamily="2" charset="-122"/>
              </a:rPr>
              <a:t>开放标准的</a:t>
            </a:r>
            <a:r>
              <a:rPr lang="en-US" altLang="zh-TW" sz="1800" dirty="0" smtClean="0">
                <a:solidFill>
                  <a:srgbClr val="C00000"/>
                </a:solidFill>
                <a:latin typeface="黑体" pitchFamily="2" charset="-122"/>
              </a:rPr>
              <a:t/>
            </a:r>
            <a:br>
              <a:rPr lang="en-US" altLang="zh-TW" sz="1800" dirty="0" smtClean="0">
                <a:solidFill>
                  <a:srgbClr val="C00000"/>
                </a:solidFill>
                <a:latin typeface="黑体" pitchFamily="2" charset="-122"/>
              </a:rPr>
            </a:br>
            <a:r>
              <a:rPr lang="zh-TW" altLang="en-US" sz="1800" dirty="0" smtClean="0">
                <a:solidFill>
                  <a:srgbClr val="C00000"/>
                </a:solidFill>
                <a:latin typeface="黑体" pitchFamily="2" charset="-122"/>
              </a:rPr>
              <a:t>数据交换平台</a:t>
            </a:r>
            <a:endParaRPr lang="zh-CN" altLang="en-US" sz="1800" dirty="0">
              <a:solidFill>
                <a:srgbClr val="C00000"/>
              </a:solidFill>
              <a:latin typeface="黑体" pitchFamily="2" charset="-122"/>
            </a:endParaRPr>
          </a:p>
        </p:txBody>
      </p:sp>
      <p:sp>
        <p:nvSpPr>
          <p:cNvPr id="45" name="TextBox 44"/>
          <p:cNvSpPr txBox="1"/>
          <p:nvPr/>
        </p:nvSpPr>
        <p:spPr>
          <a:xfrm>
            <a:off x="7073816" y="3071371"/>
            <a:ext cx="1530632" cy="610162"/>
          </a:xfrm>
          <a:prstGeom prst="rect">
            <a:avLst/>
          </a:prstGeom>
          <a:noFill/>
        </p:spPr>
        <p:txBody>
          <a:bodyPr wrap="square" lIns="100159" tIns="50080" rIns="100159" bIns="50080" rtlCol="0">
            <a:spAutoFit/>
            <a:scene3d>
              <a:camera prst="orthographicFront"/>
              <a:lightRig rig="threePt" dir="t"/>
            </a:scene3d>
            <a:sp3d extrusionH="57150">
              <a:bevelT w="82550" h="38100" prst="coolSlant"/>
            </a:sp3d>
          </a:bodyPr>
          <a:lstStyle/>
          <a:p>
            <a:pPr algn="ctr"/>
            <a:r>
              <a:rPr lang="zh-TW" altLang="en-US" sz="1800" dirty="0" smtClean="0">
                <a:solidFill>
                  <a:srgbClr val="C00000"/>
                </a:solidFill>
                <a:latin typeface="黑体" pitchFamily="2" charset="-122"/>
              </a:rPr>
              <a:t>开放合作的</a:t>
            </a:r>
            <a:r>
              <a:rPr lang="en-US" altLang="zh-TW" sz="1800" dirty="0" smtClean="0">
                <a:solidFill>
                  <a:srgbClr val="C00000"/>
                </a:solidFill>
                <a:latin typeface="黑体" pitchFamily="2" charset="-122"/>
              </a:rPr>
              <a:t/>
            </a:r>
            <a:br>
              <a:rPr lang="en-US" altLang="zh-TW" sz="1800" dirty="0" smtClean="0">
                <a:solidFill>
                  <a:srgbClr val="C00000"/>
                </a:solidFill>
                <a:latin typeface="黑体" pitchFamily="2" charset="-122"/>
              </a:rPr>
            </a:br>
            <a:r>
              <a:rPr lang="zh-TW" altLang="en-US" sz="1800" dirty="0" smtClean="0">
                <a:solidFill>
                  <a:srgbClr val="C00000"/>
                </a:solidFill>
                <a:latin typeface="黑体" pitchFamily="2" charset="-122"/>
              </a:rPr>
              <a:t>先进应用</a:t>
            </a:r>
            <a:endParaRPr lang="zh-CN" altLang="en-US" sz="1800" dirty="0">
              <a:solidFill>
                <a:srgbClr val="C00000"/>
              </a:solidFill>
              <a:latin typeface="黑体" pitchFamily="2" charset="-122"/>
            </a:endParaRPr>
          </a:p>
        </p:txBody>
      </p:sp>
      <p:sp>
        <p:nvSpPr>
          <p:cNvPr id="46" name="TextBox 45"/>
          <p:cNvSpPr txBox="1"/>
          <p:nvPr/>
        </p:nvSpPr>
        <p:spPr>
          <a:xfrm>
            <a:off x="7112500" y="2153176"/>
            <a:ext cx="1468825" cy="655136"/>
          </a:xfrm>
          <a:prstGeom prst="rect">
            <a:avLst/>
          </a:prstGeom>
          <a:noFill/>
        </p:spPr>
        <p:txBody>
          <a:bodyPr wrap="square" lIns="100159" tIns="50080" rIns="100159" bIns="50080" rtlCol="0">
            <a:spAutoFit/>
            <a:scene3d>
              <a:camera prst="orthographicFront"/>
              <a:lightRig rig="threePt" dir="t"/>
            </a:scene3d>
            <a:sp3d extrusionH="57150">
              <a:bevelT w="82550" h="38100" prst="coolSlant"/>
            </a:sp3d>
          </a:bodyPr>
          <a:lstStyle/>
          <a:p>
            <a:pPr algn="ctr"/>
            <a:r>
              <a:rPr lang="zh-CN" altLang="en-US" dirty="0" smtClean="0">
                <a:solidFill>
                  <a:srgbClr val="C00000"/>
                </a:solidFill>
                <a:latin typeface="黑体" pitchFamily="2" charset="-122"/>
              </a:rPr>
              <a:t>高效透明的服务</a:t>
            </a:r>
            <a:endParaRPr lang="zh-CN" altLang="en-US" sz="1800" dirty="0">
              <a:solidFill>
                <a:srgbClr val="C00000"/>
              </a:solidFill>
              <a:latin typeface="黑体" pitchFamily="2" charset="-122"/>
            </a:endParaRPr>
          </a:p>
        </p:txBody>
      </p:sp>
      <p:cxnSp>
        <p:nvCxnSpPr>
          <p:cNvPr id="47" name="直接箭头连接符 46"/>
          <p:cNvCxnSpPr/>
          <p:nvPr/>
        </p:nvCxnSpPr>
        <p:spPr bwMode="auto">
          <a:xfrm>
            <a:off x="1490911" y="3483511"/>
            <a:ext cx="888190" cy="894209"/>
          </a:xfrm>
          <a:prstGeom prst="straightConnector1">
            <a:avLst/>
          </a:prstGeom>
          <a:noFill/>
          <a:ln>
            <a:noFill/>
            <a:headEnd type="arrow"/>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 name="矩形 47"/>
          <p:cNvSpPr/>
          <p:nvPr/>
        </p:nvSpPr>
        <p:spPr>
          <a:xfrm>
            <a:off x="6085762" y="2994165"/>
            <a:ext cx="1039215" cy="352051"/>
          </a:xfrm>
          <a:prstGeom prst="rect">
            <a:avLst/>
          </a:prstGeom>
          <a:ln>
            <a:noFill/>
          </a:ln>
          <a:effectLst/>
          <a:scene3d>
            <a:camera prst="orthographicFront">
              <a:rot lat="0" lon="0" rev="0"/>
            </a:camera>
            <a:lightRig rig="contrasting" dir="t">
              <a:rot lat="0" lon="0" rev="7800000"/>
            </a:lightRig>
          </a:scene3d>
          <a:sp3d>
            <a:bevelT w="139700" h="139700"/>
          </a:sp3d>
        </p:spPr>
        <p:style>
          <a:lnRef idx="1">
            <a:schemeClr val="dk1"/>
          </a:lnRef>
          <a:fillRef idx="2">
            <a:schemeClr val="dk1"/>
          </a:fillRef>
          <a:effectRef idx="1">
            <a:schemeClr val="dk1"/>
          </a:effectRef>
          <a:fontRef idx="minor">
            <a:schemeClr val="dk1"/>
          </a:fontRef>
        </p:style>
        <p:txBody>
          <a:bodyPr lIns="91433" tIns="45717" rIns="91433" bIns="45717" anchor="ctr"/>
          <a:lstStyle/>
          <a:p>
            <a:pPr marL="176183" indent="-176183" algn="ctr" defTabSz="1088583" eaLnBrk="0" fontAlgn="auto" hangingPunct="0">
              <a:lnSpc>
                <a:spcPct val="120000"/>
              </a:lnSpc>
              <a:spcBef>
                <a:spcPts val="0"/>
              </a:spcBef>
              <a:spcAft>
                <a:spcPts val="0"/>
              </a:spcAft>
              <a:buClr>
                <a:srgbClr val="FF0000"/>
              </a:buClr>
              <a:buSzPct val="70000"/>
              <a:defRPr/>
            </a:pPr>
            <a:r>
              <a:rPr lang="zh-CN" altLang="en-US" sz="1300" dirty="0" smtClean="0">
                <a:latin typeface="FrutigerNext LT Regular" pitchFamily="34" charset="0"/>
                <a:ea typeface="华文细黑" pitchFamily="2" charset="-122"/>
                <a:sym typeface="Lucida Grande"/>
              </a:rPr>
              <a:t>政府热线</a:t>
            </a:r>
            <a:endParaRPr lang="zh-TW" altLang="en-US" sz="1300" dirty="0" smtClean="0">
              <a:latin typeface="FrutigerNext LT Regular" pitchFamily="34" charset="0"/>
              <a:ea typeface="华文细黑" pitchFamily="2" charset="-122"/>
              <a:sym typeface="Lucida Grande"/>
            </a:endParaRPr>
          </a:p>
        </p:txBody>
      </p:sp>
      <p:cxnSp>
        <p:nvCxnSpPr>
          <p:cNvPr id="55" name="直接连接符 54"/>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6" name="椭圆 55"/>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7" name="椭圆 56"/>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8" name="椭圆 57"/>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67"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3  </a:t>
            </a:r>
            <a:r>
              <a:rPr lang="zh-CN" altLang="en-US" smtClean="0"/>
              <a:t>信息通</a:t>
            </a:r>
            <a:r>
              <a:rPr lang="zh-CN" altLang="en-US" smtClean="0">
                <a:solidFill>
                  <a:srgbClr val="FF3300"/>
                </a:solidFill>
              </a:rPr>
              <a:t>政</a:t>
            </a:r>
            <a:r>
              <a:rPr lang="zh-CN" altLang="en-US" smtClean="0"/>
              <a:t> </a:t>
            </a:r>
            <a:r>
              <a:rPr lang="en-US" altLang="zh-CN" smtClean="0"/>
              <a:t>— </a:t>
            </a:r>
            <a:r>
              <a:rPr lang="zh-CN" altLang="en-US">
                <a:latin typeface="楷体_GB2312" pitchFamily="49" charset="-122"/>
                <a:ea typeface="楷体_GB2312" pitchFamily="49" charset="-122"/>
              </a:rPr>
              <a:t>电子</a:t>
            </a:r>
            <a:r>
              <a:rPr lang="zh-CN" altLang="en-US" smtClean="0">
                <a:latin typeface="楷体_GB2312" pitchFamily="49" charset="-122"/>
                <a:ea typeface="楷体_GB2312" pitchFamily="49" charset="-122"/>
              </a:rPr>
              <a:t>政务应用</a:t>
            </a:r>
            <a:endParaRPr lang="zh-CN" altLang="en-US" dirty="0">
              <a:latin typeface="楷体_GB2312" pitchFamily="49" charset="-122"/>
              <a:ea typeface="楷体_GB2312" pitchFamily="49" charset="-122"/>
            </a:endParaRPr>
          </a:p>
        </p:txBody>
      </p:sp>
      <p:sp>
        <p:nvSpPr>
          <p:cNvPr id="59" name="圆角矩形 58"/>
          <p:cNvSpPr/>
          <p:nvPr/>
        </p:nvSpPr>
        <p:spPr>
          <a:xfrm>
            <a:off x="0" y="1011560"/>
            <a:ext cx="1187623"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itchFamily="34" charset="-122"/>
                <a:ea typeface="微软雅黑" pitchFamily="34" charset="-122"/>
              </a:rPr>
              <a:t>综合</a:t>
            </a:r>
            <a:r>
              <a:rPr lang="zh-CN" altLang="en-US" sz="1200" b="1" dirty="0" smtClean="0">
                <a:solidFill>
                  <a:schemeClr val="bg1"/>
                </a:solidFill>
                <a:latin typeface="微软雅黑" pitchFamily="34" charset="-122"/>
                <a:ea typeface="微软雅黑" pitchFamily="34" charset="-122"/>
              </a:rPr>
              <a:t>办公</a:t>
            </a:r>
            <a:r>
              <a:rPr lang="zh-CN" altLang="en-US" sz="1200" b="1" dirty="0">
                <a:solidFill>
                  <a:schemeClr val="bg1"/>
                </a:solidFill>
                <a:latin typeface="微软雅黑" pitchFamily="34" charset="-122"/>
                <a:ea typeface="微软雅黑" pitchFamily="34" charset="-122"/>
              </a:rPr>
              <a:t>系统</a:t>
            </a:r>
          </a:p>
        </p:txBody>
      </p:sp>
      <p:sp>
        <p:nvSpPr>
          <p:cNvPr id="64" name="圆角矩形 63"/>
          <p:cNvSpPr/>
          <p:nvPr/>
        </p:nvSpPr>
        <p:spPr>
          <a:xfrm>
            <a:off x="1187623"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smtClean="0">
                <a:solidFill>
                  <a:srgbClr val="0070C0"/>
                </a:solidFill>
                <a:latin typeface="微软雅黑" pitchFamily="34" charset="-122"/>
                <a:ea typeface="微软雅黑" pitchFamily="34" charset="-122"/>
              </a:rPr>
              <a:t>业务审批系统</a:t>
            </a:r>
            <a:endParaRPr lang="zh-CN" altLang="en-US" sz="1200">
              <a:solidFill>
                <a:srgbClr val="0070C0"/>
              </a:solidFill>
              <a:latin typeface="微软雅黑" pitchFamily="34" charset="-122"/>
              <a:ea typeface="微软雅黑" pitchFamily="34" charset="-122"/>
            </a:endParaRPr>
          </a:p>
        </p:txBody>
      </p:sp>
      <p:cxnSp>
        <p:nvCxnSpPr>
          <p:cNvPr id="65" name="直接连接符 64"/>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a:off x="169168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8" name="圆角矩形 67"/>
          <p:cNvSpPr/>
          <p:nvPr/>
        </p:nvSpPr>
        <p:spPr>
          <a:xfrm>
            <a:off x="2339751" y="1011560"/>
            <a:ext cx="1257677"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视频会议系统</a:t>
            </a:r>
          </a:p>
        </p:txBody>
      </p:sp>
      <p:cxnSp>
        <p:nvCxnSpPr>
          <p:cNvPr id="69" name="直接连接符 68"/>
          <p:cNvCxnSpPr/>
          <p:nvPr/>
        </p:nvCxnSpPr>
        <p:spPr>
          <a:xfrm>
            <a:off x="298782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0" name="圆角矩形 69"/>
          <p:cNvSpPr/>
          <p:nvPr/>
        </p:nvSpPr>
        <p:spPr>
          <a:xfrm>
            <a:off x="3563888"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招商管理系统</a:t>
            </a:r>
          </a:p>
        </p:txBody>
      </p:sp>
      <p:cxnSp>
        <p:nvCxnSpPr>
          <p:cNvPr id="71" name="直接连接符 70"/>
          <p:cNvCxnSpPr/>
          <p:nvPr/>
        </p:nvCxnSpPr>
        <p:spPr>
          <a:xfrm>
            <a:off x="421196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2" name="圆角矩形 71"/>
          <p:cNvSpPr/>
          <p:nvPr/>
        </p:nvSpPr>
        <p:spPr>
          <a:xfrm>
            <a:off x="4716016" y="1011560"/>
            <a:ext cx="141923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社区管理与服务</a:t>
            </a:r>
          </a:p>
        </p:txBody>
      </p:sp>
      <p:cxnSp>
        <p:nvCxnSpPr>
          <p:cNvPr id="73" name="直接连接符 72"/>
          <p:cNvCxnSpPr/>
          <p:nvPr/>
        </p:nvCxnSpPr>
        <p:spPr>
          <a:xfrm>
            <a:off x="543609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6272373" y="1566333"/>
            <a:ext cx="2954655" cy="369332"/>
          </a:xfrm>
          <a:prstGeom prst="rect">
            <a:avLst/>
          </a:prstGeom>
        </p:spPr>
        <p:txBody>
          <a:bodyPr wrap="none">
            <a:spAutoFit/>
          </a:bodyPr>
          <a:lstStyle/>
          <a:p>
            <a:pPr>
              <a:defRPr/>
            </a:pPr>
            <a:r>
              <a:rPr lang="zh-CN" altLang="en-US" dirty="0" smtClean="0"/>
              <a:t>综合办公系统</a:t>
            </a:r>
            <a:r>
              <a:rPr lang="zh-CN" altLang="en-US" dirty="0"/>
              <a:t>的分层结构图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56" name="直接连接符 55"/>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7" name="椭圆 56"/>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8" name="椭圆 57"/>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9" name="椭圆 58"/>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pic>
        <p:nvPicPr>
          <p:cNvPr id="53" name="Picture 2" descr="http://www.027huiyi.com/ckfinder/userfiles/images/hycl/yt.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347864" y="5772034"/>
            <a:ext cx="1384193" cy="747464"/>
          </a:xfrm>
          <a:prstGeom prst="rect">
            <a:avLst/>
          </a:prstGeom>
          <a:noFill/>
        </p:spPr>
      </p:pic>
      <p:grpSp>
        <p:nvGrpSpPr>
          <p:cNvPr id="54" name="组合 53"/>
          <p:cNvGrpSpPr/>
          <p:nvPr/>
        </p:nvGrpSpPr>
        <p:grpSpPr>
          <a:xfrm>
            <a:off x="173285" y="2489440"/>
            <a:ext cx="3390605" cy="2778540"/>
            <a:chOff x="344327" y="1548511"/>
            <a:chExt cx="3712235" cy="3091284"/>
          </a:xfrm>
        </p:grpSpPr>
        <p:pic>
          <p:nvPicPr>
            <p:cNvPr id="55"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4327" y="1548511"/>
              <a:ext cx="1584452" cy="1008345"/>
            </a:xfrm>
            <a:prstGeom prst="rect">
              <a:avLst/>
            </a:prstGeom>
            <a:noFill/>
            <a:ln w="9525">
              <a:noFill/>
              <a:miter lim="800000"/>
              <a:headEnd/>
              <a:tailEnd/>
            </a:ln>
          </p:spPr>
        </p:pic>
        <p:pic>
          <p:nvPicPr>
            <p:cNvPr id="61" name="Picture 37"/>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44327" y="2694991"/>
              <a:ext cx="576165" cy="888699"/>
            </a:xfrm>
            <a:prstGeom prst="rect">
              <a:avLst/>
            </a:prstGeom>
            <a:noFill/>
            <a:ln w="9525" algn="ctr">
              <a:noFill/>
              <a:miter lim="800000"/>
              <a:headEnd/>
              <a:tailEnd/>
            </a:ln>
          </p:spPr>
        </p:pic>
        <p:pic>
          <p:nvPicPr>
            <p:cNvPr id="62" name="Picture 22" descr="pj1086"/>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20492" y="2694596"/>
              <a:ext cx="1008287" cy="887370"/>
            </a:xfrm>
            <a:prstGeom prst="rect">
              <a:avLst/>
            </a:prstGeom>
            <a:noFill/>
            <a:ln w="9525">
              <a:noFill/>
              <a:miter lim="800000"/>
              <a:headEnd/>
              <a:tailEnd/>
            </a:ln>
          </p:spPr>
        </p:pic>
        <p:pic>
          <p:nvPicPr>
            <p:cNvPr id="63" name="Picture 55"/>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4327" y="3655716"/>
              <a:ext cx="1584451" cy="984079"/>
            </a:xfrm>
            <a:prstGeom prst="rect">
              <a:avLst/>
            </a:prstGeom>
            <a:noFill/>
            <a:ln w="9525">
              <a:noFill/>
              <a:miter lim="800000"/>
              <a:headEnd/>
              <a:tailEnd/>
            </a:ln>
          </p:spPr>
        </p:pic>
        <p:sp>
          <p:nvSpPr>
            <p:cNvPr id="64" name="Line 47"/>
            <p:cNvSpPr>
              <a:spLocks noChangeShapeType="1"/>
            </p:cNvSpPr>
            <p:nvPr/>
          </p:nvSpPr>
          <p:spPr bwMode="auto">
            <a:xfrm>
              <a:off x="1928779" y="1800539"/>
              <a:ext cx="2088594" cy="1062904"/>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sp>
          <p:nvSpPr>
            <p:cNvPr id="65" name="Line 47"/>
            <p:cNvSpPr>
              <a:spLocks noChangeShapeType="1"/>
            </p:cNvSpPr>
            <p:nvPr/>
          </p:nvSpPr>
          <p:spPr bwMode="auto">
            <a:xfrm flipV="1">
              <a:off x="1928779" y="2935468"/>
              <a:ext cx="2088595" cy="0"/>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sp>
          <p:nvSpPr>
            <p:cNvPr id="66" name="Line 47"/>
            <p:cNvSpPr>
              <a:spLocks noChangeShapeType="1"/>
            </p:cNvSpPr>
            <p:nvPr/>
          </p:nvSpPr>
          <p:spPr bwMode="auto">
            <a:xfrm flipV="1">
              <a:off x="1712717" y="2935468"/>
              <a:ext cx="2304656" cy="1368469"/>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sp>
          <p:nvSpPr>
            <p:cNvPr id="67" name="圆角矩形标注 66"/>
            <p:cNvSpPr/>
            <p:nvPr/>
          </p:nvSpPr>
          <p:spPr bwMode="auto">
            <a:xfrm>
              <a:off x="2230931" y="1588183"/>
              <a:ext cx="1825631" cy="648221"/>
            </a:xfrm>
            <a:prstGeom prst="wedgeRoundRectCallout">
              <a:avLst>
                <a:gd name="adj1" fmla="val -69924"/>
                <a:gd name="adj2" fmla="val 57297"/>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000" dirty="0" smtClean="0">
                  <a:solidFill>
                    <a:srgbClr val="000000"/>
                  </a:solidFill>
                  <a:ea typeface="华文细黑" pitchFamily="2" charset="-122"/>
                </a:rPr>
                <a:t>主会场，各部委办局通过 视频会议接入商讨政策文件内容</a:t>
              </a:r>
              <a:endParaRPr lang="zh-CN" altLang="en-US" sz="1000" dirty="0">
                <a:solidFill>
                  <a:srgbClr val="000000"/>
                </a:solidFill>
                <a:ea typeface="华文细黑" pitchFamily="2" charset="-122"/>
              </a:endParaRPr>
            </a:p>
          </p:txBody>
        </p:sp>
        <p:sp>
          <p:nvSpPr>
            <p:cNvPr id="68" name="圆角矩形标注 67"/>
            <p:cNvSpPr/>
            <p:nvPr/>
          </p:nvSpPr>
          <p:spPr bwMode="auto">
            <a:xfrm>
              <a:off x="2164433" y="2549537"/>
              <a:ext cx="1872534" cy="648223"/>
            </a:xfrm>
            <a:prstGeom prst="wedgeRoundRectCallout">
              <a:avLst>
                <a:gd name="adj1" fmla="val -68437"/>
                <a:gd name="adj2" fmla="val 61587"/>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000" dirty="0" smtClean="0">
                  <a:solidFill>
                    <a:srgbClr val="000000"/>
                  </a:solidFill>
                  <a:ea typeface="华文细黑" pitchFamily="2" charset="-122"/>
                </a:rPr>
                <a:t>某领导在外出差，在宾馆登陆客户端加入融合会议，共享屏幕</a:t>
              </a:r>
              <a:endParaRPr lang="zh-CN" altLang="en-US" sz="1000" dirty="0">
                <a:solidFill>
                  <a:srgbClr val="000000"/>
                </a:solidFill>
                <a:ea typeface="华文细黑" pitchFamily="2" charset="-122"/>
              </a:endParaRPr>
            </a:p>
          </p:txBody>
        </p:sp>
        <p:sp>
          <p:nvSpPr>
            <p:cNvPr id="69" name="圆角矩形标注 68"/>
            <p:cNvSpPr/>
            <p:nvPr/>
          </p:nvSpPr>
          <p:spPr bwMode="auto">
            <a:xfrm>
              <a:off x="2479788" y="3518212"/>
              <a:ext cx="1512431" cy="720247"/>
            </a:xfrm>
            <a:prstGeom prst="wedgeRoundRectCallout">
              <a:avLst>
                <a:gd name="adj1" fmla="val -96068"/>
                <a:gd name="adj2" fmla="val 24451"/>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000" dirty="0" smtClean="0">
                  <a:solidFill>
                    <a:srgbClr val="000000"/>
                  </a:solidFill>
                  <a:ea typeface="华文细黑" pitchFamily="2" charset="-122"/>
                </a:rPr>
                <a:t>某领导在外出差途中，通过手机加入会议参加决策</a:t>
              </a:r>
              <a:endParaRPr lang="zh-CN" altLang="en-US" sz="1000" dirty="0">
                <a:solidFill>
                  <a:srgbClr val="000000"/>
                </a:solidFill>
                <a:ea typeface="华文细黑" pitchFamily="2" charset="-122"/>
              </a:endParaRPr>
            </a:p>
          </p:txBody>
        </p:sp>
      </p:grpSp>
      <p:pic>
        <p:nvPicPr>
          <p:cNvPr id="70" name="Picture 53" descr="D:\PPT Material\PIC\1554-11030214101061.jp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635896" y="3187094"/>
            <a:ext cx="1091925" cy="1216787"/>
          </a:xfrm>
          <a:prstGeom prst="rect">
            <a:avLst/>
          </a:prstGeom>
          <a:noFill/>
          <a:ln w="9525">
            <a:noFill/>
            <a:miter lim="800000"/>
            <a:headEnd/>
            <a:tailEnd/>
          </a:ln>
        </p:spPr>
      </p:pic>
      <p:pic>
        <p:nvPicPr>
          <p:cNvPr id="71" name="Picture 33"/>
          <p:cNvPicPr>
            <a:picLocks noChangeAspect="1" noChangeArrowheads="1"/>
          </p:cNvPicPr>
          <p:nvPr/>
        </p:nvPicPr>
        <p:blipFill>
          <a:blip r:embed="rId12" cstate="email">
            <a:clrChange>
              <a:clrFrom>
                <a:srgbClr val="B8B4A9"/>
              </a:clrFrom>
              <a:clrTo>
                <a:srgbClr val="B8B4A9">
                  <a:alpha val="0"/>
                </a:srgbClr>
              </a:clrTo>
            </a:clrChange>
            <a:extLst>
              <a:ext uri="{28A0092B-C50C-407E-A947-70E740481C1C}">
                <a14:useLocalDpi xmlns:a14="http://schemas.microsoft.com/office/drawing/2010/main"/>
              </a:ext>
            </a:extLst>
          </a:blip>
          <a:srcRect/>
          <a:stretch>
            <a:fillRect/>
          </a:stretch>
        </p:blipFill>
        <p:spPr bwMode="auto">
          <a:xfrm>
            <a:off x="5664050" y="2949051"/>
            <a:ext cx="977900" cy="1381125"/>
          </a:xfrm>
          <a:prstGeom prst="rect">
            <a:avLst/>
          </a:prstGeom>
          <a:noFill/>
          <a:ln w="12700">
            <a:noFill/>
            <a:miter lim="800000"/>
            <a:headEnd type="none" w="sm" len="sm"/>
            <a:tailEnd type="none" w="sm" len="sm"/>
          </a:ln>
          <a:effectLst/>
        </p:spPr>
      </p:pic>
      <p:sp>
        <p:nvSpPr>
          <p:cNvPr id="72" name="Line 47"/>
          <p:cNvSpPr>
            <a:spLocks noChangeShapeType="1"/>
          </p:cNvSpPr>
          <p:nvPr/>
        </p:nvSpPr>
        <p:spPr bwMode="auto">
          <a:xfrm flipV="1">
            <a:off x="5015867" y="3741322"/>
            <a:ext cx="576164" cy="0"/>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sp>
        <p:nvSpPr>
          <p:cNvPr id="73" name="圆角矩形标注 72"/>
          <p:cNvSpPr/>
          <p:nvPr/>
        </p:nvSpPr>
        <p:spPr bwMode="auto">
          <a:xfrm>
            <a:off x="3790376" y="2309072"/>
            <a:ext cx="1789736" cy="654649"/>
          </a:xfrm>
          <a:prstGeom prst="wedgeRoundRectCallout">
            <a:avLst>
              <a:gd name="adj1" fmla="val -26053"/>
              <a:gd name="adj2" fmla="val 104241"/>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200" dirty="0" smtClean="0">
                <a:solidFill>
                  <a:srgbClr val="000000"/>
                </a:solidFill>
                <a:ea typeface="华文细黑" pitchFamily="2" charset="-122"/>
              </a:rPr>
              <a:t>秘书根据会议决议通过协同办公平台将最新文件发送给领导审批签发</a:t>
            </a:r>
            <a:endParaRPr lang="zh-CN" altLang="en-US" sz="1200" dirty="0">
              <a:solidFill>
                <a:srgbClr val="000000"/>
              </a:solidFill>
              <a:ea typeface="华文细黑" pitchFamily="2" charset="-122"/>
            </a:endParaRPr>
          </a:p>
        </p:txBody>
      </p:sp>
      <p:sp>
        <p:nvSpPr>
          <p:cNvPr id="74" name="Line 47"/>
          <p:cNvSpPr>
            <a:spLocks noChangeShapeType="1"/>
          </p:cNvSpPr>
          <p:nvPr/>
        </p:nvSpPr>
        <p:spPr bwMode="auto">
          <a:xfrm flipV="1">
            <a:off x="6651593" y="3358061"/>
            <a:ext cx="1224349" cy="377589"/>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pic>
        <p:nvPicPr>
          <p:cNvPr id="75" name="Picture 37" descr="MSN icon envelope only"/>
          <p:cNvPicPr>
            <a:picLocks noChangeAspect="1" noChangeArrowheads="1"/>
          </p:cNvPicPr>
          <p:nvPr/>
        </p:nvPicPr>
        <p:blipFill>
          <a:blip r:embed="rId13" cstate="email"/>
          <a:srcRect/>
          <a:stretch>
            <a:fillRect/>
          </a:stretch>
        </p:blipFill>
        <p:spPr bwMode="auto">
          <a:xfrm>
            <a:off x="8049793" y="2133642"/>
            <a:ext cx="437765" cy="674359"/>
          </a:xfrm>
          <a:prstGeom prst="rect">
            <a:avLst/>
          </a:prstGeom>
          <a:noFill/>
          <a:ln w="9525">
            <a:noFill/>
            <a:miter lim="800000"/>
            <a:headEnd/>
            <a:tailEnd/>
          </a:ln>
        </p:spPr>
      </p:pic>
      <p:sp>
        <p:nvSpPr>
          <p:cNvPr id="76" name="Text Box 9"/>
          <p:cNvSpPr txBox="1">
            <a:spLocks noChangeArrowheads="1"/>
          </p:cNvSpPr>
          <p:nvPr/>
        </p:nvSpPr>
        <p:spPr bwMode="auto">
          <a:xfrm>
            <a:off x="7803922" y="2637815"/>
            <a:ext cx="868623" cy="300939"/>
          </a:xfrm>
          <a:prstGeom prst="rect">
            <a:avLst/>
          </a:prstGeom>
          <a:noFill/>
          <a:ln w="9525">
            <a:noFill/>
            <a:miter lim="800000"/>
            <a:headEnd/>
            <a:tailEnd/>
          </a:ln>
        </p:spPr>
        <p:txBody>
          <a:bodyPr wrap="none" lIns="99946" tIns="49969" rIns="99946" bIns="49969">
            <a:spAutoFit/>
          </a:bodyPr>
          <a:lstStyle/>
          <a:p>
            <a:pPr defTabSz="1001313"/>
            <a:r>
              <a:rPr lang="zh-CN" altLang="en-US" sz="1300" dirty="0" smtClean="0">
                <a:solidFill>
                  <a:srgbClr val="002060"/>
                </a:solidFill>
                <a:latin typeface="Arial" pitchFamily="34" charset="0"/>
              </a:rPr>
              <a:t>短信提醒</a:t>
            </a:r>
            <a:endParaRPr lang="zh-CN" altLang="en-US" sz="1300" dirty="0">
              <a:solidFill>
                <a:srgbClr val="002060"/>
              </a:solidFill>
              <a:latin typeface="Arial" pitchFamily="34" charset="0"/>
            </a:endParaRPr>
          </a:p>
        </p:txBody>
      </p:sp>
      <p:pic>
        <p:nvPicPr>
          <p:cNvPr id="77" name="Picture 251" descr="Mail%201"/>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019983" y="2925913"/>
            <a:ext cx="522395" cy="522365"/>
          </a:xfrm>
          <a:prstGeom prst="rect">
            <a:avLst/>
          </a:prstGeom>
          <a:noFill/>
        </p:spPr>
      </p:pic>
      <p:sp>
        <p:nvSpPr>
          <p:cNvPr id="78" name="Text Box 9"/>
          <p:cNvSpPr txBox="1">
            <a:spLocks noChangeArrowheads="1"/>
          </p:cNvSpPr>
          <p:nvPr/>
        </p:nvSpPr>
        <p:spPr bwMode="auto">
          <a:xfrm>
            <a:off x="7777449" y="3430086"/>
            <a:ext cx="868623" cy="300939"/>
          </a:xfrm>
          <a:prstGeom prst="rect">
            <a:avLst/>
          </a:prstGeom>
          <a:noFill/>
          <a:ln w="9525">
            <a:noFill/>
            <a:miter lim="800000"/>
            <a:headEnd/>
            <a:tailEnd/>
          </a:ln>
        </p:spPr>
        <p:txBody>
          <a:bodyPr wrap="none" lIns="99946" tIns="49969" rIns="99946" bIns="49969">
            <a:spAutoFit/>
          </a:bodyPr>
          <a:lstStyle/>
          <a:p>
            <a:pPr defTabSz="1001313"/>
            <a:r>
              <a:rPr lang="zh-CN" altLang="en-US" sz="1300" dirty="0" smtClean="0">
                <a:solidFill>
                  <a:srgbClr val="002060"/>
                </a:solidFill>
                <a:latin typeface="Arial" pitchFamily="34" charset="0"/>
              </a:rPr>
              <a:t>邮件提醒</a:t>
            </a:r>
            <a:endParaRPr lang="zh-CN" altLang="en-US" sz="1300" dirty="0">
              <a:solidFill>
                <a:srgbClr val="002060"/>
              </a:solidFill>
              <a:latin typeface="Arial" pitchFamily="34" charset="0"/>
            </a:endParaRPr>
          </a:p>
        </p:txBody>
      </p:sp>
      <p:pic>
        <p:nvPicPr>
          <p:cNvPr id="79" name="Picture 250" descr="Run%201"/>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8019983" y="3718185"/>
            <a:ext cx="575964" cy="575931"/>
          </a:xfrm>
          <a:prstGeom prst="rect">
            <a:avLst/>
          </a:prstGeom>
          <a:noFill/>
        </p:spPr>
      </p:pic>
      <p:sp>
        <p:nvSpPr>
          <p:cNvPr id="80" name="Text Box 9"/>
          <p:cNvSpPr txBox="1">
            <a:spLocks noChangeArrowheads="1"/>
          </p:cNvSpPr>
          <p:nvPr/>
        </p:nvSpPr>
        <p:spPr bwMode="auto">
          <a:xfrm>
            <a:off x="7803922" y="4222357"/>
            <a:ext cx="1118649" cy="300939"/>
          </a:xfrm>
          <a:prstGeom prst="rect">
            <a:avLst/>
          </a:prstGeom>
          <a:noFill/>
          <a:ln w="9525">
            <a:noFill/>
            <a:miter lim="800000"/>
            <a:headEnd/>
            <a:tailEnd/>
          </a:ln>
        </p:spPr>
        <p:txBody>
          <a:bodyPr wrap="none" lIns="99946" tIns="49969" rIns="99946" bIns="49969">
            <a:spAutoFit/>
          </a:bodyPr>
          <a:lstStyle/>
          <a:p>
            <a:pPr defTabSz="1001313"/>
            <a:r>
              <a:rPr lang="en-US" altLang="zh-CN" sz="1300" dirty="0" smtClean="0">
                <a:solidFill>
                  <a:srgbClr val="002060"/>
                </a:solidFill>
                <a:latin typeface="Arial" pitchFamily="34" charset="0"/>
              </a:rPr>
              <a:t>OA</a:t>
            </a:r>
            <a:r>
              <a:rPr lang="zh-CN" altLang="en-US" sz="1300" dirty="0" smtClean="0">
                <a:solidFill>
                  <a:srgbClr val="002060"/>
                </a:solidFill>
                <a:latin typeface="Arial" pitchFamily="34" charset="0"/>
              </a:rPr>
              <a:t>代办事项</a:t>
            </a:r>
            <a:endParaRPr lang="zh-CN" altLang="en-US" sz="1300" dirty="0">
              <a:solidFill>
                <a:srgbClr val="002060"/>
              </a:solidFill>
              <a:latin typeface="Arial" pitchFamily="34" charset="0"/>
            </a:endParaRPr>
          </a:p>
        </p:txBody>
      </p:sp>
      <p:sp>
        <p:nvSpPr>
          <p:cNvPr id="81" name="Line 47"/>
          <p:cNvSpPr>
            <a:spLocks noChangeShapeType="1"/>
          </p:cNvSpPr>
          <p:nvPr/>
        </p:nvSpPr>
        <p:spPr bwMode="auto">
          <a:xfrm flipV="1">
            <a:off x="6579573" y="2493765"/>
            <a:ext cx="1296369" cy="1025811"/>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sp>
        <p:nvSpPr>
          <p:cNvPr id="82" name="Line 47"/>
          <p:cNvSpPr>
            <a:spLocks noChangeShapeType="1"/>
          </p:cNvSpPr>
          <p:nvPr/>
        </p:nvSpPr>
        <p:spPr bwMode="auto">
          <a:xfrm>
            <a:off x="6651593" y="3879700"/>
            <a:ext cx="1224349" cy="126583"/>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sp>
        <p:nvSpPr>
          <p:cNvPr id="83" name="圆角矩形标注 82"/>
          <p:cNvSpPr/>
          <p:nvPr/>
        </p:nvSpPr>
        <p:spPr bwMode="auto">
          <a:xfrm rot="10800000" flipV="1">
            <a:off x="6300192" y="4115850"/>
            <a:ext cx="1512168" cy="720080"/>
          </a:xfrm>
          <a:prstGeom prst="wedgeRoundRectCallout">
            <a:avLst>
              <a:gd name="adj1" fmla="val 47016"/>
              <a:gd name="adj2" fmla="val -83511"/>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000" dirty="0" smtClean="0">
                <a:solidFill>
                  <a:srgbClr val="000000"/>
                </a:solidFill>
                <a:ea typeface="华文细黑" pitchFamily="2" charset="-122"/>
              </a:rPr>
              <a:t>审批电子流通过短信、邮件等形式通知领导。领导可通过手机以及电脑及时进行审批</a:t>
            </a:r>
            <a:endParaRPr lang="zh-CN" altLang="en-US" sz="1000" dirty="0">
              <a:solidFill>
                <a:srgbClr val="000000"/>
              </a:solidFill>
              <a:ea typeface="华文细黑" pitchFamily="2" charset="-122"/>
            </a:endParaRPr>
          </a:p>
        </p:txBody>
      </p:sp>
      <p:pic>
        <p:nvPicPr>
          <p:cNvPr id="84" name="Picture 25" descr="D:\PPT Material\man_on_phone.jp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8019984" y="4582481"/>
            <a:ext cx="914542" cy="794199"/>
          </a:xfrm>
          <a:prstGeom prst="rect">
            <a:avLst/>
          </a:prstGeom>
          <a:noFill/>
          <a:ln w="9525">
            <a:noFill/>
            <a:miter lim="800000"/>
            <a:headEnd/>
            <a:tailEnd/>
          </a:ln>
        </p:spPr>
      </p:pic>
      <p:cxnSp>
        <p:nvCxnSpPr>
          <p:cNvPr id="85" name="曲线连接符 84"/>
          <p:cNvCxnSpPr>
            <a:endCxn id="92" idx="0"/>
          </p:cNvCxnSpPr>
          <p:nvPr/>
        </p:nvCxnSpPr>
        <p:spPr bwMode="auto">
          <a:xfrm rot="16200000" flipH="1">
            <a:off x="5391956" y="4671241"/>
            <a:ext cx="1538549" cy="230988"/>
          </a:xfrm>
          <a:prstGeom prst="curvedConnector3">
            <a:avLst>
              <a:gd name="adj1" fmla="val 50000"/>
            </a:avLst>
          </a:prstGeom>
          <a:solidFill>
            <a:schemeClr val="accent1"/>
          </a:solidFill>
          <a:ln w="22225" cap="flat" cmpd="sng" algn="ctr">
            <a:solidFill>
              <a:schemeClr val="tx2"/>
            </a:solidFill>
            <a:prstDash val="dash"/>
            <a:round/>
            <a:headEnd type="none" w="lg" len="lg"/>
            <a:tailEnd type="arrow" w="lg" len="lg"/>
          </a:ln>
          <a:effectLst/>
        </p:spPr>
      </p:cxnSp>
      <p:sp>
        <p:nvSpPr>
          <p:cNvPr id="86" name="圆角矩形标注 85"/>
          <p:cNvSpPr/>
          <p:nvPr/>
        </p:nvSpPr>
        <p:spPr bwMode="auto">
          <a:xfrm rot="10800000" flipV="1">
            <a:off x="6732240" y="5123962"/>
            <a:ext cx="1872533" cy="504173"/>
          </a:xfrm>
          <a:prstGeom prst="wedgeRoundRectCallout">
            <a:avLst>
              <a:gd name="adj1" fmla="val 80646"/>
              <a:gd name="adj2" fmla="val -42660"/>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200" dirty="0" smtClean="0">
                <a:solidFill>
                  <a:srgbClr val="000000"/>
                </a:solidFill>
                <a:ea typeface="华文细黑" pitchFamily="2" charset="-122"/>
              </a:rPr>
              <a:t>文件审批后，秘书分发给相关部门执行处理</a:t>
            </a:r>
          </a:p>
        </p:txBody>
      </p:sp>
      <p:grpSp>
        <p:nvGrpSpPr>
          <p:cNvPr id="87" name="Group 346"/>
          <p:cNvGrpSpPr>
            <a:grpSpLocks/>
          </p:cNvGrpSpPr>
          <p:nvPr/>
        </p:nvGrpSpPr>
        <p:grpSpPr bwMode="auto">
          <a:xfrm>
            <a:off x="395536" y="5411994"/>
            <a:ext cx="996036" cy="864096"/>
            <a:chOff x="2650" y="2601"/>
            <a:chExt cx="527" cy="511"/>
          </a:xfrm>
        </p:grpSpPr>
        <p:sp>
          <p:nvSpPr>
            <p:cNvPr id="88" name="Text Box 347"/>
            <p:cNvSpPr txBox="1">
              <a:spLocks noChangeArrowheads="1"/>
            </p:cNvSpPr>
            <p:nvPr/>
          </p:nvSpPr>
          <p:spPr bwMode="auto">
            <a:xfrm>
              <a:off x="2874" y="2980"/>
              <a:ext cx="98" cy="132"/>
            </a:xfrm>
            <a:prstGeom prst="rect">
              <a:avLst/>
            </a:prstGeom>
            <a:noFill/>
            <a:ln w="9525">
              <a:noFill/>
              <a:miter lim="800000"/>
              <a:headEnd/>
              <a:tailEnd/>
            </a:ln>
          </p:spPr>
          <p:txBody>
            <a:bodyPr wrap="none" lIns="91368" tIns="45683" rIns="91368" bIns="45683">
              <a:spAutoFit/>
            </a:bodyPr>
            <a:lstStyle/>
            <a:p>
              <a:pPr algn="ctr"/>
              <a:endParaRPr kumimoji="1" lang="zh-CN" altLang="en-US" sz="1400" dirty="0" smtClean="0">
                <a:solidFill>
                  <a:srgbClr val="000099"/>
                </a:solidFill>
                <a:latin typeface="华文细黑" pitchFamily="2" charset="-122"/>
                <a:ea typeface="华文细黑" pitchFamily="2" charset="-122"/>
              </a:endParaRPr>
            </a:p>
          </p:txBody>
        </p:sp>
        <p:pic>
          <p:nvPicPr>
            <p:cNvPr id="89" name="Picture 348"/>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2650" y="2601"/>
              <a:ext cx="527" cy="477"/>
            </a:xfrm>
            <a:prstGeom prst="rect">
              <a:avLst/>
            </a:prstGeom>
            <a:noFill/>
            <a:ln w="9525">
              <a:noFill/>
              <a:miter lim="800000"/>
              <a:headEnd/>
              <a:tailEnd/>
            </a:ln>
          </p:spPr>
        </p:pic>
      </p:grpSp>
      <p:cxnSp>
        <p:nvCxnSpPr>
          <p:cNvPr id="90" name="曲线连接符 89"/>
          <p:cNvCxnSpPr/>
          <p:nvPr/>
        </p:nvCxnSpPr>
        <p:spPr bwMode="auto">
          <a:xfrm rot="10800000" flipV="1">
            <a:off x="1403648" y="3899826"/>
            <a:ext cx="4383702" cy="1693693"/>
          </a:xfrm>
          <a:prstGeom prst="curvedConnector3">
            <a:avLst>
              <a:gd name="adj1" fmla="val 50000"/>
            </a:avLst>
          </a:prstGeom>
          <a:solidFill>
            <a:schemeClr val="accent1"/>
          </a:solidFill>
          <a:ln w="22225" cap="flat" cmpd="sng" algn="ctr">
            <a:solidFill>
              <a:schemeClr val="tx2"/>
            </a:solidFill>
            <a:prstDash val="dash"/>
            <a:round/>
            <a:headEnd type="none" w="lg" len="lg"/>
            <a:tailEnd type="arrow" w="lg" len="lg"/>
          </a:ln>
          <a:effectLst/>
        </p:spPr>
      </p:cxnSp>
      <p:sp>
        <p:nvSpPr>
          <p:cNvPr id="91" name="圆角矩形标注 90"/>
          <p:cNvSpPr/>
          <p:nvPr/>
        </p:nvSpPr>
        <p:spPr bwMode="auto">
          <a:xfrm rot="10800000" flipV="1">
            <a:off x="2123728" y="5195970"/>
            <a:ext cx="1584176" cy="658957"/>
          </a:xfrm>
          <a:prstGeom prst="wedgeRoundRectCallout">
            <a:avLst>
              <a:gd name="adj1" fmla="val 111240"/>
              <a:gd name="adj2" fmla="val 31680"/>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000" dirty="0" smtClean="0">
                <a:solidFill>
                  <a:srgbClr val="000000"/>
                </a:solidFill>
                <a:ea typeface="华文细黑" pitchFamily="2" charset="-122"/>
              </a:rPr>
              <a:t>文件审批后分发给知识库管理人员上传到知识库，以方便相关人员查询</a:t>
            </a:r>
          </a:p>
        </p:txBody>
      </p:sp>
      <p:pic>
        <p:nvPicPr>
          <p:cNvPr id="92" name="Picture 2"/>
          <p:cNvPicPr>
            <a:picLocks noChangeAspect="1" noChangeArrowheads="1"/>
          </p:cNvPicPr>
          <p:nvPr/>
        </p:nvPicPr>
        <p:blipFill>
          <a:blip r:embed="rId18" cstate="print"/>
          <a:srcRect/>
          <a:stretch>
            <a:fillRect/>
          </a:stretch>
        </p:blipFill>
        <p:spPr bwMode="auto">
          <a:xfrm>
            <a:off x="5812856" y="5556010"/>
            <a:ext cx="927736" cy="899721"/>
          </a:xfrm>
          <a:prstGeom prst="rect">
            <a:avLst/>
          </a:prstGeom>
          <a:noFill/>
          <a:ln w="9525">
            <a:noFill/>
            <a:miter lim="800000"/>
            <a:headEnd/>
            <a:tailEnd/>
          </a:ln>
        </p:spPr>
      </p:pic>
      <p:pic>
        <p:nvPicPr>
          <p:cNvPr id="93" name="Picture 477" descr="瘦终端3"/>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6342531" y="5700026"/>
            <a:ext cx="749749" cy="816602"/>
          </a:xfrm>
          <a:prstGeom prst="rect">
            <a:avLst/>
          </a:prstGeom>
          <a:noFill/>
          <a:ln w="9525">
            <a:noFill/>
            <a:miter lim="800000"/>
            <a:headEnd/>
            <a:tailEnd/>
          </a:ln>
        </p:spPr>
      </p:pic>
      <p:sp>
        <p:nvSpPr>
          <p:cNvPr id="94" name="Rectangle 14"/>
          <p:cNvSpPr>
            <a:spLocks noChangeArrowheads="1"/>
          </p:cNvSpPr>
          <p:nvPr/>
        </p:nvSpPr>
        <p:spPr bwMode="auto">
          <a:xfrm>
            <a:off x="173284" y="2060848"/>
            <a:ext cx="2094459" cy="326810"/>
          </a:xfrm>
          <a:prstGeom prst="rect">
            <a:avLst/>
          </a:prstGeom>
          <a:solidFill>
            <a:srgbClr val="FFC000"/>
          </a:solidFill>
          <a:ln w="9525" cap="flat" cmpd="sng" algn="ctr">
            <a:solidFill>
              <a:srgbClr val="0094D2">
                <a:shade val="95000"/>
                <a:satMod val="105000"/>
              </a:srgbClr>
            </a:solidFill>
            <a:prstDash val="solid"/>
            <a:headEnd/>
            <a:tailEnd/>
          </a:ln>
          <a:effectLst>
            <a:outerShdw blurRad="50800" dist="38100" dir="2700000" algn="tl" rotWithShape="0">
              <a:prstClr val="black">
                <a:alpha val="40000"/>
              </a:prstClr>
            </a:outerShdw>
          </a:effectLst>
        </p:spPr>
        <p:txBody>
          <a:bodyPr wrap="none" lIns="0" tIns="0" rIns="0" bIns="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smtClean="0">
                <a:ln>
                  <a:noFill/>
                </a:ln>
                <a:solidFill>
                  <a:srgbClr val="2B2B2D"/>
                </a:solidFill>
                <a:effectLst/>
                <a:uLnTx/>
                <a:uFillTx/>
                <a:latin typeface="微软雅黑" pitchFamily="34" charset="-122"/>
                <a:ea typeface="微软雅黑" pitchFamily="34" charset="-122"/>
              </a:rPr>
              <a:t>融合会议、统一通信</a:t>
            </a:r>
          </a:p>
        </p:txBody>
      </p:sp>
      <p:sp>
        <p:nvSpPr>
          <p:cNvPr id="95" name="Rectangle 14"/>
          <p:cNvSpPr>
            <a:spLocks noChangeArrowheads="1"/>
          </p:cNvSpPr>
          <p:nvPr/>
        </p:nvSpPr>
        <p:spPr bwMode="auto">
          <a:xfrm>
            <a:off x="8676456" y="2380009"/>
            <a:ext cx="337495" cy="1447809"/>
          </a:xfrm>
          <a:prstGeom prst="rect">
            <a:avLst/>
          </a:prstGeom>
          <a:solidFill>
            <a:srgbClr val="FFC000"/>
          </a:solidFill>
          <a:ln w="9525" cap="flat" cmpd="sng" algn="ctr">
            <a:solidFill>
              <a:srgbClr val="0094D2">
                <a:shade val="95000"/>
                <a:satMod val="105000"/>
              </a:srgbClr>
            </a:solidFill>
            <a:prstDash val="solid"/>
            <a:headEnd/>
            <a:tailEnd/>
          </a:ln>
          <a:effectLst>
            <a:outerShdw blurRad="50800" dist="38100" dir="2700000" algn="tl" rotWithShape="0">
              <a:prstClr val="black">
                <a:alpha val="40000"/>
              </a:prstClr>
            </a:outerShdw>
          </a:effectLst>
        </p:spPr>
        <p:txBody>
          <a:bodyPr wrap="none" lIns="0" tIns="0" rIns="0" bIns="0" anchor="ctr">
            <a:noAutofit/>
          </a:bodyPr>
          <a:lstStyle/>
          <a:p>
            <a:pPr algn="ctr"/>
            <a:r>
              <a:rPr lang="zh-CN" altLang="en-US" sz="1600" b="1" kern="0" smtClean="0">
                <a:solidFill>
                  <a:srgbClr val="2B2B2D"/>
                </a:solidFill>
                <a:latin typeface="微软雅黑" pitchFamily="34" charset="-122"/>
                <a:ea typeface="微软雅黑" pitchFamily="34" charset="-122"/>
              </a:rPr>
              <a:t>协</a:t>
            </a:r>
            <a:endParaRPr lang="en-US" altLang="zh-CN" sz="1600" b="1" kern="0" smtClean="0">
              <a:solidFill>
                <a:srgbClr val="2B2B2D"/>
              </a:solidFill>
              <a:latin typeface="微软雅黑" pitchFamily="34" charset="-122"/>
              <a:ea typeface="微软雅黑" pitchFamily="34" charset="-122"/>
            </a:endParaRPr>
          </a:p>
          <a:p>
            <a:pPr algn="ctr"/>
            <a:r>
              <a:rPr lang="zh-CN" altLang="en-US" sz="1600" b="1" kern="0" smtClean="0">
                <a:solidFill>
                  <a:srgbClr val="2B2B2D"/>
                </a:solidFill>
                <a:latin typeface="微软雅黑" pitchFamily="34" charset="-122"/>
                <a:ea typeface="微软雅黑" pitchFamily="34" charset="-122"/>
              </a:rPr>
              <a:t>同</a:t>
            </a:r>
            <a:endParaRPr lang="en-US" altLang="zh-CN" sz="1600" b="1" kern="0" smtClean="0">
              <a:solidFill>
                <a:srgbClr val="2B2B2D"/>
              </a:solidFill>
              <a:latin typeface="微软雅黑" pitchFamily="34" charset="-122"/>
              <a:ea typeface="微软雅黑" pitchFamily="34" charset="-122"/>
            </a:endParaRPr>
          </a:p>
          <a:p>
            <a:pPr algn="ctr"/>
            <a:r>
              <a:rPr lang="zh-CN" altLang="en-US" sz="1600" b="1" kern="0" smtClean="0">
                <a:solidFill>
                  <a:srgbClr val="2B2B2D"/>
                </a:solidFill>
                <a:latin typeface="微软雅黑" pitchFamily="34" charset="-122"/>
                <a:ea typeface="微软雅黑" pitchFamily="34" charset="-122"/>
              </a:rPr>
              <a:t>办</a:t>
            </a:r>
            <a:endParaRPr lang="en-US" altLang="zh-CN" sz="1600" b="1" kern="0" smtClean="0">
              <a:solidFill>
                <a:srgbClr val="2B2B2D"/>
              </a:solidFill>
              <a:latin typeface="微软雅黑" pitchFamily="34" charset="-122"/>
              <a:ea typeface="微软雅黑" pitchFamily="34" charset="-122"/>
            </a:endParaRPr>
          </a:p>
          <a:p>
            <a:pPr algn="ctr"/>
            <a:r>
              <a:rPr lang="zh-CN" altLang="en-US" sz="1600" b="1" kern="0" smtClean="0">
                <a:solidFill>
                  <a:srgbClr val="2B2B2D"/>
                </a:solidFill>
                <a:latin typeface="微软雅黑" pitchFamily="34" charset="-122"/>
                <a:ea typeface="微软雅黑" pitchFamily="34" charset="-122"/>
              </a:rPr>
              <a:t>公</a:t>
            </a:r>
            <a:endParaRPr lang="en-US" altLang="zh-CN" sz="1600" b="1" kern="0" smtClean="0">
              <a:solidFill>
                <a:srgbClr val="2B2B2D"/>
              </a:solidFill>
              <a:latin typeface="微软雅黑" pitchFamily="34" charset="-122"/>
              <a:ea typeface="微软雅黑" pitchFamily="34" charset="-122"/>
            </a:endParaRPr>
          </a:p>
          <a:p>
            <a:pPr algn="ctr"/>
            <a:r>
              <a:rPr lang="zh-CN" altLang="en-US" sz="1600" b="1" kern="0" smtClean="0">
                <a:solidFill>
                  <a:srgbClr val="2B2B2D"/>
                </a:solidFill>
                <a:latin typeface="微软雅黑" pitchFamily="34" charset="-122"/>
                <a:ea typeface="微软雅黑" pitchFamily="34" charset="-122"/>
              </a:rPr>
              <a:t>系</a:t>
            </a:r>
            <a:endParaRPr lang="en-US" altLang="zh-CN" sz="1600" b="1" kern="0" smtClean="0">
              <a:solidFill>
                <a:srgbClr val="2B2B2D"/>
              </a:solidFill>
              <a:latin typeface="微软雅黑" pitchFamily="34" charset="-122"/>
              <a:ea typeface="微软雅黑" pitchFamily="34" charset="-122"/>
            </a:endParaRPr>
          </a:p>
          <a:p>
            <a:pPr algn="ctr"/>
            <a:r>
              <a:rPr lang="zh-CN" altLang="en-US" sz="1600" b="1" kern="0" smtClean="0">
                <a:solidFill>
                  <a:srgbClr val="2B2B2D"/>
                </a:solidFill>
                <a:latin typeface="微软雅黑" pitchFamily="34" charset="-122"/>
                <a:ea typeface="微软雅黑" pitchFamily="34" charset="-122"/>
              </a:rPr>
              <a:t>统</a:t>
            </a:r>
            <a:endParaRPr lang="zh-CN" altLang="en-US" sz="1600" b="1" kern="0" dirty="0">
              <a:solidFill>
                <a:srgbClr val="2B2B2D"/>
              </a:solidFill>
              <a:latin typeface="微软雅黑" pitchFamily="34" charset="-122"/>
              <a:ea typeface="微软雅黑" pitchFamily="34" charset="-122"/>
            </a:endParaRPr>
          </a:p>
        </p:txBody>
      </p:sp>
      <p:sp>
        <p:nvSpPr>
          <p:cNvPr id="96" name="Rectangle 14"/>
          <p:cNvSpPr>
            <a:spLocks noChangeArrowheads="1"/>
          </p:cNvSpPr>
          <p:nvPr/>
        </p:nvSpPr>
        <p:spPr bwMode="auto">
          <a:xfrm>
            <a:off x="7250071" y="5844042"/>
            <a:ext cx="1821921" cy="446776"/>
          </a:xfrm>
          <a:prstGeom prst="rect">
            <a:avLst/>
          </a:prstGeom>
          <a:solidFill>
            <a:srgbClr val="FFC000"/>
          </a:solidFill>
          <a:ln w="9525" cap="flat" cmpd="sng" algn="ctr">
            <a:solidFill>
              <a:srgbClr val="0094D2">
                <a:shade val="95000"/>
                <a:satMod val="105000"/>
              </a:srgbClr>
            </a:solidFill>
            <a:prstDash val="solid"/>
            <a:headEnd/>
            <a:tailEnd/>
          </a:ln>
          <a:effectLst>
            <a:outerShdw blurRad="50800" dist="38100" dir="2700000" algn="tl" rotWithShape="0">
              <a:prstClr val="black">
                <a:alpha val="40000"/>
              </a:prstClr>
            </a:outerShdw>
          </a:effectLst>
        </p:spPr>
        <p:txBody>
          <a:bodyPr wrap="none" lIns="0" tIns="0" rIns="0" bIns="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smtClean="0">
                <a:ln>
                  <a:noFill/>
                </a:ln>
                <a:solidFill>
                  <a:srgbClr val="2B2B2D"/>
                </a:solidFill>
                <a:effectLst/>
                <a:uLnTx/>
                <a:uFillTx/>
                <a:latin typeface="微软雅黑" pitchFamily="34" charset="-122"/>
                <a:ea typeface="微软雅黑" pitchFamily="34" charset="-122"/>
              </a:rPr>
              <a:t>桌面云</a:t>
            </a:r>
          </a:p>
        </p:txBody>
      </p:sp>
      <p:sp>
        <p:nvSpPr>
          <p:cNvPr id="97" name="Rectangle 14"/>
          <p:cNvSpPr>
            <a:spLocks noChangeArrowheads="1"/>
          </p:cNvSpPr>
          <p:nvPr/>
        </p:nvSpPr>
        <p:spPr bwMode="auto">
          <a:xfrm>
            <a:off x="1243670" y="5960674"/>
            <a:ext cx="1447174" cy="387424"/>
          </a:xfrm>
          <a:prstGeom prst="rect">
            <a:avLst/>
          </a:prstGeom>
          <a:solidFill>
            <a:srgbClr val="FFC000"/>
          </a:solidFill>
          <a:ln w="9525" cap="flat" cmpd="sng" algn="ctr">
            <a:solidFill>
              <a:srgbClr val="0094D2">
                <a:shade val="95000"/>
                <a:satMod val="105000"/>
              </a:srgbClr>
            </a:solidFill>
            <a:prstDash val="solid"/>
            <a:headEnd/>
            <a:tailEnd/>
          </a:ln>
          <a:effectLst>
            <a:outerShdw blurRad="50800" dist="38100" dir="2700000" algn="tl" rotWithShape="0">
              <a:prstClr val="black">
                <a:alpha val="40000"/>
              </a:prstClr>
            </a:outerShdw>
          </a:effectLst>
        </p:spPr>
        <p:txBody>
          <a:bodyPr wrap="none" lIns="0" tIns="0" rIns="0" bIns="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smtClean="0">
                <a:ln>
                  <a:noFill/>
                </a:ln>
                <a:solidFill>
                  <a:srgbClr val="2B2B2D"/>
                </a:solidFill>
                <a:effectLst/>
                <a:uLnTx/>
                <a:uFillTx/>
                <a:latin typeface="微软雅黑" pitchFamily="34" charset="-122"/>
                <a:ea typeface="微软雅黑" pitchFamily="34" charset="-122"/>
              </a:rPr>
              <a:t>政府知识库</a:t>
            </a:r>
          </a:p>
        </p:txBody>
      </p:sp>
      <p:sp>
        <p:nvSpPr>
          <p:cNvPr id="98" name="Rectangle 14"/>
          <p:cNvSpPr>
            <a:spLocks noChangeArrowheads="1"/>
          </p:cNvSpPr>
          <p:nvPr/>
        </p:nvSpPr>
        <p:spPr bwMode="auto">
          <a:xfrm>
            <a:off x="6507584" y="2185303"/>
            <a:ext cx="440680" cy="1066451"/>
          </a:xfrm>
          <a:prstGeom prst="rect">
            <a:avLst/>
          </a:prstGeom>
          <a:solidFill>
            <a:srgbClr val="FFC000"/>
          </a:solidFill>
          <a:ln w="9525" cap="flat" cmpd="sng" algn="ctr">
            <a:solidFill>
              <a:srgbClr val="0094D2">
                <a:shade val="95000"/>
                <a:satMod val="105000"/>
              </a:srgbClr>
            </a:solidFill>
            <a:prstDash val="solid"/>
            <a:headEnd/>
            <a:tailEnd/>
          </a:ln>
          <a:effectLst>
            <a:outerShdw blurRad="50800" dist="38100" dir="2700000" algn="tl" rotWithShape="0">
              <a:prstClr val="black">
                <a:alpha val="40000"/>
              </a:prstClr>
            </a:outerShdw>
          </a:effectLst>
        </p:spPr>
        <p:txBody>
          <a:bodyPr wrap="none" lIns="0" tIns="0" rIns="0" bIns="0" anchor="ctr">
            <a:noAutofit/>
          </a:bodyPr>
          <a:lstStyle/>
          <a:p>
            <a:pPr algn="ctr"/>
            <a:r>
              <a:rPr lang="zh-CN" altLang="en-US" sz="1400" b="1" kern="0" smtClean="0">
                <a:solidFill>
                  <a:srgbClr val="2B2B2D"/>
                </a:solidFill>
                <a:latin typeface="微软雅黑" pitchFamily="34" charset="-122"/>
                <a:ea typeface="微软雅黑" pitchFamily="34" charset="-122"/>
              </a:rPr>
              <a:t>移</a:t>
            </a:r>
            <a:endParaRPr lang="en-US" altLang="zh-CN" sz="1400" b="1" kern="0" smtClean="0">
              <a:solidFill>
                <a:srgbClr val="2B2B2D"/>
              </a:solidFill>
              <a:latin typeface="微软雅黑" pitchFamily="34" charset="-122"/>
              <a:ea typeface="微软雅黑" pitchFamily="34" charset="-122"/>
            </a:endParaRPr>
          </a:p>
          <a:p>
            <a:pPr algn="ctr"/>
            <a:r>
              <a:rPr lang="zh-CN" altLang="en-US" sz="1400" b="1" kern="0" smtClean="0">
                <a:solidFill>
                  <a:srgbClr val="2B2B2D"/>
                </a:solidFill>
                <a:latin typeface="微软雅黑" pitchFamily="34" charset="-122"/>
                <a:ea typeface="微软雅黑" pitchFamily="34" charset="-122"/>
              </a:rPr>
              <a:t>动</a:t>
            </a:r>
            <a:endParaRPr lang="en-US" altLang="zh-CN" sz="1400" b="1" kern="0" smtClean="0">
              <a:solidFill>
                <a:srgbClr val="2B2B2D"/>
              </a:solidFill>
              <a:latin typeface="微软雅黑" pitchFamily="34" charset="-122"/>
              <a:ea typeface="微软雅黑" pitchFamily="34" charset="-122"/>
            </a:endParaRPr>
          </a:p>
          <a:p>
            <a:pPr algn="ctr"/>
            <a:r>
              <a:rPr lang="zh-CN" altLang="en-US" sz="1400" b="1" kern="0" smtClean="0">
                <a:solidFill>
                  <a:srgbClr val="2B2B2D"/>
                </a:solidFill>
                <a:latin typeface="微软雅黑" pitchFamily="34" charset="-122"/>
                <a:ea typeface="微软雅黑" pitchFamily="34" charset="-122"/>
              </a:rPr>
              <a:t>办</a:t>
            </a:r>
            <a:endParaRPr lang="en-US" altLang="zh-CN" sz="1400" b="1" kern="0" smtClean="0">
              <a:solidFill>
                <a:srgbClr val="2B2B2D"/>
              </a:solidFill>
              <a:latin typeface="微软雅黑" pitchFamily="34" charset="-122"/>
              <a:ea typeface="微软雅黑" pitchFamily="34" charset="-122"/>
            </a:endParaRPr>
          </a:p>
          <a:p>
            <a:pPr algn="ctr"/>
            <a:r>
              <a:rPr lang="zh-CN" altLang="en-US" sz="1400" b="1" kern="0" smtClean="0">
                <a:solidFill>
                  <a:srgbClr val="2B2B2D"/>
                </a:solidFill>
                <a:latin typeface="微软雅黑" pitchFamily="34" charset="-122"/>
                <a:ea typeface="微软雅黑" pitchFamily="34" charset="-122"/>
              </a:rPr>
              <a:t>公</a:t>
            </a:r>
            <a:endParaRPr lang="zh-CN" altLang="en-US" sz="1400" b="1" kern="0" dirty="0">
              <a:solidFill>
                <a:srgbClr val="2B2B2D"/>
              </a:solidFill>
              <a:latin typeface="微软雅黑" pitchFamily="34" charset="-122"/>
              <a:ea typeface="微软雅黑" pitchFamily="34" charset="-122"/>
            </a:endParaRPr>
          </a:p>
        </p:txBody>
      </p:sp>
      <p:pic>
        <p:nvPicPr>
          <p:cNvPr id="99" name="Picture 4" descr="http://t1.baidu.com/it/u=1569044425,1453463771&amp;fm=0&amp;gp=0.jpg"/>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3995936" y="5959255"/>
            <a:ext cx="1008112" cy="676875"/>
          </a:xfrm>
          <a:prstGeom prst="rect">
            <a:avLst/>
          </a:prstGeom>
          <a:noFill/>
        </p:spPr>
      </p:pic>
      <p:pic>
        <p:nvPicPr>
          <p:cNvPr id="100" name="Picture 6" descr="http://www.dawnpro.com.cn/image/pic7_qyxxmh_xlcptj.jpg"/>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4572000" y="5876288"/>
            <a:ext cx="1080120" cy="623220"/>
          </a:xfrm>
          <a:prstGeom prst="rect">
            <a:avLst/>
          </a:prstGeom>
          <a:noFill/>
        </p:spPr>
      </p:pic>
      <p:cxnSp>
        <p:nvCxnSpPr>
          <p:cNvPr id="101" name="曲线连接符 100"/>
          <p:cNvCxnSpPr/>
          <p:nvPr/>
        </p:nvCxnSpPr>
        <p:spPr bwMode="auto">
          <a:xfrm rot="5400000">
            <a:off x="4535999" y="4511893"/>
            <a:ext cx="1512166" cy="1152132"/>
          </a:xfrm>
          <a:prstGeom prst="curvedConnector3">
            <a:avLst>
              <a:gd name="adj1" fmla="val 50000"/>
            </a:avLst>
          </a:prstGeom>
          <a:solidFill>
            <a:schemeClr val="accent1"/>
          </a:solidFill>
          <a:ln w="22225" cap="flat" cmpd="sng" algn="ctr">
            <a:solidFill>
              <a:schemeClr val="tx2"/>
            </a:solidFill>
            <a:prstDash val="dash"/>
            <a:round/>
            <a:headEnd type="none" w="lg" len="lg"/>
            <a:tailEnd type="arrow" w="lg" len="lg"/>
          </a:ln>
          <a:effectLst/>
        </p:spPr>
      </p:cxnSp>
      <p:sp>
        <p:nvSpPr>
          <p:cNvPr id="102" name="Rectangle 14"/>
          <p:cNvSpPr>
            <a:spLocks noChangeArrowheads="1"/>
          </p:cNvSpPr>
          <p:nvPr/>
        </p:nvSpPr>
        <p:spPr bwMode="auto">
          <a:xfrm>
            <a:off x="3851920" y="5267978"/>
            <a:ext cx="1512168" cy="360040"/>
          </a:xfrm>
          <a:prstGeom prst="rect">
            <a:avLst/>
          </a:prstGeom>
          <a:solidFill>
            <a:srgbClr val="FFC000"/>
          </a:solidFill>
          <a:ln w="9525" cap="flat" cmpd="sng" algn="ctr">
            <a:solidFill>
              <a:srgbClr val="0094D2">
                <a:shade val="95000"/>
                <a:satMod val="105000"/>
              </a:srgbClr>
            </a:solidFill>
            <a:prstDash val="solid"/>
            <a:headEnd/>
            <a:tailEnd/>
          </a:ln>
          <a:effectLst>
            <a:outerShdw blurRad="50800" dist="38100" dir="2700000" algn="tl" rotWithShape="0">
              <a:prstClr val="black">
                <a:alpha val="40000"/>
              </a:prstClr>
            </a:outerShdw>
          </a:effectLst>
        </p:spPr>
        <p:txBody>
          <a:bodyPr wrap="none" lIns="0" tIns="0" rIns="0" bIns="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smtClean="0">
                <a:ln>
                  <a:noFill/>
                </a:ln>
                <a:solidFill>
                  <a:srgbClr val="2B2B2D"/>
                </a:solidFill>
                <a:effectLst/>
                <a:uLnTx/>
                <a:uFillTx/>
                <a:latin typeface="微软雅黑" pitchFamily="34" charset="-122"/>
                <a:ea typeface="微软雅黑" pitchFamily="34" charset="-122"/>
              </a:rPr>
              <a:t>日程管理</a:t>
            </a:r>
          </a:p>
        </p:txBody>
      </p:sp>
      <p:sp>
        <p:nvSpPr>
          <p:cNvPr id="103" name="Rectangle 14"/>
          <p:cNvSpPr>
            <a:spLocks noChangeArrowheads="1"/>
          </p:cNvSpPr>
          <p:nvPr/>
        </p:nvSpPr>
        <p:spPr bwMode="auto">
          <a:xfrm>
            <a:off x="3860304" y="4628290"/>
            <a:ext cx="1512168" cy="360040"/>
          </a:xfrm>
          <a:prstGeom prst="rect">
            <a:avLst/>
          </a:prstGeom>
          <a:solidFill>
            <a:srgbClr val="FFC000"/>
          </a:solidFill>
          <a:ln w="9525" cap="flat" cmpd="sng" algn="ctr">
            <a:solidFill>
              <a:srgbClr val="0094D2">
                <a:shade val="95000"/>
                <a:satMod val="105000"/>
              </a:srgbClr>
            </a:solidFill>
            <a:prstDash val="solid"/>
            <a:headEnd/>
            <a:tailEnd/>
          </a:ln>
          <a:effectLst>
            <a:outerShdw blurRad="50800" dist="38100" dir="2700000" algn="tl" rotWithShape="0">
              <a:prstClr val="black">
                <a:alpha val="40000"/>
              </a:prstClr>
            </a:outerShdw>
          </a:effectLst>
        </p:spPr>
        <p:txBody>
          <a:bodyPr wrap="none" lIns="0" tIns="0" rIns="0" bIns="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smtClean="0">
                <a:ln>
                  <a:noFill/>
                </a:ln>
                <a:solidFill>
                  <a:srgbClr val="2B2B2D"/>
                </a:solidFill>
                <a:effectLst/>
                <a:uLnTx/>
                <a:uFillTx/>
                <a:latin typeface="微软雅黑" pitchFamily="34" charset="-122"/>
                <a:ea typeface="微软雅黑" pitchFamily="34" charset="-122"/>
              </a:rPr>
              <a:t>公文流转</a:t>
            </a:r>
          </a:p>
        </p:txBody>
      </p:sp>
      <p:sp>
        <p:nvSpPr>
          <p:cNvPr id="104" name="Line 47"/>
          <p:cNvSpPr>
            <a:spLocks noChangeShapeType="1"/>
          </p:cNvSpPr>
          <p:nvPr/>
        </p:nvSpPr>
        <p:spPr bwMode="auto">
          <a:xfrm flipV="1">
            <a:off x="5868149" y="2826557"/>
            <a:ext cx="284851" cy="497205"/>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pic>
        <p:nvPicPr>
          <p:cNvPr id="105" name="Picture 3"/>
          <p:cNvPicPr>
            <a:picLocks noChangeAspect="1" noChangeArrowheads="1"/>
          </p:cNvPicPr>
          <p:nvPr/>
        </p:nvPicPr>
        <p:blipFill>
          <a:blip r:embed="rId2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868149" y="2222791"/>
            <a:ext cx="515812" cy="668923"/>
          </a:xfrm>
          <a:prstGeom prst="rect">
            <a:avLst/>
          </a:prstGeom>
          <a:noFill/>
          <a:ln w="9525">
            <a:noFill/>
            <a:miter lim="800000"/>
            <a:headEnd/>
            <a:tailEnd/>
          </a:ln>
        </p:spPr>
      </p:pic>
      <p:sp>
        <p:nvSpPr>
          <p:cNvPr id="60" name="Text Box 3"/>
          <p:cNvSpPr txBox="1">
            <a:spLocks noChangeArrowheads="1"/>
          </p:cNvSpPr>
          <p:nvPr/>
        </p:nvSpPr>
        <p:spPr bwMode="auto">
          <a:xfrm>
            <a:off x="4788024" y="3099027"/>
            <a:ext cx="794279" cy="830997"/>
          </a:xfrm>
          <a:prstGeom prst="rect">
            <a:avLst/>
          </a:prstGeom>
          <a:solidFill>
            <a:srgbClr val="FFFF00"/>
          </a:solidFill>
          <a:ln>
            <a:noFill/>
          </a:ln>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sz="1600" dirty="0" smtClean="0">
                <a:solidFill>
                  <a:srgbClr val="FF3300"/>
                </a:solidFill>
              </a:rPr>
              <a:t> 综合办公系统</a:t>
            </a:r>
            <a:r>
              <a:rPr lang="zh-CN" altLang="en-US" sz="1600" dirty="0">
                <a:solidFill>
                  <a:srgbClr val="FF3300"/>
                </a:solidFill>
              </a:rPr>
              <a:t>场景</a:t>
            </a:r>
          </a:p>
        </p:txBody>
      </p:sp>
      <p:sp>
        <p:nvSpPr>
          <p:cNvPr id="115"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3  </a:t>
            </a:r>
            <a:r>
              <a:rPr lang="zh-CN" altLang="en-US" smtClean="0"/>
              <a:t>信息通</a:t>
            </a:r>
            <a:r>
              <a:rPr lang="zh-CN" altLang="en-US" smtClean="0">
                <a:solidFill>
                  <a:srgbClr val="FF3300"/>
                </a:solidFill>
              </a:rPr>
              <a:t>政</a:t>
            </a:r>
            <a:r>
              <a:rPr lang="zh-CN" altLang="en-US" smtClean="0"/>
              <a:t> </a:t>
            </a:r>
            <a:r>
              <a:rPr lang="en-US" altLang="zh-CN" smtClean="0"/>
              <a:t>— </a:t>
            </a:r>
            <a:r>
              <a:rPr lang="zh-CN" altLang="en-US">
                <a:latin typeface="楷体_GB2312" pitchFamily="49" charset="-122"/>
                <a:ea typeface="楷体_GB2312" pitchFamily="49" charset="-122"/>
              </a:rPr>
              <a:t>电子</a:t>
            </a:r>
            <a:r>
              <a:rPr lang="zh-CN" altLang="en-US" smtClean="0">
                <a:latin typeface="楷体_GB2312" pitchFamily="49" charset="-122"/>
                <a:ea typeface="楷体_GB2312" pitchFamily="49" charset="-122"/>
              </a:rPr>
              <a:t>政务应用</a:t>
            </a:r>
            <a:endParaRPr lang="zh-CN" altLang="en-US" dirty="0">
              <a:latin typeface="楷体_GB2312" pitchFamily="49" charset="-122"/>
              <a:ea typeface="楷体_GB2312" pitchFamily="49" charset="-122"/>
            </a:endParaRPr>
          </a:p>
        </p:txBody>
      </p:sp>
      <p:sp>
        <p:nvSpPr>
          <p:cNvPr id="106" name="圆角矩形 105"/>
          <p:cNvSpPr/>
          <p:nvPr/>
        </p:nvSpPr>
        <p:spPr>
          <a:xfrm>
            <a:off x="0" y="1011560"/>
            <a:ext cx="1187623"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itchFamily="34" charset="-122"/>
                <a:ea typeface="微软雅黑" pitchFamily="34" charset="-122"/>
              </a:rPr>
              <a:t>综合</a:t>
            </a:r>
            <a:r>
              <a:rPr lang="zh-CN" altLang="en-US" sz="1200" b="1" dirty="0" smtClean="0">
                <a:solidFill>
                  <a:schemeClr val="bg1"/>
                </a:solidFill>
                <a:latin typeface="微软雅黑" pitchFamily="34" charset="-122"/>
                <a:ea typeface="微软雅黑" pitchFamily="34" charset="-122"/>
              </a:rPr>
              <a:t>办公</a:t>
            </a:r>
            <a:r>
              <a:rPr lang="zh-CN" altLang="en-US" sz="1200" b="1" dirty="0">
                <a:solidFill>
                  <a:schemeClr val="bg1"/>
                </a:solidFill>
                <a:latin typeface="微软雅黑" pitchFamily="34" charset="-122"/>
                <a:ea typeface="微软雅黑" pitchFamily="34" charset="-122"/>
              </a:rPr>
              <a:t>系统</a:t>
            </a:r>
          </a:p>
        </p:txBody>
      </p:sp>
      <p:sp>
        <p:nvSpPr>
          <p:cNvPr id="116" name="圆角矩形 115"/>
          <p:cNvSpPr/>
          <p:nvPr/>
        </p:nvSpPr>
        <p:spPr>
          <a:xfrm>
            <a:off x="1187623"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smtClean="0">
                <a:solidFill>
                  <a:srgbClr val="0070C0"/>
                </a:solidFill>
                <a:latin typeface="微软雅黑" pitchFamily="34" charset="-122"/>
                <a:ea typeface="微软雅黑" pitchFamily="34" charset="-122"/>
              </a:rPr>
              <a:t>业务审批系统</a:t>
            </a:r>
            <a:endParaRPr lang="zh-CN" altLang="en-US" sz="1200">
              <a:solidFill>
                <a:srgbClr val="0070C0"/>
              </a:solidFill>
              <a:latin typeface="微软雅黑" pitchFamily="34" charset="-122"/>
              <a:ea typeface="微软雅黑" pitchFamily="34" charset="-122"/>
            </a:endParaRPr>
          </a:p>
        </p:txBody>
      </p:sp>
      <p:cxnSp>
        <p:nvCxnSpPr>
          <p:cNvPr id="117" name="直接连接符 116"/>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8" name="直接连接符 117"/>
          <p:cNvCxnSpPr/>
          <p:nvPr/>
        </p:nvCxnSpPr>
        <p:spPr>
          <a:xfrm>
            <a:off x="169168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9" name="圆角矩形 118"/>
          <p:cNvSpPr/>
          <p:nvPr/>
        </p:nvSpPr>
        <p:spPr>
          <a:xfrm>
            <a:off x="2339751" y="1011560"/>
            <a:ext cx="1257677"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视频会议系统</a:t>
            </a:r>
          </a:p>
        </p:txBody>
      </p:sp>
      <p:cxnSp>
        <p:nvCxnSpPr>
          <p:cNvPr id="120" name="直接连接符 119"/>
          <p:cNvCxnSpPr/>
          <p:nvPr/>
        </p:nvCxnSpPr>
        <p:spPr>
          <a:xfrm>
            <a:off x="298782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1" name="圆角矩形 120"/>
          <p:cNvSpPr/>
          <p:nvPr/>
        </p:nvSpPr>
        <p:spPr>
          <a:xfrm>
            <a:off x="3563888"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招商管理系统</a:t>
            </a:r>
          </a:p>
        </p:txBody>
      </p:sp>
      <p:cxnSp>
        <p:nvCxnSpPr>
          <p:cNvPr id="122" name="直接连接符 121"/>
          <p:cNvCxnSpPr/>
          <p:nvPr/>
        </p:nvCxnSpPr>
        <p:spPr>
          <a:xfrm>
            <a:off x="421196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3" name="圆角矩形 122"/>
          <p:cNvSpPr/>
          <p:nvPr/>
        </p:nvSpPr>
        <p:spPr>
          <a:xfrm>
            <a:off x="4716016" y="1011560"/>
            <a:ext cx="141923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社区管理与服务</a:t>
            </a:r>
          </a:p>
        </p:txBody>
      </p:sp>
      <p:cxnSp>
        <p:nvCxnSpPr>
          <p:cNvPr id="124" name="直接连接符 123"/>
          <p:cNvCxnSpPr/>
          <p:nvPr/>
        </p:nvCxnSpPr>
        <p:spPr>
          <a:xfrm>
            <a:off x="543609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827584" y="1578278"/>
            <a:ext cx="8392041" cy="338554"/>
          </a:xfrm>
          <a:prstGeom prst="rect">
            <a:avLst/>
          </a:prstGeom>
        </p:spPr>
        <p:txBody>
          <a:bodyPr wrap="none">
            <a:spAutoFit/>
          </a:bodyPr>
          <a:lstStyle/>
          <a:p>
            <a:r>
              <a:rPr lang="zh-CN" altLang="en-US" sz="1600" dirty="0" smtClean="0">
                <a:latin typeface="微软雅黑" pitchFamily="34" charset="-122"/>
                <a:ea typeface="微软雅黑" pitchFamily="34" charset="-122"/>
              </a:rPr>
              <a:t>综合办公系统</a:t>
            </a:r>
            <a:r>
              <a:rPr lang="zh-CN" altLang="en-US" sz="1600" dirty="0">
                <a:latin typeface="微软雅黑" pitchFamily="34" charset="-122"/>
                <a:ea typeface="微软雅黑" pitchFamily="34" charset="-122"/>
              </a:rPr>
              <a:t>的应用场景：可以进行整合会议、移动办公、公文流转、日程管理等各类功能</a:t>
            </a:r>
          </a:p>
        </p:txBody>
      </p:sp>
      <p:sp>
        <p:nvSpPr>
          <p:cNvPr id="3" name="同心圆 2"/>
          <p:cNvSpPr/>
          <p:nvPr/>
        </p:nvSpPr>
        <p:spPr>
          <a:xfrm>
            <a:off x="436408" y="1547500"/>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418770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组合 11"/>
          <p:cNvGrpSpPr/>
          <p:nvPr/>
        </p:nvGrpSpPr>
        <p:grpSpPr>
          <a:xfrm>
            <a:off x="6732240" y="1772816"/>
            <a:ext cx="2145177" cy="1584176"/>
            <a:chOff x="5508104" y="2204864"/>
            <a:chExt cx="2145177" cy="1584176"/>
          </a:xfrm>
        </p:grpSpPr>
        <p:pic>
          <p:nvPicPr>
            <p:cNvPr id="4" name="Picture 2" descr="C:\Documents and Settings\s36123\桌面\0003532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12736" y="2204864"/>
              <a:ext cx="1920507" cy="1259052"/>
            </a:xfrm>
            <a:prstGeom prst="roundRect">
              <a:avLst>
                <a:gd name="adj" fmla="val 6534"/>
              </a:avLst>
            </a:prstGeom>
            <a:noFill/>
            <a:ln w="9525">
              <a:noFill/>
              <a:miter lim="800000"/>
              <a:headEnd/>
              <a:tailEnd/>
            </a:ln>
          </p:spPr>
        </p:pic>
        <p:sp>
          <p:nvSpPr>
            <p:cNvPr id="5" name="圆角矩形 4"/>
            <p:cNvSpPr/>
            <p:nvPr/>
          </p:nvSpPr>
          <p:spPr>
            <a:xfrm>
              <a:off x="5508104" y="3512049"/>
              <a:ext cx="2145177" cy="276991"/>
            </a:xfrm>
            <a:prstGeom prst="roundRect">
              <a:avLst/>
            </a:prstGeom>
            <a:solidFill>
              <a:schemeClr val="accent5">
                <a:lumMod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100159" tIns="50078" rIns="100159" bIns="50078" anchor="ctr"/>
            <a:lstStyle/>
            <a:p>
              <a:pPr marL="192996" indent="-192996" algn="ctr" defTabSz="1192467" eaLnBrk="0" fontAlgn="auto" hangingPunct="0">
                <a:lnSpc>
                  <a:spcPct val="120000"/>
                </a:lnSpc>
                <a:spcBef>
                  <a:spcPts val="0"/>
                </a:spcBef>
                <a:spcAft>
                  <a:spcPts val="0"/>
                </a:spcAft>
                <a:buClr>
                  <a:srgbClr val="FF0000"/>
                </a:buClr>
                <a:buSzPct val="70000"/>
                <a:defRPr/>
              </a:pPr>
              <a:r>
                <a:rPr lang="zh-CN" altLang="en-US" sz="1500" dirty="0" smtClean="0">
                  <a:solidFill>
                    <a:schemeClr val="bg1"/>
                  </a:solidFill>
                  <a:latin typeface="华文细黑" pitchFamily="2" charset="-122"/>
                  <a:ea typeface="华文细黑" pitchFamily="2" charset="-122"/>
                </a:rPr>
                <a:t>网上服务大厅</a:t>
              </a:r>
            </a:p>
          </p:txBody>
        </p:sp>
      </p:grpSp>
      <p:grpSp>
        <p:nvGrpSpPr>
          <p:cNvPr id="13" name="组合 12"/>
          <p:cNvGrpSpPr/>
          <p:nvPr/>
        </p:nvGrpSpPr>
        <p:grpSpPr>
          <a:xfrm>
            <a:off x="3563888" y="1772816"/>
            <a:ext cx="2016224" cy="1445680"/>
            <a:chOff x="3090443" y="3212976"/>
            <a:chExt cx="2402598" cy="1723733"/>
          </a:xfrm>
        </p:grpSpPr>
        <p:pic>
          <p:nvPicPr>
            <p:cNvPr id="7" name="Picture 33"/>
            <p:cNvPicPr>
              <a:picLocks noChangeAspect="1" noChangeArrowheads="1"/>
            </p:cNvPicPr>
            <p:nvPr/>
          </p:nvPicPr>
          <p:blipFill>
            <a:blip r:embed="rId4" cstate="email">
              <a:clrChange>
                <a:clrFrom>
                  <a:srgbClr val="B8B4A9"/>
                </a:clrFrom>
                <a:clrTo>
                  <a:srgbClr val="B8B4A9">
                    <a:alpha val="0"/>
                  </a:srgbClr>
                </a:clrTo>
              </a:clrChange>
              <a:extLst>
                <a:ext uri="{28A0092B-C50C-407E-A947-70E740481C1C}">
                  <a14:useLocalDpi xmlns:a14="http://schemas.microsoft.com/office/drawing/2010/main"/>
                </a:ext>
              </a:extLst>
            </a:blip>
            <a:srcRect/>
            <a:stretch>
              <a:fillRect/>
            </a:stretch>
          </p:blipFill>
          <p:spPr bwMode="auto">
            <a:xfrm>
              <a:off x="4067944" y="3212976"/>
              <a:ext cx="977900" cy="1381125"/>
            </a:xfrm>
            <a:prstGeom prst="rect">
              <a:avLst/>
            </a:prstGeom>
            <a:noFill/>
            <a:ln w="12700">
              <a:noFill/>
              <a:miter lim="800000"/>
              <a:headEnd type="none" w="sm" len="sm"/>
              <a:tailEnd type="none" w="sm" len="sm"/>
            </a:ln>
            <a:effectLst/>
          </p:spPr>
        </p:pic>
        <p:sp>
          <p:nvSpPr>
            <p:cNvPr id="10" name="圆角矩形 9"/>
            <p:cNvSpPr/>
            <p:nvPr/>
          </p:nvSpPr>
          <p:spPr>
            <a:xfrm>
              <a:off x="3090443" y="4653136"/>
              <a:ext cx="2402598" cy="283573"/>
            </a:xfrm>
            <a:prstGeom prst="roundRect">
              <a:avLst/>
            </a:prstGeom>
            <a:solidFill>
              <a:schemeClr val="accent5">
                <a:lumMod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100159" tIns="50078" rIns="100159" bIns="50078" anchor="ctr"/>
            <a:lstStyle/>
            <a:p>
              <a:pPr marL="192996" indent="-192996" algn="ctr" defTabSz="1192467" eaLnBrk="0" fontAlgn="auto" hangingPunct="0">
                <a:lnSpc>
                  <a:spcPct val="120000"/>
                </a:lnSpc>
                <a:spcBef>
                  <a:spcPts val="0"/>
                </a:spcBef>
                <a:spcAft>
                  <a:spcPts val="0"/>
                </a:spcAft>
                <a:buClr>
                  <a:srgbClr val="FF0000"/>
                </a:buClr>
                <a:buSzPct val="70000"/>
                <a:defRPr/>
              </a:pPr>
              <a:r>
                <a:rPr lang="zh-CN" altLang="en-US" sz="1500" dirty="0" smtClean="0">
                  <a:solidFill>
                    <a:schemeClr val="bg1"/>
                  </a:solidFill>
                  <a:latin typeface="华文细黑" pitchFamily="2" charset="-122"/>
                  <a:ea typeface="华文细黑" pitchFamily="2" charset="-122"/>
                </a:rPr>
                <a:t>管委会</a:t>
              </a:r>
              <a:r>
                <a:rPr lang="zh-CN" altLang="en-US" sz="1500" dirty="0">
                  <a:solidFill>
                    <a:schemeClr val="bg1"/>
                  </a:solidFill>
                  <a:latin typeface="华文细黑" pitchFamily="2" charset="-122"/>
                  <a:ea typeface="华文细黑" pitchFamily="2" charset="-122"/>
                </a:rPr>
                <a:t>综合办公</a:t>
              </a:r>
              <a:r>
                <a:rPr lang="zh-CN" altLang="en-US" sz="1500" dirty="0" smtClean="0">
                  <a:solidFill>
                    <a:schemeClr val="bg1"/>
                  </a:solidFill>
                  <a:latin typeface="华文细黑" pitchFamily="2" charset="-122"/>
                  <a:ea typeface="华文细黑" pitchFamily="2" charset="-122"/>
                </a:rPr>
                <a:t>系统</a:t>
              </a:r>
            </a:p>
          </p:txBody>
        </p:sp>
      </p:grpSp>
      <p:grpSp>
        <p:nvGrpSpPr>
          <p:cNvPr id="14" name="组合 13"/>
          <p:cNvGrpSpPr/>
          <p:nvPr/>
        </p:nvGrpSpPr>
        <p:grpSpPr>
          <a:xfrm>
            <a:off x="251520" y="1700808"/>
            <a:ext cx="2304256" cy="2160240"/>
            <a:chOff x="251520" y="1844824"/>
            <a:chExt cx="2664296" cy="2592288"/>
          </a:xfrm>
        </p:grpSpPr>
        <p:pic>
          <p:nvPicPr>
            <p:cNvPr id="30722" name="Picture 2" descr="http://lc.xxgk.yn.gov.cn/uploadfile/document/2008102215424652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1520" y="1844824"/>
              <a:ext cx="1800200" cy="16469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24" name="Picture 4" descr="http://image.yj.cn/2008-11/20081106171523671451.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99592" y="2132856"/>
              <a:ext cx="2016224" cy="16129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圆角矩形 10"/>
            <p:cNvSpPr/>
            <p:nvPr/>
          </p:nvSpPr>
          <p:spPr>
            <a:xfrm>
              <a:off x="467545" y="3933056"/>
              <a:ext cx="2088232" cy="504056"/>
            </a:xfrm>
            <a:prstGeom prst="roundRect">
              <a:avLst/>
            </a:prstGeom>
            <a:solidFill>
              <a:schemeClr val="accent5">
                <a:lumMod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100159" tIns="50078" rIns="100159" bIns="50078" anchor="ctr"/>
            <a:lstStyle/>
            <a:p>
              <a:pPr marL="192996" indent="-192996" algn="ctr" defTabSz="1192467" eaLnBrk="0" fontAlgn="auto" hangingPunct="0">
                <a:lnSpc>
                  <a:spcPct val="120000"/>
                </a:lnSpc>
                <a:spcBef>
                  <a:spcPts val="0"/>
                </a:spcBef>
                <a:spcAft>
                  <a:spcPts val="0"/>
                </a:spcAft>
                <a:buClr>
                  <a:srgbClr val="FF0000"/>
                </a:buClr>
                <a:buSzPct val="70000"/>
                <a:defRPr/>
              </a:pPr>
              <a:r>
                <a:rPr lang="zh-CN" altLang="en-US" sz="1500" dirty="0" smtClean="0">
                  <a:solidFill>
                    <a:schemeClr val="bg1"/>
                  </a:solidFill>
                  <a:latin typeface="华文细黑" pitchFamily="2" charset="-122"/>
                  <a:ea typeface="华文细黑" pitchFamily="2" charset="-122"/>
                </a:rPr>
                <a:t>政务服务窗口</a:t>
              </a:r>
              <a:endParaRPr lang="en-US" altLang="zh-CN" sz="1500" dirty="0" smtClean="0">
                <a:solidFill>
                  <a:schemeClr val="bg1"/>
                </a:solidFill>
                <a:latin typeface="华文细黑" pitchFamily="2" charset="-122"/>
                <a:ea typeface="华文细黑" pitchFamily="2" charset="-122"/>
              </a:endParaRPr>
            </a:p>
            <a:p>
              <a:pPr marL="192996" indent="-192996" algn="ctr" defTabSz="1192467" eaLnBrk="0" fontAlgn="auto" hangingPunct="0">
                <a:lnSpc>
                  <a:spcPct val="120000"/>
                </a:lnSpc>
                <a:spcBef>
                  <a:spcPts val="0"/>
                </a:spcBef>
                <a:spcAft>
                  <a:spcPts val="0"/>
                </a:spcAft>
                <a:buClr>
                  <a:srgbClr val="FF0000"/>
                </a:buClr>
                <a:buSzPct val="70000"/>
                <a:defRPr/>
              </a:pPr>
              <a:r>
                <a:rPr lang="zh-CN" altLang="en-US" sz="1500" dirty="0" smtClean="0">
                  <a:solidFill>
                    <a:schemeClr val="bg1"/>
                  </a:solidFill>
                  <a:latin typeface="华文细黑" pitchFamily="2" charset="-122"/>
                  <a:ea typeface="华文细黑" pitchFamily="2" charset="-122"/>
                </a:rPr>
                <a:t>园区门户网站</a:t>
              </a:r>
            </a:p>
          </p:txBody>
        </p:sp>
      </p:grpSp>
      <p:sp>
        <p:nvSpPr>
          <p:cNvPr id="15" name="Line 47"/>
          <p:cNvSpPr>
            <a:spLocks noChangeShapeType="1"/>
          </p:cNvSpPr>
          <p:nvPr/>
        </p:nvSpPr>
        <p:spPr bwMode="auto">
          <a:xfrm flipV="1">
            <a:off x="2627785" y="2636912"/>
            <a:ext cx="1584176" cy="144016"/>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sp>
        <p:nvSpPr>
          <p:cNvPr id="16" name="Line 47"/>
          <p:cNvSpPr>
            <a:spLocks noChangeShapeType="1"/>
          </p:cNvSpPr>
          <p:nvPr/>
        </p:nvSpPr>
        <p:spPr bwMode="auto">
          <a:xfrm flipV="1">
            <a:off x="5220072" y="2492896"/>
            <a:ext cx="1584176" cy="144016"/>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sp>
        <p:nvSpPr>
          <p:cNvPr id="17" name="Line 47"/>
          <p:cNvSpPr>
            <a:spLocks noChangeShapeType="1"/>
          </p:cNvSpPr>
          <p:nvPr/>
        </p:nvSpPr>
        <p:spPr bwMode="auto">
          <a:xfrm flipH="1">
            <a:off x="3131840" y="3284984"/>
            <a:ext cx="648072" cy="1368152"/>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sp>
        <p:nvSpPr>
          <p:cNvPr id="18" name="Line 47"/>
          <p:cNvSpPr>
            <a:spLocks noChangeShapeType="1"/>
          </p:cNvSpPr>
          <p:nvPr/>
        </p:nvSpPr>
        <p:spPr bwMode="auto">
          <a:xfrm>
            <a:off x="5652120" y="3284984"/>
            <a:ext cx="576064" cy="1368152"/>
          </a:xfrm>
          <a:prstGeom prst="line">
            <a:avLst/>
          </a:prstGeom>
          <a:noFill/>
          <a:ln w="22225">
            <a:solidFill>
              <a:schemeClr val="tx2"/>
            </a:solidFill>
            <a:prstDash val="dash"/>
            <a:round/>
            <a:headEnd/>
            <a:tailEnd type="arrow" w="lg" len="lg"/>
          </a:ln>
        </p:spPr>
        <p:txBody>
          <a:bodyPr wrap="none" lIns="79158" tIns="39580" rIns="79158" bIns="39580"/>
          <a:lstStyle/>
          <a:p>
            <a:endParaRPr lang="zh-CN" altLang="en-US" dirty="0"/>
          </a:p>
        </p:txBody>
      </p:sp>
      <p:sp>
        <p:nvSpPr>
          <p:cNvPr id="19" name="圆角矩形标注 18"/>
          <p:cNvSpPr/>
          <p:nvPr/>
        </p:nvSpPr>
        <p:spPr bwMode="auto">
          <a:xfrm rot="10800000" flipV="1">
            <a:off x="2711578" y="1715663"/>
            <a:ext cx="1584176" cy="658957"/>
          </a:xfrm>
          <a:prstGeom prst="wedgeRoundRectCallout">
            <a:avLst>
              <a:gd name="adj1" fmla="val -19748"/>
              <a:gd name="adj2" fmla="val 75673"/>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200" dirty="0" smtClean="0">
                <a:solidFill>
                  <a:srgbClr val="000000"/>
                </a:solidFill>
                <a:ea typeface="华文细黑" pitchFamily="2" charset="-122"/>
              </a:rPr>
              <a:t>园区用户、企业登记申报项目和申报材料</a:t>
            </a:r>
          </a:p>
        </p:txBody>
      </p:sp>
      <p:sp>
        <p:nvSpPr>
          <p:cNvPr id="21" name="圆角矩形标注 20"/>
          <p:cNvSpPr/>
          <p:nvPr/>
        </p:nvSpPr>
        <p:spPr bwMode="auto">
          <a:xfrm rot="10800000" flipV="1">
            <a:off x="5252696" y="1627378"/>
            <a:ext cx="1584176" cy="658957"/>
          </a:xfrm>
          <a:prstGeom prst="wedgeRoundRectCallout">
            <a:avLst>
              <a:gd name="adj1" fmla="val -18075"/>
              <a:gd name="adj2" fmla="val 75673"/>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200" dirty="0" smtClean="0">
                <a:solidFill>
                  <a:srgbClr val="000000"/>
                </a:solidFill>
                <a:ea typeface="华文细黑" pitchFamily="2" charset="-122"/>
              </a:rPr>
              <a:t>管委会依据权限查阅、审核、审批电子流</a:t>
            </a:r>
          </a:p>
        </p:txBody>
      </p:sp>
      <p:sp>
        <p:nvSpPr>
          <p:cNvPr id="22" name="圆角矩形 21"/>
          <p:cNvSpPr/>
          <p:nvPr/>
        </p:nvSpPr>
        <p:spPr>
          <a:xfrm>
            <a:off x="1979712" y="4221088"/>
            <a:ext cx="2016224" cy="37804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600" b="1" dirty="0" smtClean="0"/>
              <a:t>审批状态</a:t>
            </a:r>
            <a:endParaRPr lang="zh-CN" altLang="en-US" sz="1600" b="1" dirty="0"/>
          </a:p>
        </p:txBody>
      </p:sp>
      <p:sp>
        <p:nvSpPr>
          <p:cNvPr id="23" name="圆角矩形 22"/>
          <p:cNvSpPr/>
          <p:nvPr/>
        </p:nvSpPr>
        <p:spPr>
          <a:xfrm>
            <a:off x="5148064" y="4221088"/>
            <a:ext cx="2016224" cy="37804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600" b="1" dirty="0" smtClean="0"/>
              <a:t>业务监察</a:t>
            </a:r>
            <a:endParaRPr lang="zh-CN" altLang="en-US" sz="1600" b="1" dirty="0"/>
          </a:p>
        </p:txBody>
      </p:sp>
      <p:sp>
        <p:nvSpPr>
          <p:cNvPr id="24" name="圆角矩形 23"/>
          <p:cNvSpPr/>
          <p:nvPr/>
        </p:nvSpPr>
        <p:spPr>
          <a:xfrm>
            <a:off x="1979712" y="4653136"/>
            <a:ext cx="432048"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600" b="1" dirty="0" smtClean="0"/>
              <a:t>待办</a:t>
            </a:r>
            <a:endParaRPr lang="zh-CN" altLang="en-US" sz="1600" b="1" dirty="0"/>
          </a:p>
        </p:txBody>
      </p:sp>
      <p:sp>
        <p:nvSpPr>
          <p:cNvPr id="25" name="圆角矩形 24"/>
          <p:cNvSpPr/>
          <p:nvPr/>
        </p:nvSpPr>
        <p:spPr>
          <a:xfrm>
            <a:off x="2555776" y="4653136"/>
            <a:ext cx="432048"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600" b="1" dirty="0" smtClean="0"/>
              <a:t>在办</a:t>
            </a:r>
            <a:endParaRPr lang="zh-CN" altLang="en-US" sz="1600" b="1" dirty="0"/>
          </a:p>
        </p:txBody>
      </p:sp>
      <p:sp>
        <p:nvSpPr>
          <p:cNvPr id="26" name="圆角矩形 25"/>
          <p:cNvSpPr/>
          <p:nvPr/>
        </p:nvSpPr>
        <p:spPr>
          <a:xfrm>
            <a:off x="3131840" y="4653136"/>
            <a:ext cx="432048"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600" b="1" dirty="0" smtClean="0"/>
              <a:t>已办</a:t>
            </a:r>
            <a:endParaRPr lang="zh-CN" altLang="en-US" sz="1600" b="1" dirty="0"/>
          </a:p>
        </p:txBody>
      </p:sp>
      <p:sp>
        <p:nvSpPr>
          <p:cNvPr id="27" name="圆角矩形 26"/>
          <p:cNvSpPr/>
          <p:nvPr/>
        </p:nvSpPr>
        <p:spPr>
          <a:xfrm>
            <a:off x="3707904" y="4653136"/>
            <a:ext cx="432048"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600" b="1" dirty="0" smtClean="0"/>
              <a:t>退办</a:t>
            </a:r>
            <a:endParaRPr lang="zh-CN" altLang="en-US" sz="1600" b="1" dirty="0"/>
          </a:p>
        </p:txBody>
      </p:sp>
      <p:sp>
        <p:nvSpPr>
          <p:cNvPr id="28" name="圆角矩形 27"/>
          <p:cNvSpPr/>
          <p:nvPr/>
        </p:nvSpPr>
        <p:spPr>
          <a:xfrm>
            <a:off x="5076056" y="4653136"/>
            <a:ext cx="432048"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zh-CN" sz="1600" b="1" dirty="0" smtClean="0"/>
              <a:t>电子</a:t>
            </a:r>
            <a:r>
              <a:rPr lang="zh-CN" altLang="en-US" sz="1600" b="1" dirty="0" smtClean="0"/>
              <a:t>报表</a:t>
            </a:r>
            <a:endParaRPr lang="zh-CN" altLang="en-US" sz="1600" b="1" dirty="0"/>
          </a:p>
        </p:txBody>
      </p:sp>
      <p:sp>
        <p:nvSpPr>
          <p:cNvPr id="29" name="圆角矩形 28"/>
          <p:cNvSpPr/>
          <p:nvPr/>
        </p:nvSpPr>
        <p:spPr>
          <a:xfrm>
            <a:off x="5652120" y="4653136"/>
            <a:ext cx="432048"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600" b="1" dirty="0" smtClean="0"/>
              <a:t>财务管理</a:t>
            </a:r>
            <a:endParaRPr lang="zh-CN" altLang="en-US" sz="1600" b="1" dirty="0"/>
          </a:p>
        </p:txBody>
      </p:sp>
      <p:sp>
        <p:nvSpPr>
          <p:cNvPr id="30" name="圆角矩形 29"/>
          <p:cNvSpPr/>
          <p:nvPr/>
        </p:nvSpPr>
        <p:spPr>
          <a:xfrm>
            <a:off x="6228184" y="4653136"/>
            <a:ext cx="432048"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600" b="1" dirty="0" smtClean="0"/>
              <a:t>报关检疫</a:t>
            </a:r>
            <a:endParaRPr lang="zh-CN" altLang="en-US" sz="1600" b="1" dirty="0"/>
          </a:p>
        </p:txBody>
      </p:sp>
      <p:sp>
        <p:nvSpPr>
          <p:cNvPr id="31" name="圆角矩形 30"/>
          <p:cNvSpPr/>
          <p:nvPr/>
        </p:nvSpPr>
        <p:spPr>
          <a:xfrm>
            <a:off x="6804248" y="4653136"/>
            <a:ext cx="432048"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600" b="1" dirty="0" smtClean="0"/>
              <a:t>工商质检</a:t>
            </a:r>
            <a:endParaRPr lang="zh-CN" altLang="en-US" sz="1600" b="1" dirty="0"/>
          </a:p>
        </p:txBody>
      </p:sp>
      <p:sp>
        <p:nvSpPr>
          <p:cNvPr id="32" name="圆角矩形标注 31"/>
          <p:cNvSpPr/>
          <p:nvPr/>
        </p:nvSpPr>
        <p:spPr bwMode="auto">
          <a:xfrm rot="10800000" flipV="1">
            <a:off x="6660232" y="3429000"/>
            <a:ext cx="1584176" cy="658957"/>
          </a:xfrm>
          <a:prstGeom prst="wedgeRoundRectCallout">
            <a:avLst>
              <a:gd name="adj1" fmla="val 94175"/>
              <a:gd name="adj2" fmla="val 17914"/>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200" dirty="0" smtClean="0">
                <a:solidFill>
                  <a:srgbClr val="000000"/>
                </a:solidFill>
                <a:ea typeface="华文细黑" pitchFamily="2" charset="-122"/>
              </a:rPr>
              <a:t>管委会监察园区企业运行情况</a:t>
            </a:r>
          </a:p>
        </p:txBody>
      </p:sp>
      <p:sp>
        <p:nvSpPr>
          <p:cNvPr id="33" name="圆角矩形标注 32"/>
          <p:cNvSpPr/>
          <p:nvPr/>
        </p:nvSpPr>
        <p:spPr bwMode="auto">
          <a:xfrm rot="10800000" flipV="1">
            <a:off x="3887924" y="3356992"/>
            <a:ext cx="1584176" cy="658957"/>
          </a:xfrm>
          <a:prstGeom prst="wedgeRoundRectCallout">
            <a:avLst>
              <a:gd name="adj1" fmla="val 80776"/>
              <a:gd name="adj2" fmla="val 31680"/>
              <a:gd name="adj3" fmla="val 16667"/>
            </a:avLst>
          </a:prstGeom>
          <a:solidFill>
            <a:srgbClr val="FFFFFF">
              <a:lumMod val="95000"/>
            </a:srgbClr>
          </a:solidFill>
          <a:ln w="19050"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lIns="91339" tIns="45670" rIns="91339" bIns="45670"/>
          <a:lstStyle/>
          <a:p>
            <a:r>
              <a:rPr lang="zh-CN" altLang="en-US" sz="1200" dirty="0" smtClean="0">
                <a:solidFill>
                  <a:srgbClr val="000000"/>
                </a:solidFill>
                <a:ea typeface="华文细黑" pitchFamily="2" charset="-122"/>
              </a:rPr>
              <a:t>园区企业实时查看业务进度</a:t>
            </a:r>
          </a:p>
        </p:txBody>
      </p:sp>
      <p:cxnSp>
        <p:nvCxnSpPr>
          <p:cNvPr id="40" name="直接连接符 39"/>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1" name="椭圆 40"/>
          <p:cNvSpPr/>
          <p:nvPr/>
        </p:nvSpPr>
        <p:spPr bwMode="auto">
          <a:xfrm>
            <a:off x="7197725" y="492547"/>
            <a:ext cx="723900" cy="677862"/>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42" name="椭圆 41"/>
          <p:cNvSpPr/>
          <p:nvPr/>
        </p:nvSpPr>
        <p:spPr bwMode="auto">
          <a:xfrm>
            <a:off x="8061325" y="476672"/>
            <a:ext cx="723900" cy="677862"/>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43" name="椭圆 42"/>
          <p:cNvSpPr/>
          <p:nvPr/>
        </p:nvSpPr>
        <p:spPr bwMode="auto">
          <a:xfrm>
            <a:off x="6334125" y="476672"/>
            <a:ext cx="723900" cy="677862"/>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49"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3  </a:t>
            </a:r>
            <a:r>
              <a:rPr lang="zh-CN" altLang="en-US" smtClean="0"/>
              <a:t>信息通</a:t>
            </a:r>
            <a:r>
              <a:rPr lang="zh-CN" altLang="en-US" smtClean="0">
                <a:solidFill>
                  <a:srgbClr val="FF3300"/>
                </a:solidFill>
              </a:rPr>
              <a:t>政</a:t>
            </a:r>
            <a:r>
              <a:rPr lang="zh-CN" altLang="en-US" smtClean="0"/>
              <a:t> </a:t>
            </a:r>
            <a:r>
              <a:rPr lang="en-US" altLang="zh-CN" smtClean="0"/>
              <a:t>— </a:t>
            </a:r>
            <a:r>
              <a:rPr lang="zh-CN" altLang="en-US">
                <a:latin typeface="楷体_GB2312" pitchFamily="49" charset="-122"/>
                <a:ea typeface="楷体_GB2312" pitchFamily="49" charset="-122"/>
              </a:rPr>
              <a:t>电子</a:t>
            </a:r>
            <a:r>
              <a:rPr lang="zh-CN" altLang="en-US" smtClean="0">
                <a:latin typeface="楷体_GB2312" pitchFamily="49" charset="-122"/>
                <a:ea typeface="楷体_GB2312" pitchFamily="49" charset="-122"/>
              </a:rPr>
              <a:t>政务应用</a:t>
            </a:r>
            <a:endParaRPr lang="zh-CN" altLang="en-US" dirty="0">
              <a:latin typeface="楷体_GB2312" pitchFamily="49" charset="-122"/>
              <a:ea typeface="楷体_GB2312" pitchFamily="49" charset="-122"/>
            </a:endParaRPr>
          </a:p>
        </p:txBody>
      </p:sp>
      <p:sp>
        <p:nvSpPr>
          <p:cNvPr id="44" name="圆角矩形 43"/>
          <p:cNvSpPr/>
          <p:nvPr/>
        </p:nvSpPr>
        <p:spPr>
          <a:xfrm>
            <a:off x="0" y="1011560"/>
            <a:ext cx="118762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综合</a:t>
            </a:r>
            <a:r>
              <a:rPr lang="zh-CN" altLang="en-US" sz="1200" dirty="0" smtClean="0">
                <a:solidFill>
                  <a:srgbClr val="0070C0"/>
                </a:solidFill>
                <a:latin typeface="微软雅黑" pitchFamily="34" charset="-122"/>
                <a:ea typeface="微软雅黑" pitchFamily="34" charset="-122"/>
              </a:rPr>
              <a:t>办公</a:t>
            </a:r>
            <a:r>
              <a:rPr lang="zh-CN" altLang="en-US" sz="1200" dirty="0">
                <a:solidFill>
                  <a:srgbClr val="0070C0"/>
                </a:solidFill>
                <a:latin typeface="微软雅黑" pitchFamily="34" charset="-122"/>
                <a:ea typeface="微软雅黑" pitchFamily="34" charset="-122"/>
              </a:rPr>
              <a:t>系统</a:t>
            </a:r>
          </a:p>
        </p:txBody>
      </p:sp>
      <p:sp>
        <p:nvSpPr>
          <p:cNvPr id="48" name="圆角矩形 47"/>
          <p:cNvSpPr/>
          <p:nvPr/>
        </p:nvSpPr>
        <p:spPr>
          <a:xfrm>
            <a:off x="1187623" y="1011560"/>
            <a:ext cx="1152128"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a:solidFill>
                  <a:schemeClr val="bg1"/>
                </a:solidFill>
                <a:latin typeface="微软雅黑" pitchFamily="34" charset="-122"/>
                <a:ea typeface="微软雅黑" pitchFamily="34" charset="-122"/>
              </a:rPr>
              <a:t>业务审批系统</a:t>
            </a:r>
          </a:p>
        </p:txBody>
      </p:sp>
      <p:cxnSp>
        <p:nvCxnSpPr>
          <p:cNvPr id="50" name="直接连接符 49"/>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169168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2" name="圆角矩形 51"/>
          <p:cNvSpPr/>
          <p:nvPr/>
        </p:nvSpPr>
        <p:spPr>
          <a:xfrm>
            <a:off x="2339751" y="1011560"/>
            <a:ext cx="1257677"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视频会议系统</a:t>
            </a:r>
          </a:p>
        </p:txBody>
      </p:sp>
      <p:cxnSp>
        <p:nvCxnSpPr>
          <p:cNvPr id="53" name="直接连接符 52"/>
          <p:cNvCxnSpPr/>
          <p:nvPr/>
        </p:nvCxnSpPr>
        <p:spPr>
          <a:xfrm>
            <a:off x="298782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4" name="圆角矩形 53"/>
          <p:cNvSpPr/>
          <p:nvPr/>
        </p:nvSpPr>
        <p:spPr>
          <a:xfrm>
            <a:off x="3563888"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招商管理系统</a:t>
            </a:r>
          </a:p>
        </p:txBody>
      </p:sp>
      <p:cxnSp>
        <p:nvCxnSpPr>
          <p:cNvPr id="55" name="直接连接符 54"/>
          <p:cNvCxnSpPr/>
          <p:nvPr/>
        </p:nvCxnSpPr>
        <p:spPr>
          <a:xfrm>
            <a:off x="421196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6" name="圆角矩形 55"/>
          <p:cNvSpPr/>
          <p:nvPr/>
        </p:nvSpPr>
        <p:spPr>
          <a:xfrm>
            <a:off x="4716016" y="1011560"/>
            <a:ext cx="141923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社区管理与服务</a:t>
            </a:r>
          </a:p>
        </p:txBody>
      </p:sp>
      <p:cxnSp>
        <p:nvCxnSpPr>
          <p:cNvPr id="57" name="直接连接符 56"/>
          <p:cNvCxnSpPr/>
          <p:nvPr/>
        </p:nvCxnSpPr>
        <p:spPr>
          <a:xfrm>
            <a:off x="543609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1038238" y="5940569"/>
            <a:ext cx="7926250" cy="615553"/>
          </a:xfrm>
          <a:prstGeom prst="rect">
            <a:avLst/>
          </a:prstGeom>
        </p:spPr>
        <p:txBody>
          <a:bodyPr wrap="square">
            <a:spAutoFit/>
          </a:bodyPr>
          <a:lstStyle/>
          <a:p>
            <a:pPr>
              <a:defRPr/>
            </a:pPr>
            <a:r>
              <a:rPr lang="zh-CN" altLang="en-US" sz="1700" dirty="0">
                <a:latin typeface="微软雅黑" pitchFamily="34" charset="-122"/>
                <a:ea typeface="微软雅黑" pitchFamily="34" charset="-122"/>
              </a:rPr>
              <a:t>实现业务审批流程的管理，可与</a:t>
            </a:r>
            <a:r>
              <a:rPr lang="zh-CN" altLang="en-US" sz="1700" dirty="0" smtClean="0">
                <a:latin typeface="微软雅黑" pitchFamily="34" charset="-122"/>
                <a:ea typeface="微软雅黑" pitchFamily="34" charset="-122"/>
              </a:rPr>
              <a:t>管委会综合办公系统</a:t>
            </a:r>
            <a:r>
              <a:rPr lang="zh-CN" altLang="en-US" sz="1700" dirty="0">
                <a:latin typeface="微软雅黑" pitchFamily="34" charset="-122"/>
                <a:ea typeface="微软雅黑" pitchFamily="34" charset="-122"/>
              </a:rPr>
              <a:t>对接，同时与政务大厅窗口对接，实现整个流程公开、透明，便于业务监察。</a:t>
            </a:r>
          </a:p>
        </p:txBody>
      </p:sp>
      <p:sp>
        <p:nvSpPr>
          <p:cNvPr id="58" name="同心圆 57"/>
          <p:cNvSpPr/>
          <p:nvPr/>
        </p:nvSpPr>
        <p:spPr>
          <a:xfrm>
            <a:off x="436408" y="6042774"/>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2467607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1+#ppt_w/2"/>
                                          </p:val>
                                        </p:tav>
                                        <p:tav tm="100000">
                                          <p:val>
                                            <p:strVal val="#ppt_x"/>
                                          </p:val>
                                        </p:tav>
                                      </p:tavLst>
                                    </p:anim>
                                    <p:anim calcmode="lin" valueType="num">
                                      <p:cBhvr additive="base">
                                        <p:cTn id="3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32" grpId="0" animBg="1"/>
      <p:bldP spid="33"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971600" y="1445875"/>
            <a:ext cx="7865448" cy="787908"/>
          </a:xfrm>
          <a:prstGeom prst="rect">
            <a:avLst/>
          </a:prstGeom>
          <a:noFill/>
          <a:ln w="9525" algn="ctr">
            <a:noFill/>
            <a:miter lim="800000"/>
            <a:headEnd/>
            <a:tailEnd/>
          </a:ln>
        </p:spPr>
        <p:txBody>
          <a:bodyPr wrap="square" lIns="0" tIns="0" rIns="0" bIns="0">
            <a:spAutoFit/>
          </a:bodyPr>
          <a:lstStyle/>
          <a:p>
            <a:pPr marL="290513">
              <a:lnSpc>
                <a:spcPct val="150000"/>
              </a:lnSpc>
              <a:spcBef>
                <a:spcPct val="20000"/>
              </a:spcBef>
              <a:buClr>
                <a:srgbClr val="006699"/>
              </a:buClr>
              <a:buSzPct val="60000"/>
            </a:pPr>
            <a:r>
              <a:rPr lang="zh-CN" altLang="en-US" sz="1600" u="none" smtClean="0">
                <a:latin typeface="微软雅黑" pitchFamily="34" charset="-122"/>
                <a:ea typeface="微软雅黑" pitchFamily="34" charset="-122"/>
              </a:rPr>
              <a:t>提供一流</a:t>
            </a:r>
            <a:r>
              <a:rPr lang="zh-CN" altLang="en-US" sz="1600" u="none" dirty="0" smtClean="0">
                <a:latin typeface="微软雅黑" pitchFamily="34" charset="-122"/>
                <a:ea typeface="微软雅黑" pitchFamily="34" charset="-122"/>
              </a:rPr>
              <a:t>的视频业务平台、完整的端</a:t>
            </a:r>
            <a:r>
              <a:rPr lang="zh-CN" altLang="en-US" sz="1600" u="none" dirty="0">
                <a:latin typeface="微软雅黑" pitchFamily="34" charset="-122"/>
                <a:ea typeface="微软雅黑" pitchFamily="34" charset="-122"/>
              </a:rPr>
              <a:t>到端的产品和解决方</a:t>
            </a:r>
            <a:r>
              <a:rPr lang="zh-CN" altLang="en-US" sz="1600" u="none" dirty="0" smtClean="0">
                <a:latin typeface="微软雅黑" pitchFamily="34" charset="-122"/>
                <a:ea typeface="微软雅黑" pitchFamily="34" charset="-122"/>
              </a:rPr>
              <a:t>案，帮助企业客户</a:t>
            </a:r>
            <a:r>
              <a:rPr lang="zh-CN" altLang="en-US" sz="1600" u="none" smtClean="0">
                <a:latin typeface="微软雅黑" pitchFamily="34" charset="-122"/>
                <a:ea typeface="微软雅黑" pitchFamily="34" charset="-122"/>
              </a:rPr>
              <a:t>实现</a:t>
            </a:r>
            <a:r>
              <a:rPr lang="zh-CN" altLang="en-US" sz="1600" smtClean="0">
                <a:latin typeface="微软雅黑" pitchFamily="34" charset="-122"/>
                <a:ea typeface="微软雅黑" pitchFamily="34" charset="-122"/>
              </a:rPr>
              <a:t>面对</a:t>
            </a:r>
            <a:endParaRPr lang="en-US" altLang="zh-CN" sz="1600" smtClean="0">
              <a:latin typeface="微软雅黑" pitchFamily="34" charset="-122"/>
              <a:ea typeface="微软雅黑" pitchFamily="34" charset="-122"/>
            </a:endParaRPr>
          </a:p>
          <a:p>
            <a:pPr marL="290513">
              <a:lnSpc>
                <a:spcPct val="150000"/>
              </a:lnSpc>
              <a:spcBef>
                <a:spcPct val="20000"/>
              </a:spcBef>
              <a:buClr>
                <a:srgbClr val="006699"/>
              </a:buClr>
              <a:buSzPct val="60000"/>
            </a:pPr>
            <a:r>
              <a:rPr lang="zh-CN" altLang="en-US" sz="1600" smtClean="0">
                <a:latin typeface="微软雅黑" pitchFamily="34" charset="-122"/>
                <a:ea typeface="微软雅黑" pitchFamily="34" charset="-122"/>
              </a:rPr>
              <a:t>面</a:t>
            </a:r>
            <a:r>
              <a:rPr lang="zh-CN" altLang="en-US" sz="1600" dirty="0" smtClean="0">
                <a:latin typeface="微软雅黑" pitchFamily="34" charset="-122"/>
                <a:ea typeface="微软雅黑" pitchFamily="34" charset="-122"/>
              </a:rPr>
              <a:t>高临场感的沟通，大幅降低差旅成本。</a:t>
            </a:r>
            <a:endParaRPr lang="en-US" altLang="zh-CN" sz="1600" u="none" dirty="0">
              <a:latin typeface="微软雅黑" pitchFamily="34" charset="-122"/>
              <a:ea typeface="微软雅黑" pitchFamily="34" charset="-122"/>
            </a:endParaRPr>
          </a:p>
        </p:txBody>
      </p:sp>
      <p:grpSp>
        <p:nvGrpSpPr>
          <p:cNvPr id="6" name="组合 5"/>
          <p:cNvGrpSpPr/>
          <p:nvPr/>
        </p:nvGrpSpPr>
        <p:grpSpPr>
          <a:xfrm>
            <a:off x="971600" y="2318398"/>
            <a:ext cx="7632848" cy="4102419"/>
            <a:chOff x="684287" y="2826420"/>
            <a:chExt cx="6523980" cy="4824536"/>
          </a:xfrm>
        </p:grpSpPr>
        <p:sp>
          <p:nvSpPr>
            <p:cNvPr id="7" name="AutoShape 7"/>
            <p:cNvSpPr>
              <a:spLocks noChangeArrowheads="1"/>
            </p:cNvSpPr>
            <p:nvPr/>
          </p:nvSpPr>
          <p:spPr bwMode="auto">
            <a:xfrm>
              <a:off x="5220791" y="4986660"/>
              <a:ext cx="1008112" cy="504056"/>
            </a:xfrm>
            <a:prstGeom prst="flowChartAlternateProcess">
              <a:avLst/>
            </a:prstGeom>
            <a:solidFill>
              <a:srgbClr val="FFFFFF"/>
            </a:solidFill>
            <a:ln w="12700">
              <a:solidFill>
                <a:srgbClr val="777777"/>
              </a:solidFill>
              <a:miter lim="800000"/>
              <a:headEnd/>
              <a:tailEnd/>
            </a:ln>
            <a:effectLst>
              <a:outerShdw dist="107763" dir="2700000" algn="ctr" rotWithShape="0">
                <a:srgbClr val="C0C0C0">
                  <a:alpha val="50000"/>
                </a:srgbClr>
              </a:outerShdw>
            </a:effectLst>
          </p:spPr>
          <p:txBody>
            <a:bodyPr wrap="none" anchor="ctr"/>
            <a:lstStyle/>
            <a:p>
              <a:pPr defTabSz="1066800" eaLnBrk="1" fontAlgn="auto" hangingPunct="1">
                <a:lnSpc>
                  <a:spcPct val="100000"/>
                </a:lnSpc>
                <a:spcBef>
                  <a:spcPts val="0"/>
                </a:spcBef>
                <a:spcAft>
                  <a:spcPts val="0"/>
                </a:spcAft>
                <a:buFont typeface="Wingdings" pitchFamily="2" charset="2"/>
                <a:buNone/>
                <a:defRPr/>
              </a:pPr>
              <a:endParaRPr lang="zh-CN" altLang="en-US" sz="1200" b="1" u="none" kern="0">
                <a:solidFill>
                  <a:sysClr val="windowText" lastClr="000000"/>
                </a:solidFill>
                <a:latin typeface="华文细黑" pitchFamily="2" charset="-122"/>
                <a:ea typeface="华文细黑" pitchFamily="2" charset="-122"/>
              </a:endParaRPr>
            </a:p>
          </p:txBody>
        </p:sp>
        <p:sp>
          <p:nvSpPr>
            <p:cNvPr id="8" name="AutoShape 7"/>
            <p:cNvSpPr>
              <a:spLocks noChangeArrowheads="1"/>
            </p:cNvSpPr>
            <p:nvPr/>
          </p:nvSpPr>
          <p:spPr bwMode="auto">
            <a:xfrm>
              <a:off x="756295" y="6427762"/>
              <a:ext cx="1020385" cy="791146"/>
            </a:xfrm>
            <a:prstGeom prst="flowChartAlternateProcess">
              <a:avLst/>
            </a:prstGeom>
            <a:solidFill>
              <a:srgbClr val="FFFFFF"/>
            </a:solidFill>
            <a:ln w="12700">
              <a:solidFill>
                <a:srgbClr val="777777"/>
              </a:solidFill>
              <a:miter lim="800000"/>
              <a:headEnd/>
              <a:tailEnd/>
            </a:ln>
            <a:effectLst>
              <a:outerShdw dist="107763" dir="2700000" algn="ctr" rotWithShape="0">
                <a:srgbClr val="C0C0C0">
                  <a:alpha val="50000"/>
                </a:srgbClr>
              </a:outerShdw>
            </a:effectLst>
          </p:spPr>
          <p:txBody>
            <a:bodyPr wrap="none" anchor="ctr"/>
            <a:lstStyle/>
            <a:p>
              <a:pPr defTabSz="1066800" eaLnBrk="1" fontAlgn="auto" hangingPunct="1">
                <a:lnSpc>
                  <a:spcPct val="100000"/>
                </a:lnSpc>
                <a:spcBef>
                  <a:spcPts val="0"/>
                </a:spcBef>
                <a:spcAft>
                  <a:spcPts val="0"/>
                </a:spcAft>
                <a:buFont typeface="Wingdings" pitchFamily="2" charset="2"/>
                <a:buNone/>
                <a:defRPr/>
              </a:pPr>
              <a:endParaRPr lang="zh-CN" altLang="en-US" sz="1100" b="1" u="none" kern="0">
                <a:solidFill>
                  <a:sysClr val="windowText" lastClr="000000"/>
                </a:solidFill>
                <a:latin typeface="华文细黑" pitchFamily="2" charset="-122"/>
                <a:ea typeface="华文细黑" pitchFamily="2" charset="-122"/>
              </a:endParaRPr>
            </a:p>
          </p:txBody>
        </p:sp>
        <p:sp>
          <p:nvSpPr>
            <p:cNvPr id="9" name="AutoShape 7"/>
            <p:cNvSpPr>
              <a:spLocks noChangeArrowheads="1"/>
            </p:cNvSpPr>
            <p:nvPr/>
          </p:nvSpPr>
          <p:spPr bwMode="auto">
            <a:xfrm>
              <a:off x="4690320" y="6427762"/>
              <a:ext cx="1106536" cy="791145"/>
            </a:xfrm>
            <a:prstGeom prst="flowChartAlternateProcess">
              <a:avLst/>
            </a:prstGeom>
            <a:solidFill>
              <a:srgbClr val="FFFFFF"/>
            </a:solidFill>
            <a:ln w="12700">
              <a:solidFill>
                <a:srgbClr val="777777"/>
              </a:solidFill>
              <a:miter lim="800000"/>
              <a:headEnd/>
              <a:tailEnd/>
            </a:ln>
            <a:effectLst>
              <a:outerShdw dist="107763" dir="2700000" algn="ctr" rotWithShape="0">
                <a:srgbClr val="C0C0C0">
                  <a:alpha val="50000"/>
                </a:srgbClr>
              </a:outerShdw>
            </a:effectLst>
          </p:spPr>
          <p:txBody>
            <a:bodyPr wrap="none" anchor="ctr"/>
            <a:lstStyle/>
            <a:p>
              <a:pPr defTabSz="1066800" eaLnBrk="1" fontAlgn="auto" hangingPunct="1">
                <a:lnSpc>
                  <a:spcPct val="100000"/>
                </a:lnSpc>
                <a:spcBef>
                  <a:spcPts val="0"/>
                </a:spcBef>
                <a:spcAft>
                  <a:spcPts val="0"/>
                </a:spcAft>
                <a:buFont typeface="Wingdings" pitchFamily="2" charset="2"/>
                <a:buNone/>
                <a:defRPr/>
              </a:pPr>
              <a:endParaRPr lang="zh-CN" altLang="en-US" sz="1100" b="1" u="none" kern="0">
                <a:solidFill>
                  <a:sysClr val="windowText" lastClr="000000"/>
                </a:solidFill>
                <a:latin typeface="华文细黑" pitchFamily="2" charset="-122"/>
                <a:ea typeface="华文细黑" pitchFamily="2" charset="-122"/>
              </a:endParaRPr>
            </a:p>
          </p:txBody>
        </p:sp>
        <p:sp>
          <p:nvSpPr>
            <p:cNvPr id="10" name="AutoShape 7"/>
            <p:cNvSpPr>
              <a:spLocks noChangeArrowheads="1"/>
            </p:cNvSpPr>
            <p:nvPr/>
          </p:nvSpPr>
          <p:spPr bwMode="auto">
            <a:xfrm>
              <a:off x="900311" y="3186460"/>
              <a:ext cx="1547354" cy="936104"/>
            </a:xfrm>
            <a:prstGeom prst="flowChartAlternateProcess">
              <a:avLst/>
            </a:prstGeom>
            <a:solidFill>
              <a:srgbClr val="FFFFFF"/>
            </a:solidFill>
            <a:ln w="12700">
              <a:solidFill>
                <a:srgbClr val="777777"/>
              </a:solidFill>
              <a:miter lim="800000"/>
              <a:headEnd/>
              <a:tailEnd/>
            </a:ln>
            <a:effectLst>
              <a:outerShdw dist="107763" dir="2700000" algn="ctr" rotWithShape="0">
                <a:srgbClr val="C0C0C0">
                  <a:alpha val="50000"/>
                </a:srgbClr>
              </a:outerShdw>
            </a:effectLst>
          </p:spPr>
          <p:txBody>
            <a:bodyPr wrap="none" anchor="ctr"/>
            <a:lstStyle/>
            <a:p>
              <a:pPr defTabSz="1066800" eaLnBrk="1" fontAlgn="auto" hangingPunct="1">
                <a:lnSpc>
                  <a:spcPct val="100000"/>
                </a:lnSpc>
                <a:spcBef>
                  <a:spcPts val="0"/>
                </a:spcBef>
                <a:spcAft>
                  <a:spcPts val="0"/>
                </a:spcAft>
                <a:buFont typeface="Wingdings" pitchFamily="2" charset="2"/>
                <a:buNone/>
                <a:defRPr/>
              </a:pPr>
              <a:endParaRPr lang="zh-CN" altLang="en-US" sz="1200" b="1" u="none" kern="0">
                <a:solidFill>
                  <a:sysClr val="windowText" lastClr="000000"/>
                </a:solidFill>
                <a:latin typeface="华文细黑" pitchFamily="2" charset="-122"/>
                <a:ea typeface="华文细黑" pitchFamily="2" charset="-122"/>
              </a:endParaRPr>
            </a:p>
          </p:txBody>
        </p:sp>
        <p:sp>
          <p:nvSpPr>
            <p:cNvPr id="11" name="AutoShape 7"/>
            <p:cNvSpPr>
              <a:spLocks noChangeArrowheads="1"/>
            </p:cNvSpPr>
            <p:nvPr/>
          </p:nvSpPr>
          <p:spPr bwMode="auto">
            <a:xfrm>
              <a:off x="4406412" y="3114452"/>
              <a:ext cx="2398555" cy="1019590"/>
            </a:xfrm>
            <a:prstGeom prst="flowChartAlternateProcess">
              <a:avLst/>
            </a:prstGeom>
            <a:solidFill>
              <a:srgbClr val="FFFFFF"/>
            </a:solidFill>
            <a:ln w="12700">
              <a:solidFill>
                <a:srgbClr val="777777"/>
              </a:solidFill>
              <a:miter lim="800000"/>
              <a:headEnd/>
              <a:tailEnd/>
            </a:ln>
            <a:effectLst>
              <a:outerShdw dist="107763" dir="2700000" algn="ctr" rotWithShape="0">
                <a:srgbClr val="C0C0C0">
                  <a:alpha val="50000"/>
                </a:srgbClr>
              </a:outerShdw>
            </a:effectLst>
          </p:spPr>
          <p:txBody>
            <a:bodyPr wrap="none" anchor="ctr"/>
            <a:lstStyle/>
            <a:p>
              <a:pPr defTabSz="1066800" eaLnBrk="1" fontAlgn="auto" hangingPunct="1">
                <a:lnSpc>
                  <a:spcPct val="100000"/>
                </a:lnSpc>
                <a:spcBef>
                  <a:spcPts val="0"/>
                </a:spcBef>
                <a:spcAft>
                  <a:spcPts val="0"/>
                </a:spcAft>
                <a:buFont typeface="Wingdings" pitchFamily="2" charset="2"/>
                <a:buNone/>
                <a:defRPr/>
              </a:pPr>
              <a:endParaRPr lang="zh-CN" altLang="en-US" sz="1200" b="1" u="none" kern="0">
                <a:solidFill>
                  <a:sysClr val="windowText" lastClr="000000"/>
                </a:solidFill>
                <a:latin typeface="华文细黑" pitchFamily="2" charset="-122"/>
                <a:ea typeface="华文细黑" pitchFamily="2" charset="-122"/>
              </a:endParaRPr>
            </a:p>
          </p:txBody>
        </p:sp>
        <p:sp>
          <p:nvSpPr>
            <p:cNvPr id="12" name="Line 24"/>
            <p:cNvSpPr>
              <a:spLocks noChangeShapeType="1"/>
            </p:cNvSpPr>
            <p:nvPr/>
          </p:nvSpPr>
          <p:spPr bwMode="auto">
            <a:xfrm flipH="1" flipV="1">
              <a:off x="4212677" y="5202681"/>
              <a:ext cx="1008114" cy="72010"/>
            </a:xfrm>
            <a:prstGeom prst="line">
              <a:avLst/>
            </a:prstGeom>
            <a:noFill/>
            <a:ln w="9525" algn="ctr">
              <a:solidFill>
                <a:srgbClr val="777777"/>
              </a:solidFill>
              <a:round/>
              <a:headEnd/>
              <a:tailEnd/>
            </a:ln>
          </p:spPr>
          <p:txBody>
            <a:bodyPr wrap="none" lIns="87828" tIns="43914" rIns="87828" bIns="43914" anchor="ctr"/>
            <a:lstStyle/>
            <a:p>
              <a:pPr eaLnBrk="1" fontAlgn="auto" hangingPunct="1">
                <a:lnSpc>
                  <a:spcPct val="100000"/>
                </a:lnSpc>
                <a:spcBef>
                  <a:spcPts val="0"/>
                </a:spcBef>
                <a:spcAft>
                  <a:spcPts val="0"/>
                </a:spcAft>
                <a:buFontTx/>
                <a:buNone/>
                <a:defRPr/>
              </a:pPr>
              <a:endParaRPr lang="zh-CN" altLang="en-US" sz="1100" u="none" kern="0">
                <a:solidFill>
                  <a:sysClr val="windowText" lastClr="000000"/>
                </a:solidFill>
                <a:latin typeface="华文细黑" pitchFamily="2" charset="-122"/>
                <a:ea typeface="华文细黑" pitchFamily="2" charset="-122"/>
              </a:endParaRPr>
            </a:p>
          </p:txBody>
        </p:sp>
        <p:sp>
          <p:nvSpPr>
            <p:cNvPr id="13" name="Line 24"/>
            <p:cNvSpPr>
              <a:spLocks noChangeShapeType="1"/>
            </p:cNvSpPr>
            <p:nvPr/>
          </p:nvSpPr>
          <p:spPr bwMode="auto">
            <a:xfrm flipV="1">
              <a:off x="1260352" y="5274692"/>
              <a:ext cx="1080120" cy="1080120"/>
            </a:xfrm>
            <a:prstGeom prst="line">
              <a:avLst/>
            </a:prstGeom>
            <a:noFill/>
            <a:ln w="9525" algn="ctr">
              <a:solidFill>
                <a:srgbClr val="777777"/>
              </a:solidFill>
              <a:round/>
              <a:headEnd/>
              <a:tailEnd/>
            </a:ln>
          </p:spPr>
          <p:txBody>
            <a:bodyPr wrap="none" lIns="87828" tIns="43914" rIns="87828" bIns="43914" anchor="ctr"/>
            <a:lstStyle/>
            <a:p>
              <a:pPr eaLnBrk="1" fontAlgn="auto" hangingPunct="1">
                <a:lnSpc>
                  <a:spcPct val="100000"/>
                </a:lnSpc>
                <a:spcBef>
                  <a:spcPts val="0"/>
                </a:spcBef>
                <a:spcAft>
                  <a:spcPts val="0"/>
                </a:spcAft>
                <a:buFontTx/>
                <a:buNone/>
                <a:defRPr/>
              </a:pPr>
              <a:endParaRPr lang="zh-CN" altLang="en-US" sz="1100" u="none" kern="0">
                <a:solidFill>
                  <a:sysClr val="windowText" lastClr="000000"/>
                </a:solidFill>
                <a:latin typeface="华文细黑" pitchFamily="2" charset="-122"/>
                <a:ea typeface="华文细黑" pitchFamily="2" charset="-122"/>
              </a:endParaRPr>
            </a:p>
          </p:txBody>
        </p:sp>
        <p:sp>
          <p:nvSpPr>
            <p:cNvPr id="14" name="Line 24"/>
            <p:cNvSpPr>
              <a:spLocks noChangeShapeType="1"/>
            </p:cNvSpPr>
            <p:nvPr/>
          </p:nvSpPr>
          <p:spPr bwMode="auto">
            <a:xfrm>
              <a:off x="1836415" y="4482604"/>
              <a:ext cx="720080" cy="360040"/>
            </a:xfrm>
            <a:prstGeom prst="line">
              <a:avLst/>
            </a:prstGeom>
            <a:noFill/>
            <a:ln w="9525" algn="ctr">
              <a:solidFill>
                <a:srgbClr val="777777"/>
              </a:solidFill>
              <a:round/>
              <a:headEnd/>
              <a:tailEnd/>
            </a:ln>
          </p:spPr>
          <p:txBody>
            <a:bodyPr wrap="none" lIns="87828" tIns="43914" rIns="87828" bIns="43914" anchor="ctr"/>
            <a:lstStyle/>
            <a:p>
              <a:pPr eaLnBrk="1" fontAlgn="auto" hangingPunct="1">
                <a:lnSpc>
                  <a:spcPct val="100000"/>
                </a:lnSpc>
                <a:spcBef>
                  <a:spcPts val="0"/>
                </a:spcBef>
                <a:spcAft>
                  <a:spcPts val="0"/>
                </a:spcAft>
                <a:buFontTx/>
                <a:buNone/>
                <a:defRPr/>
              </a:pPr>
              <a:endParaRPr lang="zh-CN" altLang="en-US" sz="1400" u="none" kern="0">
                <a:solidFill>
                  <a:sysClr val="windowText" lastClr="000000"/>
                </a:solidFill>
                <a:latin typeface="华文细黑" pitchFamily="2" charset="-122"/>
                <a:ea typeface="华文细黑" pitchFamily="2" charset="-122"/>
              </a:endParaRPr>
            </a:p>
          </p:txBody>
        </p:sp>
        <p:sp>
          <p:nvSpPr>
            <p:cNvPr id="15" name="Line 24"/>
            <p:cNvSpPr>
              <a:spLocks noChangeShapeType="1"/>
            </p:cNvSpPr>
            <p:nvPr/>
          </p:nvSpPr>
          <p:spPr bwMode="auto">
            <a:xfrm flipV="1">
              <a:off x="2340470" y="5346700"/>
              <a:ext cx="432049" cy="936104"/>
            </a:xfrm>
            <a:prstGeom prst="line">
              <a:avLst/>
            </a:prstGeom>
            <a:noFill/>
            <a:ln w="9525" algn="ctr">
              <a:solidFill>
                <a:srgbClr val="777777"/>
              </a:solidFill>
              <a:round/>
              <a:headEnd/>
              <a:tailEnd/>
            </a:ln>
          </p:spPr>
          <p:txBody>
            <a:bodyPr wrap="none" lIns="87828" tIns="43914" rIns="87828" bIns="43914" anchor="ctr"/>
            <a:lstStyle/>
            <a:p>
              <a:pPr eaLnBrk="1" fontAlgn="auto" hangingPunct="1">
                <a:lnSpc>
                  <a:spcPct val="100000"/>
                </a:lnSpc>
                <a:spcBef>
                  <a:spcPts val="0"/>
                </a:spcBef>
                <a:spcAft>
                  <a:spcPts val="0"/>
                </a:spcAft>
                <a:buFontTx/>
                <a:buNone/>
                <a:defRPr/>
              </a:pPr>
              <a:endParaRPr lang="zh-CN" altLang="en-US" sz="1100" u="none" kern="0">
                <a:solidFill>
                  <a:sysClr val="windowText" lastClr="000000"/>
                </a:solidFill>
                <a:latin typeface="华文细黑" pitchFamily="2" charset="-122"/>
                <a:ea typeface="华文细黑" pitchFamily="2" charset="-122"/>
              </a:endParaRPr>
            </a:p>
          </p:txBody>
        </p:sp>
        <p:pic>
          <p:nvPicPr>
            <p:cNvPr id="16" name="Picture 161" descr="00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96455" y="4770636"/>
              <a:ext cx="2099727" cy="632034"/>
            </a:xfrm>
            <a:prstGeom prst="rect">
              <a:avLst/>
            </a:prstGeom>
            <a:noFill/>
            <a:ln w="9525">
              <a:noFill/>
              <a:miter lim="800000"/>
              <a:headEnd/>
              <a:tailEnd/>
            </a:ln>
          </p:spPr>
        </p:pic>
        <p:sp>
          <p:nvSpPr>
            <p:cNvPr id="17" name="Text Box 1437"/>
            <p:cNvSpPr txBox="1">
              <a:spLocks noChangeArrowheads="1"/>
            </p:cNvSpPr>
            <p:nvPr/>
          </p:nvSpPr>
          <p:spPr bwMode="auto">
            <a:xfrm>
              <a:off x="4562312" y="3166847"/>
              <a:ext cx="658479" cy="383092"/>
            </a:xfrm>
            <a:prstGeom prst="rect">
              <a:avLst/>
            </a:prstGeom>
            <a:noFill/>
            <a:ln w="9525" algn="ctr">
              <a:noFill/>
              <a:miter lim="800000"/>
              <a:headEnd/>
              <a:tailEnd/>
            </a:ln>
          </p:spPr>
          <p:txBody>
            <a:bodyPr wrap="square" lIns="91308" tIns="45655" rIns="91308" bIns="45655">
              <a:spAutoFit/>
            </a:bodyPr>
            <a:lstStyle/>
            <a:p>
              <a:pPr fontAlgn="auto">
                <a:lnSpc>
                  <a:spcPct val="100000"/>
                </a:lnSpc>
                <a:spcBef>
                  <a:spcPts val="0"/>
                </a:spcBef>
                <a:spcAft>
                  <a:spcPts val="0"/>
                </a:spcAft>
                <a:buFontTx/>
                <a:buNone/>
                <a:defRPr/>
              </a:pPr>
              <a:r>
                <a:rPr lang="en-US" altLang="zh-CN" sz="1200" u="none" kern="0" dirty="0">
                  <a:solidFill>
                    <a:sysClr val="windowText" lastClr="000000"/>
                  </a:solidFill>
                  <a:latin typeface="华文细黑" pitchFamily="2" charset="-122"/>
                  <a:ea typeface="华文细黑" pitchFamily="2" charset="-122"/>
                </a:rPr>
                <a:t>MCU</a:t>
              </a:r>
            </a:p>
          </p:txBody>
        </p:sp>
        <p:sp>
          <p:nvSpPr>
            <p:cNvPr id="18" name="Rectangle 45"/>
            <p:cNvSpPr>
              <a:spLocks noChangeArrowheads="1"/>
            </p:cNvSpPr>
            <p:nvPr/>
          </p:nvSpPr>
          <p:spPr bwMode="auto">
            <a:xfrm>
              <a:off x="5436815" y="3114453"/>
              <a:ext cx="1392752" cy="332637"/>
            </a:xfrm>
            <a:prstGeom prst="rect">
              <a:avLst/>
            </a:prstGeom>
            <a:noFill/>
            <a:ln w="9525" algn="ctr">
              <a:noFill/>
              <a:miter lim="800000"/>
              <a:headEnd/>
              <a:tailEnd/>
            </a:ln>
          </p:spPr>
          <p:txBody>
            <a:bodyPr wrap="square" lIns="97235" tIns="48617" rIns="97235" bIns="48617">
              <a:spAutoFit/>
            </a:bodyPr>
            <a:lstStyle/>
            <a:p>
              <a:pPr algn="r" defTabSz="935038" fontAlgn="auto">
                <a:lnSpc>
                  <a:spcPct val="100000"/>
                </a:lnSpc>
                <a:spcBef>
                  <a:spcPts val="0"/>
                </a:spcBef>
                <a:spcAft>
                  <a:spcPts val="0"/>
                </a:spcAft>
                <a:buFontTx/>
                <a:buNone/>
                <a:defRPr/>
              </a:pPr>
              <a:r>
                <a:rPr lang="zh-CN" altLang="en-US" sz="1200" b="1" u="none" kern="0" dirty="0" smtClean="0">
                  <a:solidFill>
                    <a:sysClr val="windowText" lastClr="000000"/>
                  </a:solidFill>
                  <a:latin typeface="华文细黑" pitchFamily="2" charset="-122"/>
                  <a:ea typeface="华文细黑" pitchFamily="2" charset="-122"/>
                </a:rPr>
                <a:t>业</a:t>
              </a:r>
              <a:r>
                <a:rPr lang="zh-CN" altLang="en-US" sz="1200" b="1" u="none" kern="0" dirty="0">
                  <a:solidFill>
                    <a:sysClr val="windowText" lastClr="000000"/>
                  </a:solidFill>
                  <a:latin typeface="华文细黑" pitchFamily="2" charset="-122"/>
                  <a:ea typeface="华文细黑" pitchFamily="2" charset="-122"/>
                </a:rPr>
                <a:t>务平台</a:t>
              </a:r>
            </a:p>
          </p:txBody>
        </p:sp>
        <p:pic>
          <p:nvPicPr>
            <p:cNvPr id="19" name="Picture 35" descr="ViewPoint 8660侧面照（小）"/>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44727" y="3503753"/>
              <a:ext cx="399318" cy="618811"/>
            </a:xfrm>
            <a:prstGeom prst="rect">
              <a:avLst/>
            </a:prstGeom>
            <a:noFill/>
            <a:ln w="9525">
              <a:noFill/>
              <a:miter lim="800000"/>
              <a:headEnd/>
              <a:tailEnd/>
            </a:ln>
          </p:spPr>
        </p:pic>
        <p:sp>
          <p:nvSpPr>
            <p:cNvPr id="20" name="Text Box 40"/>
            <p:cNvSpPr txBox="1">
              <a:spLocks noChangeArrowheads="1"/>
            </p:cNvSpPr>
            <p:nvPr/>
          </p:nvSpPr>
          <p:spPr bwMode="auto">
            <a:xfrm>
              <a:off x="2988543" y="4914652"/>
              <a:ext cx="933506" cy="383092"/>
            </a:xfrm>
            <a:prstGeom prst="rect">
              <a:avLst/>
            </a:prstGeom>
            <a:noFill/>
            <a:ln w="9525" algn="ctr">
              <a:noFill/>
              <a:miter lim="800000"/>
              <a:headEnd/>
              <a:tailEnd/>
            </a:ln>
          </p:spPr>
          <p:txBody>
            <a:bodyPr wrap="square" lIns="91308" tIns="45655" rIns="91308" bIns="45655">
              <a:spAutoFit/>
            </a:bodyPr>
            <a:lstStyle/>
            <a:p>
              <a:pPr fontAlgn="auto">
                <a:lnSpc>
                  <a:spcPct val="100000"/>
                </a:lnSpc>
                <a:spcBef>
                  <a:spcPts val="0"/>
                </a:spcBef>
                <a:spcAft>
                  <a:spcPts val="0"/>
                </a:spcAft>
                <a:buFontTx/>
                <a:buNone/>
                <a:defRPr/>
              </a:pPr>
              <a:r>
                <a:rPr lang="zh-CN" altLang="en-US" sz="1200" u="none" kern="0" dirty="0">
                  <a:solidFill>
                    <a:sysClr val="windowText" lastClr="000000"/>
                  </a:solidFill>
                  <a:latin typeface="华文细黑" pitchFamily="2" charset="-122"/>
                  <a:ea typeface="华文细黑" pitchFamily="2" charset="-122"/>
                </a:rPr>
                <a:t>网络</a:t>
              </a:r>
            </a:p>
          </p:txBody>
        </p:sp>
        <p:pic>
          <p:nvPicPr>
            <p:cNvPr id="21" name="图片 14"/>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01150" y="3815196"/>
              <a:ext cx="587793" cy="209674"/>
            </a:xfrm>
            <a:prstGeom prst="rect">
              <a:avLst/>
            </a:prstGeom>
            <a:noFill/>
            <a:ln w="9525">
              <a:noFill/>
              <a:miter lim="800000"/>
              <a:headEnd/>
              <a:tailEnd/>
            </a:ln>
          </p:spPr>
        </p:pic>
        <p:sp>
          <p:nvSpPr>
            <p:cNvPr id="22" name="Rectangle 45"/>
            <p:cNvSpPr>
              <a:spLocks noChangeArrowheads="1"/>
            </p:cNvSpPr>
            <p:nvPr/>
          </p:nvSpPr>
          <p:spPr bwMode="auto">
            <a:xfrm>
              <a:off x="1116335" y="4076644"/>
              <a:ext cx="1139776" cy="314540"/>
            </a:xfrm>
            <a:prstGeom prst="rect">
              <a:avLst/>
            </a:prstGeom>
            <a:noFill/>
            <a:ln w="9525" algn="ctr">
              <a:noFill/>
              <a:miter lim="800000"/>
              <a:headEnd/>
              <a:tailEnd/>
            </a:ln>
          </p:spPr>
          <p:txBody>
            <a:bodyPr wrap="square" lIns="97235" tIns="48617" rIns="97235" bIns="48617">
              <a:spAutoFit/>
            </a:bodyPr>
            <a:lstStyle/>
            <a:p>
              <a:pPr algn="ctr" defTabSz="935038" fontAlgn="auto">
                <a:lnSpc>
                  <a:spcPct val="100000"/>
                </a:lnSpc>
                <a:spcBef>
                  <a:spcPts val="0"/>
                </a:spcBef>
                <a:spcAft>
                  <a:spcPts val="0"/>
                </a:spcAft>
                <a:buFontTx/>
                <a:buNone/>
                <a:defRPr/>
              </a:pPr>
              <a:r>
                <a:rPr lang="zh-CN" altLang="en-US" sz="1100" b="1" u="none" kern="0" dirty="0">
                  <a:solidFill>
                    <a:sysClr val="windowText" lastClr="000000"/>
                  </a:solidFill>
                  <a:latin typeface="华文细黑" pitchFamily="2" charset="-122"/>
                  <a:ea typeface="华文细黑" pitchFamily="2" charset="-122"/>
                </a:rPr>
                <a:t>董事会议</a:t>
              </a:r>
              <a:r>
                <a:rPr lang="zh-CN" altLang="en-US" sz="1100" b="1" u="none" kern="0" dirty="0" smtClean="0">
                  <a:solidFill>
                    <a:sysClr val="windowText" lastClr="000000"/>
                  </a:solidFill>
                  <a:latin typeface="华文细黑" pitchFamily="2" charset="-122"/>
                  <a:ea typeface="华文细黑" pitchFamily="2" charset="-122"/>
                </a:rPr>
                <a:t>室</a:t>
              </a:r>
              <a:endParaRPr lang="en-US" altLang="zh-CN" sz="1100" b="1" u="none" kern="0" dirty="0">
                <a:solidFill>
                  <a:sysClr val="windowText" lastClr="000000"/>
                </a:solidFill>
                <a:latin typeface="华文细黑" pitchFamily="2" charset="-122"/>
                <a:ea typeface="华文细黑" pitchFamily="2" charset="-122"/>
              </a:endParaRPr>
            </a:p>
          </p:txBody>
        </p:sp>
        <p:sp>
          <p:nvSpPr>
            <p:cNvPr id="23" name="AutoShape 7"/>
            <p:cNvSpPr>
              <a:spLocks noChangeArrowheads="1"/>
            </p:cNvSpPr>
            <p:nvPr/>
          </p:nvSpPr>
          <p:spPr bwMode="auto">
            <a:xfrm>
              <a:off x="2628503" y="3186460"/>
              <a:ext cx="1488849" cy="864096"/>
            </a:xfrm>
            <a:prstGeom prst="flowChartAlternateProcess">
              <a:avLst/>
            </a:prstGeom>
            <a:solidFill>
              <a:srgbClr val="FFFFFF"/>
            </a:solidFill>
            <a:ln w="12700">
              <a:solidFill>
                <a:srgbClr val="777777"/>
              </a:solidFill>
              <a:miter lim="800000"/>
              <a:headEnd/>
              <a:tailEnd/>
            </a:ln>
            <a:effectLst>
              <a:outerShdw dist="107763" dir="2700000" algn="ctr" rotWithShape="0">
                <a:srgbClr val="C0C0C0">
                  <a:alpha val="50000"/>
                </a:srgbClr>
              </a:outerShdw>
            </a:effectLst>
          </p:spPr>
          <p:txBody>
            <a:bodyPr wrap="none" anchor="ctr"/>
            <a:lstStyle/>
            <a:p>
              <a:pPr defTabSz="1066800" eaLnBrk="1" fontAlgn="auto" hangingPunct="1">
                <a:lnSpc>
                  <a:spcPct val="100000"/>
                </a:lnSpc>
                <a:spcBef>
                  <a:spcPts val="0"/>
                </a:spcBef>
                <a:spcAft>
                  <a:spcPts val="0"/>
                </a:spcAft>
                <a:buFont typeface="Wingdings" pitchFamily="2" charset="2"/>
                <a:buNone/>
                <a:defRPr/>
              </a:pPr>
              <a:endParaRPr lang="zh-CN" altLang="en-US" sz="1200" b="1" u="none" kern="0">
                <a:solidFill>
                  <a:sysClr val="windowText" lastClr="000000"/>
                </a:solidFill>
                <a:latin typeface="华文细黑" pitchFamily="2" charset="-122"/>
                <a:ea typeface="华文细黑" pitchFamily="2" charset="-122"/>
              </a:endParaRPr>
            </a:p>
          </p:txBody>
        </p:sp>
        <p:sp>
          <p:nvSpPr>
            <p:cNvPr id="24" name="Rectangle 45"/>
            <p:cNvSpPr>
              <a:spLocks noChangeArrowheads="1"/>
            </p:cNvSpPr>
            <p:nvPr/>
          </p:nvSpPr>
          <p:spPr bwMode="auto">
            <a:xfrm>
              <a:off x="2779984" y="4073416"/>
              <a:ext cx="1080275" cy="314540"/>
            </a:xfrm>
            <a:prstGeom prst="rect">
              <a:avLst/>
            </a:prstGeom>
            <a:noFill/>
            <a:ln w="9525" algn="ctr">
              <a:noFill/>
              <a:miter lim="800000"/>
              <a:headEnd/>
              <a:tailEnd/>
            </a:ln>
          </p:spPr>
          <p:txBody>
            <a:bodyPr wrap="square" lIns="97235" tIns="48617" rIns="97235" bIns="48617">
              <a:spAutoFit/>
            </a:bodyPr>
            <a:lstStyle/>
            <a:p>
              <a:pPr algn="r" defTabSz="935038" fontAlgn="auto">
                <a:lnSpc>
                  <a:spcPct val="100000"/>
                </a:lnSpc>
                <a:spcBef>
                  <a:spcPts val="0"/>
                </a:spcBef>
                <a:spcAft>
                  <a:spcPts val="0"/>
                </a:spcAft>
                <a:buFontTx/>
                <a:buNone/>
                <a:defRPr/>
              </a:pPr>
              <a:r>
                <a:rPr lang="en-US" altLang="zh-CN" sz="1100" b="1" u="none" kern="0" dirty="0">
                  <a:solidFill>
                    <a:sysClr val="windowText" lastClr="000000"/>
                  </a:solidFill>
                  <a:latin typeface="华文细黑" pitchFamily="2" charset="-122"/>
                  <a:ea typeface="华文细黑" pitchFamily="2" charset="-122"/>
                </a:rPr>
                <a:t>CXO</a:t>
              </a:r>
              <a:r>
                <a:rPr lang="zh-CN" altLang="en-US" sz="1100" b="1" u="none" kern="0" dirty="0">
                  <a:solidFill>
                    <a:sysClr val="windowText" lastClr="000000"/>
                  </a:solidFill>
                  <a:latin typeface="华文细黑" pitchFamily="2" charset="-122"/>
                  <a:ea typeface="华文细黑" pitchFamily="2" charset="-122"/>
                </a:rPr>
                <a:t>办公</a:t>
              </a:r>
              <a:r>
                <a:rPr lang="zh-CN" altLang="en-US" sz="1100" b="1" u="none" kern="0" dirty="0" smtClean="0">
                  <a:solidFill>
                    <a:sysClr val="windowText" lastClr="000000"/>
                  </a:solidFill>
                  <a:latin typeface="华文细黑" pitchFamily="2" charset="-122"/>
                  <a:ea typeface="华文细黑" pitchFamily="2" charset="-122"/>
                </a:rPr>
                <a:t>室</a:t>
              </a:r>
              <a:endParaRPr lang="en-US" altLang="zh-CN" sz="1100" b="1" u="none" kern="0" dirty="0">
                <a:solidFill>
                  <a:sysClr val="windowText" lastClr="000000"/>
                </a:solidFill>
                <a:latin typeface="华文细黑" pitchFamily="2" charset="-122"/>
                <a:ea typeface="华文细黑" pitchFamily="2" charset="-122"/>
              </a:endParaRPr>
            </a:p>
          </p:txBody>
        </p:sp>
        <p:pic>
          <p:nvPicPr>
            <p:cNvPr id="25"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819351" y="3259113"/>
              <a:ext cx="1105296" cy="722367"/>
            </a:xfrm>
            <a:prstGeom prst="rect">
              <a:avLst/>
            </a:prstGeom>
            <a:ln>
              <a:noFill/>
            </a:ln>
            <a:effectLst>
              <a:outerShdw blurRad="292100" dist="139700" dir="2700000" algn="tl" rotWithShape="0">
                <a:srgbClr val="333333">
                  <a:alpha val="65000"/>
                </a:srgbClr>
              </a:outerShdw>
            </a:effectLst>
          </p:spPr>
        </p:pic>
        <p:pic>
          <p:nvPicPr>
            <p:cNvPr id="26" name="图片 24" descr="RH2285-8盘 正视图.pn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210384" y="3762524"/>
              <a:ext cx="658479" cy="349073"/>
            </a:xfrm>
            <a:prstGeom prst="rect">
              <a:avLst/>
            </a:prstGeom>
            <a:noFill/>
            <a:ln w="9525">
              <a:noFill/>
              <a:miter lim="800000"/>
              <a:headEnd/>
              <a:tailEnd/>
            </a:ln>
          </p:spPr>
        </p:pic>
        <p:sp>
          <p:nvSpPr>
            <p:cNvPr id="27" name="Line 96"/>
            <p:cNvSpPr>
              <a:spLocks noChangeShapeType="1"/>
            </p:cNvSpPr>
            <p:nvPr/>
          </p:nvSpPr>
          <p:spPr bwMode="auto">
            <a:xfrm>
              <a:off x="4690319" y="4483077"/>
              <a:ext cx="2098404" cy="794"/>
            </a:xfrm>
            <a:prstGeom prst="line">
              <a:avLst/>
            </a:prstGeom>
            <a:noFill/>
            <a:ln w="9525">
              <a:solidFill>
                <a:schemeClr val="tx1"/>
              </a:solidFill>
              <a:round/>
              <a:headEnd/>
              <a:tailEnd/>
            </a:ln>
          </p:spPr>
          <p:txBody>
            <a:bodyPr wrap="square" lIns="79200" tIns="39600" rIns="79200" bIns="39600">
              <a:spAutoFit/>
            </a:bodyPr>
            <a:lstStyle/>
            <a:p>
              <a:endParaRPr lang="zh-CN" altLang="en-US" sz="1600"/>
            </a:p>
          </p:txBody>
        </p:sp>
        <p:sp>
          <p:nvSpPr>
            <p:cNvPr id="28" name="Text Box 1437"/>
            <p:cNvSpPr txBox="1">
              <a:spLocks noChangeArrowheads="1"/>
            </p:cNvSpPr>
            <p:nvPr/>
          </p:nvSpPr>
          <p:spPr bwMode="auto">
            <a:xfrm>
              <a:off x="5099922" y="3330477"/>
              <a:ext cx="840949" cy="574729"/>
            </a:xfrm>
            <a:prstGeom prst="rect">
              <a:avLst/>
            </a:prstGeom>
            <a:noFill/>
            <a:ln w="9525" algn="ctr">
              <a:noFill/>
              <a:miter lim="800000"/>
              <a:headEnd/>
              <a:tailEnd/>
            </a:ln>
          </p:spPr>
          <p:txBody>
            <a:bodyPr wrap="square" lIns="91308" tIns="45655" rIns="91308" bIns="45655">
              <a:spAutoFit/>
            </a:bodyPr>
            <a:lstStyle/>
            <a:p>
              <a:pPr algn="ctr" fontAlgn="auto">
                <a:lnSpc>
                  <a:spcPct val="100000"/>
                </a:lnSpc>
                <a:spcBef>
                  <a:spcPts val="0"/>
                </a:spcBef>
                <a:spcAft>
                  <a:spcPts val="0"/>
                </a:spcAft>
                <a:buFontTx/>
                <a:buNone/>
                <a:defRPr/>
              </a:pPr>
              <a:r>
                <a:rPr lang="en-US" altLang="zh-CN" sz="1200" u="none" kern="0" dirty="0">
                  <a:solidFill>
                    <a:sysClr val="windowText" lastClr="000000"/>
                  </a:solidFill>
                  <a:latin typeface="华文细黑" pitchFamily="2" charset="-122"/>
                  <a:ea typeface="华文细黑" pitchFamily="2" charset="-122"/>
                </a:rPr>
                <a:t>SMC</a:t>
              </a:r>
            </a:p>
            <a:p>
              <a:pPr algn="ctr" fontAlgn="auto">
                <a:lnSpc>
                  <a:spcPct val="100000"/>
                </a:lnSpc>
                <a:spcBef>
                  <a:spcPts val="0"/>
                </a:spcBef>
                <a:spcAft>
                  <a:spcPts val="0"/>
                </a:spcAft>
                <a:buFontTx/>
                <a:buNone/>
                <a:defRPr/>
              </a:pPr>
              <a:r>
                <a:rPr lang="zh-CN" altLang="en-US" sz="900" u="none" kern="0" dirty="0">
                  <a:solidFill>
                    <a:sysClr val="windowText" lastClr="000000"/>
                  </a:solidFill>
                  <a:latin typeface="华文细黑" pitchFamily="2" charset="-122"/>
                  <a:ea typeface="华文细黑" pitchFamily="2" charset="-122"/>
                </a:rPr>
                <a:t>（业务平台）</a:t>
              </a:r>
              <a:endParaRPr lang="en-US" altLang="zh-CN" sz="900" u="none" kern="0" dirty="0">
                <a:solidFill>
                  <a:sysClr val="windowText" lastClr="000000"/>
                </a:solidFill>
                <a:latin typeface="华文细黑" pitchFamily="2" charset="-122"/>
                <a:ea typeface="华文细黑" pitchFamily="2" charset="-122"/>
              </a:endParaRPr>
            </a:p>
          </p:txBody>
        </p:sp>
        <p:sp>
          <p:nvSpPr>
            <p:cNvPr id="29" name="Text Box 1437"/>
            <p:cNvSpPr txBox="1">
              <a:spLocks noChangeArrowheads="1"/>
            </p:cNvSpPr>
            <p:nvPr/>
          </p:nvSpPr>
          <p:spPr bwMode="auto">
            <a:xfrm>
              <a:off x="6012879" y="3474493"/>
              <a:ext cx="622778" cy="383092"/>
            </a:xfrm>
            <a:prstGeom prst="rect">
              <a:avLst/>
            </a:prstGeom>
            <a:noFill/>
            <a:ln w="9525" algn="ctr">
              <a:noFill/>
              <a:miter lim="800000"/>
              <a:headEnd/>
              <a:tailEnd/>
            </a:ln>
          </p:spPr>
          <p:txBody>
            <a:bodyPr wrap="square" lIns="91308" tIns="45655" rIns="91308" bIns="45655">
              <a:spAutoFit/>
            </a:bodyPr>
            <a:lstStyle/>
            <a:p>
              <a:pPr fontAlgn="auto">
                <a:lnSpc>
                  <a:spcPct val="100000"/>
                </a:lnSpc>
                <a:spcBef>
                  <a:spcPts val="0"/>
                </a:spcBef>
                <a:spcAft>
                  <a:spcPts val="0"/>
                </a:spcAft>
                <a:buFontTx/>
                <a:buNone/>
                <a:defRPr/>
              </a:pPr>
              <a:r>
                <a:rPr lang="zh-CN" altLang="en-US" sz="1200" u="none" kern="0" dirty="0">
                  <a:solidFill>
                    <a:sysClr val="windowText" lastClr="000000"/>
                  </a:solidFill>
                  <a:latin typeface="华文细黑" pitchFamily="2" charset="-122"/>
                  <a:ea typeface="华文细黑" pitchFamily="2" charset="-122"/>
                </a:rPr>
                <a:t>录播</a:t>
              </a:r>
              <a:endParaRPr lang="en-US" altLang="zh-CN" sz="1200" u="none" kern="0" dirty="0">
                <a:solidFill>
                  <a:sysClr val="windowText" lastClr="000000"/>
                </a:solidFill>
                <a:latin typeface="华文细黑" pitchFamily="2" charset="-122"/>
                <a:ea typeface="华文细黑" pitchFamily="2" charset="-122"/>
              </a:endParaRPr>
            </a:p>
          </p:txBody>
        </p:sp>
        <p:sp>
          <p:nvSpPr>
            <p:cNvPr id="30" name="Rectangle 45"/>
            <p:cNvSpPr>
              <a:spLocks noChangeArrowheads="1"/>
            </p:cNvSpPr>
            <p:nvPr/>
          </p:nvSpPr>
          <p:spPr bwMode="auto">
            <a:xfrm>
              <a:off x="4572719" y="7218908"/>
              <a:ext cx="1316308" cy="314540"/>
            </a:xfrm>
            <a:prstGeom prst="rect">
              <a:avLst/>
            </a:prstGeom>
            <a:noFill/>
            <a:ln w="9525" algn="ctr">
              <a:noFill/>
              <a:miter lim="800000"/>
              <a:headEnd/>
              <a:tailEnd/>
            </a:ln>
          </p:spPr>
          <p:txBody>
            <a:bodyPr wrap="square" lIns="97235" tIns="48617" rIns="97235" bIns="48617">
              <a:spAutoFit/>
            </a:bodyPr>
            <a:lstStyle/>
            <a:p>
              <a:pPr algn="ctr" defTabSz="935038" fontAlgn="auto">
                <a:lnSpc>
                  <a:spcPct val="100000"/>
                </a:lnSpc>
                <a:spcBef>
                  <a:spcPts val="0"/>
                </a:spcBef>
                <a:spcAft>
                  <a:spcPts val="0"/>
                </a:spcAft>
                <a:buFontTx/>
                <a:buNone/>
                <a:defRPr/>
              </a:pPr>
              <a:r>
                <a:rPr lang="zh-CN" altLang="en-US" sz="1100" b="1" u="none" kern="0" dirty="0">
                  <a:solidFill>
                    <a:sysClr val="windowText" lastClr="000000"/>
                  </a:solidFill>
                  <a:latin typeface="华文细黑" pitchFamily="2" charset="-122"/>
                  <a:ea typeface="华文细黑" pitchFamily="2" charset="-122"/>
                </a:rPr>
                <a:t>技术团队会议</a:t>
              </a:r>
              <a:r>
                <a:rPr lang="zh-CN" altLang="en-US" sz="1100" b="1" u="none" kern="0" dirty="0" smtClean="0">
                  <a:solidFill>
                    <a:sysClr val="windowText" lastClr="000000"/>
                  </a:solidFill>
                  <a:latin typeface="华文细黑" pitchFamily="2" charset="-122"/>
                  <a:ea typeface="华文细黑" pitchFamily="2" charset="-122"/>
                </a:rPr>
                <a:t>室</a:t>
              </a:r>
              <a:endParaRPr lang="en-US" altLang="zh-CN" sz="1100" b="1" u="none" kern="0" dirty="0">
                <a:solidFill>
                  <a:sysClr val="windowText" lastClr="000000"/>
                </a:solidFill>
                <a:latin typeface="华文细黑" pitchFamily="2" charset="-122"/>
                <a:ea typeface="华文细黑" pitchFamily="2" charset="-122"/>
              </a:endParaRPr>
            </a:p>
          </p:txBody>
        </p:sp>
        <p:sp>
          <p:nvSpPr>
            <p:cNvPr id="31" name="Rectangle 45"/>
            <p:cNvSpPr>
              <a:spLocks noChangeArrowheads="1"/>
            </p:cNvSpPr>
            <p:nvPr/>
          </p:nvSpPr>
          <p:spPr bwMode="auto">
            <a:xfrm>
              <a:off x="5868863" y="7218908"/>
              <a:ext cx="1224136" cy="314540"/>
            </a:xfrm>
            <a:prstGeom prst="rect">
              <a:avLst/>
            </a:prstGeom>
            <a:noFill/>
            <a:ln w="9525" algn="ctr">
              <a:noFill/>
              <a:miter lim="800000"/>
              <a:headEnd/>
              <a:tailEnd/>
            </a:ln>
          </p:spPr>
          <p:txBody>
            <a:bodyPr wrap="square" lIns="97235" tIns="48617" rIns="97235" bIns="48617">
              <a:spAutoFit/>
            </a:bodyPr>
            <a:lstStyle/>
            <a:p>
              <a:pPr algn="ctr" defTabSz="935038" fontAlgn="auto">
                <a:lnSpc>
                  <a:spcPct val="100000"/>
                </a:lnSpc>
                <a:spcBef>
                  <a:spcPts val="0"/>
                </a:spcBef>
                <a:spcAft>
                  <a:spcPts val="0"/>
                </a:spcAft>
                <a:buFontTx/>
                <a:buNone/>
                <a:defRPr/>
              </a:pPr>
              <a:r>
                <a:rPr lang="zh-CN" altLang="en-US" sz="1100" b="1" u="none" kern="0" dirty="0">
                  <a:solidFill>
                    <a:sysClr val="windowText" lastClr="000000"/>
                  </a:solidFill>
                  <a:latin typeface="华文细黑" pitchFamily="2" charset="-122"/>
                  <a:ea typeface="华文细黑" pitchFamily="2" charset="-122"/>
                </a:rPr>
                <a:t>业务主管桌</a:t>
              </a:r>
              <a:r>
                <a:rPr lang="zh-CN" altLang="en-US" sz="1100" b="1" u="none" kern="0" dirty="0" smtClean="0">
                  <a:solidFill>
                    <a:sysClr val="windowText" lastClr="000000"/>
                  </a:solidFill>
                  <a:latin typeface="华文细黑" pitchFamily="2" charset="-122"/>
                  <a:ea typeface="华文细黑" pitchFamily="2" charset="-122"/>
                </a:rPr>
                <a:t>面</a:t>
              </a:r>
              <a:endParaRPr lang="en-US" altLang="zh-CN" sz="1100" b="1" u="none" kern="0" dirty="0">
                <a:solidFill>
                  <a:sysClr val="windowText" lastClr="000000"/>
                </a:solidFill>
                <a:latin typeface="华文细黑" pitchFamily="2" charset="-122"/>
                <a:ea typeface="华文细黑" pitchFamily="2" charset="-122"/>
              </a:endParaRPr>
            </a:p>
          </p:txBody>
        </p:sp>
        <p:sp>
          <p:nvSpPr>
            <p:cNvPr id="32" name="Rectangle 45"/>
            <p:cNvSpPr>
              <a:spLocks noChangeArrowheads="1"/>
            </p:cNvSpPr>
            <p:nvPr/>
          </p:nvSpPr>
          <p:spPr bwMode="auto">
            <a:xfrm>
              <a:off x="6012879" y="5346700"/>
              <a:ext cx="1195388" cy="604299"/>
            </a:xfrm>
            <a:prstGeom prst="rect">
              <a:avLst/>
            </a:prstGeom>
            <a:noFill/>
            <a:ln w="9525" algn="ctr">
              <a:noFill/>
              <a:miter lim="800000"/>
              <a:headEnd/>
              <a:tailEnd/>
            </a:ln>
          </p:spPr>
          <p:txBody>
            <a:bodyPr wrap="square" lIns="97235" tIns="48617" rIns="97235" bIns="48617">
              <a:spAutoFit/>
            </a:bodyPr>
            <a:lstStyle/>
            <a:p>
              <a:pPr algn="ctr" defTabSz="935038" fontAlgn="auto">
                <a:lnSpc>
                  <a:spcPct val="100000"/>
                </a:lnSpc>
                <a:spcBef>
                  <a:spcPts val="0"/>
                </a:spcBef>
                <a:spcAft>
                  <a:spcPts val="0"/>
                </a:spcAft>
                <a:buFontTx/>
                <a:buNone/>
                <a:defRPr/>
              </a:pPr>
              <a:r>
                <a:rPr lang="zh-CN" altLang="en-US" sz="1100" b="1" u="none" kern="0" dirty="0">
                  <a:solidFill>
                    <a:srgbClr val="990000"/>
                  </a:solidFill>
                  <a:latin typeface="华文细黑" pitchFamily="2" charset="-122"/>
                  <a:ea typeface="华文细黑" pitchFamily="2" charset="-122"/>
                </a:rPr>
                <a:t>大型</a:t>
              </a:r>
              <a:endParaRPr lang="en-US" altLang="zh-CN" sz="1100" b="1" u="none" kern="0" dirty="0">
                <a:solidFill>
                  <a:srgbClr val="990000"/>
                </a:solidFill>
                <a:latin typeface="华文细黑" pitchFamily="2" charset="-122"/>
                <a:ea typeface="华文细黑" pitchFamily="2" charset="-122"/>
              </a:endParaRPr>
            </a:p>
            <a:p>
              <a:pPr algn="ctr" defTabSz="935038" fontAlgn="auto">
                <a:lnSpc>
                  <a:spcPct val="100000"/>
                </a:lnSpc>
                <a:spcBef>
                  <a:spcPts val="0"/>
                </a:spcBef>
                <a:spcAft>
                  <a:spcPts val="0"/>
                </a:spcAft>
                <a:buFontTx/>
                <a:buNone/>
                <a:defRPr/>
              </a:pPr>
              <a:r>
                <a:rPr lang="zh-CN" altLang="en-US" sz="1100" b="1" u="none" kern="0" dirty="0">
                  <a:solidFill>
                    <a:srgbClr val="990000"/>
                  </a:solidFill>
                  <a:latin typeface="华文细黑" pitchFamily="2" charset="-122"/>
                  <a:ea typeface="华文细黑" pitchFamily="2" charset="-122"/>
                </a:rPr>
                <a:t>分支机构</a:t>
              </a:r>
            </a:p>
          </p:txBody>
        </p:sp>
        <p:sp>
          <p:nvSpPr>
            <p:cNvPr id="33" name="AutoShape 95"/>
            <p:cNvSpPr>
              <a:spLocks noChangeArrowheads="1"/>
            </p:cNvSpPr>
            <p:nvPr/>
          </p:nvSpPr>
          <p:spPr bwMode="auto">
            <a:xfrm>
              <a:off x="4617294" y="4914652"/>
              <a:ext cx="2547713" cy="2736304"/>
            </a:xfrm>
            <a:prstGeom prst="roundRect">
              <a:avLst>
                <a:gd name="adj" fmla="val 16667"/>
              </a:avLst>
            </a:prstGeom>
            <a:noFill/>
            <a:ln w="19050" algn="ctr">
              <a:solidFill>
                <a:schemeClr val="tx1"/>
              </a:solidFill>
              <a:prstDash val="dashDot"/>
              <a:round/>
              <a:headEnd/>
              <a:tailEnd/>
            </a:ln>
          </p:spPr>
          <p:txBody>
            <a:bodyPr wrap="none" lIns="87757" tIns="43878" rIns="87757" bIns="43878" anchor="ctr"/>
            <a:lstStyle/>
            <a:p>
              <a:endParaRPr lang="zh-CN" altLang="en-US" sz="1100">
                <a:solidFill>
                  <a:srgbClr val="B2B2B2"/>
                </a:solidFill>
                <a:latin typeface="华文细黑" pitchFamily="2" charset="-122"/>
                <a:ea typeface="华文细黑" pitchFamily="2" charset="-122"/>
              </a:endParaRPr>
            </a:p>
          </p:txBody>
        </p:sp>
        <p:sp>
          <p:nvSpPr>
            <p:cNvPr id="34" name="AutoShape 95"/>
            <p:cNvSpPr>
              <a:spLocks noChangeArrowheads="1"/>
            </p:cNvSpPr>
            <p:nvPr/>
          </p:nvSpPr>
          <p:spPr bwMode="auto">
            <a:xfrm>
              <a:off x="696986" y="2826420"/>
              <a:ext cx="6468021" cy="1656183"/>
            </a:xfrm>
            <a:prstGeom prst="roundRect">
              <a:avLst>
                <a:gd name="adj" fmla="val 16667"/>
              </a:avLst>
            </a:prstGeom>
            <a:noFill/>
            <a:ln w="19050" algn="ctr">
              <a:solidFill>
                <a:schemeClr val="tx1"/>
              </a:solidFill>
              <a:prstDash val="dashDot"/>
              <a:round/>
              <a:headEnd/>
              <a:tailEnd/>
            </a:ln>
          </p:spPr>
          <p:txBody>
            <a:bodyPr wrap="none" lIns="87757" tIns="43878" rIns="87757" bIns="43878" anchor="ctr"/>
            <a:lstStyle/>
            <a:p>
              <a:endParaRPr lang="zh-CN" altLang="en-US" sz="1600">
                <a:solidFill>
                  <a:srgbClr val="B2B2B2"/>
                </a:solidFill>
                <a:latin typeface="华文细黑" pitchFamily="2" charset="-122"/>
                <a:ea typeface="华文细黑" pitchFamily="2" charset="-122"/>
              </a:endParaRPr>
            </a:p>
          </p:txBody>
        </p:sp>
        <p:sp>
          <p:nvSpPr>
            <p:cNvPr id="35" name="Rectangle 45"/>
            <p:cNvSpPr>
              <a:spLocks noChangeArrowheads="1"/>
            </p:cNvSpPr>
            <p:nvPr/>
          </p:nvSpPr>
          <p:spPr bwMode="auto">
            <a:xfrm>
              <a:off x="6276675" y="2831603"/>
              <a:ext cx="600300" cy="370076"/>
            </a:xfrm>
            <a:prstGeom prst="rect">
              <a:avLst/>
            </a:prstGeom>
            <a:noFill/>
            <a:ln w="9525" algn="ctr">
              <a:noFill/>
              <a:miter lim="800000"/>
              <a:headEnd/>
              <a:tailEnd/>
            </a:ln>
          </p:spPr>
          <p:txBody>
            <a:bodyPr wrap="square" lIns="97235" tIns="48617" rIns="97235" bIns="48617">
              <a:spAutoFit/>
            </a:bodyPr>
            <a:lstStyle/>
            <a:p>
              <a:pPr defTabSz="935038" fontAlgn="auto">
                <a:lnSpc>
                  <a:spcPct val="100000"/>
                </a:lnSpc>
                <a:spcBef>
                  <a:spcPts val="0"/>
                </a:spcBef>
                <a:spcAft>
                  <a:spcPts val="0"/>
                </a:spcAft>
                <a:buFontTx/>
                <a:buNone/>
                <a:defRPr/>
              </a:pPr>
              <a:r>
                <a:rPr lang="zh-CN" altLang="en-US" sz="1100" b="1" u="none" kern="0" dirty="0">
                  <a:solidFill>
                    <a:srgbClr val="990000"/>
                  </a:solidFill>
                  <a:latin typeface="华文细黑" pitchFamily="2" charset="-122"/>
                  <a:ea typeface="华文细黑" pitchFamily="2" charset="-122"/>
                </a:rPr>
                <a:t>总部</a:t>
              </a:r>
            </a:p>
          </p:txBody>
        </p:sp>
        <p:pic>
          <p:nvPicPr>
            <p:cNvPr id="36" name="Picture 127"/>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862234" y="6532736"/>
              <a:ext cx="830165" cy="554342"/>
            </a:xfrm>
            <a:prstGeom prst="rect">
              <a:avLst/>
            </a:prstGeom>
            <a:noFill/>
            <a:ln w="9525" algn="ctr">
              <a:noFill/>
              <a:miter lim="800000"/>
              <a:headEnd/>
              <a:tailEnd/>
            </a:ln>
          </p:spPr>
        </p:pic>
        <p:sp>
          <p:nvSpPr>
            <p:cNvPr id="37" name="Rectangle 45"/>
            <p:cNvSpPr>
              <a:spLocks noChangeArrowheads="1"/>
            </p:cNvSpPr>
            <p:nvPr/>
          </p:nvSpPr>
          <p:spPr bwMode="auto">
            <a:xfrm>
              <a:off x="684287" y="7185687"/>
              <a:ext cx="1180008" cy="314540"/>
            </a:xfrm>
            <a:prstGeom prst="rect">
              <a:avLst/>
            </a:prstGeom>
            <a:noFill/>
            <a:ln w="9525" algn="ctr">
              <a:noFill/>
              <a:miter lim="800000"/>
              <a:headEnd/>
              <a:tailEnd/>
            </a:ln>
          </p:spPr>
          <p:txBody>
            <a:bodyPr wrap="square" lIns="97235" tIns="48617" rIns="97235" bIns="48617">
              <a:spAutoFit/>
            </a:bodyPr>
            <a:lstStyle/>
            <a:p>
              <a:pPr algn="ctr" defTabSz="935038" fontAlgn="auto">
                <a:lnSpc>
                  <a:spcPct val="100000"/>
                </a:lnSpc>
                <a:spcBef>
                  <a:spcPts val="0"/>
                </a:spcBef>
                <a:spcAft>
                  <a:spcPts val="0"/>
                </a:spcAft>
                <a:buFontTx/>
                <a:buNone/>
                <a:defRPr/>
              </a:pPr>
              <a:r>
                <a:rPr lang="zh-CN" altLang="en-US" sz="1100" b="1" u="none" kern="0" dirty="0">
                  <a:solidFill>
                    <a:sysClr val="windowText" lastClr="000000"/>
                  </a:solidFill>
                  <a:latin typeface="华文细黑" pitchFamily="2" charset="-122"/>
                  <a:ea typeface="华文细黑" pitchFamily="2" charset="-122"/>
                </a:rPr>
                <a:t>经理办公</a:t>
              </a:r>
              <a:r>
                <a:rPr lang="zh-CN" altLang="en-US" sz="1100" b="1" u="none" kern="0" dirty="0" smtClean="0">
                  <a:solidFill>
                    <a:sysClr val="windowText" lastClr="000000"/>
                  </a:solidFill>
                  <a:latin typeface="华文细黑" pitchFamily="2" charset="-122"/>
                  <a:ea typeface="华文细黑" pitchFamily="2" charset="-122"/>
                </a:rPr>
                <a:t>室</a:t>
              </a:r>
              <a:endParaRPr lang="en-US" altLang="zh-CN" sz="1100" b="1" u="none" kern="0" dirty="0">
                <a:solidFill>
                  <a:sysClr val="windowText" lastClr="000000"/>
                </a:solidFill>
                <a:latin typeface="华文细黑" pitchFamily="2" charset="-122"/>
                <a:ea typeface="华文细黑" pitchFamily="2" charset="-122"/>
              </a:endParaRPr>
            </a:p>
          </p:txBody>
        </p:sp>
        <p:sp>
          <p:nvSpPr>
            <p:cNvPr id="38" name="Line 24"/>
            <p:cNvSpPr>
              <a:spLocks noChangeShapeType="1"/>
            </p:cNvSpPr>
            <p:nvPr/>
          </p:nvSpPr>
          <p:spPr bwMode="auto">
            <a:xfrm flipH="1">
              <a:off x="3032969" y="4554514"/>
              <a:ext cx="179826" cy="252590"/>
            </a:xfrm>
            <a:prstGeom prst="line">
              <a:avLst/>
            </a:prstGeom>
            <a:noFill/>
            <a:ln w="9525" algn="ctr">
              <a:solidFill>
                <a:srgbClr val="777777"/>
              </a:solidFill>
              <a:round/>
              <a:headEnd/>
              <a:tailEnd/>
            </a:ln>
          </p:spPr>
          <p:txBody>
            <a:bodyPr wrap="none" lIns="87828" tIns="43914" rIns="87828" bIns="43914" anchor="ctr"/>
            <a:lstStyle/>
            <a:p>
              <a:pPr eaLnBrk="1" fontAlgn="auto" hangingPunct="1">
                <a:lnSpc>
                  <a:spcPct val="100000"/>
                </a:lnSpc>
                <a:spcBef>
                  <a:spcPts val="0"/>
                </a:spcBef>
                <a:spcAft>
                  <a:spcPts val="0"/>
                </a:spcAft>
                <a:buFontTx/>
                <a:buNone/>
                <a:defRPr/>
              </a:pPr>
              <a:endParaRPr lang="zh-CN" altLang="en-US" sz="1400" u="none" kern="0">
                <a:solidFill>
                  <a:sysClr val="windowText" lastClr="000000"/>
                </a:solidFill>
                <a:latin typeface="华文细黑" pitchFamily="2" charset="-122"/>
                <a:ea typeface="华文细黑" pitchFamily="2" charset="-122"/>
              </a:endParaRPr>
            </a:p>
          </p:txBody>
        </p:sp>
        <p:sp>
          <p:nvSpPr>
            <p:cNvPr id="39" name="Line 24"/>
            <p:cNvSpPr>
              <a:spLocks noChangeShapeType="1"/>
            </p:cNvSpPr>
            <p:nvPr/>
          </p:nvSpPr>
          <p:spPr bwMode="auto">
            <a:xfrm flipH="1">
              <a:off x="3852638" y="4266580"/>
              <a:ext cx="864095" cy="576064"/>
            </a:xfrm>
            <a:prstGeom prst="line">
              <a:avLst/>
            </a:prstGeom>
            <a:noFill/>
            <a:ln w="9525" algn="ctr">
              <a:solidFill>
                <a:srgbClr val="777777"/>
              </a:solidFill>
              <a:round/>
              <a:headEnd/>
              <a:tailEnd/>
            </a:ln>
          </p:spPr>
          <p:txBody>
            <a:bodyPr wrap="none" lIns="87828" tIns="43914" rIns="87828" bIns="43914" anchor="ctr"/>
            <a:lstStyle/>
            <a:p>
              <a:pPr eaLnBrk="1" fontAlgn="auto" hangingPunct="1">
                <a:lnSpc>
                  <a:spcPct val="100000"/>
                </a:lnSpc>
                <a:spcBef>
                  <a:spcPts val="0"/>
                </a:spcBef>
                <a:spcAft>
                  <a:spcPts val="0"/>
                </a:spcAft>
                <a:buFontTx/>
                <a:buNone/>
                <a:defRPr/>
              </a:pPr>
              <a:endParaRPr lang="zh-CN" altLang="en-US" sz="1600" u="none" kern="0">
                <a:solidFill>
                  <a:sysClr val="windowText" lastClr="000000"/>
                </a:solidFill>
                <a:latin typeface="华文细黑" pitchFamily="2" charset="-122"/>
                <a:ea typeface="华文细黑" pitchFamily="2" charset="-122"/>
              </a:endParaRPr>
            </a:p>
          </p:txBody>
        </p:sp>
        <p:sp>
          <p:nvSpPr>
            <p:cNvPr id="40" name="Line 24"/>
            <p:cNvSpPr>
              <a:spLocks noChangeShapeType="1"/>
            </p:cNvSpPr>
            <p:nvPr/>
          </p:nvSpPr>
          <p:spPr bwMode="auto">
            <a:xfrm flipH="1" flipV="1">
              <a:off x="5724847" y="5526706"/>
              <a:ext cx="0" cy="108026"/>
            </a:xfrm>
            <a:prstGeom prst="line">
              <a:avLst/>
            </a:prstGeom>
            <a:noFill/>
            <a:ln w="9525" algn="ctr">
              <a:solidFill>
                <a:srgbClr val="777777"/>
              </a:solidFill>
              <a:round/>
              <a:headEnd/>
              <a:tailEnd/>
            </a:ln>
          </p:spPr>
          <p:txBody>
            <a:bodyPr wrap="none" lIns="87828" tIns="43914" rIns="87828" bIns="43914" anchor="ctr"/>
            <a:lstStyle/>
            <a:p>
              <a:pPr eaLnBrk="1" fontAlgn="auto" hangingPunct="1">
                <a:lnSpc>
                  <a:spcPct val="100000"/>
                </a:lnSpc>
                <a:spcBef>
                  <a:spcPts val="0"/>
                </a:spcBef>
                <a:spcAft>
                  <a:spcPts val="0"/>
                </a:spcAft>
                <a:buFontTx/>
                <a:buNone/>
                <a:defRPr/>
              </a:pPr>
              <a:endParaRPr lang="zh-CN" altLang="en-US" sz="1200" u="none" kern="0">
                <a:solidFill>
                  <a:sysClr val="windowText" lastClr="000000"/>
                </a:solidFill>
                <a:latin typeface="华文细黑" pitchFamily="2" charset="-122"/>
                <a:ea typeface="华文细黑" pitchFamily="2" charset="-122"/>
              </a:endParaRPr>
            </a:p>
          </p:txBody>
        </p:sp>
        <p:pic>
          <p:nvPicPr>
            <p:cNvPr id="41" name="Picture 51"/>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16893" y="3258468"/>
              <a:ext cx="1251570" cy="834063"/>
            </a:xfrm>
            <a:prstGeom prst="rect">
              <a:avLst/>
            </a:prstGeom>
            <a:noFill/>
            <a:ln w="9525" algn="ctr">
              <a:noFill/>
              <a:miter lim="800000"/>
              <a:headEnd/>
              <a:tailEnd/>
            </a:ln>
          </p:spPr>
        </p:pic>
        <p:grpSp>
          <p:nvGrpSpPr>
            <p:cNvPr id="42" name="组合 93"/>
            <p:cNvGrpSpPr>
              <a:grpSpLocks/>
            </p:cNvGrpSpPr>
            <p:nvPr/>
          </p:nvGrpSpPr>
          <p:grpSpPr bwMode="auto">
            <a:xfrm>
              <a:off x="1693565" y="6427761"/>
              <a:ext cx="1150961" cy="1080279"/>
              <a:chOff x="3195933" y="4333255"/>
              <a:chExt cx="1381853" cy="2159698"/>
            </a:xfrm>
          </p:grpSpPr>
          <p:sp>
            <p:nvSpPr>
              <p:cNvPr id="61" name="AutoShape 7"/>
              <p:cNvSpPr>
                <a:spLocks noChangeArrowheads="1"/>
              </p:cNvSpPr>
              <p:nvPr/>
            </p:nvSpPr>
            <p:spPr bwMode="auto">
              <a:xfrm>
                <a:off x="3367440" y="4333255"/>
                <a:ext cx="1123894" cy="1581661"/>
              </a:xfrm>
              <a:prstGeom prst="flowChartAlternateProcess">
                <a:avLst/>
              </a:prstGeom>
              <a:solidFill>
                <a:srgbClr val="FFFFFF"/>
              </a:solidFill>
              <a:ln w="12700">
                <a:solidFill>
                  <a:srgbClr val="777777"/>
                </a:solidFill>
                <a:miter lim="800000"/>
                <a:headEnd/>
                <a:tailEnd/>
              </a:ln>
              <a:effectLst>
                <a:outerShdw dist="107763" dir="2700000" algn="ctr" rotWithShape="0">
                  <a:srgbClr val="C0C0C0">
                    <a:alpha val="50000"/>
                  </a:srgbClr>
                </a:outerShdw>
              </a:effectLst>
            </p:spPr>
            <p:txBody>
              <a:bodyPr wrap="none" anchor="ctr"/>
              <a:lstStyle/>
              <a:p>
                <a:pPr defTabSz="1066800" eaLnBrk="1" fontAlgn="auto" hangingPunct="1">
                  <a:lnSpc>
                    <a:spcPct val="100000"/>
                  </a:lnSpc>
                  <a:spcBef>
                    <a:spcPts val="0"/>
                  </a:spcBef>
                  <a:spcAft>
                    <a:spcPts val="0"/>
                  </a:spcAft>
                  <a:buFont typeface="Wingdings" pitchFamily="2" charset="2"/>
                  <a:buNone/>
                  <a:defRPr/>
                </a:pPr>
                <a:endParaRPr lang="zh-CN" altLang="en-US" sz="1100" b="1" u="none" kern="0">
                  <a:solidFill>
                    <a:sysClr val="windowText" lastClr="000000"/>
                  </a:solidFill>
                  <a:latin typeface="华文细黑" pitchFamily="2" charset="-122"/>
                  <a:ea typeface="华文细黑" pitchFamily="2" charset="-122"/>
                </a:endParaRPr>
              </a:p>
            </p:txBody>
          </p:sp>
          <p:sp>
            <p:nvSpPr>
              <p:cNvPr id="62" name="Rectangle 45"/>
              <p:cNvSpPr>
                <a:spLocks noChangeArrowheads="1"/>
              </p:cNvSpPr>
              <p:nvPr/>
            </p:nvSpPr>
            <p:spPr bwMode="auto">
              <a:xfrm>
                <a:off x="3195933" y="5864123"/>
                <a:ext cx="1381853" cy="628830"/>
              </a:xfrm>
              <a:prstGeom prst="rect">
                <a:avLst/>
              </a:prstGeom>
              <a:noFill/>
              <a:ln w="9525" algn="ctr">
                <a:noFill/>
                <a:miter lim="800000"/>
                <a:headEnd/>
                <a:tailEnd/>
              </a:ln>
            </p:spPr>
            <p:txBody>
              <a:bodyPr wrap="square" lIns="97235" tIns="48617" rIns="97235" bIns="48617">
                <a:spAutoFit/>
              </a:bodyPr>
              <a:lstStyle/>
              <a:p>
                <a:pPr algn="ctr" defTabSz="935038" fontAlgn="auto">
                  <a:lnSpc>
                    <a:spcPct val="100000"/>
                  </a:lnSpc>
                  <a:spcBef>
                    <a:spcPts val="0"/>
                  </a:spcBef>
                  <a:spcAft>
                    <a:spcPts val="0"/>
                  </a:spcAft>
                  <a:buFontTx/>
                  <a:buNone/>
                  <a:defRPr/>
                </a:pPr>
                <a:r>
                  <a:rPr lang="zh-CN" altLang="en-US" sz="1100" b="1" u="none" kern="0" dirty="0">
                    <a:solidFill>
                      <a:sysClr val="windowText" lastClr="000000"/>
                    </a:solidFill>
                    <a:latin typeface="华文细黑" pitchFamily="2" charset="-122"/>
                    <a:ea typeface="华文细黑" pitchFamily="2" charset="-122"/>
                  </a:rPr>
                  <a:t>员工桌</a:t>
                </a:r>
                <a:r>
                  <a:rPr lang="zh-CN" altLang="en-US" sz="1100" b="1" u="none" kern="0" dirty="0" smtClean="0">
                    <a:solidFill>
                      <a:sysClr val="windowText" lastClr="000000"/>
                    </a:solidFill>
                    <a:latin typeface="华文细黑" pitchFamily="2" charset="-122"/>
                    <a:ea typeface="华文细黑" pitchFamily="2" charset="-122"/>
                  </a:rPr>
                  <a:t>面</a:t>
                </a:r>
                <a:endParaRPr lang="en-US" altLang="zh-CN" sz="1100" b="1" u="none" kern="0" dirty="0">
                  <a:solidFill>
                    <a:sysClr val="windowText" lastClr="000000"/>
                  </a:solidFill>
                  <a:latin typeface="华文细黑" pitchFamily="2" charset="-122"/>
                  <a:ea typeface="华文细黑" pitchFamily="2" charset="-122"/>
                </a:endParaRPr>
              </a:p>
            </p:txBody>
          </p:sp>
          <p:pic>
            <p:nvPicPr>
              <p:cNvPr id="63" name="Picture 55"/>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540347" y="4619289"/>
                <a:ext cx="778082" cy="942274"/>
              </a:xfrm>
              <a:prstGeom prst="rect">
                <a:avLst/>
              </a:prstGeom>
              <a:noFill/>
              <a:ln w="9525" algn="ctr">
                <a:noFill/>
                <a:miter lim="800000"/>
                <a:headEnd/>
                <a:tailEnd/>
              </a:ln>
            </p:spPr>
          </p:pic>
        </p:grpSp>
        <p:pic>
          <p:nvPicPr>
            <p:cNvPr id="43" name="Picture 57"/>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761756" y="6570638"/>
              <a:ext cx="963091" cy="556241"/>
            </a:xfrm>
            <a:prstGeom prst="rect">
              <a:avLst/>
            </a:prstGeom>
            <a:noFill/>
            <a:ln w="9525" algn="ctr">
              <a:noFill/>
              <a:miter lim="800000"/>
              <a:headEnd/>
              <a:tailEnd/>
            </a:ln>
          </p:spPr>
        </p:pic>
        <p:sp>
          <p:nvSpPr>
            <p:cNvPr id="44" name="Line 24"/>
            <p:cNvSpPr>
              <a:spLocks noChangeShapeType="1"/>
            </p:cNvSpPr>
            <p:nvPr/>
          </p:nvSpPr>
          <p:spPr bwMode="auto">
            <a:xfrm flipH="1" flipV="1">
              <a:off x="3204565" y="5418707"/>
              <a:ext cx="360041" cy="936104"/>
            </a:xfrm>
            <a:prstGeom prst="line">
              <a:avLst/>
            </a:prstGeom>
            <a:noFill/>
            <a:ln w="9525" algn="ctr">
              <a:solidFill>
                <a:srgbClr val="777777"/>
              </a:solidFill>
              <a:round/>
              <a:headEnd/>
              <a:tailEnd/>
            </a:ln>
          </p:spPr>
          <p:txBody>
            <a:bodyPr wrap="none" lIns="87828" tIns="43914" rIns="87828" bIns="43914" anchor="ctr"/>
            <a:lstStyle/>
            <a:p>
              <a:pPr eaLnBrk="1" fontAlgn="auto" hangingPunct="1">
                <a:lnSpc>
                  <a:spcPct val="100000"/>
                </a:lnSpc>
                <a:spcBef>
                  <a:spcPts val="0"/>
                </a:spcBef>
                <a:spcAft>
                  <a:spcPts val="0"/>
                </a:spcAft>
                <a:buFontTx/>
                <a:buNone/>
                <a:defRPr/>
              </a:pPr>
              <a:endParaRPr lang="zh-CN" altLang="en-US" sz="1100" u="none" kern="0">
                <a:solidFill>
                  <a:sysClr val="windowText" lastClr="000000"/>
                </a:solidFill>
                <a:latin typeface="华文细黑" pitchFamily="2" charset="-122"/>
                <a:ea typeface="华文细黑" pitchFamily="2" charset="-122"/>
              </a:endParaRPr>
            </a:p>
          </p:txBody>
        </p:sp>
        <p:sp>
          <p:nvSpPr>
            <p:cNvPr id="45" name="Rectangle 45"/>
            <p:cNvSpPr>
              <a:spLocks noChangeArrowheads="1"/>
            </p:cNvSpPr>
            <p:nvPr/>
          </p:nvSpPr>
          <p:spPr bwMode="auto">
            <a:xfrm>
              <a:off x="5148783" y="4122564"/>
              <a:ext cx="1023180" cy="391368"/>
            </a:xfrm>
            <a:prstGeom prst="rect">
              <a:avLst/>
            </a:prstGeom>
            <a:noFill/>
            <a:ln w="9525" algn="ctr">
              <a:noFill/>
              <a:miter lim="800000"/>
              <a:headEnd/>
              <a:tailEnd/>
            </a:ln>
          </p:spPr>
          <p:txBody>
            <a:bodyPr wrap="square" lIns="97235" tIns="48617" rIns="97235" bIns="48617">
              <a:spAutoFit/>
            </a:bodyPr>
            <a:lstStyle/>
            <a:p>
              <a:pPr algn="r" defTabSz="935038" fontAlgn="auto">
                <a:lnSpc>
                  <a:spcPct val="100000"/>
                </a:lnSpc>
                <a:spcBef>
                  <a:spcPts val="0"/>
                </a:spcBef>
                <a:spcAft>
                  <a:spcPts val="0"/>
                </a:spcAft>
                <a:buFontTx/>
                <a:buNone/>
                <a:defRPr/>
              </a:pPr>
              <a:r>
                <a:rPr lang="zh-CN" altLang="en-US" sz="1200" b="1" u="none" kern="0" dirty="0">
                  <a:solidFill>
                    <a:sysClr val="windowText" lastClr="000000"/>
                  </a:solidFill>
                  <a:latin typeface="华文细黑" pitchFamily="2" charset="-122"/>
                  <a:ea typeface="华文细黑" pitchFamily="2" charset="-122"/>
                </a:rPr>
                <a:t>总部机房</a:t>
              </a:r>
            </a:p>
          </p:txBody>
        </p:sp>
        <p:pic>
          <p:nvPicPr>
            <p:cNvPr id="46" name="图片 45" descr="ViewPoint 8650(1).jpg"/>
            <p:cNvPicPr>
              <a:picLocks noChangeAspect="1"/>
            </p:cNvPicPr>
            <p:nvPr/>
          </p:nvPicPr>
          <p:blipFill>
            <a:blip r:embed="rId1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508823" y="5088146"/>
              <a:ext cx="506421" cy="330562"/>
            </a:xfrm>
            <a:prstGeom prst="rect">
              <a:avLst/>
            </a:prstGeom>
            <a:ln>
              <a:noFill/>
            </a:ln>
            <a:effectLst>
              <a:outerShdw blurRad="292100" dist="139700" dir="2700000" algn="tl" rotWithShape="0">
                <a:srgbClr val="333333">
                  <a:alpha val="65000"/>
                </a:srgbClr>
              </a:outerShdw>
            </a:effectLst>
          </p:spPr>
        </p:pic>
        <p:sp>
          <p:nvSpPr>
            <p:cNvPr id="47" name="AutoShape 7"/>
            <p:cNvSpPr>
              <a:spLocks noChangeArrowheads="1"/>
            </p:cNvSpPr>
            <p:nvPr/>
          </p:nvSpPr>
          <p:spPr bwMode="auto">
            <a:xfrm>
              <a:off x="5940871" y="6427762"/>
              <a:ext cx="1078953" cy="719137"/>
            </a:xfrm>
            <a:prstGeom prst="flowChartAlternateProcess">
              <a:avLst/>
            </a:prstGeom>
            <a:solidFill>
              <a:srgbClr val="FFFFFF"/>
            </a:solidFill>
            <a:ln w="12700">
              <a:solidFill>
                <a:srgbClr val="777777"/>
              </a:solidFill>
              <a:miter lim="800000"/>
              <a:headEnd/>
              <a:tailEnd/>
            </a:ln>
            <a:effectLst>
              <a:outerShdw dist="107763" dir="2700000" algn="ctr" rotWithShape="0">
                <a:srgbClr val="C0C0C0">
                  <a:alpha val="50000"/>
                </a:srgbClr>
              </a:outerShdw>
            </a:effectLst>
          </p:spPr>
          <p:txBody>
            <a:bodyPr wrap="none" anchor="ctr"/>
            <a:lstStyle/>
            <a:p>
              <a:pPr defTabSz="1066800" eaLnBrk="1" fontAlgn="auto" hangingPunct="1">
                <a:lnSpc>
                  <a:spcPct val="100000"/>
                </a:lnSpc>
                <a:spcBef>
                  <a:spcPts val="0"/>
                </a:spcBef>
                <a:spcAft>
                  <a:spcPts val="0"/>
                </a:spcAft>
                <a:buFont typeface="Wingdings" pitchFamily="2" charset="2"/>
                <a:buNone/>
                <a:defRPr/>
              </a:pPr>
              <a:endParaRPr lang="zh-CN" altLang="en-US" sz="1100" b="1" u="none" kern="0">
                <a:solidFill>
                  <a:sysClr val="windowText" lastClr="000000"/>
                </a:solidFill>
                <a:latin typeface="华文细黑" pitchFamily="2" charset="-122"/>
                <a:ea typeface="华文细黑" pitchFamily="2" charset="-122"/>
              </a:endParaRPr>
            </a:p>
          </p:txBody>
        </p:sp>
        <p:pic>
          <p:nvPicPr>
            <p:cNvPr id="48" name="Picture 59"/>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065988" y="6549076"/>
              <a:ext cx="810987" cy="525816"/>
            </a:xfrm>
            <a:prstGeom prst="rect">
              <a:avLst/>
            </a:prstGeom>
            <a:noFill/>
            <a:ln w="9525" algn="ctr">
              <a:noFill/>
              <a:miter lim="800000"/>
              <a:headEnd/>
              <a:tailEnd/>
            </a:ln>
          </p:spPr>
        </p:pic>
        <p:pic>
          <p:nvPicPr>
            <p:cNvPr id="49" name="Picture 161" descr="003"/>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5220635" y="5706740"/>
              <a:ext cx="1080276" cy="415251"/>
            </a:xfrm>
            <a:prstGeom prst="rect">
              <a:avLst/>
            </a:prstGeom>
            <a:noFill/>
            <a:ln w="9525">
              <a:noFill/>
              <a:miter lim="800000"/>
              <a:headEnd/>
              <a:tailEnd/>
            </a:ln>
          </p:spPr>
        </p:pic>
        <p:sp>
          <p:nvSpPr>
            <p:cNvPr id="50" name="Line 24"/>
            <p:cNvSpPr>
              <a:spLocks noChangeShapeType="1"/>
            </p:cNvSpPr>
            <p:nvPr/>
          </p:nvSpPr>
          <p:spPr bwMode="auto">
            <a:xfrm flipV="1">
              <a:off x="5364807" y="6138838"/>
              <a:ext cx="140836" cy="287982"/>
            </a:xfrm>
            <a:prstGeom prst="line">
              <a:avLst/>
            </a:prstGeom>
            <a:noFill/>
            <a:ln w="9525" algn="ctr">
              <a:solidFill>
                <a:srgbClr val="777777"/>
              </a:solidFill>
              <a:round/>
              <a:headEnd/>
              <a:tailEnd/>
            </a:ln>
          </p:spPr>
          <p:txBody>
            <a:bodyPr wrap="none" lIns="87828" tIns="43914" rIns="87828" bIns="43914" anchor="ctr"/>
            <a:lstStyle/>
            <a:p>
              <a:pPr eaLnBrk="1" fontAlgn="auto" hangingPunct="1">
                <a:lnSpc>
                  <a:spcPct val="100000"/>
                </a:lnSpc>
                <a:spcBef>
                  <a:spcPts val="0"/>
                </a:spcBef>
                <a:spcAft>
                  <a:spcPts val="0"/>
                </a:spcAft>
                <a:buFontTx/>
                <a:buNone/>
                <a:defRPr/>
              </a:pPr>
              <a:endParaRPr lang="zh-CN" altLang="en-US" sz="1100" u="none" kern="0">
                <a:solidFill>
                  <a:sysClr val="windowText" lastClr="000000"/>
                </a:solidFill>
                <a:latin typeface="华文细黑" pitchFamily="2" charset="-122"/>
                <a:ea typeface="华文细黑" pitchFamily="2" charset="-122"/>
              </a:endParaRPr>
            </a:p>
          </p:txBody>
        </p:sp>
        <p:sp>
          <p:nvSpPr>
            <p:cNvPr id="51" name="Line 24"/>
            <p:cNvSpPr>
              <a:spLocks noChangeShapeType="1"/>
            </p:cNvSpPr>
            <p:nvPr/>
          </p:nvSpPr>
          <p:spPr bwMode="auto">
            <a:xfrm flipH="1" flipV="1">
              <a:off x="6084887" y="5994772"/>
              <a:ext cx="504056" cy="432048"/>
            </a:xfrm>
            <a:prstGeom prst="line">
              <a:avLst/>
            </a:prstGeom>
            <a:noFill/>
            <a:ln w="9525" algn="ctr">
              <a:solidFill>
                <a:srgbClr val="777777"/>
              </a:solidFill>
              <a:round/>
              <a:headEnd/>
              <a:tailEnd/>
            </a:ln>
          </p:spPr>
          <p:txBody>
            <a:bodyPr wrap="none" lIns="87828" tIns="43914" rIns="87828" bIns="43914" anchor="ctr"/>
            <a:lstStyle/>
            <a:p>
              <a:pPr eaLnBrk="1" fontAlgn="auto" hangingPunct="1">
                <a:lnSpc>
                  <a:spcPct val="100000"/>
                </a:lnSpc>
                <a:spcBef>
                  <a:spcPts val="0"/>
                </a:spcBef>
                <a:spcAft>
                  <a:spcPts val="0"/>
                </a:spcAft>
                <a:buFontTx/>
                <a:buNone/>
                <a:defRPr/>
              </a:pPr>
              <a:endParaRPr lang="zh-CN" altLang="en-US" sz="1100" u="none" kern="0">
                <a:solidFill>
                  <a:sysClr val="windowText" lastClr="000000"/>
                </a:solidFill>
                <a:latin typeface="华文细黑" pitchFamily="2" charset="-122"/>
                <a:ea typeface="华文细黑" pitchFamily="2" charset="-122"/>
              </a:endParaRPr>
            </a:p>
          </p:txBody>
        </p:sp>
        <p:sp>
          <p:nvSpPr>
            <p:cNvPr id="52" name="Text Box 40"/>
            <p:cNvSpPr txBox="1">
              <a:spLocks noChangeArrowheads="1"/>
            </p:cNvSpPr>
            <p:nvPr/>
          </p:nvSpPr>
          <p:spPr bwMode="auto">
            <a:xfrm>
              <a:off x="5485909" y="5759135"/>
              <a:ext cx="598978" cy="383092"/>
            </a:xfrm>
            <a:prstGeom prst="rect">
              <a:avLst/>
            </a:prstGeom>
            <a:noFill/>
            <a:ln w="9525" algn="ctr">
              <a:noFill/>
              <a:miter lim="800000"/>
              <a:headEnd/>
              <a:tailEnd/>
            </a:ln>
          </p:spPr>
          <p:txBody>
            <a:bodyPr wrap="square" lIns="91308" tIns="45655" rIns="91308" bIns="45655">
              <a:spAutoFit/>
            </a:bodyPr>
            <a:lstStyle/>
            <a:p>
              <a:pPr fontAlgn="auto">
                <a:lnSpc>
                  <a:spcPct val="100000"/>
                </a:lnSpc>
                <a:spcBef>
                  <a:spcPts val="0"/>
                </a:spcBef>
                <a:spcAft>
                  <a:spcPts val="0"/>
                </a:spcAft>
                <a:buFontTx/>
                <a:buNone/>
                <a:defRPr/>
              </a:pPr>
              <a:r>
                <a:rPr lang="zh-CN" altLang="en-US" sz="1200" u="none" kern="0" dirty="0">
                  <a:solidFill>
                    <a:sysClr val="windowText" lastClr="000000"/>
                  </a:solidFill>
                  <a:latin typeface="华文细黑" pitchFamily="2" charset="-122"/>
                  <a:ea typeface="华文细黑" pitchFamily="2" charset="-122"/>
                </a:rPr>
                <a:t>网络</a:t>
              </a:r>
            </a:p>
          </p:txBody>
        </p:sp>
        <p:sp>
          <p:nvSpPr>
            <p:cNvPr id="53" name="AutoShape 95"/>
            <p:cNvSpPr>
              <a:spLocks noChangeArrowheads="1"/>
            </p:cNvSpPr>
            <p:nvPr/>
          </p:nvSpPr>
          <p:spPr bwMode="auto">
            <a:xfrm>
              <a:off x="684288" y="6066780"/>
              <a:ext cx="2232247" cy="1512168"/>
            </a:xfrm>
            <a:prstGeom prst="roundRect">
              <a:avLst>
                <a:gd name="adj" fmla="val 16667"/>
              </a:avLst>
            </a:prstGeom>
            <a:noFill/>
            <a:ln w="19050" algn="ctr">
              <a:solidFill>
                <a:schemeClr val="tx1"/>
              </a:solidFill>
              <a:prstDash val="dashDot"/>
              <a:round/>
              <a:headEnd/>
              <a:tailEnd/>
            </a:ln>
          </p:spPr>
          <p:txBody>
            <a:bodyPr wrap="none" lIns="87757" tIns="43878" rIns="87757" bIns="43878" anchor="ctr"/>
            <a:lstStyle/>
            <a:p>
              <a:endParaRPr lang="zh-CN" altLang="en-US" sz="1100">
                <a:solidFill>
                  <a:srgbClr val="B2B2B2"/>
                </a:solidFill>
                <a:latin typeface="华文细黑" pitchFamily="2" charset="-122"/>
                <a:ea typeface="华文细黑" pitchFamily="2" charset="-122"/>
              </a:endParaRPr>
            </a:p>
          </p:txBody>
        </p:sp>
        <p:sp>
          <p:nvSpPr>
            <p:cNvPr id="54" name="Rectangle 45"/>
            <p:cNvSpPr>
              <a:spLocks noChangeArrowheads="1"/>
            </p:cNvSpPr>
            <p:nvPr/>
          </p:nvSpPr>
          <p:spPr bwMode="auto">
            <a:xfrm>
              <a:off x="1377057" y="6071963"/>
              <a:ext cx="1035422" cy="370076"/>
            </a:xfrm>
            <a:prstGeom prst="rect">
              <a:avLst/>
            </a:prstGeom>
            <a:noFill/>
            <a:ln w="9525" algn="ctr">
              <a:noFill/>
              <a:miter lim="800000"/>
              <a:headEnd/>
              <a:tailEnd/>
            </a:ln>
          </p:spPr>
          <p:txBody>
            <a:bodyPr wrap="square" lIns="97235" tIns="48617" rIns="97235" bIns="48617">
              <a:spAutoFit/>
            </a:bodyPr>
            <a:lstStyle/>
            <a:p>
              <a:pPr defTabSz="935038" fontAlgn="auto">
                <a:lnSpc>
                  <a:spcPct val="100000"/>
                </a:lnSpc>
                <a:spcBef>
                  <a:spcPts val="0"/>
                </a:spcBef>
                <a:spcAft>
                  <a:spcPts val="0"/>
                </a:spcAft>
                <a:buFontTx/>
                <a:buNone/>
                <a:defRPr/>
              </a:pPr>
              <a:r>
                <a:rPr lang="zh-CN" altLang="en-US" sz="1100" b="1" u="none" kern="0" dirty="0">
                  <a:solidFill>
                    <a:srgbClr val="990000"/>
                  </a:solidFill>
                  <a:latin typeface="华文细黑" pitchFamily="2" charset="-122"/>
                  <a:ea typeface="华文细黑" pitchFamily="2" charset="-122"/>
                </a:rPr>
                <a:t>分支机构</a:t>
              </a:r>
            </a:p>
          </p:txBody>
        </p:sp>
        <p:sp>
          <p:nvSpPr>
            <p:cNvPr id="55" name="AutoShape 7"/>
            <p:cNvSpPr>
              <a:spLocks noChangeArrowheads="1"/>
            </p:cNvSpPr>
            <p:nvPr/>
          </p:nvSpPr>
          <p:spPr bwMode="auto">
            <a:xfrm>
              <a:off x="2988542" y="6378550"/>
              <a:ext cx="1512169" cy="840357"/>
            </a:xfrm>
            <a:prstGeom prst="flowChartAlternateProcess">
              <a:avLst/>
            </a:prstGeom>
            <a:solidFill>
              <a:srgbClr val="FFFFFF"/>
            </a:solidFill>
            <a:ln w="12700">
              <a:solidFill>
                <a:srgbClr val="777777"/>
              </a:solidFill>
              <a:miter lim="800000"/>
              <a:headEnd/>
              <a:tailEnd/>
            </a:ln>
            <a:effectLst>
              <a:outerShdw dist="107763" dir="2700000" algn="ctr" rotWithShape="0">
                <a:srgbClr val="C0C0C0">
                  <a:alpha val="50000"/>
                </a:srgbClr>
              </a:outerShdw>
            </a:effectLst>
          </p:spPr>
          <p:txBody>
            <a:bodyPr wrap="none" anchor="ctr"/>
            <a:lstStyle/>
            <a:p>
              <a:pPr defTabSz="1066800" eaLnBrk="1" fontAlgn="auto" hangingPunct="1">
                <a:lnSpc>
                  <a:spcPct val="100000"/>
                </a:lnSpc>
                <a:spcBef>
                  <a:spcPts val="0"/>
                </a:spcBef>
                <a:spcAft>
                  <a:spcPts val="0"/>
                </a:spcAft>
                <a:buFont typeface="Wingdings" pitchFamily="2" charset="2"/>
                <a:buNone/>
                <a:defRPr/>
              </a:pPr>
              <a:endParaRPr lang="zh-CN" altLang="en-US" sz="1100" b="1" u="none" kern="0">
                <a:solidFill>
                  <a:sysClr val="windowText" lastClr="000000"/>
                </a:solidFill>
                <a:latin typeface="华文细黑" pitchFamily="2" charset="-122"/>
                <a:ea typeface="华文细黑" pitchFamily="2" charset="-122"/>
              </a:endParaRPr>
            </a:p>
          </p:txBody>
        </p:sp>
        <p:sp>
          <p:nvSpPr>
            <p:cNvPr id="56" name="Rectangle 45"/>
            <p:cNvSpPr>
              <a:spLocks noChangeArrowheads="1"/>
            </p:cNvSpPr>
            <p:nvPr/>
          </p:nvSpPr>
          <p:spPr bwMode="auto">
            <a:xfrm>
              <a:off x="3060551" y="7218908"/>
              <a:ext cx="1323602" cy="314540"/>
            </a:xfrm>
            <a:prstGeom prst="rect">
              <a:avLst/>
            </a:prstGeom>
            <a:noFill/>
            <a:ln w="9525" algn="ctr">
              <a:noFill/>
              <a:miter lim="800000"/>
              <a:headEnd/>
              <a:tailEnd/>
            </a:ln>
          </p:spPr>
          <p:txBody>
            <a:bodyPr wrap="square" lIns="97235" tIns="48617" rIns="97235" bIns="48617">
              <a:spAutoFit/>
            </a:bodyPr>
            <a:lstStyle/>
            <a:p>
              <a:pPr algn="ctr" defTabSz="935038" fontAlgn="auto">
                <a:lnSpc>
                  <a:spcPct val="100000"/>
                </a:lnSpc>
                <a:spcBef>
                  <a:spcPts val="0"/>
                </a:spcBef>
                <a:spcAft>
                  <a:spcPts val="0"/>
                </a:spcAft>
                <a:buFontTx/>
                <a:buNone/>
                <a:defRPr/>
              </a:pPr>
              <a:r>
                <a:rPr lang="zh-CN" altLang="en-US" sz="1100" b="1" u="none" kern="0" dirty="0">
                  <a:solidFill>
                    <a:sysClr val="windowText" lastClr="000000"/>
                  </a:solidFill>
                  <a:latin typeface="华文细黑" pitchFamily="2" charset="-122"/>
                  <a:ea typeface="华文细黑" pitchFamily="2" charset="-122"/>
                </a:rPr>
                <a:t>出差员</a:t>
              </a:r>
              <a:r>
                <a:rPr lang="zh-CN" altLang="en-US" sz="1100" b="1" u="none" kern="0" dirty="0" smtClean="0">
                  <a:solidFill>
                    <a:sysClr val="windowText" lastClr="000000"/>
                  </a:solidFill>
                  <a:latin typeface="华文细黑" pitchFamily="2" charset="-122"/>
                  <a:ea typeface="华文细黑" pitchFamily="2" charset="-122"/>
                </a:rPr>
                <a:t>工</a:t>
              </a:r>
              <a:endParaRPr lang="en-US" altLang="zh-CN" sz="1100" b="1" u="none" kern="0" dirty="0">
                <a:solidFill>
                  <a:sysClr val="windowText" lastClr="000000"/>
                </a:solidFill>
                <a:latin typeface="华文细黑" pitchFamily="2" charset="-122"/>
                <a:ea typeface="华文细黑" pitchFamily="2" charset="-122"/>
              </a:endParaRPr>
            </a:p>
          </p:txBody>
        </p:sp>
        <p:pic>
          <p:nvPicPr>
            <p:cNvPr id="57" name="Picture 56"/>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3109848" y="6570836"/>
              <a:ext cx="814799" cy="543949"/>
            </a:xfrm>
            <a:prstGeom prst="rect">
              <a:avLst/>
            </a:prstGeom>
            <a:noFill/>
            <a:ln w="9525" algn="ctr">
              <a:noFill/>
              <a:miter lim="800000"/>
              <a:headEnd/>
              <a:tailEnd/>
            </a:ln>
          </p:spPr>
        </p:pic>
        <p:pic>
          <p:nvPicPr>
            <p:cNvPr id="58" name="Picture 1"/>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4047381" y="6535713"/>
              <a:ext cx="354362" cy="89913"/>
            </a:xfrm>
            <a:prstGeom prst="rect">
              <a:avLst/>
            </a:prstGeom>
            <a:noFill/>
            <a:ln w="9525">
              <a:noFill/>
              <a:miter lim="800000"/>
              <a:headEnd/>
              <a:tailEnd/>
            </a:ln>
          </p:spPr>
        </p:pic>
        <p:pic>
          <p:nvPicPr>
            <p:cNvPr id="59" name="Picture 10"/>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4114056" y="6643663"/>
              <a:ext cx="200981" cy="343783"/>
            </a:xfrm>
            <a:prstGeom prst="rect">
              <a:avLst/>
            </a:prstGeom>
            <a:noFill/>
            <a:effectLst>
              <a:outerShdw dist="107763" dir="2700000" algn="ctr" rotWithShape="0">
                <a:srgbClr val="808080">
                  <a:alpha val="50000"/>
                </a:srgbClr>
              </a:outerShdw>
            </a:effectLst>
          </p:spPr>
        </p:pic>
        <p:pic>
          <p:nvPicPr>
            <p:cNvPr id="60" name="Picture 22" descr="神舟笔记本 承运 F205T">
              <a:hlinkClick r:id="rId18"/>
            </p:cNvPr>
            <p:cNvPicPr>
              <a:picLocks noChangeAspect="1" noChangeArrowheads="1"/>
            </p:cNvPicPr>
            <p:nvPr/>
          </p:nvPicPr>
          <p:blipFill>
            <a:blip r:embed="rId19"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14056" y="6858868"/>
              <a:ext cx="366263" cy="276349"/>
            </a:xfrm>
            <a:prstGeom prst="rect">
              <a:avLst/>
            </a:prstGeom>
            <a:noFill/>
            <a:ln w="9525">
              <a:noFill/>
              <a:miter lim="800000"/>
              <a:headEnd/>
              <a:tailEnd/>
            </a:ln>
          </p:spPr>
        </p:pic>
      </p:grpSp>
      <p:cxnSp>
        <p:nvCxnSpPr>
          <p:cNvPr id="70" name="直接连接符 69"/>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1" name="椭圆 70"/>
          <p:cNvSpPr/>
          <p:nvPr/>
        </p:nvSpPr>
        <p:spPr bwMode="auto">
          <a:xfrm>
            <a:off x="7197725" y="492547"/>
            <a:ext cx="723900" cy="677862"/>
          </a:xfrm>
          <a:prstGeom prst="ellipse">
            <a:avLst/>
          </a:prstGeom>
          <a:blipFill dpi="0" rotWithShape="1">
            <a:blip r:embed="rId20"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72" name="椭圆 71"/>
          <p:cNvSpPr/>
          <p:nvPr/>
        </p:nvSpPr>
        <p:spPr bwMode="auto">
          <a:xfrm>
            <a:off x="8061325" y="476672"/>
            <a:ext cx="723900" cy="677862"/>
          </a:xfrm>
          <a:prstGeom prst="ellipse">
            <a:avLst/>
          </a:prstGeom>
          <a:blipFill dpi="0" rotWithShape="1">
            <a:blip r:embed="rId21"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73" name="椭圆 72"/>
          <p:cNvSpPr/>
          <p:nvPr/>
        </p:nvSpPr>
        <p:spPr bwMode="auto">
          <a:xfrm>
            <a:off x="6334125" y="476672"/>
            <a:ext cx="723900" cy="677862"/>
          </a:xfrm>
          <a:prstGeom prst="ellipse">
            <a:avLst/>
          </a:prstGeom>
          <a:blipFill dpi="0" rotWithShape="1">
            <a:blip r:embed="rId2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80"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3  </a:t>
            </a:r>
            <a:r>
              <a:rPr lang="zh-CN" altLang="en-US" smtClean="0"/>
              <a:t>信息通</a:t>
            </a:r>
            <a:r>
              <a:rPr lang="zh-CN" altLang="en-US" smtClean="0">
                <a:solidFill>
                  <a:srgbClr val="FF3300"/>
                </a:solidFill>
              </a:rPr>
              <a:t>政</a:t>
            </a:r>
            <a:r>
              <a:rPr lang="zh-CN" altLang="en-US" smtClean="0"/>
              <a:t> </a:t>
            </a:r>
            <a:r>
              <a:rPr lang="en-US" altLang="zh-CN" smtClean="0"/>
              <a:t>— </a:t>
            </a:r>
            <a:r>
              <a:rPr lang="zh-CN" altLang="en-US">
                <a:latin typeface="楷体_GB2312" pitchFamily="49" charset="-122"/>
                <a:ea typeface="楷体_GB2312" pitchFamily="49" charset="-122"/>
              </a:rPr>
              <a:t>电子</a:t>
            </a:r>
            <a:r>
              <a:rPr lang="zh-CN" altLang="en-US" smtClean="0">
                <a:latin typeface="楷体_GB2312" pitchFamily="49" charset="-122"/>
                <a:ea typeface="楷体_GB2312" pitchFamily="49" charset="-122"/>
              </a:rPr>
              <a:t>政务应用</a:t>
            </a:r>
            <a:endParaRPr lang="zh-CN" altLang="en-US" dirty="0">
              <a:latin typeface="楷体_GB2312" pitchFamily="49" charset="-122"/>
              <a:ea typeface="楷体_GB2312" pitchFamily="49" charset="-122"/>
            </a:endParaRPr>
          </a:p>
        </p:txBody>
      </p:sp>
      <p:sp>
        <p:nvSpPr>
          <p:cNvPr id="74" name="圆角矩形 73"/>
          <p:cNvSpPr/>
          <p:nvPr/>
        </p:nvSpPr>
        <p:spPr>
          <a:xfrm>
            <a:off x="0" y="1011560"/>
            <a:ext cx="118762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综合</a:t>
            </a:r>
            <a:r>
              <a:rPr lang="zh-CN" altLang="en-US" sz="1200" dirty="0" smtClean="0">
                <a:solidFill>
                  <a:srgbClr val="0070C0"/>
                </a:solidFill>
                <a:latin typeface="微软雅黑" pitchFamily="34" charset="-122"/>
                <a:ea typeface="微软雅黑" pitchFamily="34" charset="-122"/>
              </a:rPr>
              <a:t>办公</a:t>
            </a:r>
            <a:r>
              <a:rPr lang="zh-CN" altLang="en-US" sz="1200" dirty="0">
                <a:solidFill>
                  <a:srgbClr val="0070C0"/>
                </a:solidFill>
                <a:latin typeface="微软雅黑" pitchFamily="34" charset="-122"/>
                <a:ea typeface="微软雅黑" pitchFamily="34" charset="-122"/>
              </a:rPr>
              <a:t>系统</a:t>
            </a:r>
          </a:p>
        </p:txBody>
      </p:sp>
      <p:sp>
        <p:nvSpPr>
          <p:cNvPr id="79" name="圆角矩形 78"/>
          <p:cNvSpPr/>
          <p:nvPr/>
        </p:nvSpPr>
        <p:spPr>
          <a:xfrm>
            <a:off x="1187623"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smtClean="0">
                <a:solidFill>
                  <a:srgbClr val="0070C0"/>
                </a:solidFill>
                <a:latin typeface="微软雅黑" pitchFamily="34" charset="-122"/>
                <a:ea typeface="微软雅黑" pitchFamily="34" charset="-122"/>
              </a:rPr>
              <a:t>业务审批系统</a:t>
            </a:r>
            <a:endParaRPr lang="zh-CN" altLang="en-US" sz="1200">
              <a:solidFill>
                <a:srgbClr val="0070C0"/>
              </a:solidFill>
              <a:latin typeface="微软雅黑" pitchFamily="34" charset="-122"/>
              <a:ea typeface="微软雅黑" pitchFamily="34" charset="-122"/>
            </a:endParaRPr>
          </a:p>
        </p:txBody>
      </p:sp>
      <p:cxnSp>
        <p:nvCxnSpPr>
          <p:cNvPr id="81" name="直接连接符 80"/>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a:off x="169168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3" name="圆角矩形 82"/>
          <p:cNvSpPr/>
          <p:nvPr/>
        </p:nvSpPr>
        <p:spPr>
          <a:xfrm>
            <a:off x="2339751" y="1011560"/>
            <a:ext cx="1257677"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a:solidFill>
                  <a:schemeClr val="bg1"/>
                </a:solidFill>
                <a:latin typeface="微软雅黑" pitchFamily="34" charset="-122"/>
                <a:ea typeface="微软雅黑" pitchFamily="34" charset="-122"/>
              </a:rPr>
              <a:t>视频会议系统</a:t>
            </a:r>
          </a:p>
        </p:txBody>
      </p:sp>
      <p:cxnSp>
        <p:nvCxnSpPr>
          <p:cNvPr id="84" name="直接连接符 83"/>
          <p:cNvCxnSpPr/>
          <p:nvPr/>
        </p:nvCxnSpPr>
        <p:spPr>
          <a:xfrm>
            <a:off x="298782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5" name="圆角矩形 84"/>
          <p:cNvSpPr/>
          <p:nvPr/>
        </p:nvSpPr>
        <p:spPr>
          <a:xfrm>
            <a:off x="3563888"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招商管理系统</a:t>
            </a:r>
          </a:p>
        </p:txBody>
      </p:sp>
      <p:cxnSp>
        <p:nvCxnSpPr>
          <p:cNvPr id="86" name="直接连接符 85"/>
          <p:cNvCxnSpPr/>
          <p:nvPr/>
        </p:nvCxnSpPr>
        <p:spPr>
          <a:xfrm>
            <a:off x="421196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7" name="圆角矩形 86"/>
          <p:cNvSpPr/>
          <p:nvPr/>
        </p:nvSpPr>
        <p:spPr>
          <a:xfrm>
            <a:off x="4716016" y="1011560"/>
            <a:ext cx="141923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社区管理与服务</a:t>
            </a:r>
          </a:p>
        </p:txBody>
      </p:sp>
      <p:cxnSp>
        <p:nvCxnSpPr>
          <p:cNvPr id="88" name="直接连接符 87"/>
          <p:cNvCxnSpPr/>
          <p:nvPr/>
        </p:nvCxnSpPr>
        <p:spPr>
          <a:xfrm>
            <a:off x="543609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6" name="同心圆 75"/>
          <p:cNvSpPr/>
          <p:nvPr/>
        </p:nvSpPr>
        <p:spPr>
          <a:xfrm>
            <a:off x="436408" y="1547500"/>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160801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AutoShape 20"/>
          <p:cNvSpPr>
            <a:spLocks noChangeArrowheads="1"/>
          </p:cNvSpPr>
          <p:nvPr/>
        </p:nvSpPr>
        <p:spPr bwMode="black">
          <a:xfrm>
            <a:off x="437389" y="5175090"/>
            <a:ext cx="4546188" cy="1435649"/>
          </a:xfrm>
          <a:prstGeom prst="roundRect">
            <a:avLst>
              <a:gd name="adj" fmla="val 3134"/>
            </a:avLst>
          </a:prstGeom>
          <a:noFill/>
          <a:ln w="9525" algn="ctr">
            <a:noFill/>
            <a:round/>
            <a:headEnd/>
            <a:tailEnd/>
          </a:ln>
          <a:effectLst/>
        </p:spPr>
        <p:txBody>
          <a:bodyPr wrap="square" lIns="91412" tIns="45705" rIns="91412" bIns="45705">
            <a:spAutoFit/>
          </a:bodyPr>
          <a:lstStyle/>
          <a:p>
            <a:pPr marL="120636" indent="-120636">
              <a:lnSpc>
                <a:spcPct val="150000"/>
              </a:lnSpc>
              <a:buClr>
                <a:srgbClr val="FF9900"/>
              </a:buClr>
              <a:buSzPct val="70000"/>
            </a:pPr>
            <a:r>
              <a:rPr lang="en-US" altLang="zh-CN" sz="1600" b="1" dirty="0" smtClean="0">
                <a:solidFill>
                  <a:schemeClr val="tx1"/>
                </a:solidFill>
                <a:latin typeface="微软雅黑" pitchFamily="34" charset="-122"/>
                <a:ea typeface="微软雅黑" pitchFamily="34" charset="-122"/>
              </a:rPr>
              <a:t>【</a:t>
            </a:r>
            <a:r>
              <a:rPr lang="zh-CN" altLang="en-US" sz="1600" b="1" dirty="0" smtClean="0">
                <a:solidFill>
                  <a:schemeClr val="tx1"/>
                </a:solidFill>
                <a:latin typeface="微软雅黑" pitchFamily="34" charset="-122"/>
                <a:ea typeface="微软雅黑" pitchFamily="34" charset="-122"/>
              </a:rPr>
              <a:t>客户价值</a:t>
            </a:r>
            <a:r>
              <a:rPr lang="en-US" altLang="zh-CN" sz="1600" b="1" dirty="0" smtClean="0">
                <a:solidFill>
                  <a:schemeClr val="tx1"/>
                </a:solidFill>
                <a:latin typeface="微软雅黑" pitchFamily="34" charset="-122"/>
                <a:ea typeface="微软雅黑" pitchFamily="34" charset="-122"/>
              </a:rPr>
              <a:t>】</a:t>
            </a:r>
          </a:p>
          <a:p>
            <a:pPr marL="180975" indent="-180975">
              <a:lnSpc>
                <a:spcPct val="120000"/>
              </a:lnSpc>
              <a:buClr>
                <a:schemeClr val="tx1"/>
              </a:buClr>
              <a:buSzPct val="100000"/>
              <a:buFont typeface="Wingdings" pitchFamily="2" charset="2"/>
              <a:buChar char="Ø"/>
            </a:pPr>
            <a:r>
              <a:rPr lang="zh-CN" altLang="en-US" sz="1300" dirty="0" smtClean="0">
                <a:solidFill>
                  <a:schemeClr val="tx1"/>
                </a:solidFill>
                <a:latin typeface="微软雅黑" pitchFamily="34" charset="-122"/>
                <a:ea typeface="微软雅黑" pitchFamily="34" charset="-122"/>
              </a:rPr>
              <a:t>降低会议成本：减少会议差旅费；</a:t>
            </a:r>
          </a:p>
          <a:p>
            <a:pPr marL="180975" indent="-180975">
              <a:lnSpc>
                <a:spcPct val="120000"/>
              </a:lnSpc>
              <a:buClr>
                <a:schemeClr val="tx1"/>
              </a:buClr>
              <a:buSzPct val="100000"/>
              <a:buFont typeface="Wingdings" pitchFamily="2" charset="2"/>
              <a:buChar char="Ø"/>
            </a:pPr>
            <a:r>
              <a:rPr lang="zh-CN" altLang="en-US" sz="1300" dirty="0" smtClean="0">
                <a:solidFill>
                  <a:schemeClr val="tx1"/>
                </a:solidFill>
                <a:latin typeface="微软雅黑" pitchFamily="34" charset="-122"/>
                <a:ea typeface="微软雅黑" pitchFamily="34" charset="-122"/>
              </a:rPr>
              <a:t>提高会议效率：即时召集会议、丰富的会议协同业务；</a:t>
            </a:r>
          </a:p>
          <a:p>
            <a:pPr marL="180975" indent="-180975">
              <a:lnSpc>
                <a:spcPct val="120000"/>
              </a:lnSpc>
              <a:buClr>
                <a:schemeClr val="tx1"/>
              </a:buClr>
              <a:buSzPct val="100000"/>
              <a:buFont typeface="Wingdings" pitchFamily="2" charset="2"/>
              <a:buChar char="Ø"/>
            </a:pPr>
            <a:r>
              <a:rPr lang="zh-CN" altLang="en-US" sz="1300" dirty="0" smtClean="0">
                <a:solidFill>
                  <a:schemeClr val="tx1"/>
                </a:solidFill>
                <a:latin typeface="微软雅黑" pitchFamily="34" charset="-122"/>
                <a:ea typeface="微软雅黑" pitchFamily="34" charset="-122"/>
              </a:rPr>
              <a:t>提升会议接受度：语音、数据、视频能够融合在同一个</a:t>
            </a:r>
            <a:endParaRPr lang="en-US" altLang="zh-CN" sz="1300" dirty="0" smtClean="0">
              <a:solidFill>
                <a:schemeClr val="tx1"/>
              </a:solidFill>
              <a:latin typeface="微软雅黑" pitchFamily="34" charset="-122"/>
              <a:ea typeface="微软雅黑" pitchFamily="34" charset="-122"/>
            </a:endParaRPr>
          </a:p>
          <a:p>
            <a:pPr marL="180975" indent="-180975">
              <a:lnSpc>
                <a:spcPct val="120000"/>
              </a:lnSpc>
              <a:buClr>
                <a:schemeClr val="tx1"/>
              </a:buClr>
              <a:buSzPct val="100000"/>
            </a:pPr>
            <a:r>
              <a:rPr lang="en-US" altLang="zh-CN" sz="1300" dirty="0" smtClean="0">
                <a:solidFill>
                  <a:schemeClr val="tx1"/>
                </a:solidFill>
                <a:latin typeface="微软雅黑" pitchFamily="34" charset="-122"/>
                <a:ea typeface="微软雅黑" pitchFamily="34" charset="-122"/>
              </a:rPr>
              <a:t>    </a:t>
            </a:r>
            <a:r>
              <a:rPr lang="zh-CN" altLang="en-US" sz="1300" dirty="0" smtClean="0">
                <a:solidFill>
                  <a:schemeClr val="tx1"/>
                </a:solidFill>
                <a:latin typeface="微软雅黑" pitchFamily="34" charset="-122"/>
                <a:ea typeface="微软雅黑" pitchFamily="34" charset="-122"/>
              </a:rPr>
              <a:t>会议中呈现，图文并茂，并且支持各种终端接入；</a:t>
            </a:r>
          </a:p>
        </p:txBody>
      </p:sp>
      <p:grpSp>
        <p:nvGrpSpPr>
          <p:cNvPr id="32" name="组合 20"/>
          <p:cNvGrpSpPr/>
          <p:nvPr/>
        </p:nvGrpSpPr>
        <p:grpSpPr>
          <a:xfrm>
            <a:off x="251521" y="1632518"/>
            <a:ext cx="4464496" cy="3308649"/>
            <a:chOff x="3851954" y="718620"/>
            <a:chExt cx="2857294" cy="2954720"/>
          </a:xfrm>
        </p:grpSpPr>
        <p:pic>
          <p:nvPicPr>
            <p:cNvPr id="33" name="Object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52795" y="718620"/>
              <a:ext cx="1023539" cy="690049"/>
            </a:xfrm>
            <a:prstGeom prst="rect">
              <a:avLst/>
            </a:prstGeom>
            <a:noFill/>
            <a:ln w="9525" algn="ctr">
              <a:noFill/>
              <a:miter lim="800000"/>
              <a:headEnd/>
              <a:tailEnd/>
            </a:ln>
          </p:spPr>
        </p:pic>
        <p:sp>
          <p:nvSpPr>
            <p:cNvPr id="34" name="Line 64"/>
            <p:cNvSpPr>
              <a:spLocks noChangeShapeType="1"/>
            </p:cNvSpPr>
            <p:nvPr/>
          </p:nvSpPr>
          <p:spPr bwMode="auto">
            <a:xfrm>
              <a:off x="4527100" y="1465844"/>
              <a:ext cx="675182" cy="482129"/>
            </a:xfrm>
            <a:prstGeom prst="line">
              <a:avLst/>
            </a:prstGeom>
            <a:noFill/>
            <a:ln w="12700">
              <a:solidFill>
                <a:schemeClr val="tx1"/>
              </a:solidFill>
              <a:prstDash val="dash"/>
              <a:round/>
              <a:headEnd/>
              <a:tailEnd/>
            </a:ln>
          </p:spPr>
          <p:txBody>
            <a:bodyPr lIns="106675" tIns="53337" rIns="106675" bIns="53337">
              <a:spAutoFit/>
            </a:bodyPr>
            <a:lstStyle/>
            <a:p>
              <a:endParaRPr lang="en-US" sz="1400">
                <a:solidFill>
                  <a:srgbClr val="FFFFFF"/>
                </a:solidFill>
                <a:latin typeface="+mn-ea"/>
                <a:ea typeface="+mn-ea"/>
              </a:endParaRPr>
            </a:p>
          </p:txBody>
        </p:sp>
        <p:grpSp>
          <p:nvGrpSpPr>
            <p:cNvPr id="35" name="Group 51"/>
            <p:cNvGrpSpPr>
              <a:grpSpLocks/>
            </p:cNvGrpSpPr>
            <p:nvPr/>
          </p:nvGrpSpPr>
          <p:grpSpPr bwMode="auto">
            <a:xfrm>
              <a:off x="4864691" y="1755122"/>
              <a:ext cx="964546" cy="920063"/>
              <a:chOff x="2304" y="1388"/>
              <a:chExt cx="1104" cy="1012"/>
            </a:xfrm>
          </p:grpSpPr>
          <p:pic>
            <p:nvPicPr>
              <p:cNvPr id="52" name="Picture 5" descr="地球"/>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04" y="1388"/>
                <a:ext cx="1091" cy="1012"/>
              </a:xfrm>
              <a:prstGeom prst="rect">
                <a:avLst/>
              </a:prstGeom>
              <a:noFill/>
              <a:ln w="9525">
                <a:noFill/>
                <a:miter lim="800000"/>
                <a:headEnd/>
                <a:tailEnd/>
              </a:ln>
            </p:spPr>
          </p:pic>
          <p:sp>
            <p:nvSpPr>
              <p:cNvPr id="53" name="WordArt 6"/>
              <p:cNvSpPr>
                <a:spLocks noChangeArrowheads="1" noChangeShapeType="1" noTextEdit="1"/>
              </p:cNvSpPr>
              <p:nvPr/>
            </p:nvSpPr>
            <p:spPr bwMode="auto">
              <a:xfrm>
                <a:off x="2304" y="1791"/>
                <a:ext cx="1104" cy="213"/>
              </a:xfrm>
              <a:prstGeom prst="rect">
                <a:avLst/>
              </a:prstGeom>
            </p:spPr>
            <p:txBody>
              <a:bodyPr wrap="none" fromWordArt="1">
                <a:prstTxWarp prst="textCanDown">
                  <a:avLst>
                    <a:gd name="adj" fmla="val 33333"/>
                  </a:avLst>
                </a:prstTxWarp>
              </a:bodyPr>
              <a:lstStyle/>
              <a:p>
                <a:pPr algn="ctr"/>
                <a:r>
                  <a:rPr lang="zh-CN" altLang="en-US" sz="1400" b="1" kern="10" dirty="0" smtClean="0">
                    <a:ln w="9525">
                      <a:noFill/>
                      <a:round/>
                      <a:headEnd/>
                      <a:tailEnd/>
                    </a:ln>
                    <a:solidFill>
                      <a:srgbClr val="FFFFCC"/>
                    </a:solidFill>
                    <a:effectLst>
                      <a:outerShdw dist="35921" dir="2700000" algn="ctr" rotWithShape="0">
                        <a:srgbClr val="000000"/>
                      </a:outerShdw>
                    </a:effectLst>
                    <a:latin typeface="+mn-ea"/>
                    <a:ea typeface="+mn-ea"/>
                    <a:cs typeface="Arial"/>
                  </a:rPr>
                  <a:t>会议服务器</a:t>
                </a:r>
                <a:endParaRPr lang="en-US" sz="1400" b="1" kern="10" dirty="0">
                  <a:ln w="9525">
                    <a:noFill/>
                    <a:round/>
                    <a:headEnd/>
                    <a:tailEnd/>
                  </a:ln>
                  <a:solidFill>
                    <a:srgbClr val="FFFFCC"/>
                  </a:solidFill>
                  <a:effectLst>
                    <a:outerShdw dist="35921" dir="2700000" algn="ctr" rotWithShape="0">
                      <a:srgbClr val="000000"/>
                    </a:outerShdw>
                  </a:effectLst>
                  <a:latin typeface="+mn-ea"/>
                  <a:ea typeface="+mn-ea"/>
                  <a:cs typeface="Arial"/>
                </a:endParaRPr>
              </a:p>
            </p:txBody>
          </p:sp>
        </p:grpSp>
        <p:pic>
          <p:nvPicPr>
            <p:cNvPr id="36" name="Picture 41"/>
            <p:cNvPicPr>
              <a:picLocks noChangeAspect="1" noChangeArrowheads="1"/>
            </p:cNvPicPr>
            <p:nvPr/>
          </p:nvPicPr>
          <p:blipFill>
            <a:blip r:embed="rId5" cstate="email">
              <a:clrChange>
                <a:clrFrom>
                  <a:srgbClr val="CDD1C2"/>
                </a:clrFrom>
                <a:clrTo>
                  <a:srgbClr val="CDD1C2">
                    <a:alpha val="0"/>
                  </a:srgbClr>
                </a:clrTo>
              </a:clrChange>
              <a:extLst>
                <a:ext uri="{28A0092B-C50C-407E-A947-70E740481C1C}">
                  <a14:useLocalDpi xmlns:a14="http://schemas.microsoft.com/office/drawing/2010/main"/>
                </a:ext>
              </a:extLst>
            </a:blip>
            <a:srcRect/>
            <a:stretch>
              <a:fillRect/>
            </a:stretch>
          </p:blipFill>
          <p:spPr bwMode="auto">
            <a:xfrm>
              <a:off x="5674190" y="2551199"/>
              <a:ext cx="1035058" cy="579560"/>
            </a:xfrm>
            <a:prstGeom prst="rect">
              <a:avLst/>
            </a:prstGeom>
            <a:noFill/>
            <a:ln w="9525" algn="ctr">
              <a:noFill/>
              <a:miter lim="800000"/>
              <a:headEnd/>
              <a:tailEnd/>
            </a:ln>
          </p:spPr>
        </p:pic>
        <p:pic>
          <p:nvPicPr>
            <p:cNvPr id="37" name="Picture 4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289117" y="2541574"/>
              <a:ext cx="204535" cy="362167"/>
            </a:xfrm>
            <a:prstGeom prst="rect">
              <a:avLst/>
            </a:prstGeom>
            <a:noFill/>
            <a:ln w="9525" algn="ctr">
              <a:noFill/>
              <a:miter lim="800000"/>
              <a:headEnd/>
              <a:tailEnd/>
            </a:ln>
          </p:spPr>
        </p:pic>
        <p:sp>
          <p:nvSpPr>
            <p:cNvPr id="38" name="Text Box 58"/>
            <p:cNvSpPr txBox="1">
              <a:spLocks noChangeArrowheads="1"/>
            </p:cNvSpPr>
            <p:nvPr/>
          </p:nvSpPr>
          <p:spPr bwMode="auto">
            <a:xfrm>
              <a:off x="5265162" y="1444029"/>
              <a:ext cx="1295303" cy="280246"/>
            </a:xfrm>
            <a:prstGeom prst="rect">
              <a:avLst/>
            </a:prstGeom>
            <a:noFill/>
            <a:ln w="9525" algn="ctr">
              <a:noFill/>
              <a:miter lim="800000"/>
              <a:headEnd/>
              <a:tailEnd/>
            </a:ln>
          </p:spPr>
          <p:txBody>
            <a:bodyPr wrap="square" lIns="106654" tIns="53326" rIns="106654" bIns="53326">
              <a:spAutoFit/>
            </a:bodyPr>
            <a:lstStyle/>
            <a:p>
              <a:pPr algn="ctr" defTabSz="1024320" eaLnBrk="0" hangingPunct="0">
                <a:defRPr/>
              </a:pPr>
              <a:r>
                <a:rPr lang="zh-CN" altLang="en-US" sz="1400" dirty="0">
                  <a:solidFill>
                    <a:srgbClr val="990000"/>
                  </a:solidFill>
                  <a:latin typeface="+mn-ea"/>
                  <a:ea typeface="+mn-ea"/>
                </a:rPr>
                <a:t>会议室终端</a:t>
              </a:r>
            </a:p>
          </p:txBody>
        </p:sp>
        <p:sp>
          <p:nvSpPr>
            <p:cNvPr id="39" name="Text Box 59"/>
            <p:cNvSpPr txBox="1">
              <a:spLocks noChangeArrowheads="1"/>
            </p:cNvSpPr>
            <p:nvPr/>
          </p:nvSpPr>
          <p:spPr bwMode="auto">
            <a:xfrm>
              <a:off x="5535922" y="3205057"/>
              <a:ext cx="1142686" cy="326817"/>
            </a:xfrm>
            <a:prstGeom prst="rect">
              <a:avLst/>
            </a:prstGeom>
            <a:noFill/>
            <a:ln w="9525" algn="ctr">
              <a:noFill/>
              <a:miter lim="800000"/>
              <a:headEnd/>
              <a:tailEnd/>
            </a:ln>
          </p:spPr>
          <p:txBody>
            <a:bodyPr wrap="none" lIns="106654" tIns="53326" rIns="106654" bIns="53326">
              <a:spAutoFit/>
            </a:bodyPr>
            <a:lstStyle/>
            <a:p>
              <a:pPr algn="ctr" defTabSz="1024320" eaLnBrk="0" hangingPunct="0">
                <a:defRPr/>
              </a:pPr>
              <a:r>
                <a:rPr lang="zh-CN" altLang="en-US" sz="1400" dirty="0" smtClean="0">
                  <a:solidFill>
                    <a:srgbClr val="990000"/>
                  </a:solidFill>
                  <a:latin typeface="+mn-ea"/>
                </a:rPr>
                <a:t>视频会议系统</a:t>
              </a:r>
              <a:endParaRPr lang="en-US" altLang="zh-CN" sz="1400" dirty="0">
                <a:solidFill>
                  <a:srgbClr val="990000"/>
                </a:solidFill>
                <a:latin typeface="+mn-ea"/>
                <a:ea typeface="+mn-ea"/>
              </a:endParaRPr>
            </a:p>
          </p:txBody>
        </p:sp>
        <p:sp>
          <p:nvSpPr>
            <p:cNvPr id="40" name="Text Box 60"/>
            <p:cNvSpPr txBox="1">
              <a:spLocks noChangeArrowheads="1"/>
            </p:cNvSpPr>
            <p:nvPr/>
          </p:nvSpPr>
          <p:spPr bwMode="auto">
            <a:xfrm>
              <a:off x="3907251" y="2971145"/>
              <a:ext cx="601107" cy="280246"/>
            </a:xfrm>
            <a:prstGeom prst="rect">
              <a:avLst/>
            </a:prstGeom>
            <a:noFill/>
            <a:ln w="9525" algn="ctr">
              <a:noFill/>
              <a:miter lim="800000"/>
              <a:headEnd/>
              <a:tailEnd/>
            </a:ln>
          </p:spPr>
          <p:txBody>
            <a:bodyPr wrap="none" lIns="106654" tIns="53326" rIns="106654" bIns="53326">
              <a:spAutoFit/>
            </a:bodyPr>
            <a:lstStyle/>
            <a:p>
              <a:pPr algn="ctr" defTabSz="1024320" eaLnBrk="0" hangingPunct="0">
                <a:defRPr/>
              </a:pPr>
              <a:r>
                <a:rPr lang="zh-CN" altLang="en-US" sz="1400" dirty="0">
                  <a:solidFill>
                    <a:srgbClr val="990000"/>
                  </a:solidFill>
                  <a:latin typeface="+mn-ea"/>
                  <a:ea typeface="+mn-ea"/>
                </a:rPr>
                <a:t>移动终端</a:t>
              </a:r>
            </a:p>
          </p:txBody>
        </p:sp>
        <p:pic>
          <p:nvPicPr>
            <p:cNvPr id="41" name="Picture 4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273788" y="2980306"/>
              <a:ext cx="192909" cy="373650"/>
            </a:xfrm>
            <a:prstGeom prst="rect">
              <a:avLst/>
            </a:prstGeom>
            <a:noFill/>
            <a:ln w="9525">
              <a:noFill/>
              <a:miter lim="800000"/>
              <a:headEnd/>
              <a:tailEnd/>
            </a:ln>
          </p:spPr>
        </p:pic>
        <p:sp>
          <p:nvSpPr>
            <p:cNvPr id="42" name="Text Box 61"/>
            <p:cNvSpPr txBox="1">
              <a:spLocks noChangeArrowheads="1"/>
            </p:cNvSpPr>
            <p:nvPr/>
          </p:nvSpPr>
          <p:spPr bwMode="auto">
            <a:xfrm>
              <a:off x="4776808" y="3393094"/>
              <a:ext cx="601107" cy="280246"/>
            </a:xfrm>
            <a:prstGeom prst="rect">
              <a:avLst/>
            </a:prstGeom>
            <a:noFill/>
            <a:ln w="9525" algn="ctr">
              <a:noFill/>
              <a:miter lim="800000"/>
              <a:headEnd/>
              <a:tailEnd/>
            </a:ln>
          </p:spPr>
          <p:txBody>
            <a:bodyPr wrap="none" lIns="106654" tIns="53326" rIns="106654" bIns="53326">
              <a:spAutoFit/>
            </a:bodyPr>
            <a:lstStyle/>
            <a:p>
              <a:pPr algn="ctr" defTabSz="1024320" eaLnBrk="0" hangingPunct="0">
                <a:defRPr/>
              </a:pPr>
              <a:r>
                <a:rPr lang="zh-CN" altLang="en-US" sz="1400" dirty="0">
                  <a:solidFill>
                    <a:srgbClr val="990000"/>
                  </a:solidFill>
                  <a:latin typeface="+mn-ea"/>
                  <a:ea typeface="+mn-ea"/>
                </a:rPr>
                <a:t>语音终</a:t>
              </a:r>
              <a:r>
                <a:rPr lang="zh-CN" altLang="en-US" sz="1400" dirty="0" smtClean="0">
                  <a:solidFill>
                    <a:srgbClr val="990000"/>
                  </a:solidFill>
                  <a:latin typeface="+mn-ea"/>
                  <a:ea typeface="+mn-ea"/>
                </a:rPr>
                <a:t>端</a:t>
              </a:r>
              <a:endParaRPr lang="zh-CN" altLang="en-US" sz="1400" dirty="0">
                <a:solidFill>
                  <a:srgbClr val="990000"/>
                </a:solidFill>
                <a:latin typeface="+mn-ea"/>
                <a:ea typeface="+mn-ea"/>
              </a:endParaRPr>
            </a:p>
          </p:txBody>
        </p:sp>
        <p:sp>
          <p:nvSpPr>
            <p:cNvPr id="43" name="Text Box 62"/>
            <p:cNvSpPr txBox="1">
              <a:spLocks noChangeArrowheads="1"/>
            </p:cNvSpPr>
            <p:nvPr/>
          </p:nvSpPr>
          <p:spPr bwMode="auto">
            <a:xfrm>
              <a:off x="4000679" y="1409068"/>
              <a:ext cx="601107" cy="280246"/>
            </a:xfrm>
            <a:prstGeom prst="rect">
              <a:avLst/>
            </a:prstGeom>
            <a:noFill/>
            <a:ln w="9525" algn="ctr">
              <a:noFill/>
              <a:miter lim="800000"/>
              <a:headEnd/>
              <a:tailEnd/>
            </a:ln>
          </p:spPr>
          <p:txBody>
            <a:bodyPr wrap="none" lIns="106654" tIns="53326" rIns="106654" bIns="53326">
              <a:spAutoFit/>
            </a:bodyPr>
            <a:lstStyle/>
            <a:p>
              <a:pPr algn="ctr" defTabSz="1024320" eaLnBrk="0" hangingPunct="0">
                <a:defRPr/>
              </a:pPr>
              <a:r>
                <a:rPr lang="zh-CN" altLang="en-US" sz="1400" dirty="0">
                  <a:solidFill>
                    <a:srgbClr val="990000"/>
                  </a:solidFill>
                  <a:latin typeface="+mn-ea"/>
                  <a:ea typeface="+mn-ea"/>
                </a:rPr>
                <a:t>桌面终端</a:t>
              </a:r>
            </a:p>
          </p:txBody>
        </p:sp>
        <p:sp>
          <p:nvSpPr>
            <p:cNvPr id="44" name="Line 67"/>
            <p:cNvSpPr>
              <a:spLocks noChangeShapeType="1"/>
            </p:cNvSpPr>
            <p:nvPr/>
          </p:nvSpPr>
          <p:spPr bwMode="auto">
            <a:xfrm flipH="1">
              <a:off x="5491646" y="1465844"/>
              <a:ext cx="289364" cy="385704"/>
            </a:xfrm>
            <a:prstGeom prst="line">
              <a:avLst/>
            </a:prstGeom>
            <a:noFill/>
            <a:ln w="12700">
              <a:solidFill>
                <a:schemeClr val="tx1"/>
              </a:solidFill>
              <a:prstDash val="dash"/>
              <a:round/>
              <a:headEnd/>
              <a:tailEnd/>
            </a:ln>
          </p:spPr>
          <p:txBody>
            <a:bodyPr lIns="106675" tIns="53337" rIns="106675" bIns="53337">
              <a:spAutoFit/>
            </a:bodyPr>
            <a:lstStyle/>
            <a:p>
              <a:endParaRPr lang="en-US" sz="1400">
                <a:solidFill>
                  <a:srgbClr val="FFFFFF"/>
                </a:solidFill>
                <a:latin typeface="+mn-ea"/>
                <a:ea typeface="+mn-ea"/>
              </a:endParaRPr>
            </a:p>
          </p:txBody>
        </p:sp>
        <p:sp>
          <p:nvSpPr>
            <p:cNvPr id="45" name="Line 68"/>
            <p:cNvSpPr>
              <a:spLocks noChangeShapeType="1"/>
            </p:cNvSpPr>
            <p:nvPr/>
          </p:nvSpPr>
          <p:spPr bwMode="auto">
            <a:xfrm flipH="1">
              <a:off x="5250509" y="2622955"/>
              <a:ext cx="0" cy="309138"/>
            </a:xfrm>
            <a:prstGeom prst="line">
              <a:avLst/>
            </a:prstGeom>
            <a:noFill/>
            <a:ln w="12700">
              <a:solidFill>
                <a:schemeClr val="tx1"/>
              </a:solidFill>
              <a:prstDash val="dash"/>
              <a:round/>
              <a:headEnd/>
              <a:tailEnd/>
            </a:ln>
          </p:spPr>
          <p:txBody>
            <a:bodyPr wrap="square" lIns="106675" tIns="53337" rIns="106675" bIns="53337">
              <a:spAutoFit/>
            </a:bodyPr>
            <a:lstStyle/>
            <a:p>
              <a:endParaRPr lang="en-US" sz="1400">
                <a:solidFill>
                  <a:srgbClr val="FFFFFF"/>
                </a:solidFill>
                <a:latin typeface="+mn-ea"/>
                <a:ea typeface="+mn-ea"/>
              </a:endParaRPr>
            </a:p>
          </p:txBody>
        </p:sp>
        <p:sp>
          <p:nvSpPr>
            <p:cNvPr id="46" name="Line 69"/>
            <p:cNvSpPr>
              <a:spLocks noChangeShapeType="1"/>
            </p:cNvSpPr>
            <p:nvPr/>
          </p:nvSpPr>
          <p:spPr bwMode="auto">
            <a:xfrm flipH="1" flipV="1">
              <a:off x="5684555" y="2430103"/>
              <a:ext cx="371175" cy="245082"/>
            </a:xfrm>
            <a:prstGeom prst="line">
              <a:avLst/>
            </a:prstGeom>
            <a:noFill/>
            <a:ln w="12700">
              <a:solidFill>
                <a:schemeClr val="tx1"/>
              </a:solidFill>
              <a:prstDash val="dash"/>
              <a:round/>
              <a:headEnd/>
              <a:tailEnd/>
            </a:ln>
          </p:spPr>
          <p:txBody>
            <a:bodyPr wrap="square" lIns="106675" tIns="53337" rIns="106675" bIns="53337">
              <a:spAutoFit/>
            </a:bodyPr>
            <a:lstStyle/>
            <a:p>
              <a:endParaRPr lang="en-US" sz="1400">
                <a:solidFill>
                  <a:srgbClr val="FFFFFF"/>
                </a:solidFill>
                <a:latin typeface="+mn-ea"/>
                <a:ea typeface="+mn-ea"/>
              </a:endParaRPr>
            </a:p>
          </p:txBody>
        </p:sp>
        <p:sp>
          <p:nvSpPr>
            <p:cNvPr id="47" name="Line 70"/>
            <p:cNvSpPr>
              <a:spLocks noChangeShapeType="1"/>
            </p:cNvSpPr>
            <p:nvPr/>
          </p:nvSpPr>
          <p:spPr bwMode="auto">
            <a:xfrm flipH="1">
              <a:off x="4527099" y="2381890"/>
              <a:ext cx="482273" cy="293295"/>
            </a:xfrm>
            <a:prstGeom prst="line">
              <a:avLst/>
            </a:prstGeom>
            <a:noFill/>
            <a:ln w="12700">
              <a:solidFill>
                <a:schemeClr val="tx1"/>
              </a:solidFill>
              <a:prstDash val="dash"/>
              <a:round/>
              <a:headEnd/>
              <a:tailEnd/>
            </a:ln>
          </p:spPr>
          <p:txBody>
            <a:bodyPr wrap="square" lIns="106675" tIns="53337" rIns="106675" bIns="53337">
              <a:spAutoFit/>
            </a:bodyPr>
            <a:lstStyle/>
            <a:p>
              <a:endParaRPr lang="en-US" sz="1400">
                <a:solidFill>
                  <a:srgbClr val="FFFFFF"/>
                </a:solidFill>
                <a:latin typeface="+mn-ea"/>
                <a:ea typeface="+mn-ea"/>
              </a:endParaRPr>
            </a:p>
          </p:txBody>
        </p:sp>
        <p:pic>
          <p:nvPicPr>
            <p:cNvPr id="48" name="Picture 70"/>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06532" y="2502522"/>
              <a:ext cx="352808" cy="458593"/>
            </a:xfrm>
            <a:prstGeom prst="rect">
              <a:avLst/>
            </a:prstGeom>
            <a:noFill/>
            <a:ln w="9525">
              <a:noFill/>
              <a:miter lim="800000"/>
              <a:headEnd/>
              <a:tailEnd/>
            </a:ln>
          </p:spPr>
        </p:pic>
        <p:pic>
          <p:nvPicPr>
            <p:cNvPr id="49" name="Picture 34" descr="C:\Documents and Settings\y00177887\桌面\4。2\MT2000面板.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684555" y="1336273"/>
              <a:ext cx="616908" cy="144639"/>
            </a:xfrm>
            <a:prstGeom prst="rect">
              <a:avLst/>
            </a:prstGeom>
            <a:noFill/>
            <a:ln w="9525">
              <a:noFill/>
              <a:miter lim="800000"/>
              <a:headEnd/>
              <a:tailEnd/>
            </a:ln>
          </p:spPr>
        </p:pic>
        <p:pic>
          <p:nvPicPr>
            <p:cNvPr id="50" name="Picture 2"/>
            <p:cNvPicPr>
              <a:picLocks noChangeAspect="1" noChangeArrowheads="1"/>
            </p:cNvPicPr>
            <p:nvPr/>
          </p:nvPicPr>
          <p:blipFill>
            <a:blip r:embed="rId1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44165" y="2991962"/>
              <a:ext cx="591474" cy="369304"/>
            </a:xfrm>
            <a:prstGeom prst="rect">
              <a:avLst/>
            </a:prstGeom>
            <a:noFill/>
            <a:ln w="9525">
              <a:noFill/>
              <a:miter lim="800000"/>
              <a:headEnd/>
              <a:tailEnd/>
            </a:ln>
          </p:spPr>
        </p:pic>
        <p:pic>
          <p:nvPicPr>
            <p:cNvPr id="51" name="Picture 2"/>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851954" y="740228"/>
              <a:ext cx="1126444" cy="715466"/>
            </a:xfrm>
            <a:prstGeom prst="rect">
              <a:avLst/>
            </a:prstGeom>
            <a:noFill/>
            <a:ln w="9525">
              <a:noFill/>
              <a:miter lim="800000"/>
              <a:headEnd/>
              <a:tailEnd/>
            </a:ln>
          </p:spPr>
        </p:pic>
      </p:grpSp>
      <p:sp>
        <p:nvSpPr>
          <p:cNvPr id="54" name="TextBox 53"/>
          <p:cNvSpPr txBox="1"/>
          <p:nvPr/>
        </p:nvSpPr>
        <p:spPr>
          <a:xfrm>
            <a:off x="5382587" y="1627517"/>
            <a:ext cx="3402637" cy="4105739"/>
          </a:xfrm>
          <a:prstGeom prst="rect">
            <a:avLst/>
          </a:prstGeom>
          <a:noFill/>
        </p:spPr>
        <p:txBody>
          <a:bodyPr wrap="square" rtlCol="0">
            <a:spAutoFit/>
          </a:bodyPr>
          <a:lstStyle/>
          <a:p>
            <a:pPr marL="180975" indent="-180975">
              <a:lnSpc>
                <a:spcPct val="120000"/>
              </a:lnSpc>
              <a:buClr>
                <a:schemeClr val="tx1"/>
              </a:buClr>
              <a:buSzPct val="100000"/>
            </a:pPr>
            <a:r>
              <a:rPr lang="zh-CN" altLang="en-US" b="1" smtClean="0">
                <a:solidFill>
                  <a:srgbClr val="FF0000"/>
                </a:solidFill>
                <a:latin typeface="微软雅黑" pitchFamily="34" charset="-122"/>
                <a:ea typeface="微软雅黑" pitchFamily="34" charset="-122"/>
              </a:rPr>
              <a:t>扩展应用</a:t>
            </a:r>
            <a:r>
              <a:rPr lang="en-US" altLang="zh-CN" b="1" smtClean="0">
                <a:solidFill>
                  <a:srgbClr val="FF0000"/>
                </a:solidFill>
                <a:latin typeface="微软雅黑" pitchFamily="34" charset="-122"/>
                <a:ea typeface="微软雅黑" pitchFamily="34" charset="-122"/>
              </a:rPr>
              <a:t>1</a:t>
            </a:r>
            <a:r>
              <a:rPr lang="zh-CN" altLang="en-US" b="1" smtClean="0">
                <a:solidFill>
                  <a:srgbClr val="FF0000"/>
                </a:solidFill>
                <a:latin typeface="微软雅黑" pitchFamily="34" charset="-122"/>
                <a:ea typeface="微软雅黑" pitchFamily="34" charset="-122"/>
              </a:rPr>
              <a:t>：</a:t>
            </a:r>
            <a:r>
              <a:rPr lang="en-US" altLang="zh-CN" b="1" smtClean="0">
                <a:solidFill>
                  <a:srgbClr val="FF0000"/>
                </a:solidFill>
                <a:latin typeface="微软雅黑" pitchFamily="34" charset="-122"/>
                <a:ea typeface="微软雅黑" pitchFamily="34" charset="-122"/>
              </a:rPr>
              <a:t>【</a:t>
            </a:r>
            <a:r>
              <a:rPr lang="zh-CN" altLang="en-US" b="1" smtClean="0">
                <a:solidFill>
                  <a:srgbClr val="FF0000"/>
                </a:solidFill>
                <a:latin typeface="微软雅黑" pitchFamily="34" charset="-122"/>
                <a:ea typeface="微软雅黑" pitchFamily="34" charset="-122"/>
              </a:rPr>
              <a:t>融合会议</a:t>
            </a:r>
            <a:r>
              <a:rPr lang="en-US" altLang="zh-CN" b="1" smtClean="0">
                <a:solidFill>
                  <a:srgbClr val="FF0000"/>
                </a:solidFill>
                <a:latin typeface="微软雅黑" pitchFamily="34" charset="-122"/>
                <a:ea typeface="微软雅黑" pitchFamily="34" charset="-122"/>
              </a:rPr>
              <a:t>】</a:t>
            </a:r>
            <a:endParaRPr lang="en-US" altLang="zh-CN" b="1" dirty="0" smtClean="0">
              <a:solidFill>
                <a:srgbClr val="FF0000"/>
              </a:solidFill>
              <a:latin typeface="微软雅黑" pitchFamily="34" charset="-122"/>
              <a:ea typeface="微软雅黑" pitchFamily="34" charset="-122"/>
            </a:endParaRPr>
          </a:p>
          <a:p>
            <a:pPr>
              <a:lnSpc>
                <a:spcPct val="120000"/>
              </a:lnSpc>
              <a:spcBef>
                <a:spcPts val="600"/>
              </a:spcBef>
              <a:spcAft>
                <a:spcPts val="0"/>
              </a:spcAft>
            </a:pPr>
            <a:endParaRPr lang="en-US" altLang="zh-CN" sz="1300">
              <a:latin typeface="微软雅黑" pitchFamily="34" charset="-122"/>
              <a:ea typeface="微软雅黑" pitchFamily="34" charset="-122"/>
            </a:endParaRPr>
          </a:p>
          <a:p>
            <a:pPr>
              <a:lnSpc>
                <a:spcPct val="120000"/>
              </a:lnSpc>
              <a:spcBef>
                <a:spcPts val="600"/>
              </a:spcBef>
              <a:spcAft>
                <a:spcPts val="0"/>
              </a:spcAft>
            </a:pPr>
            <a:endParaRPr lang="en-US" altLang="zh-CN" sz="1300" smtClean="0">
              <a:latin typeface="微软雅黑" pitchFamily="34" charset="-122"/>
              <a:ea typeface="微软雅黑" pitchFamily="34" charset="-122"/>
            </a:endParaRPr>
          </a:p>
          <a:p>
            <a:pPr>
              <a:lnSpc>
                <a:spcPct val="120000"/>
              </a:lnSpc>
              <a:spcBef>
                <a:spcPts val="600"/>
              </a:spcBef>
              <a:spcAft>
                <a:spcPts val="0"/>
              </a:spcAft>
            </a:pPr>
            <a:endParaRPr lang="en-US" altLang="zh-CN" sz="1300" smtClean="0">
              <a:latin typeface="微软雅黑" pitchFamily="34" charset="-122"/>
              <a:ea typeface="微软雅黑" pitchFamily="34" charset="-122"/>
            </a:endParaRPr>
          </a:p>
          <a:p>
            <a:pPr>
              <a:lnSpc>
                <a:spcPct val="120000"/>
              </a:lnSpc>
              <a:spcBef>
                <a:spcPts val="600"/>
              </a:spcBef>
              <a:spcAft>
                <a:spcPts val="0"/>
              </a:spcAft>
            </a:pPr>
            <a:r>
              <a:rPr lang="zh-CN" altLang="en-US" sz="1300" smtClean="0">
                <a:latin typeface="微软雅黑" pitchFamily="34" charset="-122"/>
                <a:ea typeface="微软雅黑" pitchFamily="34" charset="-122"/>
              </a:rPr>
              <a:t>具有</a:t>
            </a:r>
            <a:r>
              <a:rPr lang="zh-CN" altLang="en-US" sz="1300" dirty="0" smtClean="0">
                <a:latin typeface="微软雅黑" pitchFamily="34" charset="-122"/>
                <a:ea typeface="微软雅黑" pitchFamily="34" charset="-122"/>
              </a:rPr>
              <a:t>如下特点</a:t>
            </a:r>
            <a:r>
              <a:rPr lang="zh-CN" altLang="en-US" sz="1300" dirty="0" smtClean="0">
                <a:latin typeface="黑体" pitchFamily="2" charset="-122"/>
                <a:ea typeface="黑体" pitchFamily="2" charset="-122"/>
              </a:rPr>
              <a:t>：</a:t>
            </a:r>
            <a:endParaRPr lang="en-US" altLang="zh-CN" sz="1300" dirty="0" smtClean="0">
              <a:latin typeface="黑体" pitchFamily="2" charset="-122"/>
              <a:ea typeface="黑体" pitchFamily="2" charset="-122"/>
            </a:endParaRPr>
          </a:p>
          <a:p>
            <a:pPr>
              <a:lnSpc>
                <a:spcPct val="120000"/>
              </a:lnSpc>
              <a:spcBef>
                <a:spcPts val="600"/>
              </a:spcBef>
              <a:spcAft>
                <a:spcPts val="0"/>
              </a:spcAft>
              <a:buFont typeface="Wingdings" pitchFamily="2" charset="2"/>
              <a:buChar char="Ø"/>
            </a:pPr>
            <a:r>
              <a:rPr lang="zh-CN" altLang="en-US" b="1" dirty="0" smtClean="0">
                <a:latin typeface="黑体" pitchFamily="2" charset="-122"/>
                <a:ea typeface="黑体" pitchFamily="2" charset="-122"/>
              </a:rPr>
              <a:t> 随时随地与会</a:t>
            </a:r>
            <a:endParaRPr lang="en-US" altLang="zh-CN" b="1" dirty="0" smtClean="0">
              <a:latin typeface="黑体" pitchFamily="2" charset="-122"/>
              <a:ea typeface="黑体" pitchFamily="2" charset="-122"/>
            </a:endParaRPr>
          </a:p>
          <a:p>
            <a:pPr>
              <a:lnSpc>
                <a:spcPct val="120000"/>
              </a:lnSpc>
              <a:spcBef>
                <a:spcPts val="600"/>
              </a:spcBef>
              <a:spcAft>
                <a:spcPts val="0"/>
              </a:spcAft>
            </a:pPr>
            <a:r>
              <a:rPr lang="zh-CN" altLang="en-US" sz="1300" dirty="0" smtClean="0">
                <a:solidFill>
                  <a:schemeClr val="tx1"/>
                </a:solidFill>
                <a:latin typeface="微软雅黑" pitchFamily="34" charset="-122"/>
                <a:ea typeface="微软雅黑" pitchFamily="34" charset="-122"/>
              </a:rPr>
              <a:t>融合会议让用户在视频会议室、高清会议室、自己的办公位置或在旅途中都可以方便的入会，不错过任何一个重要的会议</a:t>
            </a:r>
            <a:endParaRPr lang="en-US" altLang="zh-CN" sz="1300" dirty="0" smtClean="0">
              <a:solidFill>
                <a:schemeClr val="tx1"/>
              </a:solidFill>
              <a:latin typeface="微软雅黑" pitchFamily="34" charset="-122"/>
              <a:ea typeface="微软雅黑" pitchFamily="34" charset="-122"/>
            </a:endParaRPr>
          </a:p>
          <a:p>
            <a:pPr>
              <a:lnSpc>
                <a:spcPct val="120000"/>
              </a:lnSpc>
              <a:spcBef>
                <a:spcPts val="600"/>
              </a:spcBef>
              <a:spcAft>
                <a:spcPts val="0"/>
              </a:spcAft>
              <a:buFont typeface="Wingdings" pitchFamily="2" charset="2"/>
              <a:buChar char="Ø"/>
            </a:pPr>
            <a:r>
              <a:rPr lang="zh-CN" altLang="en-US" b="1" dirty="0" smtClean="0">
                <a:latin typeface="黑体" pitchFamily="2" charset="-122"/>
                <a:ea typeface="黑体" pitchFamily="2" charset="-122"/>
              </a:rPr>
              <a:t> 强大业务能力</a:t>
            </a:r>
            <a:endParaRPr lang="en-US" altLang="zh-CN" b="1" dirty="0" smtClean="0">
              <a:latin typeface="黑体" pitchFamily="2" charset="-122"/>
              <a:ea typeface="黑体" pitchFamily="2" charset="-122"/>
            </a:endParaRPr>
          </a:p>
          <a:p>
            <a:pPr>
              <a:lnSpc>
                <a:spcPct val="120000"/>
              </a:lnSpc>
              <a:spcBef>
                <a:spcPts val="600"/>
              </a:spcBef>
              <a:spcAft>
                <a:spcPts val="0"/>
              </a:spcAft>
            </a:pPr>
            <a:r>
              <a:rPr lang="en-US" altLang="zh-CN" sz="1300" dirty="0" smtClean="0">
                <a:solidFill>
                  <a:schemeClr val="tx1"/>
                </a:solidFill>
                <a:latin typeface="黑体" pitchFamily="2" charset="-122"/>
                <a:ea typeface="黑体" pitchFamily="2" charset="-122"/>
              </a:rPr>
              <a:t>    </a:t>
            </a:r>
            <a:r>
              <a:rPr lang="zh-CN" altLang="en-US" sz="1300" dirty="0" smtClean="0">
                <a:solidFill>
                  <a:schemeClr val="tx1"/>
                </a:solidFill>
                <a:latin typeface="微软雅黑" pitchFamily="34" charset="-122"/>
                <a:ea typeface="微软雅黑" pitchFamily="34" charset="-122"/>
              </a:rPr>
              <a:t>在会议中，与会者可以通过语音、视频和数据协作工具进行互动，提高沟通效率、降低差旅成本</a:t>
            </a:r>
            <a:r>
              <a:rPr lang="zh-CN" altLang="zh-CN" sz="1300" dirty="0" smtClean="0">
                <a:solidFill>
                  <a:srgbClr val="000000"/>
                </a:solidFill>
                <a:latin typeface="微软雅黑" pitchFamily="34" charset="-122"/>
                <a:ea typeface="微软雅黑" pitchFamily="34" charset="-122"/>
              </a:rPr>
              <a:t>。</a:t>
            </a:r>
            <a:endParaRPr lang="zh-CN" altLang="en-US" sz="1300" dirty="0">
              <a:solidFill>
                <a:srgbClr val="000000"/>
              </a:solidFill>
              <a:latin typeface="微软雅黑" pitchFamily="34" charset="-122"/>
              <a:ea typeface="微软雅黑" pitchFamily="34" charset="-122"/>
            </a:endParaRPr>
          </a:p>
        </p:txBody>
      </p:sp>
      <p:pic>
        <p:nvPicPr>
          <p:cNvPr id="55" name="Picture 2"/>
          <p:cNvPicPr>
            <a:picLocks noChangeAspect="1" noChangeArrowheads="1"/>
          </p:cNvPicPr>
          <p:nvPr/>
        </p:nvPicPr>
        <p:blipFill>
          <a:blip r:embed="rId12" cstate="print"/>
          <a:srcRect/>
          <a:stretch>
            <a:fillRect/>
          </a:stretch>
        </p:blipFill>
        <p:spPr bwMode="auto">
          <a:xfrm>
            <a:off x="5417907" y="5661248"/>
            <a:ext cx="2798040" cy="1080120"/>
          </a:xfrm>
          <a:prstGeom prst="rect">
            <a:avLst/>
          </a:prstGeom>
          <a:noFill/>
          <a:ln w="9525">
            <a:noFill/>
            <a:miter lim="800000"/>
            <a:headEnd/>
            <a:tailEnd/>
          </a:ln>
        </p:spPr>
      </p:pic>
      <p:cxnSp>
        <p:nvCxnSpPr>
          <p:cNvPr id="59" name="直接连接符 58"/>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0" name="椭圆 59"/>
          <p:cNvSpPr/>
          <p:nvPr/>
        </p:nvSpPr>
        <p:spPr bwMode="auto">
          <a:xfrm>
            <a:off x="7197725" y="492547"/>
            <a:ext cx="723900" cy="677862"/>
          </a:xfrm>
          <a:prstGeom prst="ellipse">
            <a:avLst/>
          </a:prstGeom>
          <a:blipFill dpi="0" rotWithShape="1">
            <a:blip r:embed="rId1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61" name="椭圆 60"/>
          <p:cNvSpPr/>
          <p:nvPr/>
        </p:nvSpPr>
        <p:spPr bwMode="auto">
          <a:xfrm>
            <a:off x="8061325" y="476672"/>
            <a:ext cx="723900" cy="677862"/>
          </a:xfrm>
          <a:prstGeom prst="ellipse">
            <a:avLst/>
          </a:prstGeom>
          <a:blipFill dpi="0" rotWithShape="1">
            <a:blip r:embed="rId1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62" name="椭圆 61"/>
          <p:cNvSpPr/>
          <p:nvPr/>
        </p:nvSpPr>
        <p:spPr bwMode="auto">
          <a:xfrm>
            <a:off x="6334125" y="476672"/>
            <a:ext cx="723900" cy="677862"/>
          </a:xfrm>
          <a:prstGeom prst="ellipse">
            <a:avLst/>
          </a:prstGeom>
          <a:blipFill dpi="0" rotWithShape="1">
            <a:blip r:embed="rId1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63" name="Text Box 3"/>
          <p:cNvSpPr txBox="1">
            <a:spLocks noChangeArrowheads="1"/>
          </p:cNvSpPr>
          <p:nvPr/>
        </p:nvSpPr>
        <p:spPr bwMode="auto">
          <a:xfrm>
            <a:off x="4932040" y="2440047"/>
            <a:ext cx="324633"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sz="1600">
                <a:solidFill>
                  <a:srgbClr val="FF3300"/>
                </a:solidFill>
              </a:rPr>
              <a:t> </a:t>
            </a:r>
            <a:r>
              <a:rPr lang="zh-CN" altLang="en-US" sz="1600" smtClean="0">
                <a:solidFill>
                  <a:srgbClr val="FF3300"/>
                </a:solidFill>
              </a:rPr>
              <a:t>视频</a:t>
            </a:r>
            <a:r>
              <a:rPr lang="zh-CN" altLang="en-US" sz="1600">
                <a:solidFill>
                  <a:srgbClr val="FF3300"/>
                </a:solidFill>
              </a:rPr>
              <a:t>会议系统</a:t>
            </a:r>
            <a:r>
              <a:rPr lang="zh-CN" altLang="en-US" sz="1600" smtClean="0">
                <a:solidFill>
                  <a:srgbClr val="FF3300"/>
                </a:solidFill>
              </a:rPr>
              <a:t>扩展</a:t>
            </a:r>
            <a:endParaRPr lang="en-US" altLang="zh-CN" sz="1600" smtClean="0">
              <a:solidFill>
                <a:srgbClr val="FF3300"/>
              </a:solidFill>
            </a:endParaRPr>
          </a:p>
          <a:p>
            <a:r>
              <a:rPr lang="zh-CN" altLang="en-US" sz="1600" smtClean="0">
                <a:solidFill>
                  <a:srgbClr val="FF3300"/>
                </a:solidFill>
              </a:rPr>
              <a:t>融合</a:t>
            </a:r>
            <a:r>
              <a:rPr lang="zh-CN" altLang="en-US" sz="1600">
                <a:solidFill>
                  <a:srgbClr val="FF3300"/>
                </a:solidFill>
              </a:rPr>
              <a:t>会议</a:t>
            </a:r>
          </a:p>
        </p:txBody>
      </p:sp>
      <p:sp>
        <p:nvSpPr>
          <p:cNvPr id="69"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3  </a:t>
            </a:r>
            <a:r>
              <a:rPr lang="zh-CN" altLang="en-US" smtClean="0"/>
              <a:t>信息通</a:t>
            </a:r>
            <a:r>
              <a:rPr lang="zh-CN" altLang="en-US" smtClean="0">
                <a:solidFill>
                  <a:srgbClr val="FF3300"/>
                </a:solidFill>
              </a:rPr>
              <a:t>政</a:t>
            </a:r>
            <a:r>
              <a:rPr lang="zh-CN" altLang="en-US" smtClean="0"/>
              <a:t> </a:t>
            </a:r>
            <a:r>
              <a:rPr lang="en-US" altLang="zh-CN" smtClean="0"/>
              <a:t>— </a:t>
            </a:r>
            <a:r>
              <a:rPr lang="zh-CN" altLang="en-US">
                <a:latin typeface="楷体_GB2312" pitchFamily="49" charset="-122"/>
                <a:ea typeface="楷体_GB2312" pitchFamily="49" charset="-122"/>
              </a:rPr>
              <a:t>电子</a:t>
            </a:r>
            <a:r>
              <a:rPr lang="zh-CN" altLang="en-US" smtClean="0">
                <a:latin typeface="楷体_GB2312" pitchFamily="49" charset="-122"/>
                <a:ea typeface="楷体_GB2312" pitchFamily="49" charset="-122"/>
              </a:rPr>
              <a:t>政务应用</a:t>
            </a:r>
            <a:endParaRPr lang="zh-CN" altLang="en-US" dirty="0">
              <a:latin typeface="楷体_GB2312" pitchFamily="49" charset="-122"/>
              <a:ea typeface="楷体_GB2312" pitchFamily="49" charset="-122"/>
            </a:endParaRPr>
          </a:p>
        </p:txBody>
      </p:sp>
      <p:sp>
        <p:nvSpPr>
          <p:cNvPr id="70" name="圆角矩形 69"/>
          <p:cNvSpPr/>
          <p:nvPr/>
        </p:nvSpPr>
        <p:spPr>
          <a:xfrm>
            <a:off x="0" y="1011560"/>
            <a:ext cx="118762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综合</a:t>
            </a:r>
            <a:r>
              <a:rPr lang="zh-CN" altLang="en-US" sz="1200" dirty="0" smtClean="0">
                <a:solidFill>
                  <a:srgbClr val="0070C0"/>
                </a:solidFill>
                <a:latin typeface="微软雅黑" pitchFamily="34" charset="-122"/>
                <a:ea typeface="微软雅黑" pitchFamily="34" charset="-122"/>
              </a:rPr>
              <a:t>办公</a:t>
            </a:r>
            <a:r>
              <a:rPr lang="zh-CN" altLang="en-US" sz="1200" dirty="0">
                <a:solidFill>
                  <a:srgbClr val="0070C0"/>
                </a:solidFill>
                <a:latin typeface="微软雅黑" pitchFamily="34" charset="-122"/>
                <a:ea typeface="微软雅黑" pitchFamily="34" charset="-122"/>
              </a:rPr>
              <a:t>系统</a:t>
            </a:r>
          </a:p>
        </p:txBody>
      </p:sp>
      <p:sp>
        <p:nvSpPr>
          <p:cNvPr id="71" name="圆角矩形 70"/>
          <p:cNvSpPr/>
          <p:nvPr/>
        </p:nvSpPr>
        <p:spPr>
          <a:xfrm>
            <a:off x="1187623"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smtClean="0">
                <a:solidFill>
                  <a:srgbClr val="0070C0"/>
                </a:solidFill>
                <a:latin typeface="微软雅黑" pitchFamily="34" charset="-122"/>
                <a:ea typeface="微软雅黑" pitchFamily="34" charset="-122"/>
              </a:rPr>
              <a:t>业务审批系统</a:t>
            </a:r>
            <a:endParaRPr lang="zh-CN" altLang="en-US" sz="1200">
              <a:solidFill>
                <a:srgbClr val="0070C0"/>
              </a:solidFill>
              <a:latin typeface="微软雅黑" pitchFamily="34" charset="-122"/>
              <a:ea typeface="微软雅黑" pitchFamily="34" charset="-122"/>
            </a:endParaRPr>
          </a:p>
        </p:txBody>
      </p:sp>
      <p:cxnSp>
        <p:nvCxnSpPr>
          <p:cNvPr id="72" name="直接连接符 71"/>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a:off x="169168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4" name="圆角矩形 73"/>
          <p:cNvSpPr/>
          <p:nvPr/>
        </p:nvSpPr>
        <p:spPr>
          <a:xfrm>
            <a:off x="2339751" y="1011560"/>
            <a:ext cx="1257677"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a:solidFill>
                  <a:schemeClr val="bg1"/>
                </a:solidFill>
                <a:latin typeface="微软雅黑" pitchFamily="34" charset="-122"/>
                <a:ea typeface="微软雅黑" pitchFamily="34" charset="-122"/>
              </a:rPr>
              <a:t>视频会议系统</a:t>
            </a:r>
          </a:p>
        </p:txBody>
      </p:sp>
      <p:cxnSp>
        <p:nvCxnSpPr>
          <p:cNvPr id="75" name="直接连接符 74"/>
          <p:cNvCxnSpPr/>
          <p:nvPr/>
        </p:nvCxnSpPr>
        <p:spPr>
          <a:xfrm>
            <a:off x="298782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6" name="圆角矩形 75"/>
          <p:cNvSpPr/>
          <p:nvPr/>
        </p:nvSpPr>
        <p:spPr>
          <a:xfrm>
            <a:off x="3563888"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招商管理系统</a:t>
            </a:r>
          </a:p>
        </p:txBody>
      </p:sp>
      <p:cxnSp>
        <p:nvCxnSpPr>
          <p:cNvPr id="77" name="直接连接符 76"/>
          <p:cNvCxnSpPr/>
          <p:nvPr/>
        </p:nvCxnSpPr>
        <p:spPr>
          <a:xfrm>
            <a:off x="421196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8" name="圆角矩形 77"/>
          <p:cNvSpPr/>
          <p:nvPr/>
        </p:nvSpPr>
        <p:spPr>
          <a:xfrm>
            <a:off x="4716016" y="1011560"/>
            <a:ext cx="141923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社区管理与服务</a:t>
            </a:r>
          </a:p>
        </p:txBody>
      </p:sp>
      <p:cxnSp>
        <p:nvCxnSpPr>
          <p:cNvPr id="79" name="直接连接符 78"/>
          <p:cNvCxnSpPr/>
          <p:nvPr/>
        </p:nvCxnSpPr>
        <p:spPr>
          <a:xfrm>
            <a:off x="543609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7" name="同心圆 56"/>
          <p:cNvSpPr/>
          <p:nvPr/>
        </p:nvSpPr>
        <p:spPr>
          <a:xfrm>
            <a:off x="4932040" y="2132856"/>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 name="矩形 2"/>
          <p:cNvSpPr/>
          <p:nvPr/>
        </p:nvSpPr>
        <p:spPr>
          <a:xfrm>
            <a:off x="5364088" y="2060848"/>
            <a:ext cx="3528392" cy="954107"/>
          </a:xfrm>
          <a:prstGeom prst="rect">
            <a:avLst/>
          </a:prstGeom>
        </p:spPr>
        <p:txBody>
          <a:bodyPr wrap="square">
            <a:spAutoFit/>
          </a:bodyPr>
          <a:lstStyle/>
          <a:p>
            <a:pPr>
              <a:defRPr/>
            </a:pPr>
            <a:r>
              <a:rPr lang="zh-CN" altLang="en-US" sz="1400">
                <a:latin typeface="微软雅黑" pitchFamily="34" charset="-122"/>
                <a:ea typeface="微软雅黑" pitchFamily="34" charset="-122"/>
              </a:rPr>
              <a:t>整合传统电话会议、桌面会议和会议室会议的基础</a:t>
            </a:r>
            <a:r>
              <a:rPr lang="zh-CN" altLang="en-US" sz="1400" smtClean="0">
                <a:latin typeface="微软雅黑" pitchFamily="34" charset="-122"/>
                <a:ea typeface="微软雅黑" pitchFamily="34" charset="-122"/>
              </a:rPr>
              <a:t>上，形成的多人参与的会议</a:t>
            </a:r>
            <a:r>
              <a:rPr lang="zh-CN" altLang="en-US" sz="1400">
                <a:latin typeface="微软雅黑" pitchFamily="34" charset="-122"/>
                <a:ea typeface="微软雅黑" pitchFamily="34" charset="-122"/>
              </a:rPr>
              <a:t>解决</a:t>
            </a:r>
            <a:r>
              <a:rPr lang="zh-CN" altLang="en-US" sz="1400" smtClean="0">
                <a:latin typeface="微软雅黑" pitchFamily="34" charset="-122"/>
                <a:ea typeface="微软雅黑" pitchFamily="34" charset="-122"/>
              </a:rPr>
              <a:t>方案，</a:t>
            </a:r>
            <a:r>
              <a:rPr lang="zh-CN" altLang="en-US" sz="1400" b="1">
                <a:latin typeface="微软雅黑" pitchFamily="34" charset="-122"/>
                <a:ea typeface="微软雅黑" pitchFamily="34" charset="-122"/>
              </a:rPr>
              <a:t>可与电脑、固定电话、手机等各类终端进行话音</a:t>
            </a:r>
            <a:r>
              <a:rPr lang="zh-CN" altLang="en-US" sz="1400" b="1" smtClean="0">
                <a:latin typeface="微软雅黑" pitchFamily="34" charset="-122"/>
                <a:ea typeface="微软雅黑" pitchFamily="34" charset="-122"/>
              </a:rPr>
              <a:t>和视频会议。</a:t>
            </a:r>
            <a:endParaRPr lang="zh-CN" altLang="en-US" sz="1400" b="1">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7" name="组合 26"/>
          <p:cNvGrpSpPr/>
          <p:nvPr/>
        </p:nvGrpSpPr>
        <p:grpSpPr>
          <a:xfrm>
            <a:off x="647563" y="2366263"/>
            <a:ext cx="8244917" cy="4127194"/>
            <a:chOff x="1487875" y="836712"/>
            <a:chExt cx="9411496" cy="5598872"/>
          </a:xfrm>
        </p:grpSpPr>
        <p:sp>
          <p:nvSpPr>
            <p:cNvPr id="4" name="AutoShape 35"/>
            <p:cNvSpPr>
              <a:spLocks noChangeArrowheads="1"/>
            </p:cNvSpPr>
            <p:nvPr/>
          </p:nvSpPr>
          <p:spPr bwMode="auto">
            <a:xfrm>
              <a:off x="1487875" y="3212976"/>
              <a:ext cx="9315460" cy="2160240"/>
            </a:xfrm>
            <a:prstGeom prst="roundRect">
              <a:avLst>
                <a:gd name="adj" fmla="val 2466"/>
              </a:avLst>
            </a:prstGeom>
            <a:solidFill>
              <a:srgbClr val="F8F8F8"/>
            </a:solidFill>
            <a:ln w="12700" algn="ctr">
              <a:solidFill>
                <a:srgbClr val="C0C0C0"/>
              </a:solidFill>
              <a:round/>
              <a:headEnd/>
              <a:tailEnd/>
            </a:ln>
            <a:effectLst>
              <a:outerShdw blurRad="63500" sx="101000" sy="101000" algn="ctr" rotWithShape="0">
                <a:prstClr val="black">
                  <a:alpha val="20000"/>
                </a:prstClr>
              </a:outerShdw>
            </a:effectLst>
          </p:spPr>
          <p:txBody>
            <a:bodyPr anchor="ctr"/>
            <a:lstStyle/>
            <a:p>
              <a:pPr>
                <a:lnSpc>
                  <a:spcPct val="120000"/>
                </a:lnSpc>
                <a:defRPr/>
              </a:pPr>
              <a:endParaRPr lang="en-US" altLang="zh-CN" sz="1400" dirty="0">
                <a:latin typeface="微软雅黑" pitchFamily="34" charset="-122"/>
                <a:ea typeface="微软雅黑" pitchFamily="34" charset="-122"/>
              </a:endParaRPr>
            </a:p>
          </p:txBody>
        </p:sp>
        <p:sp>
          <p:nvSpPr>
            <p:cNvPr id="5" name="AutoShape 35"/>
            <p:cNvSpPr>
              <a:spLocks noChangeArrowheads="1"/>
            </p:cNvSpPr>
            <p:nvPr/>
          </p:nvSpPr>
          <p:spPr bwMode="auto">
            <a:xfrm>
              <a:off x="1487875" y="836712"/>
              <a:ext cx="9315460" cy="2160240"/>
            </a:xfrm>
            <a:prstGeom prst="roundRect">
              <a:avLst>
                <a:gd name="adj" fmla="val 2466"/>
              </a:avLst>
            </a:prstGeom>
            <a:solidFill>
              <a:srgbClr val="F8F8F8"/>
            </a:solidFill>
            <a:ln w="12700" algn="ctr">
              <a:solidFill>
                <a:srgbClr val="C0C0C0"/>
              </a:solidFill>
              <a:round/>
              <a:headEnd/>
              <a:tailEnd/>
            </a:ln>
            <a:effectLst>
              <a:outerShdw blurRad="63500" sx="101000" sy="101000" algn="ctr" rotWithShape="0">
                <a:prstClr val="black">
                  <a:alpha val="20000"/>
                </a:prstClr>
              </a:outerShdw>
            </a:effectLst>
          </p:spPr>
          <p:txBody>
            <a:bodyPr anchor="ctr"/>
            <a:lstStyle/>
            <a:p>
              <a:pPr>
                <a:lnSpc>
                  <a:spcPct val="120000"/>
                </a:lnSpc>
                <a:defRPr/>
              </a:pPr>
              <a:endParaRPr lang="en-US" altLang="zh-CN" sz="1400" dirty="0">
                <a:latin typeface="微软雅黑" pitchFamily="34" charset="-122"/>
                <a:ea typeface="微软雅黑" pitchFamily="34" charset="-122"/>
              </a:endParaRPr>
            </a:p>
          </p:txBody>
        </p:sp>
        <p:sp>
          <p:nvSpPr>
            <p:cNvPr id="6" name="矩形 5"/>
            <p:cNvSpPr/>
            <p:nvPr/>
          </p:nvSpPr>
          <p:spPr>
            <a:xfrm>
              <a:off x="1487875" y="5479132"/>
              <a:ext cx="9411496" cy="956452"/>
            </a:xfrm>
            <a:prstGeom prst="rect">
              <a:avLst/>
            </a:prstGeom>
            <a:solidFill>
              <a:schemeClr val="bg1">
                <a:lumMod val="95000"/>
              </a:schemeClr>
            </a:solidFill>
          </p:spPr>
          <p:txBody>
            <a:bodyPr wrap="square">
              <a:spAutoFit/>
            </a:bodyPr>
            <a:lstStyle/>
            <a:p>
              <a:pPr>
                <a:lnSpc>
                  <a:spcPct val="120000"/>
                </a:lnSpc>
                <a:buFont typeface="Arial" pitchFamily="34" charset="0"/>
                <a:buChar char="•"/>
              </a:pPr>
              <a:r>
                <a:rPr lang="zh-CN" altLang="en-US" sz="1400" smtClean="0">
                  <a:latin typeface="微软雅黑" pitchFamily="34" charset="-122"/>
                  <a:ea typeface="微软雅黑" pitchFamily="34" charset="-122"/>
                </a:rPr>
                <a:t>  同</a:t>
              </a:r>
              <a:r>
                <a:rPr lang="zh-CN" altLang="en-US" sz="1400" dirty="0" smtClean="0">
                  <a:latin typeface="微软雅黑" pitchFamily="34" charset="-122"/>
                  <a:ea typeface="微软雅黑" pitchFamily="34" charset="-122"/>
                </a:rPr>
                <a:t>企业办公系统集成，可查看组织架构，快速搜索联系人，实时更新电子通讯录。</a:t>
              </a:r>
              <a:endParaRPr lang="en-US" altLang="zh-CN" sz="1400" dirty="0" smtClean="0">
                <a:latin typeface="微软雅黑" pitchFamily="34" charset="-122"/>
                <a:ea typeface="微软雅黑" pitchFamily="34" charset="-122"/>
              </a:endParaRPr>
            </a:p>
            <a:p>
              <a:pPr>
                <a:lnSpc>
                  <a:spcPct val="120000"/>
                </a:lnSpc>
                <a:buFont typeface="Arial" pitchFamily="34" charset="0"/>
                <a:buChar char="•"/>
              </a:pPr>
              <a:r>
                <a:rPr lang="zh-CN" altLang="en-US" sz="1400" smtClean="0">
                  <a:latin typeface="微软雅黑" pitchFamily="34" charset="-122"/>
                  <a:ea typeface="微软雅黑" pitchFamily="34" charset="-122"/>
                </a:rPr>
                <a:t>  依据</a:t>
              </a:r>
              <a:r>
                <a:rPr lang="zh-CN" altLang="en-US" sz="1400" dirty="0" smtClean="0">
                  <a:latin typeface="微软雅黑" pitchFamily="34" charset="-122"/>
                  <a:ea typeface="微软雅黑" pitchFamily="34" charset="-122"/>
                </a:rPr>
                <a:t>工作业务</a:t>
              </a:r>
              <a:r>
                <a:rPr lang="en-US" altLang="zh-CN" sz="1400" dirty="0" smtClean="0">
                  <a:latin typeface="微软雅黑" pitchFamily="34" charset="-122"/>
                  <a:ea typeface="微软雅黑" pitchFamily="34" charset="-122"/>
                </a:rPr>
                <a:t>,</a:t>
              </a:r>
              <a:r>
                <a:rPr lang="zh-CN" altLang="en-US" sz="1400" dirty="0" smtClean="0">
                  <a:latin typeface="微软雅黑" pitchFamily="34" charset="-122"/>
                  <a:ea typeface="微软雅黑" pitchFamily="34" charset="-122"/>
                </a:rPr>
                <a:t>把联系人分组，创建通讯群组</a:t>
              </a:r>
              <a:r>
                <a:rPr lang="en-US" altLang="zh-CN" sz="1400" dirty="0" smtClean="0">
                  <a:latin typeface="微软雅黑" pitchFamily="34" charset="-122"/>
                  <a:ea typeface="微软雅黑" pitchFamily="34" charset="-122"/>
                </a:rPr>
                <a:t>,</a:t>
              </a:r>
              <a:r>
                <a:rPr lang="zh-CN" altLang="en-US" sz="1400" dirty="0" smtClean="0">
                  <a:latin typeface="微软雅黑" pitchFamily="34" charset="-122"/>
                  <a:ea typeface="微软雅黑" pitchFamily="34" charset="-122"/>
                </a:rPr>
                <a:t>广播消息，系统消息，历史消息查看。</a:t>
              </a:r>
              <a:endParaRPr lang="en-US" altLang="zh-CN" sz="1400" dirty="0" smtClean="0">
                <a:latin typeface="微软雅黑" pitchFamily="34" charset="-122"/>
                <a:ea typeface="微软雅黑" pitchFamily="34" charset="-122"/>
              </a:endParaRPr>
            </a:p>
            <a:p>
              <a:pPr>
                <a:lnSpc>
                  <a:spcPct val="120000"/>
                </a:lnSpc>
                <a:buFont typeface="Arial" pitchFamily="34" charset="0"/>
                <a:buChar char="•"/>
              </a:pPr>
              <a:r>
                <a:rPr lang="zh-CN" altLang="en-US" sz="1400" smtClean="0">
                  <a:latin typeface="微软雅黑" pitchFamily="34" charset="-122"/>
                  <a:ea typeface="微软雅黑" pitchFamily="34" charset="-122"/>
                </a:rPr>
                <a:t>  联系人</a:t>
              </a:r>
              <a:r>
                <a:rPr lang="zh-CN" altLang="en-US" sz="1400" dirty="0" smtClean="0">
                  <a:latin typeface="微软雅黑" pitchFamily="34" charset="-122"/>
                  <a:ea typeface="微软雅黑" pitchFamily="34" charset="-122"/>
                </a:rPr>
                <a:t>状态展示，即时沟通交流，多人即时电脑会议。</a:t>
              </a:r>
              <a:endParaRPr lang="zh-CN" altLang="en-US" sz="1400" dirty="0">
                <a:latin typeface="微软雅黑" pitchFamily="34" charset="-122"/>
                <a:ea typeface="微软雅黑" pitchFamily="34" charset="-122"/>
              </a:endParaRPr>
            </a:p>
          </p:txBody>
        </p:sp>
        <p:pic>
          <p:nvPicPr>
            <p:cNvPr id="7" name="Picture 11"/>
            <p:cNvPicPr>
              <a:picLocks noChangeAspect="1" noChangeArrowheads="1"/>
            </p:cNvPicPr>
            <p:nvPr/>
          </p:nvPicPr>
          <p:blipFill>
            <a:blip r:embed="rId3" cstate="print"/>
            <a:srcRect/>
            <a:stretch>
              <a:fillRect/>
            </a:stretch>
          </p:blipFill>
          <p:spPr bwMode="auto">
            <a:xfrm>
              <a:off x="8690550" y="1384410"/>
              <a:ext cx="1824678" cy="1108486"/>
            </a:xfrm>
            <a:prstGeom prst="rect">
              <a:avLst/>
            </a:prstGeom>
            <a:noFill/>
            <a:ln w="9525">
              <a:noFill/>
              <a:miter lim="800000"/>
              <a:headEnd/>
              <a:tailEnd/>
            </a:ln>
            <a:effectLst/>
          </p:spPr>
        </p:pic>
        <p:pic>
          <p:nvPicPr>
            <p:cNvPr id="8" name="Picture 12" descr="F:\胶片图片\方形\A\A商务\shutterstock_7064659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40303" y="1384410"/>
              <a:ext cx="1824678" cy="1036478"/>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54"/>
            <p:cNvSpPr txBox="1">
              <a:spLocks noChangeArrowheads="1"/>
            </p:cNvSpPr>
            <p:nvPr/>
          </p:nvSpPr>
          <p:spPr bwMode="auto">
            <a:xfrm>
              <a:off x="6101186" y="2564903"/>
              <a:ext cx="1027810" cy="371986"/>
            </a:xfrm>
            <a:prstGeom prst="rect">
              <a:avLst/>
            </a:prstGeom>
            <a:noFill/>
            <a:ln w="9525">
              <a:noFill/>
              <a:miter lim="800000"/>
              <a:headEnd/>
              <a:tailEnd/>
            </a:ln>
          </p:spPr>
          <p:txBody>
            <a:bodyPr wrap="none" lIns="99986" tIns="49989" rIns="99986" bIns="49989">
              <a:spAutoFit/>
            </a:bodyPr>
            <a:lstStyle/>
            <a:p>
              <a:pPr algn="ctr" defTabSz="1001713" eaLnBrk="0" hangingPunct="0">
                <a:lnSpc>
                  <a:spcPct val="120000"/>
                </a:lnSpc>
              </a:pPr>
              <a:r>
                <a:rPr lang="zh-CN" altLang="en-US" sz="1400" b="0" dirty="0" smtClean="0">
                  <a:latin typeface="微软雅黑" pitchFamily="34" charset="-122"/>
                  <a:ea typeface="微软雅黑" pitchFamily="34" charset="-122"/>
                </a:rPr>
                <a:t>移动电话</a:t>
              </a:r>
              <a:endParaRPr lang="zh-CN" altLang="en-US" sz="1400" b="0" dirty="0">
                <a:latin typeface="微软雅黑" pitchFamily="34" charset="-122"/>
                <a:ea typeface="微软雅黑" pitchFamily="34" charset="-122"/>
              </a:endParaRPr>
            </a:p>
          </p:txBody>
        </p:sp>
        <p:sp>
          <p:nvSpPr>
            <p:cNvPr id="10" name="Text Box 54"/>
            <p:cNvSpPr txBox="1">
              <a:spLocks noChangeArrowheads="1"/>
            </p:cNvSpPr>
            <p:nvPr/>
          </p:nvSpPr>
          <p:spPr bwMode="auto">
            <a:xfrm>
              <a:off x="3121085" y="2564903"/>
              <a:ext cx="1085113" cy="396152"/>
            </a:xfrm>
            <a:prstGeom prst="rect">
              <a:avLst/>
            </a:prstGeom>
            <a:noFill/>
            <a:ln w="9525">
              <a:noFill/>
              <a:miter lim="800000"/>
              <a:headEnd/>
              <a:tailEnd/>
            </a:ln>
          </p:spPr>
          <p:txBody>
            <a:bodyPr wrap="none" lIns="99986" tIns="49989" rIns="99986" bIns="49989">
              <a:spAutoFit/>
            </a:bodyPr>
            <a:lstStyle/>
            <a:p>
              <a:pPr algn="ctr" defTabSz="1001713" eaLnBrk="0" hangingPunct="0">
                <a:lnSpc>
                  <a:spcPct val="120000"/>
                </a:lnSpc>
              </a:pPr>
              <a:r>
                <a:rPr lang="en-US" altLang="zh-CN" sz="1400" dirty="0" smtClean="0">
                  <a:latin typeface="微软雅黑" pitchFamily="34" charset="-122"/>
                  <a:ea typeface="微软雅黑" pitchFamily="34" charset="-122"/>
                </a:rPr>
                <a:t>PC</a:t>
              </a:r>
              <a:r>
                <a:rPr lang="zh-CN" altLang="en-US" sz="1400" dirty="0" smtClean="0">
                  <a:latin typeface="微软雅黑" pitchFamily="34" charset="-122"/>
                  <a:ea typeface="微软雅黑" pitchFamily="34" charset="-122"/>
                </a:rPr>
                <a:t>软终端</a:t>
              </a:r>
              <a:endParaRPr lang="zh-CN" altLang="en-US" sz="1400" b="0" dirty="0">
                <a:latin typeface="微软雅黑" pitchFamily="34" charset="-122"/>
                <a:ea typeface="微软雅黑" pitchFamily="34" charset="-122"/>
              </a:endParaRPr>
            </a:p>
          </p:txBody>
        </p:sp>
        <p:sp>
          <p:nvSpPr>
            <p:cNvPr id="11" name="Text Box 54"/>
            <p:cNvSpPr txBox="1">
              <a:spLocks noChangeArrowheads="1"/>
            </p:cNvSpPr>
            <p:nvPr/>
          </p:nvSpPr>
          <p:spPr bwMode="auto">
            <a:xfrm>
              <a:off x="9078292" y="2564903"/>
              <a:ext cx="1027810" cy="396152"/>
            </a:xfrm>
            <a:prstGeom prst="rect">
              <a:avLst/>
            </a:prstGeom>
            <a:noFill/>
            <a:ln w="9525">
              <a:noFill/>
              <a:miter lim="800000"/>
              <a:headEnd/>
              <a:tailEnd/>
            </a:ln>
          </p:spPr>
          <p:txBody>
            <a:bodyPr wrap="none" lIns="99986" tIns="49989" rIns="99986" bIns="49989">
              <a:spAutoFit/>
            </a:bodyPr>
            <a:lstStyle/>
            <a:p>
              <a:pPr algn="ctr" defTabSz="1001713" eaLnBrk="0" hangingPunct="0">
                <a:lnSpc>
                  <a:spcPct val="120000"/>
                </a:lnSpc>
              </a:pPr>
              <a:r>
                <a:rPr lang="zh-CN" altLang="en-US" sz="1400" dirty="0" smtClean="0">
                  <a:latin typeface="微软雅黑" pitchFamily="34" charset="-122"/>
                  <a:ea typeface="微软雅黑" pitchFamily="34" charset="-122"/>
                </a:rPr>
                <a:t>固定电话</a:t>
              </a:r>
              <a:endParaRPr lang="zh-CN" altLang="en-US" sz="1400" b="0" dirty="0">
                <a:latin typeface="微软雅黑" pitchFamily="34" charset="-122"/>
                <a:ea typeface="微软雅黑" pitchFamily="34" charset="-122"/>
              </a:endParaRPr>
            </a:p>
          </p:txBody>
        </p:sp>
        <p:pic>
          <p:nvPicPr>
            <p:cNvPr id="12" name="Picture 7" descr="F:\胶片图片\方形\B手机\86515558.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48416" y="1384411"/>
              <a:ext cx="1693672" cy="103647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216518" y="908719"/>
              <a:ext cx="4163769" cy="362485"/>
            </a:xfrm>
            <a:prstGeom prst="rect">
              <a:avLst/>
            </a:prstGeom>
            <a:noFill/>
          </p:spPr>
          <p:txBody>
            <a:bodyPr wrap="none" rtlCol="0">
              <a:spAutoFit/>
            </a:bodyPr>
            <a:lstStyle/>
            <a:p>
              <a:pPr>
                <a:lnSpc>
                  <a:spcPct val="120000"/>
                </a:lnSpc>
              </a:pPr>
              <a:r>
                <a:rPr lang="zh-CN" altLang="en-US" sz="1400" dirty="0" smtClean="0">
                  <a:latin typeface="微软雅黑" pitchFamily="34" charset="-122"/>
                  <a:ea typeface="微软雅黑" pitchFamily="34" charset="-122"/>
                </a:rPr>
                <a:t>场景</a:t>
              </a:r>
              <a:r>
                <a:rPr lang="en-US" altLang="zh-CN" sz="1400" dirty="0" smtClean="0">
                  <a:latin typeface="微软雅黑" pitchFamily="34" charset="-122"/>
                  <a:ea typeface="微软雅黑" pitchFamily="34" charset="-122"/>
                </a:rPr>
                <a:t>1</a:t>
              </a:r>
              <a:r>
                <a:rPr lang="zh-CN" altLang="en-US" sz="1400" dirty="0" smtClean="0">
                  <a:latin typeface="微软雅黑" pitchFamily="34" charset="-122"/>
                  <a:ea typeface="微软雅黑" pitchFamily="34" charset="-122"/>
                </a:rPr>
                <a:t>：</a:t>
              </a:r>
              <a:r>
                <a:rPr lang="en-US" altLang="zh-CN" sz="1400" dirty="0" smtClean="0">
                  <a:latin typeface="微软雅黑" pitchFamily="34" charset="-122"/>
                  <a:ea typeface="微软雅黑" pitchFamily="34" charset="-122"/>
                </a:rPr>
                <a:t>PC</a:t>
              </a:r>
              <a:r>
                <a:rPr lang="zh-CN" altLang="en-US" sz="1400" dirty="0" smtClean="0">
                  <a:latin typeface="微软雅黑" pitchFamily="34" charset="-122"/>
                  <a:ea typeface="微软雅黑" pitchFamily="34" charset="-122"/>
                </a:rPr>
                <a:t>软终端</a:t>
              </a:r>
              <a:r>
                <a:rPr lang="en-US" altLang="zh-CN" sz="1400" dirty="0" smtClean="0">
                  <a:latin typeface="微软雅黑" pitchFamily="34" charset="-122"/>
                  <a:ea typeface="微软雅黑" pitchFamily="34" charset="-122"/>
                </a:rPr>
                <a:t>/</a:t>
              </a:r>
              <a:r>
                <a:rPr lang="zh-CN" altLang="en-US" sz="1400" dirty="0" smtClean="0">
                  <a:latin typeface="微软雅黑" pitchFamily="34" charset="-122"/>
                  <a:ea typeface="微软雅黑" pitchFamily="34" charset="-122"/>
                </a:rPr>
                <a:t>手机</a:t>
              </a:r>
              <a:r>
                <a:rPr lang="en-US" altLang="zh-CN" sz="1400" dirty="0" smtClean="0">
                  <a:latin typeface="微软雅黑" pitchFamily="34" charset="-122"/>
                  <a:ea typeface="微软雅黑" pitchFamily="34" charset="-122"/>
                </a:rPr>
                <a:t>/</a:t>
              </a:r>
              <a:r>
                <a:rPr lang="zh-CN" altLang="en-US" sz="1400" dirty="0" smtClean="0">
                  <a:latin typeface="微软雅黑" pitchFamily="34" charset="-122"/>
                  <a:ea typeface="微软雅黑" pitchFamily="34" charset="-122"/>
                </a:rPr>
                <a:t>固话之间的语音通话</a:t>
              </a:r>
            </a:p>
          </p:txBody>
        </p:sp>
        <p:grpSp>
          <p:nvGrpSpPr>
            <p:cNvPr id="14" name="Group 3"/>
            <p:cNvGrpSpPr>
              <a:grpSpLocks/>
            </p:cNvGrpSpPr>
            <p:nvPr/>
          </p:nvGrpSpPr>
          <p:grpSpPr bwMode="auto">
            <a:xfrm>
              <a:off x="8402444" y="3789040"/>
              <a:ext cx="2208820" cy="1296144"/>
              <a:chOff x="824283" y="0"/>
              <a:chExt cx="8053565" cy="7044590"/>
            </a:xfrm>
          </p:grpSpPr>
          <p:pic>
            <p:nvPicPr>
              <p:cNvPr id="15" name="Picture 2" descr="ipad_landscape_blank.PN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824283" y="0"/>
                <a:ext cx="8053567" cy="7044592"/>
              </a:xfrm>
              <a:prstGeom prst="rect">
                <a:avLst/>
              </a:prstGeom>
              <a:noFill/>
              <a:ln w="9525">
                <a:noFill/>
                <a:miter lim="800000"/>
                <a:headEnd/>
                <a:tailEnd/>
              </a:ln>
            </p:spPr>
          </p:pic>
          <p:pic>
            <p:nvPicPr>
              <p:cNvPr id="16" name="Picture 2" descr="appstore_ipad_chat_fin.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722758" y="779268"/>
                <a:ext cx="6060275" cy="4546629"/>
              </a:xfrm>
              <a:prstGeom prst="rect">
                <a:avLst/>
              </a:prstGeom>
              <a:noFill/>
              <a:ln w="9525">
                <a:noFill/>
                <a:miter lim="800000"/>
                <a:headEnd/>
                <a:tailEnd/>
              </a:ln>
            </p:spPr>
          </p:pic>
        </p:grpSp>
        <p:pic>
          <p:nvPicPr>
            <p:cNvPr id="17" name="Picture 3"/>
            <p:cNvPicPr>
              <a:picLocks noChangeAspect="1" noChangeArrowheads="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617409" y="3740728"/>
              <a:ext cx="1152428" cy="1287596"/>
            </a:xfrm>
            <a:prstGeom prst="rect">
              <a:avLst/>
            </a:prstGeom>
            <a:noFill/>
            <a:ln w="9525">
              <a:noFill/>
              <a:miter lim="800000"/>
              <a:headEnd/>
              <a:tailEnd/>
            </a:ln>
          </p:spPr>
        </p:pic>
        <p:grpSp>
          <p:nvGrpSpPr>
            <p:cNvPr id="18" name="组合 30"/>
            <p:cNvGrpSpPr/>
            <p:nvPr/>
          </p:nvGrpSpPr>
          <p:grpSpPr>
            <a:xfrm>
              <a:off x="2256161" y="3789041"/>
              <a:ext cx="2112785" cy="1151409"/>
              <a:chOff x="3601393" y="1052736"/>
              <a:chExt cx="5138482" cy="3095625"/>
            </a:xfrm>
          </p:grpSpPr>
          <p:pic>
            <p:nvPicPr>
              <p:cNvPr id="19" name="Picture 3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097587" y="1627415"/>
                <a:ext cx="2642288" cy="1128713"/>
              </a:xfrm>
              <a:prstGeom prst="rect">
                <a:avLst/>
              </a:prstGeom>
              <a:noFill/>
              <a:ln w="9525" algn="ctr">
                <a:noFill/>
                <a:miter lim="800000"/>
                <a:headEnd/>
                <a:tailEnd/>
              </a:ln>
            </p:spPr>
          </p:pic>
          <p:pic>
            <p:nvPicPr>
              <p:cNvPr id="20" name="Picture 36"/>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601393" y="1052736"/>
                <a:ext cx="5136371" cy="539750"/>
              </a:xfrm>
              <a:prstGeom prst="rect">
                <a:avLst/>
              </a:prstGeom>
              <a:noFill/>
              <a:ln w="9525">
                <a:noFill/>
                <a:miter lim="800000"/>
                <a:headEnd/>
                <a:tailEnd/>
              </a:ln>
            </p:spPr>
          </p:pic>
          <p:pic>
            <p:nvPicPr>
              <p:cNvPr id="21" name="Picture 37"/>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603505" y="1621061"/>
                <a:ext cx="2110867" cy="2527300"/>
              </a:xfrm>
              <a:prstGeom prst="rect">
                <a:avLst/>
              </a:prstGeom>
              <a:noFill/>
              <a:ln w="9525" algn="ctr">
                <a:noFill/>
                <a:miter lim="800000"/>
                <a:headEnd/>
                <a:tailEnd/>
              </a:ln>
            </p:spPr>
          </p:pic>
          <p:pic>
            <p:nvPicPr>
              <p:cNvPr id="22" name="Picture 38"/>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097587" y="2872011"/>
                <a:ext cx="2642288" cy="1276350"/>
              </a:xfrm>
              <a:prstGeom prst="rect">
                <a:avLst/>
              </a:prstGeom>
              <a:noFill/>
              <a:ln w="9525" algn="ctr">
                <a:noFill/>
                <a:miter lim="800000"/>
                <a:headEnd/>
                <a:tailEnd/>
              </a:ln>
            </p:spPr>
          </p:pic>
        </p:grpSp>
        <p:sp>
          <p:nvSpPr>
            <p:cNvPr id="23" name="Text Box 54"/>
            <p:cNvSpPr txBox="1">
              <a:spLocks noChangeArrowheads="1"/>
            </p:cNvSpPr>
            <p:nvPr/>
          </p:nvSpPr>
          <p:spPr bwMode="auto">
            <a:xfrm>
              <a:off x="2832977" y="4941168"/>
              <a:ext cx="1085113" cy="396152"/>
            </a:xfrm>
            <a:prstGeom prst="rect">
              <a:avLst/>
            </a:prstGeom>
            <a:noFill/>
            <a:ln w="9525">
              <a:noFill/>
              <a:miter lim="800000"/>
              <a:headEnd/>
              <a:tailEnd/>
            </a:ln>
          </p:spPr>
          <p:txBody>
            <a:bodyPr wrap="none" lIns="99986" tIns="49989" rIns="99986" bIns="49989">
              <a:spAutoFit/>
            </a:bodyPr>
            <a:lstStyle/>
            <a:p>
              <a:pPr algn="ctr" defTabSz="1001713" eaLnBrk="0" hangingPunct="0">
                <a:lnSpc>
                  <a:spcPct val="120000"/>
                </a:lnSpc>
              </a:pPr>
              <a:r>
                <a:rPr lang="en-US" altLang="zh-CN" sz="1400" dirty="0" smtClean="0">
                  <a:latin typeface="微软雅黑" pitchFamily="34" charset="-122"/>
                  <a:ea typeface="微软雅黑" pitchFamily="34" charset="-122"/>
                </a:rPr>
                <a:t>PC</a:t>
              </a:r>
              <a:r>
                <a:rPr lang="zh-CN" altLang="en-US" sz="1400" dirty="0" smtClean="0">
                  <a:latin typeface="微软雅黑" pitchFamily="34" charset="-122"/>
                  <a:ea typeface="微软雅黑" pitchFamily="34" charset="-122"/>
                </a:rPr>
                <a:t>客户端</a:t>
              </a:r>
              <a:endParaRPr lang="zh-CN" altLang="en-US" sz="1400" b="0" dirty="0">
                <a:latin typeface="微软雅黑" pitchFamily="34" charset="-122"/>
                <a:ea typeface="微软雅黑" pitchFamily="34" charset="-122"/>
              </a:endParaRPr>
            </a:p>
          </p:txBody>
        </p:sp>
        <p:sp>
          <p:nvSpPr>
            <p:cNvPr id="24" name="Text Box 54"/>
            <p:cNvSpPr txBox="1">
              <a:spLocks noChangeArrowheads="1"/>
            </p:cNvSpPr>
            <p:nvPr/>
          </p:nvSpPr>
          <p:spPr bwMode="auto">
            <a:xfrm>
              <a:off x="5546382" y="5013176"/>
              <a:ext cx="1228370" cy="396152"/>
            </a:xfrm>
            <a:prstGeom prst="rect">
              <a:avLst/>
            </a:prstGeom>
            <a:noFill/>
            <a:ln w="9525">
              <a:noFill/>
              <a:miter lim="800000"/>
              <a:headEnd/>
              <a:tailEnd/>
            </a:ln>
          </p:spPr>
          <p:txBody>
            <a:bodyPr wrap="none" lIns="99986" tIns="49989" rIns="99986" bIns="49989">
              <a:spAutoFit/>
            </a:bodyPr>
            <a:lstStyle/>
            <a:p>
              <a:pPr algn="ctr" defTabSz="1001713" eaLnBrk="0" hangingPunct="0">
                <a:lnSpc>
                  <a:spcPct val="120000"/>
                </a:lnSpc>
              </a:pPr>
              <a:r>
                <a:rPr lang="zh-CN" altLang="en-US" sz="1400" dirty="0" smtClean="0">
                  <a:latin typeface="微软雅黑" pitchFamily="34" charset="-122"/>
                  <a:ea typeface="微软雅黑" pitchFamily="34" charset="-122"/>
                </a:rPr>
                <a:t>手机客户端</a:t>
              </a:r>
              <a:endParaRPr lang="zh-CN" altLang="en-US" sz="1400" b="0" dirty="0">
                <a:latin typeface="微软雅黑" pitchFamily="34" charset="-122"/>
                <a:ea typeface="微软雅黑" pitchFamily="34" charset="-122"/>
              </a:endParaRPr>
            </a:p>
          </p:txBody>
        </p:sp>
        <p:sp>
          <p:nvSpPr>
            <p:cNvPr id="25" name="Text Box 54"/>
            <p:cNvSpPr txBox="1">
              <a:spLocks noChangeArrowheads="1"/>
            </p:cNvSpPr>
            <p:nvPr/>
          </p:nvSpPr>
          <p:spPr bwMode="auto">
            <a:xfrm>
              <a:off x="8809951" y="5013176"/>
              <a:ext cx="1227725" cy="396152"/>
            </a:xfrm>
            <a:prstGeom prst="rect">
              <a:avLst/>
            </a:prstGeom>
            <a:noFill/>
            <a:ln w="9525">
              <a:noFill/>
              <a:miter lim="800000"/>
              <a:headEnd/>
              <a:tailEnd/>
            </a:ln>
          </p:spPr>
          <p:txBody>
            <a:bodyPr wrap="none" lIns="99986" tIns="49989" rIns="99986" bIns="49989">
              <a:spAutoFit/>
            </a:bodyPr>
            <a:lstStyle/>
            <a:p>
              <a:pPr algn="ctr" defTabSz="1001713" eaLnBrk="0" hangingPunct="0">
                <a:lnSpc>
                  <a:spcPct val="120000"/>
                </a:lnSpc>
              </a:pPr>
              <a:r>
                <a:rPr lang="en-US" altLang="zh-CN" sz="1400" dirty="0" smtClean="0">
                  <a:latin typeface="微软雅黑" pitchFamily="34" charset="-122"/>
                  <a:ea typeface="微软雅黑" pitchFamily="34" charset="-122"/>
                </a:rPr>
                <a:t>PAD</a:t>
              </a:r>
              <a:r>
                <a:rPr lang="zh-CN" altLang="en-US" sz="1400" dirty="0" smtClean="0">
                  <a:latin typeface="微软雅黑" pitchFamily="34" charset="-122"/>
                  <a:ea typeface="微软雅黑" pitchFamily="34" charset="-122"/>
                </a:rPr>
                <a:t>客户端</a:t>
              </a:r>
              <a:endParaRPr lang="zh-CN" altLang="en-US" sz="1400" b="0" dirty="0">
                <a:latin typeface="微软雅黑" pitchFamily="34" charset="-122"/>
                <a:ea typeface="微软雅黑" pitchFamily="34" charset="-122"/>
              </a:endParaRPr>
            </a:p>
          </p:txBody>
        </p:sp>
        <p:sp>
          <p:nvSpPr>
            <p:cNvPr id="26" name="TextBox 25"/>
            <p:cNvSpPr txBox="1"/>
            <p:nvPr/>
          </p:nvSpPr>
          <p:spPr>
            <a:xfrm>
              <a:off x="3216518" y="3284983"/>
              <a:ext cx="5165925" cy="386651"/>
            </a:xfrm>
            <a:prstGeom prst="rect">
              <a:avLst/>
            </a:prstGeom>
            <a:noFill/>
          </p:spPr>
          <p:txBody>
            <a:bodyPr wrap="none" rtlCol="0">
              <a:spAutoFit/>
            </a:bodyPr>
            <a:lstStyle/>
            <a:p>
              <a:pPr>
                <a:lnSpc>
                  <a:spcPct val="120000"/>
                </a:lnSpc>
              </a:pPr>
              <a:r>
                <a:rPr lang="zh-CN" altLang="en-US" sz="1400" dirty="0" smtClean="0">
                  <a:latin typeface="微软雅黑" pitchFamily="34" charset="-122"/>
                  <a:ea typeface="微软雅黑" pitchFamily="34" charset="-122"/>
                </a:rPr>
                <a:t>场景</a:t>
              </a:r>
              <a:r>
                <a:rPr lang="en-US" altLang="zh-CN" sz="1400" dirty="0" smtClean="0">
                  <a:latin typeface="微软雅黑" pitchFamily="34" charset="-122"/>
                  <a:ea typeface="微软雅黑" pitchFamily="34" charset="-122"/>
                </a:rPr>
                <a:t>2</a:t>
              </a:r>
              <a:r>
                <a:rPr lang="zh-CN" altLang="en-US" sz="1400" dirty="0" smtClean="0">
                  <a:latin typeface="微软雅黑" pitchFamily="34" charset="-122"/>
                  <a:ea typeface="微软雅黑" pitchFamily="34" charset="-122"/>
                </a:rPr>
                <a:t>：</a:t>
              </a:r>
              <a:r>
                <a:rPr lang="en-US" altLang="zh-CN" sz="1400" dirty="0" smtClean="0">
                  <a:latin typeface="微软雅黑" pitchFamily="34" charset="-122"/>
                  <a:ea typeface="微软雅黑" pitchFamily="34" charset="-122"/>
                </a:rPr>
                <a:t>PC/</a:t>
              </a:r>
              <a:r>
                <a:rPr lang="zh-CN" altLang="en-US" sz="1400" dirty="0" smtClean="0">
                  <a:latin typeface="微软雅黑" pitchFamily="34" charset="-122"/>
                  <a:ea typeface="微软雅黑" pitchFamily="34" charset="-122"/>
                </a:rPr>
                <a:t>手机</a:t>
              </a:r>
              <a:r>
                <a:rPr lang="en-US" altLang="zh-CN" sz="1400" dirty="0" smtClean="0">
                  <a:latin typeface="微软雅黑" pitchFamily="34" charset="-122"/>
                  <a:ea typeface="微软雅黑" pitchFamily="34" charset="-122"/>
                </a:rPr>
                <a:t>/PAD</a:t>
              </a:r>
              <a:r>
                <a:rPr lang="zh-CN" altLang="en-US" sz="1400" dirty="0" smtClean="0">
                  <a:latin typeface="微软雅黑" pitchFamily="34" charset="-122"/>
                  <a:ea typeface="微软雅黑" pitchFamily="34" charset="-122"/>
                </a:rPr>
                <a:t>客户端之间的即时消息和多方会议</a:t>
              </a:r>
            </a:p>
          </p:txBody>
        </p:sp>
      </p:grpSp>
      <p:cxnSp>
        <p:nvCxnSpPr>
          <p:cNvPr id="31" name="直接连接符 30"/>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 name="椭圆 31"/>
          <p:cNvSpPr/>
          <p:nvPr/>
        </p:nvSpPr>
        <p:spPr bwMode="auto">
          <a:xfrm>
            <a:off x="7197725" y="492547"/>
            <a:ext cx="723900" cy="677862"/>
          </a:xfrm>
          <a:prstGeom prst="ellipse">
            <a:avLst/>
          </a:prstGeom>
          <a:blipFill dpi="0" rotWithShape="1">
            <a:blip r:embed="rId1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3" name="椭圆 32"/>
          <p:cNvSpPr/>
          <p:nvPr/>
        </p:nvSpPr>
        <p:spPr bwMode="auto">
          <a:xfrm>
            <a:off x="8061325" y="476672"/>
            <a:ext cx="723900" cy="677862"/>
          </a:xfrm>
          <a:prstGeom prst="ellipse">
            <a:avLst/>
          </a:prstGeom>
          <a:blipFill dpi="0" rotWithShape="1">
            <a:blip r:embed="rId1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4" name="椭圆 33"/>
          <p:cNvSpPr/>
          <p:nvPr/>
        </p:nvSpPr>
        <p:spPr bwMode="auto">
          <a:xfrm>
            <a:off x="6334125" y="476672"/>
            <a:ext cx="723900" cy="677862"/>
          </a:xfrm>
          <a:prstGeom prst="ellipse">
            <a:avLst/>
          </a:prstGeom>
          <a:blipFill dpi="0" rotWithShape="1">
            <a:blip r:embed="rId1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5" name="Text Box 3"/>
          <p:cNvSpPr txBox="1">
            <a:spLocks noChangeArrowheads="1"/>
          </p:cNvSpPr>
          <p:nvPr/>
        </p:nvSpPr>
        <p:spPr bwMode="auto">
          <a:xfrm>
            <a:off x="107504" y="2362139"/>
            <a:ext cx="376174"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4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pPr algn="ctr"/>
            <a:r>
              <a:rPr lang="zh-CN" altLang="en-US" sz="1800"/>
              <a:t>  </a:t>
            </a:r>
            <a:r>
              <a:rPr lang="zh-CN" altLang="en-US" sz="1800" smtClean="0">
                <a:solidFill>
                  <a:srgbClr val="FF0000"/>
                </a:solidFill>
              </a:rPr>
              <a:t>扩展应用</a:t>
            </a:r>
            <a:r>
              <a:rPr lang="en-US" altLang="zh-CN" sz="1800" smtClean="0">
                <a:solidFill>
                  <a:srgbClr val="FF0000"/>
                </a:solidFill>
              </a:rPr>
              <a:t>2</a:t>
            </a:r>
          </a:p>
          <a:p>
            <a:r>
              <a:rPr lang="zh-CN" altLang="en-US" sz="1800" smtClean="0">
                <a:solidFill>
                  <a:srgbClr val="FF0000"/>
                </a:solidFill>
              </a:rPr>
              <a:t>统一通信</a:t>
            </a:r>
            <a:endParaRPr lang="zh-CN" altLang="en-US" sz="1600">
              <a:solidFill>
                <a:schemeClr val="tx1"/>
              </a:solidFill>
            </a:endParaRPr>
          </a:p>
        </p:txBody>
      </p:sp>
      <p:sp>
        <p:nvSpPr>
          <p:cNvPr id="44"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3  </a:t>
            </a:r>
            <a:r>
              <a:rPr lang="zh-CN" altLang="en-US" smtClean="0"/>
              <a:t>信息通</a:t>
            </a:r>
            <a:r>
              <a:rPr lang="zh-CN" altLang="en-US" smtClean="0">
                <a:solidFill>
                  <a:srgbClr val="FF3300"/>
                </a:solidFill>
              </a:rPr>
              <a:t>政</a:t>
            </a:r>
            <a:r>
              <a:rPr lang="zh-CN" altLang="en-US" smtClean="0"/>
              <a:t> </a:t>
            </a:r>
            <a:r>
              <a:rPr lang="en-US" altLang="zh-CN" smtClean="0"/>
              <a:t>— </a:t>
            </a:r>
            <a:r>
              <a:rPr lang="zh-CN" altLang="en-US">
                <a:latin typeface="楷体_GB2312" pitchFamily="49" charset="-122"/>
                <a:ea typeface="楷体_GB2312" pitchFamily="49" charset="-122"/>
              </a:rPr>
              <a:t>电子</a:t>
            </a:r>
            <a:r>
              <a:rPr lang="zh-CN" altLang="en-US" smtClean="0">
                <a:latin typeface="楷体_GB2312" pitchFamily="49" charset="-122"/>
                <a:ea typeface="楷体_GB2312" pitchFamily="49" charset="-122"/>
              </a:rPr>
              <a:t>政务应用</a:t>
            </a:r>
            <a:endParaRPr lang="zh-CN" altLang="en-US" dirty="0">
              <a:latin typeface="楷体_GB2312" pitchFamily="49" charset="-122"/>
              <a:ea typeface="楷体_GB2312" pitchFamily="49" charset="-122"/>
            </a:endParaRPr>
          </a:p>
        </p:txBody>
      </p:sp>
      <p:sp>
        <p:nvSpPr>
          <p:cNvPr id="45" name="圆角矩形 44"/>
          <p:cNvSpPr/>
          <p:nvPr/>
        </p:nvSpPr>
        <p:spPr>
          <a:xfrm>
            <a:off x="0" y="1011560"/>
            <a:ext cx="118762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综合</a:t>
            </a:r>
            <a:r>
              <a:rPr lang="zh-CN" altLang="en-US" sz="1200" dirty="0" smtClean="0">
                <a:solidFill>
                  <a:srgbClr val="0070C0"/>
                </a:solidFill>
                <a:latin typeface="微软雅黑" pitchFamily="34" charset="-122"/>
                <a:ea typeface="微软雅黑" pitchFamily="34" charset="-122"/>
              </a:rPr>
              <a:t>办公</a:t>
            </a:r>
            <a:r>
              <a:rPr lang="zh-CN" altLang="en-US" sz="1200" dirty="0">
                <a:solidFill>
                  <a:srgbClr val="0070C0"/>
                </a:solidFill>
                <a:latin typeface="微软雅黑" pitchFamily="34" charset="-122"/>
                <a:ea typeface="微软雅黑" pitchFamily="34" charset="-122"/>
              </a:rPr>
              <a:t>系统</a:t>
            </a:r>
          </a:p>
        </p:txBody>
      </p:sp>
      <p:sp>
        <p:nvSpPr>
          <p:cNvPr id="46" name="圆角矩形 45"/>
          <p:cNvSpPr/>
          <p:nvPr/>
        </p:nvSpPr>
        <p:spPr>
          <a:xfrm>
            <a:off x="1187623"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smtClean="0">
                <a:solidFill>
                  <a:srgbClr val="0070C0"/>
                </a:solidFill>
                <a:latin typeface="微软雅黑" pitchFamily="34" charset="-122"/>
                <a:ea typeface="微软雅黑" pitchFamily="34" charset="-122"/>
              </a:rPr>
              <a:t>业务审批系统</a:t>
            </a:r>
            <a:endParaRPr lang="zh-CN" altLang="en-US" sz="1200">
              <a:solidFill>
                <a:srgbClr val="0070C0"/>
              </a:solidFill>
              <a:latin typeface="微软雅黑" pitchFamily="34" charset="-122"/>
              <a:ea typeface="微软雅黑" pitchFamily="34" charset="-122"/>
            </a:endParaRPr>
          </a:p>
        </p:txBody>
      </p:sp>
      <p:cxnSp>
        <p:nvCxnSpPr>
          <p:cNvPr id="47" name="直接连接符 46"/>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169168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9" name="圆角矩形 48"/>
          <p:cNvSpPr/>
          <p:nvPr/>
        </p:nvSpPr>
        <p:spPr>
          <a:xfrm>
            <a:off x="2339751" y="1011560"/>
            <a:ext cx="1257677"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a:solidFill>
                  <a:schemeClr val="bg1"/>
                </a:solidFill>
                <a:latin typeface="微软雅黑" pitchFamily="34" charset="-122"/>
                <a:ea typeface="微软雅黑" pitchFamily="34" charset="-122"/>
              </a:rPr>
              <a:t>视频会议系统</a:t>
            </a:r>
          </a:p>
        </p:txBody>
      </p:sp>
      <p:cxnSp>
        <p:nvCxnSpPr>
          <p:cNvPr id="50" name="直接连接符 49"/>
          <p:cNvCxnSpPr/>
          <p:nvPr/>
        </p:nvCxnSpPr>
        <p:spPr>
          <a:xfrm>
            <a:off x="298782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1" name="圆角矩形 50"/>
          <p:cNvSpPr/>
          <p:nvPr/>
        </p:nvSpPr>
        <p:spPr>
          <a:xfrm>
            <a:off x="3563888"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招商管理系统</a:t>
            </a:r>
          </a:p>
        </p:txBody>
      </p:sp>
      <p:cxnSp>
        <p:nvCxnSpPr>
          <p:cNvPr id="52" name="直接连接符 51"/>
          <p:cNvCxnSpPr/>
          <p:nvPr/>
        </p:nvCxnSpPr>
        <p:spPr>
          <a:xfrm>
            <a:off x="421196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3" name="圆角矩形 52"/>
          <p:cNvSpPr/>
          <p:nvPr/>
        </p:nvSpPr>
        <p:spPr>
          <a:xfrm>
            <a:off x="4716016" y="1011560"/>
            <a:ext cx="141923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社区管理与服务</a:t>
            </a:r>
          </a:p>
        </p:txBody>
      </p:sp>
      <p:cxnSp>
        <p:nvCxnSpPr>
          <p:cNvPr id="54" name="直接连接符 53"/>
          <p:cNvCxnSpPr/>
          <p:nvPr/>
        </p:nvCxnSpPr>
        <p:spPr>
          <a:xfrm>
            <a:off x="543609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2" name="同心圆 41"/>
          <p:cNvSpPr/>
          <p:nvPr/>
        </p:nvSpPr>
        <p:spPr>
          <a:xfrm>
            <a:off x="728021" y="1736925"/>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矩形 1"/>
          <p:cNvSpPr/>
          <p:nvPr/>
        </p:nvSpPr>
        <p:spPr>
          <a:xfrm>
            <a:off x="1339260" y="1720246"/>
            <a:ext cx="7037773" cy="369332"/>
          </a:xfrm>
          <a:prstGeom prst="rect">
            <a:avLst/>
          </a:prstGeom>
        </p:spPr>
        <p:txBody>
          <a:bodyPr wrap="square">
            <a:spAutoFit/>
          </a:bodyPr>
          <a:lstStyle/>
          <a:p>
            <a:r>
              <a:rPr lang="zh-CN" altLang="en-US">
                <a:latin typeface="微软雅黑" pitchFamily="34" charset="-122"/>
                <a:ea typeface="微软雅黑" pitchFamily="34" charset="-122"/>
              </a:rPr>
              <a:t>扩展</a:t>
            </a:r>
            <a:r>
              <a:rPr lang="zh-CN" altLang="en-US" smtClean="0">
                <a:latin typeface="微软雅黑" pitchFamily="34" charset="-122"/>
                <a:ea typeface="微软雅黑" pitchFamily="34" charset="-122"/>
              </a:rPr>
              <a:t>实现</a:t>
            </a:r>
            <a:r>
              <a:rPr lang="zh-CN" altLang="en-US">
                <a:latin typeface="微软雅黑" pitchFamily="34" charset="-122"/>
                <a:ea typeface="微软雅黑" pitchFamily="34" charset="-122"/>
              </a:rPr>
              <a:t>通信录、组织架构、办公协同、屏幕广播等各种功能。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p:cNvPicPr/>
          <p:nvPr/>
        </p:nvPicPr>
        <p:blipFill>
          <a:blip r:embed="rId3" cstate="print"/>
          <a:srcRect/>
          <a:stretch>
            <a:fillRect/>
          </a:stretch>
        </p:blipFill>
        <p:spPr bwMode="auto">
          <a:xfrm>
            <a:off x="251520" y="1700808"/>
            <a:ext cx="6624736" cy="4176464"/>
          </a:xfrm>
          <a:prstGeom prst="rect">
            <a:avLst/>
          </a:prstGeom>
          <a:noFill/>
          <a:ln w="9525">
            <a:noFill/>
            <a:miter lim="800000"/>
            <a:headEnd/>
            <a:tailEnd/>
          </a:ln>
        </p:spPr>
      </p:pic>
      <p:sp>
        <p:nvSpPr>
          <p:cNvPr id="5" name="TextBox 4"/>
          <p:cNvSpPr txBox="1"/>
          <p:nvPr/>
        </p:nvSpPr>
        <p:spPr>
          <a:xfrm>
            <a:off x="6917183" y="2199345"/>
            <a:ext cx="2008883" cy="3539430"/>
          </a:xfrm>
          <a:prstGeom prst="rect">
            <a:avLst/>
          </a:prstGeom>
        </p:spPr>
        <p:txBody>
          <a:bodyPr wrap="none" rtlCol="0">
            <a:spAutoFit/>
          </a:bodyPr>
          <a:lstStyle/>
          <a:p>
            <a:pPr>
              <a:lnSpc>
                <a:spcPct val="200000"/>
              </a:lnSpc>
              <a:buFont typeface="Wingdings" pitchFamily="2" charset="2"/>
              <a:buChar char="p"/>
            </a:pPr>
            <a:r>
              <a:rPr lang="zh-CN" altLang="en-US" sz="1600" dirty="0" smtClean="0">
                <a:solidFill>
                  <a:srgbClr val="2D2015"/>
                </a:solidFill>
                <a:latin typeface="微软雅黑" pitchFamily="34" charset="-122"/>
                <a:ea typeface="微软雅黑" pitchFamily="34" charset="-122"/>
              </a:rPr>
              <a:t>项目资源数据管理</a:t>
            </a:r>
          </a:p>
          <a:p>
            <a:pPr>
              <a:lnSpc>
                <a:spcPct val="200000"/>
              </a:lnSpc>
              <a:buFont typeface="Wingdings" pitchFamily="2" charset="2"/>
              <a:buChar char="p"/>
            </a:pPr>
            <a:r>
              <a:rPr lang="zh-CN" altLang="zh-CN" sz="1600" dirty="0" smtClean="0">
                <a:latin typeface="微软雅黑" pitchFamily="34" charset="-122"/>
                <a:ea typeface="微软雅黑" pitchFamily="34" charset="-122"/>
              </a:rPr>
              <a:t>项目分析数据管理</a:t>
            </a:r>
            <a:endParaRPr lang="zh-CN" altLang="en-US" sz="1600" dirty="0" smtClean="0">
              <a:solidFill>
                <a:srgbClr val="2D2015"/>
              </a:solidFill>
              <a:latin typeface="微软雅黑" pitchFamily="34" charset="-122"/>
              <a:ea typeface="微软雅黑" pitchFamily="34" charset="-122"/>
            </a:endParaRPr>
          </a:p>
          <a:p>
            <a:pPr>
              <a:lnSpc>
                <a:spcPct val="200000"/>
              </a:lnSpc>
              <a:buFont typeface="Wingdings" pitchFamily="2" charset="2"/>
              <a:buChar char="p"/>
            </a:pPr>
            <a:r>
              <a:rPr lang="zh-CN" altLang="zh-CN" sz="1600" dirty="0" smtClean="0">
                <a:latin typeface="微软雅黑" pitchFamily="34" charset="-122"/>
                <a:ea typeface="微软雅黑" pitchFamily="34" charset="-122"/>
              </a:rPr>
              <a:t>企业数据资源管理</a:t>
            </a:r>
            <a:endParaRPr lang="zh-CN" altLang="en-US" sz="1600" dirty="0" smtClean="0">
              <a:solidFill>
                <a:srgbClr val="2D2015"/>
              </a:solidFill>
              <a:latin typeface="微软雅黑" pitchFamily="34" charset="-122"/>
              <a:ea typeface="微软雅黑" pitchFamily="34" charset="-122"/>
            </a:endParaRPr>
          </a:p>
          <a:p>
            <a:pPr>
              <a:lnSpc>
                <a:spcPct val="200000"/>
              </a:lnSpc>
              <a:buFont typeface="Wingdings" pitchFamily="2" charset="2"/>
              <a:buChar char="p"/>
            </a:pPr>
            <a:r>
              <a:rPr lang="zh-CN" altLang="zh-CN" sz="1600" dirty="0" smtClean="0">
                <a:latin typeface="微软雅黑" pitchFamily="34" charset="-122"/>
                <a:ea typeface="微软雅黑" pitchFamily="34" charset="-122"/>
              </a:rPr>
              <a:t>项目招商管理</a:t>
            </a:r>
            <a:endParaRPr lang="zh-CN" altLang="en-US" sz="1600" dirty="0" smtClean="0">
              <a:solidFill>
                <a:srgbClr val="2D2015"/>
              </a:solidFill>
              <a:latin typeface="微软雅黑" pitchFamily="34" charset="-122"/>
              <a:ea typeface="微软雅黑" pitchFamily="34" charset="-122"/>
            </a:endParaRPr>
          </a:p>
          <a:p>
            <a:pPr>
              <a:lnSpc>
                <a:spcPct val="200000"/>
              </a:lnSpc>
              <a:buFont typeface="Wingdings" pitchFamily="2" charset="2"/>
              <a:buChar char="p"/>
            </a:pPr>
            <a:r>
              <a:rPr lang="zh-CN" altLang="zh-CN" sz="1600" dirty="0" smtClean="0">
                <a:latin typeface="微软雅黑" pitchFamily="34" charset="-122"/>
                <a:ea typeface="微软雅黑" pitchFamily="34" charset="-122"/>
              </a:rPr>
              <a:t>项目过程管理</a:t>
            </a:r>
            <a:endParaRPr lang="zh-CN" altLang="en-US" sz="1600" dirty="0" smtClean="0">
              <a:solidFill>
                <a:srgbClr val="2D2015"/>
              </a:solidFill>
              <a:latin typeface="微软雅黑" pitchFamily="34" charset="-122"/>
              <a:ea typeface="微软雅黑" pitchFamily="34" charset="-122"/>
            </a:endParaRPr>
          </a:p>
          <a:p>
            <a:pPr>
              <a:lnSpc>
                <a:spcPct val="200000"/>
              </a:lnSpc>
              <a:buFont typeface="Wingdings" pitchFamily="2" charset="2"/>
              <a:buChar char="p"/>
            </a:pPr>
            <a:r>
              <a:rPr lang="zh-CN" altLang="zh-CN" sz="1600" dirty="0" smtClean="0">
                <a:latin typeface="微软雅黑" pitchFamily="34" charset="-122"/>
                <a:ea typeface="微软雅黑" pitchFamily="34" charset="-122"/>
              </a:rPr>
              <a:t>项目税收管理</a:t>
            </a:r>
            <a:endParaRPr lang="zh-CN" altLang="en-US" sz="1600" dirty="0" smtClean="0">
              <a:solidFill>
                <a:srgbClr val="2D2015"/>
              </a:solidFill>
              <a:latin typeface="微软雅黑" pitchFamily="34" charset="-122"/>
              <a:ea typeface="微软雅黑" pitchFamily="34" charset="-122"/>
            </a:endParaRPr>
          </a:p>
          <a:p>
            <a:pPr>
              <a:lnSpc>
                <a:spcPct val="200000"/>
              </a:lnSpc>
              <a:buFont typeface="Wingdings" pitchFamily="2" charset="2"/>
              <a:buChar char="p"/>
            </a:pPr>
            <a:r>
              <a:rPr lang="zh-CN" altLang="zh-CN" sz="1600" dirty="0" smtClean="0">
                <a:latin typeface="微软雅黑" pitchFamily="34" charset="-122"/>
                <a:ea typeface="微软雅黑" pitchFamily="34" charset="-122"/>
              </a:rPr>
              <a:t>信息统计</a:t>
            </a:r>
            <a:endParaRPr lang="zh-CN" altLang="en-US" sz="1600" dirty="0" smtClean="0">
              <a:solidFill>
                <a:srgbClr val="B2B2B2"/>
              </a:solidFill>
              <a:latin typeface="微软雅黑" pitchFamily="34" charset="-122"/>
              <a:ea typeface="微软雅黑" pitchFamily="34" charset="-122"/>
            </a:endParaRPr>
          </a:p>
        </p:txBody>
      </p:sp>
      <p:cxnSp>
        <p:nvCxnSpPr>
          <p:cNvPr id="9" name="直接连接符 8"/>
          <p:cNvCxnSpPr/>
          <p:nvPr/>
        </p:nvCxnSpPr>
        <p:spPr bwMode="auto">
          <a:xfrm>
            <a:off x="-35496"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椭圆 9"/>
          <p:cNvSpPr/>
          <p:nvPr/>
        </p:nvSpPr>
        <p:spPr bwMode="auto">
          <a:xfrm>
            <a:off x="7197725" y="492547"/>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1" name="椭圆 10"/>
          <p:cNvSpPr/>
          <p:nvPr/>
        </p:nvSpPr>
        <p:spPr bwMode="auto">
          <a:xfrm>
            <a:off x="80613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2" name="椭圆 11"/>
          <p:cNvSpPr/>
          <p:nvPr/>
        </p:nvSpPr>
        <p:spPr bwMode="auto">
          <a:xfrm>
            <a:off x="6334125" y="476672"/>
            <a:ext cx="723900" cy="677862"/>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3" name="圆角矩形 12"/>
          <p:cNvSpPr/>
          <p:nvPr/>
        </p:nvSpPr>
        <p:spPr>
          <a:xfrm>
            <a:off x="0" y="1011560"/>
            <a:ext cx="118762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综合</a:t>
            </a:r>
            <a:r>
              <a:rPr lang="zh-CN" altLang="en-US" sz="1200" dirty="0" smtClean="0">
                <a:solidFill>
                  <a:srgbClr val="0070C0"/>
                </a:solidFill>
                <a:latin typeface="微软雅黑" pitchFamily="34" charset="-122"/>
                <a:ea typeface="微软雅黑" pitchFamily="34" charset="-122"/>
              </a:rPr>
              <a:t>办公</a:t>
            </a:r>
            <a:r>
              <a:rPr lang="zh-CN" altLang="en-US" sz="1200" dirty="0">
                <a:solidFill>
                  <a:srgbClr val="0070C0"/>
                </a:solidFill>
                <a:latin typeface="微软雅黑" pitchFamily="34" charset="-122"/>
                <a:ea typeface="微软雅黑" pitchFamily="34" charset="-122"/>
              </a:rPr>
              <a:t>系统</a:t>
            </a:r>
          </a:p>
        </p:txBody>
      </p:sp>
      <p:sp>
        <p:nvSpPr>
          <p:cNvPr id="15" name="圆角矩形 14"/>
          <p:cNvSpPr/>
          <p:nvPr/>
        </p:nvSpPr>
        <p:spPr>
          <a:xfrm>
            <a:off x="1187623"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smtClean="0">
                <a:solidFill>
                  <a:srgbClr val="0070C0"/>
                </a:solidFill>
                <a:latin typeface="微软雅黑" pitchFamily="34" charset="-122"/>
                <a:ea typeface="微软雅黑" pitchFamily="34" charset="-122"/>
              </a:rPr>
              <a:t>业务审批系统</a:t>
            </a:r>
            <a:endParaRPr lang="zh-CN" altLang="en-US" sz="1200">
              <a:solidFill>
                <a:srgbClr val="0070C0"/>
              </a:solidFill>
              <a:latin typeface="微软雅黑" pitchFamily="34" charset="-122"/>
              <a:ea typeface="微软雅黑" pitchFamily="34" charset="-122"/>
            </a:endParaRPr>
          </a:p>
        </p:txBody>
      </p:sp>
      <p:cxnSp>
        <p:nvCxnSpPr>
          <p:cNvPr id="16" name="直接连接符 15"/>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169168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圆角矩形 17"/>
          <p:cNvSpPr/>
          <p:nvPr/>
        </p:nvSpPr>
        <p:spPr>
          <a:xfrm>
            <a:off x="2339751" y="1011560"/>
            <a:ext cx="1257677"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视频会议系统</a:t>
            </a:r>
          </a:p>
        </p:txBody>
      </p:sp>
      <p:cxnSp>
        <p:nvCxnSpPr>
          <p:cNvPr id="19" name="直接连接符 18"/>
          <p:cNvCxnSpPr/>
          <p:nvPr/>
        </p:nvCxnSpPr>
        <p:spPr>
          <a:xfrm>
            <a:off x="298782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圆角矩形 19"/>
          <p:cNvSpPr/>
          <p:nvPr/>
        </p:nvSpPr>
        <p:spPr>
          <a:xfrm>
            <a:off x="3563888" y="1011560"/>
            <a:ext cx="1152128"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a:solidFill>
                  <a:schemeClr val="bg1"/>
                </a:solidFill>
                <a:latin typeface="微软雅黑" pitchFamily="34" charset="-122"/>
                <a:ea typeface="微软雅黑" pitchFamily="34" charset="-122"/>
              </a:rPr>
              <a:t>招商管理系统</a:t>
            </a:r>
          </a:p>
        </p:txBody>
      </p:sp>
      <p:cxnSp>
        <p:nvCxnSpPr>
          <p:cNvPr id="21" name="直接连接符 20"/>
          <p:cNvCxnSpPr/>
          <p:nvPr/>
        </p:nvCxnSpPr>
        <p:spPr>
          <a:xfrm>
            <a:off x="421196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3  </a:t>
            </a:r>
            <a:r>
              <a:rPr lang="zh-CN" altLang="en-US" smtClean="0"/>
              <a:t>信息通</a:t>
            </a:r>
            <a:r>
              <a:rPr lang="zh-CN" altLang="en-US" smtClean="0">
                <a:solidFill>
                  <a:srgbClr val="FF3300"/>
                </a:solidFill>
              </a:rPr>
              <a:t>政</a:t>
            </a:r>
            <a:r>
              <a:rPr lang="zh-CN" altLang="en-US" smtClean="0"/>
              <a:t> </a:t>
            </a:r>
            <a:r>
              <a:rPr lang="en-US" altLang="zh-CN" smtClean="0"/>
              <a:t>— </a:t>
            </a:r>
            <a:r>
              <a:rPr lang="zh-CN" altLang="en-US">
                <a:latin typeface="楷体_GB2312" pitchFamily="49" charset="-122"/>
                <a:ea typeface="楷体_GB2312" pitchFamily="49" charset="-122"/>
              </a:rPr>
              <a:t>电子</a:t>
            </a:r>
            <a:r>
              <a:rPr lang="zh-CN" altLang="en-US" smtClean="0">
                <a:latin typeface="楷体_GB2312" pitchFamily="49" charset="-122"/>
                <a:ea typeface="楷体_GB2312" pitchFamily="49" charset="-122"/>
              </a:rPr>
              <a:t>政务应用</a:t>
            </a:r>
            <a:endParaRPr lang="zh-CN" altLang="en-US" dirty="0">
              <a:latin typeface="楷体_GB2312" pitchFamily="49" charset="-122"/>
              <a:ea typeface="楷体_GB2312" pitchFamily="49" charset="-122"/>
            </a:endParaRPr>
          </a:p>
        </p:txBody>
      </p:sp>
      <p:sp>
        <p:nvSpPr>
          <p:cNvPr id="22" name="圆角矩形 21"/>
          <p:cNvSpPr/>
          <p:nvPr/>
        </p:nvSpPr>
        <p:spPr>
          <a:xfrm>
            <a:off x="4716016" y="1011560"/>
            <a:ext cx="1419233"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社区管理与服务</a:t>
            </a:r>
          </a:p>
        </p:txBody>
      </p:sp>
      <p:cxnSp>
        <p:nvCxnSpPr>
          <p:cNvPr id="24" name="直接连接符 23"/>
          <p:cNvCxnSpPr/>
          <p:nvPr/>
        </p:nvCxnSpPr>
        <p:spPr>
          <a:xfrm>
            <a:off x="543609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1043607" y="6023029"/>
            <a:ext cx="7741617" cy="646331"/>
          </a:xfrm>
          <a:prstGeom prst="rect">
            <a:avLst/>
          </a:prstGeom>
        </p:spPr>
        <p:txBody>
          <a:bodyPr wrap="square">
            <a:spAutoFit/>
          </a:bodyPr>
          <a:lstStyle/>
          <a:p>
            <a:r>
              <a:rPr lang="zh-CN" altLang="en-US">
                <a:latin typeface="微软雅黑" pitchFamily="34" charset="-122"/>
                <a:ea typeface="微软雅黑" pitchFamily="34" charset="-122"/>
              </a:rPr>
              <a:t>实现招商项目的全程跟踪管理，对项目、客户、招商到绩效等各个方面进行全面管理、记录和考核。</a:t>
            </a:r>
            <a:endParaRPr lang="zh-CN" altLang="en-US" dirty="0">
              <a:latin typeface="微软雅黑" pitchFamily="34" charset="-122"/>
              <a:ea typeface="微软雅黑" pitchFamily="34" charset="-122"/>
            </a:endParaRPr>
          </a:p>
        </p:txBody>
      </p:sp>
      <p:sp>
        <p:nvSpPr>
          <p:cNvPr id="25" name="同心圆 24"/>
          <p:cNvSpPr/>
          <p:nvPr/>
        </p:nvSpPr>
        <p:spPr>
          <a:xfrm>
            <a:off x="539552" y="6186790"/>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14263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9" name="直接连接符 8"/>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椭圆 9"/>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1" name="椭圆 10"/>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2" name="椭圆 11"/>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3" name="Text Box 3"/>
          <p:cNvSpPr txBox="1">
            <a:spLocks noChangeArrowheads="1"/>
          </p:cNvSpPr>
          <p:nvPr/>
        </p:nvSpPr>
        <p:spPr bwMode="auto">
          <a:xfrm>
            <a:off x="111125" y="260648"/>
            <a:ext cx="54413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3  </a:t>
            </a:r>
            <a:r>
              <a:rPr lang="zh-CN" altLang="en-US" smtClean="0"/>
              <a:t>信息惠通</a:t>
            </a:r>
            <a:r>
              <a:rPr lang="zh-CN" altLang="en-US" smtClean="0">
                <a:solidFill>
                  <a:srgbClr val="FF3300"/>
                </a:solidFill>
              </a:rPr>
              <a:t>政</a:t>
            </a:r>
            <a:r>
              <a:rPr lang="zh-CN" altLang="en-US" smtClean="0"/>
              <a:t> </a:t>
            </a:r>
            <a:r>
              <a:rPr lang="en-US" altLang="zh-CN" smtClean="0"/>
              <a:t>— </a:t>
            </a:r>
            <a:r>
              <a:rPr lang="zh-CN" altLang="en-US" smtClean="0">
                <a:latin typeface="楷体_GB2312" pitchFamily="49" charset="-122"/>
                <a:ea typeface="楷体_GB2312" pitchFamily="49" charset="-122"/>
              </a:rPr>
              <a:t>电子政务应用</a:t>
            </a:r>
            <a:endParaRPr lang="zh-CN" altLang="en-US" dirty="0">
              <a:latin typeface="楷体_GB2312" pitchFamily="49" charset="-122"/>
              <a:ea typeface="楷体_GB2312" pitchFamily="49" charset="-122"/>
            </a:endParaRPr>
          </a:p>
        </p:txBody>
      </p:sp>
      <p:pic>
        <p:nvPicPr>
          <p:cNvPr id="56322"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31801" y="1628800"/>
            <a:ext cx="8658225"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圆角矩形 21"/>
          <p:cNvSpPr/>
          <p:nvPr/>
        </p:nvSpPr>
        <p:spPr>
          <a:xfrm>
            <a:off x="-34924" y="1011560"/>
            <a:ext cx="122254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微软雅黑" pitchFamily="34" charset="-122"/>
                <a:ea typeface="微软雅黑" pitchFamily="34" charset="-122"/>
              </a:rPr>
              <a:t>综合</a:t>
            </a:r>
            <a:r>
              <a:rPr lang="zh-CN" altLang="en-US" sz="1200" dirty="0" smtClean="0">
                <a:solidFill>
                  <a:srgbClr val="0070C0"/>
                </a:solidFill>
                <a:latin typeface="微软雅黑" pitchFamily="34" charset="-122"/>
                <a:ea typeface="微软雅黑" pitchFamily="34" charset="-122"/>
              </a:rPr>
              <a:t>办公</a:t>
            </a:r>
            <a:r>
              <a:rPr lang="zh-CN" altLang="en-US" sz="1200" dirty="0">
                <a:solidFill>
                  <a:srgbClr val="0070C0"/>
                </a:solidFill>
                <a:latin typeface="微软雅黑" pitchFamily="34" charset="-122"/>
                <a:ea typeface="微软雅黑" pitchFamily="34" charset="-122"/>
              </a:rPr>
              <a:t>系统</a:t>
            </a:r>
          </a:p>
        </p:txBody>
      </p:sp>
      <p:sp>
        <p:nvSpPr>
          <p:cNvPr id="24" name="圆角矩形 23"/>
          <p:cNvSpPr/>
          <p:nvPr/>
        </p:nvSpPr>
        <p:spPr>
          <a:xfrm>
            <a:off x="1187623"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smtClean="0">
                <a:solidFill>
                  <a:srgbClr val="0070C0"/>
                </a:solidFill>
                <a:latin typeface="微软雅黑" pitchFamily="34" charset="-122"/>
                <a:ea typeface="微软雅黑" pitchFamily="34" charset="-122"/>
              </a:rPr>
              <a:t>业务审批系统</a:t>
            </a:r>
            <a:endParaRPr lang="zh-CN" altLang="en-US" sz="1200">
              <a:solidFill>
                <a:srgbClr val="0070C0"/>
              </a:solidFill>
              <a:latin typeface="微软雅黑" pitchFamily="34" charset="-122"/>
              <a:ea typeface="微软雅黑" pitchFamily="34" charset="-122"/>
            </a:endParaRPr>
          </a:p>
        </p:txBody>
      </p:sp>
      <p:cxnSp>
        <p:nvCxnSpPr>
          <p:cNvPr id="25" name="直接连接符 24"/>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169168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7" name="圆角矩形 26"/>
          <p:cNvSpPr/>
          <p:nvPr/>
        </p:nvSpPr>
        <p:spPr>
          <a:xfrm>
            <a:off x="2339751" y="1011560"/>
            <a:ext cx="1257677"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视频会议系统</a:t>
            </a:r>
          </a:p>
        </p:txBody>
      </p:sp>
      <p:cxnSp>
        <p:nvCxnSpPr>
          <p:cNvPr id="28" name="直接连接符 27"/>
          <p:cNvCxnSpPr/>
          <p:nvPr/>
        </p:nvCxnSpPr>
        <p:spPr>
          <a:xfrm>
            <a:off x="298782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9" name="圆角矩形 28"/>
          <p:cNvSpPr/>
          <p:nvPr/>
        </p:nvSpPr>
        <p:spPr>
          <a:xfrm>
            <a:off x="3563888" y="1011560"/>
            <a:ext cx="1152128" cy="36004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a:solidFill>
                  <a:srgbClr val="0070C0"/>
                </a:solidFill>
                <a:latin typeface="微软雅黑" pitchFamily="34" charset="-122"/>
                <a:ea typeface="微软雅黑" pitchFamily="34" charset="-122"/>
              </a:rPr>
              <a:t>招商管理系统</a:t>
            </a:r>
          </a:p>
        </p:txBody>
      </p:sp>
      <p:cxnSp>
        <p:nvCxnSpPr>
          <p:cNvPr id="30" name="直接连接符 29"/>
          <p:cNvCxnSpPr/>
          <p:nvPr/>
        </p:nvCxnSpPr>
        <p:spPr>
          <a:xfrm>
            <a:off x="4211960"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1" name="圆角矩形 30"/>
          <p:cNvSpPr/>
          <p:nvPr/>
        </p:nvSpPr>
        <p:spPr>
          <a:xfrm>
            <a:off x="4716016" y="1011560"/>
            <a:ext cx="1419233" cy="360040"/>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itchFamily="34" charset="-122"/>
                <a:ea typeface="微软雅黑" pitchFamily="34" charset="-122"/>
              </a:rPr>
              <a:t>社区管理与服务</a:t>
            </a:r>
          </a:p>
        </p:txBody>
      </p:sp>
      <p:cxnSp>
        <p:nvCxnSpPr>
          <p:cNvPr id="32" name="直接连接符 31"/>
          <p:cNvCxnSpPr/>
          <p:nvPr/>
        </p:nvCxnSpPr>
        <p:spPr>
          <a:xfrm>
            <a:off x="543609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1043608" y="6023029"/>
            <a:ext cx="7920880" cy="646331"/>
          </a:xfrm>
          <a:prstGeom prst="rect">
            <a:avLst/>
          </a:prstGeom>
        </p:spPr>
        <p:txBody>
          <a:bodyPr wrap="square">
            <a:spAutoFit/>
          </a:bodyPr>
          <a:lstStyle/>
          <a:p>
            <a:r>
              <a:rPr lang="zh-CN" altLang="en-US">
                <a:latin typeface="微软雅黑" pitchFamily="34" charset="-122"/>
                <a:ea typeface="微软雅黑" pitchFamily="34" charset="-122"/>
              </a:rPr>
              <a:t>居委会、街道办等基层管理提供信息化工作手段，</a:t>
            </a:r>
            <a:r>
              <a:rPr lang="zh-CN" altLang="zh-CN">
                <a:latin typeface="微软雅黑" pitchFamily="34" charset="-122"/>
                <a:ea typeface="微软雅黑" pitchFamily="34" charset="-122"/>
              </a:rPr>
              <a:t>社区内部、社区之间、社区与上级机关的快捷沟通</a:t>
            </a:r>
            <a:r>
              <a:rPr lang="zh-CN" altLang="en-US">
                <a:latin typeface="微软雅黑" pitchFamily="34" charset="-122"/>
                <a:ea typeface="微软雅黑" pitchFamily="34" charset="-122"/>
              </a:rPr>
              <a:t>方式。</a:t>
            </a:r>
            <a:endParaRPr lang="zh-CN" altLang="en-US" dirty="0">
              <a:latin typeface="微软雅黑" pitchFamily="34" charset="-122"/>
              <a:ea typeface="微软雅黑" pitchFamily="34" charset="-122"/>
            </a:endParaRPr>
          </a:p>
        </p:txBody>
      </p:sp>
      <p:sp>
        <p:nvSpPr>
          <p:cNvPr id="19" name="同心圆 18"/>
          <p:cNvSpPr/>
          <p:nvPr/>
        </p:nvSpPr>
        <p:spPr>
          <a:xfrm>
            <a:off x="539552" y="6186790"/>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6859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170" name="组合 68"/>
          <p:cNvGrpSpPr>
            <a:grpSpLocks/>
          </p:cNvGrpSpPr>
          <p:nvPr/>
        </p:nvGrpSpPr>
        <p:grpSpPr bwMode="auto">
          <a:xfrm>
            <a:off x="-34925" y="260649"/>
            <a:ext cx="9144000" cy="663276"/>
            <a:chOff x="0" y="259842"/>
            <a:chExt cx="9144000" cy="664035"/>
          </a:xfrm>
        </p:grpSpPr>
        <p:sp>
          <p:nvSpPr>
            <p:cNvPr id="7191" name="Text Box 3"/>
            <p:cNvSpPr txBox="1">
              <a:spLocks noChangeArrowheads="1"/>
            </p:cNvSpPr>
            <p:nvPr/>
          </p:nvSpPr>
          <p:spPr bwMode="auto">
            <a:xfrm>
              <a:off x="214437" y="259842"/>
              <a:ext cx="6261101" cy="52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algn="l" eaLnBrk="1" hangingPunct="1">
                <a:spcBef>
                  <a:spcPct val="50000"/>
                </a:spcBef>
              </a:pPr>
              <a:r>
                <a:rPr kumimoji="1" lang="zh-CN" altLang="en-US" sz="2800" b="1" smtClean="0">
                  <a:solidFill>
                    <a:srgbClr val="0070C0"/>
                  </a:solidFill>
                  <a:latin typeface="微软雅黑" pitchFamily="34" charset="-122"/>
                  <a:ea typeface="微软雅黑" pitchFamily="34" charset="-122"/>
                </a:rPr>
                <a:t>智慧园区：园区“二次创业”</a:t>
              </a:r>
              <a:r>
                <a:rPr kumimoji="1" lang="zh-CN" altLang="en-US" sz="2800" b="1" smtClean="0">
                  <a:solidFill>
                    <a:srgbClr val="FF3300"/>
                  </a:solidFill>
                  <a:latin typeface="微软雅黑" pitchFamily="34" charset="-122"/>
                  <a:ea typeface="微软雅黑" pitchFamily="34" charset="-122"/>
                </a:rPr>
                <a:t>理想地</a:t>
              </a:r>
              <a:endParaRPr kumimoji="1" lang="zh-CN" altLang="en-US" sz="2800" b="1">
                <a:solidFill>
                  <a:srgbClr val="FF3300"/>
                </a:solidFill>
                <a:latin typeface="微软雅黑" pitchFamily="34" charset="-122"/>
                <a:ea typeface="微软雅黑" pitchFamily="34" charset="-122"/>
              </a:endParaRPr>
            </a:p>
          </p:txBody>
        </p:sp>
        <p:cxnSp>
          <p:nvCxnSpPr>
            <p:cNvPr id="37" name="直接连接符 36"/>
            <p:cNvCxnSpPr/>
            <p:nvPr/>
          </p:nvCxnSpPr>
          <p:spPr>
            <a:xfrm>
              <a:off x="0" y="923877"/>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171" name="组合 58"/>
          <p:cNvGrpSpPr>
            <a:grpSpLocks/>
          </p:cNvGrpSpPr>
          <p:nvPr/>
        </p:nvGrpSpPr>
        <p:grpSpPr bwMode="auto">
          <a:xfrm>
            <a:off x="1011238" y="1268413"/>
            <a:ext cx="7089267" cy="5052220"/>
            <a:chOff x="627436" y="1534725"/>
            <a:chExt cx="7089587" cy="5052309"/>
          </a:xfrm>
        </p:grpSpPr>
        <p:sp>
          <p:nvSpPr>
            <p:cNvPr id="26" name="AutoShape 8"/>
            <p:cNvSpPr>
              <a:spLocks noChangeArrowheads="1"/>
            </p:cNvSpPr>
            <p:nvPr/>
          </p:nvSpPr>
          <p:spPr bwMode="auto">
            <a:xfrm>
              <a:off x="5268875" y="4365287"/>
              <a:ext cx="2448036" cy="2087600"/>
            </a:xfrm>
            <a:prstGeom prst="roundRect">
              <a:avLst>
                <a:gd name="adj" fmla="val 16667"/>
              </a:avLst>
            </a:prstGeom>
            <a:noFill/>
            <a:ln w="28575">
              <a:solidFill>
                <a:schemeClr val="accent1">
                  <a:lumMod val="40000"/>
                  <a:lumOff val="60000"/>
                </a:schemeClr>
              </a:solidFill>
              <a:round/>
              <a:headEnd/>
              <a:tailEnd/>
            </a:ln>
            <a:effectLst/>
            <a:extLst/>
          </p:spPr>
          <p:txBody>
            <a:bodyPr wrap="none" anchor="ctr"/>
            <a:lstStyle/>
            <a:p>
              <a:pPr>
                <a:lnSpc>
                  <a:spcPct val="200000"/>
                </a:lnSpc>
                <a:defRPr/>
              </a:pPr>
              <a:endParaRPr lang="zh-CN" sz="1400" dirty="0">
                <a:latin typeface="微软雅黑" pitchFamily="34" charset="-122"/>
                <a:ea typeface="微软雅黑" pitchFamily="34" charset="-122"/>
              </a:endParaRPr>
            </a:p>
          </p:txBody>
        </p:sp>
        <p:sp>
          <p:nvSpPr>
            <p:cNvPr id="3" name="圆角矩形 2"/>
            <p:cNvSpPr/>
            <p:nvPr/>
          </p:nvSpPr>
          <p:spPr>
            <a:xfrm>
              <a:off x="860313" y="4343433"/>
              <a:ext cx="2463911" cy="1747600"/>
            </a:xfrm>
            <a:prstGeom prst="roundRect">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zh-CN" sz="2000" smtClean="0">
                <a:solidFill>
                  <a:srgbClr val="FF6600"/>
                </a:solidFill>
              </a:endParaRPr>
            </a:p>
            <a:p>
              <a:pPr marL="285750" indent="-285750">
                <a:lnSpc>
                  <a:spcPct val="150000"/>
                </a:lnSpc>
                <a:buFont typeface="Arial" pitchFamily="34" charset="0"/>
                <a:buChar char="•"/>
                <a:defRPr/>
              </a:pPr>
              <a:r>
                <a:rPr lang="zh-CN" altLang="en-US" smtClean="0">
                  <a:solidFill>
                    <a:srgbClr val="FF6600"/>
                  </a:solidFill>
                </a:rPr>
                <a:t>数量型</a:t>
              </a:r>
              <a:r>
                <a:rPr lang="zh-CN" altLang="en-US" smtClean="0">
                  <a:solidFill>
                    <a:schemeClr val="tx1"/>
                  </a:solidFill>
                </a:rPr>
                <a:t>扩张</a:t>
              </a:r>
              <a:endParaRPr lang="en-US" altLang="zh-CN">
                <a:solidFill>
                  <a:schemeClr val="tx1"/>
                </a:solidFill>
              </a:endParaRPr>
            </a:p>
            <a:p>
              <a:pPr marL="285750" indent="-285750">
                <a:lnSpc>
                  <a:spcPct val="150000"/>
                </a:lnSpc>
                <a:buFont typeface="Arial" pitchFamily="34" charset="0"/>
                <a:buChar char="•"/>
                <a:defRPr/>
              </a:pPr>
              <a:r>
                <a:rPr lang="zh-CN" altLang="en-US" smtClean="0">
                  <a:solidFill>
                    <a:schemeClr val="tx1"/>
                  </a:solidFill>
                </a:rPr>
                <a:t>要素</a:t>
              </a:r>
              <a:r>
                <a:rPr lang="zh-CN" altLang="en-US" smtClean="0">
                  <a:solidFill>
                    <a:srgbClr val="FF6600"/>
                  </a:solidFill>
                </a:rPr>
                <a:t>粗放聚集</a:t>
              </a:r>
              <a:endParaRPr lang="en-US" altLang="zh-CN">
                <a:solidFill>
                  <a:srgbClr val="FF6600"/>
                </a:solidFill>
              </a:endParaRPr>
            </a:p>
            <a:p>
              <a:pPr marL="285750" indent="-285750">
                <a:lnSpc>
                  <a:spcPct val="150000"/>
                </a:lnSpc>
                <a:buFont typeface="Arial" pitchFamily="34" charset="0"/>
                <a:buChar char="•"/>
                <a:defRPr/>
              </a:pPr>
              <a:r>
                <a:rPr lang="zh-CN" altLang="en-US" smtClean="0">
                  <a:solidFill>
                    <a:schemeClr val="tx1"/>
                  </a:solidFill>
                </a:rPr>
                <a:t>高度依赖</a:t>
              </a:r>
              <a:r>
                <a:rPr lang="zh-CN" altLang="en-US" smtClean="0">
                  <a:solidFill>
                    <a:srgbClr val="FF6600"/>
                  </a:solidFill>
                </a:rPr>
                <a:t>资金</a:t>
              </a:r>
              <a:endParaRPr lang="en-US" altLang="zh-CN" smtClean="0">
                <a:solidFill>
                  <a:srgbClr val="FF6600"/>
                </a:solidFill>
              </a:endParaRPr>
            </a:p>
            <a:p>
              <a:pPr>
                <a:lnSpc>
                  <a:spcPct val="150000"/>
                </a:lnSpc>
                <a:defRPr/>
              </a:pPr>
              <a:r>
                <a:rPr lang="en-US" altLang="zh-CN">
                  <a:solidFill>
                    <a:srgbClr val="FF6600"/>
                  </a:solidFill>
                </a:rPr>
                <a:t> </a:t>
              </a:r>
              <a:r>
                <a:rPr lang="en-US" altLang="zh-CN" smtClean="0">
                  <a:solidFill>
                    <a:srgbClr val="FF6600"/>
                  </a:solidFill>
                </a:rPr>
                <a:t>    </a:t>
              </a:r>
              <a:r>
                <a:rPr lang="zh-CN" altLang="en-US" smtClean="0">
                  <a:solidFill>
                    <a:schemeClr val="tx1"/>
                  </a:solidFill>
                </a:rPr>
                <a:t>和</a:t>
              </a:r>
              <a:r>
                <a:rPr lang="zh-CN" altLang="en-US" smtClean="0">
                  <a:solidFill>
                    <a:srgbClr val="FF6600"/>
                  </a:solidFill>
                </a:rPr>
                <a:t>自然资源</a:t>
              </a:r>
              <a:endParaRPr lang="en-US" altLang="zh-CN" dirty="0">
                <a:solidFill>
                  <a:srgbClr val="FF6600"/>
                </a:solidFill>
              </a:endParaRPr>
            </a:p>
            <a:p>
              <a:pPr>
                <a:defRPr/>
              </a:pPr>
              <a:r>
                <a:rPr lang="zh-CN" altLang="en-US" sz="2000" smtClean="0">
                  <a:solidFill>
                    <a:srgbClr val="FF6600"/>
                  </a:solidFill>
                </a:rPr>
                <a:t>      </a:t>
              </a:r>
              <a:endParaRPr lang="en-US" altLang="zh-CN" sz="2000" dirty="0">
                <a:solidFill>
                  <a:srgbClr val="FF6600"/>
                </a:solidFill>
              </a:endParaRPr>
            </a:p>
          </p:txBody>
        </p:sp>
        <p:sp>
          <p:nvSpPr>
            <p:cNvPr id="5" name="圆角矩形 4"/>
            <p:cNvSpPr/>
            <p:nvPr/>
          </p:nvSpPr>
          <p:spPr>
            <a:xfrm>
              <a:off x="6560192" y="1751100"/>
              <a:ext cx="977944" cy="2745645"/>
            </a:xfrm>
            <a:prstGeom prst="roundRect">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sz="2000" dirty="0">
                <a:solidFill>
                  <a:srgbClr val="0070C0"/>
                </a:solidFill>
              </a:endParaRPr>
            </a:p>
          </p:txBody>
        </p:sp>
        <p:sp>
          <p:nvSpPr>
            <p:cNvPr id="6" name="圆角矩形 5"/>
            <p:cNvSpPr/>
            <p:nvPr/>
          </p:nvSpPr>
          <p:spPr>
            <a:xfrm>
              <a:off x="2964167" y="4919508"/>
              <a:ext cx="2808439" cy="1667526"/>
            </a:xfrm>
            <a:prstGeom prst="roundRect">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nSpc>
                  <a:spcPct val="130000"/>
                </a:lnSpc>
                <a:buFont typeface="Arial" pitchFamily="34" charset="0"/>
                <a:buChar char="•"/>
                <a:defRPr/>
              </a:pPr>
              <a:r>
                <a:rPr lang="zh-CN" altLang="en-US">
                  <a:solidFill>
                    <a:srgbClr val="FF6600"/>
                  </a:solidFill>
                </a:rPr>
                <a:t>质量</a:t>
              </a:r>
              <a:r>
                <a:rPr lang="zh-CN" altLang="en-US" smtClean="0">
                  <a:solidFill>
                    <a:srgbClr val="FF6600"/>
                  </a:solidFill>
                </a:rPr>
                <a:t>型</a:t>
              </a:r>
              <a:r>
                <a:rPr lang="zh-CN" altLang="en-US" smtClean="0">
                  <a:solidFill>
                    <a:schemeClr val="tx1"/>
                  </a:solidFill>
                </a:rPr>
                <a:t>提升</a:t>
              </a:r>
              <a:endParaRPr lang="en-US" altLang="zh-CN" dirty="0">
                <a:solidFill>
                  <a:schemeClr val="tx1"/>
                </a:solidFill>
              </a:endParaRPr>
            </a:p>
            <a:p>
              <a:pPr marL="285750" indent="-285750">
                <a:lnSpc>
                  <a:spcPct val="130000"/>
                </a:lnSpc>
                <a:buFont typeface="Arial" pitchFamily="34" charset="0"/>
                <a:buChar char="•"/>
                <a:defRPr/>
              </a:pPr>
              <a:r>
                <a:rPr lang="zh-CN" altLang="en-US" smtClean="0">
                  <a:solidFill>
                    <a:schemeClr val="tx1"/>
                  </a:solidFill>
                </a:rPr>
                <a:t>要素</a:t>
              </a:r>
              <a:r>
                <a:rPr lang="zh-CN" altLang="en-US" smtClean="0">
                  <a:solidFill>
                    <a:srgbClr val="FF6600"/>
                  </a:solidFill>
                </a:rPr>
                <a:t>深度融合</a:t>
              </a:r>
              <a:endParaRPr lang="en-US" altLang="zh-CN" smtClean="0">
                <a:solidFill>
                  <a:srgbClr val="FF6600"/>
                </a:solidFill>
              </a:endParaRPr>
            </a:p>
            <a:p>
              <a:pPr marL="285750" indent="-285750">
                <a:lnSpc>
                  <a:spcPct val="130000"/>
                </a:lnSpc>
                <a:buFont typeface="Arial" pitchFamily="34" charset="0"/>
                <a:buChar char="•"/>
                <a:defRPr/>
              </a:pPr>
              <a:r>
                <a:rPr lang="zh-CN" altLang="en-US" smtClean="0">
                  <a:solidFill>
                    <a:schemeClr val="tx1"/>
                  </a:solidFill>
                </a:rPr>
                <a:t>高度依赖</a:t>
              </a:r>
              <a:r>
                <a:rPr lang="zh-CN" altLang="en-US" smtClean="0">
                  <a:solidFill>
                    <a:srgbClr val="FF6600"/>
                  </a:solidFill>
                </a:rPr>
                <a:t>信息</a:t>
              </a:r>
              <a:endParaRPr lang="en-US" altLang="zh-CN" smtClean="0">
                <a:solidFill>
                  <a:srgbClr val="FF6600"/>
                </a:solidFill>
              </a:endParaRPr>
            </a:p>
            <a:p>
              <a:pPr>
                <a:lnSpc>
                  <a:spcPct val="130000"/>
                </a:lnSpc>
                <a:defRPr/>
              </a:pPr>
              <a:r>
                <a:rPr lang="en-US" altLang="zh-CN">
                  <a:solidFill>
                    <a:srgbClr val="FF6600"/>
                  </a:solidFill>
                </a:rPr>
                <a:t> </a:t>
              </a:r>
              <a:r>
                <a:rPr lang="en-US" altLang="zh-CN" smtClean="0">
                  <a:solidFill>
                    <a:srgbClr val="FF6600"/>
                  </a:solidFill>
                </a:rPr>
                <a:t>    </a:t>
              </a:r>
              <a:r>
                <a:rPr lang="zh-CN" altLang="en-US" smtClean="0">
                  <a:solidFill>
                    <a:schemeClr val="tx1"/>
                  </a:solidFill>
                </a:rPr>
                <a:t>和</a:t>
              </a:r>
              <a:r>
                <a:rPr lang="zh-CN" altLang="en-US" smtClean="0">
                  <a:solidFill>
                    <a:srgbClr val="FF6600"/>
                  </a:solidFill>
                </a:rPr>
                <a:t>科技知识</a:t>
              </a:r>
              <a:endParaRPr lang="zh-CN" altLang="en-US" dirty="0">
                <a:solidFill>
                  <a:srgbClr val="FF6600"/>
                </a:solidFill>
              </a:endParaRPr>
            </a:p>
          </p:txBody>
        </p:sp>
        <p:sp>
          <p:nvSpPr>
            <p:cNvPr id="7176" name="矩形 1"/>
            <p:cNvSpPr>
              <a:spLocks noChangeArrowheads="1"/>
            </p:cNvSpPr>
            <p:nvPr/>
          </p:nvSpPr>
          <p:spPr bwMode="auto">
            <a:xfrm>
              <a:off x="1167513" y="4127406"/>
              <a:ext cx="1868665" cy="3693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a:solidFill>
                    <a:srgbClr val="0070C0"/>
                  </a:solidFill>
                  <a:latin typeface="Franklin Gothic Book" pitchFamily="34" charset="0"/>
                  <a:ea typeface="黑体" pitchFamily="2" charset="-122"/>
                </a:rPr>
                <a:t>园区第一次创业</a:t>
              </a:r>
            </a:p>
          </p:txBody>
        </p:sp>
        <p:sp>
          <p:nvSpPr>
            <p:cNvPr id="7177" name="矩形 6"/>
            <p:cNvSpPr>
              <a:spLocks noChangeArrowheads="1"/>
            </p:cNvSpPr>
            <p:nvPr/>
          </p:nvSpPr>
          <p:spPr bwMode="auto">
            <a:xfrm>
              <a:off x="3252212" y="4703480"/>
              <a:ext cx="1860907" cy="3693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a:solidFill>
                    <a:srgbClr val="0070C0"/>
                  </a:solidFill>
                  <a:latin typeface="Franklin Gothic Book" pitchFamily="34" charset="0"/>
                  <a:ea typeface="黑体" pitchFamily="2" charset="-122"/>
                </a:rPr>
                <a:t>园区第二次创业</a:t>
              </a:r>
            </a:p>
          </p:txBody>
        </p:sp>
        <p:sp>
          <p:nvSpPr>
            <p:cNvPr id="11275" name="矩形 15"/>
            <p:cNvSpPr>
              <a:spLocks noChangeArrowheads="1"/>
            </p:cNvSpPr>
            <p:nvPr/>
          </p:nvSpPr>
          <p:spPr bwMode="auto">
            <a:xfrm>
              <a:off x="6745565" y="1751100"/>
              <a:ext cx="971458" cy="2554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zh-CN" altLang="en-US" sz="2000" b="1" smtClean="0">
                  <a:solidFill>
                    <a:srgbClr val="00B0F0"/>
                  </a:solidFill>
                  <a:latin typeface="+mj-ea"/>
                  <a:ea typeface="+mj-ea"/>
                </a:rPr>
                <a:t>发展</a:t>
              </a:r>
              <a:endParaRPr lang="en-US" altLang="zh-CN" sz="2000" b="1" smtClean="0">
                <a:solidFill>
                  <a:srgbClr val="00B0F0"/>
                </a:solidFill>
                <a:latin typeface="+mj-ea"/>
                <a:ea typeface="+mj-ea"/>
              </a:endParaRPr>
            </a:p>
            <a:p>
              <a:pPr>
                <a:defRPr/>
              </a:pPr>
              <a:r>
                <a:rPr lang="zh-CN" altLang="en-US" sz="2000" b="1" smtClean="0">
                  <a:solidFill>
                    <a:srgbClr val="FF0000"/>
                  </a:solidFill>
                  <a:latin typeface="+mj-ea"/>
                  <a:ea typeface="+mj-ea"/>
                </a:rPr>
                <a:t>智慧</a:t>
              </a:r>
              <a:endParaRPr lang="en-US" altLang="zh-CN" sz="2000" b="1" smtClean="0">
                <a:solidFill>
                  <a:srgbClr val="FF0000"/>
                </a:solidFill>
                <a:latin typeface="+mj-ea"/>
                <a:ea typeface="+mj-ea"/>
              </a:endParaRPr>
            </a:p>
            <a:p>
              <a:pPr>
                <a:defRPr/>
              </a:pPr>
              <a:r>
                <a:rPr lang="zh-CN" altLang="en-US" sz="2000" b="1" smtClean="0">
                  <a:solidFill>
                    <a:srgbClr val="FF0000"/>
                  </a:solidFill>
                  <a:latin typeface="+mj-ea"/>
                  <a:ea typeface="+mj-ea"/>
                </a:rPr>
                <a:t>园区</a:t>
              </a:r>
              <a:endParaRPr lang="en-US" altLang="zh-CN" sz="2000" b="1" smtClean="0">
                <a:solidFill>
                  <a:srgbClr val="FF0000"/>
                </a:solidFill>
                <a:latin typeface="+mj-ea"/>
                <a:ea typeface="+mj-ea"/>
              </a:endParaRPr>
            </a:p>
            <a:p>
              <a:pPr>
                <a:defRPr/>
              </a:pPr>
              <a:endParaRPr lang="en-US" altLang="zh-CN" sz="2000" b="1" smtClean="0">
                <a:solidFill>
                  <a:srgbClr val="00B0F0"/>
                </a:solidFill>
                <a:latin typeface="+mj-ea"/>
                <a:ea typeface="+mj-ea"/>
              </a:endParaRPr>
            </a:p>
            <a:p>
              <a:pPr>
                <a:defRPr/>
              </a:pPr>
              <a:r>
                <a:rPr lang="zh-CN" altLang="en-US" sz="2000" b="1" smtClean="0">
                  <a:solidFill>
                    <a:srgbClr val="00B0F0"/>
                  </a:solidFill>
                  <a:latin typeface="+mj-ea"/>
                  <a:ea typeface="+mj-ea"/>
                </a:rPr>
                <a:t>构建</a:t>
              </a:r>
              <a:endParaRPr lang="en-US" altLang="zh-CN" sz="2000" b="1" smtClean="0">
                <a:solidFill>
                  <a:srgbClr val="00B0F0"/>
                </a:solidFill>
                <a:latin typeface="+mj-ea"/>
                <a:ea typeface="+mj-ea"/>
              </a:endParaRPr>
            </a:p>
            <a:p>
              <a:pPr>
                <a:defRPr/>
              </a:pPr>
              <a:r>
                <a:rPr lang="zh-CN" altLang="en-US" sz="2000" b="1" smtClean="0">
                  <a:solidFill>
                    <a:srgbClr val="FF0000"/>
                  </a:solidFill>
                  <a:latin typeface="+mj-ea"/>
                  <a:ea typeface="+mj-ea"/>
                </a:rPr>
                <a:t>现代</a:t>
              </a:r>
              <a:endParaRPr lang="en-US" altLang="zh-CN" sz="2000" b="1" smtClean="0">
                <a:solidFill>
                  <a:srgbClr val="FF0000"/>
                </a:solidFill>
                <a:latin typeface="+mj-ea"/>
                <a:ea typeface="+mj-ea"/>
              </a:endParaRPr>
            </a:p>
            <a:p>
              <a:pPr>
                <a:defRPr/>
              </a:pPr>
              <a:r>
                <a:rPr lang="zh-CN" altLang="en-US" sz="2000" b="1" smtClean="0">
                  <a:solidFill>
                    <a:srgbClr val="FF0000"/>
                  </a:solidFill>
                  <a:latin typeface="+mj-ea"/>
                  <a:ea typeface="+mj-ea"/>
                </a:rPr>
                <a:t>产业</a:t>
              </a:r>
              <a:endParaRPr lang="en-US" altLang="zh-CN" sz="2000" b="1" smtClean="0">
                <a:solidFill>
                  <a:srgbClr val="FF0000"/>
                </a:solidFill>
                <a:latin typeface="+mj-ea"/>
                <a:ea typeface="+mj-ea"/>
              </a:endParaRPr>
            </a:p>
            <a:p>
              <a:pPr>
                <a:defRPr/>
              </a:pPr>
              <a:r>
                <a:rPr lang="zh-CN" altLang="en-US" sz="2000" b="1" smtClean="0">
                  <a:solidFill>
                    <a:srgbClr val="FF0000"/>
                  </a:solidFill>
                  <a:latin typeface="+mj-ea"/>
                  <a:ea typeface="+mj-ea"/>
                </a:rPr>
                <a:t>体系</a:t>
              </a:r>
              <a:endParaRPr lang="zh-CN" altLang="en-US" sz="2000" b="1">
                <a:solidFill>
                  <a:srgbClr val="FF0000"/>
                </a:solidFill>
                <a:latin typeface="+mj-ea"/>
                <a:ea typeface="+mj-ea"/>
              </a:endParaRPr>
            </a:p>
          </p:txBody>
        </p:sp>
        <p:sp>
          <p:nvSpPr>
            <p:cNvPr id="7179" name="矩形 26"/>
            <p:cNvSpPr>
              <a:spLocks noChangeArrowheads="1"/>
            </p:cNvSpPr>
            <p:nvPr/>
          </p:nvSpPr>
          <p:spPr bwMode="auto">
            <a:xfrm>
              <a:off x="5508392" y="4561708"/>
              <a:ext cx="2208631" cy="178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l">
                <a:lnSpc>
                  <a:spcPts val="2200"/>
                </a:lnSpc>
                <a:buFont typeface="Arial" pitchFamily="34" charset="0"/>
                <a:buChar char="•"/>
              </a:pPr>
              <a:r>
                <a:rPr lang="zh-CN" altLang="en-US" sz="1600">
                  <a:latin typeface="微软雅黑" pitchFamily="34" charset="-122"/>
                  <a:ea typeface="微软雅黑" pitchFamily="34" charset="-122"/>
                </a:rPr>
                <a:t>政府监管能力强</a:t>
              </a:r>
              <a:endParaRPr lang="en-US" altLang="zh-CN" sz="1600">
                <a:latin typeface="微软雅黑" pitchFamily="34" charset="-122"/>
                <a:ea typeface="微软雅黑" pitchFamily="34" charset="-122"/>
              </a:endParaRPr>
            </a:p>
            <a:p>
              <a:pPr marL="285750" indent="-285750" algn="l">
                <a:lnSpc>
                  <a:spcPts val="2200"/>
                </a:lnSpc>
                <a:buFont typeface="Arial" pitchFamily="34" charset="0"/>
                <a:buChar char="•"/>
              </a:pPr>
              <a:r>
                <a:rPr lang="zh-CN" altLang="en-US" sz="1600">
                  <a:latin typeface="微软雅黑" pitchFamily="34" charset="-122"/>
                  <a:ea typeface="微软雅黑" pitchFamily="34" charset="-122"/>
                </a:rPr>
                <a:t>园区运行效率高</a:t>
              </a:r>
              <a:endParaRPr lang="en-US" altLang="zh-CN" sz="1600">
                <a:latin typeface="微软雅黑" pitchFamily="34" charset="-122"/>
                <a:ea typeface="微软雅黑" pitchFamily="34" charset="-122"/>
              </a:endParaRPr>
            </a:p>
            <a:p>
              <a:pPr marL="285750" indent="-285750" algn="l">
                <a:lnSpc>
                  <a:spcPts val="2200"/>
                </a:lnSpc>
                <a:buFont typeface="Arial" pitchFamily="34" charset="0"/>
                <a:buChar char="•"/>
              </a:pPr>
              <a:r>
                <a:rPr lang="zh-CN" altLang="en-US" sz="1600">
                  <a:latin typeface="微软雅黑" pitchFamily="34" charset="-122"/>
                  <a:ea typeface="微软雅黑" pitchFamily="34" charset="-122"/>
                </a:rPr>
                <a:t>企业服务品质优</a:t>
              </a:r>
              <a:endParaRPr lang="en-US" altLang="zh-CN" sz="1600">
                <a:latin typeface="微软雅黑" pitchFamily="34" charset="-122"/>
                <a:ea typeface="微软雅黑" pitchFamily="34" charset="-122"/>
              </a:endParaRPr>
            </a:p>
            <a:p>
              <a:pPr marL="285750" indent="-285750" algn="l">
                <a:lnSpc>
                  <a:spcPts val="2200"/>
                </a:lnSpc>
                <a:buFont typeface="Arial" pitchFamily="34" charset="0"/>
                <a:buChar char="•"/>
              </a:pPr>
              <a:r>
                <a:rPr lang="zh-CN" altLang="en-US" sz="1600">
                  <a:latin typeface="微软雅黑" pitchFamily="34" charset="-122"/>
                  <a:ea typeface="微软雅黑" pitchFamily="34" charset="-122"/>
                </a:rPr>
                <a:t>人舒物畅安保好</a:t>
              </a:r>
              <a:endParaRPr lang="en-US" altLang="zh-CN" sz="1600">
                <a:latin typeface="微软雅黑" pitchFamily="34" charset="-122"/>
                <a:ea typeface="微软雅黑" pitchFamily="34" charset="-122"/>
              </a:endParaRPr>
            </a:p>
            <a:p>
              <a:pPr marL="285750" indent="-285750" algn="l">
                <a:lnSpc>
                  <a:spcPts val="2200"/>
                </a:lnSpc>
                <a:buFont typeface="Arial" pitchFamily="34" charset="0"/>
                <a:buChar char="•"/>
              </a:pPr>
              <a:r>
                <a:rPr lang="zh-CN" altLang="en-US" sz="1600">
                  <a:latin typeface="微软雅黑" pitchFamily="34" charset="-122"/>
                  <a:ea typeface="微软雅黑" pitchFamily="34" charset="-122"/>
                </a:rPr>
                <a:t>外拓内促力度大</a:t>
              </a:r>
              <a:endParaRPr lang="en-US" altLang="zh-CN" sz="1600">
                <a:latin typeface="微软雅黑" pitchFamily="34" charset="-122"/>
                <a:ea typeface="微软雅黑" pitchFamily="34" charset="-122"/>
              </a:endParaRPr>
            </a:p>
            <a:p>
              <a:pPr marL="285750" indent="-285750" algn="l">
                <a:lnSpc>
                  <a:spcPts val="2200"/>
                </a:lnSpc>
                <a:buFont typeface="Arial" pitchFamily="34" charset="0"/>
                <a:buChar char="•"/>
              </a:pPr>
              <a:r>
                <a:rPr lang="zh-CN" altLang="en-US" sz="1600">
                  <a:latin typeface="微软雅黑" pitchFamily="34" charset="-122"/>
                  <a:ea typeface="微软雅黑" pitchFamily="34" charset="-122"/>
                </a:rPr>
                <a:t>低碳低耗生态佳</a:t>
              </a:r>
              <a:endParaRPr lang="en-US" altLang="zh-CN" sz="1600">
                <a:latin typeface="微软雅黑" pitchFamily="34" charset="-122"/>
                <a:ea typeface="微软雅黑" pitchFamily="34" charset="-122"/>
              </a:endParaRPr>
            </a:p>
          </p:txBody>
        </p:sp>
        <p:grpSp>
          <p:nvGrpSpPr>
            <p:cNvPr id="7180" name="组合 31"/>
            <p:cNvGrpSpPr>
              <a:grpSpLocks/>
            </p:cNvGrpSpPr>
            <p:nvPr/>
          </p:nvGrpSpPr>
          <p:grpSpPr bwMode="auto">
            <a:xfrm>
              <a:off x="627436" y="1534725"/>
              <a:ext cx="5677795" cy="3189347"/>
              <a:chOff x="315839" y="404662"/>
              <a:chExt cx="6465218" cy="3599845"/>
            </a:xfrm>
          </p:grpSpPr>
          <p:sp>
            <p:nvSpPr>
              <p:cNvPr id="18" name="圆角矩形 17"/>
              <p:cNvSpPr/>
              <p:nvPr/>
            </p:nvSpPr>
            <p:spPr>
              <a:xfrm>
                <a:off x="315839" y="997766"/>
                <a:ext cx="5705239" cy="2358085"/>
              </a:xfrm>
              <a:prstGeom prst="roundRect">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a:p>
            </p:txBody>
          </p:sp>
          <p:grpSp>
            <p:nvGrpSpPr>
              <p:cNvPr id="7183" name="组合 18"/>
              <p:cNvGrpSpPr>
                <a:grpSpLocks/>
              </p:cNvGrpSpPr>
              <p:nvPr/>
            </p:nvGrpSpPr>
            <p:grpSpPr bwMode="auto">
              <a:xfrm>
                <a:off x="478414" y="404662"/>
                <a:ext cx="6302643" cy="3599845"/>
                <a:chOff x="622430" y="1412774"/>
                <a:chExt cx="6302643" cy="3527847"/>
              </a:xfrm>
            </p:grpSpPr>
            <p:sp>
              <p:nvSpPr>
                <p:cNvPr id="20" name="右箭头 19"/>
                <p:cNvSpPr/>
                <p:nvPr/>
              </p:nvSpPr>
              <p:spPr>
                <a:xfrm>
                  <a:off x="750901" y="1412774"/>
                  <a:ext cx="6173445" cy="3527844"/>
                </a:xfrm>
                <a:prstGeom prst="rightArrow">
                  <a:avLst/>
                </a:prstGeom>
                <a:solidFill>
                  <a:srgbClr val="00B0F0"/>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1" name="任意多边形 20"/>
                <p:cNvSpPr/>
                <p:nvPr/>
              </p:nvSpPr>
              <p:spPr>
                <a:xfrm>
                  <a:off x="622552" y="2708717"/>
                  <a:ext cx="1034029" cy="944739"/>
                </a:xfrm>
                <a:custGeom>
                  <a:avLst/>
                  <a:gdLst>
                    <a:gd name="connsiteX0" fmla="*/ 0 w 1111655"/>
                    <a:gd name="connsiteY0" fmla="*/ 152920 h 917503"/>
                    <a:gd name="connsiteX1" fmla="*/ 152920 w 1111655"/>
                    <a:gd name="connsiteY1" fmla="*/ 0 h 917503"/>
                    <a:gd name="connsiteX2" fmla="*/ 958735 w 1111655"/>
                    <a:gd name="connsiteY2" fmla="*/ 0 h 917503"/>
                    <a:gd name="connsiteX3" fmla="*/ 1111655 w 1111655"/>
                    <a:gd name="connsiteY3" fmla="*/ 152920 h 917503"/>
                    <a:gd name="connsiteX4" fmla="*/ 1111655 w 1111655"/>
                    <a:gd name="connsiteY4" fmla="*/ 764583 h 917503"/>
                    <a:gd name="connsiteX5" fmla="*/ 958735 w 1111655"/>
                    <a:gd name="connsiteY5" fmla="*/ 917503 h 917503"/>
                    <a:gd name="connsiteX6" fmla="*/ 152920 w 1111655"/>
                    <a:gd name="connsiteY6" fmla="*/ 917503 h 917503"/>
                    <a:gd name="connsiteX7" fmla="*/ 0 w 1111655"/>
                    <a:gd name="connsiteY7" fmla="*/ 764583 h 917503"/>
                    <a:gd name="connsiteX8" fmla="*/ 0 w 1111655"/>
                    <a:gd name="connsiteY8" fmla="*/ 152920 h 917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1655" h="917503">
                      <a:moveTo>
                        <a:pt x="0" y="152920"/>
                      </a:moveTo>
                      <a:cubicBezTo>
                        <a:pt x="0" y="68465"/>
                        <a:pt x="68465" y="0"/>
                        <a:pt x="152920" y="0"/>
                      </a:cubicBezTo>
                      <a:lnTo>
                        <a:pt x="958735" y="0"/>
                      </a:lnTo>
                      <a:cubicBezTo>
                        <a:pt x="1043190" y="0"/>
                        <a:pt x="1111655" y="68465"/>
                        <a:pt x="1111655" y="152920"/>
                      </a:cubicBezTo>
                      <a:lnTo>
                        <a:pt x="1111655" y="764583"/>
                      </a:lnTo>
                      <a:cubicBezTo>
                        <a:pt x="1111655" y="849038"/>
                        <a:pt x="1043190" y="917503"/>
                        <a:pt x="958735" y="917503"/>
                      </a:cubicBezTo>
                      <a:lnTo>
                        <a:pt x="152920" y="917503"/>
                      </a:lnTo>
                      <a:cubicBezTo>
                        <a:pt x="68465" y="917503"/>
                        <a:pt x="0" y="849038"/>
                        <a:pt x="0" y="764583"/>
                      </a:cubicBezTo>
                      <a:lnTo>
                        <a:pt x="0" y="152920"/>
                      </a:lnTo>
                      <a:close/>
                    </a:path>
                  </a:pathLst>
                </a:custGeom>
                <a:solidFill>
                  <a:schemeClr val="bg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5749" tIns="105749" rIns="105749" bIns="105749" spcCol="1270" anchor="ctr"/>
                <a:lstStyle/>
                <a:p>
                  <a:pPr defTabSz="711200">
                    <a:spcAft>
                      <a:spcPct val="35000"/>
                    </a:spcAft>
                    <a:defRPr/>
                  </a:pPr>
                  <a:r>
                    <a:rPr lang="zh-CN" altLang="en-US" sz="1800" b="1">
                      <a:solidFill>
                        <a:srgbClr val="00B0F0"/>
                      </a:solidFill>
                      <a:latin typeface="微软雅黑" pitchFamily="34" charset="-122"/>
                      <a:ea typeface="微软雅黑" pitchFamily="34" charset="-122"/>
                    </a:rPr>
                    <a:t>加速化</a:t>
                  </a:r>
                </a:p>
              </p:txBody>
            </p:sp>
            <p:sp>
              <p:nvSpPr>
                <p:cNvPr id="22" name="任意多边形 21"/>
                <p:cNvSpPr/>
                <p:nvPr/>
              </p:nvSpPr>
              <p:spPr>
                <a:xfrm>
                  <a:off x="1737929" y="2708717"/>
                  <a:ext cx="1034029" cy="944739"/>
                </a:xfrm>
                <a:custGeom>
                  <a:avLst/>
                  <a:gdLst>
                    <a:gd name="connsiteX0" fmla="*/ 0 w 1111655"/>
                    <a:gd name="connsiteY0" fmla="*/ 152920 h 917503"/>
                    <a:gd name="connsiteX1" fmla="*/ 152920 w 1111655"/>
                    <a:gd name="connsiteY1" fmla="*/ 0 h 917503"/>
                    <a:gd name="connsiteX2" fmla="*/ 958735 w 1111655"/>
                    <a:gd name="connsiteY2" fmla="*/ 0 h 917503"/>
                    <a:gd name="connsiteX3" fmla="*/ 1111655 w 1111655"/>
                    <a:gd name="connsiteY3" fmla="*/ 152920 h 917503"/>
                    <a:gd name="connsiteX4" fmla="*/ 1111655 w 1111655"/>
                    <a:gd name="connsiteY4" fmla="*/ 764583 h 917503"/>
                    <a:gd name="connsiteX5" fmla="*/ 958735 w 1111655"/>
                    <a:gd name="connsiteY5" fmla="*/ 917503 h 917503"/>
                    <a:gd name="connsiteX6" fmla="*/ 152920 w 1111655"/>
                    <a:gd name="connsiteY6" fmla="*/ 917503 h 917503"/>
                    <a:gd name="connsiteX7" fmla="*/ 0 w 1111655"/>
                    <a:gd name="connsiteY7" fmla="*/ 764583 h 917503"/>
                    <a:gd name="connsiteX8" fmla="*/ 0 w 1111655"/>
                    <a:gd name="connsiteY8" fmla="*/ 152920 h 917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1655" h="917503">
                      <a:moveTo>
                        <a:pt x="0" y="152920"/>
                      </a:moveTo>
                      <a:cubicBezTo>
                        <a:pt x="0" y="68465"/>
                        <a:pt x="68465" y="0"/>
                        <a:pt x="152920" y="0"/>
                      </a:cubicBezTo>
                      <a:lnTo>
                        <a:pt x="958735" y="0"/>
                      </a:lnTo>
                      <a:cubicBezTo>
                        <a:pt x="1043190" y="0"/>
                        <a:pt x="1111655" y="68465"/>
                        <a:pt x="1111655" y="152920"/>
                      </a:cubicBezTo>
                      <a:lnTo>
                        <a:pt x="1111655" y="764583"/>
                      </a:lnTo>
                      <a:cubicBezTo>
                        <a:pt x="1111655" y="849038"/>
                        <a:pt x="1043190" y="917503"/>
                        <a:pt x="958735" y="917503"/>
                      </a:cubicBezTo>
                      <a:lnTo>
                        <a:pt x="152920" y="917503"/>
                      </a:lnTo>
                      <a:cubicBezTo>
                        <a:pt x="68465" y="917503"/>
                        <a:pt x="0" y="849038"/>
                        <a:pt x="0" y="764583"/>
                      </a:cubicBezTo>
                      <a:lnTo>
                        <a:pt x="0" y="152920"/>
                      </a:lnTo>
                      <a:close/>
                    </a:path>
                  </a:pathLst>
                </a:custGeom>
                <a:solidFill>
                  <a:schemeClr val="bg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5749" tIns="105749" rIns="105749" bIns="105749" spcCol="1270" anchor="ctr"/>
                <a:lstStyle/>
                <a:p>
                  <a:pPr defTabSz="711200">
                    <a:spcAft>
                      <a:spcPct val="35000"/>
                    </a:spcAft>
                    <a:defRPr/>
                  </a:pPr>
                  <a:r>
                    <a:rPr lang="zh-CN" sz="1800" b="1">
                      <a:solidFill>
                        <a:srgbClr val="00B0F0"/>
                      </a:solidFill>
                      <a:latin typeface="微软雅黑" pitchFamily="34" charset="-122"/>
                      <a:ea typeface="微软雅黑" pitchFamily="34" charset="-122"/>
                    </a:rPr>
                    <a:t>外向</a:t>
                  </a:r>
                  <a:r>
                    <a:rPr lang="zh-CN" sz="1800" b="1" dirty="0">
                      <a:solidFill>
                        <a:srgbClr val="00B0F0"/>
                      </a:solidFill>
                      <a:latin typeface="微软雅黑" pitchFamily="34" charset="-122"/>
                      <a:ea typeface="微软雅黑" pitchFamily="34" charset="-122"/>
                    </a:rPr>
                    <a:t>化</a:t>
                  </a:r>
                  <a:endParaRPr lang="zh-CN" altLang="en-US" sz="1800" b="1" dirty="0">
                    <a:solidFill>
                      <a:srgbClr val="00B0F0"/>
                    </a:solidFill>
                    <a:latin typeface="微软雅黑" pitchFamily="34" charset="-122"/>
                    <a:ea typeface="微软雅黑" pitchFamily="34" charset="-122"/>
                  </a:endParaRPr>
                </a:p>
              </p:txBody>
            </p:sp>
            <p:sp>
              <p:nvSpPr>
                <p:cNvPr id="23" name="任意多边形 22"/>
                <p:cNvSpPr/>
                <p:nvPr/>
              </p:nvSpPr>
              <p:spPr>
                <a:xfrm>
                  <a:off x="2837037" y="2708717"/>
                  <a:ext cx="1034029" cy="944739"/>
                </a:xfrm>
                <a:custGeom>
                  <a:avLst/>
                  <a:gdLst>
                    <a:gd name="connsiteX0" fmla="*/ 0 w 1111655"/>
                    <a:gd name="connsiteY0" fmla="*/ 152920 h 917503"/>
                    <a:gd name="connsiteX1" fmla="*/ 152920 w 1111655"/>
                    <a:gd name="connsiteY1" fmla="*/ 0 h 917503"/>
                    <a:gd name="connsiteX2" fmla="*/ 958735 w 1111655"/>
                    <a:gd name="connsiteY2" fmla="*/ 0 h 917503"/>
                    <a:gd name="connsiteX3" fmla="*/ 1111655 w 1111655"/>
                    <a:gd name="connsiteY3" fmla="*/ 152920 h 917503"/>
                    <a:gd name="connsiteX4" fmla="*/ 1111655 w 1111655"/>
                    <a:gd name="connsiteY4" fmla="*/ 764583 h 917503"/>
                    <a:gd name="connsiteX5" fmla="*/ 958735 w 1111655"/>
                    <a:gd name="connsiteY5" fmla="*/ 917503 h 917503"/>
                    <a:gd name="connsiteX6" fmla="*/ 152920 w 1111655"/>
                    <a:gd name="connsiteY6" fmla="*/ 917503 h 917503"/>
                    <a:gd name="connsiteX7" fmla="*/ 0 w 1111655"/>
                    <a:gd name="connsiteY7" fmla="*/ 764583 h 917503"/>
                    <a:gd name="connsiteX8" fmla="*/ 0 w 1111655"/>
                    <a:gd name="connsiteY8" fmla="*/ 152920 h 917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1655" h="917503">
                      <a:moveTo>
                        <a:pt x="0" y="152920"/>
                      </a:moveTo>
                      <a:cubicBezTo>
                        <a:pt x="0" y="68465"/>
                        <a:pt x="68465" y="0"/>
                        <a:pt x="152920" y="0"/>
                      </a:cubicBezTo>
                      <a:lnTo>
                        <a:pt x="958735" y="0"/>
                      </a:lnTo>
                      <a:cubicBezTo>
                        <a:pt x="1043190" y="0"/>
                        <a:pt x="1111655" y="68465"/>
                        <a:pt x="1111655" y="152920"/>
                      </a:cubicBezTo>
                      <a:lnTo>
                        <a:pt x="1111655" y="764583"/>
                      </a:lnTo>
                      <a:cubicBezTo>
                        <a:pt x="1111655" y="849038"/>
                        <a:pt x="1043190" y="917503"/>
                        <a:pt x="958735" y="917503"/>
                      </a:cubicBezTo>
                      <a:lnTo>
                        <a:pt x="152920" y="917503"/>
                      </a:lnTo>
                      <a:cubicBezTo>
                        <a:pt x="68465" y="917503"/>
                        <a:pt x="0" y="849038"/>
                        <a:pt x="0" y="764583"/>
                      </a:cubicBezTo>
                      <a:lnTo>
                        <a:pt x="0" y="152920"/>
                      </a:lnTo>
                      <a:close/>
                    </a:path>
                  </a:pathLst>
                </a:custGeom>
                <a:solidFill>
                  <a:schemeClr val="bg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5749" tIns="105749" rIns="105749" bIns="105749" spcCol="1270" anchor="ctr"/>
                <a:lstStyle/>
                <a:p>
                  <a:pPr defTabSz="711200">
                    <a:spcAft>
                      <a:spcPct val="35000"/>
                    </a:spcAft>
                    <a:defRPr/>
                  </a:pPr>
                  <a:r>
                    <a:rPr lang="zh-CN" altLang="en-US" sz="1800" b="1">
                      <a:solidFill>
                        <a:srgbClr val="00B0F0"/>
                      </a:solidFill>
                      <a:latin typeface="微软雅黑" pitchFamily="34" charset="-122"/>
                      <a:ea typeface="微软雅黑" pitchFamily="34" charset="-122"/>
                    </a:rPr>
                    <a:t>集群化</a:t>
                  </a:r>
                  <a:endParaRPr lang="zh-CN" altLang="en-US" sz="1800" b="1" dirty="0">
                    <a:solidFill>
                      <a:srgbClr val="00B0F0"/>
                    </a:solidFill>
                    <a:latin typeface="微软雅黑" pitchFamily="34" charset="-122"/>
                    <a:ea typeface="微软雅黑" pitchFamily="34" charset="-122"/>
                  </a:endParaRPr>
                </a:p>
              </p:txBody>
            </p:sp>
            <p:sp>
              <p:nvSpPr>
                <p:cNvPr id="24" name="任意多边形 23"/>
                <p:cNvSpPr/>
                <p:nvPr/>
              </p:nvSpPr>
              <p:spPr>
                <a:xfrm>
                  <a:off x="3952416" y="2708717"/>
                  <a:ext cx="1034029" cy="944739"/>
                </a:xfrm>
                <a:custGeom>
                  <a:avLst/>
                  <a:gdLst>
                    <a:gd name="connsiteX0" fmla="*/ 0 w 1111655"/>
                    <a:gd name="connsiteY0" fmla="*/ 152920 h 917503"/>
                    <a:gd name="connsiteX1" fmla="*/ 152920 w 1111655"/>
                    <a:gd name="connsiteY1" fmla="*/ 0 h 917503"/>
                    <a:gd name="connsiteX2" fmla="*/ 958735 w 1111655"/>
                    <a:gd name="connsiteY2" fmla="*/ 0 h 917503"/>
                    <a:gd name="connsiteX3" fmla="*/ 1111655 w 1111655"/>
                    <a:gd name="connsiteY3" fmla="*/ 152920 h 917503"/>
                    <a:gd name="connsiteX4" fmla="*/ 1111655 w 1111655"/>
                    <a:gd name="connsiteY4" fmla="*/ 764583 h 917503"/>
                    <a:gd name="connsiteX5" fmla="*/ 958735 w 1111655"/>
                    <a:gd name="connsiteY5" fmla="*/ 917503 h 917503"/>
                    <a:gd name="connsiteX6" fmla="*/ 152920 w 1111655"/>
                    <a:gd name="connsiteY6" fmla="*/ 917503 h 917503"/>
                    <a:gd name="connsiteX7" fmla="*/ 0 w 1111655"/>
                    <a:gd name="connsiteY7" fmla="*/ 764583 h 917503"/>
                    <a:gd name="connsiteX8" fmla="*/ 0 w 1111655"/>
                    <a:gd name="connsiteY8" fmla="*/ 152920 h 917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1655" h="917503">
                      <a:moveTo>
                        <a:pt x="0" y="152920"/>
                      </a:moveTo>
                      <a:cubicBezTo>
                        <a:pt x="0" y="68465"/>
                        <a:pt x="68465" y="0"/>
                        <a:pt x="152920" y="0"/>
                      </a:cubicBezTo>
                      <a:lnTo>
                        <a:pt x="958735" y="0"/>
                      </a:lnTo>
                      <a:cubicBezTo>
                        <a:pt x="1043190" y="0"/>
                        <a:pt x="1111655" y="68465"/>
                        <a:pt x="1111655" y="152920"/>
                      </a:cubicBezTo>
                      <a:lnTo>
                        <a:pt x="1111655" y="764583"/>
                      </a:lnTo>
                      <a:cubicBezTo>
                        <a:pt x="1111655" y="849038"/>
                        <a:pt x="1043190" y="917503"/>
                        <a:pt x="958735" y="917503"/>
                      </a:cubicBezTo>
                      <a:lnTo>
                        <a:pt x="152920" y="917503"/>
                      </a:lnTo>
                      <a:cubicBezTo>
                        <a:pt x="68465" y="917503"/>
                        <a:pt x="0" y="849038"/>
                        <a:pt x="0" y="764583"/>
                      </a:cubicBezTo>
                      <a:lnTo>
                        <a:pt x="0" y="152920"/>
                      </a:lnTo>
                      <a:close/>
                    </a:path>
                  </a:pathLst>
                </a:custGeom>
                <a:solidFill>
                  <a:schemeClr val="bg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5749" tIns="105749" rIns="105749" bIns="105749" spcCol="1270" anchor="ctr"/>
                <a:lstStyle/>
                <a:p>
                  <a:pPr defTabSz="711200">
                    <a:spcAft>
                      <a:spcPct val="35000"/>
                    </a:spcAft>
                    <a:defRPr/>
                  </a:pPr>
                  <a:r>
                    <a:rPr lang="zh-CN" altLang="en-US" sz="1800" b="1">
                      <a:solidFill>
                        <a:srgbClr val="00B0F0"/>
                      </a:solidFill>
                      <a:latin typeface="微软雅黑" pitchFamily="34" charset="-122"/>
                      <a:ea typeface="微软雅黑" pitchFamily="34" charset="-122"/>
                    </a:rPr>
                    <a:t>生态化</a:t>
                  </a:r>
                  <a:endParaRPr lang="zh-CN" altLang="en-US" sz="1800" b="1" dirty="0">
                    <a:solidFill>
                      <a:srgbClr val="00B0F0"/>
                    </a:solidFill>
                    <a:latin typeface="微软雅黑" pitchFamily="34" charset="-122"/>
                    <a:ea typeface="微软雅黑" pitchFamily="34" charset="-122"/>
                  </a:endParaRPr>
                </a:p>
              </p:txBody>
            </p:sp>
            <p:sp>
              <p:nvSpPr>
                <p:cNvPr id="25" name="任意多边形 24"/>
                <p:cNvSpPr/>
                <p:nvPr/>
              </p:nvSpPr>
              <p:spPr>
                <a:xfrm>
                  <a:off x="5051524" y="2708717"/>
                  <a:ext cx="1032221" cy="944739"/>
                </a:xfrm>
                <a:custGeom>
                  <a:avLst/>
                  <a:gdLst>
                    <a:gd name="connsiteX0" fmla="*/ 0 w 1111655"/>
                    <a:gd name="connsiteY0" fmla="*/ 152920 h 917503"/>
                    <a:gd name="connsiteX1" fmla="*/ 152920 w 1111655"/>
                    <a:gd name="connsiteY1" fmla="*/ 0 h 917503"/>
                    <a:gd name="connsiteX2" fmla="*/ 958735 w 1111655"/>
                    <a:gd name="connsiteY2" fmla="*/ 0 h 917503"/>
                    <a:gd name="connsiteX3" fmla="*/ 1111655 w 1111655"/>
                    <a:gd name="connsiteY3" fmla="*/ 152920 h 917503"/>
                    <a:gd name="connsiteX4" fmla="*/ 1111655 w 1111655"/>
                    <a:gd name="connsiteY4" fmla="*/ 764583 h 917503"/>
                    <a:gd name="connsiteX5" fmla="*/ 958735 w 1111655"/>
                    <a:gd name="connsiteY5" fmla="*/ 917503 h 917503"/>
                    <a:gd name="connsiteX6" fmla="*/ 152920 w 1111655"/>
                    <a:gd name="connsiteY6" fmla="*/ 917503 h 917503"/>
                    <a:gd name="connsiteX7" fmla="*/ 0 w 1111655"/>
                    <a:gd name="connsiteY7" fmla="*/ 764583 h 917503"/>
                    <a:gd name="connsiteX8" fmla="*/ 0 w 1111655"/>
                    <a:gd name="connsiteY8" fmla="*/ 152920 h 917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1655" h="917503">
                      <a:moveTo>
                        <a:pt x="0" y="152920"/>
                      </a:moveTo>
                      <a:cubicBezTo>
                        <a:pt x="0" y="68465"/>
                        <a:pt x="68465" y="0"/>
                        <a:pt x="152920" y="0"/>
                      </a:cubicBezTo>
                      <a:lnTo>
                        <a:pt x="958735" y="0"/>
                      </a:lnTo>
                      <a:cubicBezTo>
                        <a:pt x="1043190" y="0"/>
                        <a:pt x="1111655" y="68465"/>
                        <a:pt x="1111655" y="152920"/>
                      </a:cubicBezTo>
                      <a:lnTo>
                        <a:pt x="1111655" y="764583"/>
                      </a:lnTo>
                      <a:cubicBezTo>
                        <a:pt x="1111655" y="849038"/>
                        <a:pt x="1043190" y="917503"/>
                        <a:pt x="958735" y="917503"/>
                      </a:cubicBezTo>
                      <a:lnTo>
                        <a:pt x="152920" y="917503"/>
                      </a:lnTo>
                      <a:cubicBezTo>
                        <a:pt x="68465" y="917503"/>
                        <a:pt x="0" y="849038"/>
                        <a:pt x="0" y="764583"/>
                      </a:cubicBezTo>
                      <a:lnTo>
                        <a:pt x="0" y="152920"/>
                      </a:lnTo>
                      <a:close/>
                    </a:path>
                  </a:pathLst>
                </a:custGeom>
                <a:solidFill>
                  <a:schemeClr val="bg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5749" tIns="105749" rIns="105749" bIns="105749" spcCol="1270" anchor="ctr"/>
                <a:lstStyle/>
                <a:p>
                  <a:pPr defTabSz="711200">
                    <a:spcAft>
                      <a:spcPct val="35000"/>
                    </a:spcAft>
                    <a:defRPr/>
                  </a:pPr>
                  <a:r>
                    <a:rPr lang="zh-CN" altLang="en-US" sz="1800" b="1">
                      <a:solidFill>
                        <a:srgbClr val="00B0F0"/>
                      </a:solidFill>
                      <a:latin typeface="微软雅黑" pitchFamily="34" charset="-122"/>
                      <a:ea typeface="微软雅黑" pitchFamily="34" charset="-122"/>
                    </a:rPr>
                    <a:t>融合化</a:t>
                  </a:r>
                  <a:endParaRPr lang="zh-CN" altLang="en-US" sz="1800" b="1" dirty="0">
                    <a:solidFill>
                      <a:srgbClr val="00B0F0"/>
                    </a:solidFill>
                    <a:latin typeface="微软雅黑" pitchFamily="34" charset="-122"/>
                    <a:ea typeface="微软雅黑" pitchFamily="34" charset="-122"/>
                  </a:endParaRPr>
                </a:p>
              </p:txBody>
            </p:sp>
          </p:grpSp>
          <p:sp>
            <p:nvSpPr>
              <p:cNvPr id="7184" name="矩形 28"/>
              <p:cNvSpPr>
                <a:spLocks noChangeArrowheads="1"/>
              </p:cNvSpPr>
              <p:nvPr/>
            </p:nvSpPr>
            <p:spPr bwMode="auto">
              <a:xfrm>
                <a:off x="1035972" y="778502"/>
                <a:ext cx="2067407" cy="382136"/>
              </a:xfrm>
              <a:prstGeom prst="rect">
                <a:avLst/>
              </a:prstGeom>
              <a:solidFill>
                <a:schemeClr val="bg1"/>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p>
                <a:r>
                  <a:rPr lang="zh-CN" altLang="en-US" sz="1600" b="1" smtClean="0">
                    <a:solidFill>
                      <a:srgbClr val="0070C0"/>
                    </a:solidFill>
                    <a:ea typeface="微软雅黑" pitchFamily="34" charset="-122"/>
                  </a:rPr>
                  <a:t>产业园区</a:t>
                </a:r>
                <a:r>
                  <a:rPr lang="zh-CN" altLang="en-US" sz="1600" b="1">
                    <a:solidFill>
                      <a:srgbClr val="0070C0"/>
                    </a:solidFill>
                    <a:ea typeface="微软雅黑" pitchFamily="34" charset="-122"/>
                  </a:rPr>
                  <a:t>发展趋势</a:t>
                </a:r>
                <a:endParaRPr lang="zh-CN" altLang="en-US" sz="1600"/>
              </a:p>
            </p:txBody>
          </p:sp>
        </p:grpSp>
        <p:cxnSp>
          <p:nvCxnSpPr>
            <p:cNvPr id="42" name="肘形连接符 41"/>
            <p:cNvCxnSpPr/>
            <p:nvPr/>
          </p:nvCxnSpPr>
          <p:spPr>
            <a:xfrm rot="16200000" flipH="1">
              <a:off x="2183650" y="5967786"/>
              <a:ext cx="268293" cy="908091"/>
            </a:xfrm>
            <a:prstGeom prst="bentConnector2">
              <a:avLst/>
            </a:prstGeom>
            <a:ln w="28575">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2" name="TextBox 1"/>
          <p:cNvSpPr txBox="1"/>
          <p:nvPr/>
        </p:nvSpPr>
        <p:spPr>
          <a:xfrm>
            <a:off x="1691680" y="5682734"/>
            <a:ext cx="1384601" cy="338554"/>
          </a:xfrm>
          <a:prstGeom prst="rect">
            <a:avLst/>
          </a:prstGeom>
          <a:solidFill>
            <a:schemeClr val="bg1"/>
          </a:solidFill>
        </p:spPr>
        <p:txBody>
          <a:bodyPr wrap="square" rtlCol="0">
            <a:spAutoFit/>
          </a:bodyPr>
          <a:lstStyle/>
          <a:p>
            <a:r>
              <a:rPr lang="en-US" altLang="zh-CN" sz="1600" smtClean="0"/>
              <a:t>1984 — 2004</a:t>
            </a:r>
            <a:endParaRPr lang="zh-CN" altLang="en-US" sz="1600"/>
          </a:p>
        </p:txBody>
      </p:sp>
      <p:sp>
        <p:nvSpPr>
          <p:cNvPr id="29" name="TextBox 28"/>
          <p:cNvSpPr txBox="1"/>
          <p:nvPr/>
        </p:nvSpPr>
        <p:spPr>
          <a:xfrm>
            <a:off x="3851920" y="6165304"/>
            <a:ext cx="1150867" cy="338554"/>
          </a:xfrm>
          <a:prstGeom prst="rect">
            <a:avLst/>
          </a:prstGeom>
          <a:solidFill>
            <a:schemeClr val="bg1"/>
          </a:solidFill>
        </p:spPr>
        <p:txBody>
          <a:bodyPr wrap="square" rtlCol="0">
            <a:spAutoFit/>
          </a:bodyPr>
          <a:lstStyle/>
          <a:p>
            <a:r>
              <a:rPr lang="en-US" altLang="zh-CN" sz="1600" smtClean="0"/>
              <a:t>2005 — </a:t>
            </a:r>
            <a:r>
              <a:rPr lang="zh-CN" altLang="en-US" sz="1600" smtClean="0"/>
              <a:t>？</a:t>
            </a:r>
            <a:endParaRPr lang="zh-CN" altLang="en-US" sz="1600"/>
          </a:p>
        </p:txBody>
      </p:sp>
      <p:sp>
        <p:nvSpPr>
          <p:cNvPr id="30" name="椭圆 29"/>
          <p:cNvSpPr/>
          <p:nvPr/>
        </p:nvSpPr>
        <p:spPr bwMode="auto">
          <a:xfrm>
            <a:off x="7197725" y="492547"/>
            <a:ext cx="723900" cy="67786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1" name="椭圆 30"/>
          <p:cNvSpPr/>
          <p:nvPr/>
        </p:nvSpPr>
        <p:spPr bwMode="auto">
          <a:xfrm>
            <a:off x="8061325" y="476672"/>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2" name="椭圆 31"/>
          <p:cNvSpPr/>
          <p:nvPr/>
        </p:nvSpPr>
        <p:spPr bwMode="auto">
          <a:xfrm>
            <a:off x="63341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Tree>
    <p:extLst>
      <p:ext uri="{BB962C8B-B14F-4D97-AF65-F5344CB8AC3E}">
        <p14:creationId xmlns:p14="http://schemas.microsoft.com/office/powerpoint/2010/main" val="51383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txBox="1">
            <a:spLocks/>
          </p:cNvSpPr>
          <p:nvPr/>
        </p:nvSpPr>
        <p:spPr>
          <a:xfrm>
            <a:off x="457200" y="1632168"/>
            <a:ext cx="3034680" cy="4389120"/>
          </a:xfrm>
          <a:prstGeom prst="rect">
            <a:avLst/>
          </a:prstGeom>
        </p:spPr>
        <p:txBody>
          <a:bodyPr vert="horz" lIns="91440" tIns="45720" rIns="91440" bIns="45720" rtlCol="0">
            <a:normAutofit fontScale="85000" lnSpcReduction="20000"/>
          </a:bodyPr>
          <a:lstStyle>
            <a:defPPr>
              <a:defRPr lang="zh-CN"/>
            </a:defPPr>
            <a:lvl1pPr marL="342900" indent="-342900">
              <a:lnSpc>
                <a:spcPct val="150000"/>
              </a:lnSpc>
              <a:spcBef>
                <a:spcPct val="20000"/>
              </a:spcBef>
              <a:buClr>
                <a:schemeClr val="tx2"/>
              </a:buClr>
              <a:buSzPct val="70000"/>
              <a:buFont typeface="Wingdings 2" pitchFamily="18" charset="2"/>
              <a:buChar char="¥"/>
              <a:defRPr sz="2400" b="1">
                <a:latin typeface="微软雅黑" pitchFamily="34" charset="-122"/>
                <a:ea typeface="微软雅黑" pitchFamily="34" charset="-122"/>
              </a:defRPr>
            </a:lvl1pPr>
            <a:lvl2pPr marL="742950" lvl="1" indent="-285750">
              <a:lnSpc>
                <a:spcPct val="150000"/>
              </a:lnSpc>
              <a:spcBef>
                <a:spcPct val="20000"/>
              </a:spcBef>
              <a:buClr>
                <a:schemeClr val="accent4"/>
              </a:buClr>
              <a:buSzPct val="60000"/>
              <a:buFont typeface="Wingdings 2" pitchFamily="18" charset="2"/>
              <a:buChar char="¥"/>
              <a:defRPr sz="2000">
                <a:latin typeface="微软雅黑" pitchFamily="34" charset="-122"/>
                <a:ea typeface="微软雅黑" pitchFamily="34" charset="-122"/>
              </a:defRPr>
            </a:lvl2pPr>
          </a:lstStyle>
          <a:p>
            <a:r>
              <a:rPr lang="zh-CN" altLang="zh-CN" dirty="0"/>
              <a:t>企业</a:t>
            </a:r>
            <a:r>
              <a:rPr lang="en-US" altLang="zh-CN" dirty="0" err="1"/>
              <a:t>SaaS</a:t>
            </a:r>
            <a:r>
              <a:rPr lang="zh-CN" altLang="zh-CN" dirty="0"/>
              <a:t>平台</a:t>
            </a:r>
            <a:endParaRPr lang="en-US" altLang="zh-CN" dirty="0"/>
          </a:p>
          <a:p>
            <a:r>
              <a:rPr lang="zh-CN" altLang="zh-CN" dirty="0"/>
              <a:t>云桌面平台</a:t>
            </a:r>
            <a:endParaRPr lang="en-US" altLang="zh-CN" dirty="0"/>
          </a:p>
          <a:p>
            <a:r>
              <a:rPr lang="zh-CN" altLang="zh-CN" dirty="0"/>
              <a:t>园区一卡通平台</a:t>
            </a:r>
            <a:endParaRPr lang="en-US" altLang="zh-CN" dirty="0"/>
          </a:p>
          <a:p>
            <a:r>
              <a:rPr lang="zh-CN" altLang="zh-CN" dirty="0"/>
              <a:t>综合信息发布平台</a:t>
            </a:r>
            <a:endParaRPr lang="en-US" altLang="zh-CN" dirty="0"/>
          </a:p>
          <a:p>
            <a:r>
              <a:rPr lang="zh-CN" altLang="zh-CN" dirty="0"/>
              <a:t>统一呼叫中心</a:t>
            </a:r>
            <a:endParaRPr lang="en-US" altLang="zh-CN" dirty="0"/>
          </a:p>
          <a:p>
            <a:r>
              <a:rPr lang="zh-CN" altLang="zh-CN" dirty="0"/>
              <a:t>信息亭服务系统</a:t>
            </a:r>
            <a:endParaRPr lang="en-US" altLang="zh-CN" dirty="0"/>
          </a:p>
          <a:p>
            <a:r>
              <a:rPr lang="zh-CN" altLang="zh-CN"/>
              <a:t>访客</a:t>
            </a:r>
            <a:r>
              <a:rPr lang="zh-CN" altLang="zh-CN" smtClean="0"/>
              <a:t>管理系统</a:t>
            </a:r>
            <a:endParaRPr lang="en-US" altLang="zh-CN" smtClean="0"/>
          </a:p>
          <a:p>
            <a:r>
              <a:rPr lang="zh-CN" altLang="en-US" smtClean="0"/>
              <a:t>物流服务平台</a:t>
            </a:r>
            <a:endParaRPr lang="en-US" altLang="zh-CN" smtClean="0"/>
          </a:p>
          <a:p>
            <a:r>
              <a:rPr lang="zh-CN" altLang="en-US" smtClean="0"/>
              <a:t>知识产权服务平台</a:t>
            </a:r>
            <a:endParaRPr lang="zh-CN" altLang="en-US" dirty="0"/>
          </a:p>
        </p:txBody>
      </p:sp>
      <p:cxnSp>
        <p:nvCxnSpPr>
          <p:cNvPr id="7" name="直接连接符 6"/>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bwMode="auto">
          <a:xfrm>
            <a:off x="7197725" y="492547"/>
            <a:ext cx="723900" cy="67786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9" name="椭圆 8"/>
          <p:cNvSpPr/>
          <p:nvPr/>
        </p:nvSpPr>
        <p:spPr bwMode="auto">
          <a:xfrm>
            <a:off x="8061325" y="476672"/>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0" name="椭圆 9"/>
          <p:cNvSpPr/>
          <p:nvPr/>
        </p:nvSpPr>
        <p:spPr bwMode="auto">
          <a:xfrm>
            <a:off x="63341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pic>
        <p:nvPicPr>
          <p:cNvPr id="14" name="图片 1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17343" y="1340768"/>
            <a:ext cx="3629867" cy="5040560"/>
          </a:xfrm>
          <a:prstGeom prst="rect">
            <a:avLst/>
          </a:prstGeom>
          <a:effectLst>
            <a:softEdge rad="317500"/>
          </a:effectLst>
        </p:spPr>
      </p:pic>
      <p:sp>
        <p:nvSpPr>
          <p:cNvPr id="13"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grpSp>
        <p:nvGrpSpPr>
          <p:cNvPr id="2" name="组合 1"/>
          <p:cNvGrpSpPr/>
          <p:nvPr/>
        </p:nvGrpSpPr>
        <p:grpSpPr>
          <a:xfrm>
            <a:off x="3419872" y="1700808"/>
            <a:ext cx="3561828" cy="369332"/>
            <a:chOff x="3635896" y="1844824"/>
            <a:chExt cx="3561828" cy="369332"/>
          </a:xfrm>
        </p:grpSpPr>
        <p:sp>
          <p:nvSpPr>
            <p:cNvPr id="11" name="TextBox 10"/>
            <p:cNvSpPr txBox="1"/>
            <p:nvPr/>
          </p:nvSpPr>
          <p:spPr>
            <a:xfrm>
              <a:off x="3995935" y="1844824"/>
              <a:ext cx="3201789"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集约化解决企业信息化应用</a:t>
              </a:r>
              <a:endParaRPr lang="zh-CN" altLang="en-US">
                <a:solidFill>
                  <a:srgbClr val="FFFF00"/>
                </a:solidFill>
                <a:effectLst>
                  <a:outerShdw blurRad="38100" dist="38100" dir="2700000" algn="tl">
                    <a:srgbClr val="000000">
                      <a:alpha val="43137"/>
                    </a:srgbClr>
                  </a:outerShdw>
                </a:effectLst>
              </a:endParaRPr>
            </a:p>
          </p:txBody>
        </p:sp>
        <p:sp>
          <p:nvSpPr>
            <p:cNvPr id="17" name="右箭头 16"/>
            <p:cNvSpPr/>
            <p:nvPr/>
          </p:nvSpPr>
          <p:spPr>
            <a:xfrm>
              <a:off x="3635896" y="1916832"/>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 name="组合 3"/>
          <p:cNvGrpSpPr/>
          <p:nvPr/>
        </p:nvGrpSpPr>
        <p:grpSpPr>
          <a:xfrm>
            <a:off x="3419872" y="2204864"/>
            <a:ext cx="4285729" cy="369332"/>
            <a:chOff x="3635896" y="2483604"/>
            <a:chExt cx="4285729" cy="369332"/>
          </a:xfrm>
        </p:grpSpPr>
        <p:sp>
          <p:nvSpPr>
            <p:cNvPr id="12" name="TextBox 11"/>
            <p:cNvSpPr txBox="1"/>
            <p:nvPr/>
          </p:nvSpPr>
          <p:spPr>
            <a:xfrm>
              <a:off x="3995935" y="2483604"/>
              <a:ext cx="3925690"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时尚、绿色、节约成本的终端体验</a:t>
              </a:r>
              <a:endParaRPr lang="zh-CN" altLang="en-US">
                <a:solidFill>
                  <a:srgbClr val="FFFF00"/>
                </a:solidFill>
                <a:effectLst>
                  <a:outerShdw blurRad="38100" dist="38100" dir="2700000" algn="tl">
                    <a:srgbClr val="000000">
                      <a:alpha val="43137"/>
                    </a:srgbClr>
                  </a:outerShdw>
                </a:effectLst>
              </a:endParaRPr>
            </a:p>
          </p:txBody>
        </p:sp>
        <p:sp>
          <p:nvSpPr>
            <p:cNvPr id="18" name="右箭头 17"/>
            <p:cNvSpPr/>
            <p:nvPr/>
          </p:nvSpPr>
          <p:spPr>
            <a:xfrm>
              <a:off x="3635896" y="2524254"/>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3419872" y="2636912"/>
            <a:ext cx="3561828" cy="369332"/>
            <a:chOff x="3635896" y="3059668"/>
            <a:chExt cx="3561828" cy="369332"/>
          </a:xfrm>
        </p:grpSpPr>
        <p:sp>
          <p:nvSpPr>
            <p:cNvPr id="15" name="TextBox 14"/>
            <p:cNvSpPr txBox="1"/>
            <p:nvPr/>
          </p:nvSpPr>
          <p:spPr>
            <a:xfrm>
              <a:off x="3995936" y="3059668"/>
              <a:ext cx="3201788"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整合提供园区管理服务交互</a:t>
              </a:r>
              <a:endParaRPr lang="zh-CN" altLang="en-US">
                <a:solidFill>
                  <a:srgbClr val="FFFF00"/>
                </a:solidFill>
                <a:effectLst>
                  <a:outerShdw blurRad="38100" dist="38100" dir="2700000" algn="tl">
                    <a:srgbClr val="000000">
                      <a:alpha val="43137"/>
                    </a:srgbClr>
                  </a:outerShdw>
                </a:effectLst>
              </a:endParaRPr>
            </a:p>
          </p:txBody>
        </p:sp>
        <p:sp>
          <p:nvSpPr>
            <p:cNvPr id="19" name="右箭头 18"/>
            <p:cNvSpPr/>
            <p:nvPr/>
          </p:nvSpPr>
          <p:spPr>
            <a:xfrm>
              <a:off x="3635896" y="3172326"/>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nvGrpSpPr>
        <p:grpSpPr>
          <a:xfrm>
            <a:off x="3419872" y="3140968"/>
            <a:ext cx="3422128" cy="369332"/>
            <a:chOff x="3635896" y="3707740"/>
            <a:chExt cx="3422128" cy="369332"/>
          </a:xfrm>
        </p:grpSpPr>
        <p:sp>
          <p:nvSpPr>
            <p:cNvPr id="16" name="TextBox 15"/>
            <p:cNvSpPr txBox="1"/>
            <p:nvPr/>
          </p:nvSpPr>
          <p:spPr>
            <a:xfrm>
              <a:off x="3995935" y="3707740"/>
              <a:ext cx="3062089"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汇集园区信息促进资源共享</a:t>
              </a:r>
              <a:endParaRPr lang="zh-CN" altLang="en-US">
                <a:solidFill>
                  <a:srgbClr val="FFFF00"/>
                </a:solidFill>
                <a:effectLst>
                  <a:outerShdw blurRad="38100" dist="38100" dir="2700000" algn="tl">
                    <a:srgbClr val="000000">
                      <a:alpha val="43137"/>
                    </a:srgbClr>
                  </a:outerShdw>
                </a:effectLst>
              </a:endParaRPr>
            </a:p>
          </p:txBody>
        </p:sp>
        <p:sp>
          <p:nvSpPr>
            <p:cNvPr id="20" name="右箭头 19"/>
            <p:cNvSpPr/>
            <p:nvPr/>
          </p:nvSpPr>
          <p:spPr>
            <a:xfrm>
              <a:off x="3635896" y="3748390"/>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a:off x="3419872" y="3645024"/>
            <a:ext cx="3923778" cy="369332"/>
            <a:chOff x="3635896" y="4355812"/>
            <a:chExt cx="3923778" cy="369332"/>
          </a:xfrm>
        </p:grpSpPr>
        <p:sp>
          <p:nvSpPr>
            <p:cNvPr id="21" name="TextBox 20"/>
            <p:cNvSpPr txBox="1"/>
            <p:nvPr/>
          </p:nvSpPr>
          <p:spPr>
            <a:xfrm>
              <a:off x="3995935" y="4355812"/>
              <a:ext cx="3563739"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更专业、快捷、规范的客户支持</a:t>
              </a:r>
              <a:endParaRPr lang="zh-CN" altLang="en-US">
                <a:solidFill>
                  <a:srgbClr val="FFFF00"/>
                </a:solidFill>
                <a:effectLst>
                  <a:outerShdw blurRad="38100" dist="38100" dir="2700000" algn="tl">
                    <a:srgbClr val="000000">
                      <a:alpha val="43137"/>
                    </a:srgbClr>
                  </a:outerShdw>
                </a:effectLst>
              </a:endParaRPr>
            </a:p>
          </p:txBody>
        </p:sp>
        <p:sp>
          <p:nvSpPr>
            <p:cNvPr id="22" name="右箭头 21"/>
            <p:cNvSpPr/>
            <p:nvPr/>
          </p:nvSpPr>
          <p:spPr>
            <a:xfrm>
              <a:off x="3635896" y="4396462"/>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nvGrpSpPr>
        <p:grpSpPr>
          <a:xfrm>
            <a:off x="3419872" y="4005064"/>
            <a:ext cx="3923779" cy="369332"/>
            <a:chOff x="3635896" y="4931876"/>
            <a:chExt cx="3923779" cy="369332"/>
          </a:xfrm>
        </p:grpSpPr>
        <p:sp>
          <p:nvSpPr>
            <p:cNvPr id="23" name="TextBox 22"/>
            <p:cNvSpPr txBox="1"/>
            <p:nvPr/>
          </p:nvSpPr>
          <p:spPr>
            <a:xfrm>
              <a:off x="3995936" y="4931876"/>
              <a:ext cx="3563739"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密集分布的信息接入点</a:t>
              </a:r>
              <a:endParaRPr lang="zh-CN" altLang="en-US">
                <a:solidFill>
                  <a:srgbClr val="FFFF00"/>
                </a:solidFill>
                <a:effectLst>
                  <a:outerShdw blurRad="38100" dist="38100" dir="2700000" algn="tl">
                    <a:srgbClr val="000000">
                      <a:alpha val="43137"/>
                    </a:srgbClr>
                  </a:outerShdw>
                </a:effectLst>
              </a:endParaRPr>
            </a:p>
          </p:txBody>
        </p:sp>
        <p:sp>
          <p:nvSpPr>
            <p:cNvPr id="24" name="右箭头 23"/>
            <p:cNvSpPr/>
            <p:nvPr/>
          </p:nvSpPr>
          <p:spPr>
            <a:xfrm>
              <a:off x="3635896" y="5013176"/>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9" name="组合 28"/>
          <p:cNvGrpSpPr/>
          <p:nvPr/>
        </p:nvGrpSpPr>
        <p:grpSpPr>
          <a:xfrm>
            <a:off x="3419872" y="4437112"/>
            <a:ext cx="3923779" cy="369332"/>
            <a:chOff x="3635896" y="5507940"/>
            <a:chExt cx="3923779" cy="369332"/>
          </a:xfrm>
        </p:grpSpPr>
        <p:sp>
          <p:nvSpPr>
            <p:cNvPr id="25" name="TextBox 24"/>
            <p:cNvSpPr txBox="1"/>
            <p:nvPr/>
          </p:nvSpPr>
          <p:spPr>
            <a:xfrm>
              <a:off x="3995936" y="5507940"/>
              <a:ext cx="3563739"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可识别、可统计的访客管理</a:t>
              </a:r>
              <a:endParaRPr lang="zh-CN" altLang="en-US">
                <a:solidFill>
                  <a:srgbClr val="FFFF00"/>
                </a:solidFill>
                <a:effectLst>
                  <a:outerShdw blurRad="38100" dist="38100" dir="2700000" algn="tl">
                    <a:srgbClr val="000000">
                      <a:alpha val="43137"/>
                    </a:srgbClr>
                  </a:outerShdw>
                </a:effectLst>
              </a:endParaRPr>
            </a:p>
          </p:txBody>
        </p:sp>
        <p:sp>
          <p:nvSpPr>
            <p:cNvPr id="26" name="右箭头 25"/>
            <p:cNvSpPr/>
            <p:nvPr/>
          </p:nvSpPr>
          <p:spPr>
            <a:xfrm>
              <a:off x="3635896" y="5620598"/>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0" name="组合 29"/>
          <p:cNvGrpSpPr/>
          <p:nvPr/>
        </p:nvGrpSpPr>
        <p:grpSpPr>
          <a:xfrm>
            <a:off x="3419872" y="4931876"/>
            <a:ext cx="3923779" cy="369332"/>
            <a:chOff x="3635896" y="5507940"/>
            <a:chExt cx="3923779" cy="369332"/>
          </a:xfrm>
        </p:grpSpPr>
        <p:sp>
          <p:nvSpPr>
            <p:cNvPr id="31" name="TextBox 30"/>
            <p:cNvSpPr txBox="1"/>
            <p:nvPr/>
          </p:nvSpPr>
          <p:spPr>
            <a:xfrm>
              <a:off x="3995936" y="5507940"/>
              <a:ext cx="3563739"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整合物流资源提供仓储运力支撑</a:t>
              </a:r>
              <a:endParaRPr lang="zh-CN" altLang="en-US">
                <a:solidFill>
                  <a:srgbClr val="FFFF00"/>
                </a:solidFill>
                <a:effectLst>
                  <a:outerShdw blurRad="38100" dist="38100" dir="2700000" algn="tl">
                    <a:srgbClr val="000000">
                      <a:alpha val="43137"/>
                    </a:srgbClr>
                  </a:outerShdw>
                </a:effectLst>
              </a:endParaRPr>
            </a:p>
          </p:txBody>
        </p:sp>
        <p:sp>
          <p:nvSpPr>
            <p:cNvPr id="32" name="右箭头 31"/>
            <p:cNvSpPr/>
            <p:nvPr/>
          </p:nvSpPr>
          <p:spPr>
            <a:xfrm>
              <a:off x="3635896" y="5620598"/>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3" name="组合 32"/>
          <p:cNvGrpSpPr/>
          <p:nvPr/>
        </p:nvGrpSpPr>
        <p:grpSpPr>
          <a:xfrm>
            <a:off x="3419872" y="5363924"/>
            <a:ext cx="4787379" cy="369332"/>
            <a:chOff x="3635896" y="5507940"/>
            <a:chExt cx="4425429" cy="369332"/>
          </a:xfrm>
        </p:grpSpPr>
        <p:sp>
          <p:nvSpPr>
            <p:cNvPr id="34" name="TextBox 33"/>
            <p:cNvSpPr txBox="1"/>
            <p:nvPr/>
          </p:nvSpPr>
          <p:spPr>
            <a:xfrm>
              <a:off x="3995936" y="5507940"/>
              <a:ext cx="4065389" cy="369332"/>
            </a:xfrm>
            <a:prstGeom prst="rect">
              <a:avLst/>
            </a:prstGeom>
            <a:noFill/>
          </p:spPr>
          <p:txBody>
            <a:bodyPr wrap="square" rtlCol="0">
              <a:spAutoFit/>
            </a:bodyPr>
            <a:lstStyle/>
            <a:p>
              <a:r>
                <a:rPr lang="zh-CN" altLang="en-US">
                  <a:solidFill>
                    <a:srgbClr val="FFFF00"/>
                  </a:solidFill>
                  <a:effectLst>
                    <a:outerShdw blurRad="38100" dist="38100" dir="2700000" algn="tl">
                      <a:srgbClr val="000000">
                        <a:alpha val="43137"/>
                      </a:srgbClr>
                    </a:outerShdw>
                  </a:effectLst>
                </a:rPr>
                <a:t>支撑</a:t>
              </a:r>
              <a:r>
                <a:rPr lang="zh-CN" altLang="zh-CN" smtClean="0">
                  <a:solidFill>
                    <a:srgbClr val="FFFF00"/>
                  </a:solidFill>
                  <a:effectLst>
                    <a:outerShdw blurRad="38100" dist="38100" dir="2700000" algn="tl">
                      <a:srgbClr val="000000">
                        <a:alpha val="43137"/>
                      </a:srgbClr>
                    </a:outerShdw>
                  </a:effectLst>
                </a:rPr>
                <a:t>中国</a:t>
              </a:r>
              <a:r>
                <a:rPr lang="zh-CN" altLang="zh-CN">
                  <a:solidFill>
                    <a:srgbClr val="FFFF00"/>
                  </a:solidFill>
                  <a:effectLst>
                    <a:outerShdw blurRad="38100" dist="38100" dir="2700000" algn="tl">
                      <a:srgbClr val="000000">
                        <a:alpha val="43137"/>
                      </a:srgbClr>
                    </a:outerShdw>
                  </a:effectLst>
                </a:rPr>
                <a:t>专利技术产业化示范园区</a:t>
              </a:r>
              <a:r>
                <a:rPr lang="zh-CN" altLang="en-US">
                  <a:solidFill>
                    <a:srgbClr val="FFFF00"/>
                  </a:solidFill>
                  <a:effectLst>
                    <a:outerShdw blurRad="38100" dist="38100" dir="2700000" algn="tl">
                      <a:srgbClr val="000000">
                        <a:alpha val="43137"/>
                      </a:srgbClr>
                    </a:outerShdw>
                  </a:effectLst>
                </a:rPr>
                <a:t>建设</a:t>
              </a:r>
            </a:p>
          </p:txBody>
        </p:sp>
        <p:sp>
          <p:nvSpPr>
            <p:cNvPr id="35" name="右箭头 34"/>
            <p:cNvSpPr/>
            <p:nvPr/>
          </p:nvSpPr>
          <p:spPr>
            <a:xfrm>
              <a:off x="3635896" y="5620598"/>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94799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left)">
                                      <p:cBhvr>
                                        <p:cTn id="4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梯形 3"/>
          <p:cNvSpPr/>
          <p:nvPr/>
        </p:nvSpPr>
        <p:spPr bwMode="auto">
          <a:xfrm>
            <a:off x="394659" y="3425436"/>
            <a:ext cx="8496216" cy="390735"/>
          </a:xfrm>
          <a:prstGeom prst="trapezoid">
            <a:avLst>
              <a:gd name="adj" fmla="val 456638"/>
            </a:avLst>
          </a:prstGeom>
          <a:gradFill flip="none" rotWithShape="1">
            <a:gsLst>
              <a:gs pos="0">
                <a:srgbClr val="FFFFFF">
                  <a:lumMod val="50000"/>
                </a:srgbClr>
              </a:gs>
              <a:gs pos="100000">
                <a:srgbClr val="FFFFFF">
                  <a:lumMod val="85000"/>
                </a:srgbClr>
              </a:gs>
            </a:gsLst>
            <a:lin ang="16200000" scaled="1"/>
            <a:tileRect/>
          </a:gradFill>
          <a:ln w="12700" algn="ctr">
            <a:noFill/>
            <a:round/>
            <a:headEnd/>
            <a:tailEnd/>
          </a:ln>
          <a:effectLst>
            <a:outerShdw blurRad="63500" algn="ctr" rotWithShape="0">
              <a:prstClr val="black">
                <a:alpha val="35000"/>
              </a:prstClr>
            </a:outerShdw>
          </a:effectLst>
          <a:extLst/>
        </p:spPr>
        <p:txBody>
          <a:bodyPr wrap="none" lIns="68562" tIns="34281" rIns="68562" bIns="34281" anchor="ctr"/>
          <a:lstStyle/>
          <a:p>
            <a:pPr defTabSz="685617" eaLnBrk="0" fontAlgn="auto" hangingPunct="0">
              <a:spcBef>
                <a:spcPts val="0"/>
              </a:spcBef>
              <a:spcAft>
                <a:spcPts val="0"/>
              </a:spcAft>
              <a:buClr>
                <a:srgbClr val="990000"/>
              </a:buClr>
              <a:buSzPct val="60000"/>
              <a:defRPr/>
            </a:pPr>
            <a:endParaRPr lang="zh-CN" altLang="en-US" sz="1200" b="1" kern="0" dirty="0">
              <a:solidFill>
                <a:schemeClr val="tx1">
                  <a:lumMod val="85000"/>
                  <a:lumOff val="15000"/>
                </a:schemeClr>
              </a:solidFill>
              <a:latin typeface="+mn-ea"/>
            </a:endParaRPr>
          </a:p>
        </p:txBody>
      </p:sp>
      <p:sp>
        <p:nvSpPr>
          <p:cNvPr id="5" name="Rounded Rectangle 85"/>
          <p:cNvSpPr/>
          <p:nvPr/>
        </p:nvSpPr>
        <p:spPr bwMode="auto">
          <a:xfrm flipV="1">
            <a:off x="394658" y="3816170"/>
            <a:ext cx="8496217" cy="2925198"/>
          </a:xfrm>
          <a:prstGeom prst="round2SameRect">
            <a:avLst>
              <a:gd name="adj1" fmla="val 2981"/>
              <a:gd name="adj2" fmla="val 0"/>
            </a:avLst>
          </a:prstGeom>
          <a:gradFill flip="none" rotWithShape="1">
            <a:gsLst>
              <a:gs pos="0">
                <a:srgbClr val="FFFFFF">
                  <a:lumMod val="50000"/>
                </a:srgbClr>
              </a:gs>
              <a:gs pos="100000">
                <a:srgbClr val="FFFFFF">
                  <a:lumMod val="85000"/>
                </a:srgbClr>
              </a:gs>
            </a:gsLst>
            <a:lin ang="5400000" scaled="1"/>
            <a:tileRect/>
          </a:gradFill>
          <a:ln w="12700" algn="ctr">
            <a:noFill/>
            <a:round/>
            <a:headEnd/>
            <a:tailEnd/>
          </a:ln>
          <a:effectLst>
            <a:outerShdw blurRad="63500" algn="ctr" rotWithShape="0">
              <a:prstClr val="black">
                <a:alpha val="35000"/>
              </a:prstClr>
            </a:outerShdw>
          </a:effectLst>
          <a:extLst/>
        </p:spPr>
        <p:txBody>
          <a:bodyPr wrap="none" lIns="68562" tIns="34281" rIns="68562" bIns="34281" anchor="ctr"/>
          <a:lstStyle/>
          <a:p>
            <a:pPr defTabSz="685617" eaLnBrk="0" fontAlgn="auto" hangingPunct="0">
              <a:spcBef>
                <a:spcPts val="0"/>
              </a:spcBef>
              <a:spcAft>
                <a:spcPts val="0"/>
              </a:spcAft>
              <a:buClr>
                <a:srgbClr val="990000"/>
              </a:buClr>
              <a:buSzPct val="60000"/>
              <a:defRPr/>
            </a:pPr>
            <a:endParaRPr lang="zh-CN" altLang="en-US" sz="1200" b="1" kern="0" dirty="0">
              <a:solidFill>
                <a:schemeClr val="tx1">
                  <a:lumMod val="85000"/>
                  <a:lumOff val="15000"/>
                </a:schemeClr>
              </a:solidFill>
              <a:latin typeface="+mn-ea"/>
            </a:endParaRPr>
          </a:p>
        </p:txBody>
      </p:sp>
      <p:sp>
        <p:nvSpPr>
          <p:cNvPr id="6" name="AutoShape 25"/>
          <p:cNvSpPr>
            <a:spLocks noChangeArrowheads="1"/>
          </p:cNvSpPr>
          <p:nvPr/>
        </p:nvSpPr>
        <p:spPr bwMode="gray">
          <a:xfrm>
            <a:off x="567304" y="6440139"/>
            <a:ext cx="8150926" cy="301229"/>
          </a:xfrm>
          <a:prstGeom prst="roundRect">
            <a:avLst>
              <a:gd name="adj" fmla="val 19187"/>
            </a:avLst>
          </a:prstGeom>
          <a:blipFill dpi="0" rotWithShape="1">
            <a:blip r:embed="rId3" cstate="print">
              <a:extLst>
                <a:ext uri="{28A0092B-C50C-407E-A947-70E740481C1C}">
                  <a14:useLocalDpi xmlns:a14="http://schemas.microsoft.com/office/drawing/2010/main"/>
                </a:ext>
              </a:extLst>
            </a:blip>
            <a:srcRect/>
            <a:stretch>
              <a:fillRect/>
            </a:stretch>
          </a:blipFill>
          <a:ln w="76200">
            <a:noFill/>
          </a:ln>
          <a:effectLst/>
          <a:scene3d>
            <a:camera prst="orthographicFront"/>
            <a:lightRig rig="threePt" dir="t"/>
          </a:scene3d>
          <a:sp3d>
            <a:bevelT w="0" h="0" prst="softRound"/>
          </a:sp3d>
        </p:spPr>
        <p:style>
          <a:lnRef idx="2">
            <a:schemeClr val="accent1">
              <a:shade val="50000"/>
            </a:schemeClr>
          </a:lnRef>
          <a:fillRef idx="1">
            <a:schemeClr val="accent1"/>
          </a:fillRef>
          <a:effectRef idx="0">
            <a:schemeClr val="accent1"/>
          </a:effectRef>
          <a:fontRef idx="minor">
            <a:schemeClr val="lt1"/>
          </a:fontRef>
        </p:style>
        <p:txBody>
          <a:bodyPr wrap="none" lIns="68562" tIns="34281" rIns="68562" bIns="34281" rtlCol="0" anchor="ctr"/>
          <a:lstStyle/>
          <a:p>
            <a:pPr algn="ctr">
              <a:buNone/>
            </a:pPr>
            <a:r>
              <a:rPr lang="zh-CN" altLang="en-US" sz="1200" b="1" dirty="0">
                <a:solidFill>
                  <a:schemeClr val="tx1">
                    <a:lumMod val="85000"/>
                    <a:lumOff val="15000"/>
                  </a:schemeClr>
                </a:solidFill>
                <a:latin typeface="+mn-ea"/>
                <a:cs typeface="Arial" pitchFamily="34" charset="0"/>
              </a:rPr>
              <a:t>共享</a:t>
            </a:r>
            <a:r>
              <a:rPr lang="zh-CN" altLang="en-US" sz="1200" b="1" dirty="0" smtClean="0">
                <a:solidFill>
                  <a:schemeClr val="tx1">
                    <a:lumMod val="85000"/>
                    <a:lumOff val="15000"/>
                  </a:schemeClr>
                </a:solidFill>
                <a:latin typeface="+mn-ea"/>
                <a:cs typeface="Arial" pitchFamily="34" charset="0"/>
              </a:rPr>
              <a:t>平台</a:t>
            </a:r>
            <a:r>
              <a:rPr lang="en-US" altLang="zh-CN" sz="1200" b="1" dirty="0" smtClean="0">
                <a:solidFill>
                  <a:schemeClr val="tx1">
                    <a:lumMod val="85000"/>
                    <a:lumOff val="15000"/>
                  </a:schemeClr>
                </a:solidFill>
                <a:latin typeface="+mn-ea"/>
                <a:cs typeface="Arial" pitchFamily="34" charset="0"/>
              </a:rPr>
              <a:t>&amp; </a:t>
            </a:r>
            <a:r>
              <a:rPr lang="zh-CN" altLang="en-US" sz="1200" b="1" dirty="0" smtClean="0">
                <a:solidFill>
                  <a:schemeClr val="tx1">
                    <a:lumMod val="85000"/>
                    <a:lumOff val="15000"/>
                  </a:schemeClr>
                </a:solidFill>
                <a:latin typeface="+mn-ea"/>
                <a:cs typeface="Arial" pitchFamily="34" charset="0"/>
              </a:rPr>
              <a:t>芯片</a:t>
            </a:r>
            <a:endParaRPr lang="en-US" altLang="zh-CN" sz="1200" b="1" dirty="0">
              <a:solidFill>
                <a:schemeClr val="tx1">
                  <a:lumMod val="85000"/>
                  <a:lumOff val="15000"/>
                </a:schemeClr>
              </a:solidFill>
              <a:latin typeface="+mn-ea"/>
              <a:cs typeface="Arial" pitchFamily="34" charset="0"/>
            </a:endParaRPr>
          </a:p>
        </p:txBody>
      </p:sp>
      <p:grpSp>
        <p:nvGrpSpPr>
          <p:cNvPr id="7" name="组合 162"/>
          <p:cNvGrpSpPr/>
          <p:nvPr/>
        </p:nvGrpSpPr>
        <p:grpSpPr>
          <a:xfrm>
            <a:off x="1220475" y="3219614"/>
            <a:ext cx="6784665" cy="512708"/>
            <a:chOff x="1661769" y="2179949"/>
            <a:chExt cx="9000000" cy="648000"/>
          </a:xfrm>
        </p:grpSpPr>
        <p:sp>
          <p:nvSpPr>
            <p:cNvPr id="8" name="Freeform 5"/>
            <p:cNvSpPr>
              <a:spLocks/>
            </p:cNvSpPr>
            <p:nvPr/>
          </p:nvSpPr>
          <p:spPr bwMode="auto">
            <a:xfrm>
              <a:off x="1661769" y="2179949"/>
              <a:ext cx="9000000" cy="648000"/>
            </a:xfrm>
            <a:custGeom>
              <a:avLst/>
              <a:gdLst>
                <a:gd name="T0" fmla="*/ 70 w 812"/>
                <a:gd name="T1" fmla="*/ 238 h 515"/>
                <a:gd name="T2" fmla="*/ 37 w 812"/>
                <a:gd name="T3" fmla="*/ 180 h 515"/>
                <a:gd name="T4" fmla="*/ 257 w 812"/>
                <a:gd name="T5" fmla="*/ 93 h 515"/>
                <a:gd name="T6" fmla="*/ 477 w 812"/>
                <a:gd name="T7" fmla="*/ 26 h 515"/>
                <a:gd name="T8" fmla="*/ 638 w 812"/>
                <a:gd name="T9" fmla="*/ 127 h 515"/>
                <a:gd name="T10" fmla="*/ 718 w 812"/>
                <a:gd name="T11" fmla="*/ 246 h 515"/>
                <a:gd name="T12" fmla="*/ 803 w 812"/>
                <a:gd name="T13" fmla="*/ 333 h 515"/>
                <a:gd name="T14" fmla="*/ 670 w 812"/>
                <a:gd name="T15" fmla="*/ 406 h 515"/>
                <a:gd name="T16" fmla="*/ 628 w 812"/>
                <a:gd name="T17" fmla="*/ 478 h 515"/>
                <a:gd name="T18" fmla="*/ 487 w 812"/>
                <a:gd name="T19" fmla="*/ 468 h 515"/>
                <a:gd name="T20" fmla="*/ 343 w 812"/>
                <a:gd name="T21" fmla="*/ 509 h 515"/>
                <a:gd name="T22" fmla="*/ 210 w 812"/>
                <a:gd name="T23" fmla="*/ 439 h 515"/>
                <a:gd name="T24" fmla="*/ 100 w 812"/>
                <a:gd name="T25" fmla="*/ 385 h 515"/>
                <a:gd name="T26" fmla="*/ 7 w 812"/>
                <a:gd name="T27" fmla="*/ 311 h 515"/>
                <a:gd name="T28" fmla="*/ 70 w 812"/>
                <a:gd name="T29" fmla="*/ 238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2" h="515">
                  <a:moveTo>
                    <a:pt x="70" y="238"/>
                  </a:moveTo>
                  <a:cubicBezTo>
                    <a:pt x="70" y="238"/>
                    <a:pt x="29" y="220"/>
                    <a:pt x="37" y="180"/>
                  </a:cubicBezTo>
                  <a:cubicBezTo>
                    <a:pt x="45" y="139"/>
                    <a:pt x="104" y="63"/>
                    <a:pt x="257" y="93"/>
                  </a:cubicBezTo>
                  <a:cubicBezTo>
                    <a:pt x="257" y="93"/>
                    <a:pt x="337" y="0"/>
                    <a:pt x="477" y="26"/>
                  </a:cubicBezTo>
                  <a:cubicBezTo>
                    <a:pt x="618" y="52"/>
                    <a:pt x="628" y="97"/>
                    <a:pt x="638" y="127"/>
                  </a:cubicBezTo>
                  <a:cubicBezTo>
                    <a:pt x="638" y="127"/>
                    <a:pt x="759" y="163"/>
                    <a:pt x="718" y="246"/>
                  </a:cubicBezTo>
                  <a:cubicBezTo>
                    <a:pt x="718" y="246"/>
                    <a:pt x="812" y="261"/>
                    <a:pt x="803" y="333"/>
                  </a:cubicBezTo>
                  <a:cubicBezTo>
                    <a:pt x="793" y="406"/>
                    <a:pt x="694" y="408"/>
                    <a:pt x="670" y="406"/>
                  </a:cubicBezTo>
                  <a:cubicBezTo>
                    <a:pt x="670" y="406"/>
                    <a:pt x="693" y="454"/>
                    <a:pt x="628" y="478"/>
                  </a:cubicBezTo>
                  <a:cubicBezTo>
                    <a:pt x="563" y="502"/>
                    <a:pt x="511" y="476"/>
                    <a:pt x="487" y="468"/>
                  </a:cubicBezTo>
                  <a:cubicBezTo>
                    <a:pt x="487" y="468"/>
                    <a:pt x="429" y="515"/>
                    <a:pt x="343" y="509"/>
                  </a:cubicBezTo>
                  <a:cubicBezTo>
                    <a:pt x="246" y="501"/>
                    <a:pt x="220" y="457"/>
                    <a:pt x="210" y="439"/>
                  </a:cubicBezTo>
                  <a:cubicBezTo>
                    <a:pt x="210" y="439"/>
                    <a:pt x="120" y="454"/>
                    <a:pt x="100" y="385"/>
                  </a:cubicBezTo>
                  <a:cubicBezTo>
                    <a:pt x="100" y="385"/>
                    <a:pt x="13" y="371"/>
                    <a:pt x="7" y="311"/>
                  </a:cubicBezTo>
                  <a:cubicBezTo>
                    <a:pt x="0" y="252"/>
                    <a:pt x="70" y="238"/>
                    <a:pt x="70" y="238"/>
                  </a:cubicBezTo>
                  <a:close/>
                </a:path>
              </a:pathLst>
            </a:custGeom>
            <a:ln>
              <a:solidFill>
                <a:schemeClr val="bg1">
                  <a:lumMod val="65000"/>
                </a:schemeClr>
              </a:solidFill>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algn="ctr" defTabSz="685617" fontAlgn="auto">
                <a:lnSpc>
                  <a:spcPct val="130000"/>
                </a:lnSpc>
                <a:spcBef>
                  <a:spcPts val="0"/>
                </a:spcBef>
                <a:spcAft>
                  <a:spcPts val="0"/>
                </a:spcAft>
                <a:defRPr/>
              </a:pPr>
              <a:endParaRPr lang="zh-CN" altLang="en-US" sz="1900" b="1" kern="0" dirty="0">
                <a:solidFill>
                  <a:schemeClr val="tx1">
                    <a:lumMod val="85000"/>
                    <a:lumOff val="15000"/>
                  </a:schemeClr>
                </a:solidFill>
                <a:latin typeface="+mn-ea"/>
                <a:cs typeface="Arial" charset="0"/>
              </a:endParaRPr>
            </a:p>
          </p:txBody>
        </p:sp>
        <p:sp>
          <p:nvSpPr>
            <p:cNvPr id="9" name="TextBox 143"/>
            <p:cNvSpPr txBox="1"/>
            <p:nvPr/>
          </p:nvSpPr>
          <p:spPr>
            <a:xfrm>
              <a:off x="3466212" y="2380839"/>
              <a:ext cx="5391114" cy="233395"/>
            </a:xfrm>
            <a:prstGeom prst="rect">
              <a:avLst/>
            </a:prstGeom>
            <a:noFill/>
            <a:ln>
              <a:noFill/>
            </a:ln>
          </p:spPr>
          <p:txBody>
            <a:bodyPr wrap="square" lIns="0" tIns="0" rIns="0" bIns="0" rtlCol="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lvl="0" algn="ctr">
                <a:buClrTx/>
                <a:buNone/>
                <a:defRPr/>
              </a:pPr>
              <a:r>
                <a:rPr lang="zh-CN" altLang="en-US" sz="1200" b="1" dirty="0" smtClean="0">
                  <a:solidFill>
                    <a:schemeClr val="tx1">
                      <a:lumMod val="85000"/>
                      <a:lumOff val="15000"/>
                    </a:schemeClr>
                  </a:solidFill>
                  <a:latin typeface="+mn-ea"/>
                  <a:ea typeface="+mn-ea"/>
                  <a:cs typeface="Arial" pitchFamily="34" charset="0"/>
                </a:rPr>
                <a:t>园区资源整合与定制</a:t>
              </a:r>
              <a:endParaRPr lang="en-US" altLang="zh-CN" sz="1200" b="1" dirty="0">
                <a:solidFill>
                  <a:schemeClr val="tx1">
                    <a:lumMod val="85000"/>
                    <a:lumOff val="15000"/>
                  </a:schemeClr>
                </a:solidFill>
                <a:latin typeface="+mn-ea"/>
                <a:ea typeface="+mn-ea"/>
                <a:cs typeface="Arial" pitchFamily="34" charset="0"/>
              </a:endParaRPr>
            </a:p>
          </p:txBody>
        </p:sp>
      </p:grpSp>
      <p:sp>
        <p:nvSpPr>
          <p:cNvPr id="10" name="AutoShape 16"/>
          <p:cNvSpPr>
            <a:spLocks noChangeArrowheads="1"/>
          </p:cNvSpPr>
          <p:nvPr/>
        </p:nvSpPr>
        <p:spPr bwMode="auto">
          <a:xfrm>
            <a:off x="898715" y="2573945"/>
            <a:ext cx="936982" cy="662704"/>
          </a:xfrm>
          <a:prstGeom prst="can">
            <a:avLst>
              <a:gd name="adj" fmla="val 18579"/>
            </a:avLst>
          </a:prstGeom>
          <a:gradFill>
            <a:gsLst>
              <a:gs pos="100000">
                <a:srgbClr val="39253B"/>
              </a:gs>
              <a:gs pos="51000">
                <a:srgbClr val="7030A0">
                  <a:lumMod val="60000"/>
                  <a:lumOff val="40000"/>
                </a:srgbClr>
              </a:gs>
              <a:gs pos="0">
                <a:srgbClr val="EFC7EF"/>
              </a:gs>
            </a:gsLst>
            <a:lin ang="3600000" scaled="0"/>
          </a:gradFill>
          <a:ln>
            <a:noFill/>
            <a:headEnd type="none" w="med" len="med"/>
            <a:tailEnd type="none" w="med" len="med"/>
          </a:ln>
          <a:effectLst>
            <a:outerShdw blurRad="63500" algn="ctr" rotWithShape="0">
              <a:prstClr val="black">
                <a:alpha val="40000"/>
              </a:prstClr>
            </a:outerShdw>
          </a:effectLst>
          <a:extLst/>
        </p:spPr>
        <p:style>
          <a:lnRef idx="3">
            <a:schemeClr val="lt1"/>
          </a:lnRef>
          <a:fillRef idx="1">
            <a:schemeClr val="accent1"/>
          </a:fillRef>
          <a:effectRef idx="1">
            <a:schemeClr val="accent1"/>
          </a:effectRef>
          <a:fontRef idx="minor">
            <a:schemeClr val="lt1"/>
          </a:fontRef>
        </p:style>
        <p:txBody>
          <a:bodyPr vert="horz" wrap="square" lIns="68550" tIns="34275" rIns="68550" bIns="34275" numCol="1" rtlCol="0" anchor="t" anchorCtr="0" compatLnSpc="1">
            <a:prstTxWarp prst="textNoShape">
              <a:avLst/>
            </a:prstTxWarp>
            <a:noAutofit/>
          </a:bodyPr>
          <a:lstStyle/>
          <a:p>
            <a:pPr defTabSz="658240" eaLnBrk="0" hangingPunct="0"/>
            <a:endParaRPr lang="en-US" altLang="zh-CN" sz="1200" b="1" dirty="0">
              <a:solidFill>
                <a:schemeClr val="tx1">
                  <a:lumMod val="85000"/>
                  <a:lumOff val="15000"/>
                </a:schemeClr>
              </a:solidFill>
              <a:latin typeface="+mn-ea"/>
              <a:cs typeface="Arial" pitchFamily="34" charset="0"/>
            </a:endParaRPr>
          </a:p>
        </p:txBody>
      </p:sp>
      <p:sp>
        <p:nvSpPr>
          <p:cNvPr id="11" name="Text Box 7"/>
          <p:cNvSpPr txBox="1">
            <a:spLocks noChangeArrowheads="1"/>
          </p:cNvSpPr>
          <p:nvPr/>
        </p:nvSpPr>
        <p:spPr bwMode="auto">
          <a:xfrm>
            <a:off x="755576" y="3050133"/>
            <a:ext cx="1152128" cy="1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defTabSz="685617" fontAlgn="auto">
              <a:lnSpc>
                <a:spcPct val="80000"/>
              </a:lnSpc>
              <a:spcBef>
                <a:spcPts val="0"/>
              </a:spcBef>
              <a:spcAft>
                <a:spcPts val="0"/>
              </a:spcAft>
              <a:defRPr/>
            </a:pPr>
            <a:r>
              <a:rPr lang="en-US" altLang="zh-CN" sz="900" b="1" kern="0" dirty="0" smtClean="0">
                <a:solidFill>
                  <a:schemeClr val="tx1">
                    <a:lumMod val="85000"/>
                    <a:lumOff val="15000"/>
                  </a:schemeClr>
                </a:solidFill>
                <a:latin typeface="+mn-ea"/>
                <a:ea typeface="+mn-ea"/>
                <a:cs typeface="Arial" pitchFamily="34" charset="0"/>
              </a:rPr>
              <a:t>CRM</a:t>
            </a:r>
            <a:r>
              <a:rPr lang="zh-CN" altLang="en-US" sz="900" b="1" kern="0" dirty="0" smtClean="0">
                <a:solidFill>
                  <a:schemeClr val="tx1">
                    <a:lumMod val="85000"/>
                    <a:lumOff val="15000"/>
                  </a:schemeClr>
                </a:solidFill>
                <a:latin typeface="+mn-ea"/>
                <a:ea typeface="+mn-ea"/>
                <a:cs typeface="Arial" pitchFamily="34" charset="0"/>
              </a:rPr>
              <a:t>系统</a:t>
            </a:r>
            <a:endParaRPr lang="en-US" altLang="zh-CN" sz="900" b="1" kern="0" dirty="0" smtClean="0">
              <a:solidFill>
                <a:schemeClr val="tx1">
                  <a:lumMod val="85000"/>
                  <a:lumOff val="15000"/>
                </a:schemeClr>
              </a:solidFill>
              <a:latin typeface="+mn-ea"/>
              <a:ea typeface="+mn-ea"/>
              <a:cs typeface="Arial" pitchFamily="34" charset="0"/>
            </a:endParaRPr>
          </a:p>
        </p:txBody>
      </p:sp>
      <p:sp>
        <p:nvSpPr>
          <p:cNvPr id="12" name="AutoShape 16"/>
          <p:cNvSpPr>
            <a:spLocks noChangeArrowheads="1"/>
          </p:cNvSpPr>
          <p:nvPr/>
        </p:nvSpPr>
        <p:spPr bwMode="auto">
          <a:xfrm>
            <a:off x="1968280" y="2573945"/>
            <a:ext cx="947536" cy="662704"/>
          </a:xfrm>
          <a:prstGeom prst="can">
            <a:avLst>
              <a:gd name="adj" fmla="val 18579"/>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68550" tIns="34275" rIns="68550" bIns="34275" numCol="1" rtlCol="0" anchor="t" anchorCtr="0" compatLnSpc="1">
            <a:prstTxWarp prst="textNoShape">
              <a:avLst/>
            </a:prstTxWarp>
            <a:noAutofit/>
          </a:bodyPr>
          <a:lstStyle/>
          <a:p>
            <a:pPr defTabSz="658240" eaLnBrk="0" hangingPunct="0"/>
            <a:endParaRPr lang="en-US" altLang="zh-CN" sz="1200" b="1" dirty="0">
              <a:solidFill>
                <a:schemeClr val="tx1">
                  <a:lumMod val="85000"/>
                  <a:lumOff val="15000"/>
                </a:schemeClr>
              </a:solidFill>
              <a:latin typeface="+mn-ea"/>
              <a:cs typeface="Arial" pitchFamily="34" charset="0"/>
            </a:endParaRPr>
          </a:p>
        </p:txBody>
      </p:sp>
      <p:sp>
        <p:nvSpPr>
          <p:cNvPr id="13" name="Text Box 7"/>
          <p:cNvSpPr txBox="1">
            <a:spLocks noChangeArrowheads="1"/>
          </p:cNvSpPr>
          <p:nvPr/>
        </p:nvSpPr>
        <p:spPr bwMode="auto">
          <a:xfrm>
            <a:off x="1907704" y="3066957"/>
            <a:ext cx="9237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defTabSz="685617" fontAlgn="auto">
              <a:spcBef>
                <a:spcPts val="0"/>
              </a:spcBef>
              <a:spcAft>
                <a:spcPts val="0"/>
              </a:spcAft>
              <a:defRPr/>
            </a:pPr>
            <a:r>
              <a:rPr lang="zh-CN" altLang="en-US" sz="900" b="1" kern="0" dirty="0" smtClean="0">
                <a:solidFill>
                  <a:schemeClr val="tx1">
                    <a:lumMod val="85000"/>
                    <a:lumOff val="15000"/>
                  </a:schemeClr>
                </a:solidFill>
                <a:latin typeface="+mn-ea"/>
                <a:ea typeface="+mn-ea"/>
                <a:cs typeface="Arial" pitchFamily="34" charset="0"/>
              </a:rPr>
              <a:t>协同办公</a:t>
            </a:r>
            <a:endParaRPr lang="en-US" altLang="zh-CN" sz="900" b="1" kern="0" dirty="0">
              <a:solidFill>
                <a:schemeClr val="tx1">
                  <a:lumMod val="85000"/>
                  <a:lumOff val="15000"/>
                </a:schemeClr>
              </a:solidFill>
              <a:latin typeface="+mn-ea"/>
              <a:ea typeface="+mn-ea"/>
              <a:cs typeface="Arial" pitchFamily="34" charset="0"/>
            </a:endParaRPr>
          </a:p>
        </p:txBody>
      </p:sp>
      <p:pic>
        <p:nvPicPr>
          <p:cNvPr id="26" name="Picture 21" descr="bd6483-001"/>
          <p:cNvPicPr>
            <a:picLocks noChangeArrowheads="1"/>
          </p:cNvPicPr>
          <p:nvPr/>
        </p:nvPicPr>
        <p:blipFill>
          <a:blip r:embed="rId4" cstate="email">
            <a:extLst/>
          </a:blip>
          <a:stretch>
            <a:fillRect/>
          </a:stretch>
        </p:blipFill>
        <p:spPr bwMode="auto">
          <a:xfrm>
            <a:off x="2125784" y="2754620"/>
            <a:ext cx="574008" cy="301229"/>
          </a:xfrm>
          <a:prstGeom prst="roundRect">
            <a:avLst>
              <a:gd name="adj" fmla="val 9957"/>
            </a:avLst>
          </a:prstGeom>
          <a:solidFill>
            <a:srgbClr val="FFFFFF">
              <a:lumMod val="85000"/>
            </a:srgbClr>
          </a:solidFill>
          <a:ln>
            <a:noFill/>
          </a:ln>
          <a:effectLst/>
          <a:extLst/>
        </p:spPr>
      </p:pic>
      <p:grpSp>
        <p:nvGrpSpPr>
          <p:cNvPr id="28" name="组合 187"/>
          <p:cNvGrpSpPr/>
          <p:nvPr/>
        </p:nvGrpSpPr>
        <p:grpSpPr>
          <a:xfrm>
            <a:off x="567304" y="3867053"/>
            <a:ext cx="8194746" cy="585344"/>
            <a:chOff x="1057707" y="2741337"/>
            <a:chExt cx="10278966" cy="699547"/>
          </a:xfrm>
        </p:grpSpPr>
        <p:sp>
          <p:nvSpPr>
            <p:cNvPr id="29" name="AutoShape 14"/>
            <p:cNvSpPr>
              <a:spLocks noChangeArrowheads="1"/>
            </p:cNvSpPr>
            <p:nvPr/>
          </p:nvSpPr>
          <p:spPr bwMode="auto">
            <a:xfrm>
              <a:off x="1057707" y="2741337"/>
              <a:ext cx="2520000" cy="699547"/>
            </a:xfrm>
            <a:prstGeom prst="roundRect">
              <a:avLst>
                <a:gd name="adj" fmla="val 9593"/>
              </a:avLst>
            </a:prstGeom>
            <a:solidFill>
              <a:srgbClr val="FFCC99"/>
            </a:solidFill>
            <a:ln w="9525">
              <a:noFill/>
              <a:round/>
              <a:headEnd/>
              <a:tailEnd/>
            </a:ln>
            <a:effectLst>
              <a:outerShdw blurRad="50800" dist="38100" dir="2700000" algn="tl" rotWithShape="0">
                <a:prstClr val="black">
                  <a:alpha val="40000"/>
                </a:prstClr>
              </a:outerShdw>
            </a:effectLst>
          </p:spPr>
          <p:txBody>
            <a:bodyPr lIns="0" r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endParaRPr lang="zh-CN" altLang="en-US" sz="1300" b="1" dirty="0">
                <a:solidFill>
                  <a:schemeClr val="tx1">
                    <a:lumMod val="85000"/>
                    <a:lumOff val="15000"/>
                  </a:schemeClr>
                </a:solidFill>
                <a:latin typeface="+mn-ea"/>
                <a:ea typeface="+mn-ea"/>
              </a:endParaRPr>
            </a:p>
          </p:txBody>
        </p:sp>
        <p:sp>
          <p:nvSpPr>
            <p:cNvPr id="30" name="AutoShape 14"/>
            <p:cNvSpPr>
              <a:spLocks noChangeArrowheads="1"/>
            </p:cNvSpPr>
            <p:nvPr/>
          </p:nvSpPr>
          <p:spPr bwMode="auto">
            <a:xfrm>
              <a:off x="9561338" y="2741337"/>
              <a:ext cx="1775335" cy="699547"/>
            </a:xfrm>
            <a:prstGeom prst="roundRect">
              <a:avLst>
                <a:gd name="adj" fmla="val 9593"/>
              </a:avLst>
            </a:prstGeom>
            <a:solidFill>
              <a:srgbClr val="FFCC99"/>
            </a:solidFill>
            <a:ln w="9525">
              <a:noFill/>
              <a:round/>
              <a:headEnd/>
              <a:tailEnd/>
            </a:ln>
            <a:effectLst>
              <a:outerShdw blurRad="50800" dist="38100" dir="2700000" algn="tl" rotWithShape="0">
                <a:prstClr val="black">
                  <a:alpha val="40000"/>
                </a:prstClr>
              </a:outerShdw>
            </a:effectLst>
          </p:spPr>
          <p:txBody>
            <a:bodyPr lIns="0" r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endParaRPr lang="zh-CN" altLang="en-US" sz="1300" b="1" dirty="0">
                <a:solidFill>
                  <a:schemeClr val="tx1">
                    <a:lumMod val="85000"/>
                    <a:lumOff val="15000"/>
                  </a:schemeClr>
                </a:solidFill>
                <a:latin typeface="+mn-ea"/>
                <a:ea typeface="+mn-ea"/>
              </a:endParaRPr>
            </a:p>
          </p:txBody>
        </p:sp>
        <p:sp>
          <p:nvSpPr>
            <p:cNvPr id="31" name="矩形 30"/>
            <p:cNvSpPr/>
            <p:nvPr/>
          </p:nvSpPr>
          <p:spPr>
            <a:xfrm>
              <a:off x="10045675" y="2979894"/>
              <a:ext cx="1080000" cy="220695"/>
            </a:xfrm>
            <a:prstGeom prst="rect">
              <a:avLst/>
            </a:prstGeom>
          </p:spPr>
          <p:txBody>
            <a:bodyPr wrap="square" lIns="0" tIns="0" rIns="0"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r>
                <a:rPr lang="zh-CN" altLang="en-US" sz="1200" b="1" dirty="0" smtClean="0">
                  <a:solidFill>
                    <a:schemeClr val="tx1">
                      <a:lumMod val="85000"/>
                      <a:lumOff val="15000"/>
                    </a:schemeClr>
                  </a:solidFill>
                  <a:latin typeface="+mn-ea"/>
                  <a:ea typeface="+mn-ea"/>
                </a:rPr>
                <a:t>效率</a:t>
              </a:r>
              <a:endParaRPr lang="en-US" altLang="zh-CN" sz="1200" b="1" dirty="0" smtClean="0">
                <a:solidFill>
                  <a:schemeClr val="tx1">
                    <a:lumMod val="85000"/>
                    <a:lumOff val="15000"/>
                  </a:schemeClr>
                </a:solidFill>
                <a:latin typeface="+mn-ea"/>
                <a:ea typeface="+mn-ea"/>
              </a:endParaRPr>
            </a:p>
          </p:txBody>
        </p:sp>
        <p:sp>
          <p:nvSpPr>
            <p:cNvPr id="32" name="AutoShape 14"/>
            <p:cNvSpPr>
              <a:spLocks noChangeArrowheads="1"/>
            </p:cNvSpPr>
            <p:nvPr/>
          </p:nvSpPr>
          <p:spPr bwMode="auto">
            <a:xfrm>
              <a:off x="3661706" y="2741337"/>
              <a:ext cx="5818148" cy="699547"/>
            </a:xfrm>
            <a:prstGeom prst="roundRect">
              <a:avLst>
                <a:gd name="adj" fmla="val 9593"/>
              </a:avLst>
            </a:prstGeom>
            <a:solidFill>
              <a:srgbClr val="FFCC99"/>
            </a:solidFill>
            <a:ln w="9525">
              <a:noFill/>
              <a:round/>
              <a:headEnd/>
              <a:tailEnd/>
            </a:ln>
            <a:effectLst>
              <a:outerShdw blurRad="50800" dist="38100" dir="2700000" algn="tl" rotWithShape="0">
                <a:prstClr val="black">
                  <a:alpha val="40000"/>
                </a:prstClr>
              </a:outerShdw>
            </a:effectLst>
          </p:spPr>
          <p:txBody>
            <a:bodyPr lIns="0" r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endParaRPr lang="zh-CN" altLang="en-US" sz="1300" b="1" dirty="0">
                <a:solidFill>
                  <a:schemeClr val="tx1">
                    <a:lumMod val="85000"/>
                    <a:lumOff val="15000"/>
                  </a:schemeClr>
                </a:solidFill>
                <a:latin typeface="+mn-ea"/>
                <a:ea typeface="+mn-ea"/>
              </a:endParaRPr>
            </a:p>
          </p:txBody>
        </p:sp>
        <p:sp>
          <p:nvSpPr>
            <p:cNvPr id="33" name="Text Box 7"/>
            <p:cNvSpPr txBox="1">
              <a:spLocks noChangeArrowheads="1"/>
            </p:cNvSpPr>
            <p:nvPr/>
          </p:nvSpPr>
          <p:spPr bwMode="auto">
            <a:xfrm>
              <a:off x="1237707" y="3027380"/>
              <a:ext cx="2159999" cy="183912"/>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marL="257106" indent="-257106"/>
              <a:r>
                <a:rPr lang="zh-CN" altLang="en-US" sz="1000" b="1" dirty="0" smtClean="0">
                  <a:solidFill>
                    <a:schemeClr val="tx1">
                      <a:lumMod val="85000"/>
                      <a:lumOff val="15000"/>
                    </a:schemeClr>
                  </a:solidFill>
                  <a:latin typeface="+mn-ea"/>
                  <a:ea typeface="+mn-ea"/>
                  <a:cs typeface="Arial" pitchFamily="34" charset="0"/>
                </a:rPr>
                <a:t>统一通信</a:t>
              </a:r>
              <a:r>
                <a:rPr lang="en-US" altLang="zh-CN" sz="1000" b="1" dirty="0" smtClean="0">
                  <a:solidFill>
                    <a:schemeClr val="tx1">
                      <a:lumMod val="85000"/>
                      <a:lumOff val="15000"/>
                    </a:schemeClr>
                  </a:solidFill>
                  <a:latin typeface="+mn-ea"/>
                  <a:ea typeface="+mn-ea"/>
                  <a:cs typeface="Arial" pitchFamily="34" charset="0"/>
                </a:rPr>
                <a:t>&amp;</a:t>
              </a:r>
              <a:r>
                <a:rPr lang="zh-CN" altLang="en-US" sz="1000" b="1" dirty="0" smtClean="0">
                  <a:solidFill>
                    <a:schemeClr val="tx1">
                      <a:lumMod val="85000"/>
                      <a:lumOff val="15000"/>
                    </a:schemeClr>
                  </a:solidFill>
                  <a:latin typeface="+mn-ea"/>
                  <a:ea typeface="+mn-ea"/>
                  <a:cs typeface="Arial" pitchFamily="34" charset="0"/>
                </a:rPr>
                <a:t>协作</a:t>
              </a:r>
              <a:endParaRPr lang="en-US" altLang="zh-CN" sz="1000" b="1" dirty="0">
                <a:solidFill>
                  <a:schemeClr val="tx1">
                    <a:lumMod val="85000"/>
                    <a:lumOff val="15000"/>
                  </a:schemeClr>
                </a:solidFill>
                <a:latin typeface="+mn-ea"/>
                <a:ea typeface="+mn-ea"/>
                <a:cs typeface="Arial" pitchFamily="34" charset="0"/>
              </a:endParaRPr>
            </a:p>
          </p:txBody>
        </p:sp>
        <p:pic>
          <p:nvPicPr>
            <p:cNvPr id="34" name="Picture 76" descr="未命名"/>
            <p:cNvPicPr>
              <a:picLocks noChangeArrowheads="1"/>
            </p:cNvPicPr>
            <p:nvPr/>
          </p:nvPicPr>
          <p:blipFill>
            <a:blip r:embed="rId5" cstate="email">
              <a:extLst>
                <a:ext uri="{28A0092B-C50C-407E-A947-70E740481C1C}">
                  <a14:useLocalDpi xmlns:a14="http://schemas.microsoft.com/office/drawing/2010/main"/>
                </a:ext>
              </a:extLst>
            </a:blip>
            <a:stretch>
              <a:fillRect/>
            </a:stretch>
          </p:blipFill>
          <p:spPr bwMode="auto">
            <a:xfrm>
              <a:off x="5119332" y="2844433"/>
              <a:ext cx="540000" cy="396000"/>
            </a:xfrm>
            <a:prstGeom prst="roundRect">
              <a:avLst>
                <a:gd name="adj" fmla="val 11495"/>
              </a:avLst>
            </a:prstGeom>
            <a:noFill/>
            <a:ln>
              <a:noFill/>
            </a:ln>
            <a:effectLst/>
          </p:spPr>
        </p:pic>
        <p:pic>
          <p:nvPicPr>
            <p:cNvPr id="35" name="Picture 72" descr="call%20center"/>
            <p:cNvPicPr>
              <a:picLocks noChangeArrowheads="1"/>
            </p:cNvPicPr>
            <p:nvPr/>
          </p:nvPicPr>
          <p:blipFill>
            <a:blip r:embed="rId6" cstate="email">
              <a:extLst>
                <a:ext uri="{28A0092B-C50C-407E-A947-70E740481C1C}">
                  <a14:useLocalDpi xmlns:a14="http://schemas.microsoft.com/office/drawing/2010/main"/>
                </a:ext>
              </a:extLst>
            </a:blip>
            <a:stretch>
              <a:fillRect/>
            </a:stretch>
          </p:blipFill>
          <p:spPr bwMode="auto">
            <a:xfrm>
              <a:off x="4074957" y="2844433"/>
              <a:ext cx="540000" cy="396000"/>
            </a:xfrm>
            <a:prstGeom prst="roundRect">
              <a:avLst>
                <a:gd name="adj" fmla="val 11495"/>
              </a:avLst>
            </a:prstGeom>
            <a:noFill/>
            <a:ln>
              <a:noFill/>
            </a:ln>
            <a:effectLst/>
          </p:spPr>
        </p:pic>
        <p:pic>
          <p:nvPicPr>
            <p:cNvPr id="36" name="Picture 79"/>
            <p:cNvPicPr>
              <a:picLocks noChangeArrowheads="1"/>
            </p:cNvPicPr>
            <p:nvPr/>
          </p:nvPicPr>
          <p:blipFill>
            <a:blip r:embed="rId7" cstate="email">
              <a:extLst>
                <a:ext uri="{28A0092B-C50C-407E-A947-70E740481C1C}">
                  <a14:useLocalDpi xmlns:a14="http://schemas.microsoft.com/office/drawing/2010/main"/>
                </a:ext>
              </a:extLst>
            </a:blip>
            <a:stretch>
              <a:fillRect/>
            </a:stretch>
          </p:blipFill>
          <p:spPr bwMode="auto">
            <a:xfrm>
              <a:off x="6163707" y="2844433"/>
              <a:ext cx="540000" cy="396000"/>
            </a:xfrm>
            <a:prstGeom prst="roundRect">
              <a:avLst>
                <a:gd name="adj" fmla="val 11495"/>
              </a:avLst>
            </a:prstGeom>
            <a:noFill/>
            <a:ln>
              <a:noFill/>
            </a:ln>
            <a:effectLst/>
          </p:spPr>
        </p:pic>
        <p:pic>
          <p:nvPicPr>
            <p:cNvPr id="37" name="Picture 81" descr="pic_b"/>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190099" y="2844433"/>
              <a:ext cx="540000" cy="396000"/>
            </a:xfrm>
            <a:prstGeom prst="roundRect">
              <a:avLst>
                <a:gd name="adj" fmla="val 11495"/>
              </a:avLst>
            </a:prstGeom>
            <a:noFill/>
            <a:ln>
              <a:noFill/>
            </a:ln>
            <a:effectLst/>
          </p:spPr>
        </p:pic>
        <p:grpSp>
          <p:nvGrpSpPr>
            <p:cNvPr id="38" name="组合 197"/>
            <p:cNvGrpSpPr/>
            <p:nvPr/>
          </p:nvGrpSpPr>
          <p:grpSpPr>
            <a:xfrm>
              <a:off x="3840957" y="3286996"/>
              <a:ext cx="5185501" cy="141313"/>
              <a:chOff x="3840957" y="3552060"/>
              <a:chExt cx="5185501" cy="141313"/>
            </a:xfrm>
          </p:grpSpPr>
          <p:sp>
            <p:nvSpPr>
              <p:cNvPr id="44" name="Text Box 77"/>
              <p:cNvSpPr txBox="1">
                <a:spLocks noChangeArrowheads="1"/>
              </p:cNvSpPr>
              <p:nvPr/>
            </p:nvSpPr>
            <p:spPr bwMode="auto">
              <a:xfrm>
                <a:off x="4885332" y="3564634"/>
                <a:ext cx="1008000"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cs typeface="Arial" pitchFamily="34" charset="0"/>
                  </a:rPr>
                  <a:t>统一通信</a:t>
                </a:r>
                <a:endParaRPr lang="en-US" altLang="zh-CN" sz="700" b="1" dirty="0">
                  <a:solidFill>
                    <a:schemeClr val="tx1">
                      <a:lumMod val="85000"/>
                      <a:lumOff val="15000"/>
                    </a:schemeClr>
                  </a:solidFill>
                  <a:latin typeface="+mn-ea"/>
                  <a:ea typeface="+mn-ea"/>
                  <a:cs typeface="Arial" pitchFamily="34" charset="0"/>
                </a:endParaRPr>
              </a:p>
            </p:txBody>
          </p:sp>
          <p:sp>
            <p:nvSpPr>
              <p:cNvPr id="45" name="Text Box 80"/>
              <p:cNvSpPr txBox="1">
                <a:spLocks noChangeArrowheads="1"/>
              </p:cNvSpPr>
              <p:nvPr/>
            </p:nvSpPr>
            <p:spPr bwMode="auto">
              <a:xfrm>
                <a:off x="5929708" y="3564634"/>
                <a:ext cx="1008000"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en-US" altLang="zh-CN" sz="700" b="1" dirty="0">
                    <a:solidFill>
                      <a:schemeClr val="tx1">
                        <a:lumMod val="85000"/>
                        <a:lumOff val="15000"/>
                      </a:schemeClr>
                    </a:solidFill>
                    <a:latin typeface="+mn-ea"/>
                    <a:ea typeface="+mn-ea"/>
                    <a:cs typeface="Arial" pitchFamily="34" charset="0"/>
                  </a:rPr>
                  <a:t>VC/TP</a:t>
                </a:r>
              </a:p>
            </p:txBody>
          </p:sp>
          <p:sp>
            <p:nvSpPr>
              <p:cNvPr id="46" name="Text Box 81"/>
              <p:cNvSpPr txBox="1">
                <a:spLocks noChangeArrowheads="1"/>
              </p:cNvSpPr>
              <p:nvPr/>
            </p:nvSpPr>
            <p:spPr bwMode="auto">
              <a:xfrm>
                <a:off x="3840957" y="3564634"/>
                <a:ext cx="1008000"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cs typeface="Arial" pitchFamily="34" charset="0"/>
                  </a:rPr>
                  <a:t>云呼叫中心</a:t>
                </a:r>
                <a:endParaRPr lang="en-US" altLang="zh-CN" sz="700" b="1" dirty="0">
                  <a:solidFill>
                    <a:schemeClr val="tx1">
                      <a:lumMod val="85000"/>
                      <a:lumOff val="15000"/>
                    </a:schemeClr>
                  </a:solidFill>
                  <a:latin typeface="+mn-ea"/>
                  <a:ea typeface="+mn-ea"/>
                  <a:cs typeface="Arial" pitchFamily="34" charset="0"/>
                </a:endParaRPr>
              </a:p>
            </p:txBody>
          </p:sp>
          <p:sp>
            <p:nvSpPr>
              <p:cNvPr id="47" name="Text Box 81"/>
              <p:cNvSpPr txBox="1">
                <a:spLocks noChangeArrowheads="1"/>
              </p:cNvSpPr>
              <p:nvPr/>
            </p:nvSpPr>
            <p:spPr bwMode="auto">
              <a:xfrm>
                <a:off x="6974082" y="3564634"/>
                <a:ext cx="1008000" cy="128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eaLnBrk="1" hangingPunct="1">
                  <a:buNone/>
                </a:pPr>
                <a:r>
                  <a:rPr lang="en-US" altLang="zh-CN" sz="700" b="1" dirty="0" smtClean="0">
                    <a:solidFill>
                      <a:schemeClr val="tx1">
                        <a:lumMod val="85000"/>
                        <a:lumOff val="15000"/>
                      </a:schemeClr>
                    </a:solidFill>
                    <a:latin typeface="+mn-ea"/>
                    <a:ea typeface="+mn-ea"/>
                    <a:cs typeface="Arial" pitchFamily="34" charset="0"/>
                  </a:rPr>
                  <a:t>IVS</a:t>
                </a:r>
                <a:endParaRPr lang="en-US" altLang="zh-CN" sz="700" b="1" dirty="0">
                  <a:solidFill>
                    <a:schemeClr val="tx1">
                      <a:lumMod val="85000"/>
                      <a:lumOff val="15000"/>
                    </a:schemeClr>
                  </a:solidFill>
                  <a:latin typeface="+mn-ea"/>
                  <a:ea typeface="+mn-ea"/>
                  <a:cs typeface="Arial" pitchFamily="34" charset="0"/>
                </a:endParaRPr>
              </a:p>
            </p:txBody>
          </p:sp>
          <p:sp>
            <p:nvSpPr>
              <p:cNvPr id="48" name="TextBox 127"/>
              <p:cNvSpPr txBox="1"/>
              <p:nvPr/>
            </p:nvSpPr>
            <p:spPr>
              <a:xfrm>
                <a:off x="8018458" y="3552060"/>
                <a:ext cx="1008000" cy="128739"/>
              </a:xfrm>
              <a:prstGeom prst="rect">
                <a:avLst/>
              </a:prstGeom>
              <a:noFill/>
            </p:spPr>
            <p:txBody>
              <a:bodyPr wrap="square" lIns="0" tIns="0" rIns="0" bIns="0" rtlCol="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en-US" altLang="zh-CN" sz="700" b="1" dirty="0" smtClean="0">
                    <a:solidFill>
                      <a:schemeClr val="tx1">
                        <a:lumMod val="85000"/>
                        <a:lumOff val="15000"/>
                      </a:schemeClr>
                    </a:solidFill>
                    <a:latin typeface="+mn-ea"/>
                    <a:ea typeface="+mn-ea"/>
                  </a:rPr>
                  <a:t>VDI</a:t>
                </a:r>
                <a:endParaRPr lang="zh-CN" altLang="en-US" sz="700" b="1" dirty="0">
                  <a:solidFill>
                    <a:schemeClr val="tx1">
                      <a:lumMod val="85000"/>
                      <a:lumOff val="15000"/>
                    </a:schemeClr>
                  </a:solidFill>
                  <a:latin typeface="+mn-ea"/>
                  <a:ea typeface="+mn-ea"/>
                </a:endParaRPr>
              </a:p>
            </p:txBody>
          </p:sp>
        </p:grpSp>
        <p:grpSp>
          <p:nvGrpSpPr>
            <p:cNvPr id="39" name="组合 226"/>
            <p:cNvGrpSpPr/>
            <p:nvPr/>
          </p:nvGrpSpPr>
          <p:grpSpPr>
            <a:xfrm>
              <a:off x="8045805" y="2844433"/>
              <a:ext cx="953307" cy="396000"/>
              <a:chOff x="7982082" y="3109497"/>
              <a:chExt cx="953307" cy="396000"/>
            </a:xfrm>
          </p:grpSpPr>
          <p:pic>
            <p:nvPicPr>
              <p:cNvPr id="40" name="Picture 6" descr="C:\Users\s51181\Desktop\CC规划材料\CC研讨材料\瘦终端设计\AT 5810-3.png"/>
              <p:cNvPicPr>
                <a:picLocks noChangeAspect="1" noChangeArrowheads="1"/>
              </p:cNvPicPr>
              <p:nvPr/>
            </p:nvPicPr>
            <p:blipFill rotWithShape="1">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617182" y="3397497"/>
                <a:ext cx="318207" cy="108000"/>
              </a:xfrm>
              <a:prstGeom prst="roundRect">
                <a:avLst/>
              </a:prstGeom>
              <a:noFill/>
              <a:ln w="9525">
                <a:noFill/>
                <a:miter lim="800000"/>
                <a:headEnd/>
                <a:tailEnd/>
              </a:ln>
            </p:spPr>
          </p:pic>
          <p:grpSp>
            <p:nvGrpSpPr>
              <p:cNvPr id="41" name="组合 228"/>
              <p:cNvGrpSpPr>
                <a:grpSpLocks/>
              </p:cNvGrpSpPr>
              <p:nvPr/>
            </p:nvGrpSpPr>
            <p:grpSpPr bwMode="auto">
              <a:xfrm>
                <a:off x="7982082" y="3109497"/>
                <a:ext cx="577641" cy="396000"/>
                <a:chOff x="1417067" y="3392998"/>
                <a:chExt cx="2789373" cy="2255553"/>
              </a:xfrm>
            </p:grpSpPr>
            <p:pic>
              <p:nvPicPr>
                <p:cNvPr id="42" name="Picture 1" descr="C:\Users\s51181\Desktop\未标题-3.png"/>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1417067" y="3392998"/>
                  <a:ext cx="2789373" cy="2255553"/>
                </a:xfrm>
                <a:prstGeom prst="rect">
                  <a:avLst/>
                </a:prstGeom>
                <a:noFill/>
                <a:ln w="9525">
                  <a:noFill/>
                  <a:miter lim="800000"/>
                  <a:headEnd/>
                  <a:tailEnd/>
                </a:ln>
              </p:spPr>
            </p:pic>
            <p:pic>
              <p:nvPicPr>
                <p:cNvPr id="43" name="Picture 4"/>
                <p:cNvPicPr>
                  <a:picLocks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489075" y="3645024"/>
                  <a:ext cx="2628292" cy="1476164"/>
                </a:xfrm>
                <a:prstGeom prst="rect">
                  <a:avLst/>
                </a:prstGeom>
                <a:noFill/>
                <a:ln w="9525">
                  <a:noFill/>
                  <a:miter lim="800000"/>
                  <a:headEnd/>
                  <a:tailEnd/>
                </a:ln>
              </p:spPr>
            </p:pic>
          </p:grpSp>
        </p:grpSp>
      </p:grpSp>
      <p:grpSp>
        <p:nvGrpSpPr>
          <p:cNvPr id="49" name="组合 208"/>
          <p:cNvGrpSpPr/>
          <p:nvPr/>
        </p:nvGrpSpPr>
        <p:grpSpPr>
          <a:xfrm>
            <a:off x="574712" y="5760833"/>
            <a:ext cx="8187338" cy="632731"/>
            <a:chOff x="1066999" y="5100855"/>
            <a:chExt cx="10269674" cy="756179"/>
          </a:xfrm>
        </p:grpSpPr>
        <p:sp>
          <p:nvSpPr>
            <p:cNvPr id="50" name="AutoShape 12"/>
            <p:cNvSpPr>
              <a:spLocks noChangeArrowheads="1"/>
            </p:cNvSpPr>
            <p:nvPr/>
          </p:nvSpPr>
          <p:spPr bwMode="auto">
            <a:xfrm>
              <a:off x="1066999" y="5100855"/>
              <a:ext cx="2520000" cy="756000"/>
            </a:xfrm>
            <a:prstGeom prst="roundRect">
              <a:avLst>
                <a:gd name="adj" fmla="val 9824"/>
              </a:avLst>
            </a:prstGeom>
            <a:solidFill>
              <a:schemeClr val="bg1">
                <a:lumMod val="85000"/>
              </a:schemeClr>
            </a:solidFill>
            <a:ln w="9525">
              <a:noFill/>
              <a:round/>
              <a:headEnd/>
              <a:tailEnd/>
            </a:ln>
            <a:effectLst>
              <a:outerShdw blurRad="50800" dist="38100" dir="2700000" algn="tl" rotWithShape="0">
                <a:prstClr val="black">
                  <a:alpha val="40000"/>
                </a:prstClr>
              </a:outerShdw>
            </a:effectLst>
          </p:spPr>
          <p:txBody>
            <a:bodyPr lIns="0" r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endParaRPr lang="zh-CN" altLang="en-US" sz="1300" b="1" dirty="0">
                <a:solidFill>
                  <a:schemeClr val="tx1">
                    <a:lumMod val="85000"/>
                    <a:lumOff val="15000"/>
                  </a:schemeClr>
                </a:solidFill>
                <a:latin typeface="+mn-ea"/>
                <a:ea typeface="+mn-ea"/>
              </a:endParaRPr>
            </a:p>
          </p:txBody>
        </p:sp>
        <p:sp>
          <p:nvSpPr>
            <p:cNvPr id="51" name="AutoShape 12"/>
            <p:cNvSpPr>
              <a:spLocks noChangeArrowheads="1"/>
            </p:cNvSpPr>
            <p:nvPr/>
          </p:nvSpPr>
          <p:spPr bwMode="auto">
            <a:xfrm>
              <a:off x="9561338" y="5101034"/>
              <a:ext cx="1775335" cy="756000"/>
            </a:xfrm>
            <a:prstGeom prst="roundRect">
              <a:avLst>
                <a:gd name="adj" fmla="val 9824"/>
              </a:avLst>
            </a:prstGeom>
            <a:solidFill>
              <a:schemeClr val="bg1">
                <a:lumMod val="85000"/>
              </a:schemeClr>
            </a:solidFill>
            <a:ln w="9525">
              <a:noFill/>
              <a:round/>
              <a:headEnd/>
              <a:tailEnd/>
            </a:ln>
            <a:effectLst>
              <a:outerShdw blurRad="50800" dist="38100" dir="2700000" algn="tl" rotWithShape="0">
                <a:prstClr val="black">
                  <a:alpha val="40000"/>
                </a:prstClr>
              </a:outerShdw>
            </a:effectLst>
          </p:spPr>
          <p:txBody>
            <a:bodyPr lIns="0" r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endParaRPr lang="zh-CN" altLang="en-US" sz="1300" b="1" dirty="0">
                <a:solidFill>
                  <a:schemeClr val="tx1">
                    <a:lumMod val="85000"/>
                    <a:lumOff val="15000"/>
                  </a:schemeClr>
                </a:solidFill>
                <a:latin typeface="+mn-ea"/>
                <a:ea typeface="+mn-ea"/>
              </a:endParaRPr>
            </a:p>
          </p:txBody>
        </p:sp>
        <p:sp>
          <p:nvSpPr>
            <p:cNvPr id="52" name="矩形 51"/>
            <p:cNvSpPr/>
            <p:nvPr/>
          </p:nvSpPr>
          <p:spPr>
            <a:xfrm>
              <a:off x="10042934" y="5336903"/>
              <a:ext cx="1080000" cy="220695"/>
            </a:xfrm>
            <a:prstGeom prst="rect">
              <a:avLst/>
            </a:prstGeom>
          </p:spPr>
          <p:txBody>
            <a:bodyPr wrap="square" lIns="0" tIns="0" rIns="0"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r>
                <a:rPr lang="zh-CN" altLang="en-US" sz="1200" b="1" dirty="0" smtClean="0">
                  <a:solidFill>
                    <a:schemeClr val="tx1">
                      <a:lumMod val="85000"/>
                      <a:lumOff val="15000"/>
                    </a:schemeClr>
                  </a:solidFill>
                  <a:latin typeface="+mn-ea"/>
                  <a:ea typeface="+mn-ea"/>
                </a:rPr>
                <a:t>灵活</a:t>
              </a:r>
              <a:endParaRPr lang="en-US" altLang="zh-CN" sz="1200" b="1" dirty="0" smtClean="0">
                <a:solidFill>
                  <a:schemeClr val="tx1">
                    <a:lumMod val="85000"/>
                    <a:lumOff val="15000"/>
                  </a:schemeClr>
                </a:solidFill>
                <a:latin typeface="+mn-ea"/>
                <a:ea typeface="+mn-ea"/>
              </a:endParaRPr>
            </a:p>
          </p:txBody>
        </p:sp>
        <p:sp>
          <p:nvSpPr>
            <p:cNvPr id="53" name="AutoShape 12"/>
            <p:cNvSpPr>
              <a:spLocks noChangeArrowheads="1"/>
            </p:cNvSpPr>
            <p:nvPr/>
          </p:nvSpPr>
          <p:spPr bwMode="auto">
            <a:xfrm>
              <a:off x="3670998" y="5100855"/>
              <a:ext cx="5818148" cy="756000"/>
            </a:xfrm>
            <a:prstGeom prst="roundRect">
              <a:avLst>
                <a:gd name="adj" fmla="val 9824"/>
              </a:avLst>
            </a:prstGeom>
            <a:solidFill>
              <a:schemeClr val="bg1">
                <a:lumMod val="85000"/>
              </a:schemeClr>
            </a:solidFill>
            <a:ln w="9525">
              <a:noFill/>
              <a:round/>
              <a:headEnd/>
              <a:tailEnd/>
            </a:ln>
            <a:effectLst>
              <a:outerShdw blurRad="50800" dist="38100" dir="2700000" algn="tl" rotWithShape="0">
                <a:prstClr val="black">
                  <a:alpha val="40000"/>
                </a:prstClr>
              </a:outerShdw>
            </a:effectLst>
          </p:spPr>
          <p:txBody>
            <a:bodyPr lIns="0" r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endParaRPr lang="zh-CN" altLang="en-US" sz="1300" b="1" dirty="0">
                <a:solidFill>
                  <a:schemeClr val="tx1">
                    <a:lumMod val="85000"/>
                    <a:lumOff val="15000"/>
                  </a:schemeClr>
                </a:solidFill>
                <a:latin typeface="+mn-ea"/>
                <a:ea typeface="+mn-ea"/>
              </a:endParaRPr>
            </a:p>
          </p:txBody>
        </p:sp>
        <p:sp>
          <p:nvSpPr>
            <p:cNvPr id="54" name="Text Box 7"/>
            <p:cNvSpPr txBox="1">
              <a:spLocks noChangeArrowheads="1"/>
            </p:cNvSpPr>
            <p:nvPr/>
          </p:nvSpPr>
          <p:spPr bwMode="auto">
            <a:xfrm>
              <a:off x="1246999" y="5386897"/>
              <a:ext cx="2159999" cy="183912"/>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r>
                <a:rPr lang="zh-CN" altLang="en-US" sz="1000" b="1" dirty="0" smtClean="0">
                  <a:solidFill>
                    <a:schemeClr val="tx1">
                      <a:lumMod val="85000"/>
                      <a:lumOff val="15000"/>
                    </a:schemeClr>
                  </a:solidFill>
                  <a:latin typeface="+mn-ea"/>
                  <a:ea typeface="+mn-ea"/>
                  <a:cs typeface="Arial" pitchFamily="34" charset="0"/>
                </a:rPr>
                <a:t>企业基础网络</a:t>
              </a:r>
              <a:endParaRPr lang="en-US" altLang="zh-CN" sz="1000" b="1" dirty="0">
                <a:solidFill>
                  <a:schemeClr val="tx1">
                    <a:lumMod val="85000"/>
                    <a:lumOff val="15000"/>
                  </a:schemeClr>
                </a:solidFill>
                <a:latin typeface="+mn-ea"/>
                <a:ea typeface="+mn-ea"/>
                <a:cs typeface="Arial" pitchFamily="34" charset="0"/>
              </a:endParaRPr>
            </a:p>
          </p:txBody>
        </p:sp>
        <p:pic>
          <p:nvPicPr>
            <p:cNvPr id="55" name="Picture 24"/>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4084249" y="5197749"/>
              <a:ext cx="540000" cy="396000"/>
            </a:xfrm>
            <a:prstGeom prst="roundRect">
              <a:avLst>
                <a:gd name="adj" fmla="val 11495"/>
              </a:avLst>
            </a:prstGeom>
            <a:noFill/>
            <a:ln>
              <a:noFill/>
            </a:ln>
            <a:effectLst/>
            <a:extLst/>
          </p:spPr>
        </p:pic>
        <p:sp>
          <p:nvSpPr>
            <p:cNvPr id="56" name="AutoShape 36"/>
            <p:cNvSpPr>
              <a:spLocks noChangeArrowheads="1"/>
            </p:cNvSpPr>
            <p:nvPr/>
          </p:nvSpPr>
          <p:spPr bwMode="auto">
            <a:xfrm>
              <a:off x="6341249" y="5279680"/>
              <a:ext cx="1008000" cy="29261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6 w 21600"/>
                <a:gd name="T25" fmla="*/ 3176 h 21600"/>
                <a:gd name="T26" fmla="*/ 18444 w 21600"/>
                <a:gd name="T27" fmla="*/ 1842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97" y="10800"/>
                  </a:moveTo>
                  <a:cubicBezTo>
                    <a:pt x="1097" y="16159"/>
                    <a:pt x="5441" y="20503"/>
                    <a:pt x="10800" y="20503"/>
                  </a:cubicBezTo>
                  <a:cubicBezTo>
                    <a:pt x="16159" y="20503"/>
                    <a:pt x="20503" y="16159"/>
                    <a:pt x="20503" y="10800"/>
                  </a:cubicBezTo>
                  <a:cubicBezTo>
                    <a:pt x="20503" y="5441"/>
                    <a:pt x="16159" y="1097"/>
                    <a:pt x="10800" y="1097"/>
                  </a:cubicBezTo>
                  <a:cubicBezTo>
                    <a:pt x="5441" y="1097"/>
                    <a:pt x="1097" y="5441"/>
                    <a:pt x="1097" y="10800"/>
                  </a:cubicBezTo>
                  <a:close/>
                </a:path>
              </a:pathLst>
            </a:custGeom>
            <a:gradFill rotWithShape="1">
              <a:gsLst>
                <a:gs pos="0">
                  <a:srgbClr val="FF3399"/>
                </a:gs>
                <a:gs pos="12500">
                  <a:srgbClr val="FF6633"/>
                </a:gs>
                <a:gs pos="25000">
                  <a:srgbClr val="FFFF00"/>
                </a:gs>
                <a:gs pos="37500">
                  <a:srgbClr val="01A78F"/>
                </a:gs>
                <a:gs pos="50000">
                  <a:srgbClr val="3366FF"/>
                </a:gs>
                <a:gs pos="62500">
                  <a:srgbClr val="01A78F"/>
                </a:gs>
                <a:gs pos="75000">
                  <a:srgbClr val="FFFF00"/>
                </a:gs>
                <a:gs pos="87500">
                  <a:srgbClr val="FF6633"/>
                </a:gs>
                <a:gs pos="100000">
                  <a:srgbClr val="FF3399"/>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57" name="Rectangle 38"/>
            <p:cNvSpPr>
              <a:spLocks noChangeArrowheads="1"/>
            </p:cNvSpPr>
            <p:nvPr/>
          </p:nvSpPr>
          <p:spPr bwMode="auto">
            <a:xfrm>
              <a:off x="6745508" y="5227010"/>
              <a:ext cx="142992" cy="93635"/>
            </a:xfrm>
            <a:prstGeom prst="rect">
              <a:avLst/>
            </a:prstGeom>
            <a:solidFill>
              <a:srgbClr val="FFFFFF"/>
            </a:solidFill>
            <a:ln w="25400">
              <a:solidFill>
                <a:schemeClr val="bg1">
                  <a:lumMod val="65000"/>
                </a:schemeClr>
              </a:solidFill>
              <a:miter lim="800000"/>
              <a:headEnd/>
              <a:tailEnd/>
            </a:ln>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defRPr/>
              </a:pPr>
              <a:endParaRPr lang="zh-CN" altLang="en-US" sz="1200" b="1" dirty="0">
                <a:solidFill>
                  <a:schemeClr val="tx1">
                    <a:lumMod val="85000"/>
                    <a:lumOff val="15000"/>
                  </a:schemeClr>
                </a:solidFill>
                <a:latin typeface="+mn-ea"/>
                <a:ea typeface="+mn-ea"/>
                <a:cs typeface="Arial" pitchFamily="34" charset="0"/>
              </a:endParaRPr>
            </a:p>
          </p:txBody>
        </p:sp>
        <p:sp>
          <p:nvSpPr>
            <p:cNvPr id="58" name="Freeform 40"/>
            <p:cNvSpPr>
              <a:spLocks/>
            </p:cNvSpPr>
            <p:nvPr/>
          </p:nvSpPr>
          <p:spPr bwMode="auto">
            <a:xfrm rot="10894235" flipH="1">
              <a:off x="6877908" y="5314793"/>
              <a:ext cx="49429" cy="39015"/>
            </a:xfrm>
            <a:custGeom>
              <a:avLst/>
              <a:gdLst>
                <a:gd name="T0" fmla="*/ 90601 w 209"/>
                <a:gd name="T1" fmla="*/ 441756 h 81"/>
                <a:gd name="T2" fmla="*/ 90601 w 209"/>
                <a:gd name="T3" fmla="*/ 294765 h 81"/>
                <a:gd name="T4" fmla="*/ 0 w 209"/>
                <a:gd name="T5" fmla="*/ 0 h 81"/>
                <a:gd name="T6" fmla="*/ 0 w 209"/>
                <a:gd name="T7" fmla="*/ 147383 h 81"/>
                <a:gd name="T8" fmla="*/ 90601 w 209"/>
                <a:gd name="T9" fmla="*/ 441756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59" name="Freeform 41"/>
            <p:cNvSpPr>
              <a:spLocks/>
            </p:cNvSpPr>
            <p:nvPr/>
          </p:nvSpPr>
          <p:spPr bwMode="auto">
            <a:xfrm rot="10894235" flipH="1">
              <a:off x="6925571" y="5232862"/>
              <a:ext cx="3531" cy="93635"/>
            </a:xfrm>
            <a:custGeom>
              <a:avLst/>
              <a:gdLst>
                <a:gd name="T0" fmla="*/ 0 w 14"/>
                <a:gd name="T1" fmla="*/ 848057 h 201"/>
                <a:gd name="T2" fmla="*/ 0 w 14"/>
                <a:gd name="T3" fmla="*/ 848057 h 201"/>
                <a:gd name="T4" fmla="*/ 0 w 14"/>
                <a:gd name="T5" fmla="*/ 0 h 201"/>
                <a:gd name="T6" fmla="*/ 0 w 14"/>
                <a:gd name="T7" fmla="*/ 141406 h 201"/>
                <a:gd name="T8" fmla="*/ 0 w 14"/>
                <a:gd name="T9" fmla="*/ 848057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gradFill rotWithShape="0">
              <a:gsLst>
                <a:gs pos="0">
                  <a:srgbClr val="333399"/>
                </a:gs>
                <a:gs pos="100000">
                  <a:srgbClr val="6969B4"/>
                </a:gs>
              </a:gsLst>
              <a:lin ang="0" scaled="1"/>
            </a:gra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60" name="Freeform 42"/>
            <p:cNvSpPr>
              <a:spLocks/>
            </p:cNvSpPr>
            <p:nvPr/>
          </p:nvSpPr>
          <p:spPr bwMode="auto">
            <a:xfrm rot="10894235" flipH="1">
              <a:off x="6881439" y="5199701"/>
              <a:ext cx="45899" cy="142403"/>
            </a:xfrm>
            <a:custGeom>
              <a:avLst/>
              <a:gdLst>
                <a:gd name="T0" fmla="*/ 0 w 194"/>
                <a:gd name="T1" fmla="*/ 0 h 312"/>
                <a:gd name="T2" fmla="*/ 25202855 w 194"/>
                <a:gd name="T3" fmla="*/ 142305893 h 312"/>
                <a:gd name="T4" fmla="*/ 25202855 w 194"/>
                <a:gd name="T5" fmla="*/ 569362860 h 312"/>
                <a:gd name="T6" fmla="*/ 0 w 194"/>
                <a:gd name="T7" fmla="*/ 727976134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61" name="Freeform 44"/>
            <p:cNvSpPr>
              <a:spLocks/>
            </p:cNvSpPr>
            <p:nvPr/>
          </p:nvSpPr>
          <p:spPr bwMode="auto">
            <a:xfrm rot="10894235">
              <a:off x="6710202" y="5310892"/>
              <a:ext cx="47664" cy="37065"/>
            </a:xfrm>
            <a:custGeom>
              <a:avLst/>
              <a:gdLst>
                <a:gd name="T0" fmla="*/ 41632 w 209"/>
                <a:gd name="T1" fmla="*/ 419675 h 81"/>
                <a:gd name="T2" fmla="*/ 83265 w 209"/>
                <a:gd name="T3" fmla="*/ 280032 h 81"/>
                <a:gd name="T4" fmla="*/ 0 w 209"/>
                <a:gd name="T5" fmla="*/ 0 h 81"/>
                <a:gd name="T6" fmla="*/ 0 w 209"/>
                <a:gd name="T7" fmla="*/ 140016 h 81"/>
                <a:gd name="T8" fmla="*/ 41632 w 209"/>
                <a:gd name="T9" fmla="*/ 419675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62" name="Freeform 45"/>
            <p:cNvSpPr>
              <a:spLocks/>
            </p:cNvSpPr>
            <p:nvPr/>
          </p:nvSpPr>
          <p:spPr bwMode="auto">
            <a:xfrm rot="10894235">
              <a:off x="6711969" y="5227010"/>
              <a:ext cx="3531" cy="93635"/>
            </a:xfrm>
            <a:custGeom>
              <a:avLst/>
              <a:gdLst>
                <a:gd name="T0" fmla="*/ 0 w 14"/>
                <a:gd name="T1" fmla="*/ 1004627 h 201"/>
                <a:gd name="T2" fmla="*/ 0 w 14"/>
                <a:gd name="T3" fmla="*/ 861325 h 201"/>
                <a:gd name="T4" fmla="*/ 0 w 14"/>
                <a:gd name="T5" fmla="*/ 0 h 201"/>
                <a:gd name="T6" fmla="*/ 0 w 14"/>
                <a:gd name="T7" fmla="*/ 143681 h 201"/>
                <a:gd name="T8" fmla="*/ 0 w 14"/>
                <a:gd name="T9" fmla="*/ 1004627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solidFill>
              <a:srgbClr val="00B0EE"/>
            </a:soli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63" name="Freeform 46"/>
            <p:cNvSpPr>
              <a:spLocks/>
            </p:cNvSpPr>
            <p:nvPr/>
          </p:nvSpPr>
          <p:spPr bwMode="auto">
            <a:xfrm rot="10894235">
              <a:off x="6715498" y="5197749"/>
              <a:ext cx="44134" cy="142404"/>
            </a:xfrm>
            <a:custGeom>
              <a:avLst/>
              <a:gdLst>
                <a:gd name="T0" fmla="*/ 0 w 194"/>
                <a:gd name="T1" fmla="*/ 0 h 312"/>
                <a:gd name="T2" fmla="*/ 18997594 w 194"/>
                <a:gd name="T3" fmla="*/ 135226439 h 312"/>
                <a:gd name="T4" fmla="*/ 18997594 w 194"/>
                <a:gd name="T5" fmla="*/ 540629406 h 312"/>
                <a:gd name="T6" fmla="*/ 0 w 194"/>
                <a:gd name="T7" fmla="*/ 691447981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64" name="Line 47"/>
            <p:cNvSpPr>
              <a:spLocks noChangeShapeType="1"/>
            </p:cNvSpPr>
            <p:nvPr/>
          </p:nvSpPr>
          <p:spPr bwMode="auto">
            <a:xfrm rot="10894235" flipH="1">
              <a:off x="6777284" y="5244567"/>
              <a:ext cx="118278" cy="0"/>
            </a:xfrm>
            <a:prstGeom prst="line">
              <a:avLst/>
            </a:prstGeom>
            <a:noFill/>
            <a:ln w="12700">
              <a:solidFill>
                <a:srgbClr val="99000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65" name="Line 48"/>
            <p:cNvSpPr>
              <a:spLocks noChangeShapeType="1"/>
            </p:cNvSpPr>
            <p:nvPr/>
          </p:nvSpPr>
          <p:spPr bwMode="auto">
            <a:xfrm rot="10894235" flipH="1">
              <a:off x="6777284" y="5264073"/>
              <a:ext cx="118278" cy="0"/>
            </a:xfrm>
            <a:prstGeom prst="line">
              <a:avLst/>
            </a:prstGeom>
            <a:noFill/>
            <a:ln w="12700">
              <a:solidFill>
                <a:schemeClr val="accent2">
                  <a:lumMod val="90000"/>
                </a:schemeClr>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66" name="Line 49"/>
            <p:cNvSpPr>
              <a:spLocks noChangeShapeType="1"/>
            </p:cNvSpPr>
            <p:nvPr/>
          </p:nvSpPr>
          <p:spPr bwMode="auto">
            <a:xfrm rot="10894235" flipH="1">
              <a:off x="6763162" y="5285532"/>
              <a:ext cx="118278" cy="0"/>
            </a:xfrm>
            <a:prstGeom prst="line">
              <a:avLst/>
            </a:prstGeom>
            <a:noFill/>
            <a:ln w="12700">
              <a:solidFill>
                <a:srgbClr val="0099CC"/>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67" name="Line 50"/>
            <p:cNvSpPr>
              <a:spLocks noChangeShapeType="1"/>
            </p:cNvSpPr>
            <p:nvPr/>
          </p:nvSpPr>
          <p:spPr bwMode="auto">
            <a:xfrm rot="10894235" flipH="1">
              <a:off x="6763162" y="5306989"/>
              <a:ext cx="118278" cy="0"/>
            </a:xfrm>
            <a:prstGeom prst="line">
              <a:avLst/>
            </a:prstGeom>
            <a:noFill/>
            <a:ln w="12700">
              <a:solidFill>
                <a:srgbClr val="80008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68" name="Rectangle 52"/>
            <p:cNvSpPr>
              <a:spLocks noChangeArrowheads="1"/>
            </p:cNvSpPr>
            <p:nvPr/>
          </p:nvSpPr>
          <p:spPr bwMode="auto">
            <a:xfrm>
              <a:off x="7093279" y="5470851"/>
              <a:ext cx="144756" cy="95587"/>
            </a:xfrm>
            <a:prstGeom prst="rect">
              <a:avLst/>
            </a:prstGeom>
            <a:solidFill>
              <a:srgbClr val="FFFFFF"/>
            </a:solidFill>
            <a:ln w="25400">
              <a:solidFill>
                <a:schemeClr val="bg1">
                  <a:lumMod val="65000"/>
                </a:schemeClr>
              </a:solidFill>
              <a:miter lim="800000"/>
              <a:headEnd/>
              <a:tailEnd/>
            </a:ln>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defRPr/>
              </a:pPr>
              <a:endParaRPr lang="zh-CN" altLang="en-US" sz="1200" b="1" dirty="0">
                <a:solidFill>
                  <a:schemeClr val="tx1">
                    <a:lumMod val="85000"/>
                    <a:lumOff val="15000"/>
                  </a:schemeClr>
                </a:solidFill>
                <a:latin typeface="+mn-ea"/>
                <a:ea typeface="+mn-ea"/>
                <a:cs typeface="Arial" pitchFamily="34" charset="0"/>
              </a:endParaRPr>
            </a:p>
          </p:txBody>
        </p:sp>
        <p:sp>
          <p:nvSpPr>
            <p:cNvPr id="69" name="Freeform 54"/>
            <p:cNvSpPr>
              <a:spLocks/>
            </p:cNvSpPr>
            <p:nvPr/>
          </p:nvSpPr>
          <p:spPr bwMode="auto">
            <a:xfrm rot="10894235" flipH="1">
              <a:off x="7225676" y="5556684"/>
              <a:ext cx="49429" cy="37065"/>
            </a:xfrm>
            <a:custGeom>
              <a:avLst/>
              <a:gdLst>
                <a:gd name="T0" fmla="*/ 90601 w 209"/>
                <a:gd name="T1" fmla="*/ 419675 h 81"/>
                <a:gd name="T2" fmla="*/ 90601 w 209"/>
                <a:gd name="T3" fmla="*/ 280032 h 81"/>
                <a:gd name="T4" fmla="*/ 0 w 209"/>
                <a:gd name="T5" fmla="*/ 0 h 81"/>
                <a:gd name="T6" fmla="*/ 0 w 209"/>
                <a:gd name="T7" fmla="*/ 140016 h 81"/>
                <a:gd name="T8" fmla="*/ 90601 w 209"/>
                <a:gd name="T9" fmla="*/ 419675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70" name="Freeform 55"/>
            <p:cNvSpPr>
              <a:spLocks/>
            </p:cNvSpPr>
            <p:nvPr/>
          </p:nvSpPr>
          <p:spPr bwMode="auto">
            <a:xfrm rot="10894235" flipH="1">
              <a:off x="7271575" y="5476704"/>
              <a:ext cx="3531" cy="91684"/>
            </a:xfrm>
            <a:custGeom>
              <a:avLst/>
              <a:gdLst>
                <a:gd name="T0" fmla="*/ 0 w 14"/>
                <a:gd name="T1" fmla="*/ 830383 h 201"/>
                <a:gd name="T2" fmla="*/ 0 w 14"/>
                <a:gd name="T3" fmla="*/ 830383 h 201"/>
                <a:gd name="T4" fmla="*/ 0 w 14"/>
                <a:gd name="T5" fmla="*/ 0 h 201"/>
                <a:gd name="T6" fmla="*/ 0 w 14"/>
                <a:gd name="T7" fmla="*/ 138459 h 201"/>
                <a:gd name="T8" fmla="*/ 0 w 14"/>
                <a:gd name="T9" fmla="*/ 830383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gradFill rotWithShape="0">
              <a:gsLst>
                <a:gs pos="0">
                  <a:srgbClr val="333399"/>
                </a:gs>
                <a:gs pos="100000">
                  <a:srgbClr val="6969B4"/>
                </a:gs>
              </a:gsLst>
              <a:lin ang="0" scaled="1"/>
            </a:gra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71" name="Freeform 56"/>
            <p:cNvSpPr>
              <a:spLocks/>
            </p:cNvSpPr>
            <p:nvPr/>
          </p:nvSpPr>
          <p:spPr bwMode="auto">
            <a:xfrm rot="10894235" flipH="1">
              <a:off x="7227443" y="5445492"/>
              <a:ext cx="45899" cy="140453"/>
            </a:xfrm>
            <a:custGeom>
              <a:avLst/>
              <a:gdLst>
                <a:gd name="T0" fmla="*/ 0 w 194"/>
                <a:gd name="T1" fmla="*/ 0 h 312"/>
                <a:gd name="T2" fmla="*/ 25202855 w 194"/>
                <a:gd name="T3" fmla="*/ 127175968 h 312"/>
                <a:gd name="T4" fmla="*/ 25202855 w 194"/>
                <a:gd name="T5" fmla="*/ 508838322 h 312"/>
                <a:gd name="T6" fmla="*/ 0 w 194"/>
                <a:gd name="T7" fmla="*/ 650564094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72" name="Freeform 58"/>
            <p:cNvSpPr>
              <a:spLocks/>
            </p:cNvSpPr>
            <p:nvPr/>
          </p:nvSpPr>
          <p:spPr bwMode="auto">
            <a:xfrm rot="10894235">
              <a:off x="7056206" y="5552783"/>
              <a:ext cx="47664" cy="37065"/>
            </a:xfrm>
            <a:custGeom>
              <a:avLst/>
              <a:gdLst>
                <a:gd name="T0" fmla="*/ 41632 w 209"/>
                <a:gd name="T1" fmla="*/ 269233 h 81"/>
                <a:gd name="T2" fmla="*/ 83265 w 209"/>
                <a:gd name="T3" fmla="*/ 269233 h 81"/>
                <a:gd name="T4" fmla="*/ 0 w 209"/>
                <a:gd name="T5" fmla="*/ 0 h 81"/>
                <a:gd name="T6" fmla="*/ 0 w 209"/>
                <a:gd name="T7" fmla="*/ 134430 h 81"/>
                <a:gd name="T8" fmla="*/ 41632 w 209"/>
                <a:gd name="T9" fmla="*/ 269233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73" name="Freeform 59"/>
            <p:cNvSpPr>
              <a:spLocks/>
            </p:cNvSpPr>
            <p:nvPr/>
          </p:nvSpPr>
          <p:spPr bwMode="auto">
            <a:xfrm rot="10894235">
              <a:off x="7057972" y="5470852"/>
              <a:ext cx="3531" cy="91685"/>
            </a:xfrm>
            <a:custGeom>
              <a:avLst/>
              <a:gdLst>
                <a:gd name="T0" fmla="*/ 0 w 14"/>
                <a:gd name="T1" fmla="*/ 817402 h 201"/>
                <a:gd name="T2" fmla="*/ 0 w 14"/>
                <a:gd name="T3" fmla="*/ 817402 h 201"/>
                <a:gd name="T4" fmla="*/ 0 w 14"/>
                <a:gd name="T5" fmla="*/ 0 h 201"/>
                <a:gd name="T6" fmla="*/ 0 w 14"/>
                <a:gd name="T7" fmla="*/ 136234 h 201"/>
                <a:gd name="T8" fmla="*/ 0 w 14"/>
                <a:gd name="T9" fmla="*/ 817402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solidFill>
              <a:srgbClr val="00B0EE"/>
            </a:soli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74" name="Freeform 60"/>
            <p:cNvSpPr>
              <a:spLocks/>
            </p:cNvSpPr>
            <p:nvPr/>
          </p:nvSpPr>
          <p:spPr bwMode="auto">
            <a:xfrm rot="10894235">
              <a:off x="7061502" y="5443541"/>
              <a:ext cx="45899" cy="140453"/>
            </a:xfrm>
            <a:custGeom>
              <a:avLst/>
              <a:gdLst>
                <a:gd name="T0" fmla="*/ 0 w 194"/>
                <a:gd name="T1" fmla="*/ 0 h 312"/>
                <a:gd name="T2" fmla="*/ 21916387 w 194"/>
                <a:gd name="T3" fmla="*/ 120677354 h 312"/>
                <a:gd name="T4" fmla="*/ 21916387 w 194"/>
                <a:gd name="T5" fmla="*/ 482843132 h 312"/>
                <a:gd name="T6" fmla="*/ 0 w 194"/>
                <a:gd name="T7" fmla="*/ 617388886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75" name="Line 61"/>
            <p:cNvSpPr>
              <a:spLocks noChangeShapeType="1"/>
            </p:cNvSpPr>
            <p:nvPr/>
          </p:nvSpPr>
          <p:spPr bwMode="auto">
            <a:xfrm rot="10894235" flipH="1">
              <a:off x="7109165" y="5486457"/>
              <a:ext cx="118278" cy="3901"/>
            </a:xfrm>
            <a:prstGeom prst="line">
              <a:avLst/>
            </a:prstGeom>
            <a:noFill/>
            <a:ln w="12700">
              <a:solidFill>
                <a:srgbClr val="99000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76" name="Line 62"/>
            <p:cNvSpPr>
              <a:spLocks noChangeShapeType="1"/>
            </p:cNvSpPr>
            <p:nvPr/>
          </p:nvSpPr>
          <p:spPr bwMode="auto">
            <a:xfrm rot="10894235" flipH="1">
              <a:off x="7109165" y="5507915"/>
              <a:ext cx="118278" cy="0"/>
            </a:xfrm>
            <a:prstGeom prst="line">
              <a:avLst/>
            </a:prstGeom>
            <a:noFill/>
            <a:ln w="12700">
              <a:solidFill>
                <a:schemeClr val="accent2">
                  <a:lumMod val="90000"/>
                </a:schemeClr>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77" name="Line 63"/>
            <p:cNvSpPr>
              <a:spLocks noChangeShapeType="1"/>
            </p:cNvSpPr>
            <p:nvPr/>
          </p:nvSpPr>
          <p:spPr bwMode="auto">
            <a:xfrm rot="10894235" flipH="1">
              <a:off x="7109165" y="5529373"/>
              <a:ext cx="118278" cy="0"/>
            </a:xfrm>
            <a:prstGeom prst="line">
              <a:avLst/>
            </a:prstGeom>
            <a:noFill/>
            <a:ln w="12700">
              <a:solidFill>
                <a:srgbClr val="0099CC"/>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78" name="Line 64"/>
            <p:cNvSpPr>
              <a:spLocks noChangeShapeType="1"/>
            </p:cNvSpPr>
            <p:nvPr/>
          </p:nvSpPr>
          <p:spPr bwMode="auto">
            <a:xfrm rot="10894235" flipH="1">
              <a:off x="7109165" y="5550831"/>
              <a:ext cx="118278" cy="0"/>
            </a:xfrm>
            <a:prstGeom prst="line">
              <a:avLst/>
            </a:prstGeom>
            <a:noFill/>
            <a:ln w="12700">
              <a:solidFill>
                <a:srgbClr val="80008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79" name="Rectangle 66"/>
            <p:cNvSpPr>
              <a:spLocks noChangeArrowheads="1"/>
            </p:cNvSpPr>
            <p:nvPr/>
          </p:nvSpPr>
          <p:spPr bwMode="auto">
            <a:xfrm>
              <a:off x="6394209" y="5447444"/>
              <a:ext cx="144756" cy="91685"/>
            </a:xfrm>
            <a:prstGeom prst="rect">
              <a:avLst/>
            </a:prstGeom>
            <a:solidFill>
              <a:srgbClr val="FFFFFF"/>
            </a:solidFill>
            <a:ln w="25400">
              <a:solidFill>
                <a:schemeClr val="bg1">
                  <a:lumMod val="65000"/>
                </a:schemeClr>
              </a:solidFill>
              <a:miter lim="800000"/>
              <a:headEnd/>
              <a:tailEnd/>
            </a:ln>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defRPr/>
              </a:pPr>
              <a:endParaRPr lang="zh-CN" altLang="en-US" sz="1200" b="1" dirty="0">
                <a:solidFill>
                  <a:schemeClr val="tx1">
                    <a:lumMod val="85000"/>
                    <a:lumOff val="15000"/>
                  </a:schemeClr>
                </a:solidFill>
                <a:latin typeface="+mn-ea"/>
                <a:ea typeface="+mn-ea"/>
                <a:cs typeface="Arial" pitchFamily="34" charset="0"/>
              </a:endParaRPr>
            </a:p>
          </p:txBody>
        </p:sp>
        <p:sp>
          <p:nvSpPr>
            <p:cNvPr id="80" name="Freeform 68"/>
            <p:cNvSpPr>
              <a:spLocks/>
            </p:cNvSpPr>
            <p:nvPr/>
          </p:nvSpPr>
          <p:spPr bwMode="auto">
            <a:xfrm rot="10894235" flipH="1">
              <a:off x="6528373" y="5535225"/>
              <a:ext cx="49429" cy="37063"/>
            </a:xfrm>
            <a:custGeom>
              <a:avLst/>
              <a:gdLst>
                <a:gd name="T0" fmla="*/ 90601 w 209"/>
                <a:gd name="T1" fmla="*/ 419661 h 81"/>
                <a:gd name="T2" fmla="*/ 90601 w 209"/>
                <a:gd name="T3" fmla="*/ 280023 h 81"/>
                <a:gd name="T4" fmla="*/ 0 w 209"/>
                <a:gd name="T5" fmla="*/ 0 h 81"/>
                <a:gd name="T6" fmla="*/ 0 w 209"/>
                <a:gd name="T7" fmla="*/ 140011 h 81"/>
                <a:gd name="T8" fmla="*/ 90601 w 209"/>
                <a:gd name="T9" fmla="*/ 419661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81" name="Freeform 69"/>
            <p:cNvSpPr>
              <a:spLocks/>
            </p:cNvSpPr>
            <p:nvPr/>
          </p:nvSpPr>
          <p:spPr bwMode="auto">
            <a:xfrm rot="10894235" flipH="1">
              <a:off x="6574274" y="5451344"/>
              <a:ext cx="3531" cy="93635"/>
            </a:xfrm>
            <a:custGeom>
              <a:avLst/>
              <a:gdLst>
                <a:gd name="T0" fmla="*/ 0 w 14"/>
                <a:gd name="T1" fmla="*/ 1004627 h 201"/>
                <a:gd name="T2" fmla="*/ 0 w 14"/>
                <a:gd name="T3" fmla="*/ 861325 h 201"/>
                <a:gd name="T4" fmla="*/ 0 w 14"/>
                <a:gd name="T5" fmla="*/ 0 h 201"/>
                <a:gd name="T6" fmla="*/ 0 w 14"/>
                <a:gd name="T7" fmla="*/ 143681 h 201"/>
                <a:gd name="T8" fmla="*/ 0 w 14"/>
                <a:gd name="T9" fmla="*/ 1004627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gradFill rotWithShape="0">
              <a:gsLst>
                <a:gs pos="0">
                  <a:srgbClr val="333399"/>
                </a:gs>
                <a:gs pos="100000">
                  <a:srgbClr val="6969B4"/>
                </a:gs>
              </a:gsLst>
              <a:lin ang="0" scaled="1"/>
            </a:gra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82" name="Freeform 70"/>
            <p:cNvSpPr>
              <a:spLocks/>
            </p:cNvSpPr>
            <p:nvPr/>
          </p:nvSpPr>
          <p:spPr bwMode="auto">
            <a:xfrm rot="10894235" flipH="1">
              <a:off x="6530139" y="5422085"/>
              <a:ext cx="45899" cy="142403"/>
            </a:xfrm>
            <a:custGeom>
              <a:avLst/>
              <a:gdLst>
                <a:gd name="T0" fmla="*/ 0 w 194"/>
                <a:gd name="T1" fmla="*/ 0 h 312"/>
                <a:gd name="T2" fmla="*/ 25339020 w 194"/>
                <a:gd name="T3" fmla="*/ 135501246 h 312"/>
                <a:gd name="T4" fmla="*/ 25339020 w 194"/>
                <a:gd name="T5" fmla="*/ 542142415 h 312"/>
                <a:gd name="T6" fmla="*/ 0 w 194"/>
                <a:gd name="T7" fmla="*/ 693097861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83" name="Freeform 72"/>
            <p:cNvSpPr>
              <a:spLocks/>
            </p:cNvSpPr>
            <p:nvPr/>
          </p:nvSpPr>
          <p:spPr bwMode="auto">
            <a:xfrm rot="10894235">
              <a:off x="6358902" y="5533275"/>
              <a:ext cx="47663" cy="37065"/>
            </a:xfrm>
            <a:custGeom>
              <a:avLst/>
              <a:gdLst>
                <a:gd name="T0" fmla="*/ 85314 w 209"/>
                <a:gd name="T1" fmla="*/ 419675 h 81"/>
                <a:gd name="T2" fmla="*/ 85314 w 209"/>
                <a:gd name="T3" fmla="*/ 280032 h 81"/>
                <a:gd name="T4" fmla="*/ 0 w 209"/>
                <a:gd name="T5" fmla="*/ 0 h 81"/>
                <a:gd name="T6" fmla="*/ 0 w 209"/>
                <a:gd name="T7" fmla="*/ 140016 h 81"/>
                <a:gd name="T8" fmla="*/ 85314 w 209"/>
                <a:gd name="T9" fmla="*/ 419675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84" name="Freeform 73"/>
            <p:cNvSpPr>
              <a:spLocks/>
            </p:cNvSpPr>
            <p:nvPr/>
          </p:nvSpPr>
          <p:spPr bwMode="auto">
            <a:xfrm rot="10894235">
              <a:off x="6358903" y="5451345"/>
              <a:ext cx="3531" cy="91685"/>
            </a:xfrm>
            <a:custGeom>
              <a:avLst/>
              <a:gdLst>
                <a:gd name="T0" fmla="*/ 0 w 14"/>
                <a:gd name="T1" fmla="*/ 830394 h 201"/>
                <a:gd name="T2" fmla="*/ 0 w 14"/>
                <a:gd name="T3" fmla="*/ 830394 h 201"/>
                <a:gd name="T4" fmla="*/ 0 w 14"/>
                <a:gd name="T5" fmla="*/ 0 h 201"/>
                <a:gd name="T6" fmla="*/ 0 w 14"/>
                <a:gd name="T7" fmla="*/ 138461 h 201"/>
                <a:gd name="T8" fmla="*/ 0 w 14"/>
                <a:gd name="T9" fmla="*/ 830394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solidFill>
              <a:srgbClr val="00B0EE"/>
            </a:soli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85" name="Freeform 74"/>
            <p:cNvSpPr>
              <a:spLocks/>
            </p:cNvSpPr>
            <p:nvPr/>
          </p:nvSpPr>
          <p:spPr bwMode="auto">
            <a:xfrm rot="10894235">
              <a:off x="6364198" y="5420132"/>
              <a:ext cx="44134" cy="140453"/>
            </a:xfrm>
            <a:custGeom>
              <a:avLst/>
              <a:gdLst>
                <a:gd name="T0" fmla="*/ 0 w 194"/>
                <a:gd name="T1" fmla="*/ 0 h 312"/>
                <a:gd name="T2" fmla="*/ 19081131 w 194"/>
                <a:gd name="T3" fmla="*/ 126906338 h 312"/>
                <a:gd name="T4" fmla="*/ 19081131 w 194"/>
                <a:gd name="T5" fmla="*/ 507491267 h 312"/>
                <a:gd name="T6" fmla="*/ 0 w 194"/>
                <a:gd name="T7" fmla="*/ 648947409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endParaRPr lang="zh-CN" altLang="en-US" b="1">
                <a:solidFill>
                  <a:schemeClr val="tx1">
                    <a:lumMod val="85000"/>
                    <a:lumOff val="15000"/>
                  </a:schemeClr>
                </a:solidFill>
                <a:latin typeface="+mn-ea"/>
                <a:ea typeface="+mn-ea"/>
              </a:endParaRPr>
            </a:p>
          </p:txBody>
        </p:sp>
        <p:sp>
          <p:nvSpPr>
            <p:cNvPr id="86" name="Line 75"/>
            <p:cNvSpPr>
              <a:spLocks noChangeShapeType="1"/>
            </p:cNvSpPr>
            <p:nvPr/>
          </p:nvSpPr>
          <p:spPr bwMode="auto">
            <a:xfrm rot="10894235" flipH="1">
              <a:off x="6410096" y="5465001"/>
              <a:ext cx="120042" cy="1950"/>
            </a:xfrm>
            <a:prstGeom prst="line">
              <a:avLst/>
            </a:prstGeom>
            <a:noFill/>
            <a:ln w="12700">
              <a:solidFill>
                <a:srgbClr val="99000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87" name="Line 76"/>
            <p:cNvSpPr>
              <a:spLocks noChangeShapeType="1"/>
            </p:cNvSpPr>
            <p:nvPr/>
          </p:nvSpPr>
          <p:spPr bwMode="auto">
            <a:xfrm rot="10894235" flipH="1">
              <a:off x="6410096" y="5484506"/>
              <a:ext cx="120042" cy="0"/>
            </a:xfrm>
            <a:prstGeom prst="line">
              <a:avLst/>
            </a:prstGeom>
            <a:noFill/>
            <a:ln w="12700">
              <a:solidFill>
                <a:schemeClr val="accent2">
                  <a:lumMod val="90000"/>
                </a:schemeClr>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88" name="Line 77"/>
            <p:cNvSpPr>
              <a:spLocks noChangeShapeType="1"/>
            </p:cNvSpPr>
            <p:nvPr/>
          </p:nvSpPr>
          <p:spPr bwMode="auto">
            <a:xfrm rot="10894235" flipH="1">
              <a:off x="6410096" y="5505964"/>
              <a:ext cx="120042" cy="0"/>
            </a:xfrm>
            <a:prstGeom prst="line">
              <a:avLst/>
            </a:prstGeom>
            <a:noFill/>
            <a:ln w="12700">
              <a:solidFill>
                <a:srgbClr val="0099CC"/>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89" name="Line 78"/>
            <p:cNvSpPr>
              <a:spLocks noChangeShapeType="1"/>
            </p:cNvSpPr>
            <p:nvPr/>
          </p:nvSpPr>
          <p:spPr bwMode="auto">
            <a:xfrm rot="10894235" flipH="1">
              <a:off x="6410096" y="5529373"/>
              <a:ext cx="120042" cy="0"/>
            </a:xfrm>
            <a:prstGeom prst="line">
              <a:avLst/>
            </a:prstGeom>
            <a:noFill/>
            <a:ln w="12700">
              <a:solidFill>
                <a:srgbClr val="80008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fontAlgn="auto">
                <a:spcBef>
                  <a:spcPts val="0"/>
                </a:spcBef>
                <a:spcAft>
                  <a:spcPts val="0"/>
                </a:spcAft>
                <a:defRPr/>
              </a:pPr>
              <a:endParaRPr lang="zh-CN" altLang="en-US" b="1" kern="0" dirty="0">
                <a:solidFill>
                  <a:schemeClr val="tx1">
                    <a:lumMod val="85000"/>
                    <a:lumOff val="15000"/>
                  </a:schemeClr>
                </a:solidFill>
                <a:latin typeface="+mn-ea"/>
                <a:ea typeface="+mn-ea"/>
                <a:cs typeface="Arial" pitchFamily="34" charset="0"/>
              </a:endParaRPr>
            </a:p>
          </p:txBody>
        </p:sp>
        <p:sp>
          <p:nvSpPr>
            <p:cNvPr id="90" name="Text Box 77"/>
            <p:cNvSpPr txBox="1">
              <a:spLocks noChangeArrowheads="1"/>
            </p:cNvSpPr>
            <p:nvPr/>
          </p:nvSpPr>
          <p:spPr bwMode="auto">
            <a:xfrm>
              <a:off x="4654749" y="5632522"/>
              <a:ext cx="1440000"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en-US" altLang="zh-CN" sz="700" b="1" dirty="0">
                  <a:solidFill>
                    <a:schemeClr val="tx1">
                      <a:lumMod val="85000"/>
                      <a:lumOff val="15000"/>
                    </a:schemeClr>
                  </a:solidFill>
                  <a:latin typeface="+mn-ea"/>
                  <a:ea typeface="+mn-ea"/>
                  <a:cs typeface="Arial" pitchFamily="34" charset="0"/>
                </a:rPr>
                <a:t>IP </a:t>
              </a:r>
              <a:r>
                <a:rPr lang="zh-CN" altLang="en-US" sz="700" b="1" dirty="0">
                  <a:solidFill>
                    <a:schemeClr val="tx1">
                      <a:lumMod val="85000"/>
                      <a:lumOff val="15000"/>
                    </a:schemeClr>
                  </a:solidFill>
                  <a:latin typeface="+mn-ea"/>
                  <a:ea typeface="+mn-ea"/>
                  <a:cs typeface="Arial" pitchFamily="34" charset="0"/>
                </a:rPr>
                <a:t>网络</a:t>
              </a:r>
              <a:endParaRPr lang="en-US" altLang="zh-CN" sz="700" b="1" dirty="0">
                <a:solidFill>
                  <a:schemeClr val="tx1">
                    <a:lumMod val="85000"/>
                    <a:lumOff val="15000"/>
                  </a:schemeClr>
                </a:solidFill>
                <a:latin typeface="+mn-ea"/>
                <a:ea typeface="+mn-ea"/>
                <a:cs typeface="Arial" pitchFamily="34" charset="0"/>
              </a:endParaRPr>
            </a:p>
          </p:txBody>
        </p:sp>
        <p:sp>
          <p:nvSpPr>
            <p:cNvPr id="91" name="Text Box 80"/>
            <p:cNvSpPr txBox="1">
              <a:spLocks noChangeArrowheads="1"/>
            </p:cNvSpPr>
            <p:nvPr/>
          </p:nvSpPr>
          <p:spPr bwMode="auto">
            <a:xfrm>
              <a:off x="6125249" y="5632522"/>
              <a:ext cx="1440000"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cs typeface="Arial" pitchFamily="34" charset="0"/>
                </a:rPr>
                <a:t>传送网</a:t>
              </a:r>
              <a:endParaRPr lang="en-US" altLang="zh-CN" sz="700" b="1" dirty="0">
                <a:solidFill>
                  <a:schemeClr val="tx1">
                    <a:lumMod val="85000"/>
                    <a:lumOff val="15000"/>
                  </a:schemeClr>
                </a:solidFill>
                <a:latin typeface="+mn-ea"/>
                <a:ea typeface="+mn-ea"/>
                <a:cs typeface="Arial" pitchFamily="34" charset="0"/>
              </a:endParaRPr>
            </a:p>
          </p:txBody>
        </p:sp>
        <p:sp>
          <p:nvSpPr>
            <p:cNvPr id="92" name="Text Box 81"/>
            <p:cNvSpPr txBox="1">
              <a:spLocks noChangeArrowheads="1"/>
            </p:cNvSpPr>
            <p:nvPr/>
          </p:nvSpPr>
          <p:spPr bwMode="auto">
            <a:xfrm>
              <a:off x="4084249" y="5632522"/>
              <a:ext cx="540000"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en-US" altLang="zh-CN" sz="700" b="1" dirty="0">
                  <a:solidFill>
                    <a:schemeClr val="tx1">
                      <a:lumMod val="85000"/>
                      <a:lumOff val="15000"/>
                    </a:schemeClr>
                  </a:solidFill>
                  <a:latin typeface="+mn-ea"/>
                  <a:ea typeface="+mn-ea"/>
                  <a:cs typeface="Arial" pitchFamily="34" charset="0"/>
                </a:rPr>
                <a:t>DCN</a:t>
              </a:r>
            </a:p>
          </p:txBody>
        </p:sp>
        <p:sp>
          <p:nvSpPr>
            <p:cNvPr id="93" name="TextBox 127"/>
            <p:cNvSpPr txBox="1"/>
            <p:nvPr/>
          </p:nvSpPr>
          <p:spPr>
            <a:xfrm>
              <a:off x="7595750" y="5619949"/>
              <a:ext cx="1440000" cy="128739"/>
            </a:xfrm>
            <a:prstGeom prst="rect">
              <a:avLst/>
            </a:prstGeom>
            <a:noFill/>
          </p:spPr>
          <p:txBody>
            <a:bodyPr wrap="square" lIns="0" tIns="0" rIns="0" bIns="0" rtlCol="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rPr>
                <a:t>无线网</a:t>
              </a:r>
              <a:endParaRPr lang="en-US" altLang="zh-CN" sz="700" b="1" dirty="0">
                <a:solidFill>
                  <a:schemeClr val="tx1">
                    <a:lumMod val="85000"/>
                    <a:lumOff val="15000"/>
                  </a:schemeClr>
                </a:solidFill>
                <a:latin typeface="+mn-ea"/>
                <a:ea typeface="+mn-ea"/>
              </a:endParaRPr>
            </a:p>
          </p:txBody>
        </p:sp>
        <p:sp>
          <p:nvSpPr>
            <p:cNvPr id="94" name="Freeform 5"/>
            <p:cNvSpPr>
              <a:spLocks/>
            </p:cNvSpPr>
            <p:nvPr/>
          </p:nvSpPr>
          <p:spPr bwMode="auto">
            <a:xfrm>
              <a:off x="4889411" y="5215749"/>
              <a:ext cx="970676" cy="360000"/>
            </a:xfrm>
            <a:custGeom>
              <a:avLst/>
              <a:gdLst>
                <a:gd name="T0" fmla="*/ 70 w 812"/>
                <a:gd name="T1" fmla="*/ 238 h 515"/>
                <a:gd name="T2" fmla="*/ 37 w 812"/>
                <a:gd name="T3" fmla="*/ 180 h 515"/>
                <a:gd name="T4" fmla="*/ 257 w 812"/>
                <a:gd name="T5" fmla="*/ 93 h 515"/>
                <a:gd name="T6" fmla="*/ 477 w 812"/>
                <a:gd name="T7" fmla="*/ 26 h 515"/>
                <a:gd name="T8" fmla="*/ 638 w 812"/>
                <a:gd name="T9" fmla="*/ 127 h 515"/>
                <a:gd name="T10" fmla="*/ 718 w 812"/>
                <a:gd name="T11" fmla="*/ 246 h 515"/>
                <a:gd name="T12" fmla="*/ 803 w 812"/>
                <a:gd name="T13" fmla="*/ 333 h 515"/>
                <a:gd name="T14" fmla="*/ 670 w 812"/>
                <a:gd name="T15" fmla="*/ 406 h 515"/>
                <a:gd name="T16" fmla="*/ 628 w 812"/>
                <a:gd name="T17" fmla="*/ 478 h 515"/>
                <a:gd name="T18" fmla="*/ 487 w 812"/>
                <a:gd name="T19" fmla="*/ 468 h 515"/>
                <a:gd name="T20" fmla="*/ 343 w 812"/>
                <a:gd name="T21" fmla="*/ 509 h 515"/>
                <a:gd name="T22" fmla="*/ 210 w 812"/>
                <a:gd name="T23" fmla="*/ 439 h 515"/>
                <a:gd name="T24" fmla="*/ 100 w 812"/>
                <a:gd name="T25" fmla="*/ 385 h 515"/>
                <a:gd name="T26" fmla="*/ 7 w 812"/>
                <a:gd name="T27" fmla="*/ 311 h 515"/>
                <a:gd name="T28" fmla="*/ 70 w 812"/>
                <a:gd name="T29" fmla="*/ 238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2" h="515">
                  <a:moveTo>
                    <a:pt x="70" y="238"/>
                  </a:moveTo>
                  <a:cubicBezTo>
                    <a:pt x="70" y="238"/>
                    <a:pt x="29" y="220"/>
                    <a:pt x="37" y="180"/>
                  </a:cubicBezTo>
                  <a:cubicBezTo>
                    <a:pt x="45" y="139"/>
                    <a:pt x="104" y="63"/>
                    <a:pt x="257" y="93"/>
                  </a:cubicBezTo>
                  <a:cubicBezTo>
                    <a:pt x="257" y="93"/>
                    <a:pt x="337" y="0"/>
                    <a:pt x="477" y="26"/>
                  </a:cubicBezTo>
                  <a:cubicBezTo>
                    <a:pt x="618" y="52"/>
                    <a:pt x="628" y="97"/>
                    <a:pt x="638" y="127"/>
                  </a:cubicBezTo>
                  <a:cubicBezTo>
                    <a:pt x="638" y="127"/>
                    <a:pt x="759" y="163"/>
                    <a:pt x="718" y="246"/>
                  </a:cubicBezTo>
                  <a:cubicBezTo>
                    <a:pt x="718" y="246"/>
                    <a:pt x="812" y="261"/>
                    <a:pt x="803" y="333"/>
                  </a:cubicBezTo>
                  <a:cubicBezTo>
                    <a:pt x="793" y="406"/>
                    <a:pt x="694" y="408"/>
                    <a:pt x="670" y="406"/>
                  </a:cubicBezTo>
                  <a:cubicBezTo>
                    <a:pt x="670" y="406"/>
                    <a:pt x="693" y="454"/>
                    <a:pt x="628" y="478"/>
                  </a:cubicBezTo>
                  <a:cubicBezTo>
                    <a:pt x="563" y="502"/>
                    <a:pt x="511" y="476"/>
                    <a:pt x="487" y="468"/>
                  </a:cubicBezTo>
                  <a:cubicBezTo>
                    <a:pt x="487" y="468"/>
                    <a:pt x="429" y="515"/>
                    <a:pt x="343" y="509"/>
                  </a:cubicBezTo>
                  <a:cubicBezTo>
                    <a:pt x="246" y="501"/>
                    <a:pt x="220" y="457"/>
                    <a:pt x="210" y="439"/>
                  </a:cubicBezTo>
                  <a:cubicBezTo>
                    <a:pt x="210" y="439"/>
                    <a:pt x="120" y="454"/>
                    <a:pt x="100" y="385"/>
                  </a:cubicBezTo>
                  <a:cubicBezTo>
                    <a:pt x="100" y="385"/>
                    <a:pt x="13" y="371"/>
                    <a:pt x="7" y="311"/>
                  </a:cubicBezTo>
                  <a:cubicBezTo>
                    <a:pt x="0" y="252"/>
                    <a:pt x="70" y="238"/>
                    <a:pt x="70" y="238"/>
                  </a:cubicBezTo>
                  <a:close/>
                </a:path>
              </a:pathLst>
            </a:custGeom>
            <a:solidFill>
              <a:schemeClr val="bg1">
                <a:lumMod val="85000"/>
              </a:schemeClr>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25400" h="12700"/>
            </a:sp3d>
          </p:spPr>
          <p:txBody>
            <a:bodyPr anchor="ctr"/>
            <a:lstStyle/>
            <a:p>
              <a:pPr algn="ctr" fontAlgn="auto">
                <a:spcBef>
                  <a:spcPts val="0"/>
                </a:spcBef>
                <a:spcAft>
                  <a:spcPts val="0"/>
                </a:spcAft>
              </a:pPr>
              <a:endParaRPr lang="zh-CN" altLang="en-US" sz="1100" b="1" kern="0" dirty="0">
                <a:solidFill>
                  <a:schemeClr val="tx1">
                    <a:lumMod val="85000"/>
                    <a:lumOff val="15000"/>
                  </a:schemeClr>
                </a:solidFill>
                <a:latin typeface="+mn-ea"/>
              </a:endParaRPr>
            </a:p>
          </p:txBody>
        </p:sp>
        <p:pic>
          <p:nvPicPr>
            <p:cNvPr id="95" name="Picture 3" descr="C:\Users\WSY\Desktop\未标题-2.wmf"/>
            <p:cNvPicPr preferRelativeResize="0">
              <a:picLocks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275749" y="5197749"/>
              <a:ext cx="198000" cy="180000"/>
            </a:xfrm>
            <a:prstGeom prst="rect">
              <a:avLst/>
            </a:prstGeom>
            <a:noFill/>
            <a:ln w="9525">
              <a:noFill/>
              <a:miter lim="800000"/>
              <a:headEnd/>
              <a:tailEnd/>
            </a:ln>
          </p:spPr>
        </p:pic>
        <p:pic>
          <p:nvPicPr>
            <p:cNvPr id="96" name="Picture 3" descr="C:\Users\WSY\Desktop\未标题-2.wmf"/>
            <p:cNvPicPr preferRelativeResize="0">
              <a:picLocks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275749" y="5413749"/>
              <a:ext cx="198000" cy="180000"/>
            </a:xfrm>
            <a:prstGeom prst="rect">
              <a:avLst/>
            </a:prstGeom>
            <a:noFill/>
            <a:ln w="9525">
              <a:noFill/>
              <a:miter lim="800000"/>
              <a:headEnd/>
              <a:tailEnd/>
            </a:ln>
          </p:spPr>
        </p:pic>
        <p:grpSp>
          <p:nvGrpSpPr>
            <p:cNvPr id="97" name="组合 244"/>
            <p:cNvGrpSpPr/>
            <p:nvPr/>
          </p:nvGrpSpPr>
          <p:grpSpPr>
            <a:xfrm>
              <a:off x="4870562" y="5305749"/>
              <a:ext cx="1008375" cy="180000"/>
              <a:chOff x="4885332" y="4889231"/>
              <a:chExt cx="1008375" cy="180000"/>
            </a:xfrm>
          </p:grpSpPr>
          <p:pic>
            <p:nvPicPr>
              <p:cNvPr id="104" name="Picture 3" descr="C:\Users\WSY\Desktop\未标题-2.wmf"/>
              <p:cNvPicPr preferRelativeResize="0">
                <a:picLocks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885332" y="4889231"/>
                <a:ext cx="198000" cy="180000"/>
              </a:xfrm>
              <a:prstGeom prst="rect">
                <a:avLst/>
              </a:prstGeom>
              <a:noFill/>
              <a:ln w="9525">
                <a:noFill/>
                <a:miter lim="800000"/>
                <a:headEnd/>
                <a:tailEnd/>
              </a:ln>
            </p:spPr>
          </p:pic>
          <p:pic>
            <p:nvPicPr>
              <p:cNvPr id="105" name="Picture 3" descr="C:\Users\WSY\Desktop\未标题-2.wmf"/>
              <p:cNvPicPr preferRelativeResize="0">
                <a:picLocks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695707" y="4889231"/>
                <a:ext cx="198000" cy="180000"/>
              </a:xfrm>
              <a:prstGeom prst="rect">
                <a:avLst/>
              </a:prstGeom>
              <a:noFill/>
              <a:ln w="9525">
                <a:noFill/>
                <a:miter lim="800000"/>
                <a:headEnd/>
                <a:tailEnd/>
              </a:ln>
            </p:spPr>
          </p:pic>
        </p:grpSp>
        <p:sp>
          <p:nvSpPr>
            <p:cNvPr id="98" name="Freeform 5"/>
            <p:cNvSpPr>
              <a:spLocks/>
            </p:cNvSpPr>
            <p:nvPr/>
          </p:nvSpPr>
          <p:spPr bwMode="auto">
            <a:xfrm>
              <a:off x="7830412" y="5215749"/>
              <a:ext cx="970676" cy="360000"/>
            </a:xfrm>
            <a:custGeom>
              <a:avLst/>
              <a:gdLst>
                <a:gd name="T0" fmla="*/ 70 w 812"/>
                <a:gd name="T1" fmla="*/ 238 h 515"/>
                <a:gd name="T2" fmla="*/ 37 w 812"/>
                <a:gd name="T3" fmla="*/ 180 h 515"/>
                <a:gd name="T4" fmla="*/ 257 w 812"/>
                <a:gd name="T5" fmla="*/ 93 h 515"/>
                <a:gd name="T6" fmla="*/ 477 w 812"/>
                <a:gd name="T7" fmla="*/ 26 h 515"/>
                <a:gd name="T8" fmla="*/ 638 w 812"/>
                <a:gd name="T9" fmla="*/ 127 h 515"/>
                <a:gd name="T10" fmla="*/ 718 w 812"/>
                <a:gd name="T11" fmla="*/ 246 h 515"/>
                <a:gd name="T12" fmla="*/ 803 w 812"/>
                <a:gd name="T13" fmla="*/ 333 h 515"/>
                <a:gd name="T14" fmla="*/ 670 w 812"/>
                <a:gd name="T15" fmla="*/ 406 h 515"/>
                <a:gd name="T16" fmla="*/ 628 w 812"/>
                <a:gd name="T17" fmla="*/ 478 h 515"/>
                <a:gd name="T18" fmla="*/ 487 w 812"/>
                <a:gd name="T19" fmla="*/ 468 h 515"/>
                <a:gd name="T20" fmla="*/ 343 w 812"/>
                <a:gd name="T21" fmla="*/ 509 h 515"/>
                <a:gd name="T22" fmla="*/ 210 w 812"/>
                <a:gd name="T23" fmla="*/ 439 h 515"/>
                <a:gd name="T24" fmla="*/ 100 w 812"/>
                <a:gd name="T25" fmla="*/ 385 h 515"/>
                <a:gd name="T26" fmla="*/ 7 w 812"/>
                <a:gd name="T27" fmla="*/ 311 h 515"/>
                <a:gd name="T28" fmla="*/ 70 w 812"/>
                <a:gd name="T29" fmla="*/ 238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2" h="515">
                  <a:moveTo>
                    <a:pt x="70" y="238"/>
                  </a:moveTo>
                  <a:cubicBezTo>
                    <a:pt x="70" y="238"/>
                    <a:pt x="29" y="220"/>
                    <a:pt x="37" y="180"/>
                  </a:cubicBezTo>
                  <a:cubicBezTo>
                    <a:pt x="45" y="139"/>
                    <a:pt x="104" y="63"/>
                    <a:pt x="257" y="93"/>
                  </a:cubicBezTo>
                  <a:cubicBezTo>
                    <a:pt x="257" y="93"/>
                    <a:pt x="337" y="0"/>
                    <a:pt x="477" y="26"/>
                  </a:cubicBezTo>
                  <a:cubicBezTo>
                    <a:pt x="618" y="52"/>
                    <a:pt x="628" y="97"/>
                    <a:pt x="638" y="127"/>
                  </a:cubicBezTo>
                  <a:cubicBezTo>
                    <a:pt x="638" y="127"/>
                    <a:pt x="759" y="163"/>
                    <a:pt x="718" y="246"/>
                  </a:cubicBezTo>
                  <a:cubicBezTo>
                    <a:pt x="718" y="246"/>
                    <a:pt x="812" y="261"/>
                    <a:pt x="803" y="333"/>
                  </a:cubicBezTo>
                  <a:cubicBezTo>
                    <a:pt x="793" y="406"/>
                    <a:pt x="694" y="408"/>
                    <a:pt x="670" y="406"/>
                  </a:cubicBezTo>
                  <a:cubicBezTo>
                    <a:pt x="670" y="406"/>
                    <a:pt x="693" y="454"/>
                    <a:pt x="628" y="478"/>
                  </a:cubicBezTo>
                  <a:cubicBezTo>
                    <a:pt x="563" y="502"/>
                    <a:pt x="511" y="476"/>
                    <a:pt x="487" y="468"/>
                  </a:cubicBezTo>
                  <a:cubicBezTo>
                    <a:pt x="487" y="468"/>
                    <a:pt x="429" y="515"/>
                    <a:pt x="343" y="509"/>
                  </a:cubicBezTo>
                  <a:cubicBezTo>
                    <a:pt x="246" y="501"/>
                    <a:pt x="220" y="457"/>
                    <a:pt x="210" y="439"/>
                  </a:cubicBezTo>
                  <a:cubicBezTo>
                    <a:pt x="210" y="439"/>
                    <a:pt x="120" y="454"/>
                    <a:pt x="100" y="385"/>
                  </a:cubicBezTo>
                  <a:cubicBezTo>
                    <a:pt x="100" y="385"/>
                    <a:pt x="13" y="371"/>
                    <a:pt x="7" y="311"/>
                  </a:cubicBezTo>
                  <a:cubicBezTo>
                    <a:pt x="0" y="252"/>
                    <a:pt x="70" y="238"/>
                    <a:pt x="70" y="238"/>
                  </a:cubicBezTo>
                  <a:close/>
                </a:path>
              </a:pathLst>
            </a:custGeom>
            <a:solidFill>
              <a:schemeClr val="bg1">
                <a:lumMod val="85000"/>
              </a:schemeClr>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25400" h="12700"/>
            </a:sp3d>
          </p:spPr>
          <p:txBody>
            <a:bodyPr anchor="ctr"/>
            <a:lstStyle/>
            <a:p>
              <a:pPr algn="ctr" fontAlgn="auto">
                <a:spcBef>
                  <a:spcPts val="0"/>
                </a:spcBef>
                <a:spcAft>
                  <a:spcPts val="0"/>
                </a:spcAft>
              </a:pPr>
              <a:endParaRPr lang="zh-CN" altLang="en-US" sz="1100" b="1" kern="0" dirty="0">
                <a:solidFill>
                  <a:schemeClr val="tx1">
                    <a:lumMod val="85000"/>
                    <a:lumOff val="15000"/>
                  </a:schemeClr>
                </a:solidFill>
                <a:latin typeface="+mn-ea"/>
              </a:endParaRPr>
            </a:p>
          </p:txBody>
        </p:sp>
        <p:grpSp>
          <p:nvGrpSpPr>
            <p:cNvPr id="99" name="组合 249"/>
            <p:cNvGrpSpPr/>
            <p:nvPr/>
          </p:nvGrpSpPr>
          <p:grpSpPr>
            <a:xfrm>
              <a:off x="7988484" y="5197749"/>
              <a:ext cx="654533" cy="319286"/>
              <a:chOff x="7997733" y="4781231"/>
              <a:chExt cx="654533" cy="319286"/>
            </a:xfrm>
          </p:grpSpPr>
          <p:pic>
            <p:nvPicPr>
              <p:cNvPr id="100" name="Picture 93" descr="图片241"/>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401843" y="4828256"/>
                <a:ext cx="250423" cy="271920"/>
              </a:xfrm>
              <a:prstGeom prst="rect">
                <a:avLst/>
              </a:prstGeom>
              <a:noFill/>
              <a:ln w="9525">
                <a:noFill/>
                <a:miter lim="800000"/>
                <a:headEnd/>
                <a:tailEnd/>
              </a:ln>
            </p:spPr>
          </p:pic>
          <p:grpSp>
            <p:nvGrpSpPr>
              <p:cNvPr id="101" name="组合 251"/>
              <p:cNvGrpSpPr/>
              <p:nvPr/>
            </p:nvGrpSpPr>
            <p:grpSpPr>
              <a:xfrm>
                <a:off x="7997733" y="4781231"/>
                <a:ext cx="332102" cy="319286"/>
                <a:chOff x="7548034" y="4715509"/>
                <a:chExt cx="332102" cy="319286"/>
              </a:xfrm>
            </p:grpSpPr>
            <p:pic>
              <p:nvPicPr>
                <p:cNvPr id="102" name="Picture 2" descr="C:\Users\WSY\Desktop\未标题-2.wmf"/>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7655675" y="4715509"/>
                  <a:ext cx="224461" cy="319286"/>
                </a:xfrm>
                <a:prstGeom prst="rect">
                  <a:avLst/>
                </a:prstGeom>
                <a:noFill/>
                <a:ln w="9525">
                  <a:noFill/>
                  <a:miter lim="800000"/>
                  <a:headEnd/>
                  <a:tailEnd/>
                </a:ln>
              </p:spPr>
            </p:pic>
            <p:pic>
              <p:nvPicPr>
                <p:cNvPr id="103" name="Picture 91"/>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7548034" y="4825866"/>
                  <a:ext cx="133729" cy="208929"/>
                </a:xfrm>
                <a:prstGeom prst="rect">
                  <a:avLst/>
                </a:prstGeom>
                <a:noFill/>
                <a:ln w="9525">
                  <a:noFill/>
                  <a:miter lim="800000"/>
                  <a:headEnd/>
                  <a:tailEnd/>
                </a:ln>
              </p:spPr>
            </p:pic>
          </p:grpSp>
        </p:grpSp>
      </p:grpSp>
      <p:grpSp>
        <p:nvGrpSpPr>
          <p:cNvPr id="106" name="组合 268"/>
          <p:cNvGrpSpPr/>
          <p:nvPr/>
        </p:nvGrpSpPr>
        <p:grpSpPr>
          <a:xfrm>
            <a:off x="574712" y="5139872"/>
            <a:ext cx="8187338" cy="584815"/>
            <a:chOff x="1066999" y="4314381"/>
            <a:chExt cx="10269674" cy="698915"/>
          </a:xfrm>
        </p:grpSpPr>
        <p:sp>
          <p:nvSpPr>
            <p:cNvPr id="107" name="AutoShape 14"/>
            <p:cNvSpPr>
              <a:spLocks noChangeArrowheads="1"/>
            </p:cNvSpPr>
            <p:nvPr/>
          </p:nvSpPr>
          <p:spPr bwMode="auto">
            <a:xfrm>
              <a:off x="1066999" y="4314381"/>
              <a:ext cx="2520000" cy="698795"/>
            </a:xfrm>
            <a:prstGeom prst="roundRect">
              <a:avLst>
                <a:gd name="adj" fmla="val 9593"/>
              </a:avLst>
            </a:prstGeom>
            <a:solidFill>
              <a:srgbClr val="B0D7FA"/>
            </a:solidFill>
            <a:ln w="9525">
              <a:noFill/>
              <a:round/>
              <a:headEnd/>
              <a:tailEnd/>
            </a:ln>
            <a:effectLst>
              <a:outerShdw blurRad="50800" dist="38100" dir="2700000" algn="tl" rotWithShape="0">
                <a:prstClr val="black">
                  <a:alpha val="40000"/>
                </a:prstClr>
              </a:outerShdw>
            </a:effectLst>
          </p:spPr>
          <p:txBody>
            <a:bodyPr lIns="0" r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endParaRPr lang="zh-CN" altLang="en-US" sz="1300" b="1" dirty="0">
                <a:solidFill>
                  <a:schemeClr val="tx1">
                    <a:lumMod val="85000"/>
                    <a:lumOff val="15000"/>
                  </a:schemeClr>
                </a:solidFill>
                <a:latin typeface="+mn-ea"/>
                <a:ea typeface="+mn-ea"/>
                <a:cs typeface="Arial" pitchFamily="34" charset="0"/>
              </a:endParaRPr>
            </a:p>
          </p:txBody>
        </p:sp>
        <p:sp>
          <p:nvSpPr>
            <p:cNvPr id="108" name="AutoShape 14"/>
            <p:cNvSpPr>
              <a:spLocks noChangeArrowheads="1"/>
            </p:cNvSpPr>
            <p:nvPr/>
          </p:nvSpPr>
          <p:spPr bwMode="auto">
            <a:xfrm>
              <a:off x="9561338" y="4314501"/>
              <a:ext cx="1775335" cy="698795"/>
            </a:xfrm>
            <a:prstGeom prst="roundRect">
              <a:avLst>
                <a:gd name="adj" fmla="val 9593"/>
              </a:avLst>
            </a:prstGeom>
            <a:solidFill>
              <a:srgbClr val="B0D7FA"/>
            </a:solidFill>
            <a:ln w="9525">
              <a:noFill/>
              <a:round/>
              <a:headEnd/>
              <a:tailEnd/>
            </a:ln>
            <a:effectLst>
              <a:outerShdw blurRad="50800" dist="38100" dir="2700000" algn="tl" rotWithShape="0">
                <a:prstClr val="black">
                  <a:alpha val="40000"/>
                </a:prstClr>
              </a:outerShdw>
            </a:effectLst>
          </p:spPr>
          <p:txBody>
            <a:bodyPr lIns="0" r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endParaRPr lang="zh-CN" altLang="en-US" sz="1300" b="1" dirty="0">
                <a:solidFill>
                  <a:schemeClr val="tx1">
                    <a:lumMod val="85000"/>
                    <a:lumOff val="15000"/>
                  </a:schemeClr>
                </a:solidFill>
                <a:latin typeface="+mn-ea"/>
                <a:ea typeface="+mn-ea"/>
                <a:cs typeface="Arial" pitchFamily="34" charset="0"/>
              </a:endParaRPr>
            </a:p>
          </p:txBody>
        </p:sp>
        <p:sp>
          <p:nvSpPr>
            <p:cNvPr id="109" name="矩形 108"/>
            <p:cNvSpPr/>
            <p:nvPr/>
          </p:nvSpPr>
          <p:spPr>
            <a:xfrm>
              <a:off x="10042934" y="4546063"/>
              <a:ext cx="1080000" cy="220695"/>
            </a:xfrm>
            <a:prstGeom prst="rect">
              <a:avLst/>
            </a:prstGeom>
          </p:spPr>
          <p:txBody>
            <a:bodyPr wrap="square" lIns="0" tIns="0" rIns="0"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r>
                <a:rPr lang="zh-CN" altLang="en-US" sz="1200" b="1" dirty="0" smtClean="0">
                  <a:solidFill>
                    <a:schemeClr val="tx1">
                      <a:lumMod val="85000"/>
                      <a:lumOff val="15000"/>
                    </a:schemeClr>
                  </a:solidFill>
                  <a:latin typeface="+mn-ea"/>
                  <a:ea typeface="+mn-ea"/>
                </a:rPr>
                <a:t>可靠</a:t>
              </a:r>
              <a:endParaRPr lang="zh-CN" altLang="en-US" sz="1200" b="1" dirty="0">
                <a:solidFill>
                  <a:schemeClr val="tx1">
                    <a:lumMod val="85000"/>
                    <a:lumOff val="15000"/>
                  </a:schemeClr>
                </a:solidFill>
                <a:latin typeface="+mn-ea"/>
                <a:ea typeface="+mn-ea"/>
              </a:endParaRPr>
            </a:p>
          </p:txBody>
        </p:sp>
        <p:sp>
          <p:nvSpPr>
            <p:cNvPr id="110" name="AutoShape 14"/>
            <p:cNvSpPr>
              <a:spLocks noChangeArrowheads="1"/>
            </p:cNvSpPr>
            <p:nvPr/>
          </p:nvSpPr>
          <p:spPr bwMode="auto">
            <a:xfrm>
              <a:off x="3670998" y="4314381"/>
              <a:ext cx="5818148" cy="698795"/>
            </a:xfrm>
            <a:prstGeom prst="roundRect">
              <a:avLst>
                <a:gd name="adj" fmla="val 9593"/>
              </a:avLst>
            </a:prstGeom>
            <a:solidFill>
              <a:srgbClr val="B0D7FA"/>
            </a:solidFill>
            <a:ln w="9525">
              <a:noFill/>
              <a:round/>
              <a:headEnd/>
              <a:tailEnd/>
            </a:ln>
            <a:effectLst>
              <a:outerShdw blurRad="50800" dist="38100" dir="2700000" algn="tl" rotWithShape="0">
                <a:prstClr val="black">
                  <a:alpha val="40000"/>
                </a:prstClr>
              </a:outerShdw>
            </a:effectLst>
          </p:spPr>
          <p:txBody>
            <a:bodyPr lIns="0" r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endParaRPr lang="zh-CN" altLang="en-US" sz="1300" b="1" dirty="0">
                <a:solidFill>
                  <a:schemeClr val="tx1">
                    <a:lumMod val="85000"/>
                    <a:lumOff val="15000"/>
                  </a:schemeClr>
                </a:solidFill>
                <a:latin typeface="+mn-ea"/>
                <a:ea typeface="+mn-ea"/>
                <a:cs typeface="Arial" pitchFamily="34" charset="0"/>
              </a:endParaRPr>
            </a:p>
          </p:txBody>
        </p:sp>
        <p:pic>
          <p:nvPicPr>
            <p:cNvPr id="111" name="Picture 102" descr="rack2007"/>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5547275" y="4453730"/>
              <a:ext cx="349798" cy="396000"/>
            </a:xfrm>
            <a:prstGeom prst="rect">
              <a:avLst/>
            </a:prstGeom>
            <a:noFill/>
            <a:ln w="9525">
              <a:noFill/>
              <a:miter lim="800000"/>
              <a:headEnd/>
              <a:tailEnd/>
            </a:ln>
          </p:spPr>
        </p:pic>
        <p:pic>
          <p:nvPicPr>
            <p:cNvPr id="112" name="Picture 70" descr="shield_01"/>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7878431" y="4396284"/>
              <a:ext cx="353332" cy="396000"/>
            </a:xfrm>
            <a:prstGeom prst="rect">
              <a:avLst/>
            </a:prstGeom>
            <a:noFill/>
            <a:ln w="9525">
              <a:noFill/>
              <a:miter lim="800000"/>
              <a:headEnd/>
              <a:tailEnd/>
            </a:ln>
          </p:spPr>
        </p:pic>
        <p:sp>
          <p:nvSpPr>
            <p:cNvPr id="113" name="Text Box 7"/>
            <p:cNvSpPr txBox="1">
              <a:spLocks noChangeArrowheads="1"/>
            </p:cNvSpPr>
            <p:nvPr/>
          </p:nvSpPr>
          <p:spPr bwMode="auto">
            <a:xfrm>
              <a:off x="1246999" y="4577216"/>
              <a:ext cx="2159999" cy="183912"/>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marL="257106" indent="-257106"/>
              <a:r>
                <a:rPr lang="zh-CN" altLang="en-US" sz="1000" b="1" dirty="0" smtClean="0">
                  <a:solidFill>
                    <a:schemeClr val="tx1">
                      <a:lumMod val="85000"/>
                      <a:lumOff val="15000"/>
                    </a:schemeClr>
                  </a:solidFill>
                  <a:latin typeface="+mn-ea"/>
                  <a:ea typeface="+mn-ea"/>
                  <a:cs typeface="Arial" pitchFamily="34" charset="0"/>
                </a:rPr>
                <a:t>基于云的绿色数据中心</a:t>
              </a:r>
              <a:endParaRPr lang="en-US" altLang="zh-CN" sz="1000" b="1" dirty="0">
                <a:solidFill>
                  <a:schemeClr val="tx1">
                    <a:lumMod val="85000"/>
                    <a:lumOff val="15000"/>
                  </a:schemeClr>
                </a:solidFill>
                <a:latin typeface="+mn-ea"/>
                <a:ea typeface="+mn-ea"/>
                <a:cs typeface="Arial" pitchFamily="34" charset="0"/>
              </a:endParaRPr>
            </a:p>
          </p:txBody>
        </p:sp>
        <p:sp>
          <p:nvSpPr>
            <p:cNvPr id="114" name="Text Box 77"/>
            <p:cNvSpPr txBox="1">
              <a:spLocks noChangeArrowheads="1"/>
            </p:cNvSpPr>
            <p:nvPr/>
          </p:nvSpPr>
          <p:spPr bwMode="auto">
            <a:xfrm>
              <a:off x="5183079" y="4828288"/>
              <a:ext cx="1008000"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cs typeface="Arial" pitchFamily="34" charset="0"/>
                </a:rPr>
                <a:t>服务器</a:t>
              </a:r>
              <a:endParaRPr lang="en-US" altLang="zh-CN" sz="700" b="1" dirty="0">
                <a:solidFill>
                  <a:schemeClr val="tx1">
                    <a:lumMod val="85000"/>
                    <a:lumOff val="15000"/>
                  </a:schemeClr>
                </a:solidFill>
                <a:latin typeface="+mn-ea"/>
                <a:ea typeface="+mn-ea"/>
                <a:cs typeface="Arial" pitchFamily="34" charset="0"/>
              </a:endParaRPr>
            </a:p>
          </p:txBody>
        </p:sp>
        <p:sp>
          <p:nvSpPr>
            <p:cNvPr id="115" name="Text Box 80"/>
            <p:cNvSpPr txBox="1">
              <a:spLocks noChangeArrowheads="1"/>
            </p:cNvSpPr>
            <p:nvPr/>
          </p:nvSpPr>
          <p:spPr bwMode="auto">
            <a:xfrm>
              <a:off x="6322905" y="4852672"/>
              <a:ext cx="1008000"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cs typeface="Arial" pitchFamily="34" charset="0"/>
                </a:rPr>
                <a:t>存储</a:t>
              </a:r>
              <a:endParaRPr lang="en-US" altLang="zh-CN" sz="700" b="1" dirty="0">
                <a:solidFill>
                  <a:schemeClr val="tx1">
                    <a:lumMod val="85000"/>
                    <a:lumOff val="15000"/>
                  </a:schemeClr>
                </a:solidFill>
                <a:latin typeface="+mn-ea"/>
                <a:ea typeface="+mn-ea"/>
                <a:cs typeface="Arial" pitchFamily="34" charset="0"/>
              </a:endParaRPr>
            </a:p>
          </p:txBody>
        </p:sp>
        <p:sp>
          <p:nvSpPr>
            <p:cNvPr id="116" name="Text Box 81"/>
            <p:cNvSpPr txBox="1">
              <a:spLocks noChangeArrowheads="1"/>
            </p:cNvSpPr>
            <p:nvPr/>
          </p:nvSpPr>
          <p:spPr bwMode="auto">
            <a:xfrm>
              <a:off x="3985945" y="4828288"/>
              <a:ext cx="1008000"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cs typeface="Arial" pitchFamily="34" charset="0"/>
                </a:rPr>
                <a:t>数据中心</a:t>
              </a:r>
              <a:endParaRPr lang="en-US" altLang="zh-CN" sz="700" b="1" dirty="0">
                <a:solidFill>
                  <a:schemeClr val="tx1">
                    <a:lumMod val="85000"/>
                    <a:lumOff val="15000"/>
                  </a:schemeClr>
                </a:solidFill>
                <a:latin typeface="+mn-ea"/>
                <a:ea typeface="+mn-ea"/>
                <a:cs typeface="Arial" pitchFamily="34" charset="0"/>
              </a:endParaRPr>
            </a:p>
          </p:txBody>
        </p:sp>
        <p:sp>
          <p:nvSpPr>
            <p:cNvPr id="117" name="Text Box 81"/>
            <p:cNvSpPr txBox="1">
              <a:spLocks noChangeArrowheads="1"/>
            </p:cNvSpPr>
            <p:nvPr/>
          </p:nvSpPr>
          <p:spPr bwMode="auto">
            <a:xfrm>
              <a:off x="7619158" y="4803903"/>
              <a:ext cx="1008000" cy="128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eaLnBrk="1" hangingPunct="1">
                <a:buNone/>
              </a:pPr>
              <a:r>
                <a:rPr lang="zh-CN" altLang="en-US" sz="700" b="1" dirty="0" smtClean="0">
                  <a:solidFill>
                    <a:schemeClr val="tx1">
                      <a:lumMod val="85000"/>
                      <a:lumOff val="15000"/>
                    </a:schemeClr>
                  </a:solidFill>
                  <a:latin typeface="+mn-ea"/>
                  <a:ea typeface="+mn-ea"/>
                  <a:cs typeface="Arial" pitchFamily="34" charset="0"/>
                </a:rPr>
                <a:t>安全</a:t>
              </a:r>
              <a:endParaRPr lang="en-US" altLang="zh-CN" sz="700" b="1" dirty="0">
                <a:solidFill>
                  <a:schemeClr val="tx1">
                    <a:lumMod val="85000"/>
                    <a:lumOff val="15000"/>
                  </a:schemeClr>
                </a:solidFill>
                <a:latin typeface="+mn-ea"/>
                <a:ea typeface="+mn-ea"/>
                <a:cs typeface="Arial" pitchFamily="34" charset="0"/>
              </a:endParaRPr>
            </a:p>
          </p:txBody>
        </p:sp>
        <p:pic>
          <p:nvPicPr>
            <p:cNvPr id="118" name="Picture 25" descr="E4600 full configuration - right"/>
            <p:cNvPicPr preferRelativeResize="0">
              <a:picLocks noChangeAspect="1" noChangeArrowheads="1"/>
            </p:cNvPicPr>
            <p:nvPr/>
          </p:nvPicPr>
          <p:blipFill>
            <a:blip r:embed="rId19"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600683" y="4366006"/>
              <a:ext cx="455024" cy="523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Picture 2"/>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4162663" y="4405492"/>
              <a:ext cx="590690" cy="467552"/>
            </a:xfrm>
            <a:prstGeom prst="rect">
              <a:avLst/>
            </a:prstGeom>
            <a:noFill/>
            <a:ln w="9525">
              <a:noFill/>
              <a:miter lim="800000"/>
              <a:headEnd/>
              <a:tailEnd/>
            </a:ln>
          </p:spPr>
        </p:pic>
      </p:grpSp>
      <p:grpSp>
        <p:nvGrpSpPr>
          <p:cNvPr id="120" name="组合 282"/>
          <p:cNvGrpSpPr/>
          <p:nvPr/>
        </p:nvGrpSpPr>
        <p:grpSpPr>
          <a:xfrm>
            <a:off x="574712" y="4491065"/>
            <a:ext cx="8187338" cy="602459"/>
            <a:chOff x="1057707" y="4915640"/>
            <a:chExt cx="10269674" cy="720000"/>
          </a:xfrm>
        </p:grpSpPr>
        <p:sp>
          <p:nvSpPr>
            <p:cNvPr id="121" name="AutoShape 12"/>
            <p:cNvSpPr>
              <a:spLocks noChangeArrowheads="1"/>
            </p:cNvSpPr>
            <p:nvPr/>
          </p:nvSpPr>
          <p:spPr bwMode="auto">
            <a:xfrm>
              <a:off x="1057707" y="4915640"/>
              <a:ext cx="2520000" cy="720000"/>
            </a:xfrm>
            <a:prstGeom prst="roundRect">
              <a:avLst>
                <a:gd name="adj" fmla="val 9824"/>
              </a:avLst>
            </a:prstGeom>
            <a:solidFill>
              <a:srgbClr val="CCFFCC"/>
            </a:solidFill>
            <a:ln w="9525">
              <a:noFill/>
              <a:round/>
              <a:headEnd/>
              <a:tailEnd/>
            </a:ln>
            <a:effectLst>
              <a:outerShdw blurRad="50800" dist="38100" dir="2700000" algn="tl" rotWithShape="0">
                <a:prstClr val="black">
                  <a:alpha val="40000"/>
                </a:prstClr>
              </a:outerShdw>
            </a:effectLst>
          </p:spPr>
          <p:txBody>
            <a:bodyPr lIns="0" r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endParaRPr lang="zh-CN" altLang="en-US" sz="1300" b="1" dirty="0">
                <a:solidFill>
                  <a:schemeClr val="tx1">
                    <a:lumMod val="85000"/>
                    <a:lumOff val="15000"/>
                  </a:schemeClr>
                </a:solidFill>
                <a:latin typeface="+mn-ea"/>
                <a:ea typeface="+mn-ea"/>
              </a:endParaRPr>
            </a:p>
          </p:txBody>
        </p:sp>
        <p:sp>
          <p:nvSpPr>
            <p:cNvPr id="122" name="AutoShape 12"/>
            <p:cNvSpPr>
              <a:spLocks noChangeArrowheads="1"/>
            </p:cNvSpPr>
            <p:nvPr/>
          </p:nvSpPr>
          <p:spPr bwMode="auto">
            <a:xfrm>
              <a:off x="3661706" y="4915640"/>
              <a:ext cx="5818148" cy="720000"/>
            </a:xfrm>
            <a:prstGeom prst="roundRect">
              <a:avLst>
                <a:gd name="adj" fmla="val 9824"/>
              </a:avLst>
            </a:prstGeom>
            <a:solidFill>
              <a:srgbClr val="CCFFCC"/>
            </a:solidFill>
            <a:ln w="9525">
              <a:noFill/>
              <a:round/>
              <a:headEnd/>
              <a:tailEnd/>
            </a:ln>
            <a:effectLst>
              <a:outerShdw blurRad="50800" dist="38100" dir="2700000" algn="tl" rotWithShape="0">
                <a:prstClr val="black">
                  <a:alpha val="40000"/>
                </a:prstClr>
              </a:outerShdw>
            </a:effectLst>
          </p:spPr>
          <p:txBody>
            <a:bodyPr lIns="0" rIns="0" anchor="ctr"/>
            <a:lstStyle/>
            <a:p>
              <a:pPr algn="ctr">
                <a:buNone/>
              </a:pPr>
              <a:endParaRPr lang="zh-CN" altLang="en-US" b="1">
                <a:solidFill>
                  <a:schemeClr val="tx1">
                    <a:lumMod val="85000"/>
                    <a:lumOff val="15000"/>
                  </a:schemeClr>
                </a:solidFill>
                <a:latin typeface="+mn-ea"/>
                <a:ea typeface="+mn-ea"/>
              </a:endParaRPr>
            </a:p>
          </p:txBody>
        </p:sp>
        <p:sp>
          <p:nvSpPr>
            <p:cNvPr id="123" name="Text Box 7"/>
            <p:cNvSpPr txBox="1">
              <a:spLocks noChangeArrowheads="1"/>
            </p:cNvSpPr>
            <p:nvPr/>
          </p:nvSpPr>
          <p:spPr bwMode="auto">
            <a:xfrm>
              <a:off x="1237707" y="5206221"/>
              <a:ext cx="1965434" cy="183912"/>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r>
                <a:rPr lang="zh-CN" altLang="en-US" sz="1000" b="1" dirty="0" smtClean="0">
                  <a:solidFill>
                    <a:schemeClr val="tx1">
                      <a:lumMod val="85000"/>
                      <a:lumOff val="15000"/>
                    </a:schemeClr>
                  </a:solidFill>
                  <a:latin typeface="+mn-ea"/>
                  <a:ea typeface="+mn-ea"/>
                  <a:cs typeface="Arial" pitchFamily="34" charset="0"/>
                </a:rPr>
                <a:t>企业信息安全</a:t>
              </a:r>
              <a:endParaRPr lang="en-US" altLang="zh-CN" sz="1000" b="1" dirty="0" smtClean="0">
                <a:solidFill>
                  <a:schemeClr val="tx1">
                    <a:lumMod val="85000"/>
                    <a:lumOff val="15000"/>
                  </a:schemeClr>
                </a:solidFill>
                <a:latin typeface="+mn-ea"/>
                <a:ea typeface="+mn-ea"/>
                <a:cs typeface="Arial" pitchFamily="34" charset="0"/>
              </a:endParaRPr>
            </a:p>
          </p:txBody>
        </p:sp>
        <p:sp>
          <p:nvSpPr>
            <p:cNvPr id="124" name="Text Box 77"/>
            <p:cNvSpPr txBox="1">
              <a:spLocks noChangeArrowheads="1"/>
            </p:cNvSpPr>
            <p:nvPr/>
          </p:nvSpPr>
          <p:spPr bwMode="auto">
            <a:xfrm>
              <a:off x="4580477" y="5445606"/>
              <a:ext cx="1026189"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cs typeface="Arial" pitchFamily="34" charset="0"/>
                </a:rPr>
                <a:t>网络安全</a:t>
              </a:r>
              <a:endParaRPr lang="en-US" altLang="zh-CN" sz="700" b="1" dirty="0">
                <a:solidFill>
                  <a:schemeClr val="tx1">
                    <a:lumMod val="85000"/>
                    <a:lumOff val="15000"/>
                  </a:schemeClr>
                </a:solidFill>
                <a:latin typeface="+mn-ea"/>
                <a:ea typeface="+mn-ea"/>
                <a:cs typeface="Arial" pitchFamily="34" charset="0"/>
              </a:endParaRPr>
            </a:p>
          </p:txBody>
        </p:sp>
        <p:sp>
          <p:nvSpPr>
            <p:cNvPr id="125" name="Text Box 80"/>
            <p:cNvSpPr txBox="1">
              <a:spLocks noChangeArrowheads="1"/>
            </p:cNvSpPr>
            <p:nvPr/>
          </p:nvSpPr>
          <p:spPr bwMode="auto">
            <a:xfrm>
              <a:off x="6655787" y="5453797"/>
              <a:ext cx="787826"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cs typeface="Arial" pitchFamily="34" charset="0"/>
                </a:rPr>
                <a:t>数据丢失预防</a:t>
              </a:r>
              <a:endParaRPr lang="en-US" altLang="zh-CN" sz="700" b="1" dirty="0">
                <a:solidFill>
                  <a:schemeClr val="tx1">
                    <a:lumMod val="85000"/>
                    <a:lumOff val="15000"/>
                  </a:schemeClr>
                </a:solidFill>
                <a:latin typeface="+mn-ea"/>
                <a:ea typeface="+mn-ea"/>
                <a:cs typeface="Arial" pitchFamily="34" charset="0"/>
              </a:endParaRPr>
            </a:p>
          </p:txBody>
        </p:sp>
        <p:sp>
          <p:nvSpPr>
            <p:cNvPr id="126" name="Text Box 81"/>
            <p:cNvSpPr txBox="1">
              <a:spLocks noChangeArrowheads="1"/>
            </p:cNvSpPr>
            <p:nvPr/>
          </p:nvSpPr>
          <p:spPr bwMode="auto">
            <a:xfrm>
              <a:off x="3842133" y="5445606"/>
              <a:ext cx="840891" cy="128739"/>
            </a:xfrm>
            <a:prstGeom prst="rect">
              <a:avLst/>
            </a:prstGeom>
            <a:noFill/>
            <a:ln w="9525">
              <a:noFill/>
              <a:miter lim="800000"/>
              <a:headEnd/>
              <a:tailEnd/>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cs typeface="Arial" pitchFamily="34" charset="0"/>
                </a:rPr>
                <a:t>数据中心安全</a:t>
              </a:r>
              <a:endParaRPr lang="en-US" altLang="zh-CN" sz="700" b="1" dirty="0">
                <a:solidFill>
                  <a:schemeClr val="tx1">
                    <a:lumMod val="85000"/>
                    <a:lumOff val="15000"/>
                  </a:schemeClr>
                </a:solidFill>
                <a:latin typeface="+mn-ea"/>
                <a:ea typeface="+mn-ea"/>
                <a:cs typeface="Arial" pitchFamily="34" charset="0"/>
              </a:endParaRPr>
            </a:p>
          </p:txBody>
        </p:sp>
        <p:sp>
          <p:nvSpPr>
            <p:cNvPr id="127" name="TextBox 127"/>
            <p:cNvSpPr txBox="1"/>
            <p:nvPr/>
          </p:nvSpPr>
          <p:spPr>
            <a:xfrm>
              <a:off x="5594219" y="5433032"/>
              <a:ext cx="1133857" cy="128739"/>
            </a:xfrm>
            <a:prstGeom prst="rect">
              <a:avLst/>
            </a:prstGeom>
            <a:noFill/>
          </p:spPr>
          <p:txBody>
            <a:bodyPr wrap="square" lIns="0" tIns="0" rIns="0" bIns="0" rtlCol="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a:buNone/>
              </a:pPr>
              <a:r>
                <a:rPr lang="zh-CN" altLang="en-US" sz="700" b="1" dirty="0" smtClean="0">
                  <a:solidFill>
                    <a:schemeClr val="tx1">
                      <a:lumMod val="85000"/>
                      <a:lumOff val="15000"/>
                    </a:schemeClr>
                  </a:solidFill>
                  <a:latin typeface="+mn-ea"/>
                  <a:ea typeface="+mn-ea"/>
                </a:rPr>
                <a:t>移动办公安全</a:t>
              </a:r>
              <a:endParaRPr lang="en-US" altLang="zh-CN" sz="700" b="1" dirty="0">
                <a:solidFill>
                  <a:schemeClr val="tx1">
                    <a:lumMod val="85000"/>
                    <a:lumOff val="15000"/>
                  </a:schemeClr>
                </a:solidFill>
                <a:latin typeface="+mn-ea"/>
                <a:ea typeface="+mn-ea"/>
              </a:endParaRPr>
            </a:p>
          </p:txBody>
        </p:sp>
        <p:sp>
          <p:nvSpPr>
            <p:cNvPr id="128" name="AutoShape 12"/>
            <p:cNvSpPr>
              <a:spLocks noChangeArrowheads="1"/>
            </p:cNvSpPr>
            <p:nvPr/>
          </p:nvSpPr>
          <p:spPr bwMode="auto">
            <a:xfrm>
              <a:off x="9552046" y="4915640"/>
              <a:ext cx="1775335" cy="720000"/>
            </a:xfrm>
            <a:prstGeom prst="roundRect">
              <a:avLst>
                <a:gd name="adj" fmla="val 9824"/>
              </a:avLst>
            </a:prstGeom>
            <a:solidFill>
              <a:srgbClr val="CCFFCC"/>
            </a:solidFill>
            <a:ln w="9525">
              <a:noFill/>
              <a:round/>
              <a:headEnd/>
              <a:tailEnd/>
            </a:ln>
            <a:effectLst>
              <a:outerShdw blurRad="50800" dist="38100" dir="2700000" algn="tl" rotWithShape="0">
                <a:prstClr val="black">
                  <a:alpha val="40000"/>
                </a:prstClr>
              </a:outerShdw>
            </a:effectLst>
          </p:spPr>
          <p:txBody>
            <a:bodyPr lIns="0" rIns="0" anchor="ctr"/>
            <a:lstStyle/>
            <a:p>
              <a:pPr algn="ctr">
                <a:buNone/>
              </a:pPr>
              <a:endParaRPr lang="zh-CN" altLang="en-US" b="1" dirty="0">
                <a:solidFill>
                  <a:schemeClr val="tx1">
                    <a:lumMod val="85000"/>
                    <a:lumOff val="15000"/>
                  </a:schemeClr>
                </a:solidFill>
                <a:latin typeface="+mn-ea"/>
                <a:ea typeface="+mn-ea"/>
              </a:endParaRPr>
            </a:p>
          </p:txBody>
        </p:sp>
        <p:sp>
          <p:nvSpPr>
            <p:cNvPr id="129" name="矩形 128"/>
            <p:cNvSpPr/>
            <p:nvPr/>
          </p:nvSpPr>
          <p:spPr>
            <a:xfrm>
              <a:off x="10035747" y="5158392"/>
              <a:ext cx="1224656" cy="220695"/>
            </a:xfrm>
            <a:prstGeom prst="rect">
              <a:avLst/>
            </a:prstGeom>
          </p:spPr>
          <p:txBody>
            <a:bodyPr wrap="square" lIns="0" tIns="0" rIns="0"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buNone/>
              </a:pPr>
              <a:r>
                <a:rPr lang="zh-CN" altLang="en-US" sz="1200" b="1" dirty="0" smtClean="0">
                  <a:solidFill>
                    <a:schemeClr val="tx1">
                      <a:lumMod val="85000"/>
                      <a:lumOff val="15000"/>
                    </a:schemeClr>
                  </a:solidFill>
                  <a:latin typeface="+mn-ea"/>
                  <a:ea typeface="+mn-ea"/>
                </a:rPr>
                <a:t>安全</a:t>
              </a:r>
              <a:endParaRPr lang="en-US" altLang="zh-CN" sz="1200" b="1" dirty="0" smtClean="0">
                <a:solidFill>
                  <a:schemeClr val="tx1">
                    <a:lumMod val="85000"/>
                    <a:lumOff val="15000"/>
                  </a:schemeClr>
                </a:solidFill>
                <a:latin typeface="+mn-ea"/>
                <a:ea typeface="+mn-ea"/>
              </a:endParaRPr>
            </a:p>
          </p:txBody>
        </p:sp>
        <p:pic>
          <p:nvPicPr>
            <p:cNvPr id="130" name="Picture 2"/>
            <p:cNvPicPr>
              <a:picLocks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5887087" y="4972677"/>
              <a:ext cx="540000" cy="396000"/>
            </a:xfrm>
            <a:prstGeom prst="rect">
              <a:avLst/>
            </a:prstGeom>
            <a:noFill/>
            <a:ln w="9525">
              <a:noFill/>
              <a:miter lim="800000"/>
              <a:headEnd/>
              <a:tailEnd/>
            </a:ln>
          </p:spPr>
        </p:pic>
        <p:pic>
          <p:nvPicPr>
            <p:cNvPr id="131" name="Picture 3"/>
            <p:cNvPicPr>
              <a:picLocks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3946031" y="4972677"/>
              <a:ext cx="540000" cy="396000"/>
            </a:xfrm>
            <a:prstGeom prst="rect">
              <a:avLst/>
            </a:prstGeom>
            <a:noFill/>
            <a:ln w="9525">
              <a:noFill/>
              <a:miter lim="800000"/>
              <a:headEnd/>
              <a:tailEnd/>
            </a:ln>
          </p:spPr>
        </p:pic>
        <p:pic>
          <p:nvPicPr>
            <p:cNvPr id="132" name="Picture 6" descr="C:\Program Files\Microsoft Resource DVD Artwork\DVD_ART\Artwork_Imagery\HARDWARE_IMAGERY\Illustration - Misc Hardware\Miscellaneous\network all flat.png"/>
            <p:cNvPicPr>
              <a:picLocks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4776351" y="5021445"/>
              <a:ext cx="540000" cy="3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 name="矩形 132"/>
            <p:cNvSpPr/>
            <p:nvPr/>
          </p:nvSpPr>
          <p:spPr>
            <a:xfrm>
              <a:off x="7583605" y="5445606"/>
              <a:ext cx="697627" cy="128739"/>
            </a:xfrm>
            <a:prstGeom prst="rect">
              <a:avLst/>
            </a:prstGeom>
            <a:noFill/>
            <a:ln w="9525">
              <a:noFill/>
              <a:miter lim="800000"/>
              <a:headEnd/>
              <a:tailEnd/>
            </a:ln>
          </p:spPr>
          <p:txBody>
            <a:bodyPr wrap="square" lIns="0" tIns="0" rIns="0" bIns="0" anchor="ctr">
              <a:spAutoFit/>
            </a:bodyPr>
            <a:lstStyle/>
            <a:p>
              <a:pPr algn="ctr">
                <a:buNone/>
              </a:pPr>
              <a:r>
                <a:rPr lang="zh-CN" altLang="en-US" sz="700" b="1" dirty="0" smtClean="0">
                  <a:solidFill>
                    <a:schemeClr val="tx1">
                      <a:lumMod val="85000"/>
                      <a:lumOff val="15000"/>
                    </a:schemeClr>
                  </a:solidFill>
                  <a:latin typeface="+mn-ea"/>
                  <a:cs typeface="Arial" pitchFamily="34" charset="0"/>
                </a:rPr>
                <a:t>法规遵从</a:t>
              </a:r>
              <a:endParaRPr lang="zh-CN" altLang="en-US" sz="700" b="1" dirty="0">
                <a:solidFill>
                  <a:schemeClr val="tx1">
                    <a:lumMod val="85000"/>
                    <a:lumOff val="15000"/>
                  </a:schemeClr>
                </a:solidFill>
                <a:latin typeface="+mn-ea"/>
                <a:cs typeface="Arial" pitchFamily="34" charset="0"/>
              </a:endParaRPr>
            </a:p>
          </p:txBody>
        </p:sp>
        <p:sp>
          <p:nvSpPr>
            <p:cNvPr id="134" name="矩形 133"/>
            <p:cNvSpPr/>
            <p:nvPr/>
          </p:nvSpPr>
          <p:spPr>
            <a:xfrm>
              <a:off x="8329835" y="5445606"/>
              <a:ext cx="1116725" cy="128739"/>
            </a:xfrm>
            <a:prstGeom prst="rect">
              <a:avLst/>
            </a:prstGeom>
            <a:noFill/>
            <a:ln w="9525">
              <a:noFill/>
              <a:miter lim="800000"/>
              <a:headEnd/>
              <a:tailEnd/>
            </a:ln>
          </p:spPr>
          <p:txBody>
            <a:bodyPr wrap="square" lIns="0" tIns="0" rIns="0" bIns="0" anchor="ctr">
              <a:spAutoFit/>
            </a:bodyPr>
            <a:lstStyle/>
            <a:p>
              <a:pPr algn="ctr">
                <a:buNone/>
              </a:pPr>
              <a:r>
                <a:rPr lang="zh-CN" altLang="en-US" sz="700" b="1" dirty="0" smtClean="0">
                  <a:solidFill>
                    <a:schemeClr val="tx1">
                      <a:lumMod val="85000"/>
                      <a:lumOff val="15000"/>
                    </a:schemeClr>
                  </a:solidFill>
                  <a:latin typeface="+mn-ea"/>
                  <a:cs typeface="Arial" pitchFamily="34" charset="0"/>
                </a:rPr>
                <a:t>安全运维管理</a:t>
              </a:r>
              <a:endParaRPr lang="zh-CN" altLang="en-US" sz="700" b="1" dirty="0">
                <a:solidFill>
                  <a:schemeClr val="tx1">
                    <a:lumMod val="85000"/>
                    <a:lumOff val="15000"/>
                  </a:schemeClr>
                </a:solidFill>
                <a:latin typeface="+mn-ea"/>
                <a:cs typeface="Arial" pitchFamily="34" charset="0"/>
              </a:endParaRPr>
            </a:p>
          </p:txBody>
        </p:sp>
        <p:pic>
          <p:nvPicPr>
            <p:cNvPr id="135" name="Picture 2"/>
            <p:cNvPicPr>
              <a:picLocks noChangeArrowheads="1"/>
            </p:cNvPicPr>
            <p:nvPr/>
          </p:nvPicPr>
          <p:blipFill>
            <a:blip r:embed="rId24" cstate="email">
              <a:extLst>
                <a:ext uri="{28A0092B-C50C-407E-A947-70E740481C1C}">
                  <a14:useLocalDpi xmlns:a14="http://schemas.microsoft.com/office/drawing/2010/main"/>
                </a:ext>
              </a:extLst>
            </a:blip>
            <a:srcRect/>
            <a:stretch>
              <a:fillRect/>
            </a:stretch>
          </p:blipFill>
          <p:spPr bwMode="auto">
            <a:xfrm>
              <a:off x="6790559" y="4972677"/>
              <a:ext cx="540000" cy="3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6" name="Picture 3"/>
            <p:cNvPicPr>
              <a:picLocks noChangeArrowheads="1"/>
            </p:cNvPicPr>
            <p:nvPr/>
          </p:nvPicPr>
          <p:blipFill>
            <a:blip r:embed="rId25" cstate="email">
              <a:extLst>
                <a:ext uri="{28A0092B-C50C-407E-A947-70E740481C1C}">
                  <a14:useLocalDpi xmlns:a14="http://schemas.microsoft.com/office/drawing/2010/main"/>
                </a:ext>
              </a:extLst>
            </a:blip>
            <a:srcRect/>
            <a:stretch>
              <a:fillRect/>
            </a:stretch>
          </p:blipFill>
          <p:spPr bwMode="auto">
            <a:xfrm>
              <a:off x="7674285" y="4972677"/>
              <a:ext cx="540000" cy="3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7" name="Picture 4"/>
            <p:cNvPicPr>
              <a:picLocks noChangeArrowheads="1"/>
            </p:cNvPicPr>
            <p:nvPr/>
          </p:nvPicPr>
          <p:blipFill>
            <a:blip r:embed="rId26" cstate="email">
              <a:extLst>
                <a:ext uri="{28A0092B-C50C-407E-A947-70E740481C1C}">
                  <a14:useLocalDpi xmlns:a14="http://schemas.microsoft.com/office/drawing/2010/main"/>
                </a:ext>
              </a:extLst>
            </a:blip>
            <a:srcRect/>
            <a:stretch>
              <a:fillRect/>
            </a:stretch>
          </p:blipFill>
          <p:spPr bwMode="auto">
            <a:xfrm>
              <a:off x="8632381" y="4972677"/>
              <a:ext cx="540000" cy="3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9" name="矩形 138"/>
          <p:cNvSpPr/>
          <p:nvPr/>
        </p:nvSpPr>
        <p:spPr>
          <a:xfrm>
            <a:off x="394659" y="1589891"/>
            <a:ext cx="8496216" cy="830997"/>
          </a:xfrm>
          <a:prstGeom prst="rect">
            <a:avLst/>
          </a:prstGeom>
        </p:spPr>
        <p:txBody>
          <a:bodyPr wrap="square">
            <a:spAutoFit/>
          </a:bodyPr>
          <a:lstStyle/>
          <a:p>
            <a:r>
              <a:rPr lang="zh-CN" altLang="en-US" sz="1600" dirty="0" smtClean="0">
                <a:latin typeface="微软雅黑" pitchFamily="34" charset="-122"/>
                <a:ea typeface="微软雅黑" pitchFamily="34" charset="-122"/>
              </a:rPr>
              <a:t>       企业</a:t>
            </a:r>
            <a:r>
              <a:rPr lang="en-US" altLang="zh-CN" sz="1600" dirty="0" err="1" smtClean="0">
                <a:latin typeface="微软雅黑" pitchFamily="34" charset="-122"/>
                <a:ea typeface="微软雅黑" pitchFamily="34" charset="-122"/>
              </a:rPr>
              <a:t>SaaS</a:t>
            </a:r>
            <a:r>
              <a:rPr lang="zh-CN" altLang="en-US" sz="1600" dirty="0" smtClean="0">
                <a:latin typeface="微软雅黑" pitchFamily="34" charset="-122"/>
                <a:ea typeface="微软雅黑" pitchFamily="34" charset="-122"/>
              </a:rPr>
              <a:t>平台能够</a:t>
            </a:r>
            <a:r>
              <a:rPr lang="zh-CN" altLang="zh-CN" sz="1600" smtClean="0">
                <a:latin typeface="微软雅黑" pitchFamily="34" charset="-122"/>
                <a:ea typeface="微软雅黑" pitchFamily="34" charset="-122"/>
              </a:rPr>
              <a:t>为入</a:t>
            </a:r>
            <a:r>
              <a:rPr lang="zh-CN" altLang="en-US" sz="1600" smtClean="0">
                <a:latin typeface="微软雅黑" pitchFamily="34" charset="-122"/>
                <a:ea typeface="微软雅黑" pitchFamily="34" charset="-122"/>
              </a:rPr>
              <a:t>驻</a:t>
            </a:r>
            <a:r>
              <a:rPr lang="zh-CN" altLang="zh-CN" sz="1600" smtClean="0">
                <a:latin typeface="微软雅黑" pitchFamily="34" charset="-122"/>
                <a:ea typeface="微软雅黑" pitchFamily="34" charset="-122"/>
              </a:rPr>
              <a:t>的</a:t>
            </a:r>
            <a:r>
              <a:rPr lang="zh-CN" altLang="zh-CN" sz="1600" smtClean="0">
                <a:solidFill>
                  <a:srgbClr val="FF3300"/>
                </a:solidFill>
                <a:latin typeface="微软雅黑" pitchFamily="34" charset="-122"/>
                <a:ea typeface="微软雅黑" pitchFamily="34" charset="-122"/>
              </a:rPr>
              <a:t>中小企业</a:t>
            </a:r>
            <a:r>
              <a:rPr lang="zh-CN" altLang="zh-CN" sz="1600" smtClean="0">
                <a:latin typeface="微软雅黑" pitchFamily="34" charset="-122"/>
                <a:ea typeface="微软雅黑" pitchFamily="34" charset="-122"/>
              </a:rPr>
              <a:t>提供</a:t>
            </a:r>
            <a:r>
              <a:rPr lang="zh-CN" altLang="zh-CN" sz="1600" smtClean="0">
                <a:solidFill>
                  <a:srgbClr val="FF3300"/>
                </a:solidFill>
                <a:latin typeface="微软雅黑" pitchFamily="34" charset="-122"/>
                <a:ea typeface="微软雅黑" pitchFamily="34" charset="-122"/>
              </a:rPr>
              <a:t>定制</a:t>
            </a:r>
            <a:r>
              <a:rPr lang="zh-CN" altLang="zh-CN" sz="1600" dirty="0" smtClean="0">
                <a:solidFill>
                  <a:srgbClr val="FF3300"/>
                </a:solidFill>
                <a:latin typeface="微软雅黑" pitchFamily="34" charset="-122"/>
                <a:ea typeface="微软雅黑" pitchFamily="34" charset="-122"/>
              </a:rPr>
              <a:t>化</a:t>
            </a:r>
            <a:r>
              <a:rPr lang="en-US" altLang="zh-CN" sz="1600" dirty="0" smtClean="0">
                <a:solidFill>
                  <a:srgbClr val="FF3300"/>
                </a:solidFill>
                <a:latin typeface="微软雅黑" pitchFamily="34" charset="-122"/>
                <a:ea typeface="微软雅黑" pitchFamily="34" charset="-122"/>
              </a:rPr>
              <a:t>IT</a:t>
            </a:r>
            <a:r>
              <a:rPr lang="zh-CN" altLang="zh-CN" sz="1600" dirty="0" smtClean="0">
                <a:solidFill>
                  <a:srgbClr val="FF3300"/>
                </a:solidFill>
                <a:latin typeface="微软雅黑" pitchFamily="34" charset="-122"/>
                <a:ea typeface="微软雅黑" pitchFamily="34" charset="-122"/>
              </a:rPr>
              <a:t>服务平台</a:t>
            </a:r>
            <a:r>
              <a:rPr lang="zh-CN" altLang="zh-CN" sz="1600" dirty="0" smtClean="0">
                <a:latin typeface="微软雅黑" pitchFamily="34" charset="-122"/>
                <a:ea typeface="微软雅黑" pitchFamily="34" charset="-122"/>
              </a:rPr>
              <a:t>，企业可以通过</a:t>
            </a:r>
            <a:r>
              <a:rPr lang="zh-CN" altLang="zh-CN" sz="1600" dirty="0" smtClean="0">
                <a:solidFill>
                  <a:srgbClr val="FF0000"/>
                </a:solidFill>
                <a:latin typeface="微软雅黑" pitchFamily="34" charset="-122"/>
                <a:ea typeface="微软雅黑" pitchFamily="34" charset="-122"/>
              </a:rPr>
              <a:t>租用</a:t>
            </a:r>
            <a:r>
              <a:rPr lang="en-US" altLang="zh-CN" sz="1600" smtClean="0">
                <a:solidFill>
                  <a:srgbClr val="FF0000"/>
                </a:solidFill>
                <a:latin typeface="微软雅黑" pitchFamily="34" charset="-122"/>
                <a:ea typeface="微软雅黑" pitchFamily="34" charset="-122"/>
              </a:rPr>
              <a:t>IT</a:t>
            </a:r>
            <a:r>
              <a:rPr lang="zh-CN" altLang="zh-CN" sz="1600" smtClean="0">
                <a:solidFill>
                  <a:srgbClr val="FF0000"/>
                </a:solidFill>
                <a:latin typeface="微软雅黑" pitchFamily="34" charset="-122"/>
                <a:ea typeface="微软雅黑" pitchFamily="34" charset="-122"/>
              </a:rPr>
              <a:t>服</a:t>
            </a:r>
            <a:r>
              <a:rPr lang="en-US" altLang="zh-CN" sz="1600" smtClean="0">
                <a:solidFill>
                  <a:srgbClr val="FF0000"/>
                </a:solidFill>
                <a:latin typeface="微软雅黑" pitchFamily="34" charset="-122"/>
                <a:ea typeface="微软雅黑" pitchFamily="34" charset="-122"/>
              </a:rPr>
              <a:t> </a:t>
            </a:r>
            <a:r>
              <a:rPr lang="zh-CN" altLang="zh-CN" sz="1600" smtClean="0">
                <a:solidFill>
                  <a:srgbClr val="FF0000"/>
                </a:solidFill>
                <a:latin typeface="微软雅黑" pitchFamily="34" charset="-122"/>
                <a:ea typeface="微软雅黑" pitchFamily="34" charset="-122"/>
              </a:rPr>
              <a:t>务</a:t>
            </a:r>
            <a:endParaRPr lang="en-US" altLang="zh-CN" sz="1600" smtClean="0">
              <a:solidFill>
                <a:srgbClr val="FF0000"/>
              </a:solidFill>
              <a:latin typeface="微软雅黑" pitchFamily="34" charset="-122"/>
              <a:ea typeface="微软雅黑" pitchFamily="34" charset="-122"/>
            </a:endParaRPr>
          </a:p>
          <a:p>
            <a:r>
              <a:rPr lang="en-US" altLang="zh-CN" sz="1600">
                <a:solidFill>
                  <a:srgbClr val="FF0000"/>
                </a:solidFill>
                <a:latin typeface="微软雅黑" pitchFamily="34" charset="-122"/>
                <a:ea typeface="微软雅黑" pitchFamily="34" charset="-122"/>
              </a:rPr>
              <a:t> </a:t>
            </a:r>
            <a:r>
              <a:rPr lang="en-US" altLang="zh-CN" sz="1600" smtClean="0">
                <a:solidFill>
                  <a:srgbClr val="FF0000"/>
                </a:solidFill>
                <a:latin typeface="微软雅黑" pitchFamily="34" charset="-122"/>
                <a:ea typeface="微软雅黑" pitchFamily="34" charset="-122"/>
              </a:rPr>
              <a:t>      </a:t>
            </a:r>
            <a:r>
              <a:rPr lang="zh-CN" altLang="zh-CN" sz="1600" smtClean="0">
                <a:latin typeface="微软雅黑" pitchFamily="34" charset="-122"/>
                <a:ea typeface="微软雅黑" pitchFamily="34" charset="-122"/>
              </a:rPr>
              <a:t>的</a:t>
            </a:r>
            <a:r>
              <a:rPr lang="zh-CN" altLang="zh-CN" sz="1600" dirty="0" smtClean="0">
                <a:latin typeface="微软雅黑" pitchFamily="34" charset="-122"/>
                <a:ea typeface="微软雅黑" pitchFamily="34" charset="-122"/>
              </a:rPr>
              <a:t>方式轻松实现企业</a:t>
            </a:r>
            <a:r>
              <a:rPr lang="zh-CN" altLang="zh-CN" sz="1600" dirty="0" smtClean="0">
                <a:solidFill>
                  <a:srgbClr val="FF0000"/>
                </a:solidFill>
                <a:latin typeface="微软雅黑" pitchFamily="34" charset="-122"/>
                <a:ea typeface="微软雅黑" pitchFamily="34" charset="-122"/>
              </a:rPr>
              <a:t>建站</a:t>
            </a:r>
            <a:r>
              <a:rPr lang="zh-CN" altLang="zh-CN" sz="1600" dirty="0" smtClean="0">
                <a:latin typeface="微软雅黑" pitchFamily="34" charset="-122"/>
                <a:ea typeface="微软雅黑" pitchFamily="34" charset="-122"/>
              </a:rPr>
              <a:t>并按需定制</a:t>
            </a:r>
            <a:r>
              <a:rPr lang="en-US" altLang="zh-CN" sz="1600" dirty="0" smtClean="0">
                <a:latin typeface="微软雅黑" pitchFamily="34" charset="-122"/>
                <a:ea typeface="微软雅黑" pitchFamily="34" charset="-122"/>
              </a:rPr>
              <a:t> </a:t>
            </a:r>
            <a:r>
              <a:rPr lang="en-US" altLang="zh-CN" sz="1600" dirty="0" smtClean="0">
                <a:solidFill>
                  <a:srgbClr val="FF0000"/>
                </a:solidFill>
                <a:latin typeface="微软雅黑" pitchFamily="34" charset="-122"/>
                <a:ea typeface="微软雅黑" pitchFamily="34" charset="-122"/>
              </a:rPr>
              <a:t>OA</a:t>
            </a:r>
            <a:r>
              <a:rPr lang="zh-CN" altLang="zh-CN" sz="1600" dirty="0" smtClean="0">
                <a:solidFill>
                  <a:srgbClr val="FF0000"/>
                </a:solidFill>
                <a:latin typeface="微软雅黑" pitchFamily="34" charset="-122"/>
                <a:ea typeface="微软雅黑" pitchFamily="34" charset="-122"/>
              </a:rPr>
              <a:t>、</a:t>
            </a:r>
            <a:r>
              <a:rPr lang="en-US" altLang="zh-CN" sz="1600" dirty="0" smtClean="0">
                <a:solidFill>
                  <a:srgbClr val="FF0000"/>
                </a:solidFill>
                <a:latin typeface="微软雅黑" pitchFamily="34" charset="-122"/>
                <a:ea typeface="微软雅黑" pitchFamily="34" charset="-122"/>
              </a:rPr>
              <a:t>ERP</a:t>
            </a:r>
            <a:r>
              <a:rPr lang="zh-CN" altLang="zh-CN" sz="1600" dirty="0" smtClean="0">
                <a:solidFill>
                  <a:srgbClr val="FF0000"/>
                </a:solidFill>
                <a:latin typeface="微软雅黑" pitchFamily="34" charset="-122"/>
                <a:ea typeface="微软雅黑" pitchFamily="34" charset="-122"/>
              </a:rPr>
              <a:t>、</a:t>
            </a:r>
            <a:r>
              <a:rPr lang="en-US" altLang="zh-CN" sz="1600" dirty="0" smtClean="0">
                <a:solidFill>
                  <a:srgbClr val="FF0000"/>
                </a:solidFill>
                <a:latin typeface="微软雅黑" pitchFamily="34" charset="-122"/>
                <a:ea typeface="微软雅黑" pitchFamily="34" charset="-122"/>
              </a:rPr>
              <a:t>CRM</a:t>
            </a:r>
            <a:r>
              <a:rPr lang="zh-CN" altLang="zh-CN" sz="1600" dirty="0" smtClean="0">
                <a:latin typeface="微软雅黑" pitchFamily="34" charset="-122"/>
                <a:ea typeface="微软雅黑" pitchFamily="34" charset="-122"/>
              </a:rPr>
              <a:t>等</a:t>
            </a:r>
            <a:r>
              <a:rPr lang="en-US" altLang="zh-CN" sz="1600" dirty="0" smtClean="0">
                <a:latin typeface="微软雅黑" pitchFamily="34" charset="-122"/>
                <a:ea typeface="微软雅黑" pitchFamily="34" charset="-122"/>
              </a:rPr>
              <a:t>IT</a:t>
            </a:r>
            <a:r>
              <a:rPr lang="zh-CN" altLang="zh-CN" sz="1600" dirty="0" smtClean="0">
                <a:latin typeface="微软雅黑" pitchFamily="34" charset="-122"/>
                <a:ea typeface="微软雅黑" pitchFamily="34" charset="-122"/>
              </a:rPr>
              <a:t>系统</a:t>
            </a:r>
            <a:r>
              <a:rPr lang="zh-CN" altLang="en-US" sz="1600" dirty="0" smtClean="0">
                <a:latin typeface="微软雅黑" pitchFamily="34" charset="-122"/>
                <a:ea typeface="微软雅黑" pitchFamily="34" charset="-122"/>
              </a:rPr>
              <a:t>，</a:t>
            </a:r>
            <a:r>
              <a:rPr lang="zh-CN" altLang="zh-CN" sz="1600" dirty="0" smtClean="0">
                <a:latin typeface="微软雅黑" pitchFamily="34" charset="-122"/>
                <a:ea typeface="微软雅黑" pitchFamily="34" charset="-122"/>
              </a:rPr>
              <a:t>帮助中小企业</a:t>
            </a:r>
            <a:r>
              <a:rPr lang="zh-CN" altLang="zh-CN" sz="1600" smtClean="0">
                <a:latin typeface="微软雅黑" pitchFamily="34" charset="-122"/>
                <a:ea typeface="微软雅黑" pitchFamily="34" charset="-122"/>
              </a:rPr>
              <a:t>有效</a:t>
            </a:r>
            <a:r>
              <a:rPr lang="zh-CN" altLang="zh-CN" sz="1600" smtClean="0">
                <a:solidFill>
                  <a:srgbClr val="FF0000"/>
                </a:solidFill>
                <a:latin typeface="微软雅黑" pitchFamily="34" charset="-122"/>
                <a:ea typeface="微软雅黑" pitchFamily="34" charset="-122"/>
              </a:rPr>
              <a:t>节</a:t>
            </a:r>
            <a:endParaRPr lang="en-US" altLang="zh-CN" sz="1600" smtClean="0">
              <a:solidFill>
                <a:srgbClr val="FF0000"/>
              </a:solidFill>
              <a:latin typeface="微软雅黑" pitchFamily="34" charset="-122"/>
              <a:ea typeface="微软雅黑" pitchFamily="34" charset="-122"/>
            </a:endParaRPr>
          </a:p>
          <a:p>
            <a:r>
              <a:rPr lang="en-US" altLang="zh-CN" sz="1600">
                <a:solidFill>
                  <a:srgbClr val="FF0000"/>
                </a:solidFill>
                <a:latin typeface="微软雅黑" pitchFamily="34" charset="-122"/>
                <a:ea typeface="微软雅黑" pitchFamily="34" charset="-122"/>
              </a:rPr>
              <a:t> </a:t>
            </a:r>
            <a:r>
              <a:rPr lang="en-US" altLang="zh-CN" sz="1600" smtClean="0">
                <a:solidFill>
                  <a:srgbClr val="FF0000"/>
                </a:solidFill>
                <a:latin typeface="微软雅黑" pitchFamily="34" charset="-122"/>
                <a:ea typeface="微软雅黑" pitchFamily="34" charset="-122"/>
              </a:rPr>
              <a:t>      </a:t>
            </a:r>
            <a:r>
              <a:rPr lang="zh-CN" altLang="zh-CN" sz="1600" smtClean="0">
                <a:solidFill>
                  <a:srgbClr val="FF0000"/>
                </a:solidFill>
                <a:latin typeface="微软雅黑" pitchFamily="34" charset="-122"/>
                <a:ea typeface="微软雅黑" pitchFamily="34" charset="-122"/>
              </a:rPr>
              <a:t>省</a:t>
            </a:r>
            <a:r>
              <a:rPr lang="en-US" altLang="zh-CN" sz="1600" dirty="0" smtClean="0">
                <a:solidFill>
                  <a:srgbClr val="FF0000"/>
                </a:solidFill>
                <a:latin typeface="微软雅黑" pitchFamily="34" charset="-122"/>
                <a:ea typeface="微软雅黑" pitchFamily="34" charset="-122"/>
              </a:rPr>
              <a:t>IT</a:t>
            </a:r>
            <a:r>
              <a:rPr lang="zh-CN" altLang="zh-CN" sz="1600" dirty="0" smtClean="0">
                <a:solidFill>
                  <a:srgbClr val="FF0000"/>
                </a:solidFill>
                <a:latin typeface="微软雅黑" pitchFamily="34" charset="-122"/>
                <a:ea typeface="微软雅黑" pitchFamily="34" charset="-122"/>
              </a:rPr>
              <a:t>开支</a:t>
            </a:r>
            <a:r>
              <a:rPr lang="zh-CN" altLang="zh-CN" sz="1600" smtClean="0">
                <a:latin typeface="微软雅黑" pitchFamily="34" charset="-122"/>
                <a:ea typeface="微软雅黑" pitchFamily="34" charset="-122"/>
              </a:rPr>
              <a:t>及</a:t>
            </a:r>
            <a:r>
              <a:rPr lang="zh-CN" altLang="zh-CN" sz="1600" smtClean="0">
                <a:solidFill>
                  <a:srgbClr val="FF0000"/>
                </a:solidFill>
                <a:latin typeface="微软雅黑" pitchFamily="34" charset="-122"/>
                <a:ea typeface="微软雅黑" pitchFamily="34" charset="-122"/>
              </a:rPr>
              <a:t>人</a:t>
            </a:r>
            <a:r>
              <a:rPr lang="zh-CN" altLang="en-US" sz="1600" smtClean="0">
                <a:solidFill>
                  <a:srgbClr val="FF0000"/>
                </a:solidFill>
                <a:latin typeface="微软雅黑" pitchFamily="34" charset="-122"/>
                <a:ea typeface="微软雅黑" pitchFamily="34" charset="-122"/>
              </a:rPr>
              <a:t>员</a:t>
            </a:r>
            <a:r>
              <a:rPr lang="zh-CN" altLang="zh-CN" sz="1600" smtClean="0">
                <a:latin typeface="微软雅黑" pitchFamily="34" charset="-122"/>
                <a:ea typeface="微软雅黑" pitchFamily="34" charset="-122"/>
              </a:rPr>
              <a:t>投入</a:t>
            </a:r>
            <a:r>
              <a:rPr lang="zh-CN" altLang="en-US" sz="1600">
                <a:latin typeface="微软雅黑" pitchFamily="34" charset="-122"/>
                <a:ea typeface="微软雅黑" pitchFamily="34" charset="-122"/>
              </a:rPr>
              <a:t>。</a:t>
            </a:r>
            <a:endParaRPr lang="zh-CN" altLang="en-US" sz="1600" dirty="0">
              <a:latin typeface="微软雅黑" pitchFamily="34" charset="-122"/>
              <a:ea typeface="微软雅黑" pitchFamily="34" charset="-122"/>
            </a:endParaRPr>
          </a:p>
        </p:txBody>
      </p:sp>
      <p:pic>
        <p:nvPicPr>
          <p:cNvPr id="26626" name="Picture 2" descr="http://t2.baidu.com/it/u=2973213762,3014253581&amp;fm=52&amp;gp=0.jpg"/>
          <p:cNvPicPr>
            <a:picLocks noChangeAspect="1" noChangeArrowheads="1"/>
          </p:cNvPicPr>
          <p:nvPr/>
        </p:nvPicPr>
        <p:blipFill>
          <a:blip r:embed="rId27" cstate="email">
            <a:extLst>
              <a:ext uri="{28A0092B-C50C-407E-A947-70E740481C1C}">
                <a14:useLocalDpi xmlns:a14="http://schemas.microsoft.com/office/drawing/2010/main"/>
              </a:ext>
            </a:extLst>
          </a:blip>
          <a:srcRect/>
          <a:stretch>
            <a:fillRect/>
          </a:stretch>
        </p:blipFill>
        <p:spPr bwMode="auto">
          <a:xfrm>
            <a:off x="1115616" y="2708920"/>
            <a:ext cx="432048" cy="288687"/>
          </a:xfrm>
          <a:prstGeom prst="rect">
            <a:avLst/>
          </a:prstGeom>
          <a:noFill/>
        </p:spPr>
      </p:pic>
      <p:sp>
        <p:nvSpPr>
          <p:cNvPr id="142" name="AutoShape 16"/>
          <p:cNvSpPr>
            <a:spLocks noChangeArrowheads="1"/>
          </p:cNvSpPr>
          <p:nvPr/>
        </p:nvSpPr>
        <p:spPr bwMode="auto">
          <a:xfrm>
            <a:off x="3048400" y="2564904"/>
            <a:ext cx="947536" cy="662704"/>
          </a:xfrm>
          <a:prstGeom prst="can">
            <a:avLst>
              <a:gd name="adj" fmla="val 18579"/>
            </a:avLst>
          </a:prstGeom>
          <a:ln>
            <a:headEnd type="none" w="med" len="med"/>
            <a:tailEnd type="none" w="med" len="med"/>
          </a:ln>
          <a:extLst/>
        </p:spPr>
        <p:style>
          <a:lnRef idx="2">
            <a:schemeClr val="accent2">
              <a:shade val="50000"/>
            </a:schemeClr>
          </a:lnRef>
          <a:fillRef idx="1">
            <a:schemeClr val="accent2"/>
          </a:fillRef>
          <a:effectRef idx="0">
            <a:schemeClr val="accent2"/>
          </a:effectRef>
          <a:fontRef idx="minor">
            <a:schemeClr val="lt1"/>
          </a:fontRef>
        </p:style>
        <p:txBody>
          <a:bodyPr vert="horz" wrap="square" lIns="68550" tIns="34275" rIns="68550" bIns="34275" numCol="1" rtlCol="0" anchor="t" anchorCtr="0" compatLnSpc="1">
            <a:prstTxWarp prst="textNoShape">
              <a:avLst/>
            </a:prstTxWarp>
            <a:noAutofit/>
          </a:bodyPr>
          <a:lstStyle/>
          <a:p>
            <a:pPr defTabSz="658240" eaLnBrk="0" hangingPunct="0"/>
            <a:endParaRPr lang="en-US" altLang="zh-CN" sz="1200" b="1" dirty="0">
              <a:solidFill>
                <a:schemeClr val="tx1">
                  <a:lumMod val="85000"/>
                  <a:lumOff val="15000"/>
                </a:schemeClr>
              </a:solidFill>
              <a:latin typeface="+mn-ea"/>
              <a:cs typeface="Arial" pitchFamily="34" charset="0"/>
            </a:endParaRPr>
          </a:p>
        </p:txBody>
      </p:sp>
      <p:sp>
        <p:nvSpPr>
          <p:cNvPr id="143" name="AutoShape 16"/>
          <p:cNvSpPr>
            <a:spLocks noChangeArrowheads="1"/>
          </p:cNvSpPr>
          <p:nvPr/>
        </p:nvSpPr>
        <p:spPr bwMode="auto">
          <a:xfrm>
            <a:off x="4139952" y="2564904"/>
            <a:ext cx="947536" cy="662704"/>
          </a:xfrm>
          <a:prstGeom prst="can">
            <a:avLst>
              <a:gd name="adj" fmla="val 18579"/>
            </a:avLst>
          </a:prstGeom>
          <a:ln>
            <a:headEnd type="none" w="med" len="med"/>
            <a:tailEnd type="none" w="med" len="med"/>
          </a:ln>
          <a:extLst/>
        </p:spPr>
        <p:style>
          <a:lnRef idx="2">
            <a:schemeClr val="accent4">
              <a:shade val="50000"/>
            </a:schemeClr>
          </a:lnRef>
          <a:fillRef idx="1">
            <a:schemeClr val="accent4"/>
          </a:fillRef>
          <a:effectRef idx="0">
            <a:schemeClr val="accent4"/>
          </a:effectRef>
          <a:fontRef idx="minor">
            <a:schemeClr val="lt1"/>
          </a:fontRef>
        </p:style>
        <p:txBody>
          <a:bodyPr vert="horz" wrap="square" lIns="68550" tIns="34275" rIns="68550" bIns="34275" numCol="1" rtlCol="0" anchor="t" anchorCtr="0" compatLnSpc="1">
            <a:prstTxWarp prst="textNoShape">
              <a:avLst/>
            </a:prstTxWarp>
            <a:noAutofit/>
          </a:bodyPr>
          <a:lstStyle/>
          <a:p>
            <a:pPr defTabSz="658240" eaLnBrk="0" hangingPunct="0"/>
            <a:endParaRPr lang="en-US" altLang="zh-CN" sz="1200" b="1" dirty="0">
              <a:solidFill>
                <a:schemeClr val="tx1">
                  <a:lumMod val="85000"/>
                  <a:lumOff val="15000"/>
                </a:schemeClr>
              </a:solidFill>
              <a:latin typeface="+mn-ea"/>
              <a:cs typeface="Arial" pitchFamily="34" charset="0"/>
            </a:endParaRPr>
          </a:p>
        </p:txBody>
      </p:sp>
      <p:sp>
        <p:nvSpPr>
          <p:cNvPr id="144" name="AutoShape 16"/>
          <p:cNvSpPr>
            <a:spLocks noChangeArrowheads="1"/>
          </p:cNvSpPr>
          <p:nvPr/>
        </p:nvSpPr>
        <p:spPr bwMode="auto">
          <a:xfrm>
            <a:off x="5220072" y="2564904"/>
            <a:ext cx="947536" cy="662704"/>
          </a:xfrm>
          <a:prstGeom prst="can">
            <a:avLst>
              <a:gd name="adj" fmla="val 18579"/>
            </a:avLst>
          </a:prstGeom>
          <a:ln>
            <a:headEnd type="none" w="med" len="med"/>
            <a:tailEnd type="none" w="med" len="med"/>
          </a:ln>
          <a:extLst/>
        </p:spPr>
        <p:style>
          <a:lnRef idx="2">
            <a:schemeClr val="accent5">
              <a:shade val="50000"/>
            </a:schemeClr>
          </a:lnRef>
          <a:fillRef idx="1">
            <a:schemeClr val="accent5"/>
          </a:fillRef>
          <a:effectRef idx="0">
            <a:schemeClr val="accent5"/>
          </a:effectRef>
          <a:fontRef idx="minor">
            <a:schemeClr val="lt1"/>
          </a:fontRef>
        </p:style>
        <p:txBody>
          <a:bodyPr vert="horz" wrap="square" lIns="68550" tIns="34275" rIns="68550" bIns="34275" numCol="1" rtlCol="0" anchor="t" anchorCtr="0" compatLnSpc="1">
            <a:prstTxWarp prst="textNoShape">
              <a:avLst/>
            </a:prstTxWarp>
            <a:noAutofit/>
          </a:bodyPr>
          <a:lstStyle/>
          <a:p>
            <a:pPr defTabSz="658240" eaLnBrk="0" hangingPunct="0"/>
            <a:endParaRPr lang="en-US" altLang="zh-CN" sz="1200" b="1" dirty="0">
              <a:solidFill>
                <a:schemeClr val="tx1">
                  <a:lumMod val="85000"/>
                  <a:lumOff val="15000"/>
                </a:schemeClr>
              </a:solidFill>
              <a:latin typeface="+mn-ea"/>
              <a:cs typeface="Arial" pitchFamily="34" charset="0"/>
            </a:endParaRPr>
          </a:p>
        </p:txBody>
      </p:sp>
      <p:sp>
        <p:nvSpPr>
          <p:cNvPr id="145" name="AutoShape 16"/>
          <p:cNvSpPr>
            <a:spLocks noChangeArrowheads="1"/>
          </p:cNvSpPr>
          <p:nvPr/>
        </p:nvSpPr>
        <p:spPr bwMode="auto">
          <a:xfrm>
            <a:off x="6288760" y="2564904"/>
            <a:ext cx="947536" cy="662704"/>
          </a:xfrm>
          <a:prstGeom prst="can">
            <a:avLst>
              <a:gd name="adj" fmla="val 18579"/>
            </a:avLst>
          </a:prstGeom>
          <a:ln>
            <a:headEnd type="none" w="med" len="med"/>
            <a:tailEnd type="none" w="med" len="med"/>
          </a:ln>
          <a:extLst/>
        </p:spPr>
        <p:style>
          <a:lnRef idx="2">
            <a:schemeClr val="accent6">
              <a:shade val="50000"/>
            </a:schemeClr>
          </a:lnRef>
          <a:fillRef idx="1">
            <a:schemeClr val="accent6"/>
          </a:fillRef>
          <a:effectRef idx="0">
            <a:schemeClr val="accent6"/>
          </a:effectRef>
          <a:fontRef idx="minor">
            <a:schemeClr val="lt1"/>
          </a:fontRef>
        </p:style>
        <p:txBody>
          <a:bodyPr vert="horz" wrap="square" lIns="68550" tIns="34275" rIns="68550" bIns="34275" numCol="1" rtlCol="0" anchor="t" anchorCtr="0" compatLnSpc="1">
            <a:prstTxWarp prst="textNoShape">
              <a:avLst/>
            </a:prstTxWarp>
            <a:noAutofit/>
          </a:bodyPr>
          <a:lstStyle/>
          <a:p>
            <a:pPr defTabSz="658240" eaLnBrk="0" hangingPunct="0"/>
            <a:endParaRPr lang="en-US" altLang="zh-CN" sz="1200" b="1" dirty="0">
              <a:solidFill>
                <a:schemeClr val="tx1">
                  <a:lumMod val="85000"/>
                  <a:lumOff val="15000"/>
                </a:schemeClr>
              </a:solidFill>
              <a:latin typeface="+mn-ea"/>
              <a:cs typeface="Arial" pitchFamily="34" charset="0"/>
            </a:endParaRPr>
          </a:p>
        </p:txBody>
      </p:sp>
      <p:sp>
        <p:nvSpPr>
          <p:cNvPr id="146" name="AutoShape 16"/>
          <p:cNvSpPr>
            <a:spLocks noChangeArrowheads="1"/>
          </p:cNvSpPr>
          <p:nvPr/>
        </p:nvSpPr>
        <p:spPr bwMode="auto">
          <a:xfrm>
            <a:off x="7368880" y="2564904"/>
            <a:ext cx="947536" cy="662704"/>
          </a:xfrm>
          <a:prstGeom prst="can">
            <a:avLst>
              <a:gd name="adj" fmla="val 18579"/>
            </a:avLst>
          </a:prstGeom>
          <a:ln>
            <a:headEnd type="none" w="med" len="med"/>
            <a:tailEnd type="none" w="med" len="med"/>
          </a:ln>
          <a:extLst/>
        </p:spPr>
        <p:style>
          <a:lnRef idx="1">
            <a:schemeClr val="accent6"/>
          </a:lnRef>
          <a:fillRef idx="2">
            <a:schemeClr val="accent6"/>
          </a:fillRef>
          <a:effectRef idx="1">
            <a:schemeClr val="accent6"/>
          </a:effectRef>
          <a:fontRef idx="minor">
            <a:schemeClr val="dk1"/>
          </a:fontRef>
        </p:style>
        <p:txBody>
          <a:bodyPr vert="horz" wrap="square" lIns="68550" tIns="34275" rIns="68550" bIns="34275" numCol="1" rtlCol="0" anchor="t" anchorCtr="0" compatLnSpc="1">
            <a:prstTxWarp prst="textNoShape">
              <a:avLst/>
            </a:prstTxWarp>
            <a:noAutofit/>
          </a:bodyPr>
          <a:lstStyle/>
          <a:p>
            <a:pPr defTabSz="658240" eaLnBrk="0" hangingPunct="0"/>
            <a:endParaRPr lang="en-US" altLang="zh-CN" sz="1200" b="1" dirty="0">
              <a:solidFill>
                <a:schemeClr val="tx1">
                  <a:lumMod val="85000"/>
                  <a:lumOff val="15000"/>
                </a:schemeClr>
              </a:solidFill>
              <a:latin typeface="+mn-ea"/>
              <a:cs typeface="Arial" pitchFamily="34" charset="0"/>
            </a:endParaRPr>
          </a:p>
        </p:txBody>
      </p:sp>
      <p:sp>
        <p:nvSpPr>
          <p:cNvPr id="148" name="Text Box 7"/>
          <p:cNvSpPr txBox="1">
            <a:spLocks noChangeArrowheads="1"/>
          </p:cNvSpPr>
          <p:nvPr/>
        </p:nvSpPr>
        <p:spPr bwMode="auto">
          <a:xfrm>
            <a:off x="3059832" y="3074477"/>
            <a:ext cx="9237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defTabSz="685617" fontAlgn="auto">
              <a:spcBef>
                <a:spcPts val="0"/>
              </a:spcBef>
              <a:spcAft>
                <a:spcPts val="0"/>
              </a:spcAft>
              <a:defRPr/>
            </a:pPr>
            <a:r>
              <a:rPr lang="zh-CN" altLang="en-US" sz="900" b="1" kern="0" dirty="0" smtClean="0">
                <a:solidFill>
                  <a:schemeClr val="tx1">
                    <a:lumMod val="85000"/>
                    <a:lumOff val="15000"/>
                  </a:schemeClr>
                </a:solidFill>
                <a:latin typeface="+mn-ea"/>
                <a:ea typeface="+mn-ea"/>
                <a:cs typeface="Arial" pitchFamily="34" charset="0"/>
              </a:rPr>
              <a:t>人力资源管理</a:t>
            </a:r>
            <a:endParaRPr lang="en-US" altLang="zh-CN" sz="900" b="1" kern="0" dirty="0">
              <a:solidFill>
                <a:schemeClr val="tx1">
                  <a:lumMod val="85000"/>
                  <a:lumOff val="15000"/>
                </a:schemeClr>
              </a:solidFill>
              <a:latin typeface="+mn-ea"/>
              <a:ea typeface="+mn-ea"/>
              <a:cs typeface="Arial" pitchFamily="34" charset="0"/>
            </a:endParaRPr>
          </a:p>
        </p:txBody>
      </p:sp>
      <p:pic>
        <p:nvPicPr>
          <p:cNvPr id="149" name="Picture 12" descr="F:\胶片图片\方形\A\A商务\shutterstock_70646590.jpg"/>
          <p:cNvPicPr>
            <a:picLocks noChangeAspect="1" noChangeArrowheads="1"/>
          </p:cNvPicPr>
          <p:nvPr/>
        </p:nvPicPr>
        <p:blipFill>
          <a:blip r:embed="rId28" cstate="email">
            <a:extLst>
              <a:ext uri="{28A0092B-C50C-407E-A947-70E740481C1C}">
                <a14:useLocalDpi xmlns:a14="http://schemas.microsoft.com/office/drawing/2010/main"/>
              </a:ext>
            </a:extLst>
          </a:blip>
          <a:srcRect/>
          <a:stretch>
            <a:fillRect/>
          </a:stretch>
        </p:blipFill>
        <p:spPr bwMode="auto">
          <a:xfrm>
            <a:off x="3275856" y="2780928"/>
            <a:ext cx="507069" cy="288032"/>
          </a:xfrm>
          <a:prstGeom prst="rect">
            <a:avLst/>
          </a:prstGeom>
          <a:noFill/>
          <a:extLst>
            <a:ext uri="{909E8E84-426E-40DD-AFC4-6F175D3DCCD1}">
              <a14:hiddenFill xmlns:a14="http://schemas.microsoft.com/office/drawing/2010/main">
                <a:solidFill>
                  <a:srgbClr val="FFFFFF"/>
                </a:solidFill>
              </a14:hiddenFill>
            </a:ext>
          </a:extLst>
        </p:spPr>
      </p:pic>
      <p:sp>
        <p:nvSpPr>
          <p:cNvPr id="150" name="Text Box 7"/>
          <p:cNvSpPr txBox="1">
            <a:spLocks noChangeArrowheads="1"/>
          </p:cNvSpPr>
          <p:nvPr/>
        </p:nvSpPr>
        <p:spPr bwMode="auto">
          <a:xfrm>
            <a:off x="4139952" y="3074478"/>
            <a:ext cx="9237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defTabSz="685617" fontAlgn="auto">
              <a:spcBef>
                <a:spcPts val="0"/>
              </a:spcBef>
              <a:spcAft>
                <a:spcPts val="0"/>
              </a:spcAft>
              <a:defRPr/>
            </a:pPr>
            <a:r>
              <a:rPr lang="zh-CN" altLang="en-US" sz="900" b="1" kern="0" dirty="0" smtClean="0">
                <a:solidFill>
                  <a:schemeClr val="tx1">
                    <a:lumMod val="85000"/>
                    <a:lumOff val="15000"/>
                  </a:schemeClr>
                </a:solidFill>
                <a:latin typeface="+mn-ea"/>
                <a:ea typeface="+mn-ea"/>
                <a:cs typeface="Arial" pitchFamily="34" charset="0"/>
              </a:rPr>
              <a:t>视频会议</a:t>
            </a:r>
            <a:endParaRPr lang="en-US" altLang="zh-CN" sz="900" b="1" kern="0" dirty="0">
              <a:solidFill>
                <a:schemeClr val="tx1">
                  <a:lumMod val="85000"/>
                  <a:lumOff val="15000"/>
                </a:schemeClr>
              </a:solidFill>
              <a:latin typeface="+mn-ea"/>
              <a:ea typeface="+mn-ea"/>
              <a:cs typeface="Arial" pitchFamily="34" charset="0"/>
            </a:endParaRPr>
          </a:p>
        </p:txBody>
      </p:sp>
      <p:pic>
        <p:nvPicPr>
          <p:cNvPr id="152" name="Picture 2"/>
          <p:cNvPicPr>
            <a:picLocks noChangeAspect="1" noChangeArrowheads="1"/>
          </p:cNvPicPr>
          <p:nvPr/>
        </p:nvPicPr>
        <p:blipFill>
          <a:blip r:embed="rId29" cstate="email">
            <a:extLst>
              <a:ext uri="{28A0092B-C50C-407E-A947-70E740481C1C}">
                <a14:useLocalDpi xmlns:a14="http://schemas.microsoft.com/office/drawing/2010/main"/>
              </a:ext>
            </a:extLst>
          </a:blip>
          <a:srcRect/>
          <a:stretch>
            <a:fillRect/>
          </a:stretch>
        </p:blipFill>
        <p:spPr bwMode="auto">
          <a:xfrm>
            <a:off x="4283968" y="2780928"/>
            <a:ext cx="648072" cy="305612"/>
          </a:xfrm>
          <a:prstGeom prst="rect">
            <a:avLst/>
          </a:prstGeom>
          <a:noFill/>
          <a:ln w="9525">
            <a:noFill/>
            <a:miter lim="800000"/>
            <a:headEnd/>
            <a:tailEnd/>
          </a:ln>
        </p:spPr>
      </p:pic>
      <p:sp>
        <p:nvSpPr>
          <p:cNvPr id="153" name="Text Box 7"/>
          <p:cNvSpPr txBox="1">
            <a:spLocks noChangeArrowheads="1"/>
          </p:cNvSpPr>
          <p:nvPr/>
        </p:nvSpPr>
        <p:spPr bwMode="auto">
          <a:xfrm>
            <a:off x="5148064" y="3074479"/>
            <a:ext cx="9237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defTabSz="685617" fontAlgn="auto">
              <a:spcBef>
                <a:spcPts val="0"/>
              </a:spcBef>
              <a:spcAft>
                <a:spcPts val="0"/>
              </a:spcAft>
              <a:defRPr/>
            </a:pPr>
            <a:r>
              <a:rPr lang="zh-CN" altLang="en-US" sz="900" b="1" kern="0" dirty="0" smtClean="0">
                <a:solidFill>
                  <a:schemeClr val="tx1">
                    <a:lumMod val="85000"/>
                    <a:lumOff val="15000"/>
                  </a:schemeClr>
                </a:solidFill>
                <a:latin typeface="+mn-ea"/>
                <a:ea typeface="+mn-ea"/>
                <a:cs typeface="Arial" pitchFamily="34" charset="0"/>
              </a:rPr>
              <a:t>财务管理</a:t>
            </a:r>
            <a:endParaRPr lang="en-US" altLang="zh-CN" sz="900" b="1" kern="0" dirty="0">
              <a:solidFill>
                <a:schemeClr val="tx1">
                  <a:lumMod val="85000"/>
                  <a:lumOff val="15000"/>
                </a:schemeClr>
              </a:solidFill>
              <a:latin typeface="+mn-ea"/>
              <a:ea typeface="+mn-ea"/>
              <a:cs typeface="Arial" pitchFamily="34" charset="0"/>
            </a:endParaRPr>
          </a:p>
        </p:txBody>
      </p:sp>
      <p:sp>
        <p:nvSpPr>
          <p:cNvPr id="155" name="Text Box 7"/>
          <p:cNvSpPr txBox="1">
            <a:spLocks noChangeArrowheads="1"/>
          </p:cNvSpPr>
          <p:nvPr/>
        </p:nvSpPr>
        <p:spPr bwMode="auto">
          <a:xfrm>
            <a:off x="6300192" y="3074479"/>
            <a:ext cx="9237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defTabSz="685617" fontAlgn="auto">
              <a:spcBef>
                <a:spcPts val="0"/>
              </a:spcBef>
              <a:spcAft>
                <a:spcPts val="0"/>
              </a:spcAft>
              <a:defRPr/>
            </a:pPr>
            <a:r>
              <a:rPr lang="zh-CN" altLang="en-US" sz="900" b="1" kern="0" dirty="0" smtClean="0">
                <a:solidFill>
                  <a:schemeClr val="tx1">
                    <a:lumMod val="85000"/>
                    <a:lumOff val="15000"/>
                  </a:schemeClr>
                </a:solidFill>
                <a:latin typeface="+mn-ea"/>
                <a:ea typeface="+mn-ea"/>
                <a:cs typeface="Arial" pitchFamily="34" charset="0"/>
              </a:rPr>
              <a:t>在线杀毒</a:t>
            </a:r>
            <a:endParaRPr lang="en-US" altLang="zh-CN" sz="900" b="1" kern="0" dirty="0">
              <a:solidFill>
                <a:schemeClr val="tx1">
                  <a:lumMod val="85000"/>
                  <a:lumOff val="15000"/>
                </a:schemeClr>
              </a:solidFill>
              <a:latin typeface="+mn-ea"/>
              <a:ea typeface="+mn-ea"/>
              <a:cs typeface="Arial" pitchFamily="34" charset="0"/>
            </a:endParaRPr>
          </a:p>
        </p:txBody>
      </p:sp>
      <p:sp>
        <p:nvSpPr>
          <p:cNvPr id="157" name="Text Box 7"/>
          <p:cNvSpPr txBox="1">
            <a:spLocks noChangeArrowheads="1"/>
          </p:cNvSpPr>
          <p:nvPr/>
        </p:nvSpPr>
        <p:spPr bwMode="auto">
          <a:xfrm>
            <a:off x="7380312" y="3074479"/>
            <a:ext cx="92370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defTabSz="685617" fontAlgn="auto">
              <a:spcBef>
                <a:spcPts val="0"/>
              </a:spcBef>
              <a:spcAft>
                <a:spcPts val="0"/>
              </a:spcAft>
              <a:defRPr/>
            </a:pPr>
            <a:r>
              <a:rPr lang="en-US" altLang="zh-CN" sz="900" b="1" kern="0" dirty="0" smtClean="0">
                <a:solidFill>
                  <a:schemeClr val="tx1">
                    <a:lumMod val="85000"/>
                    <a:lumOff val="15000"/>
                  </a:schemeClr>
                </a:solidFill>
                <a:latin typeface="+mn-ea"/>
                <a:ea typeface="+mn-ea"/>
                <a:cs typeface="Arial" pitchFamily="34" charset="0"/>
              </a:rPr>
              <a:t>IT</a:t>
            </a:r>
            <a:r>
              <a:rPr lang="zh-CN" altLang="en-US" sz="900" b="1" kern="0" dirty="0" smtClean="0">
                <a:solidFill>
                  <a:schemeClr val="tx1">
                    <a:lumMod val="85000"/>
                    <a:lumOff val="15000"/>
                  </a:schemeClr>
                </a:solidFill>
                <a:latin typeface="+mn-ea"/>
                <a:ea typeface="+mn-ea"/>
                <a:cs typeface="Arial" pitchFamily="34" charset="0"/>
              </a:rPr>
              <a:t>服务</a:t>
            </a:r>
            <a:endParaRPr lang="en-US" altLang="zh-CN" sz="900" b="1" kern="0" dirty="0">
              <a:solidFill>
                <a:schemeClr val="tx1">
                  <a:lumMod val="85000"/>
                  <a:lumOff val="15000"/>
                </a:schemeClr>
              </a:solidFill>
              <a:latin typeface="+mn-ea"/>
              <a:ea typeface="+mn-ea"/>
              <a:cs typeface="Arial" pitchFamily="34" charset="0"/>
            </a:endParaRPr>
          </a:p>
        </p:txBody>
      </p:sp>
      <p:pic>
        <p:nvPicPr>
          <p:cNvPr id="26628" name="Picture 4" descr="http://t1.baidu.com/it/u=3341313431,1436379710&amp;fm=51&amp;gp=0.jpg"/>
          <p:cNvPicPr>
            <a:picLocks noChangeAspect="1" noChangeArrowheads="1"/>
          </p:cNvPicPr>
          <p:nvPr/>
        </p:nvPicPr>
        <p:blipFill>
          <a:blip r:embed="rId30" cstate="email">
            <a:extLst>
              <a:ext uri="{28A0092B-C50C-407E-A947-70E740481C1C}">
                <a14:useLocalDpi xmlns:a14="http://schemas.microsoft.com/office/drawing/2010/main"/>
              </a:ext>
            </a:extLst>
          </a:blip>
          <a:srcRect/>
          <a:stretch>
            <a:fillRect/>
          </a:stretch>
        </p:blipFill>
        <p:spPr bwMode="auto">
          <a:xfrm>
            <a:off x="5436096" y="2780928"/>
            <a:ext cx="504056" cy="288032"/>
          </a:xfrm>
          <a:prstGeom prst="rect">
            <a:avLst/>
          </a:prstGeom>
          <a:noFill/>
        </p:spPr>
      </p:pic>
      <p:pic>
        <p:nvPicPr>
          <p:cNvPr id="162" name="Picture 4" descr="http://image.yj.cn/2008-11/20081106171523671451.jpg"/>
          <p:cNvPicPr>
            <a:picLocks noChangeAspect="1" noChangeArrowheads="1"/>
          </p:cNvPicPr>
          <p:nvPr/>
        </p:nvPicPr>
        <p:blipFill>
          <a:blip r:embed="rId31" cstate="email">
            <a:extLst>
              <a:ext uri="{28A0092B-C50C-407E-A947-70E740481C1C}">
                <a14:useLocalDpi xmlns:a14="http://schemas.microsoft.com/office/drawing/2010/main"/>
              </a:ext>
            </a:extLst>
          </a:blip>
          <a:srcRect/>
          <a:stretch>
            <a:fillRect/>
          </a:stretch>
        </p:blipFill>
        <p:spPr bwMode="auto">
          <a:xfrm>
            <a:off x="7452320" y="2708921"/>
            <a:ext cx="720080" cy="3600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630" name="Picture 6" descr="http://t2.baidu.com/it/u=2192090193,303306415&amp;fm=52&amp;gp=0.jpg"/>
          <p:cNvPicPr>
            <a:picLocks noChangeAspect="1" noChangeArrowheads="1"/>
          </p:cNvPicPr>
          <p:nvPr/>
        </p:nvPicPr>
        <p:blipFill>
          <a:blip r:embed="rId32" cstate="email">
            <a:extLst>
              <a:ext uri="{28A0092B-C50C-407E-A947-70E740481C1C}">
                <a14:useLocalDpi xmlns:a14="http://schemas.microsoft.com/office/drawing/2010/main"/>
              </a:ext>
            </a:extLst>
          </a:blip>
          <a:srcRect/>
          <a:stretch>
            <a:fillRect/>
          </a:stretch>
        </p:blipFill>
        <p:spPr bwMode="auto">
          <a:xfrm>
            <a:off x="6516216" y="2708920"/>
            <a:ext cx="581560" cy="360040"/>
          </a:xfrm>
          <a:prstGeom prst="rect">
            <a:avLst/>
          </a:prstGeom>
          <a:noFill/>
        </p:spPr>
      </p:pic>
      <p:cxnSp>
        <p:nvCxnSpPr>
          <p:cNvPr id="154" name="直接连接符 153"/>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7" name="圆角矩形 146"/>
          <p:cNvSpPr/>
          <p:nvPr/>
        </p:nvSpPr>
        <p:spPr>
          <a:xfrm>
            <a:off x="111125" y="1011559"/>
            <a:ext cx="1004492"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企业</a:t>
            </a:r>
            <a:r>
              <a:rPr lang="en-US" altLang="zh-CN" sz="1400" b="1">
                <a:solidFill>
                  <a:schemeClr val="bg1"/>
                </a:solidFill>
                <a:latin typeface="微软雅黑" pitchFamily="34" charset="-122"/>
                <a:ea typeface="微软雅黑" pitchFamily="34" charset="-122"/>
              </a:rPr>
              <a:t>SaaS</a:t>
            </a:r>
            <a:r>
              <a:rPr lang="zh-CN" altLang="en-US" sz="1400" b="1">
                <a:solidFill>
                  <a:schemeClr val="bg1"/>
                </a:solidFill>
                <a:latin typeface="微软雅黑" pitchFamily="34" charset="-122"/>
                <a:ea typeface="微软雅黑" pitchFamily="34" charset="-122"/>
              </a:rPr>
              <a:t>平台</a:t>
            </a:r>
            <a:endParaRPr lang="zh-CN" altLang="en-US" sz="1400" b="1" dirty="0">
              <a:solidFill>
                <a:schemeClr val="bg1"/>
              </a:solidFill>
              <a:latin typeface="微软雅黑" pitchFamily="34" charset="-122"/>
              <a:ea typeface="微软雅黑" pitchFamily="34" charset="-122"/>
            </a:endParaRPr>
          </a:p>
        </p:txBody>
      </p:sp>
      <p:cxnSp>
        <p:nvCxnSpPr>
          <p:cNvPr id="161" name="直接连接符 160"/>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9" name="圆角矩形 168"/>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云桌面</a:t>
            </a:r>
            <a:endParaRPr lang="en-US" altLang="zh-CN" sz="1400" b="1" smtClean="0">
              <a:solidFill>
                <a:schemeClr val="tx1"/>
              </a:solidFill>
              <a:latin typeface="微软雅黑" pitchFamily="34" charset="-122"/>
              <a:ea typeface="微软雅黑" pitchFamily="34" charset="-122"/>
            </a:endParaRPr>
          </a:p>
          <a:p>
            <a:pPr algn="ctr"/>
            <a:r>
              <a:rPr lang="zh-CN" altLang="en-US" sz="1400" b="1" smtClean="0">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170" name="直接连接符 169"/>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1" name="圆角矩形 170"/>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园区一卡通</a:t>
            </a:r>
            <a:endParaRPr lang="zh-CN" altLang="en-US" sz="1400" b="1" dirty="0">
              <a:solidFill>
                <a:schemeClr val="tx1"/>
              </a:solidFill>
              <a:latin typeface="微软雅黑" pitchFamily="34" charset="-122"/>
              <a:ea typeface="微软雅黑" pitchFamily="34" charset="-122"/>
            </a:endParaRPr>
          </a:p>
        </p:txBody>
      </p:sp>
      <p:cxnSp>
        <p:nvCxnSpPr>
          <p:cNvPr id="172" name="直接连接符 171"/>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3" name="圆角矩形 172"/>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综合信息发布平台</a:t>
            </a:r>
            <a:endParaRPr lang="zh-CN" altLang="en-US" sz="1400" b="1" dirty="0">
              <a:solidFill>
                <a:schemeClr val="tx1"/>
              </a:solidFill>
              <a:latin typeface="微软雅黑" pitchFamily="34" charset="-122"/>
              <a:ea typeface="微软雅黑" pitchFamily="34" charset="-122"/>
            </a:endParaRPr>
          </a:p>
        </p:txBody>
      </p:sp>
      <p:cxnSp>
        <p:nvCxnSpPr>
          <p:cNvPr id="174" name="直接连接符 173"/>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5" name="圆角矩形 174"/>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统一呼叫中心</a:t>
            </a:r>
            <a:endParaRPr lang="zh-CN" altLang="en-US" sz="1400" b="1" dirty="0">
              <a:solidFill>
                <a:schemeClr val="tx1"/>
              </a:solidFill>
              <a:latin typeface="微软雅黑" pitchFamily="34" charset="-122"/>
              <a:ea typeface="微软雅黑" pitchFamily="34" charset="-122"/>
            </a:endParaRPr>
          </a:p>
        </p:txBody>
      </p:sp>
      <p:cxnSp>
        <p:nvCxnSpPr>
          <p:cNvPr id="176" name="直接连接符 175"/>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7" name="圆角矩形 176"/>
          <p:cNvSpPr/>
          <p:nvPr/>
        </p:nvSpPr>
        <p:spPr>
          <a:xfrm>
            <a:off x="4537076" y="1011559"/>
            <a:ext cx="1009614"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信息亭服务系统</a:t>
            </a:r>
            <a:endParaRPr lang="zh-CN" altLang="en-US" sz="1400" b="1" dirty="0">
              <a:solidFill>
                <a:schemeClr val="tx1"/>
              </a:solidFill>
              <a:latin typeface="微软雅黑" pitchFamily="34" charset="-122"/>
              <a:ea typeface="微软雅黑" pitchFamily="34" charset="-122"/>
            </a:endParaRPr>
          </a:p>
        </p:txBody>
      </p:sp>
      <p:cxnSp>
        <p:nvCxnSpPr>
          <p:cNvPr id="178" name="直接连接符 177"/>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9" name="圆角矩形 178"/>
          <p:cNvSpPr/>
          <p:nvPr/>
        </p:nvSpPr>
        <p:spPr>
          <a:xfrm>
            <a:off x="5580112" y="1011559"/>
            <a:ext cx="79208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访客管理系统</a:t>
            </a:r>
            <a:endParaRPr lang="zh-CN" altLang="en-US" sz="1400" b="1" dirty="0">
              <a:solidFill>
                <a:schemeClr val="tx1"/>
              </a:solidFill>
              <a:latin typeface="微软雅黑" pitchFamily="34" charset="-122"/>
              <a:ea typeface="微软雅黑" pitchFamily="34" charset="-122"/>
            </a:endParaRPr>
          </a:p>
        </p:txBody>
      </p:sp>
      <p:cxnSp>
        <p:nvCxnSpPr>
          <p:cNvPr id="180" name="直接连接符 179"/>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3"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sp>
        <p:nvSpPr>
          <p:cNvPr id="160" name="圆角矩形 159"/>
          <p:cNvSpPr/>
          <p:nvPr/>
        </p:nvSpPr>
        <p:spPr>
          <a:xfrm>
            <a:off x="6372200"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物流服务平台</a:t>
            </a:r>
            <a:endParaRPr lang="zh-CN" altLang="en-US" sz="1400" b="1" dirty="0">
              <a:solidFill>
                <a:schemeClr val="tx1"/>
              </a:solidFill>
              <a:latin typeface="微软雅黑" pitchFamily="34" charset="-122"/>
              <a:ea typeface="微软雅黑" pitchFamily="34" charset="-122"/>
            </a:endParaRPr>
          </a:p>
        </p:txBody>
      </p:sp>
      <p:cxnSp>
        <p:nvCxnSpPr>
          <p:cNvPr id="163" name="直接连接符 162"/>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4" name="圆角矩形 163"/>
          <p:cNvSpPr/>
          <p:nvPr/>
        </p:nvSpPr>
        <p:spPr>
          <a:xfrm>
            <a:off x="7380312" y="1011559"/>
            <a:ext cx="1080120"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智慧产权服务平台</a:t>
            </a:r>
            <a:endParaRPr lang="zh-CN" altLang="en-US" sz="1400" b="1" dirty="0">
              <a:solidFill>
                <a:schemeClr val="tx1"/>
              </a:solidFill>
              <a:latin typeface="微软雅黑" pitchFamily="34" charset="-122"/>
              <a:ea typeface="微软雅黑" pitchFamily="34" charset="-122"/>
            </a:endParaRPr>
          </a:p>
        </p:txBody>
      </p:sp>
      <p:cxnSp>
        <p:nvCxnSpPr>
          <p:cNvPr id="165" name="直接连接符 164"/>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6" name="同心圆 165"/>
          <p:cNvSpPr/>
          <p:nvPr/>
        </p:nvSpPr>
        <p:spPr>
          <a:xfrm>
            <a:off x="373085" y="1772816"/>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29876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39"/>
                                        </p:tgtEl>
                                        <p:attrNameLst>
                                          <p:attrName>style.visibility</p:attrName>
                                        </p:attrNameLst>
                                      </p:cBhvr>
                                      <p:to>
                                        <p:strVal val="visible"/>
                                      </p:to>
                                    </p:set>
                                    <p:anim calcmode="lin" valueType="num">
                                      <p:cBhvr additive="base">
                                        <p:cTn id="7" dur="500" fill="hold"/>
                                        <p:tgtEl>
                                          <p:spTgt spid="139"/>
                                        </p:tgtEl>
                                        <p:attrNameLst>
                                          <p:attrName>ppt_x</p:attrName>
                                        </p:attrNameLst>
                                      </p:cBhvr>
                                      <p:tavLst>
                                        <p:tav tm="0">
                                          <p:val>
                                            <p:strVal val="1+#ppt_w/2"/>
                                          </p:val>
                                        </p:tav>
                                        <p:tav tm="100000">
                                          <p:val>
                                            <p:strVal val="#ppt_x"/>
                                          </p:val>
                                        </p:tav>
                                      </p:tavLst>
                                    </p:anim>
                                    <p:anim calcmode="lin" valueType="num">
                                      <p:cBhvr additive="base">
                                        <p:cTn id="8" dur="500" fill="hold"/>
                                        <p:tgtEl>
                                          <p:spTgt spid="1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AutoShape 4"/>
          <p:cNvSpPr>
            <a:spLocks noChangeArrowheads="1"/>
          </p:cNvSpPr>
          <p:nvPr/>
        </p:nvSpPr>
        <p:spPr bwMode="gray">
          <a:xfrm>
            <a:off x="899592" y="4005064"/>
            <a:ext cx="5180343" cy="1955048"/>
          </a:xfrm>
          <a:prstGeom prst="rightArrow">
            <a:avLst>
              <a:gd name="adj1" fmla="val 79306"/>
              <a:gd name="adj2" fmla="val 30292"/>
            </a:avLst>
          </a:prstGeom>
          <a:gradFill rotWithShape="1">
            <a:gsLst>
              <a:gs pos="0">
                <a:srgbClr val="FFFFFF">
                  <a:alpha val="24001"/>
                </a:srgbClr>
              </a:gs>
              <a:gs pos="100000">
                <a:srgbClr val="C0C0C0"/>
              </a:gs>
            </a:gsLst>
            <a:lin ang="0" scaled="1"/>
          </a:gradFill>
          <a:ln w="9525">
            <a:noFill/>
            <a:miter lim="800000"/>
            <a:headEnd/>
            <a:tailEnd/>
          </a:ln>
        </p:spPr>
        <p:txBody>
          <a:bodyPr wrap="none" anchor="ctr"/>
          <a:lstStyle/>
          <a:p>
            <a:endParaRPr lang="zh-CN" altLang="en-US" b="1" smtClean="0">
              <a:solidFill>
                <a:srgbClr val="000000"/>
              </a:solidFill>
              <a:latin typeface="微软雅黑" pitchFamily="34" charset="-122"/>
              <a:ea typeface="微软雅黑" pitchFamily="34" charset="-122"/>
            </a:endParaRPr>
          </a:p>
        </p:txBody>
      </p:sp>
      <p:pic>
        <p:nvPicPr>
          <p:cNvPr id="4" name="Picture 5" descr="云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419852">
            <a:off x="6138340" y="3889297"/>
            <a:ext cx="2969252" cy="2309813"/>
          </a:xfrm>
          <a:prstGeom prst="rect">
            <a:avLst/>
          </a:prstGeom>
          <a:noFill/>
          <a:ln w="9525">
            <a:noFill/>
            <a:miter lim="800000"/>
            <a:headEnd/>
            <a:tailEnd/>
          </a:ln>
        </p:spPr>
      </p:pic>
      <p:sp>
        <p:nvSpPr>
          <p:cNvPr id="5" name="矩形 4"/>
          <p:cNvSpPr/>
          <p:nvPr/>
        </p:nvSpPr>
        <p:spPr bwMode="auto">
          <a:xfrm>
            <a:off x="661165" y="2247516"/>
            <a:ext cx="2143140" cy="571504"/>
          </a:xfrm>
          <a:prstGeom prst="rect">
            <a:avLst/>
          </a:prstGeom>
          <a:solidFill>
            <a:srgbClr val="EAEAEA"/>
          </a:solidFill>
          <a:ln w="9525" cap="flat" cmpd="sng" algn="ctr">
            <a:noFill/>
            <a:prstDash val="solid"/>
            <a:round/>
            <a:headEnd type="none" w="med" len="med"/>
            <a:tailEnd type="none" w="med" len="med"/>
          </a:ln>
          <a:effectLst>
            <a:glow rad="139700">
              <a:schemeClr val="accent4">
                <a:satMod val="175000"/>
                <a:alpha val="40000"/>
              </a:schemeClr>
            </a:glow>
            <a:softEdge rad="31750"/>
          </a:effectLst>
          <a:scene3d>
            <a:camera prst="orthographicFront">
              <a:rot lat="0" lon="0" rev="0"/>
            </a:camera>
            <a:lightRig rig="contrasting" dir="t">
              <a:rot lat="0" lon="0" rev="7800000"/>
            </a:lightRig>
          </a:scene3d>
          <a:sp3d>
            <a:bevelT w="139700" h="139700"/>
          </a:sp3d>
        </p:spPr>
        <p:txBody>
          <a:bodyPr lIns="87812" tIns="43905" rIns="87812" bIns="43905"/>
          <a:lstStyle/>
          <a:p>
            <a:pPr defTabSz="877832">
              <a:lnSpc>
                <a:spcPct val="110000"/>
              </a:lnSpc>
              <a:buClr>
                <a:srgbClr val="FFFFFF"/>
              </a:buClr>
              <a:buFont typeface="Wingdings" pitchFamily="2" charset="2"/>
              <a:buChar char="•"/>
              <a:defRPr/>
            </a:pPr>
            <a:endParaRPr lang="zh-CN" altLang="en-US" b="1" dirty="0">
              <a:solidFill>
                <a:srgbClr val="000000"/>
              </a:solidFill>
              <a:latin typeface="微软雅黑" pitchFamily="34" charset="-122"/>
              <a:ea typeface="微软雅黑" pitchFamily="34" charset="-122"/>
            </a:endParaRPr>
          </a:p>
        </p:txBody>
      </p:sp>
      <p:grpSp>
        <p:nvGrpSpPr>
          <p:cNvPr id="6" name="Group 66"/>
          <p:cNvGrpSpPr>
            <a:grpSpLocks/>
          </p:cNvGrpSpPr>
          <p:nvPr/>
        </p:nvGrpSpPr>
        <p:grpSpPr bwMode="auto">
          <a:xfrm>
            <a:off x="732631" y="2318966"/>
            <a:ext cx="536575" cy="374650"/>
            <a:chOff x="200" y="2867"/>
            <a:chExt cx="1109" cy="650"/>
          </a:xfrm>
        </p:grpSpPr>
        <p:pic>
          <p:nvPicPr>
            <p:cNvPr id="7" name="Rectangle 409"/>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0" y="3137"/>
              <a:ext cx="1109" cy="380"/>
            </a:xfrm>
            <a:prstGeom prst="rect">
              <a:avLst/>
            </a:prstGeom>
            <a:noFill/>
            <a:ln w="9525">
              <a:noFill/>
              <a:miter lim="800000"/>
              <a:headEnd/>
              <a:tailEnd/>
            </a:ln>
          </p:spPr>
        </p:pic>
        <p:grpSp>
          <p:nvGrpSpPr>
            <p:cNvPr id="8" name="Group 612"/>
            <p:cNvGrpSpPr>
              <a:grpSpLocks/>
            </p:cNvGrpSpPr>
            <p:nvPr/>
          </p:nvGrpSpPr>
          <p:grpSpPr bwMode="auto">
            <a:xfrm>
              <a:off x="657" y="2869"/>
              <a:ext cx="187" cy="358"/>
              <a:chOff x="4308462" y="3074713"/>
              <a:chExt cx="303213" cy="566295"/>
            </a:xfrm>
          </p:grpSpPr>
          <p:sp>
            <p:nvSpPr>
              <p:cNvPr id="99"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0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00"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01"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02"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03"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04"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0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05"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06"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07"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08"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0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09"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10"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111"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12"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9" name="Group 816"/>
            <p:cNvGrpSpPr>
              <a:grpSpLocks/>
            </p:cNvGrpSpPr>
            <p:nvPr/>
          </p:nvGrpSpPr>
          <p:grpSpPr bwMode="auto">
            <a:xfrm>
              <a:off x="465" y="2899"/>
              <a:ext cx="187" cy="358"/>
              <a:chOff x="4308462" y="3074713"/>
              <a:chExt cx="303213" cy="566295"/>
            </a:xfrm>
          </p:grpSpPr>
          <p:sp>
            <p:nvSpPr>
              <p:cNvPr id="85"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808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86"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87"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88"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89"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90"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808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91"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92"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93"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94"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808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95"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96"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97"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98"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0" name="Group 831"/>
            <p:cNvGrpSpPr>
              <a:grpSpLocks/>
            </p:cNvGrpSpPr>
            <p:nvPr/>
          </p:nvGrpSpPr>
          <p:grpSpPr bwMode="auto">
            <a:xfrm>
              <a:off x="803" y="2912"/>
              <a:ext cx="186" cy="358"/>
              <a:chOff x="4308462" y="3074713"/>
              <a:chExt cx="303213" cy="566295"/>
            </a:xfrm>
          </p:grpSpPr>
          <p:sp>
            <p:nvSpPr>
              <p:cNvPr id="71"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5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72"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73"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74"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75"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76"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5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77"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78"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79"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80"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5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81"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82"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83"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84"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1" name="Group 846"/>
            <p:cNvGrpSpPr>
              <a:grpSpLocks/>
            </p:cNvGrpSpPr>
            <p:nvPr/>
          </p:nvGrpSpPr>
          <p:grpSpPr bwMode="auto">
            <a:xfrm>
              <a:off x="273" y="2933"/>
              <a:ext cx="187" cy="358"/>
              <a:chOff x="4308462" y="3074713"/>
              <a:chExt cx="303213" cy="566295"/>
            </a:xfrm>
          </p:grpSpPr>
          <p:sp>
            <p:nvSpPr>
              <p:cNvPr id="57"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58"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59"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60"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61"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62"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63"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64"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65"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66"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67"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68"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69"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70"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2" name="Group 861"/>
            <p:cNvGrpSpPr>
              <a:grpSpLocks/>
            </p:cNvGrpSpPr>
            <p:nvPr/>
          </p:nvGrpSpPr>
          <p:grpSpPr bwMode="auto">
            <a:xfrm>
              <a:off x="609" y="2952"/>
              <a:ext cx="187" cy="358"/>
              <a:chOff x="4308462" y="3074713"/>
              <a:chExt cx="303213" cy="566295"/>
            </a:xfrm>
          </p:grpSpPr>
          <p:sp>
            <p:nvSpPr>
              <p:cNvPr id="43"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44"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45"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46"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47"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48"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49"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50"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51"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52"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53"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54"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55"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56"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3" name="Group 876"/>
            <p:cNvGrpSpPr>
              <a:grpSpLocks/>
            </p:cNvGrpSpPr>
            <p:nvPr/>
          </p:nvGrpSpPr>
          <p:grpSpPr bwMode="auto">
            <a:xfrm>
              <a:off x="415" y="2988"/>
              <a:ext cx="186" cy="358"/>
              <a:chOff x="4308462" y="3074713"/>
              <a:chExt cx="303213" cy="566295"/>
            </a:xfrm>
          </p:grpSpPr>
          <p:sp>
            <p:nvSpPr>
              <p:cNvPr id="29"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9933FF"/>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0"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1"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2"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3"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4"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9933FF"/>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5"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6"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7"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8"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9933FF"/>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9"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40"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41"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42"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4" name="Group 891"/>
            <p:cNvGrpSpPr>
              <a:grpSpLocks/>
            </p:cNvGrpSpPr>
            <p:nvPr/>
          </p:nvGrpSpPr>
          <p:grpSpPr bwMode="auto">
            <a:xfrm>
              <a:off x="966" y="2961"/>
              <a:ext cx="187" cy="358"/>
              <a:chOff x="4308462" y="3074713"/>
              <a:chExt cx="303213" cy="566295"/>
            </a:xfrm>
          </p:grpSpPr>
          <p:sp>
            <p:nvSpPr>
              <p:cNvPr id="15"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F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6"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7"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8"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9"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0"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F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2"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3"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4"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F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5"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6"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27"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8"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pic>
        <p:nvPicPr>
          <p:cNvPr id="113" name="Picture 416" descr="XP icon my compute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18293" y="3461966"/>
            <a:ext cx="628650" cy="571500"/>
          </a:xfrm>
          <a:prstGeom prst="rect">
            <a:avLst/>
          </a:prstGeom>
          <a:noFill/>
          <a:ln w="9525">
            <a:noFill/>
            <a:miter lim="800000"/>
            <a:headEnd/>
            <a:tailEnd/>
          </a:ln>
        </p:spPr>
      </p:pic>
      <p:pic>
        <p:nvPicPr>
          <p:cNvPr id="114" name="Picture 416" descr="XP icon my compute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32731" y="3461966"/>
            <a:ext cx="628650" cy="571500"/>
          </a:xfrm>
          <a:prstGeom prst="rect">
            <a:avLst/>
          </a:prstGeom>
          <a:noFill/>
          <a:ln w="9525">
            <a:noFill/>
            <a:miter lim="800000"/>
            <a:headEnd/>
            <a:tailEnd/>
          </a:ln>
        </p:spPr>
      </p:pic>
      <p:pic>
        <p:nvPicPr>
          <p:cNvPr id="115" name="Picture 416" descr="XP icon my compute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661443" y="3461966"/>
            <a:ext cx="628650" cy="571500"/>
          </a:xfrm>
          <a:prstGeom prst="rect">
            <a:avLst/>
          </a:prstGeom>
          <a:noFill/>
          <a:ln w="9525">
            <a:noFill/>
            <a:miter lim="800000"/>
            <a:headEnd/>
            <a:tailEnd/>
          </a:ln>
        </p:spPr>
      </p:pic>
      <p:cxnSp>
        <p:nvCxnSpPr>
          <p:cNvPr id="116" name="直接连接符 115"/>
          <p:cNvCxnSpPr/>
          <p:nvPr/>
        </p:nvCxnSpPr>
        <p:spPr bwMode="auto">
          <a:xfrm rot="5400000" flipH="1" flipV="1">
            <a:off x="504031" y="2947657"/>
            <a:ext cx="642938" cy="385763"/>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7" name="直接连接符 116"/>
          <p:cNvCxnSpPr/>
          <p:nvPr/>
        </p:nvCxnSpPr>
        <p:spPr bwMode="auto">
          <a:xfrm rot="16200000" flipV="1">
            <a:off x="1468437" y="3083347"/>
            <a:ext cx="642938" cy="11430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8" name="直接连接符 117"/>
          <p:cNvCxnSpPr/>
          <p:nvPr/>
        </p:nvCxnSpPr>
        <p:spPr bwMode="auto">
          <a:xfrm rot="16200000" flipV="1">
            <a:off x="2461418" y="2947637"/>
            <a:ext cx="642938" cy="385762"/>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19" name="组合 823"/>
          <p:cNvGrpSpPr>
            <a:grpSpLocks/>
          </p:cNvGrpSpPr>
          <p:nvPr/>
        </p:nvGrpSpPr>
        <p:grpSpPr bwMode="auto">
          <a:xfrm>
            <a:off x="6236842" y="1916832"/>
            <a:ext cx="2214562" cy="546100"/>
            <a:chOff x="6241286" y="1459138"/>
            <a:chExt cx="3140075" cy="1044575"/>
          </a:xfrm>
        </p:grpSpPr>
        <p:pic>
          <p:nvPicPr>
            <p:cNvPr id="120" name="Picture 3" descr="virt-diagram"/>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241286" y="1703613"/>
              <a:ext cx="3140075" cy="800100"/>
            </a:xfrm>
            <a:prstGeom prst="rect">
              <a:avLst/>
            </a:prstGeom>
            <a:noFill/>
            <a:ln w="9525">
              <a:noFill/>
              <a:miter lim="800000"/>
              <a:headEnd/>
              <a:tailEnd/>
            </a:ln>
          </p:spPr>
        </p:pic>
        <p:grpSp>
          <p:nvGrpSpPr>
            <p:cNvPr id="121" name="Group 6"/>
            <p:cNvGrpSpPr>
              <a:grpSpLocks/>
            </p:cNvGrpSpPr>
            <p:nvPr/>
          </p:nvGrpSpPr>
          <p:grpSpPr bwMode="auto">
            <a:xfrm>
              <a:off x="6798499" y="1871884"/>
              <a:ext cx="1557337" cy="450849"/>
              <a:chOff x="2551" y="2305"/>
              <a:chExt cx="1581" cy="563"/>
            </a:xfrm>
          </p:grpSpPr>
          <p:sp>
            <p:nvSpPr>
              <p:cNvPr id="130" name="Line 7"/>
              <p:cNvSpPr>
                <a:spLocks noChangeShapeType="1"/>
              </p:cNvSpPr>
              <p:nvPr/>
            </p:nvSpPr>
            <p:spPr bwMode="gray">
              <a:xfrm>
                <a:off x="2551" y="2305"/>
                <a:ext cx="1580" cy="466"/>
              </a:xfrm>
              <a:prstGeom prst="line">
                <a:avLst/>
              </a:prstGeom>
              <a:noFill/>
              <a:ln w="9525">
                <a:solidFill>
                  <a:schemeClr val="tx1"/>
                </a:solidFill>
                <a:round/>
                <a:headEnd/>
                <a:tailEnd/>
              </a:ln>
            </p:spPr>
            <p:txBody>
              <a:bodyPr>
                <a:spAutoFit/>
              </a:bodyPr>
              <a:lstStyle/>
              <a:p>
                <a:endParaRPr lang="zh-CN" altLang="en-US" b="1" smtClean="0">
                  <a:solidFill>
                    <a:srgbClr val="000000"/>
                  </a:solidFill>
                  <a:latin typeface="微软雅黑" pitchFamily="34" charset="-122"/>
                  <a:ea typeface="微软雅黑" pitchFamily="34" charset="-122"/>
                </a:endParaRPr>
              </a:p>
            </p:txBody>
          </p:sp>
          <p:sp>
            <p:nvSpPr>
              <p:cNvPr id="131" name="Line 8"/>
              <p:cNvSpPr>
                <a:spLocks noChangeShapeType="1"/>
              </p:cNvSpPr>
              <p:nvPr/>
            </p:nvSpPr>
            <p:spPr bwMode="gray">
              <a:xfrm>
                <a:off x="4132" y="2774"/>
                <a:ext cx="0" cy="94"/>
              </a:xfrm>
              <a:prstGeom prst="line">
                <a:avLst/>
              </a:prstGeom>
              <a:noFill/>
              <a:ln w="9525">
                <a:solidFill>
                  <a:schemeClr val="tx1"/>
                </a:solidFill>
                <a:round/>
                <a:headEnd/>
                <a:tailEnd/>
              </a:ln>
            </p:spPr>
            <p:txBody>
              <a:bodyPr wrap="none">
                <a:spAutoFit/>
              </a:bodyPr>
              <a:lstStyle/>
              <a:p>
                <a:endParaRPr lang="zh-CN" altLang="en-US" b="1" smtClean="0">
                  <a:solidFill>
                    <a:srgbClr val="000000"/>
                  </a:solidFill>
                  <a:latin typeface="微软雅黑" pitchFamily="34" charset="-122"/>
                  <a:ea typeface="微软雅黑" pitchFamily="34" charset="-122"/>
                </a:endParaRPr>
              </a:p>
            </p:txBody>
          </p:sp>
        </p:grpSp>
        <p:pic>
          <p:nvPicPr>
            <p:cNvPr id="122" name="Picture 12" descr="appNetworkFile"/>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474899" y="1687738"/>
              <a:ext cx="419100" cy="412750"/>
            </a:xfrm>
            <a:prstGeom prst="rect">
              <a:avLst/>
            </a:prstGeom>
            <a:noFill/>
            <a:ln w="9525">
              <a:noFill/>
              <a:miter lim="800000"/>
              <a:headEnd/>
              <a:tailEnd/>
            </a:ln>
          </p:spPr>
        </p:pic>
        <p:pic>
          <p:nvPicPr>
            <p:cNvPr id="123" name="Picture 13" descr="appHTMLweb"/>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489061" y="1459138"/>
              <a:ext cx="419100" cy="412750"/>
            </a:xfrm>
            <a:prstGeom prst="rect">
              <a:avLst/>
            </a:prstGeom>
            <a:noFill/>
            <a:ln w="9525">
              <a:noFill/>
              <a:miter lim="800000"/>
              <a:headEnd/>
              <a:tailEnd/>
            </a:ln>
          </p:spPr>
        </p:pic>
        <p:pic>
          <p:nvPicPr>
            <p:cNvPr id="124" name="Picture 14" descr="appGreen"/>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482711" y="1649638"/>
              <a:ext cx="419100" cy="412750"/>
            </a:xfrm>
            <a:prstGeom prst="rect">
              <a:avLst/>
            </a:prstGeom>
            <a:noFill/>
            <a:ln w="9525">
              <a:noFill/>
              <a:miter lim="800000"/>
              <a:headEnd/>
              <a:tailEnd/>
            </a:ln>
          </p:spPr>
        </p:pic>
        <p:pic>
          <p:nvPicPr>
            <p:cNvPr id="125" name="Picture 15"/>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984361" y="1573438"/>
              <a:ext cx="419100" cy="412750"/>
            </a:xfrm>
            <a:prstGeom prst="rect">
              <a:avLst/>
            </a:prstGeom>
            <a:noFill/>
            <a:ln w="9525">
              <a:noFill/>
              <a:miter lim="800000"/>
              <a:headEnd/>
              <a:tailEnd/>
            </a:ln>
          </p:spPr>
        </p:pic>
        <p:pic>
          <p:nvPicPr>
            <p:cNvPr id="126" name="Picture 16" descr="appData"/>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146286" y="1795688"/>
              <a:ext cx="419100" cy="412750"/>
            </a:xfrm>
            <a:prstGeom prst="rect">
              <a:avLst/>
            </a:prstGeom>
            <a:noFill/>
            <a:ln w="9525">
              <a:noFill/>
              <a:miter lim="800000"/>
              <a:headEnd/>
              <a:tailEnd/>
            </a:ln>
          </p:spPr>
        </p:pic>
        <p:pic>
          <p:nvPicPr>
            <p:cNvPr id="127" name="Picture 27" descr="Down:  app16Bit"/>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398574" y="1881413"/>
              <a:ext cx="419100" cy="412750"/>
            </a:xfrm>
            <a:prstGeom prst="rect">
              <a:avLst/>
            </a:prstGeom>
            <a:noFill/>
            <a:ln w="9525">
              <a:noFill/>
              <a:miter lim="800000"/>
              <a:headEnd/>
              <a:tailEnd/>
            </a:ln>
          </p:spPr>
        </p:pic>
        <p:pic>
          <p:nvPicPr>
            <p:cNvPr id="128" name="Picture 28" descr="Down:  app32Bit"/>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996936" y="1795688"/>
              <a:ext cx="420688" cy="414337"/>
            </a:xfrm>
            <a:prstGeom prst="rect">
              <a:avLst/>
            </a:prstGeom>
            <a:noFill/>
            <a:ln w="9525">
              <a:noFill/>
              <a:miter lim="800000"/>
              <a:headEnd/>
              <a:tailEnd/>
            </a:ln>
          </p:spPr>
        </p:pic>
        <p:pic>
          <p:nvPicPr>
            <p:cNvPr id="129" name="Picture 29" descr="Down:  appHTMLweb"/>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552436" y="1690913"/>
              <a:ext cx="419100" cy="412750"/>
            </a:xfrm>
            <a:prstGeom prst="rect">
              <a:avLst/>
            </a:prstGeom>
            <a:noFill/>
            <a:ln w="9525">
              <a:noFill/>
              <a:miter lim="800000"/>
              <a:headEnd/>
              <a:tailEnd/>
            </a:ln>
          </p:spPr>
        </p:pic>
      </p:grpSp>
      <p:pic>
        <p:nvPicPr>
          <p:cNvPr id="132" name="Picture 12" descr="Wyse Vista Desktop"/>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084168" y="3131311"/>
            <a:ext cx="704850" cy="639763"/>
          </a:xfrm>
          <a:prstGeom prst="rect">
            <a:avLst/>
          </a:prstGeom>
          <a:noFill/>
          <a:ln w="9525">
            <a:noFill/>
            <a:miter lim="800000"/>
            <a:headEnd/>
            <a:tailEnd/>
          </a:ln>
        </p:spPr>
      </p:pic>
      <p:pic>
        <p:nvPicPr>
          <p:cNvPr id="133" name="Picture 12" descr="Wyse Vista Desktop"/>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7103617" y="3131311"/>
            <a:ext cx="704850" cy="639763"/>
          </a:xfrm>
          <a:prstGeom prst="rect">
            <a:avLst/>
          </a:prstGeom>
          <a:noFill/>
          <a:ln w="9525">
            <a:noFill/>
            <a:miter lim="800000"/>
            <a:headEnd/>
            <a:tailEnd/>
          </a:ln>
        </p:spPr>
      </p:pic>
      <p:pic>
        <p:nvPicPr>
          <p:cNvPr id="134" name="Picture 12" descr="Wyse Vista Desktop"/>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175180" y="3134486"/>
            <a:ext cx="704850" cy="639763"/>
          </a:xfrm>
          <a:prstGeom prst="rect">
            <a:avLst/>
          </a:prstGeom>
          <a:noFill/>
          <a:ln w="9525">
            <a:noFill/>
            <a:miter lim="800000"/>
            <a:headEnd/>
            <a:tailEnd/>
          </a:ln>
        </p:spPr>
      </p:pic>
      <p:cxnSp>
        <p:nvCxnSpPr>
          <p:cNvPr id="135" name="直接连接符 134"/>
          <p:cNvCxnSpPr/>
          <p:nvPr/>
        </p:nvCxnSpPr>
        <p:spPr bwMode="auto">
          <a:xfrm rot="5400000" flipH="1" flipV="1">
            <a:off x="6186140" y="2585211"/>
            <a:ext cx="811212" cy="280987"/>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6" name="直接连接符 135"/>
          <p:cNvCxnSpPr/>
          <p:nvPr/>
        </p:nvCxnSpPr>
        <p:spPr bwMode="auto">
          <a:xfrm rot="16200000" flipV="1">
            <a:off x="7009975" y="2685182"/>
            <a:ext cx="668337" cy="223838"/>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7" name="直接连接符 136"/>
          <p:cNvCxnSpPr/>
          <p:nvPr/>
        </p:nvCxnSpPr>
        <p:spPr bwMode="auto">
          <a:xfrm rot="16200000" flipV="1">
            <a:off x="7833073" y="2439913"/>
            <a:ext cx="671512" cy="71755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38" name="下箭头 137"/>
          <p:cNvSpPr/>
          <p:nvPr/>
        </p:nvSpPr>
        <p:spPr bwMode="auto">
          <a:xfrm rot="14116988">
            <a:off x="4455339" y="1895106"/>
            <a:ext cx="427037" cy="2119312"/>
          </a:xfrm>
          <a:prstGeom prst="downArrow">
            <a:avLst>
              <a:gd name="adj1" fmla="val 32710"/>
              <a:gd name="adj2" fmla="val 70519"/>
            </a:avLst>
          </a:prstGeom>
          <a:solidFill>
            <a:schemeClr val="bg1">
              <a:lumMod val="85000"/>
            </a:schemeClr>
          </a:solidFill>
          <a:ln w="9525" cap="flat" cmpd="sng" algn="ctr">
            <a:noFill/>
            <a:prstDash val="solid"/>
            <a:round/>
            <a:headEnd type="none" w="med" len="med"/>
            <a:tailEnd type="none" w="med" len="med"/>
          </a:ln>
          <a:effectLst/>
        </p:spPr>
        <p:txBody>
          <a:bodyPr lIns="87812" tIns="43905" rIns="87812" bIns="43905"/>
          <a:lstStyle/>
          <a:p>
            <a:pPr defTabSz="877832">
              <a:lnSpc>
                <a:spcPct val="110000"/>
              </a:lnSpc>
              <a:buClr>
                <a:srgbClr val="FFFFFF"/>
              </a:buClr>
              <a:buFont typeface="Wingdings" pitchFamily="2" charset="2"/>
              <a:buChar char="•"/>
              <a:defRPr/>
            </a:pPr>
            <a:endParaRPr lang="zh-CN" altLang="en-US" b="1" dirty="0">
              <a:solidFill>
                <a:srgbClr val="000000"/>
              </a:solidFill>
              <a:latin typeface="微软雅黑" pitchFamily="34" charset="-122"/>
              <a:ea typeface="微软雅黑" pitchFamily="34" charset="-122"/>
            </a:endParaRPr>
          </a:p>
        </p:txBody>
      </p:sp>
      <p:sp>
        <p:nvSpPr>
          <p:cNvPr id="139" name="TextBox 138"/>
          <p:cNvSpPr txBox="1"/>
          <p:nvPr/>
        </p:nvSpPr>
        <p:spPr>
          <a:xfrm>
            <a:off x="3018652" y="2538045"/>
            <a:ext cx="2003081" cy="56630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34" tIns="45717" rIns="91434" bIns="45717">
            <a:spAutoFit/>
          </a:bodyPr>
          <a:lstStyle/>
          <a:p>
            <a:pPr>
              <a:lnSpc>
                <a:spcPct val="110000"/>
              </a:lnSpc>
              <a:buClr>
                <a:srgbClr val="FFFFFF"/>
              </a:buClr>
              <a:buFont typeface="Wingdings" pitchFamily="2" charset="2"/>
              <a:buNone/>
              <a:defRPr/>
            </a:pPr>
            <a:r>
              <a:rPr lang="zh-CN" altLang="en-US" sz="1400" dirty="0" smtClean="0">
                <a:solidFill>
                  <a:srgbClr val="FF0000"/>
                </a:solidFill>
                <a:latin typeface="微软雅黑" pitchFamily="34" charset="-122"/>
                <a:ea typeface="微软雅黑" pitchFamily="34" charset="-122"/>
              </a:rPr>
              <a:t>本地的计算和应用全部迁移到数据中心</a:t>
            </a:r>
            <a:endParaRPr lang="zh-CN" altLang="en-US" sz="1400" dirty="0">
              <a:solidFill>
                <a:srgbClr val="FF0000"/>
              </a:solidFill>
              <a:latin typeface="微软雅黑" pitchFamily="34" charset="-122"/>
              <a:ea typeface="微软雅黑" pitchFamily="34" charset="-122"/>
            </a:endParaRPr>
          </a:p>
        </p:txBody>
      </p:sp>
      <p:sp>
        <p:nvSpPr>
          <p:cNvPr id="140" name="下箭头 139"/>
          <p:cNvSpPr/>
          <p:nvPr/>
        </p:nvSpPr>
        <p:spPr bwMode="auto">
          <a:xfrm rot="16200000">
            <a:off x="4377531" y="2960336"/>
            <a:ext cx="427038" cy="1287463"/>
          </a:xfrm>
          <a:prstGeom prst="downArrow">
            <a:avLst>
              <a:gd name="adj1" fmla="val 32710"/>
              <a:gd name="adj2" fmla="val 70519"/>
            </a:avLst>
          </a:prstGeom>
          <a:solidFill>
            <a:schemeClr val="bg1">
              <a:lumMod val="85000"/>
            </a:schemeClr>
          </a:solidFill>
          <a:ln w="9525" cap="flat" cmpd="sng" algn="ctr">
            <a:noFill/>
            <a:prstDash val="solid"/>
            <a:round/>
            <a:headEnd type="none" w="med" len="med"/>
            <a:tailEnd type="none" w="med" len="med"/>
          </a:ln>
          <a:effectLst/>
        </p:spPr>
        <p:txBody>
          <a:bodyPr lIns="87812" tIns="43905" rIns="87812" bIns="43905"/>
          <a:lstStyle/>
          <a:p>
            <a:pPr defTabSz="877832">
              <a:lnSpc>
                <a:spcPct val="110000"/>
              </a:lnSpc>
              <a:buClr>
                <a:srgbClr val="FFFFFF"/>
              </a:buClr>
              <a:buFont typeface="Wingdings" pitchFamily="2" charset="2"/>
              <a:buChar char="•"/>
              <a:defRPr/>
            </a:pPr>
            <a:endParaRPr lang="zh-CN" altLang="en-US" b="1" dirty="0">
              <a:solidFill>
                <a:srgbClr val="000000"/>
              </a:solidFill>
              <a:latin typeface="微软雅黑" pitchFamily="34" charset="-122"/>
              <a:ea typeface="微软雅黑" pitchFamily="34" charset="-122"/>
            </a:endParaRPr>
          </a:p>
        </p:txBody>
      </p:sp>
      <p:sp>
        <p:nvSpPr>
          <p:cNvPr id="141" name="TextBox 140"/>
          <p:cNvSpPr txBox="1"/>
          <p:nvPr/>
        </p:nvSpPr>
        <p:spPr>
          <a:xfrm>
            <a:off x="3836641" y="3747757"/>
            <a:ext cx="1683911" cy="32931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34" tIns="45717" rIns="91434" bIns="45717">
            <a:spAutoFit/>
          </a:bodyPr>
          <a:lstStyle/>
          <a:p>
            <a:pPr>
              <a:lnSpc>
                <a:spcPct val="110000"/>
              </a:lnSpc>
              <a:buClr>
                <a:srgbClr val="FFFFFF"/>
              </a:buClr>
              <a:buFont typeface="Wingdings" pitchFamily="2" charset="2"/>
              <a:buNone/>
              <a:defRPr/>
            </a:pPr>
            <a:r>
              <a:rPr lang="en-US" altLang="zh-CN" sz="1400" dirty="0" smtClean="0">
                <a:solidFill>
                  <a:srgbClr val="FF0000"/>
                </a:solidFill>
                <a:latin typeface="微软雅黑" pitchFamily="34" charset="-122"/>
                <a:ea typeface="微软雅黑" pitchFamily="34" charset="-122"/>
              </a:rPr>
              <a:t>PC</a:t>
            </a:r>
            <a:r>
              <a:rPr lang="zh-CN" altLang="en-US" sz="1400" dirty="0" smtClean="0">
                <a:solidFill>
                  <a:srgbClr val="FF0000"/>
                </a:solidFill>
                <a:latin typeface="微软雅黑" pitchFamily="34" charset="-122"/>
                <a:ea typeface="微软雅黑" pitchFamily="34" charset="-122"/>
              </a:rPr>
              <a:t>变成瘦终端</a:t>
            </a:r>
          </a:p>
        </p:txBody>
      </p:sp>
      <p:sp>
        <p:nvSpPr>
          <p:cNvPr id="142" name="下箭头 141"/>
          <p:cNvSpPr/>
          <p:nvPr/>
        </p:nvSpPr>
        <p:spPr bwMode="auto">
          <a:xfrm rot="16200000">
            <a:off x="4161652" y="934667"/>
            <a:ext cx="427037" cy="2573337"/>
          </a:xfrm>
          <a:prstGeom prst="downArrow">
            <a:avLst>
              <a:gd name="adj1" fmla="val 32710"/>
              <a:gd name="adj2" fmla="val 70519"/>
            </a:avLst>
          </a:prstGeom>
          <a:solidFill>
            <a:schemeClr val="bg1">
              <a:lumMod val="85000"/>
            </a:schemeClr>
          </a:solidFill>
          <a:ln w="9525" cap="flat" cmpd="sng" algn="ctr">
            <a:noFill/>
            <a:prstDash val="solid"/>
            <a:round/>
            <a:headEnd type="none" w="med" len="med"/>
            <a:tailEnd type="none" w="med" len="med"/>
          </a:ln>
          <a:effectLst/>
        </p:spPr>
        <p:txBody>
          <a:bodyPr lIns="87812" tIns="43905" rIns="87812" bIns="43905"/>
          <a:lstStyle/>
          <a:p>
            <a:pPr defTabSz="877832">
              <a:lnSpc>
                <a:spcPct val="110000"/>
              </a:lnSpc>
              <a:buClr>
                <a:srgbClr val="FFFFFF"/>
              </a:buClr>
              <a:buFont typeface="Wingdings" pitchFamily="2" charset="2"/>
              <a:buChar char="•"/>
              <a:defRPr/>
            </a:pPr>
            <a:endParaRPr lang="zh-CN" altLang="en-US" b="1" dirty="0">
              <a:solidFill>
                <a:srgbClr val="000000"/>
              </a:solidFill>
              <a:latin typeface="微软雅黑" pitchFamily="34" charset="-122"/>
              <a:ea typeface="微软雅黑" pitchFamily="34" charset="-122"/>
            </a:endParaRPr>
          </a:p>
        </p:txBody>
      </p:sp>
      <p:sp>
        <p:nvSpPr>
          <p:cNvPr id="143" name="TextBox 142"/>
          <p:cNvSpPr txBox="1"/>
          <p:nvPr/>
        </p:nvSpPr>
        <p:spPr>
          <a:xfrm>
            <a:off x="3018631" y="1609353"/>
            <a:ext cx="2795190" cy="56630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34" tIns="45717" rIns="91434" bIns="45717">
            <a:spAutoFit/>
          </a:bodyPr>
          <a:lstStyle/>
          <a:p>
            <a:pPr>
              <a:lnSpc>
                <a:spcPct val="110000"/>
              </a:lnSpc>
              <a:buClr>
                <a:srgbClr val="FFFFFF"/>
              </a:buClr>
              <a:buFont typeface="Wingdings" pitchFamily="2" charset="2"/>
              <a:buNone/>
              <a:defRPr/>
            </a:pPr>
            <a:r>
              <a:rPr lang="zh-CN" altLang="en-US" sz="1400" dirty="0" smtClean="0">
                <a:solidFill>
                  <a:srgbClr val="FF0000"/>
                </a:solidFill>
                <a:latin typeface="微软雅黑" pitchFamily="34" charset="-122"/>
                <a:ea typeface="微软雅黑" pitchFamily="34" charset="-122"/>
              </a:rPr>
              <a:t>企业数据中心由“文件服务器”变成计算、存储的资源中心</a:t>
            </a:r>
            <a:endParaRPr lang="zh-CN" altLang="en-US" sz="1400" dirty="0">
              <a:solidFill>
                <a:srgbClr val="FF0000"/>
              </a:solidFill>
              <a:latin typeface="微软雅黑" pitchFamily="34" charset="-122"/>
              <a:ea typeface="微软雅黑" pitchFamily="34" charset="-122"/>
            </a:endParaRPr>
          </a:p>
        </p:txBody>
      </p:sp>
      <p:grpSp>
        <p:nvGrpSpPr>
          <p:cNvPr id="144" name="Group 66"/>
          <p:cNvGrpSpPr>
            <a:grpSpLocks/>
          </p:cNvGrpSpPr>
          <p:nvPr/>
        </p:nvGrpSpPr>
        <p:grpSpPr bwMode="auto">
          <a:xfrm>
            <a:off x="1480343" y="2318966"/>
            <a:ext cx="538163" cy="374650"/>
            <a:chOff x="200" y="2867"/>
            <a:chExt cx="1109" cy="650"/>
          </a:xfrm>
        </p:grpSpPr>
        <p:pic>
          <p:nvPicPr>
            <p:cNvPr id="145" name="Rectangle 409"/>
            <p:cNvPicPr>
              <a:picLocks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00" y="3137"/>
              <a:ext cx="1109" cy="380"/>
            </a:xfrm>
            <a:prstGeom prst="rect">
              <a:avLst/>
            </a:prstGeom>
            <a:noFill/>
            <a:ln w="9525">
              <a:noFill/>
              <a:miter lim="800000"/>
              <a:headEnd/>
              <a:tailEnd/>
            </a:ln>
          </p:spPr>
        </p:pic>
        <p:grpSp>
          <p:nvGrpSpPr>
            <p:cNvPr id="146" name="Group 612"/>
            <p:cNvGrpSpPr>
              <a:grpSpLocks/>
            </p:cNvGrpSpPr>
            <p:nvPr/>
          </p:nvGrpSpPr>
          <p:grpSpPr bwMode="auto">
            <a:xfrm>
              <a:off x="628" y="2871"/>
              <a:ext cx="185" cy="358"/>
              <a:chOff x="4308462" y="3074713"/>
              <a:chExt cx="303213" cy="566295"/>
            </a:xfrm>
          </p:grpSpPr>
          <p:sp>
            <p:nvSpPr>
              <p:cNvPr id="237"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0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38"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39"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40"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41"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42"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0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43"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44"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45"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46"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0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47"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48"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249"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50"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47" name="Group 816"/>
            <p:cNvGrpSpPr>
              <a:grpSpLocks/>
            </p:cNvGrpSpPr>
            <p:nvPr/>
          </p:nvGrpSpPr>
          <p:grpSpPr bwMode="auto">
            <a:xfrm>
              <a:off x="436" y="2901"/>
              <a:ext cx="185" cy="358"/>
              <a:chOff x="4308462" y="3074713"/>
              <a:chExt cx="303213" cy="566295"/>
            </a:xfrm>
          </p:grpSpPr>
          <p:sp>
            <p:nvSpPr>
              <p:cNvPr id="223"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808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24"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25"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26"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27"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28"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808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29"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30"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31"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32"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808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33"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34"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235"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36"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48" name="Group 831"/>
            <p:cNvGrpSpPr>
              <a:grpSpLocks/>
            </p:cNvGrpSpPr>
            <p:nvPr/>
          </p:nvGrpSpPr>
          <p:grpSpPr bwMode="auto">
            <a:xfrm>
              <a:off x="775" y="2914"/>
              <a:ext cx="184" cy="358"/>
              <a:chOff x="4308462" y="3074713"/>
              <a:chExt cx="303213" cy="566295"/>
            </a:xfrm>
          </p:grpSpPr>
          <p:sp>
            <p:nvSpPr>
              <p:cNvPr id="209"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5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0"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1"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2"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3"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4"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5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5"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6"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7"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8"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5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19"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20"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221"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22"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49" name="Group 846"/>
            <p:cNvGrpSpPr>
              <a:grpSpLocks/>
            </p:cNvGrpSpPr>
            <p:nvPr/>
          </p:nvGrpSpPr>
          <p:grpSpPr bwMode="auto">
            <a:xfrm>
              <a:off x="244" y="2935"/>
              <a:ext cx="185" cy="358"/>
              <a:chOff x="4308462" y="3074713"/>
              <a:chExt cx="303213" cy="566295"/>
            </a:xfrm>
          </p:grpSpPr>
          <p:sp>
            <p:nvSpPr>
              <p:cNvPr id="195"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96"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97"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98"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99"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00"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01"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02"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03"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04"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05"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06"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207"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08"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50" name="Group 861"/>
            <p:cNvGrpSpPr>
              <a:grpSpLocks/>
            </p:cNvGrpSpPr>
            <p:nvPr/>
          </p:nvGrpSpPr>
          <p:grpSpPr bwMode="auto">
            <a:xfrm>
              <a:off x="580" y="2954"/>
              <a:ext cx="185" cy="358"/>
              <a:chOff x="4308462" y="3074713"/>
              <a:chExt cx="303213" cy="566295"/>
            </a:xfrm>
          </p:grpSpPr>
          <p:sp>
            <p:nvSpPr>
              <p:cNvPr id="181"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82"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83"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84"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85"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86"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87"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88"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89"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90"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91"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92"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193"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94"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51" name="Group 876"/>
            <p:cNvGrpSpPr>
              <a:grpSpLocks/>
            </p:cNvGrpSpPr>
            <p:nvPr/>
          </p:nvGrpSpPr>
          <p:grpSpPr bwMode="auto">
            <a:xfrm>
              <a:off x="387" y="2990"/>
              <a:ext cx="184" cy="358"/>
              <a:chOff x="4308462" y="3074713"/>
              <a:chExt cx="303213" cy="566295"/>
            </a:xfrm>
          </p:grpSpPr>
          <p:sp>
            <p:nvSpPr>
              <p:cNvPr id="167"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9933FF"/>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68"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69"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70"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71"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72"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9933FF"/>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73"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74"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75"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76"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9933FF"/>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77"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78"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179"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80"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152" name="Group 891"/>
            <p:cNvGrpSpPr>
              <a:grpSpLocks/>
            </p:cNvGrpSpPr>
            <p:nvPr/>
          </p:nvGrpSpPr>
          <p:grpSpPr bwMode="auto">
            <a:xfrm>
              <a:off x="937" y="2963"/>
              <a:ext cx="185" cy="358"/>
              <a:chOff x="4308462" y="3074713"/>
              <a:chExt cx="303213" cy="566295"/>
            </a:xfrm>
          </p:grpSpPr>
          <p:sp>
            <p:nvSpPr>
              <p:cNvPr id="153"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F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54"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55"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56"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57"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58"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F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59"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60"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61"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62"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F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63"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64"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165"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166"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grpSp>
        <p:nvGrpSpPr>
          <p:cNvPr id="251" name="Group 66"/>
          <p:cNvGrpSpPr>
            <a:grpSpLocks/>
          </p:cNvGrpSpPr>
          <p:nvPr/>
        </p:nvGrpSpPr>
        <p:grpSpPr bwMode="auto">
          <a:xfrm>
            <a:off x="2194718" y="2318966"/>
            <a:ext cx="538163" cy="374650"/>
            <a:chOff x="200" y="2867"/>
            <a:chExt cx="1109" cy="650"/>
          </a:xfrm>
        </p:grpSpPr>
        <p:pic>
          <p:nvPicPr>
            <p:cNvPr id="252" name="Rectangle 409"/>
            <p:cNvPicPr>
              <a:picLocks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00" y="3137"/>
              <a:ext cx="1109" cy="380"/>
            </a:xfrm>
            <a:prstGeom prst="rect">
              <a:avLst/>
            </a:prstGeom>
            <a:noFill/>
            <a:ln w="9525">
              <a:noFill/>
              <a:miter lim="800000"/>
              <a:headEnd/>
              <a:tailEnd/>
            </a:ln>
          </p:spPr>
        </p:pic>
        <p:grpSp>
          <p:nvGrpSpPr>
            <p:cNvPr id="253" name="Group 612"/>
            <p:cNvGrpSpPr>
              <a:grpSpLocks/>
            </p:cNvGrpSpPr>
            <p:nvPr/>
          </p:nvGrpSpPr>
          <p:grpSpPr bwMode="auto">
            <a:xfrm>
              <a:off x="600" y="2873"/>
              <a:ext cx="183" cy="358"/>
              <a:chOff x="4308462" y="3074713"/>
              <a:chExt cx="303213" cy="566295"/>
            </a:xfrm>
          </p:grpSpPr>
          <p:sp>
            <p:nvSpPr>
              <p:cNvPr id="344"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0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45"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46"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47"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48"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49"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0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50"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51"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52"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53"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0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54"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55"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356"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57"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254" name="Group 816"/>
            <p:cNvGrpSpPr>
              <a:grpSpLocks/>
            </p:cNvGrpSpPr>
            <p:nvPr/>
          </p:nvGrpSpPr>
          <p:grpSpPr bwMode="auto">
            <a:xfrm>
              <a:off x="408" y="2903"/>
              <a:ext cx="183" cy="358"/>
              <a:chOff x="4308462" y="3074713"/>
              <a:chExt cx="303213" cy="566295"/>
            </a:xfrm>
          </p:grpSpPr>
          <p:sp>
            <p:nvSpPr>
              <p:cNvPr id="330"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808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31"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32"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33"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34"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35"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808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36"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37"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38"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39"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8080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40"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41"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342"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43"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255" name="Group 831"/>
            <p:cNvGrpSpPr>
              <a:grpSpLocks/>
            </p:cNvGrpSpPr>
            <p:nvPr/>
          </p:nvGrpSpPr>
          <p:grpSpPr bwMode="auto">
            <a:xfrm>
              <a:off x="746" y="2916"/>
              <a:ext cx="182" cy="358"/>
              <a:chOff x="4308462" y="3074713"/>
              <a:chExt cx="303213" cy="566295"/>
            </a:xfrm>
          </p:grpSpPr>
          <p:sp>
            <p:nvSpPr>
              <p:cNvPr id="316"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5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17"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18"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19"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20"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21"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5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22"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23"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24"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25"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5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26"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27"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328"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29"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256" name="Group 846"/>
            <p:cNvGrpSpPr>
              <a:grpSpLocks/>
            </p:cNvGrpSpPr>
            <p:nvPr/>
          </p:nvGrpSpPr>
          <p:grpSpPr bwMode="auto">
            <a:xfrm>
              <a:off x="216" y="2937"/>
              <a:ext cx="183" cy="358"/>
              <a:chOff x="4308462" y="3074713"/>
              <a:chExt cx="303213" cy="566295"/>
            </a:xfrm>
          </p:grpSpPr>
          <p:sp>
            <p:nvSpPr>
              <p:cNvPr id="302"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03"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04"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05"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06"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07"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08"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09"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10"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11"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12"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13"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314"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15"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257" name="Group 861"/>
            <p:cNvGrpSpPr>
              <a:grpSpLocks/>
            </p:cNvGrpSpPr>
            <p:nvPr/>
          </p:nvGrpSpPr>
          <p:grpSpPr bwMode="auto">
            <a:xfrm>
              <a:off x="552" y="2956"/>
              <a:ext cx="183" cy="358"/>
              <a:chOff x="4308462" y="3074713"/>
              <a:chExt cx="303213" cy="566295"/>
            </a:xfrm>
          </p:grpSpPr>
          <p:sp>
            <p:nvSpPr>
              <p:cNvPr id="288"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89"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90"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91"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92"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93"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94"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95"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96"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97"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FFFF0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98"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99"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300"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301"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258" name="Group 876"/>
            <p:cNvGrpSpPr>
              <a:grpSpLocks/>
            </p:cNvGrpSpPr>
            <p:nvPr/>
          </p:nvGrpSpPr>
          <p:grpSpPr bwMode="auto">
            <a:xfrm>
              <a:off x="358" y="2992"/>
              <a:ext cx="182" cy="358"/>
              <a:chOff x="4308462" y="3074713"/>
              <a:chExt cx="303213" cy="566295"/>
            </a:xfrm>
          </p:grpSpPr>
          <p:sp>
            <p:nvSpPr>
              <p:cNvPr id="274"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9933FF"/>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75"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76"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77"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78"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79"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9933FF"/>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80"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81"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82"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83"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9933FF"/>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84"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85"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286"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87"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nvGrpSpPr>
            <p:cNvPr id="259" name="Group 891"/>
            <p:cNvGrpSpPr>
              <a:grpSpLocks/>
            </p:cNvGrpSpPr>
            <p:nvPr/>
          </p:nvGrpSpPr>
          <p:grpSpPr bwMode="auto">
            <a:xfrm>
              <a:off x="909" y="2965"/>
              <a:ext cx="183" cy="358"/>
              <a:chOff x="4308462" y="3074713"/>
              <a:chExt cx="303213" cy="566295"/>
            </a:xfrm>
          </p:grpSpPr>
          <p:sp>
            <p:nvSpPr>
              <p:cNvPr id="260" name="Freeform 175"/>
              <p:cNvSpPr>
                <a:spLocks/>
              </p:cNvSpPr>
              <p:nvPr/>
            </p:nvSpPr>
            <p:spPr bwMode="auto">
              <a:xfrm>
                <a:off x="4311133" y="3442524"/>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F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61" name="Freeform 176"/>
              <p:cNvSpPr>
                <a:spLocks/>
              </p:cNvSpPr>
              <p:nvPr/>
            </p:nvSpPr>
            <p:spPr bwMode="auto">
              <a:xfrm>
                <a:off x="4608336" y="3593399"/>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62" name="Freeform 177"/>
              <p:cNvSpPr>
                <a:spLocks/>
              </p:cNvSpPr>
              <p:nvPr/>
            </p:nvSpPr>
            <p:spPr bwMode="auto">
              <a:xfrm>
                <a:off x="4311133" y="3591387"/>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63" name="Freeform 179"/>
              <p:cNvSpPr>
                <a:spLocks/>
              </p:cNvSpPr>
              <p:nvPr/>
            </p:nvSpPr>
            <p:spPr bwMode="auto">
              <a:xfrm>
                <a:off x="4311133" y="3439172"/>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64" name="Freeform 180"/>
              <p:cNvSpPr>
                <a:spLocks noEditPoints="1"/>
              </p:cNvSpPr>
              <p:nvPr/>
            </p:nvSpPr>
            <p:spPr bwMode="auto">
              <a:xfrm>
                <a:off x="4308462" y="3393574"/>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65" name="Freeform 175"/>
              <p:cNvSpPr>
                <a:spLocks/>
              </p:cNvSpPr>
              <p:nvPr/>
            </p:nvSpPr>
            <p:spPr bwMode="auto">
              <a:xfrm>
                <a:off x="4311133" y="3284373"/>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F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66" name="Freeform 176"/>
              <p:cNvSpPr>
                <a:spLocks/>
              </p:cNvSpPr>
              <p:nvPr/>
            </p:nvSpPr>
            <p:spPr bwMode="auto">
              <a:xfrm>
                <a:off x="4608336" y="3433693"/>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67" name="Freeform 177"/>
              <p:cNvSpPr>
                <a:spLocks/>
              </p:cNvSpPr>
              <p:nvPr/>
            </p:nvSpPr>
            <p:spPr bwMode="auto">
              <a:xfrm>
                <a:off x="4311133" y="3431681"/>
                <a:ext cx="297202" cy="46268"/>
              </a:xfrm>
              <a:custGeom>
                <a:avLst/>
                <a:gdLst>
                  <a:gd name="T0" fmla="*/ 0 w 188"/>
                  <a:gd name="T1" fmla="*/ 0 h 29"/>
                  <a:gd name="T2" fmla="*/ 0 w 188"/>
                  <a:gd name="T3" fmla="*/ 2147483647 h 29"/>
                  <a:gd name="T4" fmla="*/ 2147483647 w 188"/>
                  <a:gd name="T5" fmla="*/ 2147483647 h 29"/>
                  <a:gd name="T6" fmla="*/ 2147483647 w 188"/>
                  <a:gd name="T7" fmla="*/ 2147483647 h 29"/>
                  <a:gd name="T8" fmla="*/ 2147483647 w 188"/>
                  <a:gd name="T9" fmla="*/ 2147483647 h 29"/>
                  <a:gd name="T10" fmla="*/ 2147483647 w 188"/>
                  <a:gd name="T11" fmla="*/ 2147483647 h 29"/>
                  <a:gd name="T12" fmla="*/ 0 w 188"/>
                  <a:gd name="T13" fmla="*/ 0 h 29"/>
                  <a:gd name="T14" fmla="*/ 0 60000 65536"/>
                  <a:gd name="T15" fmla="*/ 0 60000 65536"/>
                  <a:gd name="T16" fmla="*/ 0 60000 65536"/>
                  <a:gd name="T17" fmla="*/ 0 60000 65536"/>
                  <a:gd name="T18" fmla="*/ 0 60000 65536"/>
                  <a:gd name="T19" fmla="*/ 0 60000 65536"/>
                  <a:gd name="T20" fmla="*/ 0 60000 65536"/>
                  <a:gd name="T21" fmla="*/ 0 w 188"/>
                  <a:gd name="T22" fmla="*/ 0 h 29"/>
                  <a:gd name="T23" fmla="*/ 188 w 188"/>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9">
                    <a:moveTo>
                      <a:pt x="0" y="0"/>
                    </a:moveTo>
                    <a:cubicBezTo>
                      <a:pt x="0" y="2"/>
                      <a:pt x="0" y="2"/>
                      <a:pt x="0" y="2"/>
                    </a:cubicBezTo>
                    <a:cubicBezTo>
                      <a:pt x="0" y="17"/>
                      <a:pt x="42" y="29"/>
                      <a:pt x="94" y="29"/>
                    </a:cubicBezTo>
                    <a:cubicBezTo>
                      <a:pt x="146" y="29"/>
                      <a:pt x="188" y="17"/>
                      <a:pt x="188" y="2"/>
                    </a:cubicBezTo>
                    <a:cubicBezTo>
                      <a:pt x="188" y="1"/>
                      <a:pt x="188" y="1"/>
                      <a:pt x="188" y="1"/>
                    </a:cubicBezTo>
                    <a:cubicBezTo>
                      <a:pt x="188" y="16"/>
                      <a:pt x="145" y="28"/>
                      <a:pt x="94" y="28"/>
                    </a:cubicBezTo>
                    <a:cubicBezTo>
                      <a:pt x="42" y="28"/>
                      <a:pt x="0" y="16"/>
                      <a:pt x="0" y="0"/>
                    </a:cubicBezTo>
                  </a:path>
                </a:pathLst>
              </a:custGeom>
              <a:solidFill>
                <a:srgbClr val="7F8EA2"/>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68" name="Freeform 180"/>
              <p:cNvSpPr>
                <a:spLocks noEditPoints="1"/>
              </p:cNvSpPr>
              <p:nvPr/>
            </p:nvSpPr>
            <p:spPr bwMode="auto">
              <a:xfrm>
                <a:off x="4308462" y="3233868"/>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69" name="Freeform 175"/>
              <p:cNvSpPr>
                <a:spLocks/>
              </p:cNvSpPr>
              <p:nvPr/>
            </p:nvSpPr>
            <p:spPr bwMode="auto">
              <a:xfrm>
                <a:off x="4311133" y="3126929"/>
                <a:ext cx="297202" cy="195131"/>
              </a:xfrm>
              <a:custGeom>
                <a:avLst/>
                <a:gdLst>
                  <a:gd name="T0" fmla="*/ 2147483647 w 188"/>
                  <a:gd name="T1" fmla="*/ 2147483647 h 123"/>
                  <a:gd name="T2" fmla="*/ 2147483647 w 188"/>
                  <a:gd name="T3" fmla="*/ 2147483647 h 123"/>
                  <a:gd name="T4" fmla="*/ 0 w 188"/>
                  <a:gd name="T5" fmla="*/ 2147483647 h 123"/>
                  <a:gd name="T6" fmla="*/ 0 w 188"/>
                  <a:gd name="T7" fmla="*/ 0 h 123"/>
                  <a:gd name="T8" fmla="*/ 2147483647 w 188"/>
                  <a:gd name="T9" fmla="*/ 0 h 123"/>
                  <a:gd name="T10" fmla="*/ 2147483647 w 188"/>
                  <a:gd name="T11" fmla="*/ 2147483647 h 123"/>
                  <a:gd name="T12" fmla="*/ 0 60000 65536"/>
                  <a:gd name="T13" fmla="*/ 0 60000 65536"/>
                  <a:gd name="T14" fmla="*/ 0 60000 65536"/>
                  <a:gd name="T15" fmla="*/ 0 60000 65536"/>
                  <a:gd name="T16" fmla="*/ 0 60000 65536"/>
                  <a:gd name="T17" fmla="*/ 0 60000 65536"/>
                  <a:gd name="T18" fmla="*/ 0 w 188"/>
                  <a:gd name="T19" fmla="*/ 0 h 123"/>
                  <a:gd name="T20" fmla="*/ 188 w 18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8" h="123">
                    <a:moveTo>
                      <a:pt x="188" y="96"/>
                    </a:moveTo>
                    <a:cubicBezTo>
                      <a:pt x="188" y="111"/>
                      <a:pt x="146" y="123"/>
                      <a:pt x="94" y="123"/>
                    </a:cubicBezTo>
                    <a:cubicBezTo>
                      <a:pt x="42" y="123"/>
                      <a:pt x="0" y="111"/>
                      <a:pt x="0" y="96"/>
                    </a:cubicBezTo>
                    <a:cubicBezTo>
                      <a:pt x="0" y="0"/>
                      <a:pt x="0" y="0"/>
                      <a:pt x="0" y="0"/>
                    </a:cubicBezTo>
                    <a:cubicBezTo>
                      <a:pt x="188" y="0"/>
                      <a:pt x="188" y="0"/>
                      <a:pt x="188" y="0"/>
                    </a:cubicBezTo>
                    <a:cubicBezTo>
                      <a:pt x="188" y="96"/>
                      <a:pt x="188" y="96"/>
                      <a:pt x="188" y="96"/>
                    </a:cubicBezTo>
                  </a:path>
                </a:pathLst>
              </a:custGeom>
              <a:solidFill>
                <a:srgbClr val="00B0F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70" name="Freeform 176"/>
              <p:cNvSpPr>
                <a:spLocks/>
              </p:cNvSpPr>
              <p:nvPr/>
            </p:nvSpPr>
            <p:spPr bwMode="auto">
              <a:xfrm>
                <a:off x="4608336" y="3317637"/>
                <a:ext cx="668" cy="1341"/>
              </a:xfrm>
              <a:custGeom>
                <a:avLst/>
                <a:gdLst>
                  <a:gd name="T0" fmla="*/ 0 w 1"/>
                  <a:gd name="T1" fmla="*/ 0 h 1"/>
                  <a:gd name="T2" fmla="*/ 0 w 1"/>
                  <a:gd name="T3" fmla="*/ 0 h 1"/>
                  <a:gd name="T4" fmla="*/ 0 w 1"/>
                  <a:gd name="T5" fmla="*/ 2147483647 h 1"/>
                  <a:gd name="T6" fmla="*/ 0 w 1"/>
                  <a:gd name="T7" fmla="*/ 2147483647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0" y="0"/>
                    </a:cubicBezTo>
                    <a:cubicBezTo>
                      <a:pt x="0" y="1"/>
                      <a:pt x="0" y="1"/>
                      <a:pt x="0" y="1"/>
                    </a:cubicBezTo>
                    <a:cubicBezTo>
                      <a:pt x="0" y="1"/>
                      <a:pt x="0" y="1"/>
                      <a:pt x="0" y="1"/>
                    </a:cubicBezTo>
                    <a:cubicBezTo>
                      <a:pt x="0" y="0"/>
                      <a:pt x="0" y="0"/>
                      <a:pt x="0" y="0"/>
                    </a:cubicBezTo>
                  </a:path>
                </a:pathLst>
              </a:custGeom>
              <a:solidFill>
                <a:srgbClr val="8A98AA"/>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71" name="Oval 178"/>
              <p:cNvSpPr>
                <a:spLocks noChangeArrowheads="1"/>
              </p:cNvSpPr>
              <p:nvPr/>
            </p:nvSpPr>
            <p:spPr bwMode="auto">
              <a:xfrm>
                <a:off x="4311133" y="3080661"/>
                <a:ext cx="297202" cy="87842"/>
              </a:xfrm>
              <a:prstGeom prst="ellipse">
                <a:avLst/>
              </a:prstGeom>
              <a:gradFill rotWithShape="1">
                <a:gsLst>
                  <a:gs pos="0">
                    <a:srgbClr val="C0C1C6"/>
                  </a:gs>
                  <a:gs pos="100000">
                    <a:srgbClr val="DFE0E5"/>
                  </a:gs>
                </a:gsLst>
                <a:lin ang="5400000" scaled="1"/>
              </a:gradFill>
              <a:ln w="9525" algn="ctr">
                <a:noFill/>
                <a:round/>
                <a:headEnd/>
                <a:tailEnd/>
              </a:ln>
            </p:spPr>
            <p:txBody>
              <a:bodyPr lIns="91344" tIns="45675" rIns="91344" bIns="45675"/>
              <a:lstStyle/>
              <a:p>
                <a:endParaRPr lang="zh-CN" altLang="zh-CN" b="1" smtClean="0">
                  <a:solidFill>
                    <a:srgbClr val="000000"/>
                  </a:solidFill>
                  <a:latin typeface="微软雅黑" pitchFamily="34" charset="-122"/>
                  <a:ea typeface="微软雅黑" pitchFamily="34" charset="-122"/>
                </a:endParaRPr>
              </a:p>
            </p:txBody>
          </p:sp>
          <p:sp>
            <p:nvSpPr>
              <p:cNvPr id="272" name="Freeform 179"/>
              <p:cNvSpPr>
                <a:spLocks/>
              </p:cNvSpPr>
              <p:nvPr/>
            </p:nvSpPr>
            <p:spPr bwMode="auto">
              <a:xfrm>
                <a:off x="4311133" y="3123577"/>
                <a:ext cx="297202" cy="44927"/>
              </a:xfrm>
              <a:custGeom>
                <a:avLst/>
                <a:gdLst>
                  <a:gd name="T0" fmla="*/ 2147483647 w 188"/>
                  <a:gd name="T1" fmla="*/ 2147483647 h 28"/>
                  <a:gd name="T2" fmla="*/ 0 w 188"/>
                  <a:gd name="T3" fmla="*/ 0 h 28"/>
                  <a:gd name="T4" fmla="*/ 0 w 188"/>
                  <a:gd name="T5" fmla="*/ 0 h 28"/>
                  <a:gd name="T6" fmla="*/ 2147483647 w 188"/>
                  <a:gd name="T7" fmla="*/ 2147483647 h 28"/>
                  <a:gd name="T8" fmla="*/ 2147483647 w 188"/>
                  <a:gd name="T9" fmla="*/ 0 h 28"/>
                  <a:gd name="T10" fmla="*/ 2147483647 w 188"/>
                  <a:gd name="T11" fmla="*/ 0 h 28"/>
                  <a:gd name="T12" fmla="*/ 2147483647 w 188"/>
                  <a:gd name="T13" fmla="*/ 2147483647 h 28"/>
                  <a:gd name="T14" fmla="*/ 0 60000 65536"/>
                  <a:gd name="T15" fmla="*/ 0 60000 65536"/>
                  <a:gd name="T16" fmla="*/ 0 60000 65536"/>
                  <a:gd name="T17" fmla="*/ 0 60000 65536"/>
                  <a:gd name="T18" fmla="*/ 0 60000 65536"/>
                  <a:gd name="T19" fmla="*/ 0 60000 65536"/>
                  <a:gd name="T20" fmla="*/ 0 60000 65536"/>
                  <a:gd name="T21" fmla="*/ 0 w 188"/>
                  <a:gd name="T22" fmla="*/ 0 h 28"/>
                  <a:gd name="T23" fmla="*/ 188 w 18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8" h="28">
                    <a:moveTo>
                      <a:pt x="94" y="26"/>
                    </a:moveTo>
                    <a:cubicBezTo>
                      <a:pt x="43" y="26"/>
                      <a:pt x="1" y="14"/>
                      <a:pt x="0" y="0"/>
                    </a:cubicBezTo>
                    <a:cubicBezTo>
                      <a:pt x="0" y="0"/>
                      <a:pt x="0" y="0"/>
                      <a:pt x="0" y="0"/>
                    </a:cubicBezTo>
                    <a:cubicBezTo>
                      <a:pt x="0" y="15"/>
                      <a:pt x="42" y="28"/>
                      <a:pt x="94" y="28"/>
                    </a:cubicBezTo>
                    <a:cubicBezTo>
                      <a:pt x="146" y="28"/>
                      <a:pt x="188" y="15"/>
                      <a:pt x="188" y="0"/>
                    </a:cubicBezTo>
                    <a:cubicBezTo>
                      <a:pt x="188" y="0"/>
                      <a:pt x="188" y="0"/>
                      <a:pt x="188" y="0"/>
                    </a:cubicBezTo>
                    <a:cubicBezTo>
                      <a:pt x="186" y="14"/>
                      <a:pt x="145" y="26"/>
                      <a:pt x="94" y="26"/>
                    </a:cubicBezTo>
                    <a:close/>
                  </a:path>
                </a:pathLst>
              </a:custGeom>
              <a:solidFill>
                <a:srgbClr val="363B49"/>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sp>
            <p:nvSpPr>
              <p:cNvPr id="273" name="Freeform 180"/>
              <p:cNvSpPr>
                <a:spLocks noEditPoints="1"/>
              </p:cNvSpPr>
              <p:nvPr/>
            </p:nvSpPr>
            <p:spPr bwMode="auto">
              <a:xfrm>
                <a:off x="4308462" y="3074713"/>
                <a:ext cx="303213" cy="247434"/>
              </a:xfrm>
              <a:custGeom>
                <a:avLst/>
                <a:gdLst>
                  <a:gd name="T0" fmla="*/ 0 w 192"/>
                  <a:gd name="T1" fmla="*/ 2147483647 h 156"/>
                  <a:gd name="T2" fmla="*/ 0 w 192"/>
                  <a:gd name="T3" fmla="*/ 2147483647 h 156"/>
                  <a:gd name="T4" fmla="*/ 2147483647 w 192"/>
                  <a:gd name="T5" fmla="*/ 2147483647 h 156"/>
                  <a:gd name="T6" fmla="*/ 2147483647 w 192"/>
                  <a:gd name="T7" fmla="*/ 2147483647 h 156"/>
                  <a:gd name="T8" fmla="*/ 2147483647 w 192"/>
                  <a:gd name="T9" fmla="*/ 2147483647 h 156"/>
                  <a:gd name="T10" fmla="*/ 2147483647 w 192"/>
                  <a:gd name="T11" fmla="*/ 2147483647 h 156"/>
                  <a:gd name="T12" fmla="*/ 2147483647 w 192"/>
                  <a:gd name="T13" fmla="*/ 2147483647 h 156"/>
                  <a:gd name="T14" fmla="*/ 2147483647 w 192"/>
                  <a:gd name="T15" fmla="*/ 2147483647 h 156"/>
                  <a:gd name="T16" fmla="*/ 2147483647 w 192"/>
                  <a:gd name="T17" fmla="*/ 0 h 156"/>
                  <a:gd name="T18" fmla="*/ 0 w 192"/>
                  <a:gd name="T19" fmla="*/ 2147483647 h 156"/>
                  <a:gd name="T20" fmla="*/ 0 w 192"/>
                  <a:gd name="T21" fmla="*/ 2147483647 h 156"/>
                  <a:gd name="T22" fmla="*/ 2147483647 w 192"/>
                  <a:gd name="T23" fmla="*/ 2147483647 h 156"/>
                  <a:gd name="T24" fmla="*/ 2147483647 w 192"/>
                  <a:gd name="T25" fmla="*/ 2147483647 h 156"/>
                  <a:gd name="T26" fmla="*/ 2147483647 w 192"/>
                  <a:gd name="T27" fmla="*/ 2147483647 h 156"/>
                  <a:gd name="T28" fmla="*/ 2147483647 w 192"/>
                  <a:gd name="T29" fmla="*/ 2147483647 h 156"/>
                  <a:gd name="T30" fmla="*/ 2147483647 w 192"/>
                  <a:gd name="T31" fmla="*/ 2147483647 h 156"/>
                  <a:gd name="T32" fmla="*/ 2147483647 w 192"/>
                  <a:gd name="T33" fmla="*/ 2147483647 h 156"/>
                  <a:gd name="T34" fmla="*/ 2147483647 w 192"/>
                  <a:gd name="T35" fmla="*/ 2147483647 h 156"/>
                  <a:gd name="T36" fmla="*/ 2147483647 w 192"/>
                  <a:gd name="T37" fmla="*/ 2147483647 h 156"/>
                  <a:gd name="T38" fmla="*/ 2147483647 w 192"/>
                  <a:gd name="T39" fmla="*/ 2147483647 h 156"/>
                  <a:gd name="T40" fmla="*/ 2147483647 w 192"/>
                  <a:gd name="T41" fmla="*/ 2147483647 h 156"/>
                  <a:gd name="T42" fmla="*/ 2147483647 w 192"/>
                  <a:gd name="T43" fmla="*/ 2147483647 h 156"/>
                  <a:gd name="T44" fmla="*/ 2147483647 w 192"/>
                  <a:gd name="T45" fmla="*/ 2147483647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56"/>
                  <a:gd name="T71" fmla="*/ 192 w 192"/>
                  <a:gd name="T72" fmla="*/ 156 h 1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56">
                    <a:moveTo>
                      <a:pt x="0" y="31"/>
                    </a:moveTo>
                    <a:cubicBezTo>
                      <a:pt x="0" y="127"/>
                      <a:pt x="0" y="127"/>
                      <a:pt x="0" y="127"/>
                    </a:cubicBezTo>
                    <a:cubicBezTo>
                      <a:pt x="0" y="145"/>
                      <a:pt x="48" y="156"/>
                      <a:pt x="96" y="156"/>
                    </a:cubicBezTo>
                    <a:cubicBezTo>
                      <a:pt x="143" y="156"/>
                      <a:pt x="192" y="145"/>
                      <a:pt x="192" y="127"/>
                    </a:cubicBezTo>
                    <a:cubicBezTo>
                      <a:pt x="192" y="31"/>
                      <a:pt x="192" y="31"/>
                      <a:pt x="192" y="31"/>
                    </a:cubicBezTo>
                    <a:cubicBezTo>
                      <a:pt x="191" y="32"/>
                      <a:pt x="191" y="32"/>
                      <a:pt x="191" y="32"/>
                    </a:cubicBezTo>
                    <a:cubicBezTo>
                      <a:pt x="192" y="31"/>
                      <a:pt x="192" y="30"/>
                      <a:pt x="192" y="30"/>
                    </a:cubicBezTo>
                    <a:cubicBezTo>
                      <a:pt x="192" y="29"/>
                      <a:pt x="192" y="29"/>
                      <a:pt x="192" y="29"/>
                    </a:cubicBezTo>
                    <a:cubicBezTo>
                      <a:pt x="192" y="11"/>
                      <a:pt x="143" y="0"/>
                      <a:pt x="96" y="0"/>
                    </a:cubicBezTo>
                    <a:cubicBezTo>
                      <a:pt x="48" y="0"/>
                      <a:pt x="0" y="11"/>
                      <a:pt x="0" y="29"/>
                    </a:cubicBezTo>
                    <a:lnTo>
                      <a:pt x="0" y="31"/>
                    </a:lnTo>
                    <a:close/>
                    <a:moveTo>
                      <a:pt x="4" y="29"/>
                    </a:moveTo>
                    <a:cubicBezTo>
                      <a:pt x="4" y="17"/>
                      <a:pt x="41" y="4"/>
                      <a:pt x="96" y="4"/>
                    </a:cubicBezTo>
                    <a:cubicBezTo>
                      <a:pt x="151" y="4"/>
                      <a:pt x="188" y="17"/>
                      <a:pt x="188" y="29"/>
                    </a:cubicBezTo>
                    <a:cubicBezTo>
                      <a:pt x="188" y="30"/>
                      <a:pt x="188" y="30"/>
                      <a:pt x="188" y="30"/>
                    </a:cubicBezTo>
                    <a:cubicBezTo>
                      <a:pt x="188" y="31"/>
                      <a:pt x="188" y="31"/>
                      <a:pt x="188" y="31"/>
                    </a:cubicBezTo>
                    <a:cubicBezTo>
                      <a:pt x="188" y="31"/>
                      <a:pt x="188" y="31"/>
                      <a:pt x="188" y="31"/>
                    </a:cubicBezTo>
                    <a:cubicBezTo>
                      <a:pt x="188" y="31"/>
                      <a:pt x="188" y="31"/>
                      <a:pt x="188" y="31"/>
                    </a:cubicBezTo>
                    <a:cubicBezTo>
                      <a:pt x="188" y="127"/>
                      <a:pt x="188" y="127"/>
                      <a:pt x="188" y="127"/>
                    </a:cubicBezTo>
                    <a:cubicBezTo>
                      <a:pt x="188" y="139"/>
                      <a:pt x="151" y="152"/>
                      <a:pt x="96" y="152"/>
                    </a:cubicBezTo>
                    <a:cubicBezTo>
                      <a:pt x="41" y="152"/>
                      <a:pt x="4" y="139"/>
                      <a:pt x="4" y="127"/>
                    </a:cubicBezTo>
                    <a:cubicBezTo>
                      <a:pt x="4" y="31"/>
                      <a:pt x="4" y="31"/>
                      <a:pt x="4" y="31"/>
                    </a:cubicBezTo>
                    <a:lnTo>
                      <a:pt x="4" y="29"/>
                    </a:lnTo>
                    <a:close/>
                  </a:path>
                </a:pathLst>
              </a:custGeom>
              <a:solidFill>
                <a:srgbClr val="231F20"/>
              </a:solidFill>
              <a:ln w="9525">
                <a:noFill/>
                <a:round/>
                <a:headEnd/>
                <a:tailEnd/>
              </a:ln>
            </p:spPr>
            <p:txBody>
              <a:bodyPr lIns="91344" tIns="45675" rIns="91344" bIns="45675"/>
              <a:lstStyle/>
              <a:p>
                <a:endParaRPr lang="zh-CN" altLang="en-US" b="1" smtClean="0">
                  <a:solidFill>
                    <a:srgbClr val="000000"/>
                  </a:solidFill>
                  <a:latin typeface="微软雅黑" pitchFamily="34" charset="-122"/>
                  <a:ea typeface="微软雅黑" pitchFamily="34" charset="-122"/>
                </a:endParaRPr>
              </a:p>
            </p:txBody>
          </p:sp>
        </p:grpSp>
      </p:grpSp>
      <p:sp>
        <p:nvSpPr>
          <p:cNvPr id="358" name="Rectangle 178"/>
          <p:cNvSpPr>
            <a:spLocks noChangeArrowheads="1"/>
          </p:cNvSpPr>
          <p:nvPr/>
        </p:nvSpPr>
        <p:spPr bwMode="gray">
          <a:xfrm>
            <a:off x="450376" y="4194082"/>
            <a:ext cx="4643466" cy="504056"/>
          </a:xfrm>
          <a:prstGeom prst="rect">
            <a:avLst/>
          </a:prstGeom>
          <a:solidFill>
            <a:srgbClr val="CCECFF"/>
          </a:solidFill>
          <a:ln w="12700" algn="ctr">
            <a:noFill/>
            <a:prstDash val="dash"/>
            <a:miter lim="800000"/>
            <a:headEnd/>
            <a:tailEnd/>
          </a:ln>
          <a:effectLst/>
        </p:spPr>
        <p:txBody>
          <a:bodyPr wrap="none" anchor="ctr"/>
          <a:lstStyle/>
          <a:p>
            <a:pPr algn="ctr">
              <a:defRPr/>
            </a:pPr>
            <a:r>
              <a:rPr lang="zh-CN" altLang="en-US" sz="1600" b="1" dirty="0" smtClean="0">
                <a:solidFill>
                  <a:srgbClr val="000000"/>
                </a:solidFill>
                <a:latin typeface="微软雅黑" pitchFamily="34" charset="-122"/>
                <a:ea typeface="微软雅黑" pitchFamily="34" charset="-122"/>
              </a:rPr>
              <a:t>计算、存储资源集中化</a:t>
            </a:r>
            <a:endParaRPr lang="zh-CN" altLang="en-US" sz="1600" b="1" dirty="0">
              <a:solidFill>
                <a:srgbClr val="000000"/>
              </a:solidFill>
              <a:latin typeface="微软雅黑" pitchFamily="34" charset="-122"/>
              <a:ea typeface="微软雅黑" pitchFamily="34" charset="-122"/>
            </a:endParaRPr>
          </a:p>
        </p:txBody>
      </p:sp>
      <p:sp>
        <p:nvSpPr>
          <p:cNvPr id="359" name="Rectangle 179"/>
          <p:cNvSpPr>
            <a:spLocks noChangeArrowheads="1"/>
          </p:cNvSpPr>
          <p:nvPr/>
        </p:nvSpPr>
        <p:spPr bwMode="gray">
          <a:xfrm>
            <a:off x="450376" y="4725144"/>
            <a:ext cx="4643466" cy="504055"/>
          </a:xfrm>
          <a:prstGeom prst="rect">
            <a:avLst/>
          </a:prstGeom>
          <a:solidFill>
            <a:srgbClr val="99CCFF"/>
          </a:solidFill>
          <a:ln w="12700" algn="ctr">
            <a:noFill/>
            <a:prstDash val="dash"/>
            <a:miter lim="800000"/>
            <a:headEnd/>
            <a:tailEnd/>
          </a:ln>
          <a:effectLst/>
        </p:spPr>
        <p:txBody>
          <a:bodyPr wrap="none" anchor="ctr"/>
          <a:lstStyle/>
          <a:p>
            <a:pPr algn="ctr">
              <a:defRPr/>
            </a:pPr>
            <a:r>
              <a:rPr lang="zh-CN" altLang="en-US" sz="1600" b="1" dirty="0" smtClean="0">
                <a:solidFill>
                  <a:srgbClr val="000000"/>
                </a:solidFill>
                <a:latin typeface="微软雅黑" pitchFamily="34" charset="-122"/>
                <a:ea typeface="微软雅黑" pitchFamily="34" charset="-122"/>
              </a:rPr>
              <a:t>计算、存储资源共享化</a:t>
            </a:r>
            <a:endParaRPr lang="zh-CN" altLang="en-US" sz="1600" b="1" dirty="0">
              <a:solidFill>
                <a:srgbClr val="000000"/>
              </a:solidFill>
              <a:latin typeface="微软雅黑" pitchFamily="34" charset="-122"/>
              <a:ea typeface="微软雅黑" pitchFamily="34" charset="-122"/>
            </a:endParaRPr>
          </a:p>
        </p:txBody>
      </p:sp>
      <p:sp>
        <p:nvSpPr>
          <p:cNvPr id="360" name="Rectangle 180"/>
          <p:cNvSpPr>
            <a:spLocks noChangeArrowheads="1"/>
          </p:cNvSpPr>
          <p:nvPr/>
        </p:nvSpPr>
        <p:spPr bwMode="gray">
          <a:xfrm>
            <a:off x="450376" y="5301208"/>
            <a:ext cx="4643466" cy="504056"/>
          </a:xfrm>
          <a:prstGeom prst="rect">
            <a:avLst/>
          </a:prstGeom>
          <a:solidFill>
            <a:srgbClr val="66CCFF"/>
          </a:solidFill>
          <a:ln w="12700" algn="ctr">
            <a:noFill/>
            <a:prstDash val="dash"/>
            <a:miter lim="800000"/>
            <a:headEnd/>
            <a:tailEnd/>
          </a:ln>
          <a:effectLst/>
        </p:spPr>
        <p:txBody>
          <a:bodyPr wrap="none" anchor="ctr"/>
          <a:lstStyle/>
          <a:p>
            <a:pPr algn="ctr">
              <a:defRPr/>
            </a:pPr>
            <a:r>
              <a:rPr lang="zh-CN" altLang="en-US" sz="1600" b="1" dirty="0" smtClean="0">
                <a:solidFill>
                  <a:srgbClr val="000000"/>
                </a:solidFill>
                <a:latin typeface="微软雅黑" pitchFamily="34" charset="-122"/>
                <a:ea typeface="微软雅黑" pitchFamily="34" charset="-122"/>
              </a:rPr>
              <a:t>云数据中心统一调度和管理</a:t>
            </a:r>
            <a:endParaRPr lang="zh-CN" altLang="en-US" sz="1600" b="1" dirty="0">
              <a:solidFill>
                <a:srgbClr val="000000"/>
              </a:solidFill>
              <a:latin typeface="微软雅黑" pitchFamily="34" charset="-122"/>
              <a:ea typeface="微软雅黑" pitchFamily="34" charset="-122"/>
            </a:endParaRPr>
          </a:p>
        </p:txBody>
      </p:sp>
      <p:sp>
        <p:nvSpPr>
          <p:cNvPr id="361" name="TextBox 360"/>
          <p:cNvSpPr txBox="1"/>
          <p:nvPr/>
        </p:nvSpPr>
        <p:spPr>
          <a:xfrm>
            <a:off x="6258396" y="4869160"/>
            <a:ext cx="2602557" cy="70172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34" tIns="45717" rIns="91434" bIns="45717">
            <a:spAutoFit/>
          </a:bodyPr>
          <a:lstStyle/>
          <a:p>
            <a:pPr algn="ctr">
              <a:lnSpc>
                <a:spcPct val="110000"/>
              </a:lnSpc>
              <a:buClr>
                <a:srgbClr val="FFFFFF"/>
              </a:buClr>
              <a:buFont typeface="Wingdings" pitchFamily="2" charset="2"/>
              <a:buNone/>
              <a:defRPr/>
            </a:pPr>
            <a:r>
              <a:rPr lang="zh-CN" altLang="en-US" b="1" dirty="0" smtClean="0">
                <a:solidFill>
                  <a:srgbClr val="000000"/>
                </a:solidFill>
                <a:latin typeface="微软雅黑" pitchFamily="34" charset="-122"/>
                <a:ea typeface="微软雅黑" pitchFamily="34" charset="-122"/>
              </a:rPr>
              <a:t>基于云计算构建统一的桌面云服务</a:t>
            </a:r>
            <a:endParaRPr lang="zh-CN" altLang="en-US" b="1" dirty="0">
              <a:solidFill>
                <a:srgbClr val="000000"/>
              </a:solidFill>
              <a:latin typeface="微软雅黑" pitchFamily="34" charset="-122"/>
              <a:ea typeface="微软雅黑" pitchFamily="34" charset="-122"/>
            </a:endParaRPr>
          </a:p>
        </p:txBody>
      </p:sp>
      <p:cxnSp>
        <p:nvCxnSpPr>
          <p:cNvPr id="365" name="直接连接符 364"/>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86"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cxnSp>
        <p:nvCxnSpPr>
          <p:cNvPr id="385" name="直接连接符 384"/>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87" name="圆角矩形 386"/>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企业</a:t>
            </a:r>
            <a:r>
              <a:rPr lang="en-US" altLang="zh-CN" sz="1400" b="1">
                <a:solidFill>
                  <a:schemeClr val="tx1"/>
                </a:solidFill>
                <a:latin typeface="微软雅黑" pitchFamily="34" charset="-122"/>
                <a:ea typeface="微软雅黑" pitchFamily="34" charset="-122"/>
              </a:rPr>
              <a:t>SaaS</a:t>
            </a:r>
            <a:r>
              <a:rPr lang="zh-CN" altLang="en-US" sz="1400" b="1">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388" name="直接连接符 387"/>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89" name="圆角矩形 388"/>
          <p:cNvSpPr/>
          <p:nvPr/>
        </p:nvSpPr>
        <p:spPr>
          <a:xfrm>
            <a:off x="1115616" y="1011559"/>
            <a:ext cx="780656"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云桌面</a:t>
            </a:r>
            <a:endParaRPr lang="en-US" altLang="zh-CN" sz="1400" b="1">
              <a:solidFill>
                <a:schemeClr val="bg1"/>
              </a:solidFill>
              <a:latin typeface="微软雅黑" pitchFamily="34" charset="-122"/>
              <a:ea typeface="微软雅黑" pitchFamily="34" charset="-122"/>
            </a:endParaRPr>
          </a:p>
          <a:p>
            <a:pPr algn="ctr"/>
            <a:r>
              <a:rPr lang="zh-CN" altLang="en-US" sz="1400" b="1">
                <a:solidFill>
                  <a:schemeClr val="bg1"/>
                </a:solidFill>
                <a:latin typeface="微软雅黑" pitchFamily="34" charset="-122"/>
                <a:ea typeface="微软雅黑" pitchFamily="34" charset="-122"/>
              </a:rPr>
              <a:t>平台</a:t>
            </a:r>
            <a:endParaRPr lang="zh-CN" altLang="en-US" sz="1400" b="1" dirty="0">
              <a:solidFill>
                <a:schemeClr val="bg1"/>
              </a:solidFill>
              <a:latin typeface="微软雅黑" pitchFamily="34" charset="-122"/>
              <a:ea typeface="微软雅黑" pitchFamily="34" charset="-122"/>
            </a:endParaRPr>
          </a:p>
        </p:txBody>
      </p:sp>
      <p:cxnSp>
        <p:nvCxnSpPr>
          <p:cNvPr id="390" name="直接连接符 389"/>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1" name="圆角矩形 390"/>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园区一卡通</a:t>
            </a:r>
            <a:endParaRPr lang="zh-CN" altLang="en-US" sz="1400" b="1" dirty="0">
              <a:solidFill>
                <a:schemeClr val="tx1"/>
              </a:solidFill>
              <a:latin typeface="微软雅黑" pitchFamily="34" charset="-122"/>
              <a:ea typeface="微软雅黑" pitchFamily="34" charset="-122"/>
            </a:endParaRPr>
          </a:p>
        </p:txBody>
      </p:sp>
      <p:cxnSp>
        <p:nvCxnSpPr>
          <p:cNvPr id="392" name="直接连接符 391"/>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3" name="圆角矩形 392"/>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综合信息发布平台</a:t>
            </a:r>
            <a:endParaRPr lang="zh-CN" altLang="en-US" sz="1400" b="1" dirty="0">
              <a:solidFill>
                <a:schemeClr val="tx1"/>
              </a:solidFill>
              <a:latin typeface="微软雅黑" pitchFamily="34" charset="-122"/>
              <a:ea typeface="微软雅黑" pitchFamily="34" charset="-122"/>
            </a:endParaRPr>
          </a:p>
        </p:txBody>
      </p:sp>
      <p:cxnSp>
        <p:nvCxnSpPr>
          <p:cNvPr id="394" name="直接连接符 393"/>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5" name="圆角矩形 394"/>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统一呼叫中心</a:t>
            </a:r>
            <a:endParaRPr lang="zh-CN" altLang="en-US" sz="1400" b="1" dirty="0">
              <a:solidFill>
                <a:schemeClr val="tx1"/>
              </a:solidFill>
              <a:latin typeface="微软雅黑" pitchFamily="34" charset="-122"/>
              <a:ea typeface="微软雅黑" pitchFamily="34" charset="-122"/>
            </a:endParaRPr>
          </a:p>
        </p:txBody>
      </p:sp>
      <p:cxnSp>
        <p:nvCxnSpPr>
          <p:cNvPr id="396" name="直接连接符 395"/>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7" name="圆角矩形 396"/>
          <p:cNvSpPr/>
          <p:nvPr/>
        </p:nvSpPr>
        <p:spPr>
          <a:xfrm>
            <a:off x="4537076" y="1011559"/>
            <a:ext cx="1009614"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信息亭服务系统</a:t>
            </a:r>
            <a:endParaRPr lang="zh-CN" altLang="en-US" sz="1400" b="1" dirty="0">
              <a:solidFill>
                <a:schemeClr val="tx1"/>
              </a:solidFill>
              <a:latin typeface="微软雅黑" pitchFamily="34" charset="-122"/>
              <a:ea typeface="微软雅黑" pitchFamily="34" charset="-122"/>
            </a:endParaRPr>
          </a:p>
        </p:txBody>
      </p:sp>
      <p:cxnSp>
        <p:nvCxnSpPr>
          <p:cNvPr id="398" name="直接连接符 397"/>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9" name="圆角矩形 398"/>
          <p:cNvSpPr/>
          <p:nvPr/>
        </p:nvSpPr>
        <p:spPr>
          <a:xfrm>
            <a:off x="5580112" y="1011559"/>
            <a:ext cx="79208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访客管理系统</a:t>
            </a:r>
            <a:endParaRPr lang="zh-CN" altLang="en-US" sz="1400" b="1" dirty="0">
              <a:solidFill>
                <a:schemeClr val="tx1"/>
              </a:solidFill>
              <a:latin typeface="微软雅黑" pitchFamily="34" charset="-122"/>
              <a:ea typeface="微软雅黑" pitchFamily="34" charset="-122"/>
            </a:endParaRPr>
          </a:p>
        </p:txBody>
      </p:sp>
      <p:cxnSp>
        <p:nvCxnSpPr>
          <p:cNvPr id="400" name="直接连接符 399"/>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01" name="圆角矩形 400"/>
          <p:cNvSpPr/>
          <p:nvPr/>
        </p:nvSpPr>
        <p:spPr>
          <a:xfrm>
            <a:off x="6372200"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物流服务平台</a:t>
            </a:r>
            <a:endParaRPr lang="zh-CN" altLang="en-US" sz="1400" b="1" dirty="0">
              <a:solidFill>
                <a:schemeClr val="tx1"/>
              </a:solidFill>
              <a:latin typeface="微软雅黑" pitchFamily="34" charset="-122"/>
              <a:ea typeface="微软雅黑" pitchFamily="34" charset="-122"/>
            </a:endParaRPr>
          </a:p>
        </p:txBody>
      </p:sp>
      <p:cxnSp>
        <p:nvCxnSpPr>
          <p:cNvPr id="402" name="直接连接符 401"/>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03" name="圆角矩形 402"/>
          <p:cNvSpPr/>
          <p:nvPr/>
        </p:nvSpPr>
        <p:spPr>
          <a:xfrm>
            <a:off x="7380312" y="1011559"/>
            <a:ext cx="1080120"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智慧产权服务平台</a:t>
            </a:r>
            <a:endParaRPr lang="zh-CN" altLang="en-US" sz="1400" b="1" dirty="0">
              <a:solidFill>
                <a:schemeClr val="tx1"/>
              </a:solidFill>
              <a:latin typeface="微软雅黑" pitchFamily="34" charset="-122"/>
              <a:ea typeface="微软雅黑" pitchFamily="34" charset="-122"/>
            </a:endParaRPr>
          </a:p>
        </p:txBody>
      </p:sp>
      <p:cxnSp>
        <p:nvCxnSpPr>
          <p:cNvPr id="404" name="直接连接符 403"/>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882424" y="6023029"/>
            <a:ext cx="8298088" cy="584775"/>
          </a:xfrm>
          <a:prstGeom prst="rect">
            <a:avLst/>
          </a:prstGeom>
        </p:spPr>
        <p:txBody>
          <a:bodyPr wrap="square">
            <a:spAutoFit/>
          </a:bodyPr>
          <a:lstStyle/>
          <a:p>
            <a:pPr>
              <a:defRPr/>
            </a:pPr>
            <a:r>
              <a:rPr lang="zh-CN" altLang="en-US" sz="1600">
                <a:latin typeface="微软雅黑" pitchFamily="34" charset="-122"/>
                <a:ea typeface="微软雅黑" pitchFamily="34" charset="-122"/>
              </a:rPr>
              <a:t>通过云服务的方式进行集中部署，实现集中管理，便于资源共享、提高系统安全性、节能环保</a:t>
            </a:r>
            <a:r>
              <a:rPr lang="zh-CN" altLang="en-US" sz="1600" smtClean="0">
                <a:latin typeface="微软雅黑" pitchFamily="34" charset="-122"/>
                <a:ea typeface="微软雅黑" pitchFamily="34" charset="-122"/>
              </a:rPr>
              <a:t>，降低规模用户量状态下的成本。</a:t>
            </a:r>
            <a:endParaRPr lang="zh-CN" altLang="en-US" sz="1600">
              <a:latin typeface="微软雅黑" pitchFamily="34" charset="-122"/>
              <a:ea typeface="微软雅黑" pitchFamily="34" charset="-122"/>
            </a:endParaRPr>
          </a:p>
        </p:txBody>
      </p:sp>
      <p:sp>
        <p:nvSpPr>
          <p:cNvPr id="383" name="同心圆 382"/>
          <p:cNvSpPr/>
          <p:nvPr/>
        </p:nvSpPr>
        <p:spPr>
          <a:xfrm>
            <a:off x="373085" y="6114782"/>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870455" y="1959511"/>
            <a:ext cx="2605437" cy="3056809"/>
          </a:xfrm>
          <a:prstGeom prst="rect">
            <a:avLst/>
          </a:prstGeom>
          <a:noFill/>
          <a:ln w="9525">
            <a:noFill/>
            <a:miter lim="800000"/>
            <a:headEnd/>
            <a:tailEnd/>
          </a:ln>
        </p:spPr>
      </p:pic>
      <p:pic>
        <p:nvPicPr>
          <p:cNvPr id="4" name="Picture 6" descr="상승_4"/>
          <p:cNvPicPr>
            <a:picLocks noChangeAspect="1" noChangeArrowheads="1"/>
          </p:cNvPicPr>
          <p:nvPr/>
        </p:nvPicPr>
        <p:blipFill>
          <a:blip r:embed="rId10" cstate="email">
            <a:lum bright="-6000" contrast="36000"/>
            <a:extLst>
              <a:ext uri="{28A0092B-C50C-407E-A947-70E740481C1C}">
                <a14:useLocalDpi xmlns:a14="http://schemas.microsoft.com/office/drawing/2010/main"/>
              </a:ext>
            </a:extLst>
          </a:blip>
          <a:srcRect/>
          <a:stretch>
            <a:fillRect/>
          </a:stretch>
        </p:blipFill>
        <p:spPr bwMode="auto">
          <a:xfrm>
            <a:off x="3455021" y="2466985"/>
            <a:ext cx="1904213" cy="1263966"/>
          </a:xfrm>
          <a:prstGeom prst="rect">
            <a:avLst/>
          </a:prstGeom>
          <a:noFill/>
          <a:ln w="9525" algn="ctr">
            <a:noFill/>
            <a:miter lim="800000"/>
            <a:headEnd/>
            <a:tailEnd/>
          </a:ln>
        </p:spPr>
      </p:pic>
      <p:pic>
        <p:nvPicPr>
          <p:cNvPr id="5" name="Picture 7"/>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36600" y="1634837"/>
            <a:ext cx="1318911" cy="941806"/>
          </a:xfrm>
          <a:prstGeom prst="rect">
            <a:avLst/>
          </a:prstGeom>
          <a:noFill/>
          <a:ln w="9525" algn="ctr">
            <a:noFill/>
            <a:miter lim="800000"/>
            <a:headEnd/>
            <a:tailEnd/>
          </a:ln>
        </p:spPr>
      </p:pic>
      <p:grpSp>
        <p:nvGrpSpPr>
          <p:cNvPr id="6" name="Group 8"/>
          <p:cNvGrpSpPr>
            <a:grpSpLocks/>
          </p:cNvGrpSpPr>
          <p:nvPr/>
        </p:nvGrpSpPr>
        <p:grpSpPr bwMode="auto">
          <a:xfrm>
            <a:off x="3478167" y="1556792"/>
            <a:ext cx="1751920" cy="1285709"/>
            <a:chOff x="2677" y="830"/>
            <a:chExt cx="1605" cy="554"/>
          </a:xfrm>
        </p:grpSpPr>
        <p:pic>
          <p:nvPicPr>
            <p:cNvPr id="7" name="Picture 68" descr="smallvm"/>
            <p:cNvPicPr>
              <a:picLocks noChangeAspect="1" noChangeArrowheads="1"/>
            </p:cNvPicPr>
            <p:nvPr>
              <p:custDataLst>
                <p:tags r:id="rId1"/>
              </p:custDataLst>
            </p:nvPr>
          </p:nvPicPr>
          <p:blipFill>
            <a:blip r:embed="rId12" cstate="email">
              <a:extLst>
                <a:ext uri="{28A0092B-C50C-407E-A947-70E740481C1C}">
                  <a14:useLocalDpi xmlns:a14="http://schemas.microsoft.com/office/drawing/2010/main"/>
                </a:ext>
              </a:extLst>
            </a:blip>
            <a:srcRect/>
            <a:stretch>
              <a:fillRect/>
            </a:stretch>
          </p:blipFill>
          <p:spPr bwMode="auto">
            <a:xfrm>
              <a:off x="2696" y="1019"/>
              <a:ext cx="210" cy="352"/>
            </a:xfrm>
            <a:prstGeom prst="rect">
              <a:avLst/>
            </a:prstGeom>
            <a:noFill/>
            <a:ln w="9525">
              <a:noFill/>
              <a:miter lim="800000"/>
              <a:headEnd/>
              <a:tailEnd/>
            </a:ln>
          </p:spPr>
        </p:pic>
        <p:pic>
          <p:nvPicPr>
            <p:cNvPr id="8" name="Picture 71" descr="smallvm"/>
            <p:cNvPicPr>
              <a:picLocks noChangeAspect="1" noChangeArrowheads="1"/>
            </p:cNvPicPr>
            <p:nvPr>
              <p:custDataLst>
                <p:tags r:id="rId2"/>
              </p:custDataLst>
            </p:nvPr>
          </p:nvPicPr>
          <p:blipFill>
            <a:blip r:embed="rId12" cstate="email">
              <a:extLst>
                <a:ext uri="{28A0092B-C50C-407E-A947-70E740481C1C}">
                  <a14:useLocalDpi xmlns:a14="http://schemas.microsoft.com/office/drawing/2010/main"/>
                </a:ext>
              </a:extLst>
            </a:blip>
            <a:srcRect/>
            <a:stretch>
              <a:fillRect/>
            </a:stretch>
          </p:blipFill>
          <p:spPr bwMode="auto">
            <a:xfrm>
              <a:off x="2937" y="1019"/>
              <a:ext cx="210" cy="352"/>
            </a:xfrm>
            <a:prstGeom prst="rect">
              <a:avLst/>
            </a:prstGeom>
            <a:noFill/>
            <a:ln w="9525">
              <a:noFill/>
              <a:miter lim="800000"/>
              <a:headEnd/>
              <a:tailEnd/>
            </a:ln>
          </p:spPr>
        </p:pic>
        <p:pic>
          <p:nvPicPr>
            <p:cNvPr id="9" name="Picture 72" descr="smallvm"/>
            <p:cNvPicPr>
              <a:picLocks noChangeAspect="1" noChangeArrowheads="1"/>
            </p:cNvPicPr>
            <p:nvPr>
              <p:custDataLst>
                <p:tags r:id="rId3"/>
              </p:custDataLst>
            </p:nvPr>
          </p:nvPicPr>
          <p:blipFill>
            <a:blip r:embed="rId12" cstate="email">
              <a:extLst>
                <a:ext uri="{28A0092B-C50C-407E-A947-70E740481C1C}">
                  <a14:useLocalDpi xmlns:a14="http://schemas.microsoft.com/office/drawing/2010/main"/>
                </a:ext>
              </a:extLst>
            </a:blip>
            <a:srcRect/>
            <a:stretch>
              <a:fillRect/>
            </a:stretch>
          </p:blipFill>
          <p:spPr bwMode="auto">
            <a:xfrm>
              <a:off x="3178" y="1019"/>
              <a:ext cx="210" cy="352"/>
            </a:xfrm>
            <a:prstGeom prst="rect">
              <a:avLst/>
            </a:prstGeom>
            <a:noFill/>
            <a:ln w="9525">
              <a:noFill/>
              <a:miter lim="800000"/>
              <a:headEnd/>
              <a:tailEnd/>
            </a:ln>
          </p:spPr>
        </p:pic>
        <p:pic>
          <p:nvPicPr>
            <p:cNvPr id="10" name="Picture 73" descr="smallvm"/>
            <p:cNvPicPr>
              <a:picLocks noChangeAspect="1" noChangeArrowheads="1"/>
            </p:cNvPicPr>
            <p:nvPr>
              <p:custDataLst>
                <p:tags r:id="rId4"/>
              </p:custDataLst>
            </p:nvPr>
          </p:nvPicPr>
          <p:blipFill>
            <a:blip r:embed="rId12" cstate="email">
              <a:extLst>
                <a:ext uri="{28A0092B-C50C-407E-A947-70E740481C1C}">
                  <a14:useLocalDpi xmlns:a14="http://schemas.microsoft.com/office/drawing/2010/main"/>
                </a:ext>
              </a:extLst>
            </a:blip>
            <a:srcRect/>
            <a:stretch>
              <a:fillRect/>
            </a:stretch>
          </p:blipFill>
          <p:spPr bwMode="auto">
            <a:xfrm>
              <a:off x="3523" y="1032"/>
              <a:ext cx="210" cy="352"/>
            </a:xfrm>
            <a:prstGeom prst="rect">
              <a:avLst/>
            </a:prstGeom>
            <a:noFill/>
            <a:ln w="9525">
              <a:noFill/>
              <a:miter lim="800000"/>
              <a:headEnd/>
              <a:tailEnd/>
            </a:ln>
          </p:spPr>
        </p:pic>
        <p:pic>
          <p:nvPicPr>
            <p:cNvPr id="11" name="Picture 74" descr="smallvm"/>
            <p:cNvPicPr>
              <a:picLocks noChangeAspect="1" noChangeArrowheads="1"/>
            </p:cNvPicPr>
            <p:nvPr>
              <p:custDataLst>
                <p:tags r:id="rId5"/>
              </p:custDataLst>
            </p:nvPr>
          </p:nvPicPr>
          <p:blipFill>
            <a:blip r:embed="rId12" cstate="email">
              <a:extLst>
                <a:ext uri="{28A0092B-C50C-407E-A947-70E740481C1C}">
                  <a14:useLocalDpi xmlns:a14="http://schemas.microsoft.com/office/drawing/2010/main"/>
                </a:ext>
              </a:extLst>
            </a:blip>
            <a:srcRect/>
            <a:stretch>
              <a:fillRect/>
            </a:stretch>
          </p:blipFill>
          <p:spPr bwMode="auto">
            <a:xfrm>
              <a:off x="3779" y="1032"/>
              <a:ext cx="210" cy="352"/>
            </a:xfrm>
            <a:prstGeom prst="rect">
              <a:avLst/>
            </a:prstGeom>
            <a:noFill/>
            <a:ln w="9525">
              <a:noFill/>
              <a:miter lim="800000"/>
              <a:headEnd/>
              <a:tailEnd/>
            </a:ln>
          </p:spPr>
        </p:pic>
        <p:pic>
          <p:nvPicPr>
            <p:cNvPr id="12" name="Picture 75" descr="smallvm"/>
            <p:cNvPicPr>
              <a:picLocks noChangeAspect="1" noChangeArrowheads="1"/>
            </p:cNvPicPr>
            <p:nvPr>
              <p:custDataLst>
                <p:tags r:id="rId6"/>
              </p:custDataLst>
            </p:nvPr>
          </p:nvPicPr>
          <p:blipFill>
            <a:blip r:embed="rId12" cstate="email">
              <a:extLst>
                <a:ext uri="{28A0092B-C50C-407E-A947-70E740481C1C}">
                  <a14:useLocalDpi xmlns:a14="http://schemas.microsoft.com/office/drawing/2010/main"/>
                </a:ext>
              </a:extLst>
            </a:blip>
            <a:srcRect/>
            <a:stretch>
              <a:fillRect/>
            </a:stretch>
          </p:blipFill>
          <p:spPr bwMode="auto">
            <a:xfrm>
              <a:off x="4035" y="1032"/>
              <a:ext cx="210" cy="352"/>
            </a:xfrm>
            <a:prstGeom prst="rect">
              <a:avLst/>
            </a:prstGeom>
            <a:noFill/>
            <a:ln w="9525">
              <a:noFill/>
              <a:miter lim="800000"/>
              <a:headEnd/>
              <a:tailEnd/>
            </a:ln>
          </p:spPr>
        </p:pic>
        <p:sp>
          <p:nvSpPr>
            <p:cNvPr id="13" name="Text Box 77"/>
            <p:cNvSpPr txBox="1">
              <a:spLocks noChangeArrowheads="1"/>
            </p:cNvSpPr>
            <p:nvPr/>
          </p:nvSpPr>
          <p:spPr bwMode="auto">
            <a:xfrm>
              <a:off x="2677" y="842"/>
              <a:ext cx="243" cy="103"/>
            </a:xfrm>
            <a:prstGeom prst="rect">
              <a:avLst/>
            </a:prstGeom>
            <a:noFill/>
            <a:ln w="9525">
              <a:noFill/>
              <a:miter lim="800000"/>
              <a:headEnd/>
              <a:tailEnd/>
            </a:ln>
          </p:spPr>
          <p:txBody>
            <a:bodyPr wrap="none" lIns="83448" tIns="41724" rIns="83448" bIns="41724">
              <a:spAutoFit/>
            </a:bodyPr>
            <a:lstStyle/>
            <a:p>
              <a:pPr defTabSz="639587"/>
              <a:r>
                <a:rPr lang="en-US" altLang="zh-CN" sz="1000" b="1" dirty="0">
                  <a:solidFill>
                    <a:schemeClr val="tx2"/>
                  </a:solidFill>
                  <a:latin typeface="微软雅黑" pitchFamily="34" charset="-122"/>
                  <a:ea typeface="微软雅黑" pitchFamily="34" charset="-122"/>
                </a:rPr>
                <a:t>A</a:t>
              </a:r>
            </a:p>
          </p:txBody>
        </p:sp>
        <p:sp>
          <p:nvSpPr>
            <p:cNvPr id="14" name="Text Box 78"/>
            <p:cNvSpPr txBox="1">
              <a:spLocks noChangeArrowheads="1"/>
            </p:cNvSpPr>
            <p:nvPr/>
          </p:nvSpPr>
          <p:spPr bwMode="auto">
            <a:xfrm>
              <a:off x="3505" y="830"/>
              <a:ext cx="247" cy="103"/>
            </a:xfrm>
            <a:prstGeom prst="rect">
              <a:avLst/>
            </a:prstGeom>
            <a:noFill/>
            <a:ln w="9525">
              <a:noFill/>
              <a:miter lim="800000"/>
              <a:headEnd/>
              <a:tailEnd/>
            </a:ln>
          </p:spPr>
          <p:txBody>
            <a:bodyPr wrap="none" lIns="83448" tIns="41724" rIns="83448" bIns="41724">
              <a:spAutoFit/>
            </a:bodyPr>
            <a:lstStyle/>
            <a:p>
              <a:pPr defTabSz="639587"/>
              <a:r>
                <a:rPr lang="en-US" altLang="zh-CN" sz="1000" b="1" dirty="0">
                  <a:solidFill>
                    <a:schemeClr val="tx2"/>
                  </a:solidFill>
                  <a:latin typeface="微软雅黑" pitchFamily="34" charset="-122"/>
                  <a:ea typeface="微软雅黑" pitchFamily="34" charset="-122"/>
                </a:rPr>
                <a:t>D</a:t>
              </a:r>
            </a:p>
          </p:txBody>
        </p:sp>
        <p:sp>
          <p:nvSpPr>
            <p:cNvPr id="15" name="Text Box 79"/>
            <p:cNvSpPr txBox="1">
              <a:spLocks noChangeArrowheads="1"/>
            </p:cNvSpPr>
            <p:nvPr/>
          </p:nvSpPr>
          <p:spPr bwMode="auto">
            <a:xfrm>
              <a:off x="2930" y="842"/>
              <a:ext cx="240" cy="103"/>
            </a:xfrm>
            <a:prstGeom prst="rect">
              <a:avLst/>
            </a:prstGeom>
            <a:noFill/>
            <a:ln w="9525">
              <a:noFill/>
              <a:miter lim="800000"/>
              <a:headEnd/>
              <a:tailEnd/>
            </a:ln>
          </p:spPr>
          <p:txBody>
            <a:bodyPr wrap="none" lIns="83448" tIns="41724" rIns="83448" bIns="41724">
              <a:spAutoFit/>
            </a:bodyPr>
            <a:lstStyle/>
            <a:p>
              <a:pPr defTabSz="639587"/>
              <a:r>
                <a:rPr lang="en-US" altLang="zh-CN" sz="1000" b="1" dirty="0">
                  <a:solidFill>
                    <a:schemeClr val="tx2"/>
                  </a:solidFill>
                  <a:latin typeface="微软雅黑" pitchFamily="34" charset="-122"/>
                  <a:ea typeface="微软雅黑" pitchFamily="34" charset="-122"/>
                </a:rPr>
                <a:t>B</a:t>
              </a:r>
            </a:p>
          </p:txBody>
        </p:sp>
        <p:sp>
          <p:nvSpPr>
            <p:cNvPr id="16" name="Text Box 80"/>
            <p:cNvSpPr txBox="1">
              <a:spLocks noChangeArrowheads="1"/>
            </p:cNvSpPr>
            <p:nvPr/>
          </p:nvSpPr>
          <p:spPr bwMode="auto">
            <a:xfrm>
              <a:off x="3172" y="836"/>
              <a:ext cx="240" cy="103"/>
            </a:xfrm>
            <a:prstGeom prst="rect">
              <a:avLst/>
            </a:prstGeom>
            <a:noFill/>
            <a:ln w="9525" algn="ctr">
              <a:noFill/>
              <a:miter lim="800000"/>
              <a:headEnd/>
              <a:tailEnd/>
            </a:ln>
          </p:spPr>
          <p:txBody>
            <a:bodyPr wrap="none" lIns="83448" tIns="41724" rIns="83448" bIns="41724">
              <a:spAutoFit/>
            </a:bodyPr>
            <a:lstStyle/>
            <a:p>
              <a:pPr defTabSz="639587"/>
              <a:r>
                <a:rPr lang="en-US" altLang="zh-CN" sz="1000" b="1" dirty="0">
                  <a:solidFill>
                    <a:schemeClr val="tx2"/>
                  </a:solidFill>
                  <a:latin typeface="微软雅黑" pitchFamily="34" charset="-122"/>
                  <a:ea typeface="微软雅黑" pitchFamily="34" charset="-122"/>
                </a:rPr>
                <a:t>C</a:t>
              </a:r>
            </a:p>
          </p:txBody>
        </p:sp>
        <p:sp>
          <p:nvSpPr>
            <p:cNvPr id="17" name="Text Box 81"/>
            <p:cNvSpPr txBox="1">
              <a:spLocks noChangeArrowheads="1"/>
            </p:cNvSpPr>
            <p:nvPr/>
          </p:nvSpPr>
          <p:spPr bwMode="auto">
            <a:xfrm>
              <a:off x="3783" y="830"/>
              <a:ext cx="222" cy="103"/>
            </a:xfrm>
            <a:prstGeom prst="rect">
              <a:avLst/>
            </a:prstGeom>
            <a:noFill/>
            <a:ln w="9525">
              <a:noFill/>
              <a:miter lim="800000"/>
              <a:headEnd/>
              <a:tailEnd/>
            </a:ln>
          </p:spPr>
          <p:txBody>
            <a:bodyPr wrap="none" lIns="83448" tIns="41724" rIns="83448" bIns="41724">
              <a:spAutoFit/>
            </a:bodyPr>
            <a:lstStyle/>
            <a:p>
              <a:pPr defTabSz="639587"/>
              <a:r>
                <a:rPr lang="en-US" altLang="zh-CN" sz="1000" b="1" dirty="0">
                  <a:solidFill>
                    <a:schemeClr val="tx2"/>
                  </a:solidFill>
                  <a:latin typeface="微软雅黑" pitchFamily="34" charset="-122"/>
                  <a:ea typeface="微软雅黑" pitchFamily="34" charset="-122"/>
                </a:rPr>
                <a:t>E</a:t>
              </a:r>
            </a:p>
          </p:txBody>
        </p:sp>
        <p:sp>
          <p:nvSpPr>
            <p:cNvPr id="18" name="Text Box 82"/>
            <p:cNvSpPr txBox="1">
              <a:spLocks noChangeArrowheads="1"/>
            </p:cNvSpPr>
            <p:nvPr/>
          </p:nvSpPr>
          <p:spPr bwMode="auto">
            <a:xfrm>
              <a:off x="4056" y="830"/>
              <a:ext cx="226" cy="103"/>
            </a:xfrm>
            <a:prstGeom prst="rect">
              <a:avLst/>
            </a:prstGeom>
            <a:noFill/>
            <a:ln w="9525">
              <a:noFill/>
              <a:miter lim="800000"/>
              <a:headEnd/>
              <a:tailEnd/>
            </a:ln>
          </p:spPr>
          <p:txBody>
            <a:bodyPr wrap="none" lIns="83448" tIns="41724" rIns="83448" bIns="41724">
              <a:spAutoFit/>
            </a:bodyPr>
            <a:lstStyle/>
            <a:p>
              <a:pPr defTabSz="639587"/>
              <a:r>
                <a:rPr lang="en-US" altLang="zh-CN" sz="1000" b="1" dirty="0">
                  <a:solidFill>
                    <a:schemeClr val="tx2"/>
                  </a:solidFill>
                  <a:latin typeface="微软雅黑" pitchFamily="34" charset="-122"/>
                  <a:ea typeface="微软雅黑" pitchFamily="34" charset="-122"/>
                </a:rPr>
                <a:t>F</a:t>
              </a:r>
            </a:p>
          </p:txBody>
        </p:sp>
        <p:sp>
          <p:nvSpPr>
            <p:cNvPr id="19" name="AutoShape 125"/>
            <p:cNvSpPr>
              <a:spLocks noChangeArrowheads="1"/>
            </p:cNvSpPr>
            <p:nvPr/>
          </p:nvSpPr>
          <p:spPr bwMode="auto">
            <a:xfrm>
              <a:off x="3184" y="1011"/>
              <a:ext cx="204" cy="365"/>
            </a:xfrm>
            <a:prstGeom prst="roundRect">
              <a:avLst>
                <a:gd name="adj" fmla="val 16667"/>
              </a:avLst>
            </a:prstGeom>
            <a:noFill/>
            <a:ln w="76200">
              <a:solidFill>
                <a:srgbClr val="F7990D"/>
              </a:solidFill>
              <a:round/>
              <a:headEnd/>
              <a:tailEnd/>
            </a:ln>
          </p:spPr>
          <p:txBody>
            <a:bodyPr wrap="none" lIns="83448" tIns="41724" rIns="83448" bIns="41724" anchor="ctr"/>
            <a:lstStyle/>
            <a:p>
              <a:pPr defTabSz="639587"/>
              <a:endParaRPr lang="it-IT" altLang="zh-CN" sz="1000" b="1" dirty="0">
                <a:solidFill>
                  <a:schemeClr val="tx2"/>
                </a:solidFill>
                <a:latin typeface="微软雅黑" pitchFamily="34" charset="-122"/>
                <a:ea typeface="微软雅黑" pitchFamily="34" charset="-122"/>
              </a:endParaRPr>
            </a:p>
          </p:txBody>
        </p:sp>
      </p:grpSp>
      <p:sp>
        <p:nvSpPr>
          <p:cNvPr id="20" name="Text Box 22"/>
          <p:cNvSpPr txBox="1">
            <a:spLocks noChangeArrowheads="1"/>
          </p:cNvSpPr>
          <p:nvPr/>
        </p:nvSpPr>
        <p:spPr bwMode="auto">
          <a:xfrm>
            <a:off x="2843808" y="4333589"/>
            <a:ext cx="840226" cy="249196"/>
          </a:xfrm>
          <a:prstGeom prst="rect">
            <a:avLst/>
          </a:prstGeom>
          <a:noFill/>
          <a:ln w="12700" algn="ctr">
            <a:noFill/>
            <a:miter lim="800000"/>
            <a:headEnd/>
            <a:tailEnd/>
          </a:ln>
        </p:spPr>
        <p:txBody>
          <a:bodyPr wrap="square" lIns="63906" tIns="31953" rIns="63906" bIns="31953">
            <a:spAutoFit/>
          </a:bodyPr>
          <a:lstStyle/>
          <a:p>
            <a:pPr defTabSz="614052"/>
            <a:r>
              <a:rPr lang="zh-CN" altLang="en-US" sz="1200" dirty="0">
                <a:solidFill>
                  <a:schemeClr val="tx2"/>
                </a:solidFill>
                <a:latin typeface="微软雅黑" pitchFamily="34" charset="-122"/>
                <a:ea typeface="微软雅黑" pitchFamily="34" charset="-122"/>
              </a:rPr>
              <a:t>数据中心</a:t>
            </a:r>
            <a:r>
              <a:rPr lang="en-US" altLang="zh-CN" sz="1200" dirty="0">
                <a:solidFill>
                  <a:schemeClr val="tx2"/>
                </a:solidFill>
                <a:latin typeface="微软雅黑" pitchFamily="34" charset="-122"/>
                <a:ea typeface="微软雅黑" pitchFamily="34" charset="-122"/>
              </a:rPr>
              <a:t>1</a:t>
            </a:r>
          </a:p>
        </p:txBody>
      </p:sp>
      <p:sp>
        <p:nvSpPr>
          <p:cNvPr id="21" name="Line 25"/>
          <p:cNvSpPr>
            <a:spLocks noChangeShapeType="1"/>
          </p:cNvSpPr>
          <p:nvPr/>
        </p:nvSpPr>
        <p:spPr bwMode="auto">
          <a:xfrm>
            <a:off x="3995936" y="3613509"/>
            <a:ext cx="864000" cy="0"/>
          </a:xfrm>
          <a:prstGeom prst="line">
            <a:avLst/>
          </a:prstGeom>
          <a:noFill/>
          <a:ln w="28575">
            <a:solidFill>
              <a:srgbClr val="0000FF"/>
            </a:solidFill>
            <a:round/>
            <a:headEnd/>
            <a:tailEnd/>
          </a:ln>
        </p:spPr>
        <p:txBody>
          <a:bodyPr wrap="square" lIns="60664" tIns="30331" rIns="60664" bIns="30331">
            <a:spAutoFit/>
          </a:bodyPr>
          <a:lstStyle/>
          <a:p>
            <a:endParaRPr lang="zh-CN" altLang="en-US">
              <a:solidFill>
                <a:schemeClr val="tx2"/>
              </a:solidFill>
              <a:latin typeface="微软雅黑" pitchFamily="34" charset="-122"/>
              <a:ea typeface="微软雅黑" pitchFamily="34" charset="-122"/>
            </a:endParaRPr>
          </a:p>
        </p:txBody>
      </p:sp>
      <p:sp>
        <p:nvSpPr>
          <p:cNvPr id="22" name="Line 26"/>
          <p:cNvSpPr>
            <a:spLocks noChangeShapeType="1"/>
          </p:cNvSpPr>
          <p:nvPr/>
        </p:nvSpPr>
        <p:spPr bwMode="auto">
          <a:xfrm>
            <a:off x="3991818" y="3604119"/>
            <a:ext cx="418282" cy="905790"/>
          </a:xfrm>
          <a:prstGeom prst="line">
            <a:avLst/>
          </a:prstGeom>
          <a:noFill/>
          <a:ln w="28575">
            <a:solidFill>
              <a:srgbClr val="0000FF"/>
            </a:solidFill>
            <a:round/>
            <a:headEnd/>
            <a:tailEnd/>
          </a:ln>
        </p:spPr>
        <p:txBody>
          <a:bodyPr wrap="square" lIns="60664" tIns="30331" rIns="60664" bIns="30331">
            <a:spAutoFit/>
          </a:bodyPr>
          <a:lstStyle/>
          <a:p>
            <a:endParaRPr lang="zh-CN" altLang="en-US">
              <a:solidFill>
                <a:schemeClr val="tx2"/>
              </a:solidFill>
              <a:latin typeface="微软雅黑" pitchFamily="34" charset="-122"/>
              <a:ea typeface="微软雅黑" pitchFamily="34" charset="-122"/>
            </a:endParaRPr>
          </a:p>
        </p:txBody>
      </p:sp>
      <p:sp>
        <p:nvSpPr>
          <p:cNvPr id="23" name="Line 27"/>
          <p:cNvSpPr>
            <a:spLocks noChangeShapeType="1"/>
          </p:cNvSpPr>
          <p:nvPr/>
        </p:nvSpPr>
        <p:spPr bwMode="auto">
          <a:xfrm flipH="1">
            <a:off x="4402456" y="3685517"/>
            <a:ext cx="457575" cy="799286"/>
          </a:xfrm>
          <a:prstGeom prst="line">
            <a:avLst/>
          </a:prstGeom>
          <a:noFill/>
          <a:ln w="28575">
            <a:solidFill>
              <a:srgbClr val="0000FF"/>
            </a:solidFill>
            <a:round/>
            <a:headEnd/>
            <a:tailEnd/>
          </a:ln>
        </p:spPr>
        <p:txBody>
          <a:bodyPr wrap="square" lIns="60664" tIns="30331" rIns="60664" bIns="30331">
            <a:spAutoFit/>
          </a:bodyPr>
          <a:lstStyle/>
          <a:p>
            <a:endParaRPr lang="zh-CN" altLang="en-US">
              <a:solidFill>
                <a:schemeClr val="tx2"/>
              </a:solidFill>
              <a:latin typeface="微软雅黑" pitchFamily="34" charset="-122"/>
              <a:ea typeface="微软雅黑" pitchFamily="34" charset="-122"/>
            </a:endParaRPr>
          </a:p>
        </p:txBody>
      </p:sp>
      <p:pic>
        <p:nvPicPr>
          <p:cNvPr id="24" name="Picture 65" descr="Red Hat_blue"/>
          <p:cNvPicPr>
            <a:picLocks noChangeAspect="1" noChangeArrowheads="1"/>
          </p:cNvPicPr>
          <p:nvPr/>
        </p:nvPicPr>
        <p:blipFill>
          <a:blip r:embed="rId13" cstate="email">
            <a:clrChange>
              <a:clrFrom>
                <a:srgbClr val="0000FF"/>
              </a:clrFrom>
              <a:clrTo>
                <a:srgbClr val="0000FF">
                  <a:alpha val="0"/>
                </a:srgbClr>
              </a:clrTo>
            </a:clrChange>
            <a:extLst>
              <a:ext uri="{28A0092B-C50C-407E-A947-70E740481C1C}">
                <a14:useLocalDpi xmlns:a14="http://schemas.microsoft.com/office/drawing/2010/main"/>
              </a:ext>
            </a:extLst>
          </a:blip>
          <a:srcRect/>
          <a:stretch>
            <a:fillRect/>
          </a:stretch>
        </p:blipFill>
        <p:spPr bwMode="auto">
          <a:xfrm>
            <a:off x="3547186" y="3116222"/>
            <a:ext cx="34281" cy="82995"/>
          </a:xfrm>
          <a:prstGeom prst="rect">
            <a:avLst/>
          </a:prstGeom>
          <a:noFill/>
          <a:ln w="9525">
            <a:noFill/>
            <a:miter lim="800000"/>
            <a:headEnd/>
            <a:tailEnd/>
          </a:ln>
        </p:spPr>
      </p:pic>
      <p:sp>
        <p:nvSpPr>
          <p:cNvPr id="25" name="Text Box 29"/>
          <p:cNvSpPr txBox="1">
            <a:spLocks noChangeArrowheads="1"/>
          </p:cNvSpPr>
          <p:nvPr/>
        </p:nvSpPr>
        <p:spPr bwMode="auto">
          <a:xfrm>
            <a:off x="3995936" y="3004273"/>
            <a:ext cx="757477" cy="249196"/>
          </a:xfrm>
          <a:prstGeom prst="rect">
            <a:avLst/>
          </a:prstGeom>
          <a:noFill/>
          <a:ln w="12700" algn="ctr">
            <a:noFill/>
            <a:miter lim="800000"/>
            <a:headEnd/>
            <a:tailEnd/>
          </a:ln>
        </p:spPr>
        <p:txBody>
          <a:bodyPr wrap="square" lIns="63906" tIns="31953" rIns="63906" bIns="31953">
            <a:spAutoFit/>
          </a:bodyPr>
          <a:lstStyle/>
          <a:p>
            <a:pPr defTabSz="614052"/>
            <a:r>
              <a:rPr lang="zh-CN" altLang="en-US" sz="1200" dirty="0">
                <a:solidFill>
                  <a:schemeClr val="tx2"/>
                </a:solidFill>
                <a:latin typeface="微软雅黑" pitchFamily="34" charset="-122"/>
                <a:ea typeface="微软雅黑" pitchFamily="34" charset="-122"/>
              </a:rPr>
              <a:t>虚拟桌面</a:t>
            </a:r>
            <a:endParaRPr lang="en-US" altLang="zh-CN" sz="1200" dirty="0">
              <a:solidFill>
                <a:schemeClr val="tx2"/>
              </a:solidFill>
              <a:latin typeface="微软雅黑" pitchFamily="34" charset="-122"/>
              <a:ea typeface="微软雅黑" pitchFamily="34" charset="-122"/>
            </a:endParaRPr>
          </a:p>
        </p:txBody>
      </p:sp>
      <p:pic>
        <p:nvPicPr>
          <p:cNvPr id="26" name="Picture 30"/>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4103777" y="4275616"/>
            <a:ext cx="757657" cy="1098732"/>
          </a:xfrm>
          <a:prstGeom prst="rect">
            <a:avLst/>
          </a:prstGeom>
          <a:noFill/>
          <a:ln w="9525">
            <a:noFill/>
            <a:miter lim="800000"/>
            <a:headEnd/>
            <a:tailEnd/>
          </a:ln>
        </p:spPr>
      </p:pic>
      <p:sp>
        <p:nvSpPr>
          <p:cNvPr id="27" name="Line 114"/>
          <p:cNvSpPr>
            <a:spLocks noChangeShapeType="1"/>
          </p:cNvSpPr>
          <p:nvPr/>
        </p:nvSpPr>
        <p:spPr bwMode="auto">
          <a:xfrm>
            <a:off x="2114000" y="2035851"/>
            <a:ext cx="1381718" cy="226310"/>
          </a:xfrm>
          <a:prstGeom prst="line">
            <a:avLst/>
          </a:prstGeom>
          <a:noFill/>
          <a:ln w="28575">
            <a:solidFill>
              <a:schemeClr val="folHlink"/>
            </a:solidFill>
            <a:round/>
            <a:headEnd type="triangle" w="med" len="med"/>
            <a:tailEnd type="triangle" w="med" len="med"/>
          </a:ln>
        </p:spPr>
        <p:txBody>
          <a:bodyPr wrap="none" lIns="70037" tIns="35018" rIns="70037" bIns="35018" anchor="ctr"/>
          <a:lstStyle/>
          <a:p>
            <a:endParaRPr lang="zh-CN" altLang="en-US">
              <a:solidFill>
                <a:schemeClr val="tx2"/>
              </a:solidFill>
              <a:latin typeface="微软雅黑" pitchFamily="34" charset="-122"/>
              <a:ea typeface="微软雅黑" pitchFamily="34" charset="-122"/>
            </a:endParaRPr>
          </a:p>
        </p:txBody>
      </p:sp>
      <p:pic>
        <p:nvPicPr>
          <p:cNvPr id="28" name="Picture 32"/>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317329" y="3631293"/>
            <a:ext cx="2380343" cy="1385274"/>
          </a:xfrm>
          <a:prstGeom prst="rect">
            <a:avLst/>
          </a:prstGeom>
          <a:noFill/>
          <a:ln w="9525" algn="ctr">
            <a:noFill/>
            <a:miter lim="800000"/>
            <a:headEnd/>
            <a:tailEnd/>
          </a:ln>
        </p:spPr>
      </p:pic>
      <p:sp>
        <p:nvSpPr>
          <p:cNvPr id="29" name="Line 114"/>
          <p:cNvSpPr>
            <a:spLocks noChangeShapeType="1"/>
          </p:cNvSpPr>
          <p:nvPr/>
        </p:nvSpPr>
        <p:spPr bwMode="auto">
          <a:xfrm flipV="1">
            <a:off x="2647261" y="2797854"/>
            <a:ext cx="933207" cy="1168400"/>
          </a:xfrm>
          <a:prstGeom prst="line">
            <a:avLst/>
          </a:prstGeom>
          <a:noFill/>
          <a:ln w="28575">
            <a:solidFill>
              <a:schemeClr val="folHlink"/>
            </a:solidFill>
            <a:round/>
            <a:headEnd type="triangle" w="med" len="med"/>
            <a:tailEnd type="triangle" w="med" len="med"/>
          </a:ln>
        </p:spPr>
        <p:txBody>
          <a:bodyPr wrap="none" lIns="70037" tIns="35018" rIns="70037" bIns="35018" anchor="ctr"/>
          <a:lstStyle/>
          <a:p>
            <a:endParaRPr lang="zh-CN" altLang="en-US">
              <a:solidFill>
                <a:schemeClr val="tx2"/>
              </a:solidFill>
              <a:latin typeface="微软雅黑" pitchFamily="34" charset="-122"/>
              <a:ea typeface="微软雅黑" pitchFamily="34" charset="-122"/>
            </a:endParaRPr>
          </a:p>
        </p:txBody>
      </p:sp>
      <p:pic>
        <p:nvPicPr>
          <p:cNvPr id="30" name="Picture 34"/>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203848" y="3170748"/>
            <a:ext cx="757657" cy="1101843"/>
          </a:xfrm>
          <a:prstGeom prst="rect">
            <a:avLst/>
          </a:prstGeom>
          <a:noFill/>
          <a:ln w="9525">
            <a:noFill/>
            <a:miter lim="800000"/>
            <a:headEnd/>
            <a:tailEnd/>
          </a:ln>
        </p:spPr>
      </p:pic>
      <p:pic>
        <p:nvPicPr>
          <p:cNvPr id="31" name="Picture 35"/>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4822455" y="3170748"/>
            <a:ext cx="757657" cy="1101843"/>
          </a:xfrm>
          <a:prstGeom prst="rect">
            <a:avLst/>
          </a:prstGeom>
          <a:noFill/>
          <a:ln w="9525">
            <a:noFill/>
            <a:miter lim="800000"/>
            <a:headEnd/>
            <a:tailEnd/>
          </a:ln>
        </p:spPr>
      </p:pic>
      <p:sp>
        <p:nvSpPr>
          <p:cNvPr id="32" name="Text Box 36"/>
          <p:cNvSpPr txBox="1">
            <a:spLocks noChangeArrowheads="1"/>
          </p:cNvSpPr>
          <p:nvPr/>
        </p:nvSpPr>
        <p:spPr bwMode="auto">
          <a:xfrm>
            <a:off x="2423255" y="2273965"/>
            <a:ext cx="823927" cy="233807"/>
          </a:xfrm>
          <a:prstGeom prst="rect">
            <a:avLst/>
          </a:prstGeom>
          <a:noFill/>
          <a:ln w="12700" algn="ctr">
            <a:noFill/>
            <a:miter lim="800000"/>
            <a:headEnd/>
            <a:tailEnd/>
          </a:ln>
        </p:spPr>
        <p:txBody>
          <a:bodyPr wrap="square" lIns="63906" tIns="31953" rIns="63906" bIns="31953">
            <a:spAutoFit/>
          </a:bodyPr>
          <a:lstStyle/>
          <a:p>
            <a:pPr defTabSz="614052"/>
            <a:r>
              <a:rPr lang="zh-CN" altLang="en-US" sz="1100" dirty="0">
                <a:solidFill>
                  <a:schemeClr val="tx2"/>
                </a:solidFill>
                <a:latin typeface="微软雅黑" pitchFamily="34" charset="-122"/>
                <a:ea typeface="微软雅黑" pitchFamily="34" charset="-122"/>
              </a:rPr>
              <a:t>通过</a:t>
            </a:r>
            <a:r>
              <a:rPr lang="en-US" altLang="zh-CN" sz="1100" dirty="0">
                <a:solidFill>
                  <a:schemeClr val="tx2"/>
                </a:solidFill>
                <a:latin typeface="微软雅黑" pitchFamily="34" charset="-122"/>
                <a:ea typeface="微软雅黑" pitchFamily="34" charset="-122"/>
              </a:rPr>
              <a:t>IE</a:t>
            </a:r>
            <a:r>
              <a:rPr lang="zh-CN" altLang="en-US" sz="1100" dirty="0">
                <a:solidFill>
                  <a:schemeClr val="tx2"/>
                </a:solidFill>
                <a:latin typeface="微软雅黑" pitchFamily="34" charset="-122"/>
                <a:ea typeface="微软雅黑" pitchFamily="34" charset="-122"/>
              </a:rPr>
              <a:t>访问</a:t>
            </a:r>
          </a:p>
        </p:txBody>
      </p:sp>
      <p:grpSp>
        <p:nvGrpSpPr>
          <p:cNvPr id="33" name="组合 181"/>
          <p:cNvGrpSpPr/>
          <p:nvPr/>
        </p:nvGrpSpPr>
        <p:grpSpPr>
          <a:xfrm>
            <a:off x="54901" y="6095798"/>
            <a:ext cx="8592657" cy="359725"/>
            <a:chOff x="134328" y="6773982"/>
            <a:chExt cx="8148276" cy="434335"/>
          </a:xfrm>
        </p:grpSpPr>
        <p:sp>
          <p:nvSpPr>
            <p:cNvPr id="34" name="矩形 33"/>
            <p:cNvSpPr/>
            <p:nvPr/>
          </p:nvSpPr>
          <p:spPr>
            <a:xfrm>
              <a:off x="134328" y="6773982"/>
              <a:ext cx="1062842" cy="369332"/>
            </a:xfrm>
            <a:prstGeom prst="rect">
              <a:avLst/>
            </a:prstGeom>
          </p:spPr>
          <p:txBody>
            <a:bodyPr wrap="square">
              <a:spAutoFit/>
            </a:bodyPr>
            <a:lstStyle/>
            <a:p>
              <a:pPr defTabSz="700423" fontAlgn="auto">
                <a:spcBef>
                  <a:spcPts val="0"/>
                </a:spcBef>
                <a:spcAft>
                  <a:spcPts val="0"/>
                </a:spcAft>
                <a:defRPr/>
              </a:pPr>
              <a:r>
                <a:rPr lang="zh-CN" altLang="en-US" sz="1400" kern="0" dirty="0" smtClean="0">
                  <a:solidFill>
                    <a:srgbClr val="E7800F"/>
                  </a:solidFill>
                  <a:latin typeface="微软雅黑" pitchFamily="34" charset="-122"/>
                  <a:ea typeface="微软雅黑" pitchFamily="34" charset="-122"/>
                </a:rPr>
                <a:t>完美体验</a:t>
              </a:r>
            </a:p>
          </p:txBody>
        </p:sp>
        <p:sp>
          <p:nvSpPr>
            <p:cNvPr id="35" name="梯形 34"/>
            <p:cNvSpPr/>
            <p:nvPr/>
          </p:nvSpPr>
          <p:spPr bwMode="auto">
            <a:xfrm flipV="1">
              <a:off x="1472939" y="6913075"/>
              <a:ext cx="6809665" cy="216000"/>
            </a:xfrm>
            <a:prstGeom prst="trapezoid">
              <a:avLst>
                <a:gd name="adj" fmla="val 155072"/>
              </a:avLst>
            </a:prstGeom>
            <a:solidFill>
              <a:srgbClr val="777777">
                <a:lumMod val="60000"/>
                <a:lumOff val="40000"/>
              </a:srgbClr>
            </a:solidFill>
            <a:ln w="9525" cap="flat" cmpd="sng" algn="ctr">
              <a:noFill/>
              <a:prstDash val="solid"/>
              <a:round/>
              <a:headEnd type="none" w="med" len="med"/>
              <a:tailEnd type="none" w="med" len="med"/>
            </a:ln>
            <a:effectLst/>
          </p:spPr>
          <p:txBody>
            <a:bodyPr vert="horz" wrap="square" lIns="79200" tIns="39600" rIns="79200" bIns="39600" numCol="1" rtlCol="0" anchor="t" anchorCtr="0" compatLnSpc="1">
              <a:prstTxWarp prst="textNoShape">
                <a:avLst/>
              </a:prstTxWarp>
              <a:noAutofit/>
            </a:bodyPr>
            <a:lstStyle/>
            <a:p>
              <a:pPr defTabSz="614085">
                <a:defRPr/>
              </a:pPr>
              <a:endParaRPr lang="zh-CN" altLang="en-US" sz="1100" kern="0" dirty="0" smtClean="0">
                <a:latin typeface="微软雅黑" pitchFamily="34" charset="-122"/>
                <a:ea typeface="微软雅黑" pitchFamily="34" charset="-122"/>
              </a:endParaRPr>
            </a:p>
          </p:txBody>
        </p:sp>
        <p:sp>
          <p:nvSpPr>
            <p:cNvPr id="36" name="矩形 35"/>
            <p:cNvSpPr/>
            <p:nvPr/>
          </p:nvSpPr>
          <p:spPr>
            <a:xfrm>
              <a:off x="4402468" y="6836704"/>
              <a:ext cx="1196624" cy="371613"/>
            </a:xfrm>
            <a:prstGeom prst="rect">
              <a:avLst/>
            </a:prstGeom>
          </p:spPr>
          <p:txBody>
            <a:bodyPr wrap="none">
              <a:spAutoFit/>
            </a:bodyPr>
            <a:lstStyle/>
            <a:p>
              <a:pPr defTabSz="700423" fontAlgn="auto">
                <a:spcBef>
                  <a:spcPts val="0"/>
                </a:spcBef>
                <a:spcAft>
                  <a:spcPts val="0"/>
                </a:spcAft>
                <a:defRPr/>
              </a:pPr>
              <a:r>
                <a:rPr lang="zh-CN" altLang="en-US" sz="1400" kern="0" smtClean="0">
                  <a:latin typeface="微软雅黑" pitchFamily="34" charset="-122"/>
                  <a:ea typeface="微软雅黑" pitchFamily="34" charset="-122"/>
                </a:rPr>
                <a:t>企业拎包</a:t>
              </a:r>
              <a:r>
                <a:rPr lang="zh-CN" altLang="en-US" sz="1400" kern="0" dirty="0" smtClean="0">
                  <a:latin typeface="微软雅黑" pitchFamily="34" charset="-122"/>
                  <a:ea typeface="微软雅黑" pitchFamily="34" charset="-122"/>
                </a:rPr>
                <a:t>入驻</a:t>
              </a:r>
            </a:p>
          </p:txBody>
        </p:sp>
      </p:grpSp>
      <p:grpSp>
        <p:nvGrpSpPr>
          <p:cNvPr id="37" name="组合 182"/>
          <p:cNvGrpSpPr/>
          <p:nvPr/>
        </p:nvGrpSpPr>
        <p:grpSpPr>
          <a:xfrm>
            <a:off x="362332" y="5593041"/>
            <a:ext cx="8522279" cy="335658"/>
            <a:chOff x="499335" y="6329432"/>
            <a:chExt cx="11744766" cy="405276"/>
          </a:xfrm>
        </p:grpSpPr>
        <p:sp>
          <p:nvSpPr>
            <p:cNvPr id="38" name="圆角矩形 37"/>
            <p:cNvSpPr/>
            <p:nvPr/>
          </p:nvSpPr>
          <p:spPr bwMode="auto">
            <a:xfrm>
              <a:off x="1444483" y="6329432"/>
              <a:ext cx="2120348" cy="385396"/>
            </a:xfrm>
            <a:prstGeom prst="roundRect">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79200" tIns="39600" rIns="79200" bIns="39600" numCol="1" rtlCol="0" anchor="ctr" anchorCtr="0" compatLnSpc="1">
              <a:prstTxWarp prst="textNoShape">
                <a:avLst/>
              </a:prstTxWarp>
              <a:noAutofit/>
            </a:bodyPr>
            <a:lstStyle/>
            <a:p>
              <a:pPr algn="ctr" defTabSz="614085" fontAlgn="auto">
                <a:spcBef>
                  <a:spcPts val="0"/>
                </a:spcBef>
                <a:spcAft>
                  <a:spcPts val="0"/>
                </a:spcAft>
                <a:defRPr/>
              </a:pPr>
              <a:r>
                <a:rPr lang="en-US" altLang="zh-CN" sz="1050" kern="0" dirty="0" smtClean="0">
                  <a:latin typeface="微软雅黑" pitchFamily="34" charset="-122"/>
                  <a:ea typeface="微软雅黑" pitchFamily="34" charset="-122"/>
                </a:rPr>
                <a:t>CAPEX</a:t>
              </a:r>
              <a:r>
                <a:rPr lang="zh-CN" altLang="en-US" sz="1050" kern="0" dirty="0" smtClean="0">
                  <a:latin typeface="微软雅黑" pitchFamily="34" charset="-122"/>
                  <a:ea typeface="微软雅黑" pitchFamily="34" charset="-122"/>
                </a:rPr>
                <a:t>转化为</a:t>
              </a:r>
              <a:r>
                <a:rPr lang="en-US" altLang="zh-CN" sz="1050" kern="0" dirty="0" smtClean="0">
                  <a:latin typeface="微软雅黑" pitchFamily="34" charset="-122"/>
                  <a:ea typeface="微软雅黑" pitchFamily="34" charset="-122"/>
                </a:rPr>
                <a:t>OPEX</a:t>
              </a:r>
              <a:endParaRPr lang="zh-CN" altLang="en-US" sz="1050" kern="0" dirty="0" smtClean="0">
                <a:latin typeface="微软雅黑" pitchFamily="34" charset="-122"/>
                <a:ea typeface="微软雅黑" pitchFamily="34" charset="-122"/>
              </a:endParaRPr>
            </a:p>
          </p:txBody>
        </p:sp>
        <p:sp>
          <p:nvSpPr>
            <p:cNvPr id="39" name="圆角矩形 38"/>
            <p:cNvSpPr/>
            <p:nvPr/>
          </p:nvSpPr>
          <p:spPr bwMode="auto">
            <a:xfrm>
              <a:off x="4007773" y="6329432"/>
              <a:ext cx="829265" cy="385396"/>
            </a:xfrm>
            <a:prstGeom prst="roundRect">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79200" tIns="39600" rIns="79200" bIns="39600" numCol="1" rtlCol="0" anchor="ctr" anchorCtr="0" compatLnSpc="1">
              <a:prstTxWarp prst="textNoShape">
                <a:avLst/>
              </a:prstTxWarp>
              <a:noAutofit/>
            </a:bodyPr>
            <a:lstStyle/>
            <a:p>
              <a:pPr algn="ctr" defTabSz="614085" fontAlgn="auto">
                <a:spcBef>
                  <a:spcPts val="0"/>
                </a:spcBef>
                <a:spcAft>
                  <a:spcPts val="0"/>
                </a:spcAft>
                <a:defRPr/>
              </a:pPr>
              <a:r>
                <a:rPr lang="zh-CN" altLang="en-US" sz="1050" kern="0" dirty="0" smtClean="0">
                  <a:latin typeface="微软雅黑" pitchFamily="34" charset="-122"/>
                  <a:ea typeface="微软雅黑" pitchFamily="34" charset="-122"/>
                </a:rPr>
                <a:t>免安装</a:t>
              </a:r>
            </a:p>
          </p:txBody>
        </p:sp>
        <p:sp>
          <p:nvSpPr>
            <p:cNvPr id="40" name="圆角矩形 39"/>
            <p:cNvSpPr/>
            <p:nvPr/>
          </p:nvSpPr>
          <p:spPr bwMode="auto">
            <a:xfrm>
              <a:off x="5416188" y="6329432"/>
              <a:ext cx="828000" cy="385396"/>
            </a:xfrm>
            <a:prstGeom prst="roundRect">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79200" tIns="39600" rIns="79200" bIns="39600" numCol="1" rtlCol="0" anchor="ctr" anchorCtr="0" compatLnSpc="1">
              <a:prstTxWarp prst="textNoShape">
                <a:avLst/>
              </a:prstTxWarp>
              <a:noAutofit/>
            </a:bodyPr>
            <a:lstStyle/>
            <a:p>
              <a:pPr algn="ctr" defTabSz="614085" fontAlgn="auto">
                <a:spcBef>
                  <a:spcPts val="0"/>
                </a:spcBef>
                <a:spcAft>
                  <a:spcPts val="0"/>
                </a:spcAft>
                <a:defRPr/>
              </a:pPr>
              <a:r>
                <a:rPr lang="zh-CN" altLang="en-US" sz="1050" kern="0" dirty="0" smtClean="0">
                  <a:latin typeface="微软雅黑" pitchFamily="34" charset="-122"/>
                  <a:ea typeface="微软雅黑" pitchFamily="34" charset="-122"/>
                </a:rPr>
                <a:t>免维护</a:t>
              </a:r>
            </a:p>
          </p:txBody>
        </p:sp>
        <p:sp>
          <p:nvSpPr>
            <p:cNvPr id="41" name="圆角矩形 40"/>
            <p:cNvSpPr/>
            <p:nvPr/>
          </p:nvSpPr>
          <p:spPr bwMode="auto">
            <a:xfrm>
              <a:off x="10443116" y="6329432"/>
              <a:ext cx="644962" cy="385396"/>
            </a:xfrm>
            <a:prstGeom prst="roundRect">
              <a:avLst/>
            </a:prstGeom>
            <a:gradFill rotWithShape="1">
              <a:gsLst>
                <a:gs pos="0">
                  <a:srgbClr val="FFCC66">
                    <a:shade val="51000"/>
                    <a:satMod val="130000"/>
                  </a:srgbClr>
                </a:gs>
                <a:gs pos="80000">
                  <a:srgbClr val="FFCC66">
                    <a:shade val="93000"/>
                    <a:satMod val="130000"/>
                  </a:srgbClr>
                </a:gs>
                <a:gs pos="100000">
                  <a:srgbClr val="FFCC66">
                    <a:shade val="94000"/>
                    <a:satMod val="135000"/>
                  </a:srgbClr>
                </a:gs>
              </a:gsLst>
              <a:lin ang="16200000" scaled="0"/>
            </a:gradFill>
            <a:ln w="9525" cap="flat" cmpd="sng" algn="ctr">
              <a:solidFill>
                <a:srgbClr val="FFCC66">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79200" tIns="39600" rIns="79200" bIns="39600" numCol="1" rtlCol="0" anchor="ctr" anchorCtr="0" compatLnSpc="1">
              <a:prstTxWarp prst="textNoShape">
                <a:avLst/>
              </a:prstTxWarp>
              <a:noAutofit/>
            </a:bodyPr>
            <a:lstStyle/>
            <a:p>
              <a:pPr algn="ctr" defTabSz="614085" fontAlgn="auto">
                <a:spcBef>
                  <a:spcPts val="0"/>
                </a:spcBef>
                <a:spcAft>
                  <a:spcPts val="0"/>
                </a:spcAft>
                <a:defRPr/>
              </a:pPr>
              <a:r>
                <a:rPr lang="zh-CN" altLang="en-US" sz="1050" kern="0" dirty="0" smtClean="0">
                  <a:latin typeface="微软雅黑" pitchFamily="34" charset="-122"/>
                  <a:ea typeface="微软雅黑" pitchFamily="34" charset="-122"/>
                </a:rPr>
                <a:t>安全</a:t>
              </a:r>
            </a:p>
          </p:txBody>
        </p:sp>
        <p:sp>
          <p:nvSpPr>
            <p:cNvPr id="42" name="圆角矩形 41"/>
            <p:cNvSpPr/>
            <p:nvPr/>
          </p:nvSpPr>
          <p:spPr bwMode="auto">
            <a:xfrm>
              <a:off x="11599139" y="6329432"/>
              <a:ext cx="644962" cy="385396"/>
            </a:xfrm>
            <a:prstGeom prst="roundRect">
              <a:avLst/>
            </a:prstGeom>
            <a:gradFill rotWithShape="1">
              <a:gsLst>
                <a:gs pos="0">
                  <a:srgbClr val="FFCC66">
                    <a:shade val="51000"/>
                    <a:satMod val="130000"/>
                  </a:srgbClr>
                </a:gs>
                <a:gs pos="80000">
                  <a:srgbClr val="FFCC66">
                    <a:shade val="93000"/>
                    <a:satMod val="130000"/>
                  </a:srgbClr>
                </a:gs>
                <a:gs pos="100000">
                  <a:srgbClr val="FFCC66">
                    <a:shade val="94000"/>
                    <a:satMod val="135000"/>
                  </a:srgbClr>
                </a:gs>
              </a:gsLst>
              <a:lin ang="16200000" scaled="0"/>
            </a:gradFill>
            <a:ln w="9525" cap="flat" cmpd="sng" algn="ctr">
              <a:solidFill>
                <a:srgbClr val="FFCC66">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79200" tIns="39600" rIns="79200" bIns="39600" numCol="1" rtlCol="0" anchor="ctr" anchorCtr="0" compatLnSpc="1">
              <a:prstTxWarp prst="textNoShape">
                <a:avLst/>
              </a:prstTxWarp>
              <a:noAutofit/>
            </a:bodyPr>
            <a:lstStyle/>
            <a:p>
              <a:pPr algn="ctr" defTabSz="614085" fontAlgn="auto">
                <a:spcBef>
                  <a:spcPts val="0"/>
                </a:spcBef>
                <a:spcAft>
                  <a:spcPts val="0"/>
                </a:spcAft>
                <a:defRPr/>
              </a:pPr>
              <a:r>
                <a:rPr lang="zh-CN" altLang="en-US" sz="1050" kern="0" dirty="0" smtClean="0">
                  <a:latin typeface="微软雅黑" pitchFamily="34" charset="-122"/>
                  <a:ea typeface="微软雅黑" pitchFamily="34" charset="-122"/>
                </a:rPr>
                <a:t>可靠</a:t>
              </a:r>
            </a:p>
          </p:txBody>
        </p:sp>
        <p:sp>
          <p:nvSpPr>
            <p:cNvPr id="43" name="圆角矩形 42"/>
            <p:cNvSpPr/>
            <p:nvPr/>
          </p:nvSpPr>
          <p:spPr bwMode="auto">
            <a:xfrm>
              <a:off x="499335" y="6329432"/>
              <a:ext cx="625128" cy="385396"/>
            </a:xfrm>
            <a:prstGeom prst="roundRect">
              <a:avLst/>
            </a:prstGeom>
            <a:gradFill rotWithShape="1">
              <a:gsLst>
                <a:gs pos="0">
                  <a:srgbClr val="990000">
                    <a:tint val="80000"/>
                    <a:satMod val="300000"/>
                  </a:srgbClr>
                </a:gs>
                <a:gs pos="100000">
                  <a:srgbClr val="990000">
                    <a:shade val="30000"/>
                    <a:satMod val="200000"/>
                  </a:srgbClr>
                </a:gs>
              </a:gsLst>
              <a:path path="circle">
                <a:fillToRect l="50000" t="50000" r="50000" b="50000"/>
              </a:path>
            </a:gradFill>
            <a:ln w="9525" cap="flat" cmpd="sng" algn="ctr">
              <a:solidFill>
                <a:srgbClr val="FFCC66">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79200" tIns="39600" rIns="79200" bIns="39600" numCol="1" rtlCol="0" anchor="ctr" anchorCtr="0" compatLnSpc="1">
              <a:prstTxWarp prst="textNoShape">
                <a:avLst/>
              </a:prstTxWarp>
              <a:noAutofit/>
            </a:bodyPr>
            <a:lstStyle/>
            <a:p>
              <a:pPr algn="ctr" defTabSz="614085" fontAlgn="auto">
                <a:spcBef>
                  <a:spcPts val="0"/>
                </a:spcBef>
                <a:spcAft>
                  <a:spcPts val="0"/>
                </a:spcAft>
                <a:defRPr/>
              </a:pPr>
              <a:r>
                <a:rPr lang="zh-CN" altLang="en-US" sz="1050" kern="0" dirty="0" smtClean="0">
                  <a:solidFill>
                    <a:srgbClr val="FFFFFF"/>
                  </a:solidFill>
                  <a:latin typeface="微软雅黑" pitchFamily="34" charset="-122"/>
                  <a:ea typeface="微软雅黑" pitchFamily="34" charset="-122"/>
                </a:rPr>
                <a:t>租用</a:t>
              </a:r>
            </a:p>
          </p:txBody>
        </p:sp>
        <p:sp>
          <p:nvSpPr>
            <p:cNvPr id="44" name="等于号 43"/>
            <p:cNvSpPr/>
            <p:nvPr/>
          </p:nvSpPr>
          <p:spPr bwMode="auto">
            <a:xfrm>
              <a:off x="1214200" y="6484757"/>
              <a:ext cx="151845" cy="91107"/>
            </a:xfrm>
            <a:prstGeom prst="mathEqual">
              <a:avLst/>
            </a:prstGeom>
            <a:solidFill>
              <a:srgbClr val="FFCC66"/>
            </a:solidFill>
            <a:ln w="9525" cap="flat" cmpd="sng" algn="ctr">
              <a:noFill/>
              <a:prstDash val="solid"/>
              <a:round/>
              <a:headEnd type="none" w="med" len="med"/>
              <a:tailEnd type="none" w="med" len="med"/>
            </a:ln>
            <a:effectLst/>
          </p:spPr>
          <p:txBody>
            <a:bodyPr vert="horz" wrap="square" lIns="79200" tIns="39600" rIns="79200" bIns="39600" numCol="1" rtlCol="0" anchor="ctr" anchorCtr="0" compatLnSpc="1">
              <a:prstTxWarp prst="textNoShape">
                <a:avLst/>
              </a:prstTxWarp>
              <a:noAutofit/>
            </a:bodyPr>
            <a:lstStyle/>
            <a:p>
              <a:pPr algn="ctr" defTabSz="614085" fontAlgn="auto">
                <a:spcBef>
                  <a:spcPts val="0"/>
                </a:spcBef>
                <a:spcAft>
                  <a:spcPts val="0"/>
                </a:spcAft>
                <a:defRPr/>
              </a:pPr>
              <a:endParaRPr lang="zh-CN" altLang="en-US" sz="1100" kern="0" dirty="0" smtClean="0">
                <a:latin typeface="微软雅黑" pitchFamily="34" charset="-122"/>
                <a:ea typeface="微软雅黑" pitchFamily="34" charset="-122"/>
              </a:endParaRPr>
            </a:p>
          </p:txBody>
        </p:sp>
        <p:sp>
          <p:nvSpPr>
            <p:cNvPr id="45" name="加号 44"/>
            <p:cNvSpPr/>
            <p:nvPr/>
          </p:nvSpPr>
          <p:spPr bwMode="auto">
            <a:xfrm>
              <a:off x="3694708" y="6469052"/>
              <a:ext cx="216024" cy="144016"/>
            </a:xfrm>
            <a:prstGeom prst="mathPlus">
              <a:avLst/>
            </a:prstGeom>
            <a:solidFill>
              <a:srgbClr val="FFCC66"/>
            </a:solidFill>
            <a:ln w="9525" cap="flat" cmpd="sng" algn="ctr">
              <a:noFill/>
              <a:prstDash val="solid"/>
              <a:round/>
              <a:headEnd type="none" w="med" len="med"/>
              <a:tailEnd type="none" w="med" len="med"/>
            </a:ln>
            <a:effectLst/>
          </p:spPr>
          <p:txBody>
            <a:bodyPr vert="horz" wrap="square" lIns="79200" tIns="39600" rIns="79200" bIns="39600" numCol="1" rtlCol="0" anchor="ctr" anchorCtr="0" compatLnSpc="1">
              <a:prstTxWarp prst="textNoShape">
                <a:avLst/>
              </a:prstTxWarp>
              <a:noAutofit/>
            </a:bodyPr>
            <a:lstStyle/>
            <a:p>
              <a:pPr algn="ctr" defTabSz="614085">
                <a:defRPr/>
              </a:pPr>
              <a:endParaRPr lang="zh-CN" altLang="en-US" sz="1000" kern="0" dirty="0" smtClean="0">
                <a:latin typeface="微软雅黑" pitchFamily="34" charset="-122"/>
                <a:ea typeface="微软雅黑" pitchFamily="34" charset="-122"/>
              </a:endParaRPr>
            </a:p>
          </p:txBody>
        </p:sp>
        <p:sp>
          <p:nvSpPr>
            <p:cNvPr id="46" name="加号 45"/>
            <p:cNvSpPr/>
            <p:nvPr/>
          </p:nvSpPr>
          <p:spPr bwMode="auto">
            <a:xfrm>
              <a:off x="5000047" y="6475680"/>
              <a:ext cx="216024" cy="144016"/>
            </a:xfrm>
            <a:prstGeom prst="mathPlus">
              <a:avLst/>
            </a:prstGeom>
            <a:solidFill>
              <a:srgbClr val="FFCC66"/>
            </a:solidFill>
            <a:ln w="9525" cap="flat" cmpd="sng" algn="ctr">
              <a:noFill/>
              <a:prstDash val="solid"/>
              <a:round/>
              <a:headEnd type="none" w="med" len="med"/>
              <a:tailEnd type="none" w="med" len="med"/>
            </a:ln>
            <a:effectLst/>
          </p:spPr>
          <p:txBody>
            <a:bodyPr vert="horz" wrap="square" lIns="79200" tIns="39600" rIns="79200" bIns="39600" numCol="1" rtlCol="0" anchor="ctr" anchorCtr="0" compatLnSpc="1">
              <a:prstTxWarp prst="textNoShape">
                <a:avLst/>
              </a:prstTxWarp>
              <a:noAutofit/>
            </a:bodyPr>
            <a:lstStyle/>
            <a:p>
              <a:pPr algn="ctr" defTabSz="614085">
                <a:defRPr/>
              </a:pPr>
              <a:endParaRPr lang="zh-CN" altLang="en-US" sz="1000" kern="0" dirty="0" smtClean="0">
                <a:latin typeface="微软雅黑" pitchFamily="34" charset="-122"/>
                <a:ea typeface="微软雅黑" pitchFamily="34" charset="-122"/>
              </a:endParaRPr>
            </a:p>
          </p:txBody>
        </p:sp>
        <p:sp>
          <p:nvSpPr>
            <p:cNvPr id="47" name="加号 46"/>
            <p:cNvSpPr/>
            <p:nvPr/>
          </p:nvSpPr>
          <p:spPr bwMode="auto">
            <a:xfrm>
              <a:off x="6477666" y="6469054"/>
              <a:ext cx="216024" cy="144016"/>
            </a:xfrm>
            <a:prstGeom prst="mathPlus">
              <a:avLst/>
            </a:prstGeom>
            <a:solidFill>
              <a:srgbClr val="FFCC66"/>
            </a:solidFill>
            <a:ln w="9525" cap="flat" cmpd="sng" algn="ctr">
              <a:noFill/>
              <a:prstDash val="solid"/>
              <a:round/>
              <a:headEnd type="none" w="med" len="med"/>
              <a:tailEnd type="none" w="med" len="med"/>
            </a:ln>
            <a:effectLst/>
          </p:spPr>
          <p:txBody>
            <a:bodyPr vert="horz" wrap="square" lIns="79200" tIns="39600" rIns="79200" bIns="39600" numCol="1" rtlCol="0" anchor="ctr" anchorCtr="0" compatLnSpc="1">
              <a:prstTxWarp prst="textNoShape">
                <a:avLst/>
              </a:prstTxWarp>
              <a:noAutofit/>
            </a:bodyPr>
            <a:lstStyle/>
            <a:p>
              <a:pPr algn="ctr" defTabSz="614085">
                <a:defRPr/>
              </a:pPr>
              <a:endParaRPr lang="zh-CN" altLang="en-US" sz="1000" kern="0" dirty="0" smtClean="0">
                <a:latin typeface="微软雅黑" pitchFamily="34" charset="-122"/>
                <a:ea typeface="微软雅黑" pitchFamily="34" charset="-122"/>
              </a:endParaRPr>
            </a:p>
          </p:txBody>
        </p:sp>
        <p:sp>
          <p:nvSpPr>
            <p:cNvPr id="48" name="圆角矩形 47"/>
            <p:cNvSpPr/>
            <p:nvPr/>
          </p:nvSpPr>
          <p:spPr bwMode="auto">
            <a:xfrm>
              <a:off x="6814275" y="6349312"/>
              <a:ext cx="1481581" cy="385396"/>
            </a:xfrm>
            <a:prstGeom prst="roundRect">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wrap="square" lIns="79200" tIns="39600" rIns="79200" bIns="39600" numCol="1" rtlCol="0" anchor="ctr" anchorCtr="0" compatLnSpc="1">
              <a:prstTxWarp prst="textNoShape">
                <a:avLst/>
              </a:prstTxWarp>
              <a:noAutofit/>
            </a:bodyPr>
            <a:lstStyle/>
            <a:p>
              <a:pPr algn="ctr" defTabSz="614085" fontAlgn="auto">
                <a:spcBef>
                  <a:spcPts val="0"/>
                </a:spcBef>
                <a:spcAft>
                  <a:spcPts val="0"/>
                </a:spcAft>
                <a:defRPr/>
              </a:pPr>
              <a:r>
                <a:rPr lang="zh-CN" altLang="en-US" sz="1050" kern="0" dirty="0" smtClean="0">
                  <a:latin typeface="微软雅黑" pitchFamily="34" charset="-122"/>
                  <a:ea typeface="微软雅黑" pitchFamily="34" charset="-122"/>
                </a:rPr>
                <a:t>随时可用</a:t>
              </a:r>
            </a:p>
          </p:txBody>
        </p:sp>
        <p:sp>
          <p:nvSpPr>
            <p:cNvPr id="49" name="加号 48"/>
            <p:cNvSpPr/>
            <p:nvPr/>
          </p:nvSpPr>
          <p:spPr bwMode="auto">
            <a:xfrm>
              <a:off x="8472116" y="6475680"/>
              <a:ext cx="216024" cy="144016"/>
            </a:xfrm>
            <a:prstGeom prst="mathPlus">
              <a:avLst/>
            </a:prstGeom>
            <a:solidFill>
              <a:srgbClr val="FFCC66"/>
            </a:solidFill>
            <a:ln w="9525" cap="flat" cmpd="sng" algn="ctr">
              <a:noFill/>
              <a:prstDash val="solid"/>
              <a:round/>
              <a:headEnd type="none" w="med" len="med"/>
              <a:tailEnd type="none" w="med" len="med"/>
            </a:ln>
            <a:effectLst/>
          </p:spPr>
          <p:txBody>
            <a:bodyPr vert="horz" wrap="square" lIns="79200" tIns="39600" rIns="79200" bIns="39600" numCol="1" rtlCol="0" anchor="ctr" anchorCtr="0" compatLnSpc="1">
              <a:prstTxWarp prst="textNoShape">
                <a:avLst/>
              </a:prstTxWarp>
              <a:noAutofit/>
            </a:bodyPr>
            <a:lstStyle/>
            <a:p>
              <a:pPr algn="ctr" defTabSz="614085">
                <a:defRPr/>
              </a:pPr>
              <a:endParaRPr lang="zh-CN" altLang="en-US" sz="1000" kern="0" dirty="0" smtClean="0">
                <a:latin typeface="微软雅黑" pitchFamily="34" charset="-122"/>
                <a:ea typeface="微软雅黑" pitchFamily="34" charset="-122"/>
              </a:endParaRPr>
            </a:p>
          </p:txBody>
        </p:sp>
        <p:sp>
          <p:nvSpPr>
            <p:cNvPr id="50" name="加号 49"/>
            <p:cNvSpPr/>
            <p:nvPr/>
          </p:nvSpPr>
          <p:spPr bwMode="auto">
            <a:xfrm>
              <a:off x="10075631" y="6449176"/>
              <a:ext cx="216024" cy="144016"/>
            </a:xfrm>
            <a:prstGeom prst="mathPlus">
              <a:avLst/>
            </a:prstGeom>
            <a:solidFill>
              <a:srgbClr val="FFCC66"/>
            </a:solidFill>
            <a:ln w="9525" cap="flat" cmpd="sng" algn="ctr">
              <a:noFill/>
              <a:prstDash val="solid"/>
              <a:round/>
              <a:headEnd type="none" w="med" len="med"/>
              <a:tailEnd type="none" w="med" len="med"/>
            </a:ln>
            <a:effectLst/>
          </p:spPr>
          <p:txBody>
            <a:bodyPr vert="horz" wrap="square" lIns="79200" tIns="39600" rIns="79200" bIns="39600" numCol="1" rtlCol="0" anchor="ctr" anchorCtr="0" compatLnSpc="1">
              <a:prstTxWarp prst="textNoShape">
                <a:avLst/>
              </a:prstTxWarp>
              <a:noAutofit/>
            </a:bodyPr>
            <a:lstStyle/>
            <a:p>
              <a:pPr algn="ctr" defTabSz="614085">
                <a:defRPr/>
              </a:pPr>
              <a:endParaRPr lang="zh-CN" altLang="en-US" sz="1000" kern="0" dirty="0" smtClean="0">
                <a:latin typeface="微软雅黑" pitchFamily="34" charset="-122"/>
                <a:ea typeface="微软雅黑" pitchFamily="34" charset="-122"/>
              </a:endParaRPr>
            </a:p>
          </p:txBody>
        </p:sp>
        <p:sp>
          <p:nvSpPr>
            <p:cNvPr id="51" name="加号 50"/>
            <p:cNvSpPr/>
            <p:nvPr/>
          </p:nvSpPr>
          <p:spPr bwMode="auto">
            <a:xfrm>
              <a:off x="11215319" y="6462428"/>
              <a:ext cx="216024" cy="144016"/>
            </a:xfrm>
            <a:prstGeom prst="mathPlus">
              <a:avLst/>
            </a:prstGeom>
            <a:solidFill>
              <a:srgbClr val="FFCC66"/>
            </a:solidFill>
            <a:ln w="9525" cap="flat" cmpd="sng" algn="ctr">
              <a:noFill/>
              <a:prstDash val="solid"/>
              <a:round/>
              <a:headEnd type="none" w="med" len="med"/>
              <a:tailEnd type="none" w="med" len="med"/>
            </a:ln>
            <a:effectLst/>
          </p:spPr>
          <p:txBody>
            <a:bodyPr vert="horz" wrap="square" lIns="79200" tIns="39600" rIns="79200" bIns="39600" numCol="1" rtlCol="0" anchor="ctr" anchorCtr="0" compatLnSpc="1">
              <a:prstTxWarp prst="textNoShape">
                <a:avLst/>
              </a:prstTxWarp>
              <a:noAutofit/>
            </a:bodyPr>
            <a:lstStyle/>
            <a:p>
              <a:pPr algn="ctr" defTabSz="614085">
                <a:defRPr/>
              </a:pPr>
              <a:endParaRPr lang="zh-CN" altLang="en-US" sz="1000" kern="0" dirty="0" smtClean="0">
                <a:latin typeface="微软雅黑" pitchFamily="34" charset="-122"/>
                <a:ea typeface="微软雅黑" pitchFamily="34" charset="-122"/>
              </a:endParaRPr>
            </a:p>
          </p:txBody>
        </p:sp>
        <p:sp>
          <p:nvSpPr>
            <p:cNvPr id="52" name="圆角矩形 51"/>
            <p:cNvSpPr/>
            <p:nvPr/>
          </p:nvSpPr>
          <p:spPr bwMode="auto">
            <a:xfrm>
              <a:off x="8892205" y="6335044"/>
              <a:ext cx="1073425" cy="385396"/>
            </a:xfrm>
            <a:prstGeom prst="roundRect">
              <a:avLst/>
            </a:prstGeom>
            <a:gradFill rotWithShape="1">
              <a:gsLst>
                <a:gs pos="0">
                  <a:srgbClr val="FFCC66">
                    <a:shade val="51000"/>
                    <a:satMod val="130000"/>
                  </a:srgbClr>
                </a:gs>
                <a:gs pos="80000">
                  <a:srgbClr val="FFCC66">
                    <a:shade val="93000"/>
                    <a:satMod val="130000"/>
                  </a:srgbClr>
                </a:gs>
                <a:gs pos="100000">
                  <a:srgbClr val="FFCC66">
                    <a:shade val="94000"/>
                    <a:satMod val="135000"/>
                  </a:srgbClr>
                </a:gs>
              </a:gsLst>
              <a:lin ang="16200000" scaled="0"/>
            </a:gradFill>
            <a:ln w="9525" cap="flat" cmpd="sng" algn="ctr">
              <a:solidFill>
                <a:srgbClr val="FFCC66">
                  <a:shade val="95000"/>
                  <a:satMod val="105000"/>
                </a:srgbClr>
              </a:solidFill>
              <a:prstDash val="solid"/>
              <a:headEnd type="none" w="med" len="med"/>
              <a:tailEnd type="none" w="med" len="med"/>
            </a:ln>
            <a:effectLst>
              <a:outerShdw blurRad="40000" dist="23000" dir="5400000" rotWithShape="0">
                <a:srgbClr val="000000">
                  <a:alpha val="35000"/>
                </a:srgbClr>
              </a:outerShdw>
            </a:effectLst>
          </p:spPr>
          <p:txBody>
            <a:bodyPr vert="horz" wrap="square" lIns="79200" tIns="39600" rIns="79200" bIns="39600" numCol="1" rtlCol="0" anchor="ctr" anchorCtr="0" compatLnSpc="1">
              <a:prstTxWarp prst="textNoShape">
                <a:avLst/>
              </a:prstTxWarp>
              <a:noAutofit/>
            </a:bodyPr>
            <a:lstStyle/>
            <a:p>
              <a:pPr algn="ctr" defTabSz="614085" fontAlgn="auto">
                <a:spcBef>
                  <a:spcPts val="0"/>
                </a:spcBef>
                <a:spcAft>
                  <a:spcPts val="0"/>
                </a:spcAft>
                <a:defRPr/>
              </a:pPr>
              <a:r>
                <a:rPr lang="zh-CN" altLang="en-US" sz="1050" kern="0" dirty="0" smtClean="0">
                  <a:latin typeface="微软雅黑" pitchFamily="34" charset="-122"/>
                  <a:ea typeface="微软雅黑" pitchFamily="34" charset="-122"/>
                </a:rPr>
                <a:t>绿色节能</a:t>
              </a:r>
            </a:p>
          </p:txBody>
        </p:sp>
      </p:grpSp>
      <p:sp>
        <p:nvSpPr>
          <p:cNvPr id="53" name="Text Box 23"/>
          <p:cNvSpPr txBox="1">
            <a:spLocks noChangeArrowheads="1"/>
          </p:cNvSpPr>
          <p:nvPr/>
        </p:nvSpPr>
        <p:spPr bwMode="auto">
          <a:xfrm>
            <a:off x="4067944" y="3687770"/>
            <a:ext cx="740200" cy="249196"/>
          </a:xfrm>
          <a:prstGeom prst="rect">
            <a:avLst/>
          </a:prstGeom>
          <a:noFill/>
          <a:ln w="12700" algn="ctr">
            <a:noFill/>
            <a:miter lim="800000"/>
            <a:headEnd/>
            <a:tailEnd/>
          </a:ln>
        </p:spPr>
        <p:txBody>
          <a:bodyPr wrap="square" lIns="63906" tIns="31953" rIns="63906" bIns="31953">
            <a:spAutoFit/>
          </a:bodyPr>
          <a:lstStyle/>
          <a:p>
            <a:pPr defTabSz="614052"/>
            <a:r>
              <a:rPr lang="zh-CN" altLang="en-US" sz="1200" dirty="0">
                <a:solidFill>
                  <a:schemeClr val="tx2"/>
                </a:solidFill>
                <a:latin typeface="微软雅黑" pitchFamily="34" charset="-122"/>
                <a:ea typeface="微软雅黑" pitchFamily="34" charset="-122"/>
              </a:rPr>
              <a:t>数据中</a:t>
            </a:r>
            <a:r>
              <a:rPr lang="zh-CN" altLang="en-US" sz="1200" dirty="0" smtClean="0">
                <a:solidFill>
                  <a:schemeClr val="tx2"/>
                </a:solidFill>
                <a:latin typeface="微软雅黑" pitchFamily="34" charset="-122"/>
                <a:ea typeface="微软雅黑" pitchFamily="34" charset="-122"/>
              </a:rPr>
              <a:t>心</a:t>
            </a:r>
            <a:endParaRPr lang="en-US" altLang="zh-CN" sz="1200" dirty="0">
              <a:solidFill>
                <a:schemeClr val="tx2"/>
              </a:solidFill>
              <a:latin typeface="微软雅黑" pitchFamily="34" charset="-122"/>
              <a:ea typeface="微软雅黑" pitchFamily="34" charset="-122"/>
            </a:endParaRPr>
          </a:p>
        </p:txBody>
      </p:sp>
      <p:cxnSp>
        <p:nvCxnSpPr>
          <p:cNvPr id="57" name="直接连接符 56"/>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8"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sp>
        <p:nvSpPr>
          <p:cNvPr id="77" name="圆角矩形 76"/>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企业</a:t>
            </a:r>
            <a:r>
              <a:rPr lang="en-US" altLang="zh-CN" sz="1400" b="1">
                <a:solidFill>
                  <a:schemeClr val="tx1"/>
                </a:solidFill>
                <a:latin typeface="微软雅黑" pitchFamily="34" charset="-122"/>
                <a:ea typeface="微软雅黑" pitchFamily="34" charset="-122"/>
              </a:rPr>
              <a:t>SaaS</a:t>
            </a:r>
            <a:r>
              <a:rPr lang="zh-CN" altLang="en-US" sz="1400" b="1">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79" name="直接连接符 78"/>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0" name="圆角矩形 79"/>
          <p:cNvSpPr/>
          <p:nvPr/>
        </p:nvSpPr>
        <p:spPr>
          <a:xfrm>
            <a:off x="1115616" y="1011559"/>
            <a:ext cx="780656"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云桌面</a:t>
            </a:r>
            <a:endParaRPr lang="en-US" altLang="zh-CN" sz="1400" b="1">
              <a:solidFill>
                <a:schemeClr val="bg1"/>
              </a:solidFill>
              <a:latin typeface="微软雅黑" pitchFamily="34" charset="-122"/>
              <a:ea typeface="微软雅黑" pitchFamily="34" charset="-122"/>
            </a:endParaRPr>
          </a:p>
          <a:p>
            <a:pPr algn="ctr"/>
            <a:r>
              <a:rPr lang="zh-CN" altLang="en-US" sz="1400" b="1">
                <a:solidFill>
                  <a:schemeClr val="bg1"/>
                </a:solidFill>
                <a:latin typeface="微软雅黑" pitchFamily="34" charset="-122"/>
                <a:ea typeface="微软雅黑" pitchFamily="34" charset="-122"/>
              </a:rPr>
              <a:t>平台</a:t>
            </a:r>
            <a:endParaRPr lang="zh-CN" altLang="en-US" sz="1400" b="1" dirty="0">
              <a:solidFill>
                <a:schemeClr val="bg1"/>
              </a:solidFill>
              <a:latin typeface="微软雅黑" pitchFamily="34" charset="-122"/>
              <a:ea typeface="微软雅黑" pitchFamily="34" charset="-122"/>
            </a:endParaRPr>
          </a:p>
        </p:txBody>
      </p:sp>
      <p:cxnSp>
        <p:nvCxnSpPr>
          <p:cNvPr id="81" name="直接连接符 80"/>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2" name="圆角矩形 81"/>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园区一卡通</a:t>
            </a:r>
            <a:endParaRPr lang="zh-CN" altLang="en-US" sz="1400" b="1" dirty="0">
              <a:solidFill>
                <a:schemeClr val="tx1"/>
              </a:solidFill>
              <a:latin typeface="微软雅黑" pitchFamily="34" charset="-122"/>
              <a:ea typeface="微软雅黑" pitchFamily="34" charset="-122"/>
            </a:endParaRPr>
          </a:p>
        </p:txBody>
      </p:sp>
      <p:cxnSp>
        <p:nvCxnSpPr>
          <p:cNvPr id="83" name="直接连接符 82"/>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4" name="圆角矩形 83"/>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综合信息发布平台</a:t>
            </a:r>
            <a:endParaRPr lang="zh-CN" altLang="en-US" sz="1400" b="1" dirty="0">
              <a:solidFill>
                <a:schemeClr val="tx1"/>
              </a:solidFill>
              <a:latin typeface="微软雅黑" pitchFamily="34" charset="-122"/>
              <a:ea typeface="微软雅黑" pitchFamily="34" charset="-122"/>
            </a:endParaRPr>
          </a:p>
        </p:txBody>
      </p:sp>
      <p:cxnSp>
        <p:nvCxnSpPr>
          <p:cNvPr id="85" name="直接连接符 84"/>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6" name="圆角矩形 85"/>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统一呼叫中心</a:t>
            </a:r>
            <a:endParaRPr lang="zh-CN" altLang="en-US" sz="1400" b="1" dirty="0">
              <a:solidFill>
                <a:schemeClr val="tx1"/>
              </a:solidFill>
              <a:latin typeface="微软雅黑" pitchFamily="34" charset="-122"/>
              <a:ea typeface="微软雅黑" pitchFamily="34" charset="-122"/>
            </a:endParaRPr>
          </a:p>
        </p:txBody>
      </p:sp>
      <p:cxnSp>
        <p:nvCxnSpPr>
          <p:cNvPr id="87" name="直接连接符 86"/>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8" name="圆角矩形 87"/>
          <p:cNvSpPr/>
          <p:nvPr/>
        </p:nvSpPr>
        <p:spPr>
          <a:xfrm>
            <a:off x="4537076" y="1011559"/>
            <a:ext cx="1009614"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信息亭服务系统</a:t>
            </a:r>
            <a:endParaRPr lang="zh-CN" altLang="en-US" sz="1400" b="1" dirty="0">
              <a:solidFill>
                <a:schemeClr val="tx1"/>
              </a:solidFill>
              <a:latin typeface="微软雅黑" pitchFamily="34" charset="-122"/>
              <a:ea typeface="微软雅黑" pitchFamily="34" charset="-122"/>
            </a:endParaRPr>
          </a:p>
        </p:txBody>
      </p:sp>
      <p:cxnSp>
        <p:nvCxnSpPr>
          <p:cNvPr id="89" name="直接连接符 88"/>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0" name="圆角矩形 89"/>
          <p:cNvSpPr/>
          <p:nvPr/>
        </p:nvSpPr>
        <p:spPr>
          <a:xfrm>
            <a:off x="5580112" y="1011559"/>
            <a:ext cx="79208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访客管理系统</a:t>
            </a:r>
            <a:endParaRPr lang="zh-CN" altLang="en-US" sz="1400" b="1" dirty="0">
              <a:solidFill>
                <a:schemeClr val="tx1"/>
              </a:solidFill>
              <a:latin typeface="微软雅黑" pitchFamily="34" charset="-122"/>
              <a:ea typeface="微软雅黑" pitchFamily="34" charset="-122"/>
            </a:endParaRPr>
          </a:p>
        </p:txBody>
      </p:sp>
      <p:cxnSp>
        <p:nvCxnSpPr>
          <p:cNvPr id="91" name="直接连接符 90"/>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2" name="圆角矩形 91"/>
          <p:cNvSpPr/>
          <p:nvPr/>
        </p:nvSpPr>
        <p:spPr>
          <a:xfrm>
            <a:off x="6372200"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物流服务平台</a:t>
            </a:r>
            <a:endParaRPr lang="zh-CN" altLang="en-US" sz="1400" b="1" dirty="0">
              <a:solidFill>
                <a:schemeClr val="tx1"/>
              </a:solidFill>
              <a:latin typeface="微软雅黑" pitchFamily="34" charset="-122"/>
              <a:ea typeface="微软雅黑" pitchFamily="34" charset="-122"/>
            </a:endParaRPr>
          </a:p>
        </p:txBody>
      </p:sp>
      <p:cxnSp>
        <p:nvCxnSpPr>
          <p:cNvPr id="93" name="直接连接符 92"/>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4" name="圆角矩形 93"/>
          <p:cNvSpPr/>
          <p:nvPr/>
        </p:nvSpPr>
        <p:spPr>
          <a:xfrm>
            <a:off x="7380312" y="1011559"/>
            <a:ext cx="1080120"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智慧产权服务平台</a:t>
            </a:r>
            <a:endParaRPr lang="zh-CN" altLang="en-US" sz="1400" b="1" dirty="0">
              <a:solidFill>
                <a:schemeClr val="tx1"/>
              </a:solidFill>
              <a:latin typeface="微软雅黑" pitchFamily="34" charset="-122"/>
              <a:ea typeface="微软雅黑" pitchFamily="34" charset="-122"/>
            </a:endParaRPr>
          </a:p>
        </p:txBody>
      </p:sp>
      <p:cxnSp>
        <p:nvCxnSpPr>
          <p:cNvPr id="95" name="直接连接符 94"/>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503739" y="2924944"/>
            <a:ext cx="1980029" cy="400110"/>
          </a:xfrm>
          <a:prstGeom prst="rect">
            <a:avLst/>
          </a:prstGeom>
        </p:spPr>
        <p:txBody>
          <a:bodyPr wrap="none">
            <a:spAutoFit/>
          </a:bodyPr>
          <a:lstStyle/>
          <a:p>
            <a:pPr>
              <a:defRPr/>
            </a:pPr>
            <a:r>
              <a:rPr lang="zh-CN" altLang="en-US" sz="2000">
                <a:solidFill>
                  <a:srgbClr val="FF3300"/>
                </a:solidFill>
              </a:rPr>
              <a:t>云</a:t>
            </a:r>
            <a:r>
              <a:rPr lang="zh-CN" altLang="en-US" sz="2000" smtClean="0">
                <a:solidFill>
                  <a:srgbClr val="FF3300"/>
                </a:solidFill>
              </a:rPr>
              <a:t>桌面使用</a:t>
            </a:r>
            <a:r>
              <a:rPr lang="zh-CN" altLang="en-US" sz="2000">
                <a:solidFill>
                  <a:srgbClr val="FF3300"/>
                </a:solidFill>
              </a:rPr>
              <a:t>场景</a:t>
            </a:r>
          </a:p>
        </p:txBody>
      </p:sp>
      <p:sp>
        <p:nvSpPr>
          <p:cNvPr id="74" name="同心圆 73"/>
          <p:cNvSpPr/>
          <p:nvPr/>
        </p:nvSpPr>
        <p:spPr>
          <a:xfrm>
            <a:off x="126083" y="2946945"/>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13912297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 name="Text Box 88"/>
          <p:cNvSpPr txBox="1">
            <a:spLocks noChangeArrowheads="1"/>
          </p:cNvSpPr>
          <p:nvPr/>
        </p:nvSpPr>
        <p:spPr bwMode="auto">
          <a:xfrm>
            <a:off x="6410985" y="5805264"/>
            <a:ext cx="913534" cy="307771"/>
          </a:xfrm>
          <a:prstGeom prst="rect">
            <a:avLst/>
          </a:prstGeom>
          <a:noFill/>
          <a:ln w="9525">
            <a:noFill/>
            <a:miter lim="800000"/>
            <a:headEnd/>
            <a:tailEnd/>
          </a:ln>
        </p:spPr>
        <p:txBody>
          <a:bodyPr wrap="square" lIns="91435" tIns="45717" rIns="91435" bIns="45717">
            <a:spAutoFit/>
          </a:bodyPr>
          <a:lstStyle/>
          <a:p>
            <a:pPr algn="ctr">
              <a:spcBef>
                <a:spcPct val="50000"/>
              </a:spcBef>
            </a:pPr>
            <a:r>
              <a:rPr lang="zh-CN" altLang="en-US" sz="1400" dirty="0" smtClean="0">
                <a:solidFill>
                  <a:srgbClr val="000000"/>
                </a:solidFill>
                <a:latin typeface="微软雅黑" pitchFamily="34" charset="-122"/>
                <a:ea typeface="微软雅黑" pitchFamily="34" charset="-122"/>
              </a:rPr>
              <a:t>自助加盟</a:t>
            </a:r>
            <a:endParaRPr lang="en-US" altLang="zh-CN" sz="1400" dirty="0">
              <a:solidFill>
                <a:srgbClr val="000000"/>
              </a:solidFill>
              <a:latin typeface="微软雅黑" pitchFamily="34" charset="-122"/>
              <a:ea typeface="微软雅黑" pitchFamily="34" charset="-122"/>
            </a:endParaRPr>
          </a:p>
        </p:txBody>
      </p:sp>
      <p:grpSp>
        <p:nvGrpSpPr>
          <p:cNvPr id="35" name="组合 33"/>
          <p:cNvGrpSpPr/>
          <p:nvPr/>
        </p:nvGrpSpPr>
        <p:grpSpPr>
          <a:xfrm>
            <a:off x="1085239" y="2575835"/>
            <a:ext cx="7599345" cy="3462425"/>
            <a:chOff x="2786383" y="881511"/>
            <a:chExt cx="6235700" cy="3824729"/>
          </a:xfrm>
        </p:grpSpPr>
        <p:sp>
          <p:nvSpPr>
            <p:cNvPr id="36" name="TextBox 214"/>
            <p:cNvSpPr txBox="1">
              <a:spLocks noChangeArrowheads="1"/>
            </p:cNvSpPr>
            <p:nvPr/>
          </p:nvSpPr>
          <p:spPr bwMode="auto">
            <a:xfrm>
              <a:off x="3507108" y="1799481"/>
              <a:ext cx="1368425" cy="286182"/>
            </a:xfrm>
            <a:prstGeom prst="rect">
              <a:avLst/>
            </a:prstGeom>
            <a:noFill/>
            <a:ln w="9525" algn="ctr">
              <a:noFill/>
              <a:miter lim="800000"/>
              <a:headEnd/>
              <a:tailEnd/>
            </a:ln>
          </p:spPr>
          <p:txBody>
            <a:bodyPr lIns="91435" tIns="45717" rIns="91435" bIns="4571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餐厅消费</a:t>
              </a:r>
              <a:endParaRPr kumimoji="0" lang="en-US" altLang="zh-CN" sz="1400" b="0" i="0" u="none" strike="noStrike" kern="0" cap="none" spc="0" normalizeH="0" baseline="0" noProof="0" dirty="0">
                <a:ln>
                  <a:noFill/>
                </a:ln>
                <a:solidFill>
                  <a:srgbClr val="000000"/>
                </a:solidFill>
                <a:effectLst/>
                <a:uLnTx/>
                <a:uFillTx/>
                <a:latin typeface="微软雅黑" pitchFamily="34" charset="-122"/>
                <a:ea typeface="微软雅黑" pitchFamily="34" charset="-122"/>
              </a:endParaRPr>
            </a:p>
          </p:txBody>
        </p:sp>
        <p:sp>
          <p:nvSpPr>
            <p:cNvPr id="37" name="TextBox 216"/>
            <p:cNvSpPr txBox="1">
              <a:spLocks noChangeArrowheads="1"/>
            </p:cNvSpPr>
            <p:nvPr/>
          </p:nvSpPr>
          <p:spPr bwMode="auto">
            <a:xfrm>
              <a:off x="4946992" y="1744713"/>
              <a:ext cx="1857375" cy="286182"/>
            </a:xfrm>
            <a:prstGeom prst="rect">
              <a:avLst/>
            </a:prstGeom>
            <a:noFill/>
            <a:ln w="9525" algn="ctr">
              <a:noFill/>
              <a:miter lim="800000"/>
              <a:headEnd/>
              <a:tailEnd/>
            </a:ln>
          </p:spPr>
          <p:txBody>
            <a:bodyPr lIns="91435" tIns="45717" rIns="91435" bIns="4571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a:ln>
                    <a:noFill/>
                  </a:ln>
                  <a:solidFill>
                    <a:srgbClr val="000000"/>
                  </a:solidFill>
                  <a:effectLst/>
                  <a:uLnTx/>
                  <a:uFillTx/>
                  <a:latin typeface="微软雅黑" pitchFamily="34" charset="-122"/>
                  <a:ea typeface="微软雅黑" pitchFamily="34" charset="-122"/>
                </a:rPr>
                <a:t>停车场管理</a:t>
              </a:r>
              <a:endParaRPr kumimoji="0" lang="en-US" altLang="zh-CN" sz="1400" b="0" i="0" u="none" strike="noStrike" kern="0" cap="none" spc="0" normalizeH="0" baseline="0" noProof="0">
                <a:ln>
                  <a:noFill/>
                </a:ln>
                <a:solidFill>
                  <a:srgbClr val="000000"/>
                </a:solidFill>
                <a:effectLst/>
                <a:uLnTx/>
                <a:uFillTx/>
                <a:latin typeface="微软雅黑" pitchFamily="34" charset="-122"/>
                <a:ea typeface="微软雅黑" pitchFamily="34" charset="-122"/>
              </a:endParaRPr>
            </a:p>
          </p:txBody>
        </p:sp>
        <p:sp>
          <p:nvSpPr>
            <p:cNvPr id="38" name="TextBox 214"/>
            <p:cNvSpPr txBox="1">
              <a:spLocks noChangeArrowheads="1"/>
            </p:cNvSpPr>
            <p:nvPr/>
          </p:nvSpPr>
          <p:spPr bwMode="auto">
            <a:xfrm>
              <a:off x="4465737" y="4420058"/>
              <a:ext cx="1295400" cy="286182"/>
            </a:xfrm>
            <a:prstGeom prst="rect">
              <a:avLst/>
            </a:prstGeom>
            <a:noFill/>
            <a:ln w="9525" algn="ctr">
              <a:noFill/>
              <a:miter lim="800000"/>
              <a:headEnd/>
              <a:tailEnd/>
            </a:ln>
          </p:spPr>
          <p:txBody>
            <a:bodyPr lIns="91435" tIns="45717" rIns="91435" bIns="4571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门禁系统</a:t>
              </a:r>
              <a:endParaRPr kumimoji="0" lang="en-US" altLang="zh-CN" sz="1400" b="0" i="0" u="none" strike="noStrike" kern="0" cap="none" spc="0" normalizeH="0" baseline="0" noProof="0" dirty="0">
                <a:ln>
                  <a:noFill/>
                </a:ln>
                <a:solidFill>
                  <a:srgbClr val="000000"/>
                </a:solidFill>
                <a:effectLst/>
                <a:uLnTx/>
                <a:uFillTx/>
                <a:latin typeface="微软雅黑" pitchFamily="34" charset="-122"/>
                <a:ea typeface="微软雅黑" pitchFamily="34" charset="-122"/>
              </a:endParaRPr>
            </a:p>
          </p:txBody>
        </p:sp>
        <p:sp>
          <p:nvSpPr>
            <p:cNvPr id="39" name="Cloud"/>
            <p:cNvSpPr>
              <a:spLocks noChangeAspect="1" noEditPoints="1" noChangeArrowheads="1"/>
            </p:cNvSpPr>
            <p:nvPr/>
          </p:nvSpPr>
          <p:spPr bwMode="auto">
            <a:xfrm>
              <a:off x="4465957" y="2159983"/>
              <a:ext cx="2571750" cy="146327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CCCCFF">
                <a:alpha val="15000"/>
              </a:srgbClr>
            </a:solidFill>
            <a:ln w="9525">
              <a:noFill/>
              <a:miter lim="800000"/>
              <a:headEnd/>
              <a:tailEnd/>
            </a:ln>
            <a:effectLst>
              <a:outerShdw dist="107763" dir="2700000" algn="ctr" rotWithShape="0">
                <a:srgbClr val="808080"/>
              </a:outerShdw>
            </a:effectLst>
          </p:spPr>
          <p:txBody>
            <a:bodyPr lIns="100057" tIns="50028" rIns="100057" bIns="50028"/>
            <a:lstStyle/>
            <a:p>
              <a:pPr marL="0" marR="0" lvl="0" indent="0" defTabSz="1001658"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a:p>
              <a:pPr marL="0" marR="0" lvl="0" indent="0" defTabSz="1001658"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a:p>
              <a:pPr marL="0" marR="0" lvl="0" indent="0" defTabSz="1001658"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a:p>
              <a:pPr marL="0" marR="0" lvl="0" indent="0" defTabSz="1001658"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rPr>
                <a:t>     </a:t>
              </a:r>
              <a:endParaRPr kumimoji="0" lang="zh-CN" altLang="en-US" sz="44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sp>
          <p:nvSpPr>
            <p:cNvPr id="40" name="Line 3"/>
            <p:cNvSpPr>
              <a:spLocks noChangeShapeType="1"/>
            </p:cNvSpPr>
            <p:nvPr/>
          </p:nvSpPr>
          <p:spPr bwMode="auto">
            <a:xfrm>
              <a:off x="4648520" y="1952787"/>
              <a:ext cx="488950" cy="373856"/>
            </a:xfrm>
            <a:prstGeom prst="line">
              <a:avLst/>
            </a:prstGeom>
            <a:noFill/>
            <a:ln w="12700">
              <a:solidFill>
                <a:srgbClr val="000000"/>
              </a:solidFill>
              <a:prstDash val="dash"/>
              <a:round/>
              <a:headEnd/>
              <a:tailEnd/>
            </a:ln>
          </p:spPr>
          <p:txBody>
            <a:bodyPr lIns="91420" tIns="45710" rIns="91420" bIns="4571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0000"/>
                </a:solidFill>
                <a:effectLst/>
                <a:uLnTx/>
                <a:uFillTx/>
                <a:latin typeface="微软雅黑" pitchFamily="34" charset="-122"/>
                <a:ea typeface="微软雅黑" pitchFamily="34" charset="-122"/>
              </a:endParaRPr>
            </a:p>
          </p:txBody>
        </p:sp>
        <p:sp>
          <p:nvSpPr>
            <p:cNvPr id="41" name="Line 3"/>
            <p:cNvSpPr>
              <a:spLocks noChangeShapeType="1"/>
            </p:cNvSpPr>
            <p:nvPr/>
          </p:nvSpPr>
          <p:spPr bwMode="auto">
            <a:xfrm flipV="1">
              <a:off x="5030040" y="3372620"/>
              <a:ext cx="392113" cy="451247"/>
            </a:xfrm>
            <a:prstGeom prst="line">
              <a:avLst/>
            </a:prstGeom>
            <a:noFill/>
            <a:ln w="12700">
              <a:solidFill>
                <a:srgbClr val="000000"/>
              </a:solidFill>
              <a:prstDash val="dash"/>
              <a:round/>
              <a:headEnd/>
              <a:tailEnd/>
            </a:ln>
          </p:spPr>
          <p:txBody>
            <a:bodyPr lIns="91420" tIns="45710" rIns="91420" bIns="4571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0000"/>
                </a:solidFill>
                <a:effectLst/>
                <a:uLnTx/>
                <a:uFillTx/>
                <a:latin typeface="微软雅黑" pitchFamily="34" charset="-122"/>
                <a:ea typeface="微软雅黑" pitchFamily="34" charset="-122"/>
              </a:endParaRPr>
            </a:p>
          </p:txBody>
        </p:sp>
        <p:sp>
          <p:nvSpPr>
            <p:cNvPr id="42" name="Line 3"/>
            <p:cNvSpPr>
              <a:spLocks noChangeShapeType="1"/>
            </p:cNvSpPr>
            <p:nvPr/>
          </p:nvSpPr>
          <p:spPr bwMode="auto">
            <a:xfrm>
              <a:off x="5810569" y="1946828"/>
              <a:ext cx="4762" cy="272654"/>
            </a:xfrm>
            <a:prstGeom prst="line">
              <a:avLst/>
            </a:prstGeom>
            <a:noFill/>
            <a:ln w="12700">
              <a:solidFill>
                <a:srgbClr val="000000"/>
              </a:solidFill>
              <a:prstDash val="dash"/>
              <a:round/>
              <a:headEnd/>
              <a:tailEnd/>
            </a:ln>
          </p:spPr>
          <p:txBody>
            <a:bodyPr lIns="91420" tIns="45710" rIns="91420" bIns="4571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0000"/>
                </a:solidFill>
                <a:effectLst/>
                <a:uLnTx/>
                <a:uFillTx/>
                <a:latin typeface="微软雅黑" pitchFamily="34" charset="-122"/>
                <a:ea typeface="微软雅黑" pitchFamily="34" charset="-122"/>
              </a:endParaRPr>
            </a:p>
          </p:txBody>
        </p:sp>
        <p:sp>
          <p:nvSpPr>
            <p:cNvPr id="43" name="TextBox 214"/>
            <p:cNvSpPr txBox="1">
              <a:spLocks noChangeArrowheads="1"/>
            </p:cNvSpPr>
            <p:nvPr/>
          </p:nvSpPr>
          <p:spPr bwMode="auto">
            <a:xfrm>
              <a:off x="2786383" y="3229136"/>
              <a:ext cx="1368425" cy="286182"/>
            </a:xfrm>
            <a:prstGeom prst="rect">
              <a:avLst/>
            </a:prstGeom>
            <a:noFill/>
            <a:ln w="9525" algn="ctr">
              <a:noFill/>
              <a:miter lim="800000"/>
              <a:headEnd/>
              <a:tailEnd/>
            </a:ln>
          </p:spPr>
          <p:txBody>
            <a:bodyPr lIns="91435" tIns="45717" rIns="91435" bIns="45717">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超</a:t>
              </a:r>
              <a:r>
                <a:rPr kumimoji="0" lang="zh-CN" altLang="en-US" sz="14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rPr>
                <a:t>市消</a:t>
              </a:r>
              <a:r>
                <a:rPr kumimoji="0" lang="zh-CN" altLang="en-US" sz="1400" b="0" i="0" u="none" strike="noStrike" kern="0" cap="none" spc="0" normalizeH="0" baseline="0" noProof="0" dirty="0">
                  <a:ln>
                    <a:noFill/>
                  </a:ln>
                  <a:solidFill>
                    <a:srgbClr val="000000"/>
                  </a:solidFill>
                  <a:effectLst/>
                  <a:uLnTx/>
                  <a:uFillTx/>
                  <a:latin typeface="微软雅黑" pitchFamily="34" charset="-122"/>
                  <a:ea typeface="微软雅黑" pitchFamily="34" charset="-122"/>
                </a:rPr>
                <a:t>费</a:t>
              </a:r>
              <a:endParaRPr kumimoji="0" lang="en-US" altLang="zh-CN" sz="1400" b="0" i="0" u="none" strike="noStrike" kern="0" cap="none" spc="0" normalizeH="0" baseline="0" noProof="0" dirty="0">
                <a:ln>
                  <a:noFill/>
                </a:ln>
                <a:solidFill>
                  <a:srgbClr val="000000"/>
                </a:solidFill>
                <a:effectLst/>
                <a:uLnTx/>
                <a:uFillTx/>
                <a:latin typeface="微软雅黑" pitchFamily="34" charset="-122"/>
                <a:ea typeface="微软雅黑" pitchFamily="34" charset="-122"/>
              </a:endParaRPr>
            </a:p>
          </p:txBody>
        </p:sp>
        <p:sp>
          <p:nvSpPr>
            <p:cNvPr id="44" name="Text Box 88"/>
            <p:cNvSpPr txBox="1">
              <a:spLocks noChangeArrowheads="1"/>
            </p:cNvSpPr>
            <p:nvPr/>
          </p:nvSpPr>
          <p:spPr bwMode="auto">
            <a:xfrm>
              <a:off x="7457378" y="3062567"/>
              <a:ext cx="1439862" cy="286182"/>
            </a:xfrm>
            <a:prstGeom prst="rect">
              <a:avLst/>
            </a:prstGeom>
            <a:noFill/>
            <a:ln w="9525">
              <a:noFill/>
              <a:miter lim="800000"/>
              <a:headEnd/>
              <a:tailEnd/>
            </a:ln>
          </p:spPr>
          <p:txBody>
            <a:bodyPr lIns="91435" tIns="45717" rIns="91435" bIns="45717">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rPr>
                <a:t>班车服务</a:t>
              </a:r>
              <a:endParaRPr kumimoji="0" lang="en-US" altLang="zh-CN" sz="1400" b="0" i="0" u="none" strike="noStrike" kern="0" cap="none" spc="0" normalizeH="0" baseline="0" noProof="0" dirty="0">
                <a:ln>
                  <a:noFill/>
                </a:ln>
                <a:solidFill>
                  <a:srgbClr val="000000"/>
                </a:solidFill>
                <a:effectLst/>
                <a:uLnTx/>
                <a:uFillTx/>
                <a:latin typeface="微软雅黑" pitchFamily="34" charset="-122"/>
                <a:ea typeface="微软雅黑" pitchFamily="34" charset="-122"/>
              </a:endParaRPr>
            </a:p>
          </p:txBody>
        </p:sp>
        <p:sp>
          <p:nvSpPr>
            <p:cNvPr id="45" name="Text Box 88"/>
            <p:cNvSpPr txBox="1">
              <a:spLocks noChangeArrowheads="1"/>
            </p:cNvSpPr>
            <p:nvPr/>
          </p:nvSpPr>
          <p:spPr bwMode="auto">
            <a:xfrm>
              <a:off x="7107579" y="1859913"/>
              <a:ext cx="1439863" cy="286182"/>
            </a:xfrm>
            <a:prstGeom prst="rect">
              <a:avLst/>
            </a:prstGeom>
            <a:noFill/>
            <a:ln w="9525">
              <a:noFill/>
              <a:miter lim="800000"/>
              <a:headEnd/>
              <a:tailEnd/>
            </a:ln>
          </p:spPr>
          <p:txBody>
            <a:bodyPr lIns="91435" tIns="45717" rIns="91435" bIns="45717">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zh-CN" altLang="en-US" sz="1400" b="0" i="0" u="none" strike="noStrike" kern="0" cap="none" spc="0" normalizeH="0" baseline="0" noProof="0">
                  <a:ln>
                    <a:noFill/>
                  </a:ln>
                  <a:solidFill>
                    <a:srgbClr val="000000"/>
                  </a:solidFill>
                  <a:effectLst/>
                  <a:uLnTx/>
                  <a:uFillTx/>
                  <a:latin typeface="微软雅黑" pitchFamily="34" charset="-122"/>
                  <a:ea typeface="微软雅黑" pitchFamily="34" charset="-122"/>
                </a:rPr>
                <a:t>水控系统</a:t>
              </a:r>
              <a:endParaRPr kumimoji="0" lang="en-US" altLang="zh-CN" sz="1400" b="0" i="0" u="none" strike="noStrike" kern="0" cap="none" spc="0" normalizeH="0" baseline="0" noProof="0">
                <a:ln>
                  <a:noFill/>
                </a:ln>
                <a:solidFill>
                  <a:srgbClr val="000000"/>
                </a:solidFill>
                <a:effectLst/>
                <a:uLnTx/>
                <a:uFillTx/>
                <a:latin typeface="微软雅黑" pitchFamily="34" charset="-122"/>
                <a:ea typeface="微软雅黑" pitchFamily="34" charset="-122"/>
              </a:endParaRPr>
            </a:p>
          </p:txBody>
        </p:sp>
        <p:sp>
          <p:nvSpPr>
            <p:cNvPr id="46" name="Line 3"/>
            <p:cNvSpPr>
              <a:spLocks noChangeShapeType="1"/>
            </p:cNvSpPr>
            <p:nvPr/>
          </p:nvSpPr>
          <p:spPr bwMode="auto">
            <a:xfrm>
              <a:off x="4083392" y="2670761"/>
              <a:ext cx="503237" cy="54769"/>
            </a:xfrm>
            <a:prstGeom prst="line">
              <a:avLst/>
            </a:prstGeom>
            <a:noFill/>
            <a:ln w="12700">
              <a:solidFill>
                <a:srgbClr val="000000"/>
              </a:solidFill>
              <a:prstDash val="dash"/>
              <a:round/>
              <a:headEnd/>
              <a:tailEnd/>
            </a:ln>
          </p:spPr>
          <p:txBody>
            <a:bodyPr lIns="91420" tIns="45710" rIns="91420" bIns="4571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0000"/>
                </a:solidFill>
                <a:effectLst/>
                <a:uLnTx/>
                <a:uFillTx/>
                <a:latin typeface="微软雅黑" pitchFamily="34" charset="-122"/>
                <a:ea typeface="微软雅黑" pitchFamily="34" charset="-122"/>
              </a:endParaRPr>
            </a:p>
          </p:txBody>
        </p:sp>
        <p:sp>
          <p:nvSpPr>
            <p:cNvPr id="47" name="Line 3"/>
            <p:cNvSpPr>
              <a:spLocks noChangeShapeType="1"/>
            </p:cNvSpPr>
            <p:nvPr/>
          </p:nvSpPr>
          <p:spPr bwMode="auto">
            <a:xfrm flipH="1">
              <a:off x="6675756" y="1861103"/>
              <a:ext cx="503238" cy="323850"/>
            </a:xfrm>
            <a:prstGeom prst="line">
              <a:avLst/>
            </a:prstGeom>
            <a:noFill/>
            <a:ln w="12700">
              <a:solidFill>
                <a:srgbClr val="000000"/>
              </a:solidFill>
              <a:prstDash val="dash"/>
              <a:round/>
              <a:headEnd/>
              <a:tailEnd/>
            </a:ln>
          </p:spPr>
          <p:txBody>
            <a:bodyPr lIns="91420" tIns="45710" rIns="91420" bIns="4571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0000"/>
                </a:solidFill>
                <a:effectLst/>
                <a:uLnTx/>
                <a:uFillTx/>
                <a:latin typeface="微软雅黑" pitchFamily="34" charset="-122"/>
                <a:ea typeface="微软雅黑" pitchFamily="34" charset="-122"/>
              </a:endParaRPr>
            </a:p>
          </p:txBody>
        </p:sp>
        <p:sp>
          <p:nvSpPr>
            <p:cNvPr id="48" name="Line 3"/>
            <p:cNvSpPr>
              <a:spLocks noChangeShapeType="1"/>
            </p:cNvSpPr>
            <p:nvPr/>
          </p:nvSpPr>
          <p:spPr bwMode="auto">
            <a:xfrm>
              <a:off x="7107556" y="2615992"/>
              <a:ext cx="457200" cy="54769"/>
            </a:xfrm>
            <a:prstGeom prst="line">
              <a:avLst/>
            </a:prstGeom>
            <a:noFill/>
            <a:ln w="12700">
              <a:solidFill>
                <a:srgbClr val="000000"/>
              </a:solidFill>
              <a:prstDash val="dash"/>
              <a:round/>
              <a:headEnd/>
              <a:tailEnd/>
            </a:ln>
          </p:spPr>
          <p:txBody>
            <a:bodyPr lIns="91420" tIns="45710" rIns="91420" bIns="4571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0000"/>
                </a:solidFill>
                <a:effectLst/>
                <a:uLnTx/>
                <a:uFillTx/>
                <a:latin typeface="微软雅黑" pitchFamily="34" charset="-122"/>
                <a:ea typeface="微软雅黑" pitchFamily="34" charset="-122"/>
              </a:endParaRPr>
            </a:p>
          </p:txBody>
        </p:sp>
        <p:pic>
          <p:nvPicPr>
            <p:cNvPr id="49" name="Picture 2"/>
            <p:cNvPicPr>
              <a:picLocks noChangeAspect="1" noChangeArrowheads="1"/>
            </p:cNvPicPr>
            <p:nvPr/>
          </p:nvPicPr>
          <p:blipFill>
            <a:blip r:embed="rId3" cstate="email"/>
            <a:srcRect/>
            <a:stretch>
              <a:fillRect/>
            </a:stretch>
          </p:blipFill>
          <p:spPr bwMode="auto">
            <a:xfrm>
              <a:off x="7221859" y="941941"/>
              <a:ext cx="1368425" cy="877491"/>
            </a:xfrm>
            <a:prstGeom prst="rect">
              <a:avLst/>
            </a:prstGeom>
            <a:noFill/>
            <a:ln w="9525" algn="ctr">
              <a:noFill/>
              <a:miter lim="800000"/>
              <a:headEnd/>
              <a:tailEnd/>
            </a:ln>
          </p:spPr>
        </p:pic>
        <p:pic>
          <p:nvPicPr>
            <p:cNvPr id="50" name="Picture 3"/>
            <p:cNvPicPr>
              <a:picLocks noChangeAspect="1" noChangeArrowheads="1"/>
            </p:cNvPicPr>
            <p:nvPr/>
          </p:nvPicPr>
          <p:blipFill>
            <a:blip r:embed="rId4" cstate="email"/>
            <a:srcRect/>
            <a:stretch>
              <a:fillRect/>
            </a:stretch>
          </p:blipFill>
          <p:spPr bwMode="auto">
            <a:xfrm>
              <a:off x="7655246" y="2184986"/>
              <a:ext cx="1366837" cy="832247"/>
            </a:xfrm>
            <a:prstGeom prst="rect">
              <a:avLst/>
            </a:prstGeom>
            <a:noFill/>
            <a:ln w="9525" algn="ctr">
              <a:noFill/>
              <a:miter lim="800000"/>
              <a:headEnd/>
              <a:tailEnd/>
            </a:ln>
          </p:spPr>
        </p:pic>
        <p:pic>
          <p:nvPicPr>
            <p:cNvPr id="51" name="Picture 4"/>
            <p:cNvPicPr>
              <a:picLocks noChangeAspect="1" noChangeArrowheads="1"/>
            </p:cNvPicPr>
            <p:nvPr/>
          </p:nvPicPr>
          <p:blipFill>
            <a:blip r:embed="rId5" cstate="email"/>
            <a:srcRect/>
            <a:stretch>
              <a:fillRect/>
            </a:stretch>
          </p:blipFill>
          <p:spPr bwMode="auto">
            <a:xfrm>
              <a:off x="3204887" y="2238563"/>
              <a:ext cx="1368425" cy="925115"/>
            </a:xfrm>
            <a:prstGeom prst="rect">
              <a:avLst/>
            </a:prstGeom>
            <a:noFill/>
            <a:ln w="9525" algn="ctr">
              <a:noFill/>
              <a:miter lim="800000"/>
              <a:headEnd/>
              <a:tailEnd/>
            </a:ln>
          </p:spPr>
        </p:pic>
        <p:pic>
          <p:nvPicPr>
            <p:cNvPr id="52" name="Picture 3"/>
            <p:cNvPicPr>
              <a:picLocks noChangeAspect="1" noChangeArrowheads="1"/>
            </p:cNvPicPr>
            <p:nvPr/>
          </p:nvPicPr>
          <p:blipFill>
            <a:blip r:embed="rId6" cstate="email"/>
            <a:srcRect/>
            <a:stretch>
              <a:fillRect/>
            </a:stretch>
          </p:blipFill>
          <p:spPr bwMode="auto">
            <a:xfrm>
              <a:off x="3203499" y="935087"/>
              <a:ext cx="1404938" cy="890588"/>
            </a:xfrm>
            <a:prstGeom prst="rect">
              <a:avLst/>
            </a:prstGeom>
            <a:noFill/>
            <a:ln w="9525" algn="ctr">
              <a:noFill/>
              <a:miter lim="800000"/>
              <a:headEnd/>
              <a:tailEnd/>
            </a:ln>
          </p:spPr>
        </p:pic>
        <p:pic>
          <p:nvPicPr>
            <p:cNvPr id="53" name="Picture 2"/>
            <p:cNvPicPr>
              <a:picLocks noChangeAspect="1" noChangeArrowheads="1"/>
            </p:cNvPicPr>
            <p:nvPr/>
          </p:nvPicPr>
          <p:blipFill>
            <a:blip r:embed="rId7" cstate="email"/>
            <a:srcRect/>
            <a:stretch>
              <a:fillRect/>
            </a:stretch>
          </p:blipFill>
          <p:spPr bwMode="auto">
            <a:xfrm>
              <a:off x="5134296" y="881511"/>
              <a:ext cx="1512887" cy="908447"/>
            </a:xfrm>
            <a:prstGeom prst="rect">
              <a:avLst/>
            </a:prstGeom>
            <a:noFill/>
            <a:ln w="9525" algn="ctr">
              <a:noFill/>
              <a:miter lim="800000"/>
              <a:headEnd/>
              <a:tailEnd/>
            </a:ln>
          </p:spPr>
        </p:pic>
        <p:sp>
          <p:nvSpPr>
            <p:cNvPr id="54" name="加号 53"/>
            <p:cNvSpPr/>
            <p:nvPr/>
          </p:nvSpPr>
          <p:spPr bwMode="auto">
            <a:xfrm>
              <a:off x="5810572" y="2779108"/>
              <a:ext cx="288925" cy="215503"/>
            </a:xfrm>
            <a:prstGeom prst="mathPlus">
              <a:avLst/>
            </a:prstGeom>
            <a:noFill/>
            <a:ln w="9525" cap="flat" cmpd="sng" algn="ctr">
              <a:solidFill>
                <a:srgbClr val="000000"/>
              </a:solidFill>
              <a:prstDash val="solid"/>
              <a:round/>
              <a:headEnd type="none" w="med" len="med"/>
              <a:tailEnd type="none" w="med" len="med"/>
            </a:ln>
            <a:effectLst/>
          </p:spPr>
          <p:txBody>
            <a:bodyPr lIns="79196" tIns="39598" rIns="79196" bIns="39598">
              <a:spAutoFit/>
            </a:bodyPr>
            <a:lstStyle/>
            <a:p>
              <a:pPr marL="0" marR="0" lvl="0" indent="0" defTabSz="801644"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dirty="0">
                <a:ln>
                  <a:noFill/>
                </a:ln>
                <a:solidFill>
                  <a:srgbClr val="FFFFFF"/>
                </a:solidFill>
                <a:effectLst/>
                <a:uLnTx/>
                <a:uFillTx/>
                <a:latin typeface="微软雅黑" pitchFamily="34" charset="-122"/>
                <a:ea typeface="微软雅黑" pitchFamily="34" charset="-122"/>
              </a:endParaRPr>
            </a:p>
          </p:txBody>
        </p:sp>
        <p:pic>
          <p:nvPicPr>
            <p:cNvPr id="55" name="Picture 3"/>
            <p:cNvPicPr>
              <a:picLocks noChangeAspect="1" noChangeArrowheads="1"/>
            </p:cNvPicPr>
            <p:nvPr/>
          </p:nvPicPr>
          <p:blipFill>
            <a:blip r:embed="rId8" cstate="email"/>
            <a:srcRect/>
            <a:stretch>
              <a:fillRect/>
            </a:stretch>
          </p:blipFill>
          <p:spPr bwMode="auto">
            <a:xfrm>
              <a:off x="4342033" y="3616576"/>
              <a:ext cx="1311275" cy="809625"/>
            </a:xfrm>
            <a:prstGeom prst="rect">
              <a:avLst/>
            </a:prstGeom>
            <a:noFill/>
            <a:ln w="9525" algn="ctr">
              <a:noFill/>
              <a:miter lim="800000"/>
              <a:headEnd/>
              <a:tailEnd/>
            </a:ln>
          </p:spPr>
        </p:pic>
        <p:pic>
          <p:nvPicPr>
            <p:cNvPr id="56" name="Picture 3" descr="C:\Documents and Settings\Administrator\桌面\2008102315520824.jpg"/>
            <p:cNvPicPr>
              <a:picLocks noChangeAspect="1" noChangeArrowheads="1"/>
            </p:cNvPicPr>
            <p:nvPr/>
          </p:nvPicPr>
          <p:blipFill>
            <a:blip r:embed="rId9" cstate="email"/>
            <a:srcRect/>
            <a:stretch>
              <a:fillRect/>
            </a:stretch>
          </p:blipFill>
          <p:spPr bwMode="auto">
            <a:xfrm>
              <a:off x="6934321" y="3588644"/>
              <a:ext cx="1368425" cy="766763"/>
            </a:xfrm>
            <a:prstGeom prst="rect">
              <a:avLst/>
            </a:prstGeom>
            <a:noFill/>
            <a:ln w="9525">
              <a:noFill/>
              <a:miter lim="800000"/>
              <a:headEnd/>
              <a:tailEnd/>
            </a:ln>
          </p:spPr>
        </p:pic>
        <p:sp>
          <p:nvSpPr>
            <p:cNvPr id="57" name="Line 3"/>
            <p:cNvSpPr>
              <a:spLocks noChangeShapeType="1"/>
            </p:cNvSpPr>
            <p:nvPr/>
          </p:nvSpPr>
          <p:spPr bwMode="auto">
            <a:xfrm>
              <a:off x="6647181" y="3426775"/>
              <a:ext cx="287139" cy="269881"/>
            </a:xfrm>
            <a:prstGeom prst="line">
              <a:avLst/>
            </a:prstGeom>
            <a:noFill/>
            <a:ln w="12700">
              <a:solidFill>
                <a:srgbClr val="000000"/>
              </a:solidFill>
              <a:prstDash val="dash"/>
              <a:round/>
              <a:headEnd/>
              <a:tailEnd/>
            </a:ln>
          </p:spPr>
          <p:txBody>
            <a:bodyPr wrap="square" lIns="91420" tIns="45710" rIns="91420" bIns="4571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000000"/>
                </a:solidFill>
                <a:effectLst/>
                <a:uLnTx/>
                <a:uFillTx/>
                <a:latin typeface="微软雅黑" pitchFamily="34" charset="-122"/>
                <a:ea typeface="微软雅黑" pitchFamily="34" charset="-122"/>
              </a:endParaRPr>
            </a:p>
          </p:txBody>
        </p:sp>
        <p:pic>
          <p:nvPicPr>
            <p:cNvPr id="58" name="Picture 38"/>
            <p:cNvPicPr>
              <a:picLocks noChangeAspect="1" noChangeArrowheads="1"/>
            </p:cNvPicPr>
            <p:nvPr/>
          </p:nvPicPr>
          <p:blipFill>
            <a:blip r:embed="rId10" cstate="email"/>
            <a:srcRect/>
            <a:stretch>
              <a:fillRect/>
            </a:stretch>
          </p:blipFill>
          <p:spPr bwMode="auto">
            <a:xfrm>
              <a:off x="6189982" y="2508836"/>
              <a:ext cx="528638" cy="756047"/>
            </a:xfrm>
            <a:prstGeom prst="rect">
              <a:avLst/>
            </a:prstGeom>
            <a:noFill/>
            <a:ln w="9525">
              <a:noFill/>
              <a:miter lim="800000"/>
              <a:headEnd/>
              <a:tailEnd/>
            </a:ln>
          </p:spPr>
        </p:pic>
        <p:pic>
          <p:nvPicPr>
            <p:cNvPr id="59" name="Picture 39"/>
            <p:cNvPicPr>
              <a:picLocks noChangeAspect="1" noChangeArrowheads="1"/>
            </p:cNvPicPr>
            <p:nvPr/>
          </p:nvPicPr>
          <p:blipFill>
            <a:blip r:embed="rId11" cstate="email"/>
            <a:srcRect/>
            <a:stretch>
              <a:fillRect/>
            </a:stretch>
          </p:blipFill>
          <p:spPr bwMode="auto">
            <a:xfrm>
              <a:off x="5062857" y="2508836"/>
              <a:ext cx="647700" cy="756047"/>
            </a:xfrm>
            <a:prstGeom prst="rect">
              <a:avLst/>
            </a:prstGeom>
            <a:noFill/>
            <a:ln w="9525">
              <a:noFill/>
              <a:miter lim="800000"/>
              <a:headEnd/>
              <a:tailEnd/>
            </a:ln>
          </p:spPr>
        </p:pic>
      </p:grpSp>
      <p:sp>
        <p:nvSpPr>
          <p:cNvPr id="60" name="矩形 59"/>
          <p:cNvSpPr/>
          <p:nvPr/>
        </p:nvSpPr>
        <p:spPr>
          <a:xfrm>
            <a:off x="1601055" y="1536072"/>
            <a:ext cx="7074457" cy="812808"/>
          </a:xfrm>
          <a:prstGeom prst="rect">
            <a:avLst/>
          </a:prstGeom>
          <a:solidFill>
            <a:srgbClr val="F8F8F8"/>
          </a:solidFill>
          <a:ln w="12700" algn="ctr">
            <a:solidFill>
              <a:srgbClr val="C0C0C0"/>
            </a:solidFill>
            <a:round/>
            <a:headEnd/>
            <a:tailEnd/>
          </a:ln>
          <a:effectLst>
            <a:outerShdw blurRad="63500" sx="101000" sy="101000" algn="ctr" rotWithShape="0">
              <a:prstClr val="black">
                <a:alpha val="20000"/>
              </a:prstClr>
            </a:outerShdw>
          </a:effectLst>
        </p:spPr>
        <p:txBody>
          <a:bodyPr lIns="91435" tIns="45717" rIns="91435" bIns="45717"/>
          <a:lstStyle/>
          <a:p>
            <a:pPr marL="1588" marR="0" lvl="1" indent="-1588" defTabSz="914400" eaLnBrk="1" fontAlgn="auto" latinLnBrk="1" hangingPunct="1">
              <a:lnSpc>
                <a:spcPct val="150000"/>
              </a:lnSpc>
              <a:spcBef>
                <a:spcPts val="0"/>
              </a:spcBef>
              <a:spcAft>
                <a:spcPts val="0"/>
              </a:spcAft>
              <a:buClr>
                <a:srgbClr val="990000"/>
              </a:buClr>
              <a:buSzPct val="60000"/>
              <a:buFontTx/>
              <a:buNone/>
              <a:tabLst/>
              <a:defRPr/>
            </a:pPr>
            <a:r>
              <a:rPr kumimoji="0" lang="zh-CN" altLang="en-US" sz="1600" b="1" i="0" u="none" strike="noStrike" kern="0" cap="none" spc="0" normalizeH="0" baseline="0" noProof="0" smtClean="0">
                <a:ln>
                  <a:noFill/>
                </a:ln>
                <a:effectLst/>
                <a:uLnTx/>
                <a:uFillTx/>
                <a:latin typeface="微软雅黑" pitchFamily="34" charset="-122"/>
                <a:ea typeface="微软雅黑" pitchFamily="34" charset="-122"/>
                <a:cs typeface="Arial" pitchFamily="34" charset="0"/>
              </a:rPr>
              <a:t>一卡通</a:t>
            </a:r>
            <a:r>
              <a:rPr kumimoji="0" lang="en-US" altLang="zh-CN" sz="1600" b="1" i="0" u="none" strike="noStrike" kern="0" cap="none" spc="0" normalizeH="0" baseline="0" noProof="0" smtClean="0">
                <a:ln>
                  <a:noFill/>
                </a:ln>
                <a:effectLst/>
                <a:uLnTx/>
                <a:uFillTx/>
                <a:latin typeface="微软雅黑" pitchFamily="34" charset="-122"/>
                <a:ea typeface="微软雅黑" pitchFamily="34" charset="-122"/>
                <a:cs typeface="Arial" pitchFamily="34" charset="0"/>
              </a:rPr>
              <a:t>——</a:t>
            </a:r>
            <a:r>
              <a:rPr kumimoji="0" lang="zh-CN" altLang="en-US" sz="1600" b="0" i="0" u="none" strike="noStrike" kern="0" cap="none" spc="0" normalizeH="0" baseline="0" noProof="0" smtClean="0">
                <a:ln>
                  <a:noFill/>
                </a:ln>
                <a:effectLst/>
                <a:uLnTx/>
                <a:uFillTx/>
                <a:latin typeface="微软雅黑" pitchFamily="34" charset="-122"/>
                <a:ea typeface="微软雅黑" pitchFamily="34" charset="-122"/>
                <a:cs typeface="Arial" pitchFamily="34" charset="0"/>
              </a:rPr>
              <a:t>实现</a:t>
            </a:r>
            <a:r>
              <a:rPr kumimoji="0" lang="zh-CN" altLang="en-US" sz="1600" b="0" i="0" u="none" strike="noStrike" kern="0" cap="none" spc="0" normalizeH="0" baseline="0" noProof="0" dirty="0" smtClean="0">
                <a:ln>
                  <a:noFill/>
                </a:ln>
                <a:effectLst/>
                <a:uLnTx/>
                <a:uFillTx/>
                <a:latin typeface="微软雅黑" pitchFamily="34" charset="-122"/>
                <a:ea typeface="微软雅黑" pitchFamily="34" charset="-122"/>
                <a:cs typeface="Arial" pitchFamily="34" charset="0"/>
              </a:rPr>
              <a:t>园区信息化“一张卡”，代替身份证、工卡、钱包、钥匙；</a:t>
            </a:r>
            <a:endParaRPr kumimoji="0" lang="en-US" altLang="zh-CN" sz="1600" b="0" i="0" u="none" strike="noStrike" kern="0" cap="none" spc="0" normalizeH="0" baseline="0" noProof="0" dirty="0" smtClean="0">
              <a:ln>
                <a:noFill/>
              </a:ln>
              <a:effectLst/>
              <a:uLnTx/>
              <a:uFillTx/>
              <a:latin typeface="微软雅黑" pitchFamily="34" charset="-122"/>
              <a:ea typeface="微软雅黑" pitchFamily="34" charset="-122"/>
              <a:cs typeface="Arial" pitchFamily="34" charset="0"/>
            </a:endParaRPr>
          </a:p>
          <a:p>
            <a:pPr marL="1588" marR="0" lvl="1" indent="-1588" defTabSz="914400" eaLnBrk="1" fontAlgn="auto" latinLnBrk="1" hangingPunct="1">
              <a:lnSpc>
                <a:spcPct val="150000"/>
              </a:lnSpc>
              <a:spcBef>
                <a:spcPts val="0"/>
              </a:spcBef>
              <a:spcAft>
                <a:spcPts val="0"/>
              </a:spcAft>
              <a:buClr>
                <a:srgbClr val="990000"/>
              </a:buClr>
              <a:buSzPct val="60000"/>
              <a:buFontTx/>
              <a:buNone/>
              <a:tabLst/>
              <a:defRPr/>
            </a:pPr>
            <a:r>
              <a:rPr kumimoji="0" lang="zh-CN" altLang="en-US" sz="1600" b="0" i="0" u="none" strike="noStrike" kern="0" cap="none" spc="0" normalizeH="0" baseline="0" noProof="0" dirty="0" smtClean="0">
                <a:ln>
                  <a:noFill/>
                </a:ln>
                <a:effectLst/>
                <a:uLnTx/>
                <a:uFillTx/>
                <a:latin typeface="微软雅黑" pitchFamily="34" charset="-122"/>
                <a:ea typeface="微软雅黑" pitchFamily="34" charset="-122"/>
                <a:cs typeface="Arial" pitchFamily="34" charset="0"/>
              </a:rPr>
              <a:t>支持传统的电子卡和基于手机的</a:t>
            </a:r>
            <a:r>
              <a:rPr kumimoji="0" lang="en-US" altLang="zh-CN" sz="1600" b="0" i="0" u="none" strike="noStrike" kern="0" cap="none" spc="0" normalizeH="0" baseline="0" noProof="0" dirty="0" smtClean="0">
                <a:ln>
                  <a:noFill/>
                </a:ln>
                <a:effectLst/>
                <a:uLnTx/>
                <a:uFillTx/>
                <a:latin typeface="微软雅黑" pitchFamily="34" charset="-122"/>
                <a:ea typeface="微软雅黑" pitchFamily="34" charset="-122"/>
                <a:cs typeface="Arial" pitchFamily="34" charset="0"/>
              </a:rPr>
              <a:t>RF-SIM</a:t>
            </a:r>
            <a:r>
              <a:rPr kumimoji="0" lang="zh-CN" altLang="en-US" sz="1600" b="0" i="0" u="none" strike="noStrike" kern="0" cap="none" spc="0" normalizeH="0" baseline="0" noProof="0" dirty="0" smtClean="0">
                <a:ln>
                  <a:noFill/>
                </a:ln>
                <a:effectLst/>
                <a:uLnTx/>
                <a:uFillTx/>
                <a:latin typeface="微软雅黑" pitchFamily="34" charset="-122"/>
                <a:ea typeface="微软雅黑" pitchFamily="34" charset="-122"/>
                <a:cs typeface="Arial" pitchFamily="34" charset="0"/>
              </a:rPr>
              <a:t>卡</a:t>
            </a:r>
          </a:p>
        </p:txBody>
      </p:sp>
      <p:sp>
        <p:nvSpPr>
          <p:cNvPr id="61" name="TextBox 60"/>
          <p:cNvSpPr txBox="1"/>
          <p:nvPr/>
        </p:nvSpPr>
        <p:spPr>
          <a:xfrm>
            <a:off x="398245" y="1625223"/>
            <a:ext cx="1005403" cy="338554"/>
          </a:xfrm>
          <a:prstGeom prst="rect">
            <a:avLst/>
          </a:prstGeom>
          <a:solidFill>
            <a:srgbClr val="92D050"/>
          </a:solidFill>
          <a:ln w="25400" cap="flat" cmpd="sng" algn="ctr">
            <a:noFill/>
            <a:prstDash val="solid"/>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srgbClr val="FFFFFF"/>
                </a:solidFill>
                <a:effectLst/>
                <a:uLnTx/>
                <a:uFillTx/>
                <a:latin typeface="微软雅黑" pitchFamily="34" charset="-122"/>
                <a:ea typeface="微软雅黑" pitchFamily="34" charset="-122"/>
              </a:rPr>
              <a:t>方案说明</a:t>
            </a:r>
          </a:p>
        </p:txBody>
      </p:sp>
      <p:sp>
        <p:nvSpPr>
          <p:cNvPr id="62" name="TextBox 61"/>
          <p:cNvSpPr txBox="1"/>
          <p:nvPr/>
        </p:nvSpPr>
        <p:spPr>
          <a:xfrm>
            <a:off x="377532" y="4501717"/>
            <a:ext cx="1005403" cy="338554"/>
          </a:xfrm>
          <a:prstGeom prst="rect">
            <a:avLst/>
          </a:prstGeom>
          <a:solidFill>
            <a:srgbClr val="92D050"/>
          </a:solidFill>
          <a:ln w="25400" cap="flat" cmpd="sng" algn="ctr">
            <a:noFill/>
            <a:prstDash val="solid"/>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srgbClr val="FFFFFF"/>
                </a:solidFill>
                <a:effectLst/>
                <a:uLnTx/>
                <a:uFillTx/>
                <a:latin typeface="微软雅黑" pitchFamily="34" charset="-122"/>
                <a:ea typeface="微软雅黑" pitchFamily="34" charset="-122"/>
              </a:rPr>
              <a:t>应用场景</a:t>
            </a:r>
          </a:p>
        </p:txBody>
      </p:sp>
      <p:cxnSp>
        <p:nvCxnSpPr>
          <p:cNvPr id="63" name="直接连接符 62"/>
          <p:cNvCxnSpPr/>
          <p:nvPr/>
        </p:nvCxnSpPr>
        <p:spPr bwMode="auto">
          <a:xfrm>
            <a:off x="179512" y="2464007"/>
            <a:ext cx="8496000" cy="0"/>
          </a:xfrm>
          <a:prstGeom prst="line">
            <a:avLst/>
          </a:prstGeom>
          <a:noFill/>
          <a:ln w="28575">
            <a:solidFill>
              <a:srgbClr val="99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直接连接符 65"/>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5"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sp>
        <p:nvSpPr>
          <p:cNvPr id="70" name="圆角矩形 69"/>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企业</a:t>
            </a:r>
            <a:r>
              <a:rPr lang="en-US" altLang="zh-CN" sz="1400" b="1">
                <a:solidFill>
                  <a:schemeClr val="tx1"/>
                </a:solidFill>
                <a:latin typeface="微软雅黑" pitchFamily="34" charset="-122"/>
                <a:ea typeface="微软雅黑" pitchFamily="34" charset="-122"/>
              </a:rPr>
              <a:t>SaaS</a:t>
            </a:r>
            <a:r>
              <a:rPr lang="zh-CN" altLang="en-US" sz="1400" b="1">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84" name="直接连接符 83"/>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6" name="圆角矩形 85"/>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云桌面</a:t>
            </a:r>
            <a:endParaRPr lang="en-US" altLang="zh-CN" sz="1400" b="1" smtClean="0">
              <a:solidFill>
                <a:schemeClr val="tx1"/>
              </a:solidFill>
              <a:latin typeface="微软雅黑" pitchFamily="34" charset="-122"/>
              <a:ea typeface="微软雅黑" pitchFamily="34" charset="-122"/>
            </a:endParaRPr>
          </a:p>
          <a:p>
            <a:pPr algn="ctr"/>
            <a:r>
              <a:rPr lang="zh-CN" altLang="en-US" sz="1400" b="1" smtClean="0">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87" name="直接连接符 86"/>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8" name="圆角矩形 87"/>
          <p:cNvSpPr/>
          <p:nvPr/>
        </p:nvSpPr>
        <p:spPr>
          <a:xfrm>
            <a:off x="1907704" y="1011559"/>
            <a:ext cx="784847"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园区一卡通</a:t>
            </a:r>
            <a:endParaRPr lang="zh-CN" altLang="en-US" sz="1400" b="1" dirty="0">
              <a:solidFill>
                <a:schemeClr val="bg1"/>
              </a:solidFill>
              <a:latin typeface="微软雅黑" pitchFamily="34" charset="-122"/>
              <a:ea typeface="微软雅黑" pitchFamily="34" charset="-122"/>
            </a:endParaRPr>
          </a:p>
        </p:txBody>
      </p:sp>
      <p:cxnSp>
        <p:nvCxnSpPr>
          <p:cNvPr id="89" name="直接连接符 88"/>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0" name="圆角矩形 89"/>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综合信息发布平台</a:t>
            </a:r>
            <a:endParaRPr lang="zh-CN" altLang="en-US" sz="1400" b="1" dirty="0">
              <a:solidFill>
                <a:schemeClr val="tx1"/>
              </a:solidFill>
              <a:latin typeface="微软雅黑" pitchFamily="34" charset="-122"/>
              <a:ea typeface="微软雅黑" pitchFamily="34" charset="-122"/>
            </a:endParaRPr>
          </a:p>
        </p:txBody>
      </p:sp>
      <p:cxnSp>
        <p:nvCxnSpPr>
          <p:cNvPr id="91" name="直接连接符 90"/>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2" name="圆角矩形 91"/>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统一呼叫中心</a:t>
            </a:r>
            <a:endParaRPr lang="zh-CN" altLang="en-US" sz="1400" b="1" dirty="0">
              <a:solidFill>
                <a:schemeClr val="tx1"/>
              </a:solidFill>
              <a:latin typeface="微软雅黑" pitchFamily="34" charset="-122"/>
              <a:ea typeface="微软雅黑" pitchFamily="34" charset="-122"/>
            </a:endParaRPr>
          </a:p>
        </p:txBody>
      </p:sp>
      <p:cxnSp>
        <p:nvCxnSpPr>
          <p:cNvPr id="93" name="直接连接符 92"/>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4" name="圆角矩形 93"/>
          <p:cNvSpPr/>
          <p:nvPr/>
        </p:nvSpPr>
        <p:spPr>
          <a:xfrm>
            <a:off x="4537076" y="1011559"/>
            <a:ext cx="1009614"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信息亭服务系统</a:t>
            </a:r>
            <a:endParaRPr lang="zh-CN" altLang="en-US" sz="1400" b="1" dirty="0">
              <a:solidFill>
                <a:schemeClr val="tx1"/>
              </a:solidFill>
              <a:latin typeface="微软雅黑" pitchFamily="34" charset="-122"/>
              <a:ea typeface="微软雅黑" pitchFamily="34" charset="-122"/>
            </a:endParaRPr>
          </a:p>
        </p:txBody>
      </p:sp>
      <p:cxnSp>
        <p:nvCxnSpPr>
          <p:cNvPr id="95" name="直接连接符 94"/>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6" name="圆角矩形 95"/>
          <p:cNvSpPr/>
          <p:nvPr/>
        </p:nvSpPr>
        <p:spPr>
          <a:xfrm>
            <a:off x="5580112" y="1011559"/>
            <a:ext cx="79208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访客管理系统</a:t>
            </a:r>
            <a:endParaRPr lang="zh-CN" altLang="en-US" sz="1400" b="1" dirty="0">
              <a:solidFill>
                <a:schemeClr val="tx1"/>
              </a:solidFill>
              <a:latin typeface="微软雅黑" pitchFamily="34" charset="-122"/>
              <a:ea typeface="微软雅黑" pitchFamily="34" charset="-122"/>
            </a:endParaRPr>
          </a:p>
        </p:txBody>
      </p:sp>
      <p:cxnSp>
        <p:nvCxnSpPr>
          <p:cNvPr id="97" name="直接连接符 96"/>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8" name="圆角矩形 97"/>
          <p:cNvSpPr/>
          <p:nvPr/>
        </p:nvSpPr>
        <p:spPr>
          <a:xfrm>
            <a:off x="6372200"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物流服务平台</a:t>
            </a:r>
            <a:endParaRPr lang="zh-CN" altLang="en-US" sz="1400" b="1" dirty="0">
              <a:solidFill>
                <a:schemeClr val="tx1"/>
              </a:solidFill>
              <a:latin typeface="微软雅黑" pitchFamily="34" charset="-122"/>
              <a:ea typeface="微软雅黑" pitchFamily="34" charset="-122"/>
            </a:endParaRPr>
          </a:p>
        </p:txBody>
      </p:sp>
      <p:cxnSp>
        <p:nvCxnSpPr>
          <p:cNvPr id="99" name="直接连接符 98"/>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0" name="圆角矩形 99"/>
          <p:cNvSpPr/>
          <p:nvPr/>
        </p:nvSpPr>
        <p:spPr>
          <a:xfrm>
            <a:off x="7380312" y="1011559"/>
            <a:ext cx="1080120"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智慧产权服务平台</a:t>
            </a:r>
            <a:endParaRPr lang="zh-CN" altLang="en-US" sz="1400" b="1" dirty="0">
              <a:solidFill>
                <a:schemeClr val="tx1"/>
              </a:solidFill>
              <a:latin typeface="微软雅黑" pitchFamily="34" charset="-122"/>
              <a:ea typeface="微软雅黑" pitchFamily="34" charset="-122"/>
            </a:endParaRPr>
          </a:p>
        </p:txBody>
      </p:sp>
      <p:cxnSp>
        <p:nvCxnSpPr>
          <p:cNvPr id="101" name="直接连接符 100"/>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1260578" y="6237312"/>
            <a:ext cx="7559894" cy="369332"/>
          </a:xfrm>
          <a:prstGeom prst="rect">
            <a:avLst/>
          </a:prstGeom>
        </p:spPr>
        <p:txBody>
          <a:bodyPr wrap="square">
            <a:spAutoFit/>
          </a:bodyPr>
          <a:lstStyle/>
          <a:p>
            <a:r>
              <a:rPr lang="zh-CN" altLang="en-US" smtClean="0">
                <a:latin typeface="微软雅黑" pitchFamily="34" charset="-122"/>
                <a:ea typeface="微软雅黑" pitchFamily="34" charset="-122"/>
              </a:rPr>
              <a:t>在广泛应用于园区</a:t>
            </a:r>
            <a:r>
              <a:rPr lang="zh-CN" altLang="en-US">
                <a:latin typeface="微软雅黑" pitchFamily="34" charset="-122"/>
                <a:ea typeface="微软雅黑" pitchFamily="34" charset="-122"/>
              </a:rPr>
              <a:t>食堂就餐、停车收费、公司考勤、乘坐</a:t>
            </a:r>
            <a:r>
              <a:rPr lang="zh-CN" altLang="en-US" smtClean="0">
                <a:latin typeface="微软雅黑" pitchFamily="34" charset="-122"/>
                <a:ea typeface="微软雅黑" pitchFamily="34" charset="-122"/>
              </a:rPr>
              <a:t>班车、门禁等</a:t>
            </a:r>
            <a:endParaRPr lang="zh-CN" altLang="en-US">
              <a:latin typeface="微软雅黑" pitchFamily="34" charset="-122"/>
              <a:ea typeface="微软雅黑" pitchFamily="34" charset="-122"/>
            </a:endParaRPr>
          </a:p>
        </p:txBody>
      </p:sp>
      <p:sp>
        <p:nvSpPr>
          <p:cNvPr id="64" name="同心圆 63"/>
          <p:cNvSpPr/>
          <p:nvPr/>
        </p:nvSpPr>
        <p:spPr>
          <a:xfrm>
            <a:off x="734523" y="6218967"/>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119530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4914" y="1988840"/>
            <a:ext cx="1656184" cy="1182318"/>
          </a:xfrm>
          <a:prstGeom prst="rect">
            <a:avLst/>
          </a:prstGeom>
          <a:ln w="38100">
            <a:solidFill>
              <a:schemeClr val="bg1"/>
            </a:solidFill>
          </a:ln>
          <a:effectLst>
            <a:outerShdw blurRad="190500" algn="tl" rotWithShape="0">
              <a:srgbClr val="000000">
                <a:alpha val="70000"/>
              </a:srgbClr>
            </a:outerShdw>
          </a:effectLst>
        </p:spPr>
      </p:pic>
      <p:pic>
        <p:nvPicPr>
          <p:cNvPr id="5" name="图片 4"/>
          <p:cNvPicPr/>
          <p:nvPr/>
        </p:nvPicPr>
        <p:blipFill>
          <a:blip r:embed="rId4" cstate="email">
            <a:extLst>
              <a:ext uri="{28A0092B-C50C-407E-A947-70E740481C1C}">
                <a14:useLocalDpi xmlns:a14="http://schemas.microsoft.com/office/drawing/2010/main"/>
              </a:ext>
            </a:extLst>
          </a:blip>
          <a:srcRect/>
          <a:stretch>
            <a:fillRect/>
          </a:stretch>
        </p:blipFill>
        <p:spPr bwMode="auto">
          <a:xfrm>
            <a:off x="1905074" y="2420888"/>
            <a:ext cx="1728192" cy="1152128"/>
          </a:xfrm>
          <a:prstGeom prst="rect">
            <a:avLst/>
          </a:prstGeom>
          <a:ln w="38100">
            <a:solidFill>
              <a:schemeClr val="bg1"/>
            </a:solidFill>
          </a:ln>
          <a:effectLst>
            <a:outerShdw blurRad="190500" algn="tl" rotWithShape="0">
              <a:srgbClr val="000000">
                <a:alpha val="70000"/>
              </a:srgbClr>
            </a:outerShdw>
          </a:effectLst>
        </p:spPr>
      </p:pic>
      <p:pic>
        <p:nvPicPr>
          <p:cNvPr id="6" name="图片 5"/>
          <p:cNvPicPr/>
          <p:nvPr/>
        </p:nvPicPr>
        <p:blipFill>
          <a:blip r:embed="rId5" cstate="email">
            <a:extLst>
              <a:ext uri="{28A0092B-C50C-407E-A947-70E740481C1C}">
                <a14:useLocalDpi xmlns:a14="http://schemas.microsoft.com/office/drawing/2010/main"/>
              </a:ext>
            </a:extLst>
          </a:blip>
          <a:srcRect/>
          <a:stretch>
            <a:fillRect/>
          </a:stretch>
        </p:blipFill>
        <p:spPr bwMode="auto">
          <a:xfrm>
            <a:off x="3345234" y="2996952"/>
            <a:ext cx="1728192" cy="1224136"/>
          </a:xfrm>
          <a:prstGeom prst="rect">
            <a:avLst/>
          </a:prstGeom>
          <a:ln w="38100">
            <a:solidFill>
              <a:schemeClr val="bg1"/>
            </a:solidFill>
          </a:ln>
          <a:effectLst>
            <a:outerShdw blurRad="190500" algn="tl" rotWithShape="0">
              <a:srgbClr val="000000">
                <a:alpha val="70000"/>
              </a:srgbClr>
            </a:outerShdw>
          </a:effectLst>
        </p:spPr>
      </p:pic>
      <p:sp>
        <p:nvSpPr>
          <p:cNvPr id="7" name="TextBox 6"/>
          <p:cNvSpPr txBox="1"/>
          <p:nvPr/>
        </p:nvSpPr>
        <p:spPr>
          <a:xfrm>
            <a:off x="2121098" y="4149080"/>
            <a:ext cx="1203168" cy="316612"/>
          </a:xfrm>
          <a:prstGeom prst="rect">
            <a:avLst/>
          </a:prstGeom>
          <a:noFill/>
        </p:spPr>
        <p:txBody>
          <a:bodyPr wrap="square" lIns="100191" tIns="50095" rIns="100191" bIns="50095" rtlCol="0">
            <a:spAutoFit/>
          </a:bodyPr>
          <a:lstStyle/>
          <a:p>
            <a:r>
              <a:rPr lang="zh-CN" altLang="en-US" sz="1400" b="1" dirty="0" smtClean="0">
                <a:latin typeface="微软雅黑" pitchFamily="34" charset="-122"/>
                <a:ea typeface="微软雅黑" pitchFamily="34" charset="-122"/>
              </a:rPr>
              <a:t>紧急通知</a:t>
            </a:r>
          </a:p>
        </p:txBody>
      </p:sp>
      <p:sp>
        <p:nvSpPr>
          <p:cNvPr id="8" name="TextBox 7"/>
          <p:cNvSpPr txBox="1"/>
          <p:nvPr/>
        </p:nvSpPr>
        <p:spPr>
          <a:xfrm>
            <a:off x="3129210" y="4725144"/>
            <a:ext cx="1662828" cy="316612"/>
          </a:xfrm>
          <a:prstGeom prst="rect">
            <a:avLst/>
          </a:prstGeom>
          <a:noFill/>
        </p:spPr>
        <p:txBody>
          <a:bodyPr wrap="square" lIns="100191" tIns="50095" rIns="100191" bIns="50095" rtlCol="0">
            <a:spAutoFit/>
          </a:bodyPr>
          <a:lstStyle/>
          <a:p>
            <a:r>
              <a:rPr lang="zh-CN" altLang="en-US" sz="1400" b="1" dirty="0" smtClean="0">
                <a:latin typeface="微软雅黑" pitchFamily="34" charset="-122"/>
                <a:ea typeface="微软雅黑" pitchFamily="34" charset="-122"/>
              </a:rPr>
              <a:t>政策宣传</a:t>
            </a:r>
          </a:p>
        </p:txBody>
      </p:sp>
      <p:sp>
        <p:nvSpPr>
          <p:cNvPr id="9" name="TextBox 8"/>
          <p:cNvSpPr txBox="1"/>
          <p:nvPr/>
        </p:nvSpPr>
        <p:spPr>
          <a:xfrm>
            <a:off x="4137322" y="5013176"/>
            <a:ext cx="1730822" cy="316612"/>
          </a:xfrm>
          <a:prstGeom prst="rect">
            <a:avLst/>
          </a:prstGeom>
          <a:noFill/>
        </p:spPr>
        <p:txBody>
          <a:bodyPr wrap="square" lIns="100191" tIns="50095" rIns="100191" bIns="50095" rtlCol="0">
            <a:spAutoFit/>
          </a:bodyPr>
          <a:lstStyle/>
          <a:p>
            <a:r>
              <a:rPr lang="zh-CN" altLang="zh-CN" sz="1400" b="1" dirty="0" smtClean="0">
                <a:latin typeface="微软雅黑" pitchFamily="34" charset="-122"/>
                <a:ea typeface="微软雅黑" pitchFamily="34" charset="-122"/>
              </a:rPr>
              <a:t>公益广告</a:t>
            </a:r>
            <a:endParaRPr lang="zh-CN" altLang="en-US" sz="1400" b="1" dirty="0" smtClean="0">
              <a:latin typeface="微软雅黑" pitchFamily="34" charset="-122"/>
              <a:ea typeface="微软雅黑" pitchFamily="34" charset="-122"/>
            </a:endParaRPr>
          </a:p>
        </p:txBody>
      </p:sp>
      <p:pic>
        <p:nvPicPr>
          <p:cNvPr id="10"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41378" y="3501008"/>
            <a:ext cx="1728192" cy="1266862"/>
          </a:xfrm>
          <a:prstGeom prst="rect">
            <a:avLst/>
          </a:prstGeom>
          <a:ln w="38100">
            <a:solidFill>
              <a:schemeClr val="bg1"/>
            </a:solidFill>
          </a:ln>
          <a:effectLst>
            <a:outerShdw blurRad="190500" algn="tl" rotWithShape="0">
              <a:srgbClr val="000000">
                <a:alpha val="70000"/>
              </a:srgbClr>
            </a:outerShdw>
          </a:effectLst>
        </p:spPr>
      </p:pic>
      <p:sp>
        <p:nvSpPr>
          <p:cNvPr id="11" name="TextBox 10"/>
          <p:cNvSpPr txBox="1"/>
          <p:nvPr/>
        </p:nvSpPr>
        <p:spPr>
          <a:xfrm>
            <a:off x="824954" y="3645024"/>
            <a:ext cx="1158875" cy="316612"/>
          </a:xfrm>
          <a:prstGeom prst="rect">
            <a:avLst/>
          </a:prstGeom>
          <a:noFill/>
        </p:spPr>
        <p:txBody>
          <a:bodyPr wrap="square" lIns="100191" tIns="50095" rIns="100191" bIns="50095" rtlCol="0">
            <a:spAutoFit/>
          </a:bodyPr>
          <a:lstStyle/>
          <a:p>
            <a:pPr algn="l">
              <a:lnSpc>
                <a:spcPct val="100000"/>
              </a:lnSpc>
              <a:buNone/>
            </a:pPr>
            <a:r>
              <a:rPr lang="zh-CN" altLang="en-US" sz="1400" b="1" dirty="0" smtClean="0">
                <a:latin typeface="微软雅黑" pitchFamily="34" charset="-122"/>
                <a:ea typeface="微软雅黑" pitchFamily="34" charset="-122"/>
              </a:rPr>
              <a:t>新闻</a:t>
            </a:r>
          </a:p>
        </p:txBody>
      </p:sp>
      <p:pic>
        <p:nvPicPr>
          <p:cNvPr id="12" name="Picture 1191" descr="云3"/>
          <p:cNvPicPr>
            <a:picLocks noChangeAspect="1" noChangeArrowheads="1"/>
          </p:cNvPicPr>
          <p:nvPr/>
        </p:nvPicPr>
        <p:blipFill>
          <a:blip r:embed="rId7" cstate="email"/>
          <a:srcRect/>
          <a:stretch>
            <a:fillRect/>
          </a:stretch>
        </p:blipFill>
        <p:spPr bwMode="auto">
          <a:xfrm>
            <a:off x="323528" y="4653136"/>
            <a:ext cx="3117574" cy="1346201"/>
          </a:xfrm>
          <a:prstGeom prst="rect">
            <a:avLst/>
          </a:prstGeom>
          <a:noFill/>
          <a:ln w="9525">
            <a:noFill/>
            <a:miter lim="800000"/>
            <a:headEnd/>
            <a:tailEnd/>
          </a:ln>
        </p:spPr>
      </p:pic>
      <p:sp>
        <p:nvSpPr>
          <p:cNvPr id="13" name="TextBox 12"/>
          <p:cNvSpPr txBox="1"/>
          <p:nvPr/>
        </p:nvSpPr>
        <p:spPr>
          <a:xfrm>
            <a:off x="1329010" y="5445224"/>
            <a:ext cx="1261884" cy="307777"/>
          </a:xfrm>
          <a:prstGeom prst="rect">
            <a:avLst/>
          </a:prstGeom>
          <a:noFill/>
        </p:spPr>
        <p:txBody>
          <a:bodyPr wrap="none" rtlCol="0">
            <a:spAutoFit/>
          </a:bodyPr>
          <a:lstStyle/>
          <a:p>
            <a:r>
              <a:rPr lang="zh-CN" altLang="en-US" sz="1400" b="1" dirty="0" smtClean="0">
                <a:latin typeface="微软雅黑" pitchFamily="34" charset="-122"/>
                <a:ea typeface="微软雅黑" pitchFamily="34" charset="-122"/>
              </a:rPr>
              <a:t>公共服务平台</a:t>
            </a:r>
            <a:endParaRPr lang="en-GB" sz="1400" b="1" dirty="0">
              <a:latin typeface="微软雅黑" pitchFamily="34" charset="-122"/>
              <a:ea typeface="微软雅黑" pitchFamily="34" charset="-122"/>
            </a:endParaRPr>
          </a:p>
        </p:txBody>
      </p:sp>
      <p:cxnSp>
        <p:nvCxnSpPr>
          <p:cNvPr id="14" name="Straight Arrow Connector 13"/>
          <p:cNvCxnSpPr>
            <a:stCxn id="12" idx="0"/>
          </p:cNvCxnSpPr>
          <p:nvPr/>
        </p:nvCxnSpPr>
        <p:spPr bwMode="auto">
          <a:xfrm rot="16200000" flipV="1">
            <a:off x="1185473" y="3956293"/>
            <a:ext cx="1282699" cy="110987"/>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5" name="Straight Arrow Connector 15"/>
          <p:cNvCxnSpPr/>
          <p:nvPr/>
        </p:nvCxnSpPr>
        <p:spPr bwMode="auto">
          <a:xfrm flipV="1">
            <a:off x="2470174" y="4437112"/>
            <a:ext cx="731864" cy="98764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6" name="Straight Arrow Connector 18"/>
          <p:cNvCxnSpPr>
            <a:stCxn id="27" idx="3"/>
          </p:cNvCxnSpPr>
          <p:nvPr/>
        </p:nvCxnSpPr>
        <p:spPr bwMode="auto">
          <a:xfrm flipV="1">
            <a:off x="3143274" y="4892365"/>
            <a:ext cx="711200" cy="26681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7" name="Straight Arrow Connector 20"/>
          <p:cNvCxnSpPr/>
          <p:nvPr/>
        </p:nvCxnSpPr>
        <p:spPr bwMode="auto">
          <a:xfrm flipV="1">
            <a:off x="2571774" y="5589240"/>
            <a:ext cx="2470109" cy="11492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8" name="Straight Arrow Connector 22"/>
          <p:cNvCxnSpPr/>
          <p:nvPr/>
        </p:nvCxnSpPr>
        <p:spPr bwMode="auto">
          <a:xfrm flipH="1" flipV="1">
            <a:off x="755674" y="4802460"/>
            <a:ext cx="573336" cy="815360"/>
          </a:xfrm>
          <a:prstGeom prst="straightConnector1">
            <a:avLst/>
          </a:prstGeom>
          <a:solidFill>
            <a:schemeClr val="accent1"/>
          </a:solidFill>
          <a:ln w="25400" cap="flat" cmpd="sng" algn="ctr">
            <a:solidFill>
              <a:srgbClr val="006699"/>
            </a:solidFill>
            <a:prstDash val="solid"/>
            <a:round/>
            <a:headEnd type="stealth" w="lg" len="lg"/>
            <a:tailEnd type="stealth" w="lg" len="lg"/>
          </a:ln>
          <a:effectLst/>
        </p:spPr>
      </p:cxnSp>
      <p:sp>
        <p:nvSpPr>
          <p:cNvPr id="19" name="TextBox 18"/>
          <p:cNvSpPr txBox="1"/>
          <p:nvPr/>
        </p:nvSpPr>
        <p:spPr>
          <a:xfrm>
            <a:off x="464914" y="4336524"/>
            <a:ext cx="1179414" cy="316612"/>
          </a:xfrm>
          <a:prstGeom prst="rect">
            <a:avLst/>
          </a:prstGeom>
          <a:solidFill>
            <a:schemeClr val="tx2"/>
          </a:solidFill>
        </p:spPr>
        <p:style>
          <a:lnRef idx="3">
            <a:schemeClr val="lt1"/>
          </a:lnRef>
          <a:fillRef idx="1">
            <a:schemeClr val="accent1"/>
          </a:fillRef>
          <a:effectRef idx="1">
            <a:schemeClr val="accent1"/>
          </a:effectRef>
          <a:fontRef idx="minor">
            <a:schemeClr val="lt1"/>
          </a:fontRef>
        </p:style>
        <p:txBody>
          <a:bodyPr wrap="square" lIns="100191" tIns="50095" rIns="100191" bIns="50095" rtlCol="0">
            <a:spAutoFit/>
          </a:bodyPr>
          <a:lstStyle/>
          <a:p>
            <a:pPr algn="ctr">
              <a:lnSpc>
                <a:spcPct val="100000"/>
              </a:lnSpc>
              <a:buNone/>
            </a:pPr>
            <a:r>
              <a:rPr lang="zh-CN" altLang="en-US" sz="1400" b="1" dirty="0" smtClean="0">
                <a:latin typeface="微软雅黑" pitchFamily="34" charset="-122"/>
                <a:ea typeface="微软雅黑" pitchFamily="34" charset="-122"/>
              </a:rPr>
              <a:t>管理平台</a:t>
            </a:r>
          </a:p>
        </p:txBody>
      </p:sp>
      <p:sp>
        <p:nvSpPr>
          <p:cNvPr id="21" name="Right Arrow 26"/>
          <p:cNvSpPr/>
          <p:nvPr/>
        </p:nvSpPr>
        <p:spPr>
          <a:xfrm rot="19613255">
            <a:off x="4472602" y="2706827"/>
            <a:ext cx="871238" cy="611386"/>
          </a:xfrm>
          <a:prstGeom prst="rightArrow">
            <a:avLst/>
          </a:prstGeom>
          <a:ln/>
        </p:spPr>
        <p:style>
          <a:lnRef idx="1">
            <a:schemeClr val="accent4"/>
          </a:lnRef>
          <a:fillRef idx="2">
            <a:schemeClr val="accent4"/>
          </a:fillRef>
          <a:effectRef idx="1">
            <a:schemeClr val="accent4"/>
          </a:effectRef>
          <a:fontRef idx="minor">
            <a:schemeClr val="dk1"/>
          </a:fontRef>
        </p:style>
        <p:txBody>
          <a:bodyPr wrap="square" rtlCol="0" anchor="ctr">
            <a:spAutoFit/>
          </a:bodyPr>
          <a:lstStyle/>
          <a:p>
            <a:pPr algn="ctr">
              <a:spcAft>
                <a:spcPts val="600"/>
              </a:spcAft>
            </a:pPr>
            <a:endParaRPr lang="en-GB" sz="1400" b="1" dirty="0" smtClean="0">
              <a:latin typeface="微软雅黑" pitchFamily="34" charset="-122"/>
              <a:ea typeface="微软雅黑" pitchFamily="34" charset="-122"/>
              <a:cs typeface="Arial" pitchFamily="34" charset="0"/>
            </a:endParaRPr>
          </a:p>
        </p:txBody>
      </p:sp>
      <p:sp>
        <p:nvSpPr>
          <p:cNvPr id="22" name="TextBox 21"/>
          <p:cNvSpPr txBox="1"/>
          <p:nvPr/>
        </p:nvSpPr>
        <p:spPr>
          <a:xfrm>
            <a:off x="6208216" y="1833026"/>
            <a:ext cx="2108200" cy="316612"/>
          </a:xfrm>
          <a:prstGeom prst="rect">
            <a:avLst/>
          </a:prstGeom>
          <a:noFill/>
        </p:spPr>
        <p:txBody>
          <a:bodyPr wrap="square" lIns="100191" tIns="50095" rIns="100191" bIns="50095" rtlCol="0">
            <a:spAutoFit/>
          </a:bodyPr>
          <a:lstStyle/>
          <a:p>
            <a:pPr algn="l">
              <a:lnSpc>
                <a:spcPct val="100000"/>
              </a:lnSpc>
              <a:buNone/>
            </a:pPr>
            <a:r>
              <a:rPr lang="zh-CN" altLang="en-US" sz="1400" b="1" dirty="0" smtClean="0">
                <a:latin typeface="微软雅黑" pitchFamily="34" charset="-122"/>
                <a:ea typeface="微软雅黑" pitchFamily="34" charset="-122"/>
              </a:rPr>
              <a:t>商户、企业电脑</a:t>
            </a:r>
          </a:p>
        </p:txBody>
      </p:sp>
      <p:sp>
        <p:nvSpPr>
          <p:cNvPr id="23" name="TextBox 22"/>
          <p:cNvSpPr txBox="1"/>
          <p:nvPr/>
        </p:nvSpPr>
        <p:spPr>
          <a:xfrm>
            <a:off x="7847856" y="2536904"/>
            <a:ext cx="937369" cy="532056"/>
          </a:xfrm>
          <a:prstGeom prst="rect">
            <a:avLst/>
          </a:prstGeom>
          <a:noFill/>
        </p:spPr>
        <p:txBody>
          <a:bodyPr wrap="square" lIns="100191" tIns="50095" rIns="100191" bIns="50095" rtlCol="0">
            <a:spAutoFit/>
          </a:bodyPr>
          <a:lstStyle/>
          <a:p>
            <a:pPr algn="l">
              <a:lnSpc>
                <a:spcPct val="100000"/>
              </a:lnSpc>
              <a:buNone/>
            </a:pPr>
            <a:r>
              <a:rPr lang="zh-CN" altLang="en-US" sz="1400" b="1" dirty="0" smtClean="0">
                <a:latin typeface="微软雅黑" pitchFamily="34" charset="-122"/>
                <a:ea typeface="微软雅黑" pitchFamily="34" charset="-122"/>
              </a:rPr>
              <a:t>公共信息媒体系统</a:t>
            </a:r>
          </a:p>
        </p:txBody>
      </p:sp>
      <p:pic>
        <p:nvPicPr>
          <p:cNvPr id="24"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537074" y="1614804"/>
            <a:ext cx="1483167" cy="1008112"/>
          </a:xfrm>
          <a:prstGeom prst="rect">
            <a:avLst/>
          </a:prstGeom>
          <a:ln w="38100">
            <a:solidFill>
              <a:schemeClr val="bg1"/>
            </a:solidFill>
          </a:ln>
          <a:effectLst>
            <a:outerShdw blurRad="190500" algn="tl" rotWithShape="0">
              <a:srgbClr val="000000">
                <a:alpha val="70000"/>
              </a:srgbClr>
            </a:outerShdw>
          </a:effectLst>
        </p:spPr>
      </p:pic>
      <p:grpSp>
        <p:nvGrpSpPr>
          <p:cNvPr id="32" name="组合 31"/>
          <p:cNvGrpSpPr/>
          <p:nvPr/>
        </p:nvGrpSpPr>
        <p:grpSpPr>
          <a:xfrm>
            <a:off x="5817062" y="2318891"/>
            <a:ext cx="1980787" cy="1254125"/>
            <a:chOff x="6926263" y="2924944"/>
            <a:chExt cx="2217737" cy="1254125"/>
          </a:xfrm>
        </p:grpSpPr>
        <p:pic>
          <p:nvPicPr>
            <p:cNvPr id="25"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051800" y="2924944"/>
              <a:ext cx="1092200" cy="1254125"/>
            </a:xfrm>
            <a:prstGeom prst="rect">
              <a:avLst/>
            </a:prstGeom>
            <a:ln w="38100">
              <a:solidFill>
                <a:schemeClr val="bg1"/>
              </a:solidFill>
            </a:ln>
            <a:effectLst>
              <a:outerShdw blurRad="190500" algn="tl" rotWithShape="0">
                <a:srgbClr val="000000">
                  <a:alpha val="70000"/>
                </a:srgbClr>
              </a:outerShdw>
            </a:effectLst>
          </p:spPr>
        </p:pic>
        <p:pic>
          <p:nvPicPr>
            <p:cNvPr id="26" name="Picture 3"/>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926263" y="2924944"/>
              <a:ext cx="1066741" cy="1252800"/>
            </a:xfrm>
            <a:prstGeom prst="rect">
              <a:avLst/>
            </a:prstGeom>
            <a:ln w="38100">
              <a:solidFill>
                <a:schemeClr val="bg1"/>
              </a:solidFill>
            </a:ln>
            <a:effectLst>
              <a:outerShdw blurRad="190500" algn="tl" rotWithShape="0">
                <a:srgbClr val="000000">
                  <a:alpha val="70000"/>
                </a:srgbClr>
              </a:outerShdw>
            </a:effectLst>
          </p:spPr>
        </p:pic>
      </p:grpSp>
      <p:pic>
        <p:nvPicPr>
          <p:cNvPr id="27" name="Picture 103" descr="云3"/>
          <p:cNvPicPr>
            <a:picLocks noChangeAspect="1" noChangeArrowheads="1"/>
          </p:cNvPicPr>
          <p:nvPr/>
        </p:nvPicPr>
        <p:blipFill>
          <a:blip r:embed="rId11" cstate="email"/>
          <a:srcRect/>
          <a:stretch>
            <a:fillRect/>
          </a:stretch>
        </p:blipFill>
        <p:spPr bwMode="auto">
          <a:xfrm>
            <a:off x="1285899" y="4797152"/>
            <a:ext cx="1857375" cy="724049"/>
          </a:xfrm>
          <a:prstGeom prst="rect">
            <a:avLst/>
          </a:prstGeom>
          <a:noFill/>
          <a:ln w="9525">
            <a:noFill/>
            <a:miter lim="800000"/>
            <a:headEnd/>
            <a:tailEnd/>
          </a:ln>
        </p:spPr>
      </p:pic>
      <p:sp>
        <p:nvSpPr>
          <p:cNvPr id="28" name="Text Box 90"/>
          <p:cNvSpPr txBox="1">
            <a:spLocks noChangeArrowheads="1"/>
          </p:cNvSpPr>
          <p:nvPr/>
        </p:nvSpPr>
        <p:spPr bwMode="auto">
          <a:xfrm>
            <a:off x="1761058" y="4941168"/>
            <a:ext cx="1152128" cy="310784"/>
          </a:xfrm>
          <a:prstGeom prst="rect">
            <a:avLst/>
          </a:prstGeom>
          <a:noFill/>
          <a:ln w="9525" algn="ctr">
            <a:noFill/>
            <a:miter lim="800000"/>
            <a:headEnd/>
            <a:tailEnd/>
          </a:ln>
        </p:spPr>
        <p:txBody>
          <a:bodyPr wrap="square" lIns="73079" tIns="36541" rIns="73079" bIns="36541">
            <a:spAutoFit/>
          </a:bodyPr>
          <a:lstStyle/>
          <a:p>
            <a:pPr algn="ctr" defTabSz="731838">
              <a:lnSpc>
                <a:spcPct val="110000"/>
              </a:lnSpc>
              <a:buClr>
                <a:schemeClr val="bg1"/>
              </a:buClr>
              <a:buFont typeface="Wingdings" pitchFamily="2" charset="2"/>
              <a:buNone/>
            </a:pPr>
            <a:r>
              <a:rPr lang="zh-CN" altLang="en-US" sz="1400" b="1" dirty="0" smtClean="0">
                <a:latin typeface="微软雅黑" pitchFamily="34" charset="-122"/>
                <a:ea typeface="微软雅黑" pitchFamily="34" charset="-122"/>
              </a:rPr>
              <a:t>政务系统</a:t>
            </a:r>
            <a:endParaRPr lang="zh-CN" altLang="en-US" sz="1400" b="1" dirty="0">
              <a:latin typeface="微软雅黑" pitchFamily="34" charset="-122"/>
              <a:ea typeface="微软雅黑" pitchFamily="34" charset="-122"/>
            </a:endParaRPr>
          </a:p>
        </p:txBody>
      </p:sp>
      <p:pic>
        <p:nvPicPr>
          <p:cNvPr id="22530" name="Picture 2" descr="http://t1.baidu.com/it/u=1484254379,1416166483&amp;fm=52&amp;gp=0.jp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289450" y="4365104"/>
            <a:ext cx="1656184" cy="12346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1" name="TextBox 30"/>
          <p:cNvSpPr txBox="1"/>
          <p:nvPr/>
        </p:nvSpPr>
        <p:spPr>
          <a:xfrm>
            <a:off x="5505474" y="5661248"/>
            <a:ext cx="1730822" cy="316612"/>
          </a:xfrm>
          <a:prstGeom prst="rect">
            <a:avLst/>
          </a:prstGeom>
          <a:noFill/>
        </p:spPr>
        <p:txBody>
          <a:bodyPr wrap="square" lIns="100191" tIns="50095" rIns="100191" bIns="50095" rtlCol="0">
            <a:spAutoFit/>
          </a:bodyPr>
          <a:lstStyle/>
          <a:p>
            <a:r>
              <a:rPr lang="zh-CN" altLang="en-US" sz="1400" b="1" dirty="0" smtClean="0">
                <a:latin typeface="微软雅黑" pitchFamily="34" charset="-122"/>
                <a:ea typeface="微软雅黑" pitchFamily="34" charset="-122"/>
              </a:rPr>
              <a:t>活动直播</a:t>
            </a:r>
          </a:p>
        </p:txBody>
      </p:sp>
      <p:pic>
        <p:nvPicPr>
          <p:cNvPr id="22532" name="Picture 4" descr="http://szltxled.cn.baimao.com/html/photo1/2/261/1260638_ori.jp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891039" y="3140968"/>
            <a:ext cx="1929433" cy="1296144"/>
          </a:xfrm>
          <a:prstGeom prst="rect">
            <a:avLst/>
          </a:prstGeom>
          <a:noFill/>
        </p:spPr>
      </p:pic>
      <p:sp>
        <p:nvSpPr>
          <p:cNvPr id="34" name="矩形 33"/>
          <p:cNvSpPr/>
          <p:nvPr/>
        </p:nvSpPr>
        <p:spPr>
          <a:xfrm>
            <a:off x="7164288" y="4777988"/>
            <a:ext cx="1440160" cy="523220"/>
          </a:xfrm>
          <a:prstGeom prst="rect">
            <a:avLst/>
          </a:prstGeom>
        </p:spPr>
        <p:txBody>
          <a:bodyPr wrap="square">
            <a:spAutoFit/>
          </a:bodyPr>
          <a:lstStyle/>
          <a:p>
            <a:r>
              <a:rPr lang="zh-CN" altLang="zh-CN" sz="1400" b="1" dirty="0" smtClean="0">
                <a:latin typeface="微软雅黑" pitchFamily="34" charset="-122"/>
                <a:ea typeface="微软雅黑" pitchFamily="34" charset="-122"/>
              </a:rPr>
              <a:t>户外大屏幕、公交站台屏幕</a:t>
            </a:r>
            <a:endParaRPr lang="zh-CN" altLang="en-US" sz="1400" b="1" dirty="0">
              <a:latin typeface="微软雅黑" pitchFamily="34" charset="-122"/>
              <a:ea typeface="微软雅黑" pitchFamily="34" charset="-122"/>
            </a:endParaRPr>
          </a:p>
        </p:txBody>
      </p:sp>
      <p:cxnSp>
        <p:nvCxnSpPr>
          <p:cNvPr id="37" name="直接连接符 36"/>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7"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sp>
        <p:nvSpPr>
          <p:cNvPr id="56" name="圆角矩形 55"/>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企业</a:t>
            </a:r>
            <a:r>
              <a:rPr lang="en-US" altLang="zh-CN" sz="1400" b="1">
                <a:solidFill>
                  <a:schemeClr val="tx1"/>
                </a:solidFill>
                <a:latin typeface="微软雅黑" pitchFamily="34" charset="-122"/>
                <a:ea typeface="微软雅黑" pitchFamily="34" charset="-122"/>
              </a:rPr>
              <a:t>SaaS</a:t>
            </a:r>
            <a:r>
              <a:rPr lang="zh-CN" altLang="en-US" sz="1400" b="1">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58" name="直接连接符 57"/>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9" name="圆角矩形 58"/>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云桌面</a:t>
            </a:r>
            <a:endParaRPr lang="en-US" altLang="zh-CN" sz="1400" b="1" smtClean="0">
              <a:solidFill>
                <a:schemeClr val="tx1"/>
              </a:solidFill>
              <a:latin typeface="微软雅黑" pitchFamily="34" charset="-122"/>
              <a:ea typeface="微软雅黑" pitchFamily="34" charset="-122"/>
            </a:endParaRPr>
          </a:p>
          <a:p>
            <a:pPr algn="ctr"/>
            <a:r>
              <a:rPr lang="zh-CN" altLang="en-US" sz="1400" b="1" smtClean="0">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60" name="直接连接符 59"/>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1" name="圆角矩形 60"/>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园区一卡通</a:t>
            </a:r>
            <a:endParaRPr lang="zh-CN" altLang="en-US" sz="1400" b="1" dirty="0">
              <a:solidFill>
                <a:schemeClr val="tx1"/>
              </a:solidFill>
              <a:latin typeface="微软雅黑" pitchFamily="34" charset="-122"/>
              <a:ea typeface="微软雅黑" pitchFamily="34" charset="-122"/>
            </a:endParaRPr>
          </a:p>
        </p:txBody>
      </p:sp>
      <p:cxnSp>
        <p:nvCxnSpPr>
          <p:cNvPr id="62" name="直接连接符 61"/>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3" name="圆角矩形 62"/>
          <p:cNvSpPr/>
          <p:nvPr/>
        </p:nvSpPr>
        <p:spPr>
          <a:xfrm>
            <a:off x="2699792" y="1011559"/>
            <a:ext cx="1004492"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综合信息发布平台</a:t>
            </a:r>
            <a:endParaRPr lang="zh-CN" altLang="en-US" sz="1400" b="1" dirty="0">
              <a:solidFill>
                <a:schemeClr val="bg1"/>
              </a:solidFill>
              <a:latin typeface="微软雅黑" pitchFamily="34" charset="-122"/>
              <a:ea typeface="微软雅黑" pitchFamily="34" charset="-122"/>
            </a:endParaRPr>
          </a:p>
        </p:txBody>
      </p:sp>
      <p:cxnSp>
        <p:nvCxnSpPr>
          <p:cNvPr id="64" name="直接连接符 63"/>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5" name="圆角矩形 64"/>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统一呼叫中心</a:t>
            </a:r>
            <a:endParaRPr lang="zh-CN" altLang="en-US" sz="1400" b="1" dirty="0">
              <a:solidFill>
                <a:schemeClr val="tx1"/>
              </a:solidFill>
              <a:latin typeface="微软雅黑" pitchFamily="34" charset="-122"/>
              <a:ea typeface="微软雅黑" pitchFamily="34" charset="-122"/>
            </a:endParaRPr>
          </a:p>
        </p:txBody>
      </p:sp>
      <p:cxnSp>
        <p:nvCxnSpPr>
          <p:cNvPr id="66" name="直接连接符 65"/>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7" name="圆角矩形 66"/>
          <p:cNvSpPr/>
          <p:nvPr/>
        </p:nvSpPr>
        <p:spPr>
          <a:xfrm>
            <a:off x="4537076" y="1011559"/>
            <a:ext cx="1009614"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信息亭服务系统</a:t>
            </a:r>
            <a:endParaRPr lang="zh-CN" altLang="en-US" sz="1400" b="1" dirty="0">
              <a:solidFill>
                <a:schemeClr val="tx1"/>
              </a:solidFill>
              <a:latin typeface="微软雅黑" pitchFamily="34" charset="-122"/>
              <a:ea typeface="微软雅黑" pitchFamily="34" charset="-122"/>
            </a:endParaRPr>
          </a:p>
        </p:txBody>
      </p:sp>
      <p:cxnSp>
        <p:nvCxnSpPr>
          <p:cNvPr id="68" name="直接连接符 67"/>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9" name="圆角矩形 68"/>
          <p:cNvSpPr/>
          <p:nvPr/>
        </p:nvSpPr>
        <p:spPr>
          <a:xfrm>
            <a:off x="5580112" y="1011559"/>
            <a:ext cx="79208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访客管理系统</a:t>
            </a:r>
            <a:endParaRPr lang="zh-CN" altLang="en-US" sz="1400" b="1" dirty="0">
              <a:solidFill>
                <a:schemeClr val="tx1"/>
              </a:solidFill>
              <a:latin typeface="微软雅黑" pitchFamily="34" charset="-122"/>
              <a:ea typeface="微软雅黑" pitchFamily="34" charset="-122"/>
            </a:endParaRPr>
          </a:p>
        </p:txBody>
      </p:sp>
      <p:cxnSp>
        <p:nvCxnSpPr>
          <p:cNvPr id="70" name="直接连接符 69"/>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1" name="圆角矩形 70"/>
          <p:cNvSpPr/>
          <p:nvPr/>
        </p:nvSpPr>
        <p:spPr>
          <a:xfrm>
            <a:off x="6372200"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物流服务平台</a:t>
            </a:r>
            <a:endParaRPr lang="zh-CN" altLang="en-US" sz="1400" b="1" dirty="0">
              <a:solidFill>
                <a:schemeClr val="tx1"/>
              </a:solidFill>
              <a:latin typeface="微软雅黑" pitchFamily="34" charset="-122"/>
              <a:ea typeface="微软雅黑" pitchFamily="34" charset="-122"/>
            </a:endParaRPr>
          </a:p>
        </p:txBody>
      </p:sp>
      <p:cxnSp>
        <p:nvCxnSpPr>
          <p:cNvPr id="72" name="直接连接符 71"/>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3" name="圆角矩形 72"/>
          <p:cNvSpPr/>
          <p:nvPr/>
        </p:nvSpPr>
        <p:spPr>
          <a:xfrm>
            <a:off x="7380312" y="1011559"/>
            <a:ext cx="1080120"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智慧产权服务平台</a:t>
            </a:r>
            <a:endParaRPr lang="zh-CN" altLang="en-US" sz="1400" b="1" dirty="0">
              <a:solidFill>
                <a:schemeClr val="tx1"/>
              </a:solidFill>
              <a:latin typeface="微软雅黑" pitchFamily="34" charset="-122"/>
              <a:ea typeface="微软雅黑" pitchFamily="34" charset="-122"/>
            </a:endParaRPr>
          </a:p>
        </p:txBody>
      </p:sp>
      <p:cxnSp>
        <p:nvCxnSpPr>
          <p:cNvPr id="74" name="直接连接符 73"/>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1296144" y="6093296"/>
            <a:ext cx="7812360" cy="584775"/>
          </a:xfrm>
          <a:prstGeom prst="rect">
            <a:avLst/>
          </a:prstGeom>
        </p:spPr>
        <p:txBody>
          <a:bodyPr wrap="square">
            <a:spAutoFit/>
          </a:bodyPr>
          <a:lstStyle/>
          <a:p>
            <a:r>
              <a:rPr lang="zh-CN" altLang="en-US" sz="1600" smtClean="0">
                <a:latin typeface="微软雅黑" pitchFamily="34" charset="-122"/>
                <a:ea typeface="微软雅黑" pitchFamily="34" charset="-122"/>
              </a:rPr>
              <a:t>是一</a:t>
            </a:r>
            <a:r>
              <a:rPr lang="zh-CN" altLang="en-US" sz="1600">
                <a:latin typeface="微软雅黑" pitchFamily="34" charset="-122"/>
                <a:ea typeface="微软雅黑" pitchFamily="34" charset="-122"/>
              </a:rPr>
              <a:t>个多媒体的广播系统，屏幕包括户外大屏幕、公交站台、电梯间广告屏，可以发布实时新闻、紧急通知、政策宣传、公益广告、活动直播等</a:t>
            </a:r>
          </a:p>
        </p:txBody>
      </p:sp>
      <p:sp>
        <p:nvSpPr>
          <p:cNvPr id="53" name="同心圆 52"/>
          <p:cNvSpPr/>
          <p:nvPr/>
        </p:nvSpPr>
        <p:spPr>
          <a:xfrm>
            <a:off x="734523" y="6218967"/>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57275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75"/>
          <p:cNvSpPr txBox="1">
            <a:spLocks noChangeArrowheads="1"/>
          </p:cNvSpPr>
          <p:nvPr/>
        </p:nvSpPr>
        <p:spPr bwMode="auto">
          <a:xfrm>
            <a:off x="1331640" y="6360088"/>
            <a:ext cx="8496944" cy="263414"/>
          </a:xfrm>
          <a:prstGeom prst="rect">
            <a:avLst/>
          </a:prstGeom>
          <a:noFill/>
          <a:ln w="9525">
            <a:noFill/>
            <a:miter lim="800000"/>
            <a:headEnd/>
            <a:tailEnd/>
          </a:ln>
        </p:spPr>
        <p:txBody>
          <a:bodyPr wrap="square" lIns="65797" tIns="32897" rIns="65797" bIns="32897">
            <a:spAutoFit/>
          </a:bodyPr>
          <a:lstStyle/>
          <a:p>
            <a:pPr defTabSz="658583">
              <a:lnSpc>
                <a:spcPct val="80000"/>
              </a:lnSpc>
              <a:spcBef>
                <a:spcPct val="50000"/>
              </a:spcBef>
            </a:pPr>
            <a:r>
              <a:rPr kumimoji="1" lang="zh-CN" altLang="en-US" sz="1600" b="1" dirty="0">
                <a:latin typeface="微软雅黑" pitchFamily="34" charset="-122"/>
                <a:ea typeface="微软雅黑" pitchFamily="34" charset="-122"/>
              </a:rPr>
              <a:t>以一个共享的资源</a:t>
            </a:r>
            <a:r>
              <a:rPr kumimoji="1" lang="zh-CN" altLang="en-US" sz="1600" b="1">
                <a:latin typeface="微软雅黑" pitchFamily="34" charset="-122"/>
                <a:ea typeface="微软雅黑" pitchFamily="34" charset="-122"/>
              </a:rPr>
              <a:t>平台</a:t>
            </a:r>
            <a:r>
              <a:rPr kumimoji="1" lang="zh-CN" altLang="en-US" sz="1600" b="1" smtClean="0">
                <a:latin typeface="微软雅黑" pitchFamily="34" charset="-122"/>
                <a:ea typeface="微软雅黑" pitchFamily="34" charset="-122"/>
              </a:rPr>
              <a:t>，虚拟</a:t>
            </a:r>
            <a:r>
              <a:rPr kumimoji="1" lang="zh-CN" altLang="en-US" sz="1600" b="1" dirty="0">
                <a:latin typeface="微软雅黑" pitchFamily="34" charset="-122"/>
                <a:ea typeface="微软雅黑" pitchFamily="34" charset="-122"/>
              </a:rPr>
              <a:t>出多套呼叫中心系统，以租用的方式，实现可运</a:t>
            </a:r>
            <a:r>
              <a:rPr kumimoji="1" lang="zh-CN" altLang="en-US" sz="1600" b="1" dirty="0" smtClean="0">
                <a:latin typeface="微软雅黑" pitchFamily="34" charset="-122"/>
                <a:ea typeface="微软雅黑" pitchFamily="34" charset="-122"/>
              </a:rPr>
              <a:t>营。</a:t>
            </a:r>
            <a:endParaRPr kumimoji="1" lang="zh-CN" altLang="en-US" sz="1600" dirty="0">
              <a:latin typeface="微软雅黑" pitchFamily="34" charset="-122"/>
              <a:ea typeface="微软雅黑" pitchFamily="34" charset="-122"/>
            </a:endParaRPr>
          </a:p>
        </p:txBody>
      </p:sp>
      <p:sp>
        <p:nvSpPr>
          <p:cNvPr id="5" name="Text Box 3"/>
          <p:cNvSpPr txBox="1">
            <a:spLocks noChangeArrowheads="1"/>
          </p:cNvSpPr>
          <p:nvPr/>
        </p:nvSpPr>
        <p:spPr bwMode="auto">
          <a:xfrm>
            <a:off x="1979733" y="4780740"/>
            <a:ext cx="3809549" cy="1336740"/>
          </a:xfrm>
          <a:prstGeom prst="rect">
            <a:avLst/>
          </a:prstGeom>
          <a:noFill/>
          <a:ln w="9525" algn="ctr">
            <a:noFill/>
            <a:miter lim="800000"/>
            <a:headEnd/>
            <a:tailEnd/>
          </a:ln>
        </p:spPr>
        <p:txBody>
          <a:bodyPr wrap="square" lIns="66511" tIns="33256" rIns="66511" bIns="33256">
            <a:spAutoFit/>
          </a:bodyPr>
          <a:lstStyle/>
          <a:p>
            <a:pPr defTabSz="673248">
              <a:spcBef>
                <a:spcPct val="50000"/>
              </a:spcBef>
              <a:buFont typeface="Arial" pitchFamily="34" charset="0"/>
              <a:buChar char="•"/>
            </a:pPr>
            <a:r>
              <a:rPr lang="zh-CN" altLang="en-US" sz="1500" dirty="0" smtClean="0">
                <a:latin typeface="微软雅黑" pitchFamily="34" charset="-122"/>
                <a:ea typeface="微软雅黑" pitchFamily="34" charset="-122"/>
              </a:rPr>
              <a:t>为园区企业提供独立的呼叫接入号码</a:t>
            </a:r>
            <a:endParaRPr lang="en-US" altLang="zh-CN" sz="1500" dirty="0" smtClean="0">
              <a:latin typeface="微软雅黑" pitchFamily="34" charset="-122"/>
              <a:ea typeface="微软雅黑" pitchFamily="34" charset="-122"/>
            </a:endParaRPr>
          </a:p>
          <a:p>
            <a:pPr defTabSz="673248">
              <a:spcBef>
                <a:spcPct val="50000"/>
              </a:spcBef>
              <a:buFont typeface="Arial" pitchFamily="34" charset="0"/>
              <a:buChar char="•"/>
            </a:pPr>
            <a:r>
              <a:rPr lang="zh-CN" altLang="en-US" sz="1500" dirty="0" smtClean="0">
                <a:latin typeface="微软雅黑" pitchFamily="34" charset="-122"/>
                <a:ea typeface="微软雅黑" pitchFamily="34" charset="-122"/>
              </a:rPr>
              <a:t>与企业</a:t>
            </a:r>
            <a:r>
              <a:rPr lang="en-US" altLang="zh-CN" sz="1500" dirty="0" smtClean="0">
                <a:latin typeface="微软雅黑" pitchFamily="34" charset="-122"/>
                <a:ea typeface="微软雅黑" pitchFamily="34" charset="-122"/>
              </a:rPr>
              <a:t>IT</a:t>
            </a:r>
            <a:r>
              <a:rPr lang="zh-CN" altLang="en-US" sz="1500" dirty="0" smtClean="0">
                <a:latin typeface="微软雅黑" pitchFamily="34" charset="-122"/>
                <a:ea typeface="微软雅黑" pitchFamily="34" charset="-122"/>
              </a:rPr>
              <a:t>系统流程</a:t>
            </a:r>
            <a:r>
              <a:rPr lang="en-US" altLang="zh-CN" sz="1500" dirty="0" smtClean="0">
                <a:latin typeface="微软雅黑" pitchFamily="34" charset="-122"/>
                <a:ea typeface="微软雅黑" pitchFamily="34" charset="-122"/>
              </a:rPr>
              <a:t>(CRM</a:t>
            </a:r>
            <a:r>
              <a:rPr lang="zh-CN" altLang="en-US" sz="1500" dirty="0" smtClean="0">
                <a:latin typeface="微软雅黑" pitchFamily="34" charset="-122"/>
                <a:ea typeface="微软雅黑" pitchFamily="34" charset="-122"/>
              </a:rPr>
              <a:t>、服务支持</a:t>
            </a:r>
            <a:r>
              <a:rPr lang="en-US" altLang="zh-CN" sz="1500" dirty="0" smtClean="0">
                <a:latin typeface="微软雅黑" pitchFamily="34" charset="-122"/>
                <a:ea typeface="微软雅黑" pitchFamily="34" charset="-122"/>
              </a:rPr>
              <a:t>)</a:t>
            </a:r>
            <a:r>
              <a:rPr lang="zh-CN" altLang="en-US" sz="1500" dirty="0" smtClean="0">
                <a:latin typeface="微软雅黑" pitchFamily="34" charset="-122"/>
                <a:ea typeface="微软雅黑" pitchFamily="34" charset="-122"/>
              </a:rPr>
              <a:t>整合</a:t>
            </a:r>
            <a:endParaRPr lang="en-US" altLang="zh-CN" sz="1500" dirty="0" smtClean="0">
              <a:latin typeface="微软雅黑" pitchFamily="34" charset="-122"/>
              <a:ea typeface="微软雅黑" pitchFamily="34" charset="-122"/>
            </a:endParaRPr>
          </a:p>
          <a:p>
            <a:pPr defTabSz="673248">
              <a:spcBef>
                <a:spcPct val="50000"/>
              </a:spcBef>
              <a:buFont typeface="Arial" pitchFamily="34" charset="0"/>
              <a:buChar char="•"/>
            </a:pPr>
            <a:r>
              <a:rPr lang="zh-CN" altLang="en-US" sz="1500" dirty="0" smtClean="0">
                <a:latin typeface="微软雅黑" pitchFamily="34" charset="-122"/>
                <a:ea typeface="微软雅黑" pitchFamily="34" charset="-122"/>
              </a:rPr>
              <a:t>不同企业数据彼此隔离</a:t>
            </a:r>
            <a:endParaRPr lang="en-US" altLang="zh-CN" sz="1500" dirty="0" smtClean="0">
              <a:latin typeface="微软雅黑" pitchFamily="34" charset="-122"/>
              <a:ea typeface="微软雅黑" pitchFamily="34" charset="-122"/>
            </a:endParaRPr>
          </a:p>
          <a:p>
            <a:pPr defTabSz="673248">
              <a:spcBef>
                <a:spcPct val="50000"/>
              </a:spcBef>
              <a:buFont typeface="Arial" pitchFamily="34" charset="0"/>
              <a:buChar char="•"/>
            </a:pPr>
            <a:r>
              <a:rPr lang="en-US" altLang="zh-CN" sz="1500" dirty="0" smtClean="0">
                <a:latin typeface="微软雅黑" pitchFamily="34" charset="-122"/>
                <a:ea typeface="微软雅黑" pitchFamily="34" charset="-122"/>
              </a:rPr>
              <a:t>SOHO</a:t>
            </a:r>
            <a:r>
              <a:rPr lang="zh-CN" altLang="en-US" sz="1500" dirty="0" smtClean="0">
                <a:latin typeface="微软雅黑" pitchFamily="34" charset="-122"/>
                <a:ea typeface="微软雅黑" pitchFamily="34" charset="-122"/>
              </a:rPr>
              <a:t>座席</a:t>
            </a:r>
            <a:r>
              <a:rPr lang="en-US" altLang="zh-CN" sz="1500" dirty="0" smtClean="0">
                <a:latin typeface="微软雅黑" pitchFamily="34" charset="-122"/>
                <a:ea typeface="微软雅黑" pitchFamily="34" charset="-122"/>
              </a:rPr>
              <a:t>/</a:t>
            </a:r>
            <a:r>
              <a:rPr lang="zh-CN" altLang="en-US" sz="1500" dirty="0" smtClean="0">
                <a:latin typeface="微软雅黑" pitchFamily="34" charset="-122"/>
                <a:ea typeface="微软雅黑" pitchFamily="34" charset="-122"/>
              </a:rPr>
              <a:t>远程座席</a:t>
            </a:r>
            <a:r>
              <a:rPr lang="en-US" altLang="zh-CN" sz="1500" dirty="0" smtClean="0">
                <a:latin typeface="微软雅黑" pitchFamily="34" charset="-122"/>
                <a:ea typeface="微软雅黑" pitchFamily="34" charset="-122"/>
              </a:rPr>
              <a:t>/</a:t>
            </a:r>
            <a:r>
              <a:rPr lang="zh-CN" altLang="en-US" sz="1500" dirty="0" smtClean="0">
                <a:latin typeface="微软雅黑" pitchFamily="34" charset="-122"/>
                <a:ea typeface="微软雅黑" pitchFamily="34" charset="-122"/>
              </a:rPr>
              <a:t>移动座席</a:t>
            </a:r>
          </a:p>
        </p:txBody>
      </p:sp>
      <p:sp>
        <p:nvSpPr>
          <p:cNvPr id="6" name="Line 2"/>
          <p:cNvSpPr>
            <a:spLocks noChangeShapeType="1"/>
          </p:cNvSpPr>
          <p:nvPr/>
        </p:nvSpPr>
        <p:spPr bwMode="auto">
          <a:xfrm flipH="1" flipV="1">
            <a:off x="5730305" y="4123763"/>
            <a:ext cx="1905000" cy="0"/>
          </a:xfrm>
          <a:prstGeom prst="line">
            <a:avLst/>
          </a:prstGeom>
          <a:noFill/>
          <a:ln w="76200" cmpd="tri">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7" name="Line 3"/>
          <p:cNvSpPr>
            <a:spLocks noChangeShapeType="1"/>
          </p:cNvSpPr>
          <p:nvPr/>
        </p:nvSpPr>
        <p:spPr bwMode="auto">
          <a:xfrm flipH="1">
            <a:off x="4587305" y="2599763"/>
            <a:ext cx="768350" cy="1066800"/>
          </a:xfrm>
          <a:prstGeom prst="line">
            <a:avLst/>
          </a:prstGeom>
          <a:noFill/>
          <a:ln w="76200" cmpd="tri">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8" name="Rectangle 4"/>
          <p:cNvSpPr>
            <a:spLocks noChangeArrowheads="1"/>
          </p:cNvSpPr>
          <p:nvPr/>
        </p:nvSpPr>
        <p:spPr bwMode="auto">
          <a:xfrm>
            <a:off x="7657530" y="3180788"/>
            <a:ext cx="811212" cy="1974850"/>
          </a:xfrm>
          <a:prstGeom prst="rect">
            <a:avLst/>
          </a:prstGeom>
          <a:solidFill>
            <a:srgbClr val="D3E5B3"/>
          </a:solidFill>
          <a:ln w="9525">
            <a:solidFill>
              <a:schemeClr val="bg2"/>
            </a:solidFill>
            <a:miter lim="800000"/>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graphicFrame>
        <p:nvGraphicFramePr>
          <p:cNvPr id="9" name="Object 5"/>
          <p:cNvGraphicFramePr>
            <a:graphicFrameLocks noChangeAspect="1"/>
          </p:cNvGraphicFramePr>
          <p:nvPr>
            <p:extLst>
              <p:ext uri="{D42A27DB-BD31-4B8C-83A1-F6EECF244321}">
                <p14:modId xmlns:p14="http://schemas.microsoft.com/office/powerpoint/2010/main" val="1932639484"/>
              </p:ext>
            </p:extLst>
          </p:nvPr>
        </p:nvGraphicFramePr>
        <p:xfrm>
          <a:off x="7690867" y="3701488"/>
          <a:ext cx="676275" cy="598487"/>
        </p:xfrm>
        <a:graphic>
          <a:graphicData uri="http://schemas.openxmlformats.org/presentationml/2006/ole">
            <mc:AlternateContent xmlns:mc="http://schemas.openxmlformats.org/markup-compatibility/2006">
              <mc:Choice xmlns:v="urn:schemas-microsoft-com:vml" Requires="v">
                <p:oleObj spid="_x0000_s56974" name="CorelDRAW" r:id="rId4" imgW="3835080" imgH="2843280" progId="">
                  <p:embed/>
                </p:oleObj>
              </mc:Choice>
              <mc:Fallback>
                <p:oleObj name="CorelDRAW" r:id="rId4" imgW="3835080" imgH="2843280"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0867" y="3701488"/>
                        <a:ext cx="676275" cy="59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 name="Picture 6" descr="003"/>
          <p:cNvPicPr>
            <a:picLocks noChangeAspect="1" noChangeArrowheads="1"/>
          </p:cNvPicPr>
          <p:nvPr/>
        </p:nvPicPr>
        <p:blipFill>
          <a:blip r:embed="rId6" cstate="email">
            <a:clrChange>
              <a:clrFrom>
                <a:srgbClr val="FFFFFF"/>
              </a:clrFrom>
              <a:clrTo>
                <a:srgbClr val="FFFFFF">
                  <a:alpha val="0"/>
                </a:srgbClr>
              </a:clrTo>
            </a:clrChange>
            <a:lum bright="-12000"/>
            <a:extLst>
              <a:ext uri="{28A0092B-C50C-407E-A947-70E740481C1C}">
                <a14:useLocalDpi xmlns:a14="http://schemas.microsoft.com/office/drawing/2010/main"/>
              </a:ext>
            </a:extLst>
          </a:blip>
          <a:srcRect/>
          <a:stretch>
            <a:fillRect/>
          </a:stretch>
        </p:blipFill>
        <p:spPr bwMode="auto">
          <a:xfrm>
            <a:off x="7724205" y="3271275"/>
            <a:ext cx="676275" cy="249238"/>
          </a:xfrm>
          <a:prstGeom prst="rect">
            <a:avLst/>
          </a:prstGeom>
          <a:noFill/>
          <a:ln w="9525">
            <a:noFill/>
            <a:miter lim="800000"/>
            <a:headEnd/>
            <a:tailEnd/>
          </a:ln>
        </p:spPr>
      </p:pic>
      <p:grpSp>
        <p:nvGrpSpPr>
          <p:cNvPr id="11" name="Group 7"/>
          <p:cNvGrpSpPr>
            <a:grpSpLocks/>
          </p:cNvGrpSpPr>
          <p:nvPr/>
        </p:nvGrpSpPr>
        <p:grpSpPr bwMode="auto">
          <a:xfrm>
            <a:off x="7740080" y="4493650"/>
            <a:ext cx="676275" cy="276225"/>
            <a:chOff x="4792" y="2135"/>
            <a:chExt cx="680" cy="217"/>
          </a:xfrm>
        </p:grpSpPr>
        <p:pic>
          <p:nvPicPr>
            <p:cNvPr id="12" name="Picture 8" descr="003"/>
            <p:cNvPicPr>
              <a:picLocks noChangeAspect="1" noChangeArrowheads="1"/>
            </p:cNvPicPr>
            <p:nvPr/>
          </p:nvPicPr>
          <p:blipFill>
            <a:blip r:embed="rId6" cstate="email">
              <a:clrChange>
                <a:clrFrom>
                  <a:srgbClr val="FFFFFF"/>
                </a:clrFrom>
                <a:clrTo>
                  <a:srgbClr val="FFFFFF">
                    <a:alpha val="0"/>
                  </a:srgbClr>
                </a:clrTo>
              </a:clrChange>
              <a:lum bright="-12000"/>
              <a:extLst>
                <a:ext uri="{28A0092B-C50C-407E-A947-70E740481C1C}">
                  <a14:useLocalDpi xmlns:a14="http://schemas.microsoft.com/office/drawing/2010/main"/>
                </a:ext>
              </a:extLst>
            </a:blip>
            <a:srcRect/>
            <a:stretch>
              <a:fillRect/>
            </a:stretch>
          </p:blipFill>
          <p:spPr bwMode="auto">
            <a:xfrm>
              <a:off x="4792" y="2157"/>
              <a:ext cx="680" cy="195"/>
            </a:xfrm>
            <a:prstGeom prst="rect">
              <a:avLst/>
            </a:prstGeom>
            <a:noFill/>
            <a:ln w="9525">
              <a:noFill/>
              <a:miter lim="800000"/>
              <a:headEnd/>
              <a:tailEnd/>
            </a:ln>
          </p:spPr>
        </p:pic>
        <p:pic>
          <p:nvPicPr>
            <p:cNvPr id="13" name="Picture 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944" y="2135"/>
              <a:ext cx="310" cy="169"/>
            </a:xfrm>
            <a:prstGeom prst="rect">
              <a:avLst/>
            </a:prstGeom>
            <a:noFill/>
            <a:ln w="9525">
              <a:noFill/>
              <a:miter lim="800000"/>
              <a:headEnd/>
              <a:tailEnd/>
            </a:ln>
          </p:spPr>
        </p:pic>
      </p:grpSp>
      <p:sp>
        <p:nvSpPr>
          <p:cNvPr id="14" name="Text Box 10"/>
          <p:cNvSpPr txBox="1">
            <a:spLocks noChangeArrowheads="1"/>
          </p:cNvSpPr>
          <p:nvPr/>
        </p:nvSpPr>
        <p:spPr bwMode="auto">
          <a:xfrm>
            <a:off x="7561315" y="3541150"/>
            <a:ext cx="992531" cy="230808"/>
          </a:xfrm>
          <a:prstGeom prst="rect">
            <a:avLst/>
          </a:prstGeom>
          <a:noFill/>
          <a:ln w="9525">
            <a:noFill/>
            <a:miter lim="800000"/>
            <a:headEnd/>
            <a:tailEnd/>
          </a:ln>
        </p:spPr>
        <p:txBody>
          <a:bodyPr wrap="none" lIns="91416" tIns="45708" rIns="91416" bIns="45708">
            <a:spAutoFit/>
          </a:bodyPr>
          <a:lstStyle/>
          <a:p>
            <a:pPr algn="ctr"/>
            <a:r>
              <a:rPr kumimoji="1" lang="zh-CN" altLang="en-US" sz="900" smtClean="0">
                <a:latin typeface="微软雅黑" pitchFamily="34" charset="-122"/>
                <a:ea typeface="微软雅黑" pitchFamily="34" charset="-122"/>
              </a:rPr>
              <a:t>营业、计费系统</a:t>
            </a:r>
          </a:p>
        </p:txBody>
      </p:sp>
      <p:sp>
        <p:nvSpPr>
          <p:cNvPr id="15" name="Text Box 11"/>
          <p:cNvSpPr txBox="1">
            <a:spLocks noChangeArrowheads="1"/>
          </p:cNvSpPr>
          <p:nvPr/>
        </p:nvSpPr>
        <p:spPr bwMode="auto">
          <a:xfrm>
            <a:off x="7667999" y="4272988"/>
            <a:ext cx="761699" cy="230808"/>
          </a:xfrm>
          <a:prstGeom prst="rect">
            <a:avLst/>
          </a:prstGeom>
          <a:noFill/>
          <a:ln w="9525">
            <a:noFill/>
            <a:miter lim="800000"/>
            <a:headEnd/>
            <a:tailEnd/>
          </a:ln>
        </p:spPr>
        <p:txBody>
          <a:bodyPr wrap="none" lIns="91416" tIns="45708" rIns="91416" bIns="45708">
            <a:spAutoFit/>
          </a:bodyPr>
          <a:lstStyle/>
          <a:p>
            <a:pPr algn="ctr"/>
            <a:r>
              <a:rPr kumimoji="1" lang="zh-CN" altLang="en-US" sz="900" smtClean="0">
                <a:latin typeface="微软雅黑" pitchFamily="34" charset="-122"/>
                <a:ea typeface="微软雅黑" pitchFamily="34" charset="-122"/>
              </a:rPr>
              <a:t>电子工作流</a:t>
            </a:r>
          </a:p>
        </p:txBody>
      </p:sp>
      <p:sp>
        <p:nvSpPr>
          <p:cNvPr id="16" name="Text Box 12"/>
          <p:cNvSpPr txBox="1">
            <a:spLocks noChangeArrowheads="1"/>
          </p:cNvSpPr>
          <p:nvPr/>
        </p:nvSpPr>
        <p:spPr bwMode="auto">
          <a:xfrm>
            <a:off x="7730470" y="4825438"/>
            <a:ext cx="646282" cy="369308"/>
          </a:xfrm>
          <a:prstGeom prst="rect">
            <a:avLst/>
          </a:prstGeom>
          <a:noFill/>
          <a:ln w="9525">
            <a:noFill/>
            <a:miter lim="800000"/>
            <a:headEnd/>
            <a:tailEnd/>
          </a:ln>
        </p:spPr>
        <p:txBody>
          <a:bodyPr wrap="none" lIns="91416" tIns="45708" rIns="91416" bIns="45708">
            <a:spAutoFit/>
          </a:bodyPr>
          <a:lstStyle/>
          <a:p>
            <a:pPr algn="ctr"/>
            <a:endParaRPr kumimoji="1" lang="en-US" altLang="zh-CN" sz="900" smtClean="0">
              <a:latin typeface="微软雅黑" pitchFamily="34" charset="-122"/>
              <a:ea typeface="微软雅黑" pitchFamily="34" charset="-122"/>
            </a:endParaRPr>
          </a:p>
          <a:p>
            <a:pPr algn="ctr"/>
            <a:r>
              <a:rPr kumimoji="1" lang="zh-CN" altLang="en-US" sz="900" smtClean="0">
                <a:latin typeface="微软雅黑" pitchFamily="34" charset="-122"/>
                <a:ea typeface="微软雅黑" pitchFamily="34" charset="-122"/>
              </a:rPr>
              <a:t>决策支持</a:t>
            </a:r>
          </a:p>
        </p:txBody>
      </p:sp>
      <p:graphicFrame>
        <p:nvGraphicFramePr>
          <p:cNvPr id="17" name="Object 13"/>
          <p:cNvGraphicFramePr>
            <a:graphicFrameLocks noChangeAspect="1"/>
          </p:cNvGraphicFramePr>
          <p:nvPr>
            <p:extLst>
              <p:ext uri="{D42A27DB-BD31-4B8C-83A1-F6EECF244321}">
                <p14:modId xmlns:p14="http://schemas.microsoft.com/office/powerpoint/2010/main" val="2766123518"/>
              </p:ext>
            </p:extLst>
          </p:nvPr>
        </p:nvGraphicFramePr>
        <p:xfrm>
          <a:off x="7938517" y="3242700"/>
          <a:ext cx="147638" cy="207963"/>
        </p:xfrm>
        <a:graphic>
          <a:graphicData uri="http://schemas.openxmlformats.org/presentationml/2006/ole">
            <mc:AlternateContent xmlns:mc="http://schemas.openxmlformats.org/markup-compatibility/2006">
              <mc:Choice xmlns:v="urn:schemas-microsoft-com:vml" Requires="v">
                <p:oleObj spid="_x0000_s56975" name="BMP 图象" r:id="rId8" imgW="333333" imgH="523810" progId="PBrush">
                  <p:embed/>
                </p:oleObj>
              </mc:Choice>
              <mc:Fallback>
                <p:oleObj name="BMP 图象" r:id="rId8" imgW="333333" imgH="523810" progId="PBrush">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38517" y="3242700"/>
                        <a:ext cx="147638" cy="20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 name="Object 14"/>
          <p:cNvGraphicFramePr>
            <a:graphicFrameLocks noChangeAspect="1"/>
          </p:cNvGraphicFramePr>
          <p:nvPr>
            <p:extLst>
              <p:ext uri="{D42A27DB-BD31-4B8C-83A1-F6EECF244321}">
                <p14:modId xmlns:p14="http://schemas.microsoft.com/office/powerpoint/2010/main" val="1390383714"/>
              </p:ext>
            </p:extLst>
          </p:nvPr>
        </p:nvGraphicFramePr>
        <p:xfrm>
          <a:off x="8033767" y="3276038"/>
          <a:ext cx="147638" cy="207962"/>
        </p:xfrm>
        <a:graphic>
          <a:graphicData uri="http://schemas.openxmlformats.org/presentationml/2006/ole">
            <mc:AlternateContent xmlns:mc="http://schemas.openxmlformats.org/markup-compatibility/2006">
              <mc:Choice xmlns:v="urn:schemas-microsoft-com:vml" Requires="v">
                <p:oleObj spid="_x0000_s56976" name="BMP 图象" r:id="rId10" imgW="333333" imgH="523810" progId="PBrush">
                  <p:embed/>
                </p:oleObj>
              </mc:Choice>
              <mc:Fallback>
                <p:oleObj name="BMP 图象" r:id="rId10" imgW="333333" imgH="523810" progId="PBrush">
                  <p:embed/>
                  <p:pic>
                    <p:nvPicPr>
                      <p:cNvPr id="0"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33767" y="3276038"/>
                        <a:ext cx="147638"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9" name="Picture 15" descr="EndUser Female"/>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859142" y="3761813"/>
            <a:ext cx="150813" cy="214312"/>
          </a:xfrm>
          <a:prstGeom prst="rect">
            <a:avLst/>
          </a:prstGeom>
          <a:noFill/>
          <a:effectLst>
            <a:outerShdw dist="17961" dir="2700000" algn="ctr" rotWithShape="0">
              <a:schemeClr val="bg2"/>
            </a:outerShdw>
          </a:effectLst>
        </p:spPr>
      </p:pic>
      <p:pic>
        <p:nvPicPr>
          <p:cNvPr id="20" name="Picture 16" descr="EndUserLeft"/>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927405" y="4066613"/>
            <a:ext cx="171450" cy="214312"/>
          </a:xfrm>
          <a:prstGeom prst="rect">
            <a:avLst/>
          </a:prstGeom>
          <a:noFill/>
          <a:ln w="9525">
            <a:noFill/>
            <a:miter lim="800000"/>
            <a:headEnd/>
            <a:tailEnd/>
          </a:ln>
        </p:spPr>
      </p:pic>
      <p:grpSp>
        <p:nvGrpSpPr>
          <p:cNvPr id="21" name="Group 17"/>
          <p:cNvGrpSpPr>
            <a:grpSpLocks/>
          </p:cNvGrpSpPr>
          <p:nvPr/>
        </p:nvGrpSpPr>
        <p:grpSpPr bwMode="auto">
          <a:xfrm>
            <a:off x="8065517" y="3907863"/>
            <a:ext cx="268288" cy="193675"/>
            <a:chOff x="4224" y="288"/>
            <a:chExt cx="806" cy="638"/>
          </a:xfrm>
        </p:grpSpPr>
        <p:graphicFrame>
          <p:nvGraphicFramePr>
            <p:cNvPr id="22" name="Object 18"/>
            <p:cNvGraphicFramePr>
              <a:graphicFrameLocks noChangeAspect="1"/>
            </p:cNvGraphicFramePr>
            <p:nvPr/>
          </p:nvGraphicFramePr>
          <p:xfrm>
            <a:off x="4224" y="288"/>
            <a:ext cx="720" cy="638"/>
          </p:xfrm>
          <a:graphic>
            <a:graphicData uri="http://schemas.openxmlformats.org/presentationml/2006/ole">
              <mc:AlternateContent xmlns:mc="http://schemas.openxmlformats.org/markup-compatibility/2006">
                <mc:Choice xmlns:v="urn:schemas-microsoft-com:vml" Requires="v">
                  <p:oleObj spid="_x0000_s56977" name="CorelDRAW" r:id="rId13" imgW="4588560" imgH="4062240" progId="">
                    <p:embed/>
                  </p:oleObj>
                </mc:Choice>
                <mc:Fallback>
                  <p:oleObj name="CorelDRAW" r:id="rId13" imgW="4588560" imgH="4062240" progId="">
                    <p:embed/>
                    <p:pic>
                      <p:nvPicPr>
                        <p:cNvPr id="0" name="Object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24" y="288"/>
                          <a:ext cx="720" cy="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3" name="Picture 19" descr="图形2"/>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flipV="1">
              <a:off x="4656" y="336"/>
              <a:ext cx="374" cy="432"/>
            </a:xfrm>
            <a:prstGeom prst="rect">
              <a:avLst/>
            </a:prstGeom>
            <a:noFill/>
            <a:ln w="9525">
              <a:noFill/>
              <a:miter lim="800000"/>
              <a:headEnd/>
              <a:tailEnd/>
            </a:ln>
          </p:spPr>
        </p:pic>
      </p:grpSp>
      <p:sp>
        <p:nvSpPr>
          <p:cNvPr id="24" name="Text Box 20"/>
          <p:cNvSpPr txBox="1">
            <a:spLocks noChangeArrowheads="1"/>
          </p:cNvSpPr>
          <p:nvPr/>
        </p:nvSpPr>
        <p:spPr bwMode="auto">
          <a:xfrm>
            <a:off x="4834955" y="4504763"/>
            <a:ext cx="1581150" cy="285750"/>
          </a:xfrm>
          <a:prstGeom prst="rect">
            <a:avLst/>
          </a:prstGeom>
          <a:noFill/>
          <a:ln w="9525">
            <a:noFill/>
            <a:miter lim="800000"/>
            <a:headEnd/>
            <a:tailEnd/>
          </a:ln>
        </p:spPr>
        <p:txBody>
          <a:bodyPr lIns="91416" tIns="45708" rIns="91416" bIns="45708">
            <a:spAutoFit/>
          </a:bodyPr>
          <a:lstStyle/>
          <a:p>
            <a:pPr algn="ctr"/>
            <a:r>
              <a:rPr kumimoji="1" lang="zh-CN" altLang="en-US" sz="1200" smtClean="0">
                <a:latin typeface="微软雅黑" pitchFamily="34" charset="-122"/>
                <a:ea typeface="微软雅黑" pitchFamily="34" charset="-122"/>
              </a:rPr>
              <a:t>外包平台</a:t>
            </a:r>
          </a:p>
        </p:txBody>
      </p:sp>
      <p:sp>
        <p:nvSpPr>
          <p:cNvPr id="25" name="Rectangle 21"/>
          <p:cNvSpPr>
            <a:spLocks noChangeArrowheads="1"/>
          </p:cNvSpPr>
          <p:nvPr/>
        </p:nvSpPr>
        <p:spPr bwMode="auto">
          <a:xfrm>
            <a:off x="7641655" y="1520726"/>
            <a:ext cx="863600" cy="1268412"/>
          </a:xfrm>
          <a:prstGeom prst="rect">
            <a:avLst/>
          </a:prstGeom>
          <a:solidFill>
            <a:srgbClr val="D3E5B3"/>
          </a:solidFill>
          <a:ln w="9525">
            <a:solidFill>
              <a:schemeClr val="bg2"/>
            </a:solidFill>
            <a:miter lim="800000"/>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graphicFrame>
        <p:nvGraphicFramePr>
          <p:cNvPr id="26" name="Object 22"/>
          <p:cNvGraphicFramePr>
            <a:graphicFrameLocks noChangeAspect="1"/>
          </p:cNvGraphicFramePr>
          <p:nvPr>
            <p:extLst>
              <p:ext uri="{D42A27DB-BD31-4B8C-83A1-F6EECF244321}">
                <p14:modId xmlns:p14="http://schemas.microsoft.com/office/powerpoint/2010/main" val="1594434094"/>
              </p:ext>
            </p:extLst>
          </p:nvPr>
        </p:nvGraphicFramePr>
        <p:xfrm>
          <a:off x="7682930" y="2094028"/>
          <a:ext cx="720725" cy="479425"/>
        </p:xfrm>
        <a:graphic>
          <a:graphicData uri="http://schemas.openxmlformats.org/presentationml/2006/ole">
            <mc:AlternateContent xmlns:mc="http://schemas.openxmlformats.org/markup-compatibility/2006">
              <mc:Choice xmlns:v="urn:schemas-microsoft-com:vml" Requires="v">
                <p:oleObj spid="_x0000_s56978" name="CorelDRAW" r:id="rId16" imgW="3835080" imgH="2843280" progId="">
                  <p:embed/>
                </p:oleObj>
              </mc:Choice>
              <mc:Fallback>
                <p:oleObj name="CorelDRAW" r:id="rId16" imgW="3835080" imgH="2843280" progId="">
                  <p:embed/>
                  <p:pic>
                    <p:nvPicPr>
                      <p:cNvPr id="0" name="Object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2930" y="2094028"/>
                        <a:ext cx="720725"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7" name="Picture 23" descr="003"/>
          <p:cNvPicPr>
            <a:picLocks noChangeAspect="1" noChangeArrowheads="1"/>
          </p:cNvPicPr>
          <p:nvPr/>
        </p:nvPicPr>
        <p:blipFill>
          <a:blip r:embed="rId17" cstate="email">
            <a:clrChange>
              <a:clrFrom>
                <a:srgbClr val="FFFFFF"/>
              </a:clrFrom>
              <a:clrTo>
                <a:srgbClr val="FFFFFF">
                  <a:alpha val="0"/>
                </a:srgbClr>
              </a:clrTo>
            </a:clrChange>
            <a:lum bright="-12000"/>
            <a:extLst>
              <a:ext uri="{28A0092B-C50C-407E-A947-70E740481C1C}">
                <a14:useLocalDpi xmlns:a14="http://schemas.microsoft.com/office/drawing/2010/main"/>
              </a:ext>
            </a:extLst>
          </a:blip>
          <a:srcRect/>
          <a:stretch>
            <a:fillRect/>
          </a:stretch>
        </p:blipFill>
        <p:spPr bwMode="auto">
          <a:xfrm>
            <a:off x="7806755" y="1630263"/>
            <a:ext cx="719137" cy="200025"/>
          </a:xfrm>
          <a:prstGeom prst="rect">
            <a:avLst/>
          </a:prstGeom>
          <a:noFill/>
          <a:ln w="9525">
            <a:noFill/>
            <a:miter lim="800000"/>
            <a:headEnd/>
            <a:tailEnd/>
          </a:ln>
        </p:spPr>
      </p:pic>
      <p:sp>
        <p:nvSpPr>
          <p:cNvPr id="28" name="Text Box 24"/>
          <p:cNvSpPr txBox="1">
            <a:spLocks noChangeArrowheads="1"/>
          </p:cNvSpPr>
          <p:nvPr/>
        </p:nvSpPr>
        <p:spPr bwMode="auto">
          <a:xfrm>
            <a:off x="7739995" y="1808063"/>
            <a:ext cx="646282" cy="230808"/>
          </a:xfrm>
          <a:prstGeom prst="rect">
            <a:avLst/>
          </a:prstGeom>
          <a:noFill/>
          <a:ln w="9525">
            <a:noFill/>
            <a:miter lim="800000"/>
            <a:headEnd/>
            <a:tailEnd/>
          </a:ln>
        </p:spPr>
        <p:txBody>
          <a:bodyPr wrap="none" lIns="91416" tIns="45708" rIns="91416" bIns="45708">
            <a:spAutoFit/>
          </a:bodyPr>
          <a:lstStyle/>
          <a:p>
            <a:pPr algn="ctr"/>
            <a:r>
              <a:rPr kumimoji="1" lang="zh-CN" altLang="en-US" sz="900" smtClean="0">
                <a:latin typeface="微软雅黑" pitchFamily="34" charset="-122"/>
                <a:ea typeface="微软雅黑" pitchFamily="34" charset="-122"/>
              </a:rPr>
              <a:t>环球网络</a:t>
            </a:r>
          </a:p>
        </p:txBody>
      </p:sp>
      <p:sp>
        <p:nvSpPr>
          <p:cNvPr id="29" name="Text Box 25"/>
          <p:cNvSpPr txBox="1">
            <a:spLocks noChangeArrowheads="1"/>
          </p:cNvSpPr>
          <p:nvPr/>
        </p:nvSpPr>
        <p:spPr bwMode="auto">
          <a:xfrm>
            <a:off x="7705070" y="2533551"/>
            <a:ext cx="646282" cy="230808"/>
          </a:xfrm>
          <a:prstGeom prst="rect">
            <a:avLst/>
          </a:prstGeom>
          <a:noFill/>
          <a:ln w="9525">
            <a:noFill/>
            <a:miter lim="800000"/>
            <a:headEnd/>
            <a:tailEnd/>
          </a:ln>
        </p:spPr>
        <p:txBody>
          <a:bodyPr wrap="none" lIns="91416" tIns="45708" rIns="91416" bIns="45708">
            <a:spAutoFit/>
          </a:bodyPr>
          <a:lstStyle/>
          <a:p>
            <a:pPr algn="ctr"/>
            <a:r>
              <a:rPr kumimoji="1" lang="zh-CN" altLang="en-US" sz="900" smtClean="0">
                <a:latin typeface="微软雅黑" pitchFamily="34" charset="-122"/>
                <a:ea typeface="微软雅黑" pitchFamily="34" charset="-122"/>
              </a:rPr>
              <a:t>银行系统</a:t>
            </a:r>
          </a:p>
        </p:txBody>
      </p:sp>
      <p:graphicFrame>
        <p:nvGraphicFramePr>
          <p:cNvPr id="30" name="Object 26"/>
          <p:cNvGraphicFramePr>
            <a:graphicFrameLocks noChangeAspect="1"/>
          </p:cNvGraphicFramePr>
          <p:nvPr>
            <p:extLst>
              <p:ext uri="{D42A27DB-BD31-4B8C-83A1-F6EECF244321}">
                <p14:modId xmlns:p14="http://schemas.microsoft.com/office/powerpoint/2010/main" val="3280985060"/>
              </p:ext>
            </p:extLst>
          </p:nvPr>
        </p:nvGraphicFramePr>
        <p:xfrm>
          <a:off x="7943280" y="1619151"/>
          <a:ext cx="155575" cy="166687"/>
        </p:xfrm>
        <a:graphic>
          <a:graphicData uri="http://schemas.openxmlformats.org/presentationml/2006/ole">
            <mc:AlternateContent xmlns:mc="http://schemas.openxmlformats.org/markup-compatibility/2006">
              <mc:Choice xmlns:v="urn:schemas-microsoft-com:vml" Requires="v">
                <p:oleObj spid="_x0000_s56979" name="BMP 图象" r:id="rId18" imgW="333333" imgH="523810" progId="PBrush">
                  <p:embed/>
                </p:oleObj>
              </mc:Choice>
              <mc:Fallback>
                <p:oleObj name="BMP 图象" r:id="rId18" imgW="333333" imgH="523810" progId="PBrush">
                  <p:embed/>
                  <p:pic>
                    <p:nvPicPr>
                      <p:cNvPr id="0" name="Object 2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43280" y="1619151"/>
                        <a:ext cx="155575" cy="16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 name="Object 27"/>
          <p:cNvGraphicFramePr>
            <a:graphicFrameLocks noChangeAspect="1"/>
          </p:cNvGraphicFramePr>
          <p:nvPr>
            <p:extLst>
              <p:ext uri="{D42A27DB-BD31-4B8C-83A1-F6EECF244321}">
                <p14:modId xmlns:p14="http://schemas.microsoft.com/office/powerpoint/2010/main" val="4247393206"/>
              </p:ext>
            </p:extLst>
          </p:nvPr>
        </p:nvGraphicFramePr>
        <p:xfrm>
          <a:off x="8043292" y="1646138"/>
          <a:ext cx="157163" cy="168275"/>
        </p:xfrm>
        <a:graphic>
          <a:graphicData uri="http://schemas.openxmlformats.org/presentationml/2006/ole">
            <mc:AlternateContent xmlns:mc="http://schemas.openxmlformats.org/markup-compatibility/2006">
              <mc:Choice xmlns:v="urn:schemas-microsoft-com:vml" Requires="v">
                <p:oleObj spid="_x0000_s56980" name="BMP 图象" r:id="rId19" imgW="333333" imgH="523810" progId="PBrush">
                  <p:embed/>
                </p:oleObj>
              </mc:Choice>
              <mc:Fallback>
                <p:oleObj name="BMP 图象" r:id="rId19" imgW="333333" imgH="523810" progId="PBrush">
                  <p:embed/>
                  <p:pic>
                    <p:nvPicPr>
                      <p:cNvPr id="0" name="Object 2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43292" y="1646138"/>
                        <a:ext cx="157163"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2" name="Picture 28" descr="EndUser Female"/>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857555" y="2106513"/>
            <a:ext cx="158750" cy="169863"/>
          </a:xfrm>
          <a:prstGeom prst="rect">
            <a:avLst/>
          </a:prstGeom>
          <a:noFill/>
          <a:effectLst>
            <a:outerShdw dist="17961" dir="2700000" algn="ctr" rotWithShape="0">
              <a:schemeClr val="bg2"/>
            </a:outerShdw>
          </a:effectLst>
        </p:spPr>
      </p:pic>
      <p:pic>
        <p:nvPicPr>
          <p:cNvPr id="33" name="Picture 29" descr="EndUserLeft"/>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928992" y="2350988"/>
            <a:ext cx="180975" cy="169863"/>
          </a:xfrm>
          <a:prstGeom prst="rect">
            <a:avLst/>
          </a:prstGeom>
          <a:noFill/>
          <a:ln w="9525">
            <a:noFill/>
            <a:miter lim="800000"/>
            <a:headEnd/>
            <a:tailEnd/>
          </a:ln>
        </p:spPr>
      </p:pic>
      <p:grpSp>
        <p:nvGrpSpPr>
          <p:cNvPr id="34" name="Group 30"/>
          <p:cNvGrpSpPr>
            <a:grpSpLocks/>
          </p:cNvGrpSpPr>
          <p:nvPr/>
        </p:nvGrpSpPr>
        <p:grpSpPr bwMode="auto">
          <a:xfrm>
            <a:off x="8073455" y="2222401"/>
            <a:ext cx="287337" cy="155575"/>
            <a:chOff x="4224" y="288"/>
            <a:chExt cx="806" cy="638"/>
          </a:xfrm>
        </p:grpSpPr>
        <p:graphicFrame>
          <p:nvGraphicFramePr>
            <p:cNvPr id="35" name="Object 31"/>
            <p:cNvGraphicFramePr>
              <a:graphicFrameLocks noChangeAspect="1"/>
            </p:cNvGraphicFramePr>
            <p:nvPr/>
          </p:nvGraphicFramePr>
          <p:xfrm>
            <a:off x="4224" y="288"/>
            <a:ext cx="720" cy="638"/>
          </p:xfrm>
          <a:graphic>
            <a:graphicData uri="http://schemas.openxmlformats.org/presentationml/2006/ole">
              <mc:AlternateContent xmlns:mc="http://schemas.openxmlformats.org/markup-compatibility/2006">
                <mc:Choice xmlns:v="urn:schemas-microsoft-com:vml" Requires="v">
                  <p:oleObj spid="_x0000_s56981" name="CorelDRAW" r:id="rId20" imgW="4588560" imgH="4062240" progId="">
                    <p:embed/>
                  </p:oleObj>
                </mc:Choice>
                <mc:Fallback>
                  <p:oleObj name="CorelDRAW" r:id="rId20" imgW="4588560" imgH="4062240" progId="">
                    <p:embed/>
                    <p:pic>
                      <p:nvPicPr>
                        <p:cNvPr id="0" name="Object 3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24" y="288"/>
                          <a:ext cx="720" cy="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6" name="Picture 32" descr="图形2"/>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flipV="1">
              <a:off x="4656" y="336"/>
              <a:ext cx="374" cy="432"/>
            </a:xfrm>
            <a:prstGeom prst="rect">
              <a:avLst/>
            </a:prstGeom>
            <a:noFill/>
            <a:ln w="9525">
              <a:noFill/>
              <a:miter lim="800000"/>
              <a:headEnd/>
              <a:tailEnd/>
            </a:ln>
          </p:spPr>
        </p:pic>
      </p:grpSp>
      <p:sp>
        <p:nvSpPr>
          <p:cNvPr id="37" name="Line 33"/>
          <p:cNvSpPr>
            <a:spLocks noChangeShapeType="1"/>
          </p:cNvSpPr>
          <p:nvPr/>
        </p:nvSpPr>
        <p:spPr bwMode="auto">
          <a:xfrm flipH="1">
            <a:off x="6651055" y="1837763"/>
            <a:ext cx="990600" cy="0"/>
          </a:xfrm>
          <a:prstGeom prst="line">
            <a:avLst/>
          </a:prstGeom>
          <a:noFill/>
          <a:ln w="76200" cmpd="tri">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grpSp>
        <p:nvGrpSpPr>
          <p:cNvPr id="38" name="Group 34"/>
          <p:cNvGrpSpPr>
            <a:grpSpLocks/>
          </p:cNvGrpSpPr>
          <p:nvPr/>
        </p:nvGrpSpPr>
        <p:grpSpPr bwMode="auto">
          <a:xfrm>
            <a:off x="2148905" y="3484000"/>
            <a:ext cx="3619500" cy="1225550"/>
            <a:chOff x="1780" y="2190"/>
            <a:chExt cx="2280" cy="771"/>
          </a:xfrm>
        </p:grpSpPr>
        <p:pic>
          <p:nvPicPr>
            <p:cNvPr id="39" name="Picture 35" descr="2-1"/>
            <p:cNvPicPr>
              <a:picLocks noChangeAspect="1" noChangeArrowheads="1"/>
            </p:cNvPicPr>
            <p:nvPr/>
          </p:nvPicPr>
          <p:blipFill>
            <a:blip r:embed="rId21"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80" y="2238"/>
              <a:ext cx="2280" cy="672"/>
            </a:xfrm>
            <a:prstGeom prst="rect">
              <a:avLst/>
            </a:prstGeom>
            <a:noFill/>
            <a:ln w="9525">
              <a:noFill/>
              <a:miter lim="800000"/>
              <a:headEnd/>
              <a:tailEnd/>
            </a:ln>
          </p:spPr>
        </p:pic>
        <p:sp>
          <p:nvSpPr>
            <p:cNvPr id="40" name="Line 36"/>
            <p:cNvSpPr>
              <a:spLocks noChangeShapeType="1"/>
            </p:cNvSpPr>
            <p:nvPr/>
          </p:nvSpPr>
          <p:spPr bwMode="auto">
            <a:xfrm flipV="1">
              <a:off x="2399" y="2631"/>
              <a:ext cx="1159" cy="0"/>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41" name="Line 37"/>
            <p:cNvSpPr>
              <a:spLocks noChangeShapeType="1"/>
            </p:cNvSpPr>
            <p:nvPr/>
          </p:nvSpPr>
          <p:spPr bwMode="auto">
            <a:xfrm>
              <a:off x="2378" y="2520"/>
              <a:ext cx="179" cy="0"/>
            </a:xfrm>
            <a:prstGeom prst="line">
              <a:avLst/>
            </a:prstGeom>
            <a:noFill/>
            <a:ln w="38100" cmpd="dbl">
              <a:solidFill>
                <a:srgbClr val="FF9966"/>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graphicFrame>
          <p:nvGraphicFramePr>
            <p:cNvPr id="42" name="Object 38"/>
            <p:cNvGraphicFramePr>
              <a:graphicFrameLocks noChangeAspect="1"/>
            </p:cNvGraphicFramePr>
            <p:nvPr/>
          </p:nvGraphicFramePr>
          <p:xfrm>
            <a:off x="2049" y="2190"/>
            <a:ext cx="355" cy="575"/>
          </p:xfrm>
          <a:graphic>
            <a:graphicData uri="http://schemas.openxmlformats.org/presentationml/2006/ole">
              <mc:AlternateContent xmlns:mc="http://schemas.openxmlformats.org/markup-compatibility/2006">
                <mc:Choice xmlns:v="urn:schemas-microsoft-com:vml" Requires="v">
                  <p:oleObj spid="_x0000_s56982" name="CorelDRAW" r:id="rId22" imgW="1937880" imgH="3286800" progId="">
                    <p:embed/>
                  </p:oleObj>
                </mc:Choice>
                <mc:Fallback>
                  <p:oleObj name="CorelDRAW" r:id="rId22" imgW="1937880" imgH="3286800" progId="">
                    <p:embed/>
                    <p:pic>
                      <p:nvPicPr>
                        <p:cNvPr id="0" name="Object 38"/>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049" y="2190"/>
                          <a:ext cx="355" cy="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 name="Line 39"/>
            <p:cNvSpPr>
              <a:spLocks noChangeShapeType="1"/>
            </p:cNvSpPr>
            <p:nvPr/>
          </p:nvSpPr>
          <p:spPr bwMode="auto">
            <a:xfrm flipH="1">
              <a:off x="2956" y="2530"/>
              <a:ext cx="106" cy="101"/>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pic>
          <p:nvPicPr>
            <p:cNvPr id="44" name="Picture 40" descr="整套电脑"/>
            <p:cNvPicPr>
              <a:picLocks noChangeAspect="1" noChangeArrowheads="1"/>
            </p:cNvPicPr>
            <p:nvPr/>
          </p:nvPicPr>
          <p:blipFill>
            <a:blip r:embed="rId2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76" y="2718"/>
              <a:ext cx="320" cy="243"/>
            </a:xfrm>
            <a:prstGeom prst="rect">
              <a:avLst/>
            </a:prstGeom>
            <a:noFill/>
            <a:ln w="9525">
              <a:noFill/>
              <a:miter lim="800000"/>
              <a:headEnd/>
              <a:tailEnd/>
            </a:ln>
          </p:spPr>
        </p:pic>
        <p:sp>
          <p:nvSpPr>
            <p:cNvPr id="45" name="Line 41"/>
            <p:cNvSpPr>
              <a:spLocks noChangeShapeType="1"/>
            </p:cNvSpPr>
            <p:nvPr/>
          </p:nvSpPr>
          <p:spPr bwMode="auto">
            <a:xfrm flipH="1">
              <a:off x="3332" y="2545"/>
              <a:ext cx="98" cy="86"/>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pic>
          <p:nvPicPr>
            <p:cNvPr id="46" name="Picture 42" descr="服务器-2"/>
            <p:cNvPicPr>
              <a:picLocks noChangeAspect="1" noChangeArrowheads="1"/>
            </p:cNvPicPr>
            <p:nvPr/>
          </p:nvPicPr>
          <p:blipFill>
            <a:blip r:embed="rId2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636" y="2707"/>
              <a:ext cx="200" cy="251"/>
            </a:xfrm>
            <a:prstGeom prst="rect">
              <a:avLst/>
            </a:prstGeom>
            <a:noFill/>
            <a:ln w="9525">
              <a:noFill/>
              <a:miter lim="800000"/>
              <a:headEnd/>
              <a:tailEnd/>
            </a:ln>
          </p:spPr>
        </p:pic>
        <p:pic>
          <p:nvPicPr>
            <p:cNvPr id="47" name="Picture 43" descr="服务器-2"/>
            <p:cNvPicPr>
              <a:picLocks noChangeAspect="1" noChangeArrowheads="1"/>
            </p:cNvPicPr>
            <p:nvPr/>
          </p:nvPicPr>
          <p:blipFill>
            <a:blip r:embed="rId2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980" y="2286"/>
              <a:ext cx="201" cy="252"/>
            </a:xfrm>
            <a:prstGeom prst="rect">
              <a:avLst/>
            </a:prstGeom>
            <a:noFill/>
            <a:ln w="9525">
              <a:noFill/>
              <a:miter lim="800000"/>
              <a:headEnd/>
              <a:tailEnd/>
            </a:ln>
          </p:spPr>
        </p:pic>
        <p:sp>
          <p:nvSpPr>
            <p:cNvPr id="48" name="Line 44"/>
            <p:cNvSpPr>
              <a:spLocks noChangeShapeType="1"/>
            </p:cNvSpPr>
            <p:nvPr/>
          </p:nvSpPr>
          <p:spPr bwMode="auto">
            <a:xfrm flipH="1">
              <a:off x="2574" y="2540"/>
              <a:ext cx="146" cy="95"/>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graphicFrame>
          <p:nvGraphicFramePr>
            <p:cNvPr id="49" name="Object 45"/>
            <p:cNvGraphicFramePr>
              <a:graphicFrameLocks noChangeAspect="1"/>
            </p:cNvGraphicFramePr>
            <p:nvPr/>
          </p:nvGraphicFramePr>
          <p:xfrm>
            <a:off x="2504" y="2479"/>
            <a:ext cx="316" cy="99"/>
          </p:xfrm>
          <a:graphic>
            <a:graphicData uri="http://schemas.openxmlformats.org/presentationml/2006/ole">
              <mc:AlternateContent xmlns:mc="http://schemas.openxmlformats.org/markup-compatibility/2006">
                <mc:Choice xmlns:v="urn:schemas-microsoft-com:vml" Requires="v">
                  <p:oleObj spid="_x0000_s56983" name="CorelDRAW" r:id="rId27" imgW="1889280" imgH="612000" progId="">
                    <p:embed/>
                  </p:oleObj>
                </mc:Choice>
                <mc:Fallback>
                  <p:oleObj name="CorelDRAW" r:id="rId27" imgW="1889280" imgH="612000" progId="">
                    <p:embed/>
                    <p:pic>
                      <p:nvPicPr>
                        <p:cNvPr id="0" name="Object 45"/>
                        <p:cNvPicPr>
                          <a:picLocks noChangeAspect="1" noChangeArrowheads="1"/>
                        </p:cNvPicPr>
                        <p:nvPr/>
                      </p:nvPicPr>
                      <p:blipFill>
                        <a:blip r:embed="rId28">
                          <a:lum bright="6000"/>
                          <a:extLst>
                            <a:ext uri="{28A0092B-C50C-407E-A947-70E740481C1C}">
                              <a14:useLocalDpi xmlns:a14="http://schemas.microsoft.com/office/drawing/2010/main" val="0"/>
                            </a:ext>
                          </a:extLst>
                        </a:blip>
                        <a:srcRect/>
                        <a:stretch>
                          <a:fillRect/>
                        </a:stretch>
                      </p:blipFill>
                      <p:spPr bwMode="auto">
                        <a:xfrm>
                          <a:off x="2504" y="2479"/>
                          <a:ext cx="316"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0" name="Picture 46" descr="服务器-2"/>
            <p:cNvPicPr>
              <a:picLocks noChangeAspect="1" noChangeArrowheads="1"/>
            </p:cNvPicPr>
            <p:nvPr/>
          </p:nvPicPr>
          <p:blipFill>
            <a:blip r:embed="rId29"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364" y="2304"/>
              <a:ext cx="202" cy="252"/>
            </a:xfrm>
            <a:prstGeom prst="rect">
              <a:avLst/>
            </a:prstGeom>
            <a:noFill/>
            <a:ln w="9525">
              <a:noFill/>
              <a:miter lim="800000"/>
              <a:headEnd/>
              <a:tailEnd/>
            </a:ln>
          </p:spPr>
        </p:pic>
        <p:sp>
          <p:nvSpPr>
            <p:cNvPr id="51" name="Line 47"/>
            <p:cNvSpPr>
              <a:spLocks noChangeShapeType="1"/>
            </p:cNvSpPr>
            <p:nvPr/>
          </p:nvSpPr>
          <p:spPr bwMode="auto">
            <a:xfrm flipH="1">
              <a:off x="2740" y="2622"/>
              <a:ext cx="106" cy="101"/>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52" name="Line 48"/>
            <p:cNvSpPr>
              <a:spLocks noChangeShapeType="1"/>
            </p:cNvSpPr>
            <p:nvPr/>
          </p:nvSpPr>
          <p:spPr bwMode="auto">
            <a:xfrm flipH="1">
              <a:off x="3172" y="2641"/>
              <a:ext cx="98" cy="86"/>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grpSp>
      <p:sp>
        <p:nvSpPr>
          <p:cNvPr id="53" name="Text Box 49"/>
          <p:cNvSpPr txBox="1">
            <a:spLocks noChangeArrowheads="1"/>
          </p:cNvSpPr>
          <p:nvPr/>
        </p:nvSpPr>
        <p:spPr bwMode="auto">
          <a:xfrm>
            <a:off x="4714305" y="3071242"/>
            <a:ext cx="1581150" cy="285750"/>
          </a:xfrm>
          <a:prstGeom prst="rect">
            <a:avLst/>
          </a:prstGeom>
          <a:noFill/>
          <a:ln w="9525">
            <a:noFill/>
            <a:miter lim="800000"/>
            <a:headEnd/>
            <a:tailEnd/>
          </a:ln>
        </p:spPr>
        <p:txBody>
          <a:bodyPr lIns="91416" tIns="45708" rIns="91416" bIns="45708">
            <a:spAutoFit/>
          </a:bodyPr>
          <a:lstStyle/>
          <a:p>
            <a:pPr algn="ctr"/>
            <a:r>
              <a:rPr kumimoji="1" lang="zh-CN" altLang="en-US" sz="1200" dirty="0" smtClean="0">
                <a:latin typeface="微软雅黑" pitchFamily="34" charset="-122"/>
                <a:ea typeface="微软雅黑" pitchFamily="34" charset="-122"/>
              </a:rPr>
              <a:t>租赁方（</a:t>
            </a:r>
            <a:r>
              <a:rPr kumimoji="1" lang="en-US" altLang="zh-CN" sz="1200" dirty="0" smtClean="0">
                <a:latin typeface="微软雅黑" pitchFamily="34" charset="-122"/>
                <a:ea typeface="微软雅黑" pitchFamily="34" charset="-122"/>
              </a:rPr>
              <a:t>N</a:t>
            </a:r>
            <a:r>
              <a:rPr kumimoji="1" lang="zh-CN" altLang="en-US" sz="1200" dirty="0" smtClean="0">
                <a:latin typeface="微软雅黑" pitchFamily="34" charset="-122"/>
                <a:ea typeface="微软雅黑" pitchFamily="34" charset="-122"/>
              </a:rPr>
              <a:t>）</a:t>
            </a:r>
          </a:p>
        </p:txBody>
      </p:sp>
      <p:grpSp>
        <p:nvGrpSpPr>
          <p:cNvPr id="54" name="Group 50"/>
          <p:cNvGrpSpPr>
            <a:grpSpLocks/>
          </p:cNvGrpSpPr>
          <p:nvPr/>
        </p:nvGrpSpPr>
        <p:grpSpPr bwMode="auto">
          <a:xfrm>
            <a:off x="548705" y="1620590"/>
            <a:ext cx="2638425" cy="1376362"/>
            <a:chOff x="384" y="860"/>
            <a:chExt cx="1662" cy="868"/>
          </a:xfrm>
        </p:grpSpPr>
        <p:pic>
          <p:nvPicPr>
            <p:cNvPr id="55" name="Picture 51" descr="2"/>
            <p:cNvPicPr>
              <a:picLocks noChangeAspect="1" noChangeArrowheads="1"/>
            </p:cNvPicPr>
            <p:nvPr/>
          </p:nvPicPr>
          <p:blipFill>
            <a:blip r:embed="rId3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4" y="860"/>
              <a:ext cx="1662" cy="868"/>
            </a:xfrm>
            <a:prstGeom prst="rect">
              <a:avLst/>
            </a:prstGeom>
            <a:noFill/>
            <a:ln w="9525">
              <a:noFill/>
              <a:miter lim="800000"/>
              <a:headEnd/>
              <a:tailEnd/>
            </a:ln>
          </p:spPr>
        </p:pic>
        <p:sp>
          <p:nvSpPr>
            <p:cNvPr id="56" name="Oval 52"/>
            <p:cNvSpPr>
              <a:spLocks noChangeArrowheads="1"/>
            </p:cNvSpPr>
            <p:nvPr/>
          </p:nvSpPr>
          <p:spPr bwMode="auto">
            <a:xfrm rot="-351863">
              <a:off x="423" y="1189"/>
              <a:ext cx="1401" cy="377"/>
            </a:xfrm>
            <a:prstGeom prst="ellipse">
              <a:avLst/>
            </a:prstGeom>
            <a:solidFill>
              <a:srgbClr val="D3E5B3"/>
            </a:solidFill>
            <a:ln w="25400" cap="rnd">
              <a:noFill/>
              <a:round/>
              <a:headEnd/>
              <a:tailEnd/>
            </a:ln>
            <a:effectLst>
              <a:outerShdw dist="35921" dir="2700000" algn="ctr" rotWithShape="0">
                <a:schemeClr val="bg2"/>
              </a:outerShdw>
            </a:effectLst>
          </p:spPr>
          <p:txBody>
            <a:bodyPr/>
            <a:lstStyle/>
            <a:p>
              <a:pPr algn="ctr" eaLnBrk="0" hangingPunct="0">
                <a:defRPr/>
              </a:pPr>
              <a:endParaRPr lang="en-US" sz="2100">
                <a:latin typeface="微软雅黑" pitchFamily="34" charset="-122"/>
                <a:ea typeface="微软雅黑" pitchFamily="34" charset="-122"/>
              </a:endParaRPr>
            </a:p>
          </p:txBody>
        </p:sp>
        <p:sp>
          <p:nvSpPr>
            <p:cNvPr id="57" name="Line 53"/>
            <p:cNvSpPr>
              <a:spLocks noChangeShapeType="1"/>
            </p:cNvSpPr>
            <p:nvPr/>
          </p:nvSpPr>
          <p:spPr bwMode="auto">
            <a:xfrm flipH="1">
              <a:off x="1201" y="1269"/>
              <a:ext cx="84" cy="81"/>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58" name="Line 54"/>
            <p:cNvSpPr>
              <a:spLocks noChangeShapeType="1"/>
            </p:cNvSpPr>
            <p:nvPr/>
          </p:nvSpPr>
          <p:spPr bwMode="auto">
            <a:xfrm flipV="1">
              <a:off x="644" y="1352"/>
              <a:ext cx="998" cy="0"/>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59" name="Line 55"/>
            <p:cNvSpPr>
              <a:spLocks noChangeShapeType="1"/>
            </p:cNvSpPr>
            <p:nvPr/>
          </p:nvSpPr>
          <p:spPr bwMode="auto">
            <a:xfrm flipH="1">
              <a:off x="888" y="1269"/>
              <a:ext cx="85" cy="76"/>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60" name="Text Box 56"/>
            <p:cNvSpPr txBox="1">
              <a:spLocks noChangeArrowheads="1"/>
            </p:cNvSpPr>
            <p:nvPr/>
          </p:nvSpPr>
          <p:spPr bwMode="auto">
            <a:xfrm>
              <a:off x="1528" y="1574"/>
              <a:ext cx="116" cy="146"/>
            </a:xfrm>
            <a:prstGeom prst="rect">
              <a:avLst/>
            </a:prstGeom>
            <a:noFill/>
            <a:ln w="9525">
              <a:noFill/>
              <a:miter lim="800000"/>
              <a:headEnd/>
              <a:tailEnd/>
            </a:ln>
          </p:spPr>
          <p:txBody>
            <a:bodyPr wrap="none" lIns="91416" tIns="45708" rIns="91416" bIns="45708">
              <a:spAutoFit/>
            </a:bodyPr>
            <a:lstStyle/>
            <a:p>
              <a:pPr algn="ctr"/>
              <a:endParaRPr kumimoji="1" lang="en-US" sz="900" smtClean="0">
                <a:latin typeface="微软雅黑" pitchFamily="34" charset="-122"/>
                <a:ea typeface="微软雅黑" pitchFamily="34" charset="-122"/>
              </a:endParaRPr>
            </a:p>
          </p:txBody>
        </p:sp>
        <p:sp>
          <p:nvSpPr>
            <p:cNvPr id="61" name="Line 57"/>
            <p:cNvSpPr>
              <a:spLocks noChangeShapeType="1"/>
            </p:cNvSpPr>
            <p:nvPr/>
          </p:nvSpPr>
          <p:spPr bwMode="auto">
            <a:xfrm>
              <a:off x="877" y="1497"/>
              <a:ext cx="127" cy="0"/>
            </a:xfrm>
            <a:prstGeom prst="line">
              <a:avLst/>
            </a:prstGeom>
            <a:noFill/>
            <a:ln w="28575">
              <a:solidFill>
                <a:srgbClr val="FF9966"/>
              </a:solidFill>
              <a:prstDash val="sysDot"/>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62" name="Text Box 58"/>
            <p:cNvSpPr txBox="1">
              <a:spLocks noChangeArrowheads="1"/>
            </p:cNvSpPr>
            <p:nvPr/>
          </p:nvSpPr>
          <p:spPr bwMode="auto">
            <a:xfrm>
              <a:off x="1102" y="1440"/>
              <a:ext cx="553" cy="146"/>
            </a:xfrm>
            <a:prstGeom prst="rect">
              <a:avLst/>
            </a:prstGeom>
            <a:noFill/>
            <a:ln w="9525">
              <a:noFill/>
              <a:miter lim="800000"/>
              <a:headEnd/>
              <a:tailEnd/>
            </a:ln>
          </p:spPr>
          <p:txBody>
            <a:bodyPr wrap="none" lIns="91416" tIns="45708" rIns="91416" bIns="45708">
              <a:spAutoFit/>
            </a:bodyPr>
            <a:lstStyle/>
            <a:p>
              <a:pPr algn="ctr"/>
              <a:r>
                <a:rPr kumimoji="1" lang="zh-CN" altLang="en-US" sz="900" smtClean="0">
                  <a:latin typeface="微软雅黑" pitchFamily="34" charset="-122"/>
                  <a:ea typeface="微软雅黑" pitchFamily="34" charset="-122"/>
                </a:rPr>
                <a:t>业务代表座席</a:t>
              </a:r>
            </a:p>
          </p:txBody>
        </p:sp>
        <p:sp>
          <p:nvSpPr>
            <p:cNvPr id="63" name="Line 59"/>
            <p:cNvSpPr>
              <a:spLocks noChangeShapeType="1"/>
            </p:cNvSpPr>
            <p:nvPr/>
          </p:nvSpPr>
          <p:spPr bwMode="auto">
            <a:xfrm flipH="1">
              <a:off x="697" y="1345"/>
              <a:ext cx="106" cy="107"/>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64" name="Text Box 60"/>
            <p:cNvSpPr txBox="1">
              <a:spLocks noChangeArrowheads="1"/>
            </p:cNvSpPr>
            <p:nvPr/>
          </p:nvSpPr>
          <p:spPr bwMode="auto">
            <a:xfrm>
              <a:off x="969" y="937"/>
              <a:ext cx="116" cy="146"/>
            </a:xfrm>
            <a:prstGeom prst="rect">
              <a:avLst/>
            </a:prstGeom>
            <a:noFill/>
            <a:ln w="9525">
              <a:noFill/>
              <a:miter lim="800000"/>
              <a:headEnd/>
              <a:tailEnd/>
            </a:ln>
          </p:spPr>
          <p:txBody>
            <a:bodyPr wrap="none" lIns="91416" tIns="45708" rIns="91416" bIns="45708">
              <a:spAutoFit/>
            </a:bodyPr>
            <a:lstStyle/>
            <a:p>
              <a:pPr algn="ctr"/>
              <a:endParaRPr kumimoji="1" lang="en-US" sz="900" smtClean="0">
                <a:latin typeface="微软雅黑" pitchFamily="34" charset="-122"/>
                <a:ea typeface="微软雅黑" pitchFamily="34" charset="-122"/>
              </a:endParaRPr>
            </a:p>
          </p:txBody>
        </p:sp>
        <p:pic>
          <p:nvPicPr>
            <p:cNvPr id="65" name="Picture 61" descr="整套电脑"/>
            <p:cNvPicPr>
              <a:picLocks noChangeAspect="1" noChangeArrowheads="1"/>
            </p:cNvPicPr>
            <p:nvPr/>
          </p:nvPicPr>
          <p:blipFill>
            <a:blip r:embed="rId31"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104" y="1092"/>
              <a:ext cx="253" cy="176"/>
            </a:xfrm>
            <a:prstGeom prst="rect">
              <a:avLst/>
            </a:prstGeom>
            <a:noFill/>
            <a:ln w="9525">
              <a:noFill/>
              <a:miter lim="800000"/>
              <a:headEnd/>
              <a:tailEnd/>
            </a:ln>
          </p:spPr>
        </p:pic>
        <p:pic>
          <p:nvPicPr>
            <p:cNvPr id="66" name="Picture 62" descr="整套电脑"/>
            <p:cNvPicPr>
              <a:picLocks noChangeAspect="1" noChangeArrowheads="1"/>
            </p:cNvPicPr>
            <p:nvPr/>
          </p:nvPicPr>
          <p:blipFill>
            <a:blip r:embed="rId3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66" y="1100"/>
              <a:ext cx="254" cy="177"/>
            </a:xfrm>
            <a:prstGeom prst="rect">
              <a:avLst/>
            </a:prstGeom>
            <a:noFill/>
            <a:ln w="38100">
              <a:noFill/>
              <a:miter lim="800000"/>
              <a:headEnd/>
              <a:tailEnd/>
            </a:ln>
          </p:spPr>
        </p:pic>
        <p:grpSp>
          <p:nvGrpSpPr>
            <p:cNvPr id="67" name="Group 63"/>
            <p:cNvGrpSpPr>
              <a:grpSpLocks/>
            </p:cNvGrpSpPr>
            <p:nvPr/>
          </p:nvGrpSpPr>
          <p:grpSpPr bwMode="auto">
            <a:xfrm>
              <a:off x="786" y="1047"/>
              <a:ext cx="272" cy="218"/>
              <a:chOff x="3216" y="2454"/>
              <a:chExt cx="336" cy="333"/>
            </a:xfrm>
          </p:grpSpPr>
          <p:pic>
            <p:nvPicPr>
              <p:cNvPr id="73" name="Picture 64" descr="整套电脑"/>
              <p:cNvPicPr>
                <a:picLocks noChangeAspect="1" noChangeArrowheads="1"/>
              </p:cNvPicPr>
              <p:nvPr/>
            </p:nvPicPr>
            <p:blipFill>
              <a:blip r:embed="rId3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216" y="2496"/>
                <a:ext cx="336" cy="291"/>
              </a:xfrm>
              <a:prstGeom prst="rect">
                <a:avLst/>
              </a:prstGeom>
              <a:noFill/>
              <a:ln w="9525">
                <a:noFill/>
                <a:miter lim="800000"/>
                <a:headEnd/>
                <a:tailEnd/>
              </a:ln>
            </p:spPr>
          </p:pic>
          <p:grpSp>
            <p:nvGrpSpPr>
              <p:cNvPr id="74" name="Group 65"/>
              <p:cNvGrpSpPr>
                <a:grpSpLocks/>
              </p:cNvGrpSpPr>
              <p:nvPr/>
            </p:nvGrpSpPr>
            <p:grpSpPr bwMode="auto">
              <a:xfrm>
                <a:off x="3333" y="2454"/>
                <a:ext cx="171" cy="186"/>
                <a:chOff x="3348" y="1373"/>
                <a:chExt cx="700" cy="843"/>
              </a:xfrm>
            </p:grpSpPr>
            <p:pic>
              <p:nvPicPr>
                <p:cNvPr id="75" name="Picture 66"/>
                <p:cNvPicPr>
                  <a:picLocks noChangeAspect="1" noChangeArrowheads="1"/>
                </p:cNvPicPr>
                <p:nvPr/>
              </p:nvPicPr>
              <p:blipFill>
                <a:blip r:embed="rId34" cstate="email">
                  <a:extLst>
                    <a:ext uri="{28A0092B-C50C-407E-A947-70E740481C1C}">
                      <a14:useLocalDpi xmlns:a14="http://schemas.microsoft.com/office/drawing/2010/main"/>
                    </a:ext>
                  </a:extLst>
                </a:blip>
                <a:srcRect/>
                <a:stretch>
                  <a:fillRect/>
                </a:stretch>
              </p:blipFill>
              <p:spPr bwMode="auto">
                <a:xfrm>
                  <a:off x="3348" y="1373"/>
                  <a:ext cx="700" cy="843"/>
                </a:xfrm>
                <a:prstGeom prst="rect">
                  <a:avLst/>
                </a:prstGeom>
                <a:noFill/>
                <a:ln w="9525">
                  <a:noFill/>
                  <a:miter lim="800000"/>
                  <a:headEnd/>
                  <a:tailEnd/>
                </a:ln>
              </p:spPr>
            </p:pic>
            <p:pic>
              <p:nvPicPr>
                <p:cNvPr id="76" name="Picture 67"/>
                <p:cNvPicPr>
                  <a:picLocks noChangeAspect="1" noChangeArrowheads="1"/>
                </p:cNvPicPr>
                <p:nvPr/>
              </p:nvPicPr>
              <p:blipFill>
                <a:blip r:embed="rId35" cstate="email">
                  <a:extLst>
                    <a:ext uri="{28A0092B-C50C-407E-A947-70E740481C1C}">
                      <a14:useLocalDpi xmlns:a14="http://schemas.microsoft.com/office/drawing/2010/main"/>
                    </a:ext>
                  </a:extLst>
                </a:blip>
                <a:srcRect/>
                <a:stretch>
                  <a:fillRect/>
                </a:stretch>
              </p:blipFill>
              <p:spPr bwMode="auto">
                <a:xfrm>
                  <a:off x="3348" y="1373"/>
                  <a:ext cx="700" cy="843"/>
                </a:xfrm>
                <a:prstGeom prst="rect">
                  <a:avLst/>
                </a:prstGeom>
                <a:noFill/>
                <a:ln w="9525">
                  <a:noFill/>
                  <a:miter lim="800000"/>
                  <a:headEnd/>
                  <a:tailEnd/>
                </a:ln>
              </p:spPr>
            </p:pic>
          </p:grpSp>
        </p:grpSp>
        <p:sp>
          <p:nvSpPr>
            <p:cNvPr id="68" name="Text Box 68"/>
            <p:cNvSpPr txBox="1">
              <a:spLocks noChangeArrowheads="1"/>
            </p:cNvSpPr>
            <p:nvPr/>
          </p:nvSpPr>
          <p:spPr bwMode="auto">
            <a:xfrm>
              <a:off x="1528" y="952"/>
              <a:ext cx="116" cy="146"/>
            </a:xfrm>
            <a:prstGeom prst="rect">
              <a:avLst/>
            </a:prstGeom>
            <a:noFill/>
            <a:ln w="9525">
              <a:noFill/>
              <a:miter lim="800000"/>
              <a:headEnd/>
              <a:tailEnd/>
            </a:ln>
          </p:spPr>
          <p:txBody>
            <a:bodyPr wrap="none" lIns="91416" tIns="45708" rIns="91416" bIns="45708">
              <a:spAutoFit/>
            </a:bodyPr>
            <a:lstStyle/>
            <a:p>
              <a:endParaRPr kumimoji="1" lang="en-US" sz="900" smtClean="0">
                <a:latin typeface="微软雅黑" pitchFamily="34" charset="-122"/>
                <a:ea typeface="微软雅黑" pitchFamily="34" charset="-122"/>
              </a:endParaRPr>
            </a:p>
          </p:txBody>
        </p:sp>
        <p:sp>
          <p:nvSpPr>
            <p:cNvPr id="69" name="Line 69"/>
            <p:cNvSpPr>
              <a:spLocks noChangeShapeType="1"/>
            </p:cNvSpPr>
            <p:nvPr/>
          </p:nvSpPr>
          <p:spPr bwMode="auto">
            <a:xfrm flipH="1">
              <a:off x="1512" y="1269"/>
              <a:ext cx="84" cy="81"/>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70" name="Text Box 70"/>
            <p:cNvSpPr txBox="1">
              <a:spLocks noChangeArrowheads="1"/>
            </p:cNvSpPr>
            <p:nvPr/>
          </p:nvSpPr>
          <p:spPr bwMode="auto">
            <a:xfrm>
              <a:off x="589" y="914"/>
              <a:ext cx="916" cy="146"/>
            </a:xfrm>
            <a:prstGeom prst="rect">
              <a:avLst/>
            </a:prstGeom>
            <a:noFill/>
            <a:ln w="9525">
              <a:noFill/>
              <a:miter lim="800000"/>
              <a:headEnd/>
              <a:tailEnd/>
            </a:ln>
          </p:spPr>
          <p:txBody>
            <a:bodyPr wrap="none" lIns="91416" tIns="45708" rIns="91416" bIns="45708">
              <a:spAutoFit/>
            </a:bodyPr>
            <a:lstStyle/>
            <a:p>
              <a:pPr algn="ctr"/>
              <a:r>
                <a:rPr kumimoji="1" lang="zh-CN" altLang="en-US" sz="900" smtClean="0">
                  <a:latin typeface="微软雅黑" pitchFamily="34" charset="-122"/>
                  <a:ea typeface="微软雅黑" pitchFamily="34" charset="-122"/>
                </a:rPr>
                <a:t>质检、运维、管理、计费</a:t>
              </a:r>
            </a:p>
          </p:txBody>
        </p:sp>
        <p:sp>
          <p:nvSpPr>
            <p:cNvPr id="71" name="Text Box 71"/>
            <p:cNvSpPr txBox="1">
              <a:spLocks noChangeArrowheads="1"/>
            </p:cNvSpPr>
            <p:nvPr/>
          </p:nvSpPr>
          <p:spPr bwMode="auto">
            <a:xfrm>
              <a:off x="1558" y="915"/>
              <a:ext cx="408" cy="233"/>
            </a:xfrm>
            <a:prstGeom prst="rect">
              <a:avLst/>
            </a:prstGeom>
            <a:noFill/>
            <a:ln w="9525">
              <a:noFill/>
              <a:miter lim="800000"/>
              <a:headEnd/>
              <a:tailEnd/>
            </a:ln>
          </p:spPr>
          <p:txBody>
            <a:bodyPr wrap="square" lIns="91416" tIns="45708" rIns="91416" bIns="45708">
              <a:spAutoFit/>
            </a:bodyPr>
            <a:lstStyle/>
            <a:p>
              <a:pPr algn="ctr"/>
              <a:r>
                <a:rPr kumimoji="1" lang="zh-CN" altLang="en-US" sz="900" dirty="0" smtClean="0">
                  <a:latin typeface="微软雅黑" pitchFamily="34" charset="-122"/>
                  <a:ea typeface="微软雅黑" pitchFamily="34" charset="-122"/>
                </a:rPr>
                <a:t>语音流程定制化</a:t>
              </a:r>
              <a:endParaRPr kumimoji="1" lang="en-US" altLang="zh-CN" sz="900" dirty="0" smtClean="0">
                <a:latin typeface="微软雅黑" pitchFamily="34" charset="-122"/>
                <a:ea typeface="微软雅黑" pitchFamily="34" charset="-122"/>
              </a:endParaRPr>
            </a:p>
          </p:txBody>
        </p:sp>
        <p:graphicFrame>
          <p:nvGraphicFramePr>
            <p:cNvPr id="72" name="Object 72"/>
            <p:cNvGraphicFramePr>
              <a:graphicFrameLocks noChangeAspect="1"/>
            </p:cNvGraphicFramePr>
            <p:nvPr/>
          </p:nvGraphicFramePr>
          <p:xfrm>
            <a:off x="524" y="1430"/>
            <a:ext cx="253" cy="252"/>
          </p:xfrm>
          <a:graphic>
            <a:graphicData uri="http://schemas.openxmlformats.org/presentationml/2006/ole">
              <mc:AlternateContent xmlns:mc="http://schemas.openxmlformats.org/markup-compatibility/2006">
                <mc:Choice xmlns:v="urn:schemas-microsoft-com:vml" Requires="v">
                  <p:oleObj spid="_x0000_s56984" name="绘图" r:id="rId36" imgW="810000" imgH="774000" progId="">
                    <p:embed/>
                  </p:oleObj>
                </mc:Choice>
                <mc:Fallback>
                  <p:oleObj name="绘图" r:id="rId36" imgW="810000" imgH="774000" progId="">
                    <p:embed/>
                    <p:pic>
                      <p:nvPicPr>
                        <p:cNvPr id="0" name="Object 72"/>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524" y="1430"/>
                          <a:ext cx="253"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oleObj>
                </mc:Fallback>
              </mc:AlternateContent>
            </a:graphicData>
          </a:graphic>
        </p:graphicFrame>
      </p:grpSp>
      <p:sp>
        <p:nvSpPr>
          <p:cNvPr id="77" name="Line 73"/>
          <p:cNvSpPr>
            <a:spLocks noChangeShapeType="1"/>
          </p:cNvSpPr>
          <p:nvPr/>
        </p:nvSpPr>
        <p:spPr bwMode="auto">
          <a:xfrm>
            <a:off x="3444305" y="2099146"/>
            <a:ext cx="457200" cy="0"/>
          </a:xfrm>
          <a:prstGeom prst="line">
            <a:avLst/>
          </a:prstGeom>
          <a:noFill/>
          <a:ln w="25400">
            <a:solidFill>
              <a:schemeClr val="bg2"/>
            </a:solidFill>
            <a:prstDash val="dash"/>
            <a:round/>
            <a:headEnd/>
            <a:tailEnd/>
          </a:ln>
          <a:effectLst>
            <a:prstShdw prst="shdw18" dist="17961" dir="13500000">
              <a:schemeClr val="bg2">
                <a:gamma/>
                <a:shade val="60000"/>
                <a:invGamma/>
              </a:schemeClr>
            </a:prstShdw>
          </a:effectLst>
        </p:spPr>
        <p:txBody>
          <a:bodyPr wrap="none" lIns="109708" tIns="54854" rIns="109708" bIns="54854" anchor="ctr"/>
          <a:lstStyle/>
          <a:p>
            <a:pPr algn="ctr" eaLnBrk="0" hangingPunct="0">
              <a:defRPr/>
            </a:pPr>
            <a:endParaRPr lang="en-US" sz="2100">
              <a:latin typeface="微软雅黑" pitchFamily="34" charset="-122"/>
              <a:ea typeface="微软雅黑" pitchFamily="34" charset="-122"/>
            </a:endParaRPr>
          </a:p>
        </p:txBody>
      </p:sp>
      <p:sp>
        <p:nvSpPr>
          <p:cNvPr id="78" name="Line 74"/>
          <p:cNvSpPr>
            <a:spLocks noChangeShapeType="1"/>
          </p:cNvSpPr>
          <p:nvPr/>
        </p:nvSpPr>
        <p:spPr bwMode="auto">
          <a:xfrm>
            <a:off x="2155255" y="2750575"/>
            <a:ext cx="1517650" cy="915988"/>
          </a:xfrm>
          <a:prstGeom prst="line">
            <a:avLst/>
          </a:prstGeom>
          <a:noFill/>
          <a:ln w="76200" cmpd="tri">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grpSp>
        <p:nvGrpSpPr>
          <p:cNvPr id="79" name="Group 75"/>
          <p:cNvGrpSpPr>
            <a:grpSpLocks/>
          </p:cNvGrpSpPr>
          <p:nvPr/>
        </p:nvGrpSpPr>
        <p:grpSpPr bwMode="auto">
          <a:xfrm>
            <a:off x="4082480" y="1620590"/>
            <a:ext cx="2640012" cy="1376362"/>
            <a:chOff x="384" y="860"/>
            <a:chExt cx="1662" cy="868"/>
          </a:xfrm>
        </p:grpSpPr>
        <p:pic>
          <p:nvPicPr>
            <p:cNvPr id="80" name="Picture 76" descr="2"/>
            <p:cNvPicPr>
              <a:picLocks noChangeAspect="1" noChangeArrowheads="1"/>
            </p:cNvPicPr>
            <p:nvPr/>
          </p:nvPicPr>
          <p:blipFill>
            <a:blip r:embed="rId3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4" y="860"/>
              <a:ext cx="1662" cy="868"/>
            </a:xfrm>
            <a:prstGeom prst="rect">
              <a:avLst/>
            </a:prstGeom>
            <a:noFill/>
            <a:ln w="9525">
              <a:noFill/>
              <a:miter lim="800000"/>
              <a:headEnd/>
              <a:tailEnd/>
            </a:ln>
          </p:spPr>
        </p:pic>
        <p:sp>
          <p:nvSpPr>
            <p:cNvPr id="81" name="Oval 77"/>
            <p:cNvSpPr>
              <a:spLocks noChangeArrowheads="1"/>
            </p:cNvSpPr>
            <p:nvPr/>
          </p:nvSpPr>
          <p:spPr bwMode="auto">
            <a:xfrm rot="-351863">
              <a:off x="423" y="1189"/>
              <a:ext cx="1401" cy="377"/>
            </a:xfrm>
            <a:prstGeom prst="ellipse">
              <a:avLst/>
            </a:prstGeom>
            <a:solidFill>
              <a:srgbClr val="D3E5B3"/>
            </a:solidFill>
            <a:ln w="25400" cap="rnd">
              <a:noFill/>
              <a:round/>
              <a:headEnd/>
              <a:tailEnd/>
            </a:ln>
            <a:effectLst>
              <a:outerShdw dist="35921" dir="2700000" algn="ctr" rotWithShape="0">
                <a:schemeClr val="bg2"/>
              </a:outerShdw>
            </a:effectLst>
          </p:spPr>
          <p:txBody>
            <a:bodyPr/>
            <a:lstStyle/>
            <a:p>
              <a:pPr algn="ctr" eaLnBrk="0" hangingPunct="0">
                <a:defRPr/>
              </a:pPr>
              <a:endParaRPr lang="en-US" sz="2100">
                <a:latin typeface="微软雅黑" pitchFamily="34" charset="-122"/>
                <a:ea typeface="微软雅黑" pitchFamily="34" charset="-122"/>
              </a:endParaRPr>
            </a:p>
          </p:txBody>
        </p:sp>
        <p:sp>
          <p:nvSpPr>
            <p:cNvPr id="82" name="Line 78"/>
            <p:cNvSpPr>
              <a:spLocks noChangeShapeType="1"/>
            </p:cNvSpPr>
            <p:nvPr/>
          </p:nvSpPr>
          <p:spPr bwMode="auto">
            <a:xfrm flipH="1">
              <a:off x="1201" y="1269"/>
              <a:ext cx="84" cy="81"/>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83" name="Line 79"/>
            <p:cNvSpPr>
              <a:spLocks noChangeShapeType="1"/>
            </p:cNvSpPr>
            <p:nvPr/>
          </p:nvSpPr>
          <p:spPr bwMode="auto">
            <a:xfrm flipV="1">
              <a:off x="644" y="1352"/>
              <a:ext cx="998" cy="0"/>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84" name="Line 80"/>
            <p:cNvSpPr>
              <a:spLocks noChangeShapeType="1"/>
            </p:cNvSpPr>
            <p:nvPr/>
          </p:nvSpPr>
          <p:spPr bwMode="auto">
            <a:xfrm flipH="1">
              <a:off x="888" y="1269"/>
              <a:ext cx="85" cy="76"/>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85" name="Text Box 81"/>
            <p:cNvSpPr txBox="1">
              <a:spLocks noChangeArrowheads="1"/>
            </p:cNvSpPr>
            <p:nvPr/>
          </p:nvSpPr>
          <p:spPr bwMode="auto">
            <a:xfrm>
              <a:off x="1528" y="1574"/>
              <a:ext cx="116" cy="146"/>
            </a:xfrm>
            <a:prstGeom prst="rect">
              <a:avLst/>
            </a:prstGeom>
            <a:noFill/>
            <a:ln w="9525">
              <a:noFill/>
              <a:miter lim="800000"/>
              <a:headEnd/>
              <a:tailEnd/>
            </a:ln>
          </p:spPr>
          <p:txBody>
            <a:bodyPr wrap="none" lIns="91416" tIns="45708" rIns="91416" bIns="45708">
              <a:spAutoFit/>
            </a:bodyPr>
            <a:lstStyle/>
            <a:p>
              <a:pPr algn="ctr"/>
              <a:endParaRPr kumimoji="1" lang="en-US" sz="900" smtClean="0">
                <a:latin typeface="微软雅黑" pitchFamily="34" charset="-122"/>
                <a:ea typeface="微软雅黑" pitchFamily="34" charset="-122"/>
              </a:endParaRPr>
            </a:p>
          </p:txBody>
        </p:sp>
        <p:sp>
          <p:nvSpPr>
            <p:cNvPr id="86" name="Line 82"/>
            <p:cNvSpPr>
              <a:spLocks noChangeShapeType="1"/>
            </p:cNvSpPr>
            <p:nvPr/>
          </p:nvSpPr>
          <p:spPr bwMode="auto">
            <a:xfrm>
              <a:off x="877" y="1497"/>
              <a:ext cx="127" cy="0"/>
            </a:xfrm>
            <a:prstGeom prst="line">
              <a:avLst/>
            </a:prstGeom>
            <a:noFill/>
            <a:ln w="28575">
              <a:solidFill>
                <a:srgbClr val="FF9966"/>
              </a:solidFill>
              <a:prstDash val="sysDot"/>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87" name="Text Box 83"/>
            <p:cNvSpPr txBox="1">
              <a:spLocks noChangeArrowheads="1"/>
            </p:cNvSpPr>
            <p:nvPr/>
          </p:nvSpPr>
          <p:spPr bwMode="auto">
            <a:xfrm>
              <a:off x="1102" y="1440"/>
              <a:ext cx="552" cy="146"/>
            </a:xfrm>
            <a:prstGeom prst="rect">
              <a:avLst/>
            </a:prstGeom>
            <a:noFill/>
            <a:ln w="9525">
              <a:noFill/>
              <a:miter lim="800000"/>
              <a:headEnd/>
              <a:tailEnd/>
            </a:ln>
          </p:spPr>
          <p:txBody>
            <a:bodyPr wrap="none" lIns="91416" tIns="45708" rIns="91416" bIns="45708">
              <a:spAutoFit/>
            </a:bodyPr>
            <a:lstStyle/>
            <a:p>
              <a:pPr algn="ctr"/>
              <a:r>
                <a:rPr kumimoji="1" lang="zh-CN" altLang="en-US" sz="900" smtClean="0">
                  <a:latin typeface="微软雅黑" pitchFamily="34" charset="-122"/>
                  <a:ea typeface="微软雅黑" pitchFamily="34" charset="-122"/>
                </a:rPr>
                <a:t>业务代表座席</a:t>
              </a:r>
            </a:p>
          </p:txBody>
        </p:sp>
        <p:sp>
          <p:nvSpPr>
            <p:cNvPr id="88" name="Line 84"/>
            <p:cNvSpPr>
              <a:spLocks noChangeShapeType="1"/>
            </p:cNvSpPr>
            <p:nvPr/>
          </p:nvSpPr>
          <p:spPr bwMode="auto">
            <a:xfrm flipH="1">
              <a:off x="697" y="1345"/>
              <a:ext cx="106" cy="107"/>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89" name="Text Box 85"/>
            <p:cNvSpPr txBox="1">
              <a:spLocks noChangeArrowheads="1"/>
            </p:cNvSpPr>
            <p:nvPr/>
          </p:nvSpPr>
          <p:spPr bwMode="auto">
            <a:xfrm>
              <a:off x="970" y="937"/>
              <a:ext cx="116" cy="146"/>
            </a:xfrm>
            <a:prstGeom prst="rect">
              <a:avLst/>
            </a:prstGeom>
            <a:noFill/>
            <a:ln w="9525">
              <a:noFill/>
              <a:miter lim="800000"/>
              <a:headEnd/>
              <a:tailEnd/>
            </a:ln>
          </p:spPr>
          <p:txBody>
            <a:bodyPr wrap="none" lIns="91416" tIns="45708" rIns="91416" bIns="45708">
              <a:spAutoFit/>
            </a:bodyPr>
            <a:lstStyle/>
            <a:p>
              <a:pPr algn="ctr"/>
              <a:endParaRPr kumimoji="1" lang="en-US" sz="900" smtClean="0">
                <a:latin typeface="微软雅黑" pitchFamily="34" charset="-122"/>
                <a:ea typeface="微软雅黑" pitchFamily="34" charset="-122"/>
              </a:endParaRPr>
            </a:p>
          </p:txBody>
        </p:sp>
        <p:pic>
          <p:nvPicPr>
            <p:cNvPr id="90" name="Picture 86" descr="整套电脑"/>
            <p:cNvPicPr>
              <a:picLocks noChangeAspect="1" noChangeArrowheads="1"/>
            </p:cNvPicPr>
            <p:nvPr/>
          </p:nvPicPr>
          <p:blipFill>
            <a:blip r:embed="rId31"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104" y="1092"/>
              <a:ext cx="253" cy="176"/>
            </a:xfrm>
            <a:prstGeom prst="rect">
              <a:avLst/>
            </a:prstGeom>
            <a:noFill/>
            <a:ln w="9525">
              <a:noFill/>
              <a:miter lim="800000"/>
              <a:headEnd/>
              <a:tailEnd/>
            </a:ln>
          </p:spPr>
        </p:pic>
        <p:pic>
          <p:nvPicPr>
            <p:cNvPr id="91" name="Picture 87" descr="整套电脑"/>
            <p:cNvPicPr>
              <a:picLocks noChangeAspect="1" noChangeArrowheads="1"/>
            </p:cNvPicPr>
            <p:nvPr/>
          </p:nvPicPr>
          <p:blipFill>
            <a:blip r:embed="rId3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66" y="1100"/>
              <a:ext cx="254" cy="177"/>
            </a:xfrm>
            <a:prstGeom prst="rect">
              <a:avLst/>
            </a:prstGeom>
            <a:noFill/>
            <a:ln w="38100">
              <a:noFill/>
              <a:miter lim="800000"/>
              <a:headEnd/>
              <a:tailEnd/>
            </a:ln>
          </p:spPr>
        </p:pic>
        <p:grpSp>
          <p:nvGrpSpPr>
            <p:cNvPr id="92" name="Group 88"/>
            <p:cNvGrpSpPr>
              <a:grpSpLocks/>
            </p:cNvGrpSpPr>
            <p:nvPr/>
          </p:nvGrpSpPr>
          <p:grpSpPr bwMode="auto">
            <a:xfrm>
              <a:off x="786" y="1047"/>
              <a:ext cx="272" cy="218"/>
              <a:chOff x="3216" y="2454"/>
              <a:chExt cx="336" cy="333"/>
            </a:xfrm>
          </p:grpSpPr>
          <p:pic>
            <p:nvPicPr>
              <p:cNvPr id="98" name="Picture 89" descr="整套电脑"/>
              <p:cNvPicPr>
                <a:picLocks noChangeAspect="1" noChangeArrowheads="1"/>
              </p:cNvPicPr>
              <p:nvPr/>
            </p:nvPicPr>
            <p:blipFill>
              <a:blip r:embed="rId3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216" y="2496"/>
                <a:ext cx="336" cy="291"/>
              </a:xfrm>
              <a:prstGeom prst="rect">
                <a:avLst/>
              </a:prstGeom>
              <a:noFill/>
              <a:ln w="9525">
                <a:noFill/>
                <a:miter lim="800000"/>
                <a:headEnd/>
                <a:tailEnd/>
              </a:ln>
            </p:spPr>
          </p:pic>
          <p:grpSp>
            <p:nvGrpSpPr>
              <p:cNvPr id="99" name="Group 90"/>
              <p:cNvGrpSpPr>
                <a:grpSpLocks/>
              </p:cNvGrpSpPr>
              <p:nvPr/>
            </p:nvGrpSpPr>
            <p:grpSpPr bwMode="auto">
              <a:xfrm>
                <a:off x="3333" y="2454"/>
                <a:ext cx="171" cy="186"/>
                <a:chOff x="3348" y="1373"/>
                <a:chExt cx="700" cy="843"/>
              </a:xfrm>
            </p:grpSpPr>
            <p:pic>
              <p:nvPicPr>
                <p:cNvPr id="100" name="Picture 91"/>
                <p:cNvPicPr>
                  <a:picLocks noChangeAspect="1" noChangeArrowheads="1"/>
                </p:cNvPicPr>
                <p:nvPr/>
              </p:nvPicPr>
              <p:blipFill>
                <a:blip r:embed="rId34" cstate="email">
                  <a:extLst>
                    <a:ext uri="{28A0092B-C50C-407E-A947-70E740481C1C}">
                      <a14:useLocalDpi xmlns:a14="http://schemas.microsoft.com/office/drawing/2010/main"/>
                    </a:ext>
                  </a:extLst>
                </a:blip>
                <a:srcRect/>
                <a:stretch>
                  <a:fillRect/>
                </a:stretch>
              </p:blipFill>
              <p:spPr bwMode="auto">
                <a:xfrm>
                  <a:off x="3348" y="1373"/>
                  <a:ext cx="700" cy="843"/>
                </a:xfrm>
                <a:prstGeom prst="rect">
                  <a:avLst/>
                </a:prstGeom>
                <a:noFill/>
                <a:ln w="9525">
                  <a:noFill/>
                  <a:miter lim="800000"/>
                  <a:headEnd/>
                  <a:tailEnd/>
                </a:ln>
              </p:spPr>
            </p:pic>
            <p:pic>
              <p:nvPicPr>
                <p:cNvPr id="101" name="Picture 92"/>
                <p:cNvPicPr>
                  <a:picLocks noChangeAspect="1" noChangeArrowheads="1"/>
                </p:cNvPicPr>
                <p:nvPr/>
              </p:nvPicPr>
              <p:blipFill>
                <a:blip r:embed="rId35" cstate="email">
                  <a:extLst>
                    <a:ext uri="{28A0092B-C50C-407E-A947-70E740481C1C}">
                      <a14:useLocalDpi xmlns:a14="http://schemas.microsoft.com/office/drawing/2010/main"/>
                    </a:ext>
                  </a:extLst>
                </a:blip>
                <a:srcRect/>
                <a:stretch>
                  <a:fillRect/>
                </a:stretch>
              </p:blipFill>
              <p:spPr bwMode="auto">
                <a:xfrm>
                  <a:off x="3348" y="1373"/>
                  <a:ext cx="700" cy="843"/>
                </a:xfrm>
                <a:prstGeom prst="rect">
                  <a:avLst/>
                </a:prstGeom>
                <a:noFill/>
                <a:ln w="9525">
                  <a:noFill/>
                  <a:miter lim="800000"/>
                  <a:headEnd/>
                  <a:tailEnd/>
                </a:ln>
              </p:spPr>
            </p:pic>
          </p:grpSp>
        </p:grpSp>
        <p:sp>
          <p:nvSpPr>
            <p:cNvPr id="93" name="Text Box 93"/>
            <p:cNvSpPr txBox="1">
              <a:spLocks noChangeArrowheads="1"/>
            </p:cNvSpPr>
            <p:nvPr/>
          </p:nvSpPr>
          <p:spPr bwMode="auto">
            <a:xfrm>
              <a:off x="1528" y="952"/>
              <a:ext cx="116" cy="146"/>
            </a:xfrm>
            <a:prstGeom prst="rect">
              <a:avLst/>
            </a:prstGeom>
            <a:noFill/>
            <a:ln w="9525">
              <a:noFill/>
              <a:miter lim="800000"/>
              <a:headEnd/>
              <a:tailEnd/>
            </a:ln>
          </p:spPr>
          <p:txBody>
            <a:bodyPr wrap="none" lIns="91416" tIns="45708" rIns="91416" bIns="45708">
              <a:spAutoFit/>
            </a:bodyPr>
            <a:lstStyle/>
            <a:p>
              <a:endParaRPr kumimoji="1" lang="en-US" sz="900" smtClean="0">
                <a:latin typeface="微软雅黑" pitchFamily="34" charset="-122"/>
                <a:ea typeface="微软雅黑" pitchFamily="34" charset="-122"/>
              </a:endParaRPr>
            </a:p>
          </p:txBody>
        </p:sp>
        <p:sp>
          <p:nvSpPr>
            <p:cNvPr id="94" name="Line 94"/>
            <p:cNvSpPr>
              <a:spLocks noChangeShapeType="1"/>
            </p:cNvSpPr>
            <p:nvPr/>
          </p:nvSpPr>
          <p:spPr bwMode="auto">
            <a:xfrm flipH="1">
              <a:off x="1512" y="1269"/>
              <a:ext cx="84" cy="81"/>
            </a:xfrm>
            <a:prstGeom prst="line">
              <a:avLst/>
            </a:prstGeom>
            <a:noFill/>
            <a:ln w="38100">
              <a:solidFill>
                <a:schemeClr val="bg2"/>
              </a:solidFill>
              <a:round/>
              <a:headEnd/>
              <a:tailEnd/>
            </a:ln>
          </p:spPr>
          <p:txBody>
            <a:bodyPr wrap="none" anchor="ctr"/>
            <a:lstStyle/>
            <a:p>
              <a:pPr algn="ctr" eaLnBrk="0" hangingPunct="0"/>
              <a:endParaRPr lang="en-US" sz="2100" smtClean="0">
                <a:latin typeface="微软雅黑" pitchFamily="34" charset="-122"/>
                <a:ea typeface="微软雅黑" pitchFamily="34" charset="-122"/>
              </a:endParaRPr>
            </a:p>
          </p:txBody>
        </p:sp>
        <p:sp>
          <p:nvSpPr>
            <p:cNvPr id="95" name="Text Box 95"/>
            <p:cNvSpPr txBox="1">
              <a:spLocks noChangeArrowheads="1"/>
            </p:cNvSpPr>
            <p:nvPr/>
          </p:nvSpPr>
          <p:spPr bwMode="auto">
            <a:xfrm>
              <a:off x="589" y="914"/>
              <a:ext cx="915" cy="146"/>
            </a:xfrm>
            <a:prstGeom prst="rect">
              <a:avLst/>
            </a:prstGeom>
            <a:noFill/>
            <a:ln w="9525">
              <a:noFill/>
              <a:miter lim="800000"/>
              <a:headEnd/>
              <a:tailEnd/>
            </a:ln>
          </p:spPr>
          <p:txBody>
            <a:bodyPr wrap="none" lIns="91416" tIns="45708" rIns="91416" bIns="45708">
              <a:spAutoFit/>
            </a:bodyPr>
            <a:lstStyle/>
            <a:p>
              <a:pPr algn="ctr"/>
              <a:r>
                <a:rPr kumimoji="1" lang="zh-CN" altLang="en-US" sz="900" smtClean="0">
                  <a:latin typeface="微软雅黑" pitchFamily="34" charset="-122"/>
                  <a:ea typeface="微软雅黑" pitchFamily="34" charset="-122"/>
                </a:rPr>
                <a:t>质检、运维、管理、计费</a:t>
              </a:r>
            </a:p>
          </p:txBody>
        </p:sp>
        <p:sp>
          <p:nvSpPr>
            <p:cNvPr id="96" name="Text Box 96"/>
            <p:cNvSpPr txBox="1">
              <a:spLocks noChangeArrowheads="1"/>
            </p:cNvSpPr>
            <p:nvPr/>
          </p:nvSpPr>
          <p:spPr bwMode="auto">
            <a:xfrm>
              <a:off x="1553" y="915"/>
              <a:ext cx="439" cy="233"/>
            </a:xfrm>
            <a:prstGeom prst="rect">
              <a:avLst/>
            </a:prstGeom>
            <a:noFill/>
            <a:ln w="9525">
              <a:noFill/>
              <a:miter lim="800000"/>
              <a:headEnd/>
              <a:tailEnd/>
            </a:ln>
          </p:spPr>
          <p:txBody>
            <a:bodyPr wrap="square" lIns="91416" tIns="45708" rIns="91416" bIns="45708">
              <a:spAutoFit/>
            </a:bodyPr>
            <a:lstStyle/>
            <a:p>
              <a:pPr algn="ctr"/>
              <a:r>
                <a:rPr kumimoji="1" lang="zh-CN" altLang="en-US" sz="900" dirty="0" smtClean="0">
                  <a:latin typeface="微软雅黑" pitchFamily="34" charset="-122"/>
                  <a:ea typeface="微软雅黑" pitchFamily="34" charset="-122"/>
                </a:rPr>
                <a:t>语音流程定制化</a:t>
              </a:r>
              <a:endParaRPr kumimoji="1" lang="en-US" altLang="zh-CN" sz="900" dirty="0" smtClean="0">
                <a:latin typeface="微软雅黑" pitchFamily="34" charset="-122"/>
                <a:ea typeface="微软雅黑" pitchFamily="34" charset="-122"/>
              </a:endParaRPr>
            </a:p>
          </p:txBody>
        </p:sp>
        <p:graphicFrame>
          <p:nvGraphicFramePr>
            <p:cNvPr id="97" name="Object 97"/>
            <p:cNvGraphicFramePr>
              <a:graphicFrameLocks noChangeAspect="1"/>
            </p:cNvGraphicFramePr>
            <p:nvPr/>
          </p:nvGraphicFramePr>
          <p:xfrm>
            <a:off x="524" y="1430"/>
            <a:ext cx="253" cy="252"/>
          </p:xfrm>
          <a:graphic>
            <a:graphicData uri="http://schemas.openxmlformats.org/presentationml/2006/ole">
              <mc:AlternateContent xmlns:mc="http://schemas.openxmlformats.org/markup-compatibility/2006">
                <mc:Choice xmlns:v="urn:schemas-microsoft-com:vml" Requires="v">
                  <p:oleObj spid="_x0000_s56985" name="绘图" r:id="rId38" imgW="810000" imgH="774000" progId="">
                    <p:embed/>
                  </p:oleObj>
                </mc:Choice>
                <mc:Fallback>
                  <p:oleObj name="绘图" r:id="rId38" imgW="810000" imgH="774000" progId="">
                    <p:embed/>
                    <p:pic>
                      <p:nvPicPr>
                        <p:cNvPr id="0" name="Object 97"/>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524" y="1430"/>
                          <a:ext cx="253"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oleObj>
                </mc:Fallback>
              </mc:AlternateContent>
            </a:graphicData>
          </a:graphic>
        </p:graphicFrame>
      </p:grpSp>
      <p:sp>
        <p:nvSpPr>
          <p:cNvPr id="102" name="Text Box 99"/>
          <p:cNvSpPr txBox="1">
            <a:spLocks noChangeArrowheads="1"/>
          </p:cNvSpPr>
          <p:nvPr/>
        </p:nvSpPr>
        <p:spPr bwMode="auto">
          <a:xfrm>
            <a:off x="758602" y="3098354"/>
            <a:ext cx="1581150" cy="474662"/>
          </a:xfrm>
          <a:prstGeom prst="rect">
            <a:avLst/>
          </a:prstGeom>
          <a:noFill/>
          <a:ln w="9525">
            <a:noFill/>
            <a:miter lim="800000"/>
            <a:headEnd/>
            <a:tailEnd/>
          </a:ln>
        </p:spPr>
        <p:txBody>
          <a:bodyPr lIns="91416" tIns="45708" rIns="91416" bIns="45708">
            <a:spAutoFit/>
          </a:bodyPr>
          <a:lstStyle/>
          <a:p>
            <a:pPr algn="ctr"/>
            <a:r>
              <a:rPr kumimoji="1" lang="zh-CN" altLang="en-US" sz="1200" smtClean="0">
                <a:latin typeface="微软雅黑" pitchFamily="34" charset="-122"/>
                <a:ea typeface="微软雅黑" pitchFamily="34" charset="-122"/>
              </a:rPr>
              <a:t>租赁方（</a:t>
            </a:r>
            <a:r>
              <a:rPr kumimoji="1" lang="en-US" altLang="zh-CN" sz="1200" smtClean="0">
                <a:latin typeface="微软雅黑" pitchFamily="34" charset="-122"/>
                <a:ea typeface="微软雅黑" pitchFamily="34" charset="-122"/>
              </a:rPr>
              <a:t>1</a:t>
            </a:r>
            <a:r>
              <a:rPr kumimoji="1" lang="zh-CN" altLang="en-US" sz="1200" smtClean="0">
                <a:latin typeface="微软雅黑" pitchFamily="34" charset="-122"/>
                <a:ea typeface="微软雅黑" pitchFamily="34" charset="-122"/>
              </a:rPr>
              <a:t>）</a:t>
            </a:r>
          </a:p>
          <a:p>
            <a:pPr algn="ctr"/>
            <a:endParaRPr kumimoji="1" lang="zh-CN" altLang="en-US" sz="1200" smtClean="0">
              <a:latin typeface="微软雅黑" pitchFamily="34" charset="-122"/>
              <a:ea typeface="微软雅黑" pitchFamily="34" charset="-122"/>
            </a:endParaRPr>
          </a:p>
        </p:txBody>
      </p:sp>
      <p:cxnSp>
        <p:nvCxnSpPr>
          <p:cNvPr id="106" name="直接连接符 105"/>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7"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sp>
        <p:nvSpPr>
          <p:cNvPr id="126" name="圆角矩形 125"/>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企业</a:t>
            </a:r>
            <a:r>
              <a:rPr lang="en-US" altLang="zh-CN" sz="1400" b="1">
                <a:solidFill>
                  <a:schemeClr val="tx1"/>
                </a:solidFill>
                <a:latin typeface="微软雅黑" pitchFamily="34" charset="-122"/>
                <a:ea typeface="微软雅黑" pitchFamily="34" charset="-122"/>
              </a:rPr>
              <a:t>SaaS</a:t>
            </a:r>
            <a:r>
              <a:rPr lang="zh-CN" altLang="en-US" sz="1400" b="1">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128" name="直接连接符 127"/>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9" name="圆角矩形 128"/>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云桌面</a:t>
            </a:r>
            <a:endParaRPr lang="en-US" altLang="zh-CN" sz="1400" b="1" smtClean="0">
              <a:solidFill>
                <a:schemeClr val="tx1"/>
              </a:solidFill>
              <a:latin typeface="微软雅黑" pitchFamily="34" charset="-122"/>
              <a:ea typeface="微软雅黑" pitchFamily="34" charset="-122"/>
            </a:endParaRPr>
          </a:p>
          <a:p>
            <a:pPr algn="ctr"/>
            <a:r>
              <a:rPr lang="zh-CN" altLang="en-US" sz="1400" b="1" smtClean="0">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130" name="直接连接符 129"/>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1" name="圆角矩形 130"/>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园区一卡通</a:t>
            </a:r>
            <a:endParaRPr lang="zh-CN" altLang="en-US" sz="1400" b="1" dirty="0">
              <a:solidFill>
                <a:schemeClr val="tx1"/>
              </a:solidFill>
              <a:latin typeface="微软雅黑" pitchFamily="34" charset="-122"/>
              <a:ea typeface="微软雅黑" pitchFamily="34" charset="-122"/>
            </a:endParaRPr>
          </a:p>
        </p:txBody>
      </p:sp>
      <p:cxnSp>
        <p:nvCxnSpPr>
          <p:cNvPr id="132" name="直接连接符 131"/>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3" name="圆角矩形 132"/>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综合信息发布平台</a:t>
            </a:r>
            <a:endParaRPr lang="zh-CN" altLang="en-US" sz="1400" b="1" dirty="0">
              <a:solidFill>
                <a:schemeClr val="tx1"/>
              </a:solidFill>
              <a:latin typeface="微软雅黑" pitchFamily="34" charset="-122"/>
              <a:ea typeface="微软雅黑" pitchFamily="34" charset="-122"/>
            </a:endParaRPr>
          </a:p>
        </p:txBody>
      </p:sp>
      <p:cxnSp>
        <p:nvCxnSpPr>
          <p:cNvPr id="134" name="直接连接符 133"/>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5" name="圆角矩形 134"/>
          <p:cNvSpPr/>
          <p:nvPr/>
        </p:nvSpPr>
        <p:spPr>
          <a:xfrm>
            <a:off x="3707904" y="1011559"/>
            <a:ext cx="819818"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统一呼叫中心</a:t>
            </a:r>
            <a:endParaRPr lang="zh-CN" altLang="en-US" sz="1400" b="1" dirty="0">
              <a:solidFill>
                <a:schemeClr val="bg1"/>
              </a:solidFill>
              <a:latin typeface="微软雅黑" pitchFamily="34" charset="-122"/>
              <a:ea typeface="微软雅黑" pitchFamily="34" charset="-122"/>
            </a:endParaRPr>
          </a:p>
        </p:txBody>
      </p:sp>
      <p:cxnSp>
        <p:nvCxnSpPr>
          <p:cNvPr id="136" name="直接连接符 135"/>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7" name="圆角矩形 136"/>
          <p:cNvSpPr/>
          <p:nvPr/>
        </p:nvSpPr>
        <p:spPr>
          <a:xfrm>
            <a:off x="4537076" y="1011559"/>
            <a:ext cx="1009614"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信息亭服务系统</a:t>
            </a:r>
            <a:endParaRPr lang="zh-CN" altLang="en-US" sz="1400" b="1" dirty="0">
              <a:solidFill>
                <a:schemeClr val="tx1"/>
              </a:solidFill>
              <a:latin typeface="微软雅黑" pitchFamily="34" charset="-122"/>
              <a:ea typeface="微软雅黑" pitchFamily="34" charset="-122"/>
            </a:endParaRPr>
          </a:p>
        </p:txBody>
      </p:sp>
      <p:cxnSp>
        <p:nvCxnSpPr>
          <p:cNvPr id="138" name="直接连接符 137"/>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9" name="圆角矩形 138"/>
          <p:cNvSpPr/>
          <p:nvPr/>
        </p:nvSpPr>
        <p:spPr>
          <a:xfrm>
            <a:off x="5580112" y="1011559"/>
            <a:ext cx="79208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访客管理系统</a:t>
            </a:r>
            <a:endParaRPr lang="zh-CN" altLang="en-US" sz="1400" b="1" dirty="0">
              <a:solidFill>
                <a:schemeClr val="tx1"/>
              </a:solidFill>
              <a:latin typeface="微软雅黑" pitchFamily="34" charset="-122"/>
              <a:ea typeface="微软雅黑" pitchFamily="34" charset="-122"/>
            </a:endParaRPr>
          </a:p>
        </p:txBody>
      </p:sp>
      <p:cxnSp>
        <p:nvCxnSpPr>
          <p:cNvPr id="140" name="直接连接符 139"/>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1" name="圆角矩形 140"/>
          <p:cNvSpPr/>
          <p:nvPr/>
        </p:nvSpPr>
        <p:spPr>
          <a:xfrm>
            <a:off x="6372200"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物流服务平台</a:t>
            </a:r>
            <a:endParaRPr lang="zh-CN" altLang="en-US" sz="1400" b="1" dirty="0">
              <a:solidFill>
                <a:schemeClr val="tx1"/>
              </a:solidFill>
              <a:latin typeface="微软雅黑" pitchFamily="34" charset="-122"/>
              <a:ea typeface="微软雅黑" pitchFamily="34" charset="-122"/>
            </a:endParaRPr>
          </a:p>
        </p:txBody>
      </p:sp>
      <p:cxnSp>
        <p:nvCxnSpPr>
          <p:cNvPr id="142" name="直接连接符 141"/>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3" name="圆角矩形 142"/>
          <p:cNvSpPr/>
          <p:nvPr/>
        </p:nvSpPr>
        <p:spPr>
          <a:xfrm>
            <a:off x="7380312" y="1011559"/>
            <a:ext cx="1080120"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智慧产权服务平台</a:t>
            </a:r>
            <a:endParaRPr lang="zh-CN" altLang="en-US" sz="1400" b="1" dirty="0">
              <a:solidFill>
                <a:schemeClr val="tx1"/>
              </a:solidFill>
              <a:latin typeface="微软雅黑" pitchFamily="34" charset="-122"/>
              <a:ea typeface="微软雅黑" pitchFamily="34" charset="-122"/>
            </a:endParaRPr>
          </a:p>
        </p:txBody>
      </p:sp>
      <p:cxnSp>
        <p:nvCxnSpPr>
          <p:cNvPr id="144" name="直接连接符 143"/>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1" name="同心圆 120"/>
          <p:cNvSpPr/>
          <p:nvPr/>
        </p:nvSpPr>
        <p:spPr>
          <a:xfrm>
            <a:off x="805133" y="6309320"/>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220161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圆角矩形 6"/>
          <p:cNvSpPr/>
          <p:nvPr/>
        </p:nvSpPr>
        <p:spPr bwMode="auto">
          <a:xfrm>
            <a:off x="395536" y="5733257"/>
            <a:ext cx="8352928" cy="792087"/>
          </a:xfrm>
          <a:prstGeom prst="roundRect">
            <a:avLst/>
          </a:prstGeom>
          <a:solidFill>
            <a:srgbClr val="FFCC66"/>
          </a:solidFill>
          <a:ln w="9525" cap="flat" cmpd="sng" algn="ctr">
            <a:solidFill>
              <a:srgbClr val="969696"/>
            </a:solidFill>
            <a:prstDash val="solid"/>
            <a:round/>
            <a:headEnd type="none" w="med" len="med"/>
            <a:tailEnd type="none" w="med" len="med"/>
          </a:ln>
          <a:effectLst/>
        </p:spPr>
        <p:txBody>
          <a:bodyPr vert="horz" wrap="square" lIns="83422" tIns="41710" rIns="83422" bIns="41710" numCol="1" rtlCol="0" anchor="t" anchorCtr="0" compatLnSpc="1">
            <a:prstTxWarp prst="textNoShape">
              <a:avLst/>
            </a:prstTxWarp>
          </a:bodyPr>
          <a:lstStyle/>
          <a:p>
            <a:pPr>
              <a:lnSpc>
                <a:spcPct val="120000"/>
              </a:lnSpc>
            </a:pPr>
            <a:r>
              <a:rPr lang="zh-CN" altLang="en-US" sz="1600" dirty="0" smtClean="0">
                <a:solidFill>
                  <a:srgbClr val="000000"/>
                </a:solidFill>
                <a:latin typeface="微软雅黑" pitchFamily="34" charset="-122"/>
                <a:ea typeface="微软雅黑" pitchFamily="34" charset="-122"/>
              </a:rPr>
              <a:t>随着客户服务、市场营销、技术支持和其它特定商业活动的概念逐渐在全球范围内被采用，已形成了规模庞大的外包呼叫中心产业。</a:t>
            </a:r>
            <a:endParaRPr lang="en-US" altLang="zh-CN" sz="1600" dirty="0" smtClean="0">
              <a:solidFill>
                <a:srgbClr val="000000"/>
              </a:solidFill>
              <a:latin typeface="微软雅黑" pitchFamily="34" charset="-122"/>
              <a:ea typeface="微软雅黑" pitchFamily="34" charset="-122"/>
            </a:endParaRPr>
          </a:p>
        </p:txBody>
      </p:sp>
      <p:pic>
        <p:nvPicPr>
          <p:cNvPr id="8" name="Picture 1"/>
          <p:cNvPicPr>
            <a:picLocks noChangeAspect="1" noChangeArrowheads="1"/>
          </p:cNvPicPr>
          <p:nvPr/>
        </p:nvPicPr>
        <p:blipFill>
          <a:blip r:embed="rId2" cstate="print"/>
          <a:srcRect/>
          <a:stretch>
            <a:fillRect/>
          </a:stretch>
        </p:blipFill>
        <p:spPr bwMode="auto">
          <a:xfrm>
            <a:off x="430461" y="1700808"/>
            <a:ext cx="4141539" cy="3672408"/>
          </a:xfrm>
          <a:prstGeom prst="rect">
            <a:avLst/>
          </a:prstGeom>
          <a:noFill/>
          <a:ln w="9525">
            <a:noFill/>
            <a:miter lim="800000"/>
            <a:headEnd/>
            <a:tailEnd/>
          </a:ln>
          <a:effectLst/>
        </p:spPr>
      </p:pic>
      <p:sp>
        <p:nvSpPr>
          <p:cNvPr id="9" name="圆角矩形 8"/>
          <p:cNvSpPr/>
          <p:nvPr/>
        </p:nvSpPr>
        <p:spPr bwMode="auto">
          <a:xfrm>
            <a:off x="4788024" y="1700808"/>
            <a:ext cx="3908189" cy="1296144"/>
          </a:xfrm>
          <a:prstGeom prst="roundRect">
            <a:avLst/>
          </a:prstGeom>
          <a:solidFill>
            <a:srgbClr val="00B0F0"/>
          </a:solidFill>
          <a:ln w="9525" cap="flat" cmpd="sng" algn="ctr">
            <a:solidFill>
              <a:srgbClr val="969696"/>
            </a:solidFill>
            <a:prstDash val="solid"/>
            <a:round/>
            <a:headEnd type="none" w="med" len="med"/>
            <a:tailEnd type="none" w="med" len="med"/>
          </a:ln>
          <a:effectLst/>
        </p:spPr>
        <p:txBody>
          <a:bodyPr vert="horz" wrap="square" lIns="83422" tIns="41710" rIns="83422" bIns="41710" numCol="1" rtlCol="0" anchor="t" anchorCtr="0" compatLnSpc="1">
            <a:prstTxWarp prst="textNoShape">
              <a:avLst/>
            </a:prstTxWarp>
          </a:bodyPr>
          <a:lstStyle/>
          <a:p>
            <a:pPr eaLnBrk="0" hangingPunct="0">
              <a:lnSpc>
                <a:spcPct val="120000"/>
              </a:lnSpc>
              <a:defRPr/>
            </a:pPr>
            <a:r>
              <a:rPr lang="zh-CN" altLang="en-US" sz="1600" dirty="0" smtClean="0">
                <a:solidFill>
                  <a:schemeClr val="bg1"/>
                </a:solidFill>
                <a:latin typeface="微软雅黑" pitchFamily="34" charset="-122"/>
                <a:ea typeface="微软雅黑" pitchFamily="34" charset="-122"/>
              </a:rPr>
              <a:t>外包呼叫中心通过服务提供商或企业自建方式</a:t>
            </a:r>
            <a:r>
              <a:rPr lang="en-US" altLang="zh-CN" sz="1600" dirty="0" smtClean="0">
                <a:solidFill>
                  <a:schemeClr val="bg1"/>
                </a:solidFill>
                <a:latin typeface="微软雅黑" pitchFamily="34" charset="-122"/>
                <a:ea typeface="微软雅黑" pitchFamily="34" charset="-122"/>
              </a:rPr>
              <a:t>,</a:t>
            </a:r>
            <a:r>
              <a:rPr lang="zh-CN" altLang="en-US" sz="1600" dirty="0" smtClean="0">
                <a:solidFill>
                  <a:schemeClr val="bg1"/>
                </a:solidFill>
                <a:latin typeface="微软雅黑" pitchFamily="34" charset="-122"/>
                <a:ea typeface="微软雅黑" pitchFamily="34" charset="-122"/>
              </a:rPr>
              <a:t>以专业的、标准化的服务流程提供服务</a:t>
            </a:r>
            <a:r>
              <a:rPr lang="en-US" altLang="zh-CN" sz="1600" dirty="0" smtClean="0">
                <a:solidFill>
                  <a:schemeClr val="bg1"/>
                </a:solidFill>
                <a:latin typeface="微软雅黑" pitchFamily="34" charset="-122"/>
                <a:ea typeface="微软雅黑" pitchFamily="34" charset="-122"/>
              </a:rPr>
              <a:t>.</a:t>
            </a:r>
            <a:r>
              <a:rPr lang="zh-CN" altLang="en-US" sz="1600" dirty="0" smtClean="0">
                <a:solidFill>
                  <a:schemeClr val="bg1"/>
                </a:solidFill>
                <a:latin typeface="微软雅黑" pitchFamily="34" charset="-122"/>
                <a:ea typeface="微软雅黑" pitchFamily="34" charset="-122"/>
              </a:rPr>
              <a:t>业务模式有坐席出租、设备出租、人员或业务出租等</a:t>
            </a:r>
            <a:r>
              <a:rPr lang="en-US" altLang="zh-CN" sz="1600" dirty="0" smtClean="0">
                <a:solidFill>
                  <a:schemeClr val="bg1"/>
                </a:solidFill>
                <a:latin typeface="微软雅黑" pitchFamily="34" charset="-122"/>
                <a:ea typeface="微软雅黑" pitchFamily="34" charset="-122"/>
              </a:rPr>
              <a:t>.</a:t>
            </a:r>
          </a:p>
        </p:txBody>
      </p:sp>
      <p:sp>
        <p:nvSpPr>
          <p:cNvPr id="10" name="圆角矩形 9"/>
          <p:cNvSpPr/>
          <p:nvPr/>
        </p:nvSpPr>
        <p:spPr bwMode="auto">
          <a:xfrm>
            <a:off x="4803665" y="3114165"/>
            <a:ext cx="3872791" cy="1250939"/>
          </a:xfrm>
          <a:prstGeom prst="roundRect">
            <a:avLst/>
          </a:prstGeom>
          <a:solidFill>
            <a:srgbClr val="00FFCC"/>
          </a:solidFill>
          <a:ln w="9525" cap="flat" cmpd="sng" algn="ctr">
            <a:solidFill>
              <a:srgbClr val="969696"/>
            </a:solidFill>
            <a:prstDash val="solid"/>
            <a:round/>
            <a:headEnd type="none" w="med" len="med"/>
            <a:tailEnd type="none" w="med" len="med"/>
          </a:ln>
          <a:effectLst/>
        </p:spPr>
        <p:txBody>
          <a:bodyPr vert="horz" wrap="square" lIns="83422" tIns="41710" rIns="83422" bIns="41710" numCol="1" rtlCol="0" anchor="t" anchorCtr="0" compatLnSpc="1">
            <a:prstTxWarp prst="textNoShape">
              <a:avLst/>
            </a:prstTxWarp>
          </a:bodyPr>
          <a:lstStyle/>
          <a:p>
            <a:pPr eaLnBrk="0" hangingPunct="0">
              <a:lnSpc>
                <a:spcPct val="120000"/>
              </a:lnSpc>
              <a:defRPr/>
            </a:pPr>
            <a:r>
              <a:rPr lang="zh-CN" altLang="en-US" sz="1600" dirty="0" smtClean="0">
                <a:solidFill>
                  <a:srgbClr val="000000"/>
                </a:solidFill>
                <a:latin typeface="微软雅黑" pitchFamily="34" charset="-122"/>
                <a:ea typeface="微软雅黑" pitchFamily="34" charset="-122"/>
              </a:rPr>
              <a:t>为有需求的企业、社会团体提供业务来电、市场调查、客户关系管理、市场营销、电话销售、技术支持等呼叫中心特性功能</a:t>
            </a:r>
            <a:r>
              <a:rPr lang="en-US" altLang="zh-CN" sz="1600" dirty="0" smtClean="0">
                <a:solidFill>
                  <a:srgbClr val="000000"/>
                </a:solidFill>
                <a:latin typeface="微软雅黑" pitchFamily="34" charset="-122"/>
                <a:ea typeface="微软雅黑" pitchFamily="34" charset="-122"/>
              </a:rPr>
              <a:t>.</a:t>
            </a:r>
          </a:p>
        </p:txBody>
      </p:sp>
      <p:sp>
        <p:nvSpPr>
          <p:cNvPr id="11" name="圆角矩形 10"/>
          <p:cNvSpPr/>
          <p:nvPr/>
        </p:nvSpPr>
        <p:spPr bwMode="auto">
          <a:xfrm>
            <a:off x="4815465" y="4503741"/>
            <a:ext cx="3933000" cy="1085499"/>
          </a:xfrm>
          <a:prstGeom prst="roundRect">
            <a:avLst/>
          </a:prstGeom>
          <a:solidFill>
            <a:srgbClr val="669900"/>
          </a:solidFill>
          <a:ln w="9525" cap="flat" cmpd="sng" algn="ctr">
            <a:solidFill>
              <a:srgbClr val="969696"/>
            </a:solidFill>
            <a:prstDash val="solid"/>
            <a:round/>
            <a:headEnd type="none" w="med" len="med"/>
            <a:tailEnd type="none" w="med" len="med"/>
          </a:ln>
          <a:effectLst/>
        </p:spPr>
        <p:txBody>
          <a:bodyPr vert="horz" wrap="square" lIns="83422" tIns="41710" rIns="83422" bIns="41710" numCol="1" rtlCol="0" anchor="t" anchorCtr="0" compatLnSpc="1">
            <a:prstTxWarp prst="textNoShape">
              <a:avLst/>
            </a:prstTxWarp>
          </a:bodyPr>
          <a:lstStyle/>
          <a:p>
            <a:pPr eaLnBrk="0" hangingPunct="0">
              <a:lnSpc>
                <a:spcPct val="120000"/>
              </a:lnSpc>
              <a:defRPr/>
            </a:pPr>
            <a:r>
              <a:rPr lang="zh-CN" altLang="en-US" sz="1600" dirty="0" smtClean="0">
                <a:solidFill>
                  <a:schemeClr val="bg1"/>
                </a:solidFill>
                <a:latin typeface="微软雅黑" pitchFamily="34" charset="-122"/>
                <a:ea typeface="微软雅黑" pitchFamily="34" charset="-122"/>
              </a:rPr>
              <a:t>减少企业在呼叫中心建设、管理、维护方面的成本，把更多的精力聚集在企业的核心业务上，提高企业核心竞争力。</a:t>
            </a:r>
            <a:endParaRPr lang="en-US" altLang="zh-CN" sz="1600" dirty="0" smtClean="0">
              <a:solidFill>
                <a:schemeClr val="bg1"/>
              </a:solidFill>
              <a:latin typeface="微软雅黑" pitchFamily="34" charset="-122"/>
              <a:ea typeface="微软雅黑" pitchFamily="34" charset="-122"/>
            </a:endParaRPr>
          </a:p>
        </p:txBody>
      </p:sp>
      <p:cxnSp>
        <p:nvCxnSpPr>
          <p:cNvPr id="15" name="直接连接符 14"/>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9" name="Text Box 3"/>
          <p:cNvSpPr txBox="1">
            <a:spLocks noChangeArrowheads="1"/>
          </p:cNvSpPr>
          <p:nvPr/>
        </p:nvSpPr>
        <p:spPr bwMode="auto">
          <a:xfrm>
            <a:off x="715951" y="1880716"/>
            <a:ext cx="340186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a:solidFill>
                  <a:srgbClr val="FFFF00"/>
                </a:solidFill>
                <a:effectLst>
                  <a:outerShdw blurRad="38100" dist="38100" dir="2700000" algn="tl">
                    <a:srgbClr val="000000">
                      <a:alpha val="43137"/>
                    </a:srgbClr>
                  </a:outerShdw>
                </a:effectLst>
              </a:rPr>
              <a:t> </a:t>
            </a:r>
            <a:r>
              <a:rPr lang="zh-CN" altLang="en-US" smtClean="0">
                <a:solidFill>
                  <a:srgbClr val="FFFF00"/>
                </a:solidFill>
                <a:effectLst>
                  <a:outerShdw blurRad="38100" dist="38100" dir="2700000" algn="tl">
                    <a:srgbClr val="000000">
                      <a:alpha val="43137"/>
                    </a:srgbClr>
                  </a:outerShdw>
                </a:effectLst>
              </a:rPr>
              <a:t>商业模式</a:t>
            </a:r>
            <a:endParaRPr lang="en-US" altLang="zh-CN" smtClean="0">
              <a:solidFill>
                <a:srgbClr val="FFFF00"/>
              </a:solidFill>
              <a:effectLst>
                <a:outerShdw blurRad="38100" dist="38100" dir="2700000" algn="tl">
                  <a:srgbClr val="000000">
                    <a:alpha val="43137"/>
                  </a:srgbClr>
                </a:outerShdw>
              </a:effectLst>
            </a:endParaRPr>
          </a:p>
          <a:p>
            <a:r>
              <a:rPr lang="en-US" altLang="zh-CN" smtClean="0">
                <a:solidFill>
                  <a:srgbClr val="FFFF00"/>
                </a:solidFill>
                <a:effectLst>
                  <a:outerShdw blurRad="38100" dist="38100" dir="2700000" algn="tl">
                    <a:srgbClr val="000000">
                      <a:alpha val="43137"/>
                    </a:srgbClr>
                  </a:outerShdw>
                </a:effectLst>
              </a:rPr>
              <a:t>—— </a:t>
            </a:r>
            <a:r>
              <a:rPr lang="zh-CN" altLang="en-US" sz="2400" smtClean="0">
                <a:solidFill>
                  <a:srgbClr val="FFFF00"/>
                </a:solidFill>
                <a:effectLst>
                  <a:outerShdw blurRad="38100" dist="38100" dir="2700000" algn="tl">
                    <a:srgbClr val="000000">
                      <a:alpha val="43137"/>
                    </a:srgbClr>
                  </a:outerShdw>
                </a:effectLst>
              </a:rPr>
              <a:t>外包</a:t>
            </a:r>
            <a:r>
              <a:rPr lang="zh-CN" altLang="en-US" sz="2400">
                <a:solidFill>
                  <a:srgbClr val="FFFF00"/>
                </a:solidFill>
                <a:effectLst>
                  <a:outerShdw blurRad="38100" dist="38100" dir="2700000" algn="tl">
                    <a:srgbClr val="000000">
                      <a:alpha val="43137"/>
                    </a:srgbClr>
                  </a:outerShdw>
                </a:effectLst>
              </a:rPr>
              <a:t>式服务中心</a:t>
            </a:r>
          </a:p>
        </p:txBody>
      </p:sp>
      <p:sp>
        <p:nvSpPr>
          <p:cNvPr id="32"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sp>
        <p:nvSpPr>
          <p:cNvPr id="33" name="圆角矩形 32"/>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企业</a:t>
            </a:r>
            <a:r>
              <a:rPr lang="en-US" altLang="zh-CN" sz="1400" b="1">
                <a:solidFill>
                  <a:schemeClr val="tx1"/>
                </a:solidFill>
                <a:latin typeface="微软雅黑" pitchFamily="34" charset="-122"/>
                <a:ea typeface="微软雅黑" pitchFamily="34" charset="-122"/>
              </a:rPr>
              <a:t>SaaS</a:t>
            </a:r>
            <a:r>
              <a:rPr lang="zh-CN" altLang="en-US" sz="1400" b="1">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34" name="直接连接符 33"/>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5" name="圆角矩形 34"/>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云桌面</a:t>
            </a:r>
            <a:endParaRPr lang="en-US" altLang="zh-CN" sz="1400" b="1" smtClean="0">
              <a:solidFill>
                <a:schemeClr val="tx1"/>
              </a:solidFill>
              <a:latin typeface="微软雅黑" pitchFamily="34" charset="-122"/>
              <a:ea typeface="微软雅黑" pitchFamily="34" charset="-122"/>
            </a:endParaRPr>
          </a:p>
          <a:p>
            <a:pPr algn="ctr"/>
            <a:r>
              <a:rPr lang="zh-CN" altLang="en-US" sz="1400" b="1" smtClean="0">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36" name="直接连接符 35"/>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7" name="圆角矩形 36"/>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园区一卡通</a:t>
            </a:r>
            <a:endParaRPr lang="zh-CN" altLang="en-US" sz="1400" b="1" dirty="0">
              <a:solidFill>
                <a:schemeClr val="tx1"/>
              </a:solidFill>
              <a:latin typeface="微软雅黑" pitchFamily="34" charset="-122"/>
              <a:ea typeface="微软雅黑" pitchFamily="34" charset="-122"/>
            </a:endParaRPr>
          </a:p>
        </p:txBody>
      </p:sp>
      <p:cxnSp>
        <p:nvCxnSpPr>
          <p:cNvPr id="38" name="直接连接符 37"/>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圆角矩形 38"/>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综合信息发布平台</a:t>
            </a:r>
            <a:endParaRPr lang="zh-CN" altLang="en-US" sz="1400" b="1" dirty="0">
              <a:solidFill>
                <a:schemeClr val="tx1"/>
              </a:solidFill>
              <a:latin typeface="微软雅黑" pitchFamily="34" charset="-122"/>
              <a:ea typeface="微软雅黑" pitchFamily="34" charset="-122"/>
            </a:endParaRPr>
          </a:p>
        </p:txBody>
      </p:sp>
      <p:cxnSp>
        <p:nvCxnSpPr>
          <p:cNvPr id="40" name="直接连接符 39"/>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1" name="圆角矩形 40"/>
          <p:cNvSpPr/>
          <p:nvPr/>
        </p:nvSpPr>
        <p:spPr>
          <a:xfrm>
            <a:off x="3707904" y="1011559"/>
            <a:ext cx="819818"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统一呼叫中心</a:t>
            </a:r>
            <a:endParaRPr lang="zh-CN" altLang="en-US" sz="1400" b="1" dirty="0">
              <a:solidFill>
                <a:schemeClr val="bg1"/>
              </a:solidFill>
              <a:latin typeface="微软雅黑" pitchFamily="34" charset="-122"/>
              <a:ea typeface="微软雅黑" pitchFamily="34" charset="-122"/>
            </a:endParaRPr>
          </a:p>
        </p:txBody>
      </p:sp>
      <p:cxnSp>
        <p:nvCxnSpPr>
          <p:cNvPr id="42" name="直接连接符 41"/>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3" name="圆角矩形 42"/>
          <p:cNvSpPr/>
          <p:nvPr/>
        </p:nvSpPr>
        <p:spPr>
          <a:xfrm>
            <a:off x="4537076" y="1011559"/>
            <a:ext cx="1009614"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信息亭服务系统</a:t>
            </a:r>
            <a:endParaRPr lang="zh-CN" altLang="en-US" sz="1400" b="1" dirty="0">
              <a:solidFill>
                <a:schemeClr val="tx1"/>
              </a:solidFill>
              <a:latin typeface="微软雅黑" pitchFamily="34" charset="-122"/>
              <a:ea typeface="微软雅黑" pitchFamily="34" charset="-122"/>
            </a:endParaRPr>
          </a:p>
        </p:txBody>
      </p:sp>
      <p:cxnSp>
        <p:nvCxnSpPr>
          <p:cNvPr id="44" name="直接连接符 43"/>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5" name="圆角矩形 44"/>
          <p:cNvSpPr/>
          <p:nvPr/>
        </p:nvSpPr>
        <p:spPr>
          <a:xfrm>
            <a:off x="5580112" y="1011559"/>
            <a:ext cx="79208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访客管理系统</a:t>
            </a:r>
            <a:endParaRPr lang="zh-CN" altLang="en-US" sz="1400" b="1" dirty="0">
              <a:solidFill>
                <a:schemeClr val="tx1"/>
              </a:solidFill>
              <a:latin typeface="微软雅黑" pitchFamily="34" charset="-122"/>
              <a:ea typeface="微软雅黑" pitchFamily="34" charset="-122"/>
            </a:endParaRPr>
          </a:p>
        </p:txBody>
      </p:sp>
      <p:cxnSp>
        <p:nvCxnSpPr>
          <p:cNvPr id="46" name="直接连接符 45"/>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7" name="圆角矩形 46"/>
          <p:cNvSpPr/>
          <p:nvPr/>
        </p:nvSpPr>
        <p:spPr>
          <a:xfrm>
            <a:off x="6372200"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物流服务平台</a:t>
            </a:r>
            <a:endParaRPr lang="zh-CN" altLang="en-US" sz="1400" b="1" dirty="0">
              <a:solidFill>
                <a:schemeClr val="tx1"/>
              </a:solidFill>
              <a:latin typeface="微软雅黑" pitchFamily="34" charset="-122"/>
              <a:ea typeface="微软雅黑" pitchFamily="34" charset="-122"/>
            </a:endParaRPr>
          </a:p>
        </p:txBody>
      </p:sp>
      <p:cxnSp>
        <p:nvCxnSpPr>
          <p:cNvPr id="48" name="直接连接符 47"/>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9" name="圆角矩形 48"/>
          <p:cNvSpPr/>
          <p:nvPr/>
        </p:nvSpPr>
        <p:spPr>
          <a:xfrm>
            <a:off x="7380312" y="1011559"/>
            <a:ext cx="1080120"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智慧产权服务平台</a:t>
            </a:r>
            <a:endParaRPr lang="zh-CN" altLang="en-US" sz="1400" b="1" dirty="0">
              <a:solidFill>
                <a:schemeClr val="tx1"/>
              </a:solidFill>
              <a:latin typeface="微软雅黑" pitchFamily="34" charset="-122"/>
              <a:ea typeface="微软雅黑" pitchFamily="34" charset="-122"/>
            </a:endParaRPr>
          </a:p>
        </p:txBody>
      </p:sp>
      <p:cxnSp>
        <p:nvCxnSpPr>
          <p:cNvPr id="50" name="直接连接符 49"/>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7" descr="134256470.jpg"/>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214067" y="2866802"/>
            <a:ext cx="504825" cy="495300"/>
          </a:xfrm>
          <a:prstGeom prst="rect">
            <a:avLst/>
          </a:prstGeom>
          <a:noFill/>
          <a:ln w="9525">
            <a:noFill/>
            <a:miter lim="800000"/>
            <a:headEnd/>
            <a:tailEnd/>
          </a:ln>
        </p:spPr>
      </p:pic>
      <p:grpSp>
        <p:nvGrpSpPr>
          <p:cNvPr id="5" name="组合 36"/>
          <p:cNvGrpSpPr>
            <a:grpSpLocks/>
          </p:cNvGrpSpPr>
          <p:nvPr/>
        </p:nvGrpSpPr>
        <p:grpSpPr bwMode="auto">
          <a:xfrm>
            <a:off x="4315648" y="3162077"/>
            <a:ext cx="1235075" cy="2427163"/>
            <a:chOff x="9690090" y="2060848"/>
            <a:chExt cx="1424229" cy="3240360"/>
          </a:xfrm>
        </p:grpSpPr>
        <p:pic>
          <p:nvPicPr>
            <p:cNvPr id="6" name="图片 36" descr="images.jpg"/>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flipH="1">
              <a:off x="9690090" y="2060848"/>
              <a:ext cx="1424229" cy="3240360"/>
            </a:xfrm>
            <a:prstGeom prst="rect">
              <a:avLst/>
            </a:prstGeom>
            <a:noFill/>
            <a:ln w="9525">
              <a:noFill/>
              <a:miter lim="800000"/>
              <a:headEnd/>
              <a:tailEnd/>
            </a:ln>
          </p:spPr>
        </p:pic>
        <p:pic>
          <p:nvPicPr>
            <p:cNvPr id="7" name="Picture 87" descr="1"/>
            <p:cNvPicPr>
              <a:picLocks noChangeAspect="1" noChangeArrowheads="1"/>
            </p:cNvPicPr>
            <p:nvPr/>
          </p:nvPicPr>
          <p:blipFill>
            <a:blip r:embed="rId5" cstate="email">
              <a:clrChange>
                <a:clrFrom>
                  <a:srgbClr val="F1F7F7"/>
                </a:clrFrom>
                <a:clrTo>
                  <a:srgbClr val="F1F7F7">
                    <a:alpha val="0"/>
                  </a:srgbClr>
                </a:clrTo>
              </a:clrChange>
              <a:extLst>
                <a:ext uri="{28A0092B-C50C-407E-A947-70E740481C1C}">
                  <a14:useLocalDpi xmlns:a14="http://schemas.microsoft.com/office/drawing/2010/main"/>
                </a:ext>
              </a:extLst>
            </a:blip>
            <a:srcRect/>
            <a:stretch>
              <a:fillRect/>
            </a:stretch>
          </p:blipFill>
          <p:spPr bwMode="auto">
            <a:xfrm>
              <a:off x="9972600" y="2924944"/>
              <a:ext cx="562103" cy="792088"/>
            </a:xfrm>
            <a:prstGeom prst="rect">
              <a:avLst/>
            </a:prstGeom>
            <a:noFill/>
            <a:ln w="9525">
              <a:noFill/>
              <a:miter lim="800000"/>
              <a:headEnd/>
              <a:tailEnd/>
            </a:ln>
          </p:spPr>
        </p:pic>
      </p:grpSp>
      <p:sp>
        <p:nvSpPr>
          <p:cNvPr id="8" name="内容占位符 2"/>
          <p:cNvSpPr>
            <a:spLocks noGrp="1"/>
          </p:cNvSpPr>
          <p:nvPr>
            <p:ph idx="1"/>
          </p:nvPr>
        </p:nvSpPr>
        <p:spPr>
          <a:xfrm>
            <a:off x="562297" y="1557139"/>
            <a:ext cx="8258175" cy="719733"/>
          </a:xfrm>
        </p:spPr>
        <p:txBody>
          <a:bodyPr/>
          <a:lstStyle/>
          <a:p>
            <a:r>
              <a:rPr lang="en-US" altLang="zh-CN" sz="1800" dirty="0" err="1" smtClean="0">
                <a:latin typeface="微软雅黑" pitchFamily="34" charset="-122"/>
                <a:ea typeface="微软雅黑" pitchFamily="34" charset="-122"/>
              </a:rPr>
              <a:t>WiFi</a:t>
            </a:r>
            <a:r>
              <a:rPr lang="zh-CN" altLang="en-US" sz="1800" dirty="0" smtClean="0">
                <a:latin typeface="微软雅黑" pitchFamily="34" charset="-122"/>
                <a:ea typeface="微软雅黑" pitchFamily="34" charset="-122"/>
              </a:rPr>
              <a:t>热点</a:t>
            </a:r>
            <a:endParaRPr lang="en-US" altLang="zh-CN" sz="1800" dirty="0" smtClean="0">
              <a:latin typeface="微软雅黑" pitchFamily="34" charset="-122"/>
              <a:ea typeface="微软雅黑" pitchFamily="34" charset="-122"/>
            </a:endParaRPr>
          </a:p>
          <a:p>
            <a:r>
              <a:rPr lang="zh-CN" altLang="en-US" sz="1800" dirty="0" smtClean="0">
                <a:latin typeface="微软雅黑" pitchFamily="34" charset="-122"/>
                <a:ea typeface="微软雅黑" pitchFamily="34" charset="-122"/>
              </a:rPr>
              <a:t>应急通信</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户外传媒</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商家优惠券</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周边社区</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商业</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交通信息服务</a:t>
            </a:r>
            <a:endParaRPr lang="en-US" altLang="zh-CN" sz="1800" dirty="0" smtClean="0">
              <a:latin typeface="微软雅黑" pitchFamily="34" charset="-122"/>
              <a:ea typeface="微软雅黑" pitchFamily="34" charset="-122"/>
            </a:endParaRPr>
          </a:p>
          <a:p>
            <a:pPr>
              <a:buFont typeface="Wingdings" pitchFamily="2" charset="2"/>
              <a:buNone/>
            </a:pPr>
            <a:endParaRPr lang="en-US" altLang="zh-CN" dirty="0" smtClean="0">
              <a:latin typeface="微软雅黑" pitchFamily="34" charset="-122"/>
              <a:ea typeface="微软雅黑" pitchFamily="34" charset="-122"/>
            </a:endParaRPr>
          </a:p>
        </p:txBody>
      </p:sp>
      <p:sp>
        <p:nvSpPr>
          <p:cNvPr id="9" name="AutoShape 4"/>
          <p:cNvSpPr>
            <a:spLocks noChangeArrowheads="1"/>
          </p:cNvSpPr>
          <p:nvPr/>
        </p:nvSpPr>
        <p:spPr bwMode="gray">
          <a:xfrm rot="8656790">
            <a:off x="3012922" y="4627712"/>
            <a:ext cx="1008030" cy="336484"/>
          </a:xfrm>
          <a:prstGeom prst="rightArrow">
            <a:avLst>
              <a:gd name="adj1" fmla="val 35167"/>
              <a:gd name="adj2" fmla="val 121295"/>
            </a:avLst>
          </a:prstGeom>
          <a:gradFill rotWithShape="1">
            <a:gsLst>
              <a:gs pos="0">
                <a:srgbClr val="7E7E7E">
                  <a:alpha val="0"/>
                </a:srgbClr>
              </a:gs>
              <a:gs pos="100000">
                <a:srgbClr val="8E8E8E"/>
              </a:gs>
            </a:gsLst>
            <a:lin ang="0" scaled="1"/>
          </a:gradFill>
          <a:ln w="0" algn="ctr">
            <a:noFill/>
            <a:miter lim="800000"/>
            <a:headEnd/>
            <a:tailEnd/>
          </a:ln>
        </p:spPr>
        <p:txBody>
          <a:bodyPr rot="10800000" wrap="none" lIns="91422" tIns="45711" rIns="91422" bIns="45711" anchor="ctr"/>
          <a:lstStyle/>
          <a:p>
            <a:endParaRPr lang="zh-CN" altLang="en-US">
              <a:solidFill>
                <a:srgbClr val="000000"/>
              </a:solidFill>
              <a:latin typeface="微软雅黑" pitchFamily="34" charset="-122"/>
              <a:ea typeface="微软雅黑" pitchFamily="34" charset="-122"/>
            </a:endParaRPr>
          </a:p>
        </p:txBody>
      </p:sp>
      <p:sp>
        <p:nvSpPr>
          <p:cNvPr id="10" name="AutoShape 4"/>
          <p:cNvSpPr>
            <a:spLocks noChangeArrowheads="1"/>
          </p:cNvSpPr>
          <p:nvPr/>
        </p:nvSpPr>
        <p:spPr bwMode="gray">
          <a:xfrm rot="12767624">
            <a:off x="3152844" y="3668209"/>
            <a:ext cx="1008030" cy="336484"/>
          </a:xfrm>
          <a:prstGeom prst="rightArrow">
            <a:avLst>
              <a:gd name="adj1" fmla="val 35167"/>
              <a:gd name="adj2" fmla="val 121295"/>
            </a:avLst>
          </a:prstGeom>
          <a:gradFill rotWithShape="1">
            <a:gsLst>
              <a:gs pos="0">
                <a:srgbClr val="7E7E7E">
                  <a:alpha val="0"/>
                </a:srgbClr>
              </a:gs>
              <a:gs pos="100000">
                <a:srgbClr val="8E8E8E"/>
              </a:gs>
            </a:gsLst>
            <a:lin ang="0" scaled="1"/>
          </a:gradFill>
          <a:ln w="0" algn="ctr">
            <a:noFill/>
            <a:miter lim="800000"/>
            <a:headEnd/>
            <a:tailEnd/>
          </a:ln>
        </p:spPr>
        <p:txBody>
          <a:bodyPr rot="10800000" wrap="none" lIns="91422" tIns="45711" rIns="91422" bIns="45711" anchor="ctr"/>
          <a:lstStyle/>
          <a:p>
            <a:endParaRPr lang="zh-CN" altLang="en-US">
              <a:solidFill>
                <a:srgbClr val="000000"/>
              </a:solidFill>
              <a:latin typeface="微软雅黑" pitchFamily="34" charset="-122"/>
              <a:ea typeface="微软雅黑" pitchFamily="34" charset="-122"/>
            </a:endParaRPr>
          </a:p>
        </p:txBody>
      </p:sp>
      <p:sp>
        <p:nvSpPr>
          <p:cNvPr id="11" name="AutoShape 4"/>
          <p:cNvSpPr>
            <a:spLocks noChangeArrowheads="1"/>
          </p:cNvSpPr>
          <p:nvPr/>
        </p:nvSpPr>
        <p:spPr bwMode="gray">
          <a:xfrm rot="19219620">
            <a:off x="5548491" y="3559373"/>
            <a:ext cx="1008030" cy="336484"/>
          </a:xfrm>
          <a:prstGeom prst="rightArrow">
            <a:avLst>
              <a:gd name="adj1" fmla="val 35167"/>
              <a:gd name="adj2" fmla="val 121295"/>
            </a:avLst>
          </a:prstGeom>
          <a:gradFill rotWithShape="1">
            <a:gsLst>
              <a:gs pos="0">
                <a:srgbClr val="7E7E7E">
                  <a:alpha val="0"/>
                </a:srgbClr>
              </a:gs>
              <a:gs pos="100000">
                <a:srgbClr val="8E8E8E"/>
              </a:gs>
            </a:gsLst>
            <a:lin ang="0" scaled="1"/>
          </a:gradFill>
          <a:ln w="0" algn="ctr">
            <a:noFill/>
            <a:miter lim="800000"/>
            <a:headEnd/>
            <a:tailEnd/>
          </a:ln>
        </p:spPr>
        <p:txBody>
          <a:bodyPr rot="10800000" wrap="none" lIns="91422" tIns="45711" rIns="91422" bIns="45711" anchor="ctr"/>
          <a:lstStyle/>
          <a:p>
            <a:endParaRPr lang="zh-CN" altLang="en-US">
              <a:solidFill>
                <a:srgbClr val="000000"/>
              </a:solidFill>
              <a:latin typeface="微软雅黑" pitchFamily="34" charset="-122"/>
              <a:ea typeface="微软雅黑" pitchFamily="34" charset="-122"/>
            </a:endParaRPr>
          </a:p>
        </p:txBody>
      </p:sp>
      <p:sp>
        <p:nvSpPr>
          <p:cNvPr id="12" name="AutoShape 4"/>
          <p:cNvSpPr>
            <a:spLocks noChangeArrowheads="1"/>
          </p:cNvSpPr>
          <p:nvPr/>
        </p:nvSpPr>
        <p:spPr bwMode="gray">
          <a:xfrm rot="1926460">
            <a:off x="5592446" y="4679270"/>
            <a:ext cx="1008030" cy="336484"/>
          </a:xfrm>
          <a:prstGeom prst="rightArrow">
            <a:avLst>
              <a:gd name="adj1" fmla="val 35167"/>
              <a:gd name="adj2" fmla="val 121295"/>
            </a:avLst>
          </a:prstGeom>
          <a:gradFill rotWithShape="1">
            <a:gsLst>
              <a:gs pos="0">
                <a:srgbClr val="7E7E7E">
                  <a:alpha val="0"/>
                </a:srgbClr>
              </a:gs>
              <a:gs pos="100000">
                <a:srgbClr val="8E8E8E"/>
              </a:gs>
            </a:gsLst>
            <a:lin ang="0" scaled="1"/>
          </a:gradFill>
          <a:ln w="0" algn="ctr">
            <a:noFill/>
            <a:miter lim="800000"/>
            <a:headEnd/>
            <a:tailEnd/>
          </a:ln>
        </p:spPr>
        <p:txBody>
          <a:bodyPr rot="10800000" wrap="none" lIns="91422" tIns="45711" rIns="91422" bIns="45711" anchor="ctr"/>
          <a:lstStyle/>
          <a:p>
            <a:endParaRPr lang="zh-CN" altLang="en-US">
              <a:solidFill>
                <a:srgbClr val="000000"/>
              </a:solidFill>
              <a:latin typeface="微软雅黑" pitchFamily="34" charset="-122"/>
              <a:ea typeface="微软雅黑" pitchFamily="34" charset="-122"/>
            </a:endParaRPr>
          </a:p>
        </p:txBody>
      </p:sp>
      <p:grpSp>
        <p:nvGrpSpPr>
          <p:cNvPr id="13" name="组合 27"/>
          <p:cNvGrpSpPr>
            <a:grpSpLocks/>
          </p:cNvGrpSpPr>
          <p:nvPr/>
        </p:nvGrpSpPr>
        <p:grpSpPr bwMode="auto">
          <a:xfrm>
            <a:off x="6519155" y="2473483"/>
            <a:ext cx="1497012" cy="1603375"/>
            <a:chOff x="6156238" y="2216514"/>
            <a:chExt cx="1497061" cy="1603689"/>
          </a:xfrm>
        </p:grpSpPr>
        <p:pic>
          <p:nvPicPr>
            <p:cNvPr id="14" name="Picture 1"/>
            <p:cNvPicPr>
              <a:picLocks noChangeAspect="1" noChangeArrowheads="1"/>
            </p:cNvPicPr>
            <p:nvPr/>
          </p:nvPicPr>
          <p:blipFill>
            <a:blip r:embed="rId6" cstate="print"/>
            <a:srcRect/>
            <a:stretch>
              <a:fillRect/>
            </a:stretch>
          </p:blipFill>
          <p:spPr bwMode="auto">
            <a:xfrm>
              <a:off x="6228183" y="2216514"/>
              <a:ext cx="1368153" cy="1299838"/>
            </a:xfrm>
            <a:prstGeom prst="rect">
              <a:avLst/>
            </a:prstGeom>
            <a:noFill/>
            <a:ln w="9525">
              <a:noFill/>
              <a:miter lim="800000"/>
              <a:headEnd/>
              <a:tailEnd/>
            </a:ln>
          </p:spPr>
        </p:pic>
        <p:sp>
          <p:nvSpPr>
            <p:cNvPr id="15" name="Text Box 44"/>
            <p:cNvSpPr txBox="1">
              <a:spLocks noChangeArrowheads="1"/>
            </p:cNvSpPr>
            <p:nvPr/>
          </p:nvSpPr>
          <p:spPr bwMode="auto">
            <a:xfrm>
              <a:off x="6156238" y="3512168"/>
              <a:ext cx="1497061" cy="308035"/>
            </a:xfrm>
            <a:prstGeom prst="rect">
              <a:avLst/>
            </a:prstGeom>
            <a:gradFill rotWithShape="1">
              <a:gsLst>
                <a:gs pos="0">
                  <a:srgbClr val="C99765"/>
                </a:gs>
                <a:gs pos="80000">
                  <a:srgbClr val="FFC685"/>
                </a:gs>
                <a:gs pos="100000">
                  <a:srgbClr val="FFC683"/>
                </a:gs>
              </a:gsLst>
              <a:lin ang="16200000"/>
            </a:gradFill>
            <a:ln w="9525" algn="ctr">
              <a:solidFill>
                <a:srgbClr val="FCC793"/>
              </a:solidFill>
              <a:miter lim="800000"/>
              <a:headEnd/>
              <a:tailEnd/>
            </a:ln>
            <a:effectLst>
              <a:outerShdw dist="23000" dir="5400000" rotWithShape="0">
                <a:srgbClr val="000000">
                  <a:alpha val="34999"/>
                </a:srgbClr>
              </a:outerShdw>
            </a:effectLst>
          </p:spPr>
          <p:txBody>
            <a:bodyPr lIns="91422" tIns="45711" rIns="91422" bIns="45711">
              <a:spAutoFit/>
            </a:bodyPr>
            <a:lstStyle/>
            <a:p>
              <a:pPr algn="ctr" defTabSz="1066800" fontAlgn="auto">
                <a:spcBef>
                  <a:spcPct val="50000"/>
                </a:spcBef>
                <a:spcAft>
                  <a:spcPts val="0"/>
                </a:spcAft>
                <a:defRPr/>
              </a:pPr>
              <a:r>
                <a:rPr lang="zh-CN" altLang="en-US" sz="1400" b="1" dirty="0" smtClean="0">
                  <a:solidFill>
                    <a:srgbClr val="000000"/>
                  </a:solidFill>
                  <a:latin typeface="微软雅黑" pitchFamily="34" charset="-122"/>
                  <a:ea typeface="微软雅黑" pitchFamily="34" charset="-122"/>
                  <a:cs typeface="Arial" charset="0"/>
                </a:rPr>
                <a:t>园区多媒体传播</a:t>
              </a:r>
              <a:endParaRPr lang="zh-CN" altLang="en-US" sz="1400" b="1" dirty="0">
                <a:solidFill>
                  <a:srgbClr val="000000"/>
                </a:solidFill>
                <a:latin typeface="微软雅黑" pitchFamily="34" charset="-122"/>
                <a:ea typeface="微软雅黑" pitchFamily="34" charset="-122"/>
                <a:cs typeface="Arial" charset="0"/>
              </a:endParaRPr>
            </a:p>
          </p:txBody>
        </p:sp>
      </p:grpSp>
      <p:sp>
        <p:nvSpPr>
          <p:cNvPr id="16" name="Text Box 44"/>
          <p:cNvSpPr txBox="1">
            <a:spLocks noChangeArrowheads="1"/>
          </p:cNvSpPr>
          <p:nvPr/>
        </p:nvSpPr>
        <p:spPr bwMode="auto">
          <a:xfrm>
            <a:off x="1690390" y="3582764"/>
            <a:ext cx="1441475" cy="307758"/>
          </a:xfrm>
          <a:prstGeom prst="rect">
            <a:avLst/>
          </a:prstGeom>
          <a:gradFill rotWithShape="1">
            <a:gsLst>
              <a:gs pos="0">
                <a:srgbClr val="C99765"/>
              </a:gs>
              <a:gs pos="80000">
                <a:srgbClr val="FFC685"/>
              </a:gs>
              <a:gs pos="100000">
                <a:srgbClr val="FFC683"/>
              </a:gs>
            </a:gsLst>
            <a:lin ang="16200000"/>
          </a:gradFill>
          <a:ln w="9525" algn="ctr">
            <a:solidFill>
              <a:srgbClr val="FCC793"/>
            </a:solidFill>
            <a:miter lim="800000"/>
            <a:headEnd/>
            <a:tailEnd/>
          </a:ln>
          <a:effectLst>
            <a:outerShdw dist="23000" dir="5400000" rotWithShape="0">
              <a:srgbClr val="000000">
                <a:alpha val="34999"/>
              </a:srgbClr>
            </a:outerShdw>
          </a:effectLst>
        </p:spPr>
        <p:txBody>
          <a:bodyPr wrap="square" lIns="91422" tIns="45711" rIns="91422" bIns="45711">
            <a:spAutoFit/>
          </a:bodyPr>
          <a:lstStyle/>
          <a:p>
            <a:pPr algn="ctr" defTabSz="1066800" fontAlgn="auto">
              <a:spcBef>
                <a:spcPct val="50000"/>
              </a:spcBef>
              <a:spcAft>
                <a:spcPts val="0"/>
              </a:spcAft>
              <a:defRPr/>
            </a:pPr>
            <a:r>
              <a:rPr lang="zh-CN" altLang="en-US" sz="1400" b="1" dirty="0" smtClean="0">
                <a:solidFill>
                  <a:srgbClr val="000000"/>
                </a:solidFill>
                <a:latin typeface="微软雅黑" pitchFamily="34" charset="-122"/>
                <a:ea typeface="微软雅黑" pitchFamily="34" charset="-122"/>
                <a:cs typeface="Arial" charset="0"/>
              </a:rPr>
              <a:t>导航服务</a:t>
            </a:r>
            <a:endParaRPr lang="zh-CN" altLang="en-US" sz="1400" b="1" dirty="0">
              <a:solidFill>
                <a:srgbClr val="000000"/>
              </a:solidFill>
              <a:latin typeface="微软雅黑" pitchFamily="34" charset="-122"/>
              <a:ea typeface="微软雅黑" pitchFamily="34" charset="-122"/>
              <a:cs typeface="Arial" charset="0"/>
            </a:endParaRPr>
          </a:p>
        </p:txBody>
      </p:sp>
      <p:sp>
        <p:nvSpPr>
          <p:cNvPr id="17" name="矩形 16"/>
          <p:cNvSpPr/>
          <p:nvPr/>
        </p:nvSpPr>
        <p:spPr bwMode="auto">
          <a:xfrm>
            <a:off x="4223571" y="2565178"/>
            <a:ext cx="1416050" cy="3260725"/>
          </a:xfrm>
          <a:prstGeom prst="rect">
            <a:avLst/>
          </a:prstGeom>
          <a:ln w="6350">
            <a:solidFill>
              <a:schemeClr val="tx1"/>
            </a:solidFill>
            <a:prstDash val="dash"/>
          </a:ln>
        </p:spPr>
        <p:txBody>
          <a:bodyPr/>
          <a:lstStyle/>
          <a:p>
            <a:pPr algn="ctr" fontAlgn="auto">
              <a:spcBef>
                <a:spcPts val="0"/>
              </a:spcBef>
              <a:spcAft>
                <a:spcPts val="0"/>
              </a:spcAft>
              <a:defRPr/>
            </a:pPr>
            <a:r>
              <a:rPr lang="zh-CN" altLang="en-US" sz="1600" b="1" kern="0" dirty="0">
                <a:solidFill>
                  <a:srgbClr val="990000"/>
                </a:solidFill>
                <a:latin typeface="微软雅黑" pitchFamily="34" charset="-122"/>
                <a:ea typeface="微软雅黑" pitchFamily="34" charset="-122"/>
              </a:rPr>
              <a:t>多媒体信息亭</a:t>
            </a:r>
            <a:endParaRPr lang="zh-CN" altLang="en-US" sz="1600" dirty="0">
              <a:solidFill>
                <a:srgbClr val="000000"/>
              </a:solidFill>
              <a:latin typeface="微软雅黑" pitchFamily="34" charset="-122"/>
              <a:ea typeface="微软雅黑" pitchFamily="34" charset="-122"/>
            </a:endParaRPr>
          </a:p>
        </p:txBody>
      </p:sp>
      <p:grpSp>
        <p:nvGrpSpPr>
          <p:cNvPr id="18" name="组合 30"/>
          <p:cNvGrpSpPr>
            <a:grpSpLocks/>
          </p:cNvGrpSpPr>
          <p:nvPr/>
        </p:nvGrpSpPr>
        <p:grpSpPr bwMode="auto">
          <a:xfrm>
            <a:off x="1690390" y="4005068"/>
            <a:ext cx="1585550" cy="1437764"/>
            <a:chOff x="1258290" y="5167344"/>
            <a:chExt cx="1585602" cy="1438045"/>
          </a:xfrm>
        </p:grpSpPr>
        <p:pic>
          <p:nvPicPr>
            <p:cNvPr id="19" name="Picture 4" descr="手机没电？大声喊吧（图）"/>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258290" y="5167344"/>
              <a:ext cx="1412005" cy="1087314"/>
            </a:xfrm>
            <a:prstGeom prst="rect">
              <a:avLst/>
            </a:prstGeom>
            <a:noFill/>
            <a:ln w="9525">
              <a:noFill/>
              <a:miter lim="800000"/>
              <a:headEnd/>
              <a:tailEnd/>
            </a:ln>
          </p:spPr>
        </p:pic>
        <p:sp>
          <p:nvSpPr>
            <p:cNvPr id="20" name="Text Box 44"/>
            <p:cNvSpPr txBox="1">
              <a:spLocks noChangeArrowheads="1"/>
            </p:cNvSpPr>
            <p:nvPr/>
          </p:nvSpPr>
          <p:spPr bwMode="auto">
            <a:xfrm>
              <a:off x="1258290" y="6300063"/>
              <a:ext cx="1585602" cy="305326"/>
            </a:xfrm>
            <a:prstGeom prst="rect">
              <a:avLst/>
            </a:prstGeom>
            <a:gradFill rotWithShape="1">
              <a:gsLst>
                <a:gs pos="0">
                  <a:srgbClr val="C99765"/>
                </a:gs>
                <a:gs pos="80000">
                  <a:srgbClr val="FFC685"/>
                </a:gs>
                <a:gs pos="100000">
                  <a:srgbClr val="FFC683"/>
                </a:gs>
              </a:gsLst>
              <a:lin ang="16200000"/>
            </a:gradFill>
            <a:ln w="9525" algn="ctr">
              <a:solidFill>
                <a:srgbClr val="FCC793"/>
              </a:solidFill>
              <a:miter lim="800000"/>
              <a:headEnd/>
              <a:tailEnd/>
            </a:ln>
            <a:effectLst>
              <a:outerShdw dist="23000" dir="5400000" rotWithShape="0">
                <a:srgbClr val="000000">
                  <a:alpha val="34999"/>
                </a:srgbClr>
              </a:outerShdw>
            </a:effectLst>
          </p:spPr>
          <p:txBody>
            <a:bodyPr wrap="square" lIns="91422" tIns="45711" rIns="91422" bIns="45711">
              <a:spAutoFit/>
            </a:bodyPr>
            <a:lstStyle/>
            <a:p>
              <a:pPr algn="ctr" defTabSz="1066800" fontAlgn="auto">
                <a:spcBef>
                  <a:spcPct val="50000"/>
                </a:spcBef>
                <a:spcAft>
                  <a:spcPts val="0"/>
                </a:spcAft>
                <a:defRPr/>
              </a:pPr>
              <a:r>
                <a:rPr lang="zh-CN" altLang="en-US" sz="1400" b="1" dirty="0">
                  <a:solidFill>
                    <a:srgbClr val="000000"/>
                  </a:solidFill>
                  <a:latin typeface="微软雅黑" pitchFamily="34" charset="-122"/>
                  <a:ea typeface="微软雅黑" pitchFamily="34" charset="-122"/>
                  <a:cs typeface="Arial" charset="0"/>
                </a:rPr>
                <a:t>个人应急通信站</a:t>
              </a:r>
            </a:p>
          </p:txBody>
        </p:sp>
      </p:grpSp>
      <p:pic>
        <p:nvPicPr>
          <p:cNvPr id="21"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690390" y="2522357"/>
            <a:ext cx="1441450" cy="992187"/>
          </a:xfrm>
          <a:prstGeom prst="rect">
            <a:avLst/>
          </a:prstGeom>
          <a:noFill/>
          <a:ln w="9525">
            <a:noFill/>
            <a:miter lim="800000"/>
            <a:headEnd/>
            <a:tailEnd/>
          </a:ln>
        </p:spPr>
      </p:pic>
      <p:sp>
        <p:nvSpPr>
          <p:cNvPr id="22" name="Text Box 43"/>
          <p:cNvSpPr txBox="1">
            <a:spLocks noChangeArrowheads="1"/>
          </p:cNvSpPr>
          <p:nvPr/>
        </p:nvSpPr>
        <p:spPr bwMode="auto">
          <a:xfrm>
            <a:off x="145318" y="2632763"/>
            <a:ext cx="970298" cy="2751504"/>
          </a:xfrm>
          <a:prstGeom prst="rect">
            <a:avLst/>
          </a:prstGeom>
          <a:solidFill>
            <a:schemeClr val="bg1">
              <a:lumMod val="85000"/>
            </a:schemeClr>
          </a:solidFill>
          <a:ln w="9525" algn="ctr">
            <a:solidFill>
              <a:srgbClr val="FCC793"/>
            </a:solidFill>
            <a:miter lim="800000"/>
            <a:headEnd/>
            <a:tailEnd/>
          </a:ln>
          <a:effectLst>
            <a:outerShdw dist="23000" dir="5400000" rotWithShape="0">
              <a:srgbClr val="000000">
                <a:alpha val="34999"/>
              </a:srgbClr>
            </a:outerShdw>
          </a:effectLst>
        </p:spPr>
        <p:txBody>
          <a:bodyPr wrap="square" lIns="91422" tIns="45711" rIns="91422" bIns="45711">
            <a:spAutoFit/>
          </a:bodyPr>
          <a:lstStyle/>
          <a:p>
            <a:pPr marL="159363" lvl="1" indent="-159363" fontAlgn="auto">
              <a:lnSpc>
                <a:spcPct val="120000"/>
              </a:lnSpc>
              <a:spcBef>
                <a:spcPts val="0"/>
              </a:spcBef>
              <a:spcAft>
                <a:spcPts val="0"/>
              </a:spcAft>
              <a:tabLst>
                <a:tab pos="159363" algn="l"/>
              </a:tabLst>
              <a:defRPr/>
            </a:pPr>
            <a:r>
              <a:rPr lang="zh-CN" altLang="en-US" sz="1200" b="1" dirty="0">
                <a:solidFill>
                  <a:srgbClr val="000000"/>
                </a:solidFill>
                <a:latin typeface="微软雅黑" pitchFamily="34" charset="-122"/>
                <a:ea typeface="微软雅黑" pitchFamily="34" charset="-122"/>
              </a:rPr>
              <a:t>通过手机号码登</a:t>
            </a:r>
            <a:r>
              <a:rPr lang="zh-CN" altLang="en-US" sz="1200" b="1" dirty="0" smtClean="0">
                <a:solidFill>
                  <a:srgbClr val="000000"/>
                </a:solidFill>
                <a:latin typeface="微软雅黑" pitchFamily="34" charset="-122"/>
                <a:ea typeface="微软雅黑" pitchFamily="34" charset="-122"/>
              </a:rPr>
              <a:t>录访问云平台存储的</a:t>
            </a:r>
            <a:r>
              <a:rPr lang="zh-CN" altLang="en-US" sz="1200" b="1" dirty="0">
                <a:solidFill>
                  <a:srgbClr val="000000"/>
                </a:solidFill>
                <a:latin typeface="微软雅黑" pitchFamily="34" charset="-122"/>
                <a:ea typeface="微软雅黑" pitchFamily="34" charset="-122"/>
              </a:rPr>
              <a:t>联系人拨打电话；</a:t>
            </a:r>
            <a:endParaRPr lang="en-US" altLang="zh-CN" sz="1200" b="1" dirty="0">
              <a:solidFill>
                <a:srgbClr val="000000"/>
              </a:solidFill>
              <a:latin typeface="微软雅黑" pitchFamily="34" charset="-122"/>
              <a:ea typeface="微软雅黑" pitchFamily="34" charset="-122"/>
            </a:endParaRPr>
          </a:p>
          <a:p>
            <a:pPr marL="159363" lvl="1" indent="-159363" fontAlgn="auto">
              <a:lnSpc>
                <a:spcPct val="120000"/>
              </a:lnSpc>
              <a:spcBef>
                <a:spcPts val="0"/>
              </a:spcBef>
              <a:spcAft>
                <a:spcPts val="0"/>
              </a:spcAft>
              <a:tabLst>
                <a:tab pos="159363" algn="l"/>
              </a:tabLst>
              <a:defRPr/>
            </a:pPr>
            <a:r>
              <a:rPr lang="zh-CN" altLang="en-US" sz="1200" b="1" dirty="0">
                <a:solidFill>
                  <a:srgbClr val="000000"/>
                </a:solidFill>
                <a:latin typeface="微软雅黑" pitchFamily="34" charset="-122"/>
                <a:ea typeface="微软雅黑" pitchFamily="34" charset="-122"/>
              </a:rPr>
              <a:t>对方显示主叫为本人手机号码，并用此手机号码付费。</a:t>
            </a:r>
            <a:endParaRPr lang="en-US" altLang="zh-CN" sz="1200" b="1" dirty="0">
              <a:solidFill>
                <a:srgbClr val="000000"/>
              </a:solidFill>
              <a:latin typeface="微软雅黑" pitchFamily="34" charset="-122"/>
              <a:ea typeface="微软雅黑" pitchFamily="34" charset="-122"/>
            </a:endParaRPr>
          </a:p>
        </p:txBody>
      </p:sp>
      <p:pic>
        <p:nvPicPr>
          <p:cNvPr id="23" name="Picture 2" descr="未标题-1"/>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591080" y="4292754"/>
            <a:ext cx="1243013" cy="1533149"/>
          </a:xfrm>
          <a:prstGeom prst="rect">
            <a:avLst/>
          </a:prstGeom>
          <a:noFill/>
          <a:ln w="9525">
            <a:noFill/>
            <a:miter lim="800000"/>
            <a:headEnd/>
            <a:tailEnd/>
          </a:ln>
        </p:spPr>
      </p:pic>
      <p:sp>
        <p:nvSpPr>
          <p:cNvPr id="24" name="TextBox 23"/>
          <p:cNvSpPr txBox="1"/>
          <p:nvPr/>
        </p:nvSpPr>
        <p:spPr>
          <a:xfrm>
            <a:off x="6557163" y="5651956"/>
            <a:ext cx="1440160" cy="369332"/>
          </a:xfrm>
          <a:prstGeom prst="rect">
            <a:avLst/>
          </a:prstGeom>
          <a:noFill/>
        </p:spPr>
        <p:txBody>
          <a:bodyPr wrap="square" rtlCol="0">
            <a:spAutoFit/>
          </a:bodyPr>
          <a:lstStyle/>
          <a:p>
            <a:pPr algn="ctr"/>
            <a:r>
              <a:rPr lang="zh-CN" altLang="en-US" b="1" dirty="0" smtClean="0">
                <a:solidFill>
                  <a:srgbClr val="000000"/>
                </a:solidFill>
                <a:latin typeface="微软雅黑" pitchFamily="34" charset="-122"/>
                <a:ea typeface="微软雅黑" pitchFamily="34" charset="-122"/>
              </a:rPr>
              <a:t>一键报警</a:t>
            </a:r>
          </a:p>
        </p:txBody>
      </p:sp>
      <p:cxnSp>
        <p:nvCxnSpPr>
          <p:cNvPr id="28" name="直接连接符 27"/>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0"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sp>
        <p:nvSpPr>
          <p:cNvPr id="48" name="圆角矩形 47"/>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企业</a:t>
            </a:r>
            <a:r>
              <a:rPr lang="en-US" altLang="zh-CN" sz="1400" b="1">
                <a:solidFill>
                  <a:schemeClr val="tx1"/>
                </a:solidFill>
                <a:latin typeface="微软雅黑" pitchFamily="34" charset="-122"/>
                <a:ea typeface="微软雅黑" pitchFamily="34" charset="-122"/>
              </a:rPr>
              <a:t>SaaS</a:t>
            </a:r>
            <a:r>
              <a:rPr lang="zh-CN" altLang="en-US" sz="1400" b="1">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49" name="直接连接符 48"/>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1" name="圆角矩形 50"/>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云桌面</a:t>
            </a:r>
            <a:endParaRPr lang="en-US" altLang="zh-CN" sz="1400" b="1" smtClean="0">
              <a:solidFill>
                <a:schemeClr val="tx1"/>
              </a:solidFill>
              <a:latin typeface="微软雅黑" pitchFamily="34" charset="-122"/>
              <a:ea typeface="微软雅黑" pitchFamily="34" charset="-122"/>
            </a:endParaRPr>
          </a:p>
          <a:p>
            <a:pPr algn="ctr"/>
            <a:r>
              <a:rPr lang="zh-CN" altLang="en-US" sz="1400" b="1" smtClean="0">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52" name="直接连接符 51"/>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3" name="圆角矩形 52"/>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园区一卡通</a:t>
            </a:r>
            <a:endParaRPr lang="zh-CN" altLang="en-US" sz="1400" b="1" dirty="0">
              <a:solidFill>
                <a:schemeClr val="tx1"/>
              </a:solidFill>
              <a:latin typeface="微软雅黑" pitchFamily="34" charset="-122"/>
              <a:ea typeface="微软雅黑" pitchFamily="34" charset="-122"/>
            </a:endParaRPr>
          </a:p>
        </p:txBody>
      </p:sp>
      <p:cxnSp>
        <p:nvCxnSpPr>
          <p:cNvPr id="54" name="直接连接符 53"/>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5" name="圆角矩形 54"/>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综合信息发布平台</a:t>
            </a:r>
            <a:endParaRPr lang="zh-CN" altLang="en-US" sz="1400" b="1" dirty="0">
              <a:solidFill>
                <a:schemeClr val="tx1"/>
              </a:solidFill>
              <a:latin typeface="微软雅黑" pitchFamily="34" charset="-122"/>
              <a:ea typeface="微软雅黑" pitchFamily="34" charset="-122"/>
            </a:endParaRPr>
          </a:p>
        </p:txBody>
      </p:sp>
      <p:cxnSp>
        <p:nvCxnSpPr>
          <p:cNvPr id="56" name="直接连接符 55"/>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7" name="圆角矩形 56"/>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统一呼叫中心</a:t>
            </a:r>
            <a:endParaRPr lang="zh-CN" altLang="en-US" sz="1400" b="1" dirty="0">
              <a:solidFill>
                <a:schemeClr val="tx1"/>
              </a:solidFill>
              <a:latin typeface="微软雅黑" pitchFamily="34" charset="-122"/>
              <a:ea typeface="微软雅黑" pitchFamily="34" charset="-122"/>
            </a:endParaRPr>
          </a:p>
        </p:txBody>
      </p:sp>
      <p:cxnSp>
        <p:nvCxnSpPr>
          <p:cNvPr id="58" name="直接连接符 57"/>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9" name="圆角矩形 58"/>
          <p:cNvSpPr/>
          <p:nvPr/>
        </p:nvSpPr>
        <p:spPr>
          <a:xfrm>
            <a:off x="4537076" y="1011559"/>
            <a:ext cx="1009614"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信息亭服务系统</a:t>
            </a:r>
            <a:endParaRPr lang="zh-CN" altLang="en-US" sz="1400" b="1" dirty="0">
              <a:solidFill>
                <a:schemeClr val="bg1"/>
              </a:solidFill>
              <a:latin typeface="微软雅黑" pitchFamily="34" charset="-122"/>
              <a:ea typeface="微软雅黑" pitchFamily="34" charset="-122"/>
            </a:endParaRPr>
          </a:p>
        </p:txBody>
      </p:sp>
      <p:cxnSp>
        <p:nvCxnSpPr>
          <p:cNvPr id="60" name="直接连接符 59"/>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1" name="圆角矩形 60"/>
          <p:cNvSpPr/>
          <p:nvPr/>
        </p:nvSpPr>
        <p:spPr>
          <a:xfrm>
            <a:off x="5580112" y="1011559"/>
            <a:ext cx="79208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访客管理系统</a:t>
            </a:r>
            <a:endParaRPr lang="zh-CN" altLang="en-US" sz="1400" b="1" dirty="0">
              <a:solidFill>
                <a:schemeClr val="tx1"/>
              </a:solidFill>
              <a:latin typeface="微软雅黑" pitchFamily="34" charset="-122"/>
              <a:ea typeface="微软雅黑" pitchFamily="34" charset="-122"/>
            </a:endParaRPr>
          </a:p>
        </p:txBody>
      </p:sp>
      <p:cxnSp>
        <p:nvCxnSpPr>
          <p:cNvPr id="62" name="直接连接符 61"/>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3" name="圆角矩形 62"/>
          <p:cNvSpPr/>
          <p:nvPr/>
        </p:nvSpPr>
        <p:spPr>
          <a:xfrm>
            <a:off x="6372200"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物流服务平台</a:t>
            </a:r>
            <a:endParaRPr lang="zh-CN" altLang="en-US" sz="1400" b="1" dirty="0">
              <a:solidFill>
                <a:schemeClr val="tx1"/>
              </a:solidFill>
              <a:latin typeface="微软雅黑" pitchFamily="34" charset="-122"/>
              <a:ea typeface="微软雅黑" pitchFamily="34" charset="-122"/>
            </a:endParaRPr>
          </a:p>
        </p:txBody>
      </p:sp>
      <p:cxnSp>
        <p:nvCxnSpPr>
          <p:cNvPr id="64" name="直接连接符 63"/>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5" name="圆角矩形 64"/>
          <p:cNvSpPr/>
          <p:nvPr/>
        </p:nvSpPr>
        <p:spPr>
          <a:xfrm>
            <a:off x="7380312" y="1011559"/>
            <a:ext cx="1080120"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智慧产权服务平台</a:t>
            </a:r>
            <a:endParaRPr lang="zh-CN" altLang="en-US" sz="1400" b="1" dirty="0">
              <a:solidFill>
                <a:schemeClr val="tx1"/>
              </a:solidFill>
              <a:latin typeface="微软雅黑" pitchFamily="34" charset="-122"/>
              <a:ea typeface="微软雅黑" pitchFamily="34" charset="-122"/>
            </a:endParaRPr>
          </a:p>
        </p:txBody>
      </p:sp>
      <p:cxnSp>
        <p:nvCxnSpPr>
          <p:cNvPr id="66" name="直接连接符 65"/>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973361" y="6093296"/>
            <a:ext cx="7487071" cy="584775"/>
          </a:xfrm>
          <a:prstGeom prst="rect">
            <a:avLst/>
          </a:prstGeom>
        </p:spPr>
        <p:txBody>
          <a:bodyPr wrap="square">
            <a:spAutoFit/>
          </a:bodyPr>
          <a:lstStyle/>
          <a:p>
            <a:r>
              <a:rPr lang="zh-CN" altLang="en-US" sz="1600"/>
              <a:t>是一个互动平台，可以在终端上完成地图、优惠活动等各种信息查询，也可以支付、园区信息广播，还能够提供</a:t>
            </a:r>
            <a:r>
              <a:rPr lang="en-US" altLang="zh-CN" sz="1600"/>
              <a:t>WiFi</a:t>
            </a:r>
            <a:r>
              <a:rPr lang="zh-CN" altLang="en-US" sz="1600"/>
              <a:t>热点、一键报警</a:t>
            </a:r>
          </a:p>
        </p:txBody>
      </p:sp>
      <p:sp>
        <p:nvSpPr>
          <p:cNvPr id="44" name="同心圆 43"/>
          <p:cNvSpPr/>
          <p:nvPr/>
        </p:nvSpPr>
        <p:spPr>
          <a:xfrm>
            <a:off x="539552" y="6165304"/>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79946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7" descr="C:\Users\y51026\Desktop\临时\201041959405017.bmp"/>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71800" y="3212976"/>
            <a:ext cx="4015873" cy="3269754"/>
          </a:xfrm>
          <a:prstGeom prst="rect">
            <a:avLst/>
          </a:prstGeom>
          <a:noFill/>
        </p:spPr>
      </p:pic>
      <p:pic>
        <p:nvPicPr>
          <p:cNvPr id="5" name="Picture 5" descr="C:\Users\y51026\Desktop\临时\u=1124377158,3279286266&amp;fm=52&amp;gp=0.bmp"/>
          <p:cNvPicPr>
            <a:picLocks noChangeAspect="1" noChangeArrowheads="1"/>
          </p:cNvPicPr>
          <p:nvPr/>
        </p:nvPicPr>
        <p:blipFill>
          <a:blip r:embed="rId4" cstate="print"/>
          <a:srcRect/>
          <a:stretch>
            <a:fillRect/>
          </a:stretch>
        </p:blipFill>
        <p:spPr bwMode="auto">
          <a:xfrm>
            <a:off x="539552" y="1772816"/>
            <a:ext cx="2588523" cy="1800200"/>
          </a:xfrm>
          <a:prstGeom prst="rect">
            <a:avLst/>
          </a:prstGeom>
          <a:noFill/>
        </p:spPr>
      </p:pic>
      <p:pic>
        <p:nvPicPr>
          <p:cNvPr id="6" name="Picture 6" descr="C:\Users\y51026\Desktop\临时\u=2475217001,881419609&amp;fm=0&amp;gp=0.bmp"/>
          <p:cNvPicPr>
            <a:picLocks noChangeAspect="1" noChangeArrowheads="1"/>
          </p:cNvPicPr>
          <p:nvPr/>
        </p:nvPicPr>
        <p:blipFill>
          <a:blip r:embed="rId5" cstate="print"/>
          <a:srcRect/>
          <a:stretch>
            <a:fillRect/>
          </a:stretch>
        </p:blipFill>
        <p:spPr bwMode="auto">
          <a:xfrm>
            <a:off x="6228184" y="1844824"/>
            <a:ext cx="2156792" cy="1872208"/>
          </a:xfrm>
          <a:prstGeom prst="rect">
            <a:avLst/>
          </a:prstGeom>
          <a:noFill/>
        </p:spPr>
      </p:pic>
      <p:sp>
        <p:nvSpPr>
          <p:cNvPr id="7" name="TextBox 6"/>
          <p:cNvSpPr txBox="1"/>
          <p:nvPr/>
        </p:nvSpPr>
        <p:spPr>
          <a:xfrm>
            <a:off x="827584" y="3687415"/>
            <a:ext cx="1512168" cy="461665"/>
          </a:xfrm>
          <a:prstGeom prst="rect">
            <a:avLst/>
          </a:prstGeom>
          <a:noFill/>
        </p:spPr>
        <p:txBody>
          <a:bodyPr wrap="square" rtlCol="0">
            <a:spAutoFit/>
          </a:bodyPr>
          <a:lstStyle/>
          <a:p>
            <a:pPr algn="r"/>
            <a:r>
              <a:rPr lang="en-US" altLang="zh-CN" sz="1200" dirty="0" smtClean="0">
                <a:solidFill>
                  <a:srgbClr val="000000"/>
                </a:solidFill>
                <a:latin typeface="+mn-ea"/>
                <a:ea typeface="+mn-ea"/>
              </a:rPr>
              <a:t>1</a:t>
            </a:r>
            <a:r>
              <a:rPr lang="zh-CN" altLang="en-US" sz="1200" dirty="0" smtClean="0">
                <a:solidFill>
                  <a:srgbClr val="000000"/>
                </a:solidFill>
                <a:latin typeface="+mn-ea"/>
                <a:ea typeface="+mn-ea"/>
              </a:rPr>
              <a:t>、内部人员预约登记访客身份证号码</a:t>
            </a:r>
          </a:p>
        </p:txBody>
      </p:sp>
      <p:sp>
        <p:nvSpPr>
          <p:cNvPr id="8" name="TextBox 7"/>
          <p:cNvSpPr txBox="1"/>
          <p:nvPr/>
        </p:nvSpPr>
        <p:spPr>
          <a:xfrm>
            <a:off x="3563888" y="2780928"/>
            <a:ext cx="2088232" cy="461665"/>
          </a:xfrm>
          <a:prstGeom prst="rect">
            <a:avLst/>
          </a:prstGeom>
          <a:noFill/>
        </p:spPr>
        <p:txBody>
          <a:bodyPr wrap="square" rtlCol="0">
            <a:spAutoFit/>
          </a:bodyPr>
          <a:lstStyle/>
          <a:p>
            <a:pPr algn="r"/>
            <a:r>
              <a:rPr lang="en-US" altLang="zh-CN" sz="1200" dirty="0" smtClean="0">
                <a:solidFill>
                  <a:srgbClr val="000000"/>
                </a:solidFill>
                <a:latin typeface="+mn-ea"/>
                <a:ea typeface="+mn-ea"/>
              </a:rPr>
              <a:t>2</a:t>
            </a:r>
            <a:r>
              <a:rPr lang="zh-CN" altLang="en-US" sz="1200" dirty="0" smtClean="0">
                <a:solidFill>
                  <a:srgbClr val="000000"/>
                </a:solidFill>
                <a:latin typeface="+mn-ea"/>
                <a:ea typeface="+mn-ea"/>
              </a:rPr>
              <a:t>、访客刷二代身份证选择预约访问人员自助登记取卡</a:t>
            </a:r>
          </a:p>
        </p:txBody>
      </p:sp>
      <p:sp>
        <p:nvSpPr>
          <p:cNvPr id="9" name="TextBox 8"/>
          <p:cNvSpPr txBox="1"/>
          <p:nvPr/>
        </p:nvSpPr>
        <p:spPr>
          <a:xfrm>
            <a:off x="6300192" y="3728065"/>
            <a:ext cx="2232248" cy="276999"/>
          </a:xfrm>
          <a:prstGeom prst="rect">
            <a:avLst/>
          </a:prstGeom>
          <a:noFill/>
        </p:spPr>
        <p:txBody>
          <a:bodyPr wrap="square" rtlCol="0">
            <a:spAutoFit/>
          </a:bodyPr>
          <a:lstStyle/>
          <a:p>
            <a:pPr algn="r"/>
            <a:r>
              <a:rPr lang="en-US" altLang="zh-CN" sz="1200" dirty="0" smtClean="0">
                <a:solidFill>
                  <a:srgbClr val="000000"/>
                </a:solidFill>
                <a:latin typeface="+mn-ea"/>
                <a:ea typeface="+mn-ea"/>
              </a:rPr>
              <a:t>3</a:t>
            </a:r>
            <a:r>
              <a:rPr lang="zh-CN" altLang="en-US" sz="1200" dirty="0" smtClean="0">
                <a:solidFill>
                  <a:srgbClr val="000000"/>
                </a:solidFill>
                <a:latin typeface="+mn-ea"/>
                <a:ea typeface="+mn-ea"/>
              </a:rPr>
              <a:t>、访客凭通行卡通过安全岗</a:t>
            </a:r>
          </a:p>
        </p:txBody>
      </p:sp>
      <p:cxnSp>
        <p:nvCxnSpPr>
          <p:cNvPr id="13" name="直接连接符 12"/>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4"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sp>
        <p:nvSpPr>
          <p:cNvPr id="33" name="圆角矩形 32"/>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企业</a:t>
            </a:r>
            <a:r>
              <a:rPr lang="en-US" altLang="zh-CN" sz="1400" b="1">
                <a:solidFill>
                  <a:schemeClr val="tx1"/>
                </a:solidFill>
                <a:latin typeface="微软雅黑" pitchFamily="34" charset="-122"/>
                <a:ea typeface="微软雅黑" pitchFamily="34" charset="-122"/>
              </a:rPr>
              <a:t>SaaS</a:t>
            </a:r>
            <a:r>
              <a:rPr lang="zh-CN" altLang="en-US" sz="1400" b="1">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35" name="直接连接符 34"/>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6" name="圆角矩形 35"/>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云桌面</a:t>
            </a:r>
            <a:endParaRPr lang="en-US" altLang="zh-CN" sz="1400" b="1" smtClean="0">
              <a:solidFill>
                <a:schemeClr val="tx1"/>
              </a:solidFill>
              <a:latin typeface="微软雅黑" pitchFamily="34" charset="-122"/>
              <a:ea typeface="微软雅黑" pitchFamily="34" charset="-122"/>
            </a:endParaRPr>
          </a:p>
          <a:p>
            <a:pPr algn="ctr"/>
            <a:r>
              <a:rPr lang="zh-CN" altLang="en-US" sz="1400" b="1" smtClean="0">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37" name="直接连接符 36"/>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8" name="圆角矩形 37"/>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园区一卡通</a:t>
            </a:r>
            <a:endParaRPr lang="zh-CN" altLang="en-US" sz="1400" b="1" dirty="0">
              <a:solidFill>
                <a:schemeClr val="tx1"/>
              </a:solidFill>
              <a:latin typeface="微软雅黑" pitchFamily="34" charset="-122"/>
              <a:ea typeface="微软雅黑" pitchFamily="34" charset="-122"/>
            </a:endParaRPr>
          </a:p>
        </p:txBody>
      </p:sp>
      <p:cxnSp>
        <p:nvCxnSpPr>
          <p:cNvPr id="39" name="直接连接符 38"/>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0" name="圆角矩形 39"/>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综合信息发布平台</a:t>
            </a:r>
            <a:endParaRPr lang="zh-CN" altLang="en-US" sz="1400" b="1" dirty="0">
              <a:solidFill>
                <a:schemeClr val="tx1"/>
              </a:solidFill>
              <a:latin typeface="微软雅黑" pitchFamily="34" charset="-122"/>
              <a:ea typeface="微软雅黑" pitchFamily="34" charset="-122"/>
            </a:endParaRPr>
          </a:p>
        </p:txBody>
      </p:sp>
      <p:cxnSp>
        <p:nvCxnSpPr>
          <p:cNvPr id="41" name="直接连接符 40"/>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2" name="圆角矩形 41"/>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统一呼叫中心</a:t>
            </a:r>
            <a:endParaRPr lang="zh-CN" altLang="en-US" sz="1400" b="1" dirty="0">
              <a:solidFill>
                <a:schemeClr val="tx1"/>
              </a:solidFill>
              <a:latin typeface="微软雅黑" pitchFamily="34" charset="-122"/>
              <a:ea typeface="微软雅黑" pitchFamily="34" charset="-122"/>
            </a:endParaRPr>
          </a:p>
        </p:txBody>
      </p:sp>
      <p:cxnSp>
        <p:nvCxnSpPr>
          <p:cNvPr id="43" name="直接连接符 42"/>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4" name="圆角矩形 43"/>
          <p:cNvSpPr/>
          <p:nvPr/>
        </p:nvSpPr>
        <p:spPr>
          <a:xfrm>
            <a:off x="4537076" y="1011559"/>
            <a:ext cx="1009614"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信息亭服务系统</a:t>
            </a:r>
            <a:endParaRPr lang="zh-CN" altLang="en-US" sz="1400" b="1" dirty="0">
              <a:solidFill>
                <a:schemeClr val="tx1"/>
              </a:solidFill>
              <a:latin typeface="微软雅黑" pitchFamily="34" charset="-122"/>
              <a:ea typeface="微软雅黑" pitchFamily="34" charset="-122"/>
            </a:endParaRPr>
          </a:p>
        </p:txBody>
      </p:sp>
      <p:cxnSp>
        <p:nvCxnSpPr>
          <p:cNvPr id="45" name="直接连接符 44"/>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6" name="圆角矩形 45"/>
          <p:cNvSpPr/>
          <p:nvPr/>
        </p:nvSpPr>
        <p:spPr>
          <a:xfrm>
            <a:off x="5580112" y="1011559"/>
            <a:ext cx="792088"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访客管理系统</a:t>
            </a:r>
            <a:endParaRPr lang="zh-CN" altLang="en-US" sz="1400" b="1" dirty="0">
              <a:solidFill>
                <a:schemeClr val="bg1"/>
              </a:solidFill>
              <a:latin typeface="微软雅黑" pitchFamily="34" charset="-122"/>
              <a:ea typeface="微软雅黑" pitchFamily="34" charset="-122"/>
            </a:endParaRPr>
          </a:p>
        </p:txBody>
      </p:sp>
      <p:cxnSp>
        <p:nvCxnSpPr>
          <p:cNvPr id="47" name="直接连接符 46"/>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圆角矩形 47"/>
          <p:cNvSpPr/>
          <p:nvPr/>
        </p:nvSpPr>
        <p:spPr>
          <a:xfrm>
            <a:off x="6372200"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物流服务平台</a:t>
            </a:r>
            <a:endParaRPr lang="zh-CN" altLang="en-US" sz="1400" b="1" dirty="0">
              <a:solidFill>
                <a:schemeClr val="tx1"/>
              </a:solidFill>
              <a:latin typeface="微软雅黑" pitchFamily="34" charset="-122"/>
              <a:ea typeface="微软雅黑" pitchFamily="34" charset="-122"/>
            </a:endParaRPr>
          </a:p>
        </p:txBody>
      </p:sp>
      <p:cxnSp>
        <p:nvCxnSpPr>
          <p:cNvPr id="49" name="直接连接符 48"/>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0" name="圆角矩形 49"/>
          <p:cNvSpPr/>
          <p:nvPr/>
        </p:nvSpPr>
        <p:spPr>
          <a:xfrm>
            <a:off x="7380312" y="1011559"/>
            <a:ext cx="1080120"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智慧产权服务平台</a:t>
            </a:r>
            <a:endParaRPr lang="zh-CN" altLang="en-US" sz="1400" b="1" dirty="0">
              <a:solidFill>
                <a:schemeClr val="tx1"/>
              </a:solidFill>
              <a:latin typeface="微软雅黑" pitchFamily="34" charset="-122"/>
              <a:ea typeface="微软雅黑" pitchFamily="34" charset="-122"/>
            </a:endParaRPr>
          </a:p>
        </p:txBody>
      </p:sp>
      <p:cxnSp>
        <p:nvCxnSpPr>
          <p:cNvPr id="51" name="直接连接符 50"/>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1331640" y="6159564"/>
            <a:ext cx="7053336" cy="646331"/>
          </a:xfrm>
          <a:prstGeom prst="rect">
            <a:avLst/>
          </a:prstGeom>
        </p:spPr>
        <p:txBody>
          <a:bodyPr wrap="square">
            <a:spAutoFit/>
          </a:bodyPr>
          <a:lstStyle/>
          <a:p>
            <a:pPr>
              <a:defRPr/>
            </a:pPr>
            <a:r>
              <a:rPr lang="zh-CN" altLang="en-US">
                <a:latin typeface="微软雅黑" pitchFamily="34" charset="-122"/>
                <a:ea typeface="微软雅黑" pitchFamily="34" charset="-122"/>
              </a:rPr>
              <a:t>可以放在单位或者企业大门口，专门解决外来人员来访管理，既保证安全，又效率高</a:t>
            </a:r>
          </a:p>
        </p:txBody>
      </p:sp>
      <p:sp>
        <p:nvSpPr>
          <p:cNvPr id="29" name="同心圆 28"/>
          <p:cNvSpPr/>
          <p:nvPr/>
        </p:nvSpPr>
        <p:spPr>
          <a:xfrm>
            <a:off x="539552" y="6165304"/>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684299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圆角矩形 3"/>
          <p:cNvSpPr/>
          <p:nvPr/>
        </p:nvSpPr>
        <p:spPr>
          <a:xfrm>
            <a:off x="7380288" y="2700115"/>
            <a:ext cx="1439862" cy="6572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b="1">
                <a:solidFill>
                  <a:srgbClr val="0070C0"/>
                </a:solidFill>
                <a:latin typeface="+mj-ea"/>
                <a:ea typeface="+mj-ea"/>
              </a:rPr>
              <a:t>智慧城市</a:t>
            </a:r>
            <a:endParaRPr lang="en-US" altLang="zh-CN" sz="2000" b="1">
              <a:solidFill>
                <a:srgbClr val="0070C0"/>
              </a:solidFill>
              <a:latin typeface="+mj-ea"/>
              <a:ea typeface="+mj-ea"/>
            </a:endParaRPr>
          </a:p>
          <a:p>
            <a:pPr algn="ctr">
              <a:defRPr/>
            </a:pPr>
            <a:r>
              <a:rPr lang="zh-CN" altLang="en-US" sz="2000" b="1">
                <a:solidFill>
                  <a:srgbClr val="FFC000"/>
                </a:solidFill>
                <a:latin typeface="+mj-ea"/>
                <a:ea typeface="+mj-ea"/>
              </a:rPr>
              <a:t>先行区</a:t>
            </a:r>
          </a:p>
        </p:txBody>
      </p:sp>
      <p:sp>
        <p:nvSpPr>
          <p:cNvPr id="5" name="圆角矩形 4"/>
          <p:cNvSpPr/>
          <p:nvPr/>
        </p:nvSpPr>
        <p:spPr>
          <a:xfrm>
            <a:off x="7380288" y="3522440"/>
            <a:ext cx="1439862" cy="70008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b="1">
                <a:solidFill>
                  <a:srgbClr val="0070C0"/>
                </a:solidFill>
                <a:latin typeface="+mj-ea"/>
                <a:ea typeface="+mj-ea"/>
              </a:rPr>
              <a:t>智慧城市</a:t>
            </a:r>
            <a:endParaRPr lang="en-US" altLang="zh-CN" sz="2000" b="1">
              <a:solidFill>
                <a:srgbClr val="0070C0"/>
              </a:solidFill>
              <a:latin typeface="+mj-ea"/>
              <a:ea typeface="+mj-ea"/>
            </a:endParaRPr>
          </a:p>
          <a:p>
            <a:pPr algn="ctr">
              <a:defRPr/>
            </a:pPr>
            <a:r>
              <a:rPr lang="zh-CN" altLang="en-US" sz="2000" b="1">
                <a:solidFill>
                  <a:srgbClr val="FFC000"/>
                </a:solidFill>
                <a:latin typeface="+mj-ea"/>
                <a:ea typeface="+mj-ea"/>
              </a:rPr>
              <a:t>试验区</a:t>
            </a:r>
          </a:p>
        </p:txBody>
      </p:sp>
      <p:sp>
        <p:nvSpPr>
          <p:cNvPr id="6" name="圆角矩形 5"/>
          <p:cNvSpPr/>
          <p:nvPr/>
        </p:nvSpPr>
        <p:spPr>
          <a:xfrm>
            <a:off x="7377113" y="4382865"/>
            <a:ext cx="1443037" cy="70326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b="1">
                <a:solidFill>
                  <a:srgbClr val="0070C0"/>
                </a:solidFill>
                <a:latin typeface="+mj-ea"/>
                <a:ea typeface="+mj-ea"/>
              </a:rPr>
              <a:t>智慧城市</a:t>
            </a:r>
            <a:endParaRPr lang="en-US" altLang="zh-CN" sz="2000" b="1">
              <a:solidFill>
                <a:srgbClr val="0070C0"/>
              </a:solidFill>
              <a:latin typeface="+mj-ea"/>
              <a:ea typeface="+mj-ea"/>
            </a:endParaRPr>
          </a:p>
          <a:p>
            <a:pPr algn="ctr">
              <a:defRPr/>
            </a:pPr>
            <a:r>
              <a:rPr lang="zh-CN" altLang="en-US" sz="2000" b="1">
                <a:solidFill>
                  <a:srgbClr val="FFC000"/>
                </a:solidFill>
                <a:latin typeface="+mj-ea"/>
                <a:ea typeface="+mj-ea"/>
              </a:rPr>
              <a:t>示范区</a:t>
            </a:r>
          </a:p>
        </p:txBody>
      </p:sp>
      <p:sp>
        <p:nvSpPr>
          <p:cNvPr id="7" name="圆角矩形 6"/>
          <p:cNvSpPr/>
          <p:nvPr/>
        </p:nvSpPr>
        <p:spPr>
          <a:xfrm>
            <a:off x="5580063" y="2409602"/>
            <a:ext cx="1868487" cy="2892425"/>
          </a:xfrm>
          <a:prstGeom prst="round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 name="圆角矩形 7"/>
          <p:cNvSpPr/>
          <p:nvPr/>
        </p:nvSpPr>
        <p:spPr>
          <a:xfrm>
            <a:off x="5435600" y="2854102"/>
            <a:ext cx="1800225" cy="2039938"/>
          </a:xfrm>
          <a:prstGeom prst="roundRect">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9" name="TextBox 8"/>
          <p:cNvSpPr txBox="1"/>
          <p:nvPr/>
        </p:nvSpPr>
        <p:spPr>
          <a:xfrm>
            <a:off x="5572125" y="4432077"/>
            <a:ext cx="1592263" cy="400050"/>
          </a:xfrm>
          <a:prstGeom prst="rect">
            <a:avLst/>
          </a:prstGeom>
          <a:noFill/>
        </p:spPr>
        <p:txBody>
          <a:bodyPr>
            <a:spAutoFit/>
          </a:bodyPr>
          <a:lstStyle/>
          <a:p>
            <a:pPr>
              <a:defRPr/>
            </a:pPr>
            <a:r>
              <a:rPr lang="zh-CN" altLang="en-US" sz="2000" b="1">
                <a:solidFill>
                  <a:srgbClr val="FFFF00"/>
                </a:solidFill>
                <a:latin typeface="+mj-ea"/>
                <a:ea typeface="+mj-ea"/>
              </a:rPr>
              <a:t>智 慧 园 区</a:t>
            </a:r>
          </a:p>
        </p:txBody>
      </p:sp>
      <p:sp>
        <p:nvSpPr>
          <p:cNvPr id="10" name="TextBox 9"/>
          <p:cNvSpPr txBox="1"/>
          <p:nvPr/>
        </p:nvSpPr>
        <p:spPr>
          <a:xfrm>
            <a:off x="5748338" y="5273452"/>
            <a:ext cx="2927350" cy="1200150"/>
          </a:xfrm>
          <a:prstGeom prst="rect">
            <a:avLst/>
          </a:prstGeom>
          <a:noFill/>
        </p:spPr>
        <p:txBody>
          <a:bodyPr>
            <a:spAutoFit/>
          </a:bodyPr>
          <a:lstStyle/>
          <a:p>
            <a:pPr>
              <a:lnSpc>
                <a:spcPct val="150000"/>
              </a:lnSpc>
              <a:defRPr/>
            </a:pPr>
            <a:r>
              <a:rPr lang="zh-CN" altLang="en-US" sz="1600" b="1">
                <a:solidFill>
                  <a:srgbClr val="0070C0"/>
                </a:solidFill>
                <a:latin typeface="+mj-ea"/>
                <a:ea typeface="+mj-ea"/>
              </a:rPr>
              <a:t>智慧园区是智慧城市的组成部分和先行示范试验区，也是支撑智慧城市发展的基础。</a:t>
            </a:r>
          </a:p>
        </p:txBody>
      </p:sp>
      <p:sp>
        <p:nvSpPr>
          <p:cNvPr id="11" name="TextBox 10"/>
          <p:cNvSpPr txBox="1"/>
          <p:nvPr/>
        </p:nvSpPr>
        <p:spPr>
          <a:xfrm>
            <a:off x="5795963" y="1590452"/>
            <a:ext cx="3024187" cy="831850"/>
          </a:xfrm>
          <a:prstGeom prst="rect">
            <a:avLst/>
          </a:prstGeom>
          <a:noFill/>
        </p:spPr>
        <p:txBody>
          <a:bodyPr>
            <a:spAutoFit/>
          </a:bodyPr>
          <a:lstStyle/>
          <a:p>
            <a:pPr>
              <a:lnSpc>
                <a:spcPct val="150000"/>
              </a:lnSpc>
              <a:defRPr/>
            </a:pPr>
            <a:r>
              <a:rPr lang="zh-CN" altLang="en-US" sz="1600" b="1">
                <a:solidFill>
                  <a:srgbClr val="0070C0"/>
                </a:solidFill>
                <a:latin typeface="+mj-ea"/>
                <a:ea typeface="+mj-ea"/>
              </a:rPr>
              <a:t>智慧城市是智慧园区的依托，是智慧园区发展的外部环境。</a:t>
            </a:r>
          </a:p>
        </p:txBody>
      </p:sp>
      <p:sp>
        <p:nvSpPr>
          <p:cNvPr id="12" name="圆角矩形 11"/>
          <p:cNvSpPr/>
          <p:nvPr/>
        </p:nvSpPr>
        <p:spPr>
          <a:xfrm>
            <a:off x="5580063" y="1485677"/>
            <a:ext cx="3240087" cy="10112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solidFill>
                <a:srgbClr val="FFC000"/>
              </a:solidFill>
              <a:latin typeface="+mj-ea"/>
              <a:ea typeface="+mj-ea"/>
            </a:endParaRPr>
          </a:p>
        </p:txBody>
      </p:sp>
      <p:grpSp>
        <p:nvGrpSpPr>
          <p:cNvPr id="13" name="组合 1"/>
          <p:cNvGrpSpPr>
            <a:grpSpLocks/>
          </p:cNvGrpSpPr>
          <p:nvPr/>
        </p:nvGrpSpPr>
        <p:grpSpPr bwMode="auto">
          <a:xfrm>
            <a:off x="325438" y="1196752"/>
            <a:ext cx="4883150" cy="5276850"/>
            <a:chOff x="325898" y="1377493"/>
            <a:chExt cx="4882016" cy="5023704"/>
          </a:xfrm>
        </p:grpSpPr>
        <p:sp>
          <p:nvSpPr>
            <p:cNvPr id="14" name="矩形 97"/>
            <p:cNvSpPr>
              <a:spLocks noChangeArrowheads="1"/>
            </p:cNvSpPr>
            <p:nvPr/>
          </p:nvSpPr>
          <p:spPr bwMode="auto">
            <a:xfrm>
              <a:off x="663347" y="1440673"/>
              <a:ext cx="4215066" cy="428010"/>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sz="1200">
                <a:latin typeface="微软雅黑" pitchFamily="34" charset="-122"/>
                <a:ea typeface="微软雅黑" pitchFamily="34" charset="-122"/>
              </a:endParaRPr>
            </a:p>
          </p:txBody>
        </p:sp>
        <p:sp>
          <p:nvSpPr>
            <p:cNvPr id="15" name="矩形 56"/>
            <p:cNvSpPr>
              <a:spLocks noChangeArrowheads="1"/>
            </p:cNvSpPr>
            <p:nvPr/>
          </p:nvSpPr>
          <p:spPr bwMode="auto">
            <a:xfrm>
              <a:off x="688633" y="1469481"/>
              <a:ext cx="4166236" cy="377252"/>
            </a:xfrm>
            <a:prstGeom prst="rect">
              <a:avLst/>
            </a:prstGeom>
            <a:solidFill>
              <a:srgbClr val="00B0F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zh-CN" altLang="en-US" sz="1200" b="1">
                  <a:solidFill>
                    <a:schemeClr val="bg1"/>
                  </a:solidFill>
                  <a:latin typeface="微软雅黑" pitchFamily="34" charset="-122"/>
                  <a:ea typeface="微软雅黑" pitchFamily="34" charset="-122"/>
                </a:rPr>
                <a:t>智慧城市</a:t>
              </a:r>
              <a:endParaRPr lang="zh-CN" altLang="en-US" sz="1200">
                <a:solidFill>
                  <a:schemeClr val="bg1"/>
                </a:solidFill>
                <a:latin typeface="微软雅黑" pitchFamily="34" charset="-122"/>
                <a:ea typeface="微软雅黑" pitchFamily="34" charset="-122"/>
              </a:endParaRPr>
            </a:p>
          </p:txBody>
        </p:sp>
        <p:grpSp>
          <p:nvGrpSpPr>
            <p:cNvPr id="16" name="Group 5"/>
            <p:cNvGrpSpPr>
              <a:grpSpLocks/>
            </p:cNvGrpSpPr>
            <p:nvPr/>
          </p:nvGrpSpPr>
          <p:grpSpPr bwMode="auto">
            <a:xfrm>
              <a:off x="325898" y="1431271"/>
              <a:ext cx="337449" cy="4969802"/>
              <a:chOff x="49" y="588"/>
              <a:chExt cx="387" cy="3664"/>
            </a:xfrm>
          </p:grpSpPr>
          <p:sp>
            <p:nvSpPr>
              <p:cNvPr id="123" name="圆角矩形 54"/>
              <p:cNvSpPr>
                <a:spLocks noChangeArrowheads="1"/>
              </p:cNvSpPr>
              <p:nvPr/>
            </p:nvSpPr>
            <p:spPr bwMode="auto">
              <a:xfrm>
                <a:off x="73" y="601"/>
                <a:ext cx="363" cy="3643"/>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round/>
                    <a:headEnd/>
                    <a:tailEnd/>
                  </a14:hiddenLine>
                </a:ext>
              </a:extLst>
            </p:spPr>
            <p:txBody>
              <a:bodyPr anchor="ctr"/>
              <a:lstStyle/>
              <a:p>
                <a:pPr algn="ctr"/>
                <a:endParaRPr lang="zh-CN" altLang="zh-CN" sz="1200">
                  <a:latin typeface="微软雅黑" pitchFamily="34" charset="-122"/>
                  <a:ea typeface="微软雅黑" pitchFamily="34" charset="-122"/>
                </a:endParaRPr>
              </a:p>
            </p:txBody>
          </p:sp>
          <p:sp>
            <p:nvSpPr>
              <p:cNvPr id="124" name="TextBox 6"/>
              <p:cNvSpPr txBox="1">
                <a:spLocks noChangeArrowheads="1"/>
              </p:cNvSpPr>
              <p:nvPr/>
            </p:nvSpPr>
            <p:spPr bwMode="auto">
              <a:xfrm>
                <a:off x="49" y="588"/>
                <a:ext cx="337" cy="3664"/>
              </a:xfrm>
              <a:prstGeom prst="rect">
                <a:avLst/>
              </a:prstGeom>
              <a:noFill/>
              <a:ln w="9525" algn="ctr">
                <a:solidFill>
                  <a:schemeClr val="tx2">
                    <a:lumMod val="60000"/>
                    <a:lumOff val="40000"/>
                  </a:schemeClr>
                </a:solidFill>
                <a:miter lim="800000"/>
                <a:headEnd/>
                <a:tailEnd/>
              </a:ln>
              <a:extLst/>
            </p:spPr>
            <p:txBody>
              <a:bodyPr anchor="ctr"/>
              <a:lstStyle/>
              <a:p>
                <a:pPr algn="ctr">
                  <a:defRPr/>
                </a:pPr>
                <a:endParaRPr lang="zh-CN" altLang="zh-CN" sz="1200" b="1">
                  <a:solidFill>
                    <a:srgbClr val="000066"/>
                  </a:solidFill>
                  <a:latin typeface="微软雅黑" pitchFamily="34" charset="-122"/>
                  <a:ea typeface="微软雅黑" pitchFamily="34" charset="-122"/>
                </a:endParaRPr>
              </a:p>
              <a:p>
                <a:pPr algn="ctr">
                  <a:defRPr/>
                </a:pPr>
                <a:r>
                  <a:rPr lang="zh-CN" sz="1200" b="1">
                    <a:latin typeface="微软雅黑" pitchFamily="34" charset="-122"/>
                    <a:ea typeface="微软雅黑" pitchFamily="34" charset="-122"/>
                  </a:rPr>
                  <a:t>四川智慧城市的协同体系</a:t>
                </a:r>
                <a:endParaRPr lang="zh-CN" sz="1200">
                  <a:latin typeface="微软雅黑" pitchFamily="34" charset="-122"/>
                  <a:ea typeface="微软雅黑" pitchFamily="34" charset="-122"/>
                </a:endParaRPr>
              </a:p>
            </p:txBody>
          </p:sp>
        </p:grpSp>
        <p:grpSp>
          <p:nvGrpSpPr>
            <p:cNvPr id="17" name="Group 8"/>
            <p:cNvGrpSpPr>
              <a:grpSpLocks/>
            </p:cNvGrpSpPr>
            <p:nvPr/>
          </p:nvGrpSpPr>
          <p:grpSpPr bwMode="auto">
            <a:xfrm>
              <a:off x="4891392" y="1377493"/>
              <a:ext cx="316522" cy="5023704"/>
              <a:chOff x="5327" y="595"/>
              <a:chExt cx="363" cy="3649"/>
            </a:xfrm>
          </p:grpSpPr>
          <p:sp>
            <p:nvSpPr>
              <p:cNvPr id="121" name="圆角矩形 54"/>
              <p:cNvSpPr>
                <a:spLocks noChangeArrowheads="1"/>
              </p:cNvSpPr>
              <p:nvPr/>
            </p:nvSpPr>
            <p:spPr bwMode="auto">
              <a:xfrm>
                <a:off x="5327" y="595"/>
                <a:ext cx="363" cy="3649"/>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round/>
                    <a:headEnd/>
                    <a:tailEnd/>
                  </a14:hiddenLine>
                </a:ext>
              </a:extLst>
            </p:spPr>
            <p:txBody>
              <a:bodyPr anchor="ctr"/>
              <a:lstStyle/>
              <a:p>
                <a:pPr algn="ctr"/>
                <a:endParaRPr lang="zh-CN" altLang="zh-CN" sz="1200">
                  <a:latin typeface="微软雅黑" pitchFamily="34" charset="-122"/>
                  <a:ea typeface="微软雅黑" pitchFamily="34" charset="-122"/>
                </a:endParaRPr>
              </a:p>
            </p:txBody>
          </p:sp>
          <p:sp>
            <p:nvSpPr>
              <p:cNvPr id="122" name="TextBox 6"/>
              <p:cNvSpPr txBox="1">
                <a:spLocks noChangeArrowheads="1"/>
              </p:cNvSpPr>
              <p:nvPr/>
            </p:nvSpPr>
            <p:spPr bwMode="auto">
              <a:xfrm>
                <a:off x="5364" y="641"/>
                <a:ext cx="326" cy="3603"/>
              </a:xfrm>
              <a:prstGeom prst="rect">
                <a:avLst/>
              </a:prstGeom>
              <a:noFill/>
              <a:ln w="9525" algn="ctr">
                <a:solidFill>
                  <a:schemeClr val="tx2">
                    <a:lumMod val="60000"/>
                    <a:lumOff val="40000"/>
                  </a:schemeClr>
                </a:solidFill>
                <a:miter lim="800000"/>
                <a:headEnd/>
                <a:tailEnd/>
              </a:ln>
              <a:extLst/>
            </p:spPr>
            <p:txBody>
              <a:bodyPr anchor="ctr"/>
              <a:lstStyle/>
              <a:p>
                <a:pPr algn="ctr">
                  <a:defRPr/>
                </a:pPr>
                <a:endParaRPr lang="en-US" altLang="zh-CN" sz="1200" b="1">
                  <a:solidFill>
                    <a:srgbClr val="000066"/>
                  </a:solidFill>
                  <a:latin typeface="微软雅黑" pitchFamily="34" charset="-122"/>
                  <a:ea typeface="微软雅黑" pitchFamily="34" charset="-122"/>
                </a:endParaRPr>
              </a:p>
              <a:p>
                <a:pPr algn="ctr">
                  <a:defRPr/>
                </a:pPr>
                <a:endParaRPr lang="zh-CN" altLang="zh-CN" sz="1200" b="1">
                  <a:solidFill>
                    <a:srgbClr val="000066"/>
                  </a:solidFill>
                  <a:latin typeface="微软雅黑" pitchFamily="34" charset="-122"/>
                  <a:ea typeface="微软雅黑" pitchFamily="34" charset="-122"/>
                </a:endParaRPr>
              </a:p>
              <a:p>
                <a:pPr algn="ctr">
                  <a:defRPr/>
                </a:pPr>
                <a:r>
                  <a:rPr lang="zh-CN" sz="1200" b="1">
                    <a:latin typeface="微软雅黑" pitchFamily="34" charset="-122"/>
                    <a:ea typeface="微软雅黑" pitchFamily="34" charset="-122"/>
                  </a:rPr>
                  <a:t>四川智慧城市</a:t>
                </a:r>
              </a:p>
              <a:p>
                <a:pPr algn="ctr">
                  <a:defRPr/>
                </a:pPr>
                <a:endParaRPr lang="en-US" altLang="zh-CN" sz="1200" b="1">
                  <a:latin typeface="微软雅黑" pitchFamily="34" charset="-122"/>
                  <a:ea typeface="微软雅黑" pitchFamily="34" charset="-122"/>
                </a:endParaRPr>
              </a:p>
              <a:p>
                <a:pPr algn="ctr">
                  <a:defRPr/>
                </a:pPr>
                <a:r>
                  <a:rPr lang="zh-CN" sz="1200" b="1">
                    <a:latin typeface="微软雅黑" pitchFamily="34" charset="-122"/>
                    <a:ea typeface="微软雅黑" pitchFamily="34" charset="-122"/>
                  </a:rPr>
                  <a:t>的</a:t>
                </a:r>
              </a:p>
              <a:p>
                <a:pPr algn="ctr">
                  <a:defRPr/>
                </a:pPr>
                <a:r>
                  <a:rPr lang="zh-CN" sz="1200" b="1">
                    <a:latin typeface="微软雅黑" pitchFamily="34" charset="-122"/>
                    <a:ea typeface="微软雅黑" pitchFamily="34" charset="-122"/>
                  </a:rPr>
                  <a:t>保障体系</a:t>
                </a:r>
                <a:endParaRPr lang="zh-CN" sz="1200">
                  <a:latin typeface="微软雅黑" pitchFamily="34" charset="-122"/>
                  <a:ea typeface="微软雅黑" pitchFamily="34" charset="-122"/>
                </a:endParaRPr>
              </a:p>
            </p:txBody>
          </p:sp>
        </p:grpSp>
        <p:sp>
          <p:nvSpPr>
            <p:cNvPr id="18" name="Oval 14"/>
            <p:cNvSpPr>
              <a:spLocks noChangeArrowheads="1"/>
            </p:cNvSpPr>
            <p:nvPr/>
          </p:nvSpPr>
          <p:spPr bwMode="auto">
            <a:xfrm>
              <a:off x="841715" y="1904952"/>
              <a:ext cx="993544" cy="462471"/>
            </a:xfrm>
            <a:prstGeom prst="ellipse">
              <a:avLst/>
            </a:prstGeom>
            <a:gradFill rotWithShape="0">
              <a:gsLst>
                <a:gs pos="0">
                  <a:schemeClr val="bg1">
                    <a:gamma/>
                    <a:shade val="66275"/>
                    <a:invGamma/>
                  </a:schemeClr>
                </a:gs>
                <a:gs pos="100000">
                  <a:schemeClr val="bg1"/>
                </a:gs>
              </a:gsLst>
              <a:path path="shape">
                <a:fillToRect l="50000" t="50000" r="50000" b="50000"/>
              </a:path>
            </a:gradFill>
            <a:ln w="9525">
              <a:solidFill>
                <a:schemeClr val="tx1"/>
              </a:solidFill>
              <a:round/>
              <a:headEnd/>
              <a:tailEnd/>
            </a:ln>
            <a:effectLst/>
            <a:extLst/>
          </p:spPr>
          <p:txBody>
            <a:bodyPr wrap="none" anchor="ctr"/>
            <a:lstStyle/>
            <a:p>
              <a:pPr algn="r">
                <a:defRPr/>
              </a:pPr>
              <a:r>
                <a:rPr lang="zh-CN" altLang="zh-CN" sz="1200" b="1">
                  <a:latin typeface="微软雅黑" pitchFamily="34" charset="-122"/>
                  <a:ea typeface="微软雅黑" pitchFamily="34" charset="-122"/>
                </a:rPr>
                <a:t>          </a:t>
              </a:r>
              <a:r>
                <a:rPr lang="en-US" altLang="zh-CN" sz="1200" b="1">
                  <a:latin typeface="微软雅黑" pitchFamily="34" charset="-122"/>
                  <a:ea typeface="微软雅黑" pitchFamily="34" charset="-122"/>
                </a:rPr>
                <a:t>            </a:t>
              </a:r>
              <a:r>
                <a:rPr lang="zh-CN" sz="1200" b="1">
                  <a:latin typeface="微软雅黑" pitchFamily="34" charset="-122"/>
                  <a:ea typeface="微软雅黑" pitchFamily="34" charset="-122"/>
                </a:rPr>
                <a:t>智慧政务</a:t>
              </a:r>
              <a:endParaRPr lang="zh-CN" sz="1200" dirty="0">
                <a:latin typeface="微软雅黑" pitchFamily="34" charset="-122"/>
                <a:ea typeface="微软雅黑" pitchFamily="34" charset="-122"/>
              </a:endParaRPr>
            </a:p>
          </p:txBody>
        </p:sp>
        <p:sp>
          <p:nvSpPr>
            <p:cNvPr id="19" name="Oval 18"/>
            <p:cNvSpPr>
              <a:spLocks noChangeArrowheads="1"/>
            </p:cNvSpPr>
            <p:nvPr/>
          </p:nvSpPr>
          <p:spPr bwMode="auto">
            <a:xfrm>
              <a:off x="2322509" y="1904952"/>
              <a:ext cx="868160" cy="424687"/>
            </a:xfrm>
            <a:prstGeom prst="ellipse">
              <a:avLst/>
            </a:prstGeom>
            <a:gradFill rotWithShape="0">
              <a:gsLst>
                <a:gs pos="0">
                  <a:schemeClr val="bg1">
                    <a:gamma/>
                    <a:shade val="66275"/>
                    <a:invGamma/>
                  </a:schemeClr>
                </a:gs>
                <a:gs pos="100000">
                  <a:schemeClr val="bg1"/>
                </a:gs>
              </a:gsLst>
              <a:path path="shape">
                <a:fillToRect l="50000" t="50000" r="50000" b="50000"/>
              </a:path>
            </a:gradFill>
            <a:ln w="9525">
              <a:solidFill>
                <a:schemeClr val="tx1"/>
              </a:solidFill>
              <a:round/>
              <a:headEnd/>
              <a:tailEnd/>
            </a:ln>
            <a:effectLst/>
            <a:extLst/>
          </p:spPr>
          <p:txBody>
            <a:bodyPr wrap="none" anchor="ctr"/>
            <a:lstStyle/>
            <a:p>
              <a:pPr algn="ctr">
                <a:defRPr/>
              </a:pPr>
              <a:r>
                <a:rPr lang="zh-CN" sz="1200" b="1">
                  <a:latin typeface="微软雅黑" pitchFamily="34" charset="-122"/>
                  <a:ea typeface="微软雅黑" pitchFamily="34" charset="-122"/>
                </a:rPr>
                <a:t>智慧产业</a:t>
              </a:r>
              <a:endParaRPr lang="zh-CN" sz="1200" dirty="0">
                <a:latin typeface="微软雅黑" pitchFamily="34" charset="-122"/>
                <a:ea typeface="微软雅黑" pitchFamily="34" charset="-122"/>
              </a:endParaRPr>
            </a:p>
          </p:txBody>
        </p:sp>
        <p:sp>
          <p:nvSpPr>
            <p:cNvPr id="20" name="Oval 22"/>
            <p:cNvSpPr>
              <a:spLocks noChangeArrowheads="1"/>
            </p:cNvSpPr>
            <p:nvPr/>
          </p:nvSpPr>
          <p:spPr bwMode="auto">
            <a:xfrm>
              <a:off x="3647763" y="1904952"/>
              <a:ext cx="977673" cy="391437"/>
            </a:xfrm>
            <a:prstGeom prst="ellipse">
              <a:avLst/>
            </a:prstGeom>
            <a:gradFill rotWithShape="0">
              <a:gsLst>
                <a:gs pos="0">
                  <a:schemeClr val="bg1">
                    <a:gamma/>
                    <a:shade val="66275"/>
                    <a:invGamma/>
                  </a:schemeClr>
                </a:gs>
                <a:gs pos="100000">
                  <a:schemeClr val="bg1"/>
                </a:gs>
              </a:gsLst>
              <a:path path="shape">
                <a:fillToRect l="50000" t="50000" r="50000" b="50000"/>
              </a:path>
            </a:gradFill>
            <a:ln w="9525">
              <a:solidFill>
                <a:schemeClr val="tx1"/>
              </a:solidFill>
              <a:round/>
              <a:headEnd/>
              <a:tailEnd/>
            </a:ln>
            <a:effectLst/>
            <a:extLst/>
          </p:spPr>
          <p:txBody>
            <a:bodyPr wrap="none" anchor="ctr"/>
            <a:lstStyle/>
            <a:p>
              <a:pPr algn="ctr">
                <a:defRPr/>
              </a:pPr>
              <a:r>
                <a:rPr lang="zh-CN" sz="1200" b="1">
                  <a:latin typeface="微软雅黑" pitchFamily="34" charset="-122"/>
                  <a:ea typeface="微软雅黑" pitchFamily="34" charset="-122"/>
                </a:rPr>
                <a:t>智慧民生</a:t>
              </a:r>
              <a:endParaRPr lang="zh-CN" sz="1200" dirty="0">
                <a:latin typeface="微软雅黑" pitchFamily="34" charset="-122"/>
                <a:ea typeface="微软雅黑" pitchFamily="34" charset="-122"/>
              </a:endParaRPr>
            </a:p>
          </p:txBody>
        </p:sp>
        <p:sp>
          <p:nvSpPr>
            <p:cNvPr id="21" name="Rectangle 141"/>
            <p:cNvSpPr>
              <a:spLocks noChangeArrowheads="1"/>
            </p:cNvSpPr>
            <p:nvPr/>
          </p:nvSpPr>
          <p:spPr bwMode="auto">
            <a:xfrm>
              <a:off x="673810" y="1897491"/>
              <a:ext cx="4204602" cy="1879402"/>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72000" tIns="0" rIns="0" bIns="0" anchor="ctr"/>
            <a:lstStyle/>
            <a:p>
              <a:pPr algn="ctr"/>
              <a:endParaRPr lang="zh-CN" altLang="zh-CN" sz="1200">
                <a:latin typeface="微软雅黑" pitchFamily="34" charset="-122"/>
                <a:ea typeface="微软雅黑" pitchFamily="34" charset="-122"/>
              </a:endParaRPr>
            </a:p>
          </p:txBody>
        </p:sp>
        <p:sp>
          <p:nvSpPr>
            <p:cNvPr id="22" name="Line 168"/>
            <p:cNvSpPr>
              <a:spLocks noChangeShapeType="1"/>
            </p:cNvSpPr>
            <p:nvPr/>
          </p:nvSpPr>
          <p:spPr bwMode="auto">
            <a:xfrm>
              <a:off x="2057614" y="1887889"/>
              <a:ext cx="13952" cy="1913698"/>
            </a:xfrm>
            <a:prstGeom prst="line">
              <a:avLst/>
            </a:prstGeom>
            <a:noFill/>
            <a:ln w="9525">
              <a:solidFill>
                <a:srgbClr val="0070C0"/>
              </a:solidFill>
              <a:prstDash val="dash"/>
              <a:round/>
              <a:headEnd/>
              <a:tailEnd/>
            </a:ln>
            <a:extLst>
              <a:ext uri="{909E8E84-426E-40DD-AFC4-6F175D3DCCD1}">
                <a14:hiddenFill xmlns:a14="http://schemas.microsoft.com/office/drawing/2010/main">
                  <a:noFill/>
                </a14:hiddenFill>
              </a:ext>
            </a:extLst>
          </p:spPr>
          <p:txBody>
            <a:bodyPr/>
            <a:lstStyle/>
            <a:p>
              <a:endParaRPr lang="zh-CN" altLang="en-US" sz="1200"/>
            </a:p>
          </p:txBody>
        </p:sp>
        <p:sp>
          <p:nvSpPr>
            <p:cNvPr id="23" name="Line 168"/>
            <p:cNvSpPr>
              <a:spLocks noChangeShapeType="1"/>
            </p:cNvSpPr>
            <p:nvPr/>
          </p:nvSpPr>
          <p:spPr bwMode="auto">
            <a:xfrm>
              <a:off x="3417876" y="1900234"/>
              <a:ext cx="13952" cy="1912326"/>
            </a:xfrm>
            <a:prstGeom prst="line">
              <a:avLst/>
            </a:prstGeom>
            <a:noFill/>
            <a:ln w="9525">
              <a:solidFill>
                <a:srgbClr val="0070C0"/>
              </a:solidFill>
              <a:prstDash val="dash"/>
              <a:round/>
              <a:headEnd/>
              <a:tailEnd/>
            </a:ln>
            <a:extLst>
              <a:ext uri="{909E8E84-426E-40DD-AFC4-6F175D3DCCD1}">
                <a14:hiddenFill xmlns:a14="http://schemas.microsoft.com/office/drawing/2010/main">
                  <a:noFill/>
                </a14:hiddenFill>
              </a:ext>
            </a:extLst>
          </p:spPr>
          <p:txBody>
            <a:bodyPr/>
            <a:lstStyle/>
            <a:p>
              <a:endParaRPr lang="zh-CN" altLang="en-US" sz="1200"/>
            </a:p>
          </p:txBody>
        </p:sp>
        <p:sp>
          <p:nvSpPr>
            <p:cNvPr id="24" name="Rectangle 142"/>
            <p:cNvSpPr>
              <a:spLocks noChangeArrowheads="1"/>
            </p:cNvSpPr>
            <p:nvPr/>
          </p:nvSpPr>
          <p:spPr bwMode="auto">
            <a:xfrm>
              <a:off x="3539951" y="2368027"/>
              <a:ext cx="1259997" cy="210575"/>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智慧医疗</a:t>
              </a:r>
              <a:endParaRPr lang="zh-CN" altLang="en-US" sz="1200">
                <a:latin typeface="微软雅黑" pitchFamily="34" charset="-122"/>
                <a:ea typeface="微软雅黑" pitchFamily="34" charset="-122"/>
              </a:endParaRPr>
            </a:p>
          </p:txBody>
        </p:sp>
        <p:sp>
          <p:nvSpPr>
            <p:cNvPr id="25" name="Rectangle 142"/>
            <p:cNvSpPr>
              <a:spLocks noChangeArrowheads="1"/>
            </p:cNvSpPr>
            <p:nvPr/>
          </p:nvSpPr>
          <p:spPr bwMode="auto">
            <a:xfrm>
              <a:off x="3540823" y="2635534"/>
              <a:ext cx="1259113" cy="248378"/>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智慧交通</a:t>
              </a:r>
              <a:endParaRPr lang="zh-CN" altLang="en-US" sz="1200">
                <a:latin typeface="微软雅黑" pitchFamily="34" charset="-122"/>
                <a:ea typeface="微软雅黑" pitchFamily="34" charset="-122"/>
              </a:endParaRPr>
            </a:p>
          </p:txBody>
        </p:sp>
        <p:sp>
          <p:nvSpPr>
            <p:cNvPr id="26" name="Rectangle 142"/>
            <p:cNvSpPr>
              <a:spLocks noChangeArrowheads="1"/>
            </p:cNvSpPr>
            <p:nvPr/>
          </p:nvSpPr>
          <p:spPr bwMode="auto">
            <a:xfrm>
              <a:off x="3539950" y="2920873"/>
              <a:ext cx="1259997" cy="281225"/>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智慧教育</a:t>
              </a:r>
              <a:endParaRPr lang="zh-CN" altLang="en-US" sz="1200">
                <a:latin typeface="微软雅黑" pitchFamily="34" charset="-122"/>
                <a:ea typeface="微软雅黑" pitchFamily="34" charset="-122"/>
              </a:endParaRPr>
            </a:p>
          </p:txBody>
        </p:sp>
        <p:sp>
          <p:nvSpPr>
            <p:cNvPr id="27" name="Rectangle 142"/>
            <p:cNvSpPr>
              <a:spLocks noChangeArrowheads="1"/>
            </p:cNvSpPr>
            <p:nvPr/>
          </p:nvSpPr>
          <p:spPr bwMode="auto">
            <a:xfrm>
              <a:off x="3539952" y="3480577"/>
              <a:ext cx="1259984" cy="296316"/>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智慧城乡统筹</a:t>
              </a:r>
              <a:endParaRPr lang="zh-CN" altLang="en-US" sz="1200">
                <a:latin typeface="微软雅黑" pitchFamily="34" charset="-122"/>
                <a:ea typeface="微软雅黑" pitchFamily="34" charset="-122"/>
              </a:endParaRPr>
            </a:p>
          </p:txBody>
        </p:sp>
        <p:sp>
          <p:nvSpPr>
            <p:cNvPr id="28" name="Rectangle 30"/>
            <p:cNvSpPr>
              <a:spLocks noChangeArrowheads="1"/>
            </p:cNvSpPr>
            <p:nvPr/>
          </p:nvSpPr>
          <p:spPr bwMode="auto">
            <a:xfrm>
              <a:off x="670322" y="3944256"/>
              <a:ext cx="4193267" cy="676310"/>
            </a:xfrm>
            <a:prstGeom prst="rect">
              <a:avLst/>
            </a:prstGeom>
            <a:noFill/>
            <a:ln w="12700"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p>
              <a:endParaRPr lang="zh-CN" altLang="en-US" sz="1200">
                <a:latin typeface="微软雅黑" pitchFamily="34" charset="-122"/>
                <a:ea typeface="微软雅黑" pitchFamily="34" charset="-122"/>
              </a:endParaRPr>
            </a:p>
          </p:txBody>
        </p:sp>
        <p:grpSp>
          <p:nvGrpSpPr>
            <p:cNvPr id="29" name="Group 2"/>
            <p:cNvGrpSpPr>
              <a:grpSpLocks/>
            </p:cNvGrpSpPr>
            <p:nvPr/>
          </p:nvGrpSpPr>
          <p:grpSpPr bwMode="auto">
            <a:xfrm>
              <a:off x="677298" y="3945645"/>
              <a:ext cx="4193267" cy="719133"/>
              <a:chOff x="247" y="4566"/>
              <a:chExt cx="3829" cy="1431"/>
            </a:xfrm>
          </p:grpSpPr>
          <p:grpSp>
            <p:nvGrpSpPr>
              <p:cNvPr id="61" name="Group 3"/>
              <p:cNvGrpSpPr>
                <a:grpSpLocks/>
              </p:cNvGrpSpPr>
              <p:nvPr/>
            </p:nvGrpSpPr>
            <p:grpSpPr bwMode="auto">
              <a:xfrm>
                <a:off x="2161" y="4566"/>
                <a:ext cx="1915" cy="1431"/>
                <a:chOff x="2854" y="1824"/>
                <a:chExt cx="2622" cy="1882"/>
              </a:xfrm>
            </p:grpSpPr>
            <p:sp>
              <p:nvSpPr>
                <p:cNvPr id="100" name="Line 4"/>
                <p:cNvSpPr>
                  <a:spLocks noChangeShapeType="1"/>
                </p:cNvSpPr>
                <p:nvPr/>
              </p:nvSpPr>
              <p:spPr bwMode="auto">
                <a:xfrm>
                  <a:off x="2854" y="1824"/>
                  <a:ext cx="2622" cy="143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01" name="Line 5"/>
                <p:cNvSpPr>
                  <a:spLocks noChangeShapeType="1"/>
                </p:cNvSpPr>
                <p:nvPr/>
              </p:nvSpPr>
              <p:spPr bwMode="auto">
                <a:xfrm>
                  <a:off x="2854" y="1824"/>
                  <a:ext cx="2622" cy="1687"/>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02" name="Line 6"/>
                <p:cNvSpPr>
                  <a:spLocks noChangeShapeType="1"/>
                </p:cNvSpPr>
                <p:nvPr/>
              </p:nvSpPr>
              <p:spPr bwMode="auto">
                <a:xfrm>
                  <a:off x="2854" y="1824"/>
                  <a:ext cx="2487"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03" name="Line 7"/>
                <p:cNvSpPr>
                  <a:spLocks noChangeShapeType="1"/>
                </p:cNvSpPr>
                <p:nvPr/>
              </p:nvSpPr>
              <p:spPr bwMode="auto">
                <a:xfrm>
                  <a:off x="2854" y="1824"/>
                  <a:ext cx="2083"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04" name="Line 8"/>
                <p:cNvSpPr>
                  <a:spLocks noChangeShapeType="1"/>
                </p:cNvSpPr>
                <p:nvPr/>
              </p:nvSpPr>
              <p:spPr bwMode="auto">
                <a:xfrm>
                  <a:off x="2854" y="1824"/>
                  <a:ext cx="1704"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05" name="Line 9"/>
                <p:cNvSpPr>
                  <a:spLocks noChangeShapeType="1"/>
                </p:cNvSpPr>
                <p:nvPr/>
              </p:nvSpPr>
              <p:spPr bwMode="auto">
                <a:xfrm>
                  <a:off x="2854" y="1824"/>
                  <a:ext cx="1322"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06" name="Line 10"/>
                <p:cNvSpPr>
                  <a:spLocks noChangeShapeType="1"/>
                </p:cNvSpPr>
                <p:nvPr/>
              </p:nvSpPr>
              <p:spPr bwMode="auto">
                <a:xfrm>
                  <a:off x="2854" y="1824"/>
                  <a:ext cx="986"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07" name="Line 11"/>
                <p:cNvSpPr>
                  <a:spLocks noChangeShapeType="1"/>
                </p:cNvSpPr>
                <p:nvPr/>
              </p:nvSpPr>
              <p:spPr bwMode="auto">
                <a:xfrm>
                  <a:off x="2854" y="1824"/>
                  <a:ext cx="651"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08" name="Line 12"/>
                <p:cNvSpPr>
                  <a:spLocks noChangeShapeType="1"/>
                </p:cNvSpPr>
                <p:nvPr/>
              </p:nvSpPr>
              <p:spPr bwMode="auto">
                <a:xfrm>
                  <a:off x="2854" y="1824"/>
                  <a:ext cx="314"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09" name="Line 13"/>
                <p:cNvSpPr>
                  <a:spLocks noChangeShapeType="1"/>
                </p:cNvSpPr>
                <p:nvPr/>
              </p:nvSpPr>
              <p:spPr bwMode="auto">
                <a:xfrm>
                  <a:off x="2854" y="1824"/>
                  <a:ext cx="0"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10" name="Line 14"/>
                <p:cNvSpPr>
                  <a:spLocks noChangeShapeType="1"/>
                </p:cNvSpPr>
                <p:nvPr/>
              </p:nvSpPr>
              <p:spPr bwMode="auto">
                <a:xfrm>
                  <a:off x="2854" y="1824"/>
                  <a:ext cx="2622" cy="1239"/>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11" name="Line 15"/>
                <p:cNvSpPr>
                  <a:spLocks noChangeShapeType="1"/>
                </p:cNvSpPr>
                <p:nvPr/>
              </p:nvSpPr>
              <p:spPr bwMode="auto">
                <a:xfrm>
                  <a:off x="2854" y="1824"/>
                  <a:ext cx="2622" cy="1067"/>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12" name="Line 16"/>
                <p:cNvSpPr>
                  <a:spLocks noChangeShapeType="1"/>
                </p:cNvSpPr>
                <p:nvPr/>
              </p:nvSpPr>
              <p:spPr bwMode="auto">
                <a:xfrm>
                  <a:off x="2854" y="1824"/>
                  <a:ext cx="2622" cy="919"/>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13" name="Line 17"/>
                <p:cNvSpPr>
                  <a:spLocks noChangeShapeType="1"/>
                </p:cNvSpPr>
                <p:nvPr/>
              </p:nvSpPr>
              <p:spPr bwMode="auto">
                <a:xfrm>
                  <a:off x="2854" y="1824"/>
                  <a:ext cx="2622" cy="77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14" name="Line 18"/>
                <p:cNvSpPr>
                  <a:spLocks noChangeShapeType="1"/>
                </p:cNvSpPr>
                <p:nvPr/>
              </p:nvSpPr>
              <p:spPr bwMode="auto">
                <a:xfrm>
                  <a:off x="2877" y="1824"/>
                  <a:ext cx="2599" cy="64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15" name="Line 19"/>
                <p:cNvSpPr>
                  <a:spLocks noChangeShapeType="1"/>
                </p:cNvSpPr>
                <p:nvPr/>
              </p:nvSpPr>
              <p:spPr bwMode="auto">
                <a:xfrm>
                  <a:off x="2854" y="1824"/>
                  <a:ext cx="2622" cy="514"/>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16" name="Line 20"/>
                <p:cNvSpPr>
                  <a:spLocks noChangeShapeType="1"/>
                </p:cNvSpPr>
                <p:nvPr/>
              </p:nvSpPr>
              <p:spPr bwMode="auto">
                <a:xfrm>
                  <a:off x="2854" y="1824"/>
                  <a:ext cx="2622" cy="405"/>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17" name="Line 21"/>
                <p:cNvSpPr>
                  <a:spLocks noChangeShapeType="1"/>
                </p:cNvSpPr>
                <p:nvPr/>
              </p:nvSpPr>
              <p:spPr bwMode="auto">
                <a:xfrm>
                  <a:off x="2854" y="1824"/>
                  <a:ext cx="2622" cy="298"/>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18" name="Line 22"/>
                <p:cNvSpPr>
                  <a:spLocks noChangeShapeType="1"/>
                </p:cNvSpPr>
                <p:nvPr/>
              </p:nvSpPr>
              <p:spPr bwMode="auto">
                <a:xfrm>
                  <a:off x="2854" y="1824"/>
                  <a:ext cx="2622" cy="213"/>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19" name="Line 23"/>
                <p:cNvSpPr>
                  <a:spLocks noChangeShapeType="1"/>
                </p:cNvSpPr>
                <p:nvPr/>
              </p:nvSpPr>
              <p:spPr bwMode="auto">
                <a:xfrm>
                  <a:off x="2854" y="1824"/>
                  <a:ext cx="2622" cy="126"/>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120" name="Line 24"/>
                <p:cNvSpPr>
                  <a:spLocks noChangeShapeType="1"/>
                </p:cNvSpPr>
                <p:nvPr/>
              </p:nvSpPr>
              <p:spPr bwMode="auto">
                <a:xfrm>
                  <a:off x="2854" y="1824"/>
                  <a:ext cx="2622" cy="63"/>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grpSp>
          <p:grpSp>
            <p:nvGrpSpPr>
              <p:cNvPr id="62" name="Group 25"/>
              <p:cNvGrpSpPr>
                <a:grpSpLocks/>
              </p:cNvGrpSpPr>
              <p:nvPr/>
            </p:nvGrpSpPr>
            <p:grpSpPr bwMode="auto">
              <a:xfrm>
                <a:off x="247" y="4566"/>
                <a:ext cx="1914" cy="1431"/>
                <a:chOff x="235" y="1824"/>
                <a:chExt cx="2619" cy="1882"/>
              </a:xfrm>
            </p:grpSpPr>
            <p:sp>
              <p:nvSpPr>
                <p:cNvPr id="79" name="Line 26"/>
                <p:cNvSpPr>
                  <a:spLocks noChangeShapeType="1"/>
                </p:cNvSpPr>
                <p:nvPr/>
              </p:nvSpPr>
              <p:spPr bwMode="auto">
                <a:xfrm flipH="1">
                  <a:off x="235" y="1824"/>
                  <a:ext cx="2619" cy="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80" name="Line 27"/>
                <p:cNvSpPr>
                  <a:spLocks noChangeShapeType="1"/>
                </p:cNvSpPr>
                <p:nvPr/>
              </p:nvSpPr>
              <p:spPr bwMode="auto">
                <a:xfrm flipH="1">
                  <a:off x="235" y="1824"/>
                  <a:ext cx="2619" cy="143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81" name="Line 28"/>
                <p:cNvSpPr>
                  <a:spLocks noChangeShapeType="1"/>
                </p:cNvSpPr>
                <p:nvPr/>
              </p:nvSpPr>
              <p:spPr bwMode="auto">
                <a:xfrm flipH="1">
                  <a:off x="235" y="1824"/>
                  <a:ext cx="2619" cy="1687"/>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82" name="Line 29"/>
                <p:cNvSpPr>
                  <a:spLocks noChangeShapeType="1"/>
                </p:cNvSpPr>
                <p:nvPr/>
              </p:nvSpPr>
              <p:spPr bwMode="auto">
                <a:xfrm flipH="1">
                  <a:off x="371" y="1824"/>
                  <a:ext cx="2483"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83" name="Line 30"/>
                <p:cNvSpPr>
                  <a:spLocks noChangeShapeType="1"/>
                </p:cNvSpPr>
                <p:nvPr/>
              </p:nvSpPr>
              <p:spPr bwMode="auto">
                <a:xfrm flipH="1">
                  <a:off x="774" y="1824"/>
                  <a:ext cx="2080"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84" name="Line 31"/>
                <p:cNvSpPr>
                  <a:spLocks noChangeShapeType="1"/>
                </p:cNvSpPr>
                <p:nvPr/>
              </p:nvSpPr>
              <p:spPr bwMode="auto">
                <a:xfrm flipH="1">
                  <a:off x="1153" y="1824"/>
                  <a:ext cx="1701"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85" name="Line 32"/>
                <p:cNvSpPr>
                  <a:spLocks noChangeShapeType="1"/>
                </p:cNvSpPr>
                <p:nvPr/>
              </p:nvSpPr>
              <p:spPr bwMode="auto">
                <a:xfrm flipH="1">
                  <a:off x="1534" y="1824"/>
                  <a:ext cx="1320"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86" name="Line 33"/>
                <p:cNvSpPr>
                  <a:spLocks noChangeShapeType="1"/>
                </p:cNvSpPr>
                <p:nvPr/>
              </p:nvSpPr>
              <p:spPr bwMode="auto">
                <a:xfrm flipH="1">
                  <a:off x="1872" y="1824"/>
                  <a:ext cx="982"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87" name="Line 34"/>
                <p:cNvSpPr>
                  <a:spLocks noChangeShapeType="1"/>
                </p:cNvSpPr>
                <p:nvPr/>
              </p:nvSpPr>
              <p:spPr bwMode="auto">
                <a:xfrm flipH="1">
                  <a:off x="2206" y="1824"/>
                  <a:ext cx="648"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88" name="Line 35"/>
                <p:cNvSpPr>
                  <a:spLocks noChangeShapeType="1"/>
                </p:cNvSpPr>
                <p:nvPr/>
              </p:nvSpPr>
              <p:spPr bwMode="auto">
                <a:xfrm flipH="1">
                  <a:off x="2543" y="1824"/>
                  <a:ext cx="311" cy="188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89" name="Line 36"/>
                <p:cNvSpPr>
                  <a:spLocks noChangeShapeType="1"/>
                </p:cNvSpPr>
                <p:nvPr/>
              </p:nvSpPr>
              <p:spPr bwMode="auto">
                <a:xfrm flipH="1">
                  <a:off x="235" y="1824"/>
                  <a:ext cx="2619" cy="1239"/>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90" name="Line 37"/>
                <p:cNvSpPr>
                  <a:spLocks noChangeShapeType="1"/>
                </p:cNvSpPr>
                <p:nvPr/>
              </p:nvSpPr>
              <p:spPr bwMode="auto">
                <a:xfrm flipH="1">
                  <a:off x="235" y="1824"/>
                  <a:ext cx="2619" cy="1067"/>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91" name="Line 38"/>
                <p:cNvSpPr>
                  <a:spLocks noChangeShapeType="1"/>
                </p:cNvSpPr>
                <p:nvPr/>
              </p:nvSpPr>
              <p:spPr bwMode="auto">
                <a:xfrm flipH="1">
                  <a:off x="235" y="1824"/>
                  <a:ext cx="2619" cy="919"/>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92" name="Line 39"/>
                <p:cNvSpPr>
                  <a:spLocks noChangeShapeType="1"/>
                </p:cNvSpPr>
                <p:nvPr/>
              </p:nvSpPr>
              <p:spPr bwMode="auto">
                <a:xfrm flipH="1">
                  <a:off x="235" y="1824"/>
                  <a:ext cx="2619" cy="77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93" name="Line 40"/>
                <p:cNvSpPr>
                  <a:spLocks noChangeShapeType="1"/>
                </p:cNvSpPr>
                <p:nvPr/>
              </p:nvSpPr>
              <p:spPr bwMode="auto">
                <a:xfrm flipH="1">
                  <a:off x="235" y="1824"/>
                  <a:ext cx="2597" cy="642"/>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94" name="Line 41"/>
                <p:cNvSpPr>
                  <a:spLocks noChangeShapeType="1"/>
                </p:cNvSpPr>
                <p:nvPr/>
              </p:nvSpPr>
              <p:spPr bwMode="auto">
                <a:xfrm flipH="1">
                  <a:off x="235" y="1824"/>
                  <a:ext cx="2619" cy="514"/>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95" name="Line 42"/>
                <p:cNvSpPr>
                  <a:spLocks noChangeShapeType="1"/>
                </p:cNvSpPr>
                <p:nvPr/>
              </p:nvSpPr>
              <p:spPr bwMode="auto">
                <a:xfrm flipH="1">
                  <a:off x="235" y="1824"/>
                  <a:ext cx="2619" cy="405"/>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96" name="Line 43"/>
                <p:cNvSpPr>
                  <a:spLocks noChangeShapeType="1"/>
                </p:cNvSpPr>
                <p:nvPr/>
              </p:nvSpPr>
              <p:spPr bwMode="auto">
                <a:xfrm flipH="1">
                  <a:off x="235" y="1824"/>
                  <a:ext cx="2619" cy="298"/>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97" name="Line 44"/>
                <p:cNvSpPr>
                  <a:spLocks noChangeShapeType="1"/>
                </p:cNvSpPr>
                <p:nvPr/>
              </p:nvSpPr>
              <p:spPr bwMode="auto">
                <a:xfrm flipH="1">
                  <a:off x="235" y="1824"/>
                  <a:ext cx="2619" cy="213"/>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98" name="Line 45"/>
                <p:cNvSpPr>
                  <a:spLocks noChangeShapeType="1"/>
                </p:cNvSpPr>
                <p:nvPr/>
              </p:nvSpPr>
              <p:spPr bwMode="auto">
                <a:xfrm flipH="1">
                  <a:off x="235" y="1824"/>
                  <a:ext cx="2619" cy="126"/>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99" name="Line 46"/>
                <p:cNvSpPr>
                  <a:spLocks noChangeShapeType="1"/>
                </p:cNvSpPr>
                <p:nvPr/>
              </p:nvSpPr>
              <p:spPr bwMode="auto">
                <a:xfrm flipH="1">
                  <a:off x="235" y="1824"/>
                  <a:ext cx="2619" cy="63"/>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grpSp>
          <p:grpSp>
            <p:nvGrpSpPr>
              <p:cNvPr id="63" name="Group 47"/>
              <p:cNvGrpSpPr>
                <a:grpSpLocks/>
              </p:cNvGrpSpPr>
              <p:nvPr/>
            </p:nvGrpSpPr>
            <p:grpSpPr bwMode="auto">
              <a:xfrm>
                <a:off x="247" y="4581"/>
                <a:ext cx="3829" cy="1220"/>
                <a:chOff x="235" y="1844"/>
                <a:chExt cx="5241" cy="1605"/>
              </a:xfrm>
            </p:grpSpPr>
            <p:grpSp>
              <p:nvGrpSpPr>
                <p:cNvPr id="64" name="Group 48"/>
                <p:cNvGrpSpPr>
                  <a:grpSpLocks/>
                </p:cNvGrpSpPr>
                <p:nvPr/>
              </p:nvGrpSpPr>
              <p:grpSpPr bwMode="auto">
                <a:xfrm>
                  <a:off x="235" y="2750"/>
                  <a:ext cx="5241" cy="699"/>
                  <a:chOff x="235" y="2750"/>
                  <a:chExt cx="5241" cy="699"/>
                </a:xfrm>
              </p:grpSpPr>
              <p:sp>
                <p:nvSpPr>
                  <p:cNvPr id="75" name="Line 49"/>
                  <p:cNvSpPr>
                    <a:spLocks noChangeShapeType="1"/>
                  </p:cNvSpPr>
                  <p:nvPr/>
                </p:nvSpPr>
                <p:spPr bwMode="auto">
                  <a:xfrm>
                    <a:off x="235" y="3449"/>
                    <a:ext cx="5241" cy="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76" name="Line 50"/>
                  <p:cNvSpPr>
                    <a:spLocks noChangeShapeType="1"/>
                  </p:cNvSpPr>
                  <p:nvPr/>
                </p:nvSpPr>
                <p:spPr bwMode="auto">
                  <a:xfrm>
                    <a:off x="235" y="3191"/>
                    <a:ext cx="5241" cy="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77" name="Line 51"/>
                  <p:cNvSpPr>
                    <a:spLocks noChangeShapeType="1"/>
                  </p:cNvSpPr>
                  <p:nvPr/>
                </p:nvSpPr>
                <p:spPr bwMode="auto">
                  <a:xfrm>
                    <a:off x="235" y="2958"/>
                    <a:ext cx="5239" cy="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78" name="Line 52"/>
                  <p:cNvSpPr>
                    <a:spLocks noChangeShapeType="1"/>
                  </p:cNvSpPr>
                  <p:nvPr/>
                </p:nvSpPr>
                <p:spPr bwMode="auto">
                  <a:xfrm>
                    <a:off x="235" y="2750"/>
                    <a:ext cx="5239" cy="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grpSp>
            <p:grpSp>
              <p:nvGrpSpPr>
                <p:cNvPr id="65" name="Group 53"/>
                <p:cNvGrpSpPr>
                  <a:grpSpLocks/>
                </p:cNvGrpSpPr>
                <p:nvPr/>
              </p:nvGrpSpPr>
              <p:grpSpPr bwMode="auto">
                <a:xfrm>
                  <a:off x="235" y="1844"/>
                  <a:ext cx="5241" cy="728"/>
                  <a:chOff x="235" y="1844"/>
                  <a:chExt cx="5241" cy="728"/>
                </a:xfrm>
              </p:grpSpPr>
              <p:sp>
                <p:nvSpPr>
                  <p:cNvPr id="66" name="Line 54"/>
                  <p:cNvSpPr>
                    <a:spLocks noChangeShapeType="1"/>
                  </p:cNvSpPr>
                  <p:nvPr/>
                </p:nvSpPr>
                <p:spPr bwMode="auto">
                  <a:xfrm>
                    <a:off x="235" y="2572"/>
                    <a:ext cx="5241" cy="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67" name="Line 55"/>
                  <p:cNvSpPr>
                    <a:spLocks noChangeShapeType="1"/>
                  </p:cNvSpPr>
                  <p:nvPr/>
                </p:nvSpPr>
                <p:spPr bwMode="auto">
                  <a:xfrm flipV="1">
                    <a:off x="235" y="2401"/>
                    <a:ext cx="5241" cy="1"/>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68" name="Line 56"/>
                  <p:cNvSpPr>
                    <a:spLocks noChangeShapeType="1"/>
                  </p:cNvSpPr>
                  <p:nvPr/>
                </p:nvSpPr>
                <p:spPr bwMode="auto">
                  <a:xfrm>
                    <a:off x="235" y="2245"/>
                    <a:ext cx="5241" cy="5"/>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69" name="Line 57"/>
                  <p:cNvSpPr>
                    <a:spLocks noChangeShapeType="1"/>
                  </p:cNvSpPr>
                  <p:nvPr/>
                </p:nvSpPr>
                <p:spPr bwMode="auto">
                  <a:xfrm>
                    <a:off x="235" y="2121"/>
                    <a:ext cx="5217" cy="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70" name="Line 58"/>
                  <p:cNvSpPr>
                    <a:spLocks noChangeShapeType="1"/>
                  </p:cNvSpPr>
                  <p:nvPr/>
                </p:nvSpPr>
                <p:spPr bwMode="auto">
                  <a:xfrm flipV="1">
                    <a:off x="235" y="2015"/>
                    <a:ext cx="5241" cy="6"/>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71" name="Line 59"/>
                  <p:cNvSpPr>
                    <a:spLocks noChangeShapeType="1"/>
                  </p:cNvSpPr>
                  <p:nvPr/>
                </p:nvSpPr>
                <p:spPr bwMode="auto">
                  <a:xfrm>
                    <a:off x="235" y="1946"/>
                    <a:ext cx="5241" cy="4"/>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72" name="Line 60"/>
                  <p:cNvSpPr>
                    <a:spLocks noChangeShapeType="1"/>
                  </p:cNvSpPr>
                  <p:nvPr/>
                </p:nvSpPr>
                <p:spPr bwMode="auto">
                  <a:xfrm flipV="1">
                    <a:off x="235" y="1908"/>
                    <a:ext cx="5241" cy="1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73" name="Line 61"/>
                  <p:cNvSpPr>
                    <a:spLocks noChangeShapeType="1"/>
                  </p:cNvSpPr>
                  <p:nvPr/>
                </p:nvSpPr>
                <p:spPr bwMode="auto">
                  <a:xfrm>
                    <a:off x="258" y="1866"/>
                    <a:ext cx="5218" cy="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sp>
                <p:nvSpPr>
                  <p:cNvPr id="74" name="Line 62"/>
                  <p:cNvSpPr>
                    <a:spLocks noChangeShapeType="1"/>
                  </p:cNvSpPr>
                  <p:nvPr/>
                </p:nvSpPr>
                <p:spPr bwMode="auto">
                  <a:xfrm>
                    <a:off x="235" y="1844"/>
                    <a:ext cx="5241" cy="0"/>
                  </a:xfrm>
                  <a:prstGeom prst="line">
                    <a:avLst/>
                  </a:prstGeom>
                  <a:noFill/>
                  <a:ln w="3175">
                    <a:solidFill>
                      <a:srgbClr val="0070C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200"/>
                  </a:p>
                </p:txBody>
              </p:sp>
            </p:grpSp>
          </p:grpSp>
        </p:grpSp>
        <p:sp>
          <p:nvSpPr>
            <p:cNvPr id="30" name="矩形 160"/>
            <p:cNvSpPr>
              <a:spLocks noChangeArrowheads="1"/>
            </p:cNvSpPr>
            <p:nvPr/>
          </p:nvSpPr>
          <p:spPr bwMode="auto">
            <a:xfrm>
              <a:off x="685145" y="3956603"/>
              <a:ext cx="4157516" cy="294942"/>
            </a:xfrm>
            <a:prstGeom prst="rect">
              <a:avLst/>
            </a:prstGeom>
            <a:solidFill>
              <a:srgbClr val="00B0F0"/>
            </a:solidFill>
            <a:ln w="9525">
              <a:solidFill>
                <a:srgbClr val="0070C0"/>
              </a:solidFill>
              <a:miter lim="800000"/>
              <a:headEnd/>
              <a:tailEnd/>
            </a:ln>
          </p:spPr>
          <p:txBody>
            <a:bodyPr anchor="ctr"/>
            <a:lstStyle/>
            <a:p>
              <a:pPr algn="ctr"/>
              <a:r>
                <a:rPr lang="zh-CN" altLang="en-US" sz="1200" b="1">
                  <a:solidFill>
                    <a:schemeClr val="bg1"/>
                  </a:solidFill>
                  <a:latin typeface="微软雅黑" pitchFamily="34" charset="-122"/>
                  <a:ea typeface="微软雅黑" pitchFamily="34" charset="-122"/>
                </a:rPr>
                <a:t>智慧信息产业计划</a:t>
              </a:r>
              <a:endParaRPr lang="zh-CN" altLang="en-US" sz="1200">
                <a:solidFill>
                  <a:schemeClr val="bg1"/>
                </a:solidFill>
                <a:latin typeface="微软雅黑" pitchFamily="34" charset="-122"/>
                <a:ea typeface="微软雅黑" pitchFamily="34" charset="-122"/>
              </a:endParaRPr>
            </a:p>
          </p:txBody>
        </p:sp>
        <p:sp>
          <p:nvSpPr>
            <p:cNvPr id="31" name="Rectangle 142"/>
            <p:cNvSpPr>
              <a:spLocks noChangeArrowheads="1"/>
            </p:cNvSpPr>
            <p:nvPr/>
          </p:nvSpPr>
          <p:spPr bwMode="auto">
            <a:xfrm>
              <a:off x="896161" y="4289956"/>
              <a:ext cx="813541" cy="277108"/>
            </a:xfrm>
            <a:prstGeom prst="rect">
              <a:avLst/>
            </a:prstGeom>
            <a:solidFill>
              <a:schemeClr val="bg1"/>
            </a:solidFill>
            <a:ln w="9525" algn="ctr">
              <a:solidFill>
                <a:srgbClr val="0070C0"/>
              </a:solidFill>
              <a:miter lim="800000"/>
              <a:headEnd/>
              <a:tailEnd/>
            </a:ln>
          </p:spPr>
          <p:txBody>
            <a:bodyPr wrap="none" lIns="82027" tIns="41014" rIns="82027" bIns="41014" anchor="ctr"/>
            <a:lstStyle/>
            <a:p>
              <a:pPr algn="ctr"/>
              <a:r>
                <a:rPr lang="zh-CN" altLang="en-US" sz="1200" b="1">
                  <a:latin typeface="微软雅黑" pitchFamily="34" charset="-122"/>
                  <a:ea typeface="微软雅黑" pitchFamily="34" charset="-122"/>
                </a:rPr>
                <a:t>三网融合</a:t>
              </a:r>
              <a:endParaRPr lang="zh-CN" altLang="en-US" sz="1200">
                <a:latin typeface="微软雅黑" pitchFamily="34" charset="-122"/>
                <a:ea typeface="微软雅黑" pitchFamily="34" charset="-122"/>
              </a:endParaRPr>
            </a:p>
          </p:txBody>
        </p:sp>
        <p:sp>
          <p:nvSpPr>
            <p:cNvPr id="32" name="Rectangle 142"/>
            <p:cNvSpPr>
              <a:spLocks noChangeArrowheads="1"/>
            </p:cNvSpPr>
            <p:nvPr/>
          </p:nvSpPr>
          <p:spPr bwMode="auto">
            <a:xfrm>
              <a:off x="1893685" y="4289956"/>
              <a:ext cx="813541" cy="277108"/>
            </a:xfrm>
            <a:prstGeom prst="rect">
              <a:avLst/>
            </a:prstGeom>
            <a:solidFill>
              <a:schemeClr val="bg1"/>
            </a:solidFill>
            <a:ln w="9525" algn="ctr">
              <a:solidFill>
                <a:srgbClr val="0070C0"/>
              </a:solidFill>
              <a:miter lim="800000"/>
              <a:headEnd/>
              <a:tailEnd/>
            </a:ln>
          </p:spPr>
          <p:txBody>
            <a:bodyPr wrap="none" lIns="82027" tIns="41014" rIns="82027" bIns="41014" anchor="ctr"/>
            <a:lstStyle/>
            <a:p>
              <a:pPr algn="ctr"/>
              <a:r>
                <a:rPr lang="zh-CN" altLang="en-US" sz="1200" b="1">
                  <a:latin typeface="微软雅黑" pitchFamily="34" charset="-122"/>
                  <a:ea typeface="微软雅黑" pitchFamily="34" charset="-122"/>
                </a:rPr>
                <a:t>物联网</a:t>
              </a:r>
              <a:endParaRPr lang="zh-CN" altLang="en-US" sz="1200">
                <a:latin typeface="微软雅黑" pitchFamily="34" charset="-122"/>
                <a:ea typeface="微软雅黑" pitchFamily="34" charset="-122"/>
              </a:endParaRPr>
            </a:p>
          </p:txBody>
        </p:sp>
        <p:sp>
          <p:nvSpPr>
            <p:cNvPr id="33" name="Rectangle 142"/>
            <p:cNvSpPr>
              <a:spLocks noChangeArrowheads="1"/>
            </p:cNvSpPr>
            <p:nvPr/>
          </p:nvSpPr>
          <p:spPr bwMode="auto">
            <a:xfrm>
              <a:off x="2870283" y="4289956"/>
              <a:ext cx="813541" cy="277108"/>
            </a:xfrm>
            <a:prstGeom prst="rect">
              <a:avLst/>
            </a:prstGeom>
            <a:solidFill>
              <a:schemeClr val="bg1"/>
            </a:solidFill>
            <a:ln w="9525" algn="ctr">
              <a:solidFill>
                <a:srgbClr val="0070C0"/>
              </a:solidFill>
              <a:miter lim="800000"/>
              <a:headEnd/>
              <a:tailEnd/>
            </a:ln>
          </p:spPr>
          <p:txBody>
            <a:bodyPr wrap="none" lIns="82027" tIns="41014" rIns="82027" bIns="41014" anchor="ctr"/>
            <a:lstStyle/>
            <a:p>
              <a:pPr algn="ctr"/>
              <a:r>
                <a:rPr lang="zh-CN" altLang="en-US" sz="1200" b="1">
                  <a:latin typeface="微软雅黑" pitchFamily="34" charset="-122"/>
                  <a:ea typeface="微软雅黑" pitchFamily="34" charset="-122"/>
                </a:rPr>
                <a:t>移动互联网</a:t>
              </a:r>
              <a:endParaRPr lang="zh-CN" altLang="en-US" sz="1200">
                <a:latin typeface="微软雅黑" pitchFamily="34" charset="-122"/>
                <a:ea typeface="微软雅黑" pitchFamily="34" charset="-122"/>
              </a:endParaRPr>
            </a:p>
          </p:txBody>
        </p:sp>
        <p:sp>
          <p:nvSpPr>
            <p:cNvPr id="34" name="Rectangle 96"/>
            <p:cNvSpPr>
              <a:spLocks noChangeArrowheads="1"/>
            </p:cNvSpPr>
            <p:nvPr/>
          </p:nvSpPr>
          <p:spPr bwMode="auto">
            <a:xfrm>
              <a:off x="677298" y="4678184"/>
              <a:ext cx="4193267" cy="679054"/>
            </a:xfrm>
            <a:prstGeom prst="rect">
              <a:avLst/>
            </a:prstGeom>
            <a:noFill/>
            <a:ln w="12700"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p>
              <a:endParaRPr lang="zh-CN" altLang="en-US" sz="1200">
                <a:latin typeface="微软雅黑" pitchFamily="34" charset="-122"/>
                <a:ea typeface="微软雅黑" pitchFamily="34" charset="-122"/>
              </a:endParaRPr>
            </a:p>
          </p:txBody>
        </p:sp>
        <p:sp>
          <p:nvSpPr>
            <p:cNvPr id="35" name="矩形 29"/>
            <p:cNvSpPr>
              <a:spLocks noChangeArrowheads="1"/>
            </p:cNvSpPr>
            <p:nvPr/>
          </p:nvSpPr>
          <p:spPr bwMode="auto">
            <a:xfrm>
              <a:off x="692121" y="4680927"/>
              <a:ext cx="4157516" cy="294942"/>
            </a:xfrm>
            <a:prstGeom prst="rect">
              <a:avLst/>
            </a:prstGeom>
            <a:solidFill>
              <a:srgbClr val="00B0F0">
                <a:alpha val="79999"/>
              </a:srgbClr>
            </a:solidFill>
            <a:ln w="9525">
              <a:solidFill>
                <a:srgbClr val="0070C0"/>
              </a:solidFill>
              <a:miter lim="800000"/>
              <a:headEnd/>
              <a:tailEnd/>
            </a:ln>
          </p:spPr>
          <p:txBody>
            <a:bodyPr anchor="ctr"/>
            <a:lstStyle/>
            <a:p>
              <a:pPr algn="ctr"/>
              <a:r>
                <a:rPr lang="zh-CN" altLang="en-US" sz="1200" b="1">
                  <a:solidFill>
                    <a:schemeClr val="bg1"/>
                  </a:solidFill>
                  <a:latin typeface="微软雅黑" pitchFamily="34" charset="-122"/>
                  <a:ea typeface="微软雅黑" pitchFamily="34" charset="-122"/>
                </a:rPr>
                <a:t>西部信息中心</a:t>
              </a:r>
              <a:endParaRPr lang="zh-CN" altLang="en-US" sz="1200">
                <a:solidFill>
                  <a:schemeClr val="bg1"/>
                </a:solidFill>
                <a:latin typeface="微软雅黑" pitchFamily="34" charset="-122"/>
                <a:ea typeface="微软雅黑" pitchFamily="34" charset="-122"/>
              </a:endParaRPr>
            </a:p>
          </p:txBody>
        </p:sp>
        <p:sp>
          <p:nvSpPr>
            <p:cNvPr id="36" name="Rectangle 98"/>
            <p:cNvSpPr>
              <a:spLocks noChangeArrowheads="1"/>
            </p:cNvSpPr>
            <p:nvPr/>
          </p:nvSpPr>
          <p:spPr bwMode="auto">
            <a:xfrm>
              <a:off x="707817" y="5048576"/>
              <a:ext cx="1342822" cy="351614"/>
            </a:xfrm>
            <a:prstGeom prst="rect">
              <a:avLst/>
            </a:prstGeom>
            <a:noFill/>
            <a:ln w="12700"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p>
              <a:pPr algn="ctr"/>
              <a:r>
                <a:rPr lang="zh-CN" altLang="en-US" sz="1200" b="1">
                  <a:latin typeface="微软雅黑" pitchFamily="34" charset="-122"/>
                  <a:ea typeface="微软雅黑" pitchFamily="34" charset="-122"/>
                </a:rPr>
                <a:t>现代综合信息服务基地</a:t>
              </a:r>
              <a:endParaRPr lang="zh-CN" altLang="en-US" sz="1200">
                <a:latin typeface="微软雅黑" pitchFamily="34" charset="-122"/>
                <a:ea typeface="微软雅黑" pitchFamily="34" charset="-122"/>
              </a:endParaRPr>
            </a:p>
          </p:txBody>
        </p:sp>
        <p:sp>
          <p:nvSpPr>
            <p:cNvPr id="37" name="Rectangle 99"/>
            <p:cNvSpPr>
              <a:spLocks noChangeArrowheads="1"/>
            </p:cNvSpPr>
            <p:nvPr/>
          </p:nvSpPr>
          <p:spPr bwMode="auto">
            <a:xfrm>
              <a:off x="2102956" y="5048576"/>
              <a:ext cx="1342822" cy="175807"/>
            </a:xfrm>
            <a:prstGeom prst="rect">
              <a:avLst/>
            </a:prstGeom>
            <a:noFill/>
            <a:ln w="12700"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p>
              <a:pPr algn="ctr"/>
              <a:r>
                <a:rPr lang="zh-CN" altLang="en-US" sz="1200" b="1">
                  <a:latin typeface="微软雅黑" pitchFamily="34" charset="-122"/>
                  <a:ea typeface="微软雅黑" pitchFamily="34" charset="-122"/>
                </a:rPr>
                <a:t>前沿技术实验基地</a:t>
              </a:r>
              <a:endParaRPr lang="zh-CN" altLang="en-US" sz="1200">
                <a:latin typeface="微软雅黑" pitchFamily="34" charset="-122"/>
                <a:ea typeface="微软雅黑" pitchFamily="34" charset="-122"/>
              </a:endParaRPr>
            </a:p>
          </p:txBody>
        </p:sp>
        <p:sp>
          <p:nvSpPr>
            <p:cNvPr id="38" name="Rectangle 100"/>
            <p:cNvSpPr>
              <a:spLocks noChangeArrowheads="1"/>
            </p:cNvSpPr>
            <p:nvPr/>
          </p:nvSpPr>
          <p:spPr bwMode="auto">
            <a:xfrm>
              <a:off x="3498096" y="5048576"/>
              <a:ext cx="1342822" cy="175807"/>
            </a:xfrm>
            <a:prstGeom prst="rect">
              <a:avLst/>
            </a:prstGeom>
            <a:noFill/>
            <a:ln w="12700"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p>
              <a:pPr algn="ctr"/>
              <a:r>
                <a:rPr lang="zh-CN" altLang="en-US" sz="1200" b="1">
                  <a:latin typeface="微软雅黑" pitchFamily="34" charset="-122"/>
                  <a:ea typeface="微软雅黑" pitchFamily="34" charset="-122"/>
                </a:rPr>
                <a:t>对外合作发展基地</a:t>
              </a:r>
              <a:endParaRPr lang="zh-CN" altLang="en-US" sz="1200">
                <a:latin typeface="微软雅黑" pitchFamily="34" charset="-122"/>
                <a:ea typeface="微软雅黑" pitchFamily="34" charset="-122"/>
              </a:endParaRPr>
            </a:p>
          </p:txBody>
        </p:sp>
        <p:sp>
          <p:nvSpPr>
            <p:cNvPr id="39" name="矩形 29"/>
            <p:cNvSpPr>
              <a:spLocks noChangeArrowheads="1"/>
            </p:cNvSpPr>
            <p:nvPr/>
          </p:nvSpPr>
          <p:spPr bwMode="auto">
            <a:xfrm>
              <a:off x="684274" y="5569871"/>
              <a:ext cx="4187164" cy="294942"/>
            </a:xfrm>
            <a:prstGeom prst="rect">
              <a:avLst/>
            </a:prstGeom>
            <a:solidFill>
              <a:srgbClr val="00B0F0">
                <a:alpha val="79999"/>
              </a:srgbClr>
            </a:solidFill>
            <a:ln w="9525">
              <a:solidFill>
                <a:srgbClr val="0070C0"/>
              </a:solidFill>
              <a:miter lim="800000"/>
              <a:headEnd/>
              <a:tailEnd/>
            </a:ln>
          </p:spPr>
          <p:txBody>
            <a:bodyPr anchor="ctr"/>
            <a:lstStyle/>
            <a:p>
              <a:pPr algn="ctr"/>
              <a:r>
                <a:rPr lang="zh-CN" altLang="en-US" sz="1200" b="1">
                  <a:solidFill>
                    <a:schemeClr val="bg1"/>
                  </a:solidFill>
                  <a:latin typeface="微软雅黑" pitchFamily="34" charset="-122"/>
                  <a:ea typeface="微软雅黑" pitchFamily="34" charset="-122"/>
                </a:rPr>
                <a:t>四川智慧城市的支撑体系</a:t>
              </a:r>
              <a:endParaRPr lang="zh-CN" altLang="en-US" sz="1200">
                <a:solidFill>
                  <a:schemeClr val="bg1"/>
                </a:solidFill>
                <a:latin typeface="微软雅黑" pitchFamily="34" charset="-122"/>
                <a:ea typeface="微软雅黑" pitchFamily="34" charset="-122"/>
              </a:endParaRPr>
            </a:p>
          </p:txBody>
        </p:sp>
        <p:grpSp>
          <p:nvGrpSpPr>
            <p:cNvPr id="40" name="组合 51"/>
            <p:cNvGrpSpPr>
              <a:grpSpLocks/>
            </p:cNvGrpSpPr>
            <p:nvPr/>
          </p:nvGrpSpPr>
          <p:grpSpPr bwMode="auto">
            <a:xfrm>
              <a:off x="758390" y="5332544"/>
              <a:ext cx="4041545" cy="229096"/>
              <a:chOff x="892175" y="4214819"/>
              <a:chExt cx="7358057" cy="500062"/>
            </a:xfrm>
          </p:grpSpPr>
          <p:sp>
            <p:nvSpPr>
              <p:cNvPr id="57" name="下箭头 37"/>
              <p:cNvSpPr>
                <a:spLocks noChangeArrowheads="1"/>
              </p:cNvSpPr>
              <p:nvPr/>
            </p:nvSpPr>
            <p:spPr bwMode="auto">
              <a:xfrm rot="10800000">
                <a:off x="7750499" y="4215112"/>
                <a:ext cx="499889" cy="498134"/>
              </a:xfrm>
              <a:prstGeom prst="downArrow">
                <a:avLst>
                  <a:gd name="adj1" fmla="val 50000"/>
                  <a:gd name="adj2" fmla="val 50000"/>
                </a:avLst>
              </a:prstGeom>
              <a:gradFill rotWithShape="1">
                <a:gsLst>
                  <a:gs pos="0">
                    <a:srgbClr val="7E7E7E"/>
                  </a:gs>
                  <a:gs pos="50000">
                    <a:srgbClr val="B6B6B6"/>
                  </a:gs>
                  <a:gs pos="100000">
                    <a:srgbClr val="D9D9D9"/>
                  </a:gs>
                </a:gsLst>
                <a:lin ang="5400000" scaled="1"/>
              </a:gradFill>
              <a:ln w="9525" algn="ctr">
                <a:solidFill>
                  <a:srgbClr val="0070C0"/>
                </a:solidFill>
                <a:miter lim="800000"/>
                <a:headEnd/>
                <a:tailEnd/>
              </a:ln>
              <a:effectLst>
                <a:outerShdw dist="20000" dir="5400000" rotWithShape="0">
                  <a:srgbClr val="000000">
                    <a:alpha val="37999"/>
                  </a:srgbClr>
                </a:outerShdw>
              </a:effectLst>
            </p:spPr>
            <p:txBody>
              <a:bodyPr rot="10800000" anchor="ctr"/>
              <a:lstStyle/>
              <a:p>
                <a:pPr algn="ctr"/>
                <a:endParaRPr lang="zh-CN" altLang="zh-CN" sz="1200">
                  <a:latin typeface="微软雅黑" pitchFamily="34" charset="-122"/>
                  <a:ea typeface="微软雅黑" pitchFamily="34" charset="-122"/>
                </a:endParaRPr>
              </a:p>
            </p:txBody>
          </p:sp>
          <p:sp>
            <p:nvSpPr>
              <p:cNvPr id="58" name="下箭头 38"/>
              <p:cNvSpPr>
                <a:spLocks noChangeArrowheads="1"/>
              </p:cNvSpPr>
              <p:nvPr/>
            </p:nvSpPr>
            <p:spPr bwMode="auto">
              <a:xfrm rot="10800000">
                <a:off x="5464873" y="4215112"/>
                <a:ext cx="499891" cy="498134"/>
              </a:xfrm>
              <a:prstGeom prst="downArrow">
                <a:avLst>
                  <a:gd name="adj1" fmla="val 50000"/>
                  <a:gd name="adj2" fmla="val 50000"/>
                </a:avLst>
              </a:prstGeom>
              <a:gradFill rotWithShape="1">
                <a:gsLst>
                  <a:gs pos="0">
                    <a:srgbClr val="7E7E7E"/>
                  </a:gs>
                  <a:gs pos="50000">
                    <a:srgbClr val="B6B6B6"/>
                  </a:gs>
                  <a:gs pos="100000">
                    <a:srgbClr val="D9D9D9"/>
                  </a:gs>
                </a:gsLst>
                <a:lin ang="5400000" scaled="1"/>
              </a:gradFill>
              <a:ln w="9525" algn="ctr">
                <a:solidFill>
                  <a:srgbClr val="0070C0"/>
                </a:solidFill>
                <a:miter lim="800000"/>
                <a:headEnd/>
                <a:tailEnd/>
              </a:ln>
              <a:effectLst>
                <a:outerShdw dist="20000" dir="5400000" rotWithShape="0">
                  <a:srgbClr val="000000">
                    <a:alpha val="37999"/>
                  </a:srgbClr>
                </a:outerShdw>
              </a:effectLst>
            </p:spPr>
            <p:txBody>
              <a:bodyPr rot="10800000" anchor="ctr"/>
              <a:lstStyle/>
              <a:p>
                <a:pPr algn="ctr"/>
                <a:endParaRPr lang="zh-CN" altLang="zh-CN" sz="1200">
                  <a:latin typeface="微软雅黑" pitchFamily="34" charset="-122"/>
                  <a:ea typeface="微软雅黑" pitchFamily="34" charset="-122"/>
                </a:endParaRPr>
              </a:p>
            </p:txBody>
          </p:sp>
          <p:sp>
            <p:nvSpPr>
              <p:cNvPr id="59" name="下箭头 39"/>
              <p:cNvSpPr>
                <a:spLocks noChangeArrowheads="1"/>
              </p:cNvSpPr>
              <p:nvPr/>
            </p:nvSpPr>
            <p:spPr bwMode="auto">
              <a:xfrm rot="10800000">
                <a:off x="3176358" y="4215112"/>
                <a:ext cx="499891" cy="498134"/>
              </a:xfrm>
              <a:prstGeom prst="downArrow">
                <a:avLst>
                  <a:gd name="adj1" fmla="val 50000"/>
                  <a:gd name="adj2" fmla="val 50000"/>
                </a:avLst>
              </a:prstGeom>
              <a:gradFill rotWithShape="1">
                <a:gsLst>
                  <a:gs pos="0">
                    <a:srgbClr val="7E7E7E"/>
                  </a:gs>
                  <a:gs pos="50000">
                    <a:srgbClr val="B6B6B6"/>
                  </a:gs>
                  <a:gs pos="100000">
                    <a:srgbClr val="D9D9D9"/>
                  </a:gs>
                </a:gsLst>
                <a:lin ang="5400000" scaled="1"/>
              </a:gradFill>
              <a:ln w="9525" algn="ctr">
                <a:solidFill>
                  <a:srgbClr val="0070C0"/>
                </a:solidFill>
                <a:miter lim="800000"/>
                <a:headEnd/>
                <a:tailEnd/>
              </a:ln>
              <a:effectLst>
                <a:outerShdw dist="20000" dir="5400000" rotWithShape="0">
                  <a:srgbClr val="000000">
                    <a:alpha val="37999"/>
                  </a:srgbClr>
                </a:outerShdw>
              </a:effectLst>
            </p:spPr>
            <p:txBody>
              <a:bodyPr rot="10800000" anchor="ctr"/>
              <a:lstStyle/>
              <a:p>
                <a:pPr algn="ctr"/>
                <a:endParaRPr lang="zh-CN" altLang="zh-CN" sz="1200">
                  <a:latin typeface="微软雅黑" pitchFamily="34" charset="-122"/>
                  <a:ea typeface="微软雅黑" pitchFamily="34" charset="-122"/>
                </a:endParaRPr>
              </a:p>
            </p:txBody>
          </p:sp>
          <p:sp>
            <p:nvSpPr>
              <p:cNvPr id="60" name="下箭头 40"/>
              <p:cNvSpPr>
                <a:spLocks noChangeArrowheads="1"/>
              </p:cNvSpPr>
              <p:nvPr/>
            </p:nvSpPr>
            <p:spPr bwMode="auto">
              <a:xfrm rot="10800000">
                <a:off x="890733" y="4215112"/>
                <a:ext cx="499889" cy="498134"/>
              </a:xfrm>
              <a:prstGeom prst="downArrow">
                <a:avLst>
                  <a:gd name="adj1" fmla="val 50000"/>
                  <a:gd name="adj2" fmla="val 50000"/>
                </a:avLst>
              </a:prstGeom>
              <a:gradFill rotWithShape="1">
                <a:gsLst>
                  <a:gs pos="0">
                    <a:srgbClr val="7E7E7E"/>
                  </a:gs>
                  <a:gs pos="50000">
                    <a:srgbClr val="B6B6B6"/>
                  </a:gs>
                  <a:gs pos="100000">
                    <a:srgbClr val="D9D9D9"/>
                  </a:gs>
                </a:gsLst>
                <a:lin ang="5400000" scaled="1"/>
              </a:gradFill>
              <a:ln w="9525" algn="ctr">
                <a:solidFill>
                  <a:srgbClr val="0070C0"/>
                </a:solidFill>
                <a:miter lim="800000"/>
                <a:headEnd/>
                <a:tailEnd/>
              </a:ln>
              <a:effectLst>
                <a:outerShdw dist="20000" dir="5400000" rotWithShape="0">
                  <a:srgbClr val="000000">
                    <a:alpha val="37999"/>
                  </a:srgbClr>
                </a:outerShdw>
              </a:effectLst>
            </p:spPr>
            <p:txBody>
              <a:bodyPr rot="10800000" anchor="ctr"/>
              <a:lstStyle/>
              <a:p>
                <a:pPr algn="ctr"/>
                <a:endParaRPr lang="zh-CN" altLang="zh-CN" sz="1200">
                  <a:latin typeface="微软雅黑" pitchFamily="34" charset="-122"/>
                  <a:ea typeface="微软雅黑" pitchFamily="34" charset="-122"/>
                </a:endParaRPr>
              </a:p>
            </p:txBody>
          </p:sp>
        </p:grpSp>
        <p:sp>
          <p:nvSpPr>
            <p:cNvPr id="41" name="Rectangle 107"/>
            <p:cNvSpPr>
              <a:spLocks noChangeArrowheads="1"/>
            </p:cNvSpPr>
            <p:nvPr/>
          </p:nvSpPr>
          <p:spPr bwMode="auto">
            <a:xfrm>
              <a:off x="677298" y="5564382"/>
              <a:ext cx="4193267" cy="824468"/>
            </a:xfrm>
            <a:prstGeom prst="rect">
              <a:avLst/>
            </a:prstGeom>
            <a:noFill/>
            <a:ln w="12700"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p>
              <a:endParaRPr lang="zh-CN" altLang="en-US" sz="1200">
                <a:latin typeface="微软雅黑" pitchFamily="34" charset="-122"/>
                <a:ea typeface="微软雅黑" pitchFamily="34" charset="-122"/>
              </a:endParaRPr>
            </a:p>
          </p:txBody>
        </p:sp>
        <p:pic>
          <p:nvPicPr>
            <p:cNvPr id="42" name="Picture 108" descr="7@$J{4QH[_TGF5)$UD_69XN"/>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9272" y="5949866"/>
              <a:ext cx="420286" cy="401945"/>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sp>
          <p:nvSpPr>
            <p:cNvPr id="43" name="Rectangle 109"/>
            <p:cNvSpPr>
              <a:spLocks noChangeArrowheads="1"/>
            </p:cNvSpPr>
            <p:nvPr/>
          </p:nvSpPr>
          <p:spPr bwMode="auto">
            <a:xfrm>
              <a:off x="1657384" y="5934776"/>
              <a:ext cx="891146" cy="390970"/>
            </a:xfrm>
            <a:prstGeom prst="rect">
              <a:avLst/>
            </a:prstGeom>
            <a:noFill/>
            <a:ln w="12700"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p>
              <a:pPr algn="ctr"/>
              <a:r>
                <a:rPr lang="zh-CN" altLang="en-US" sz="1200" b="1">
                  <a:latin typeface="微软雅黑" pitchFamily="34" charset="-122"/>
                  <a:ea typeface="微软雅黑" pitchFamily="34" charset="-122"/>
                </a:rPr>
                <a:t>高速的全光纤网络</a:t>
              </a:r>
              <a:endParaRPr lang="zh-CN" altLang="en-US" sz="1200">
                <a:latin typeface="微软雅黑" pitchFamily="34" charset="-122"/>
                <a:ea typeface="微软雅黑" pitchFamily="34" charset="-122"/>
              </a:endParaRPr>
            </a:p>
          </p:txBody>
        </p:sp>
        <p:pic>
          <p:nvPicPr>
            <p:cNvPr id="44" name="Picture 110" descr="TXM42[K`NNO~}%FTB8O`C`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16914" y="5951238"/>
              <a:ext cx="456909" cy="400573"/>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sp>
          <p:nvSpPr>
            <p:cNvPr id="45" name="Rectangle 111"/>
            <p:cNvSpPr>
              <a:spLocks noChangeArrowheads="1"/>
            </p:cNvSpPr>
            <p:nvPr/>
          </p:nvSpPr>
          <p:spPr bwMode="auto">
            <a:xfrm>
              <a:off x="2879003" y="5934776"/>
              <a:ext cx="975726" cy="390970"/>
            </a:xfrm>
            <a:prstGeom prst="rect">
              <a:avLst/>
            </a:prstGeom>
            <a:noFill/>
            <a:ln w="12700"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p>
              <a:pPr algn="ctr"/>
              <a:r>
                <a:rPr lang="zh-CN" altLang="en-US" sz="1200" b="1">
                  <a:latin typeface="微软雅黑" pitchFamily="34" charset="-122"/>
                  <a:ea typeface="微软雅黑" pitchFamily="34" charset="-122"/>
                </a:rPr>
                <a:t>无处不在的无线网络</a:t>
              </a:r>
              <a:endParaRPr lang="zh-CN" altLang="en-US" sz="1200">
                <a:latin typeface="微软雅黑" pitchFamily="34" charset="-122"/>
                <a:ea typeface="微软雅黑" pitchFamily="34" charset="-122"/>
              </a:endParaRPr>
            </a:p>
          </p:txBody>
        </p:sp>
        <p:sp>
          <p:nvSpPr>
            <p:cNvPr id="46" name="Rectangle 142"/>
            <p:cNvSpPr>
              <a:spLocks noChangeArrowheads="1"/>
            </p:cNvSpPr>
            <p:nvPr/>
          </p:nvSpPr>
          <p:spPr bwMode="auto">
            <a:xfrm>
              <a:off x="910112" y="2422901"/>
              <a:ext cx="813541" cy="311405"/>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电子政务</a:t>
              </a:r>
              <a:endParaRPr lang="zh-CN" altLang="en-US" sz="1200">
                <a:latin typeface="微软雅黑" pitchFamily="34" charset="-122"/>
                <a:ea typeface="微软雅黑" pitchFamily="34" charset="-122"/>
              </a:endParaRPr>
            </a:p>
          </p:txBody>
        </p:sp>
        <p:sp>
          <p:nvSpPr>
            <p:cNvPr id="47" name="Rectangle 142"/>
            <p:cNvSpPr>
              <a:spLocks noChangeArrowheads="1"/>
            </p:cNvSpPr>
            <p:nvPr/>
          </p:nvSpPr>
          <p:spPr bwMode="auto">
            <a:xfrm>
              <a:off x="910112" y="2907155"/>
              <a:ext cx="813541" cy="289455"/>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平安四川</a:t>
              </a:r>
              <a:endParaRPr lang="zh-CN" altLang="en-US" sz="1200">
                <a:latin typeface="微软雅黑" pitchFamily="34" charset="-122"/>
                <a:ea typeface="微软雅黑" pitchFamily="34" charset="-122"/>
              </a:endParaRPr>
            </a:p>
          </p:txBody>
        </p:sp>
        <p:sp>
          <p:nvSpPr>
            <p:cNvPr id="48" name="Rectangle 142"/>
            <p:cNvSpPr>
              <a:spLocks noChangeArrowheads="1"/>
            </p:cNvSpPr>
            <p:nvPr/>
          </p:nvSpPr>
          <p:spPr bwMode="auto">
            <a:xfrm>
              <a:off x="909962" y="3366420"/>
              <a:ext cx="814198" cy="309826"/>
            </a:xfrm>
            <a:prstGeom prst="rect">
              <a:avLst/>
            </a:prstGeom>
            <a:noFill/>
            <a:ln w="9525" algn="ctr">
              <a:solidFill>
                <a:srgbClr val="0070C0"/>
              </a:solidFill>
              <a:miter lim="800000"/>
              <a:headEnd/>
              <a:tailEnd/>
            </a:ln>
            <a:extLst/>
          </p:spPr>
          <p:txBody>
            <a:bodyPr wrap="none" lIns="82027" tIns="41014" rIns="82027" bIns="41014" anchor="ctr"/>
            <a:lstStyle/>
            <a:p>
              <a:pPr algn="ctr">
                <a:defRPr/>
              </a:pPr>
              <a:r>
                <a:rPr lang="zh-CN" sz="1000" b="1">
                  <a:latin typeface="微软雅黑" pitchFamily="34" charset="-122"/>
                  <a:ea typeface="微软雅黑" pitchFamily="34" charset="-122"/>
                </a:rPr>
                <a:t>智慧监管执法</a:t>
              </a:r>
              <a:endParaRPr lang="zh-CN" sz="1000">
                <a:latin typeface="微软雅黑" pitchFamily="34" charset="-122"/>
                <a:ea typeface="微软雅黑" pitchFamily="34" charset="-122"/>
              </a:endParaRPr>
            </a:p>
          </p:txBody>
        </p:sp>
        <p:sp>
          <p:nvSpPr>
            <p:cNvPr id="49" name="Rectangle 142"/>
            <p:cNvSpPr>
              <a:spLocks noChangeArrowheads="1"/>
            </p:cNvSpPr>
            <p:nvPr/>
          </p:nvSpPr>
          <p:spPr bwMode="auto">
            <a:xfrm>
              <a:off x="3831185" y="4294072"/>
              <a:ext cx="813541" cy="277108"/>
            </a:xfrm>
            <a:prstGeom prst="rect">
              <a:avLst/>
            </a:prstGeom>
            <a:solidFill>
              <a:schemeClr val="bg1"/>
            </a:solidFill>
            <a:ln w="9525" algn="ctr">
              <a:solidFill>
                <a:srgbClr val="0070C0"/>
              </a:solidFill>
              <a:miter lim="800000"/>
              <a:headEnd/>
              <a:tailEnd/>
            </a:ln>
          </p:spPr>
          <p:txBody>
            <a:bodyPr wrap="none" lIns="82027" tIns="41014" rIns="82027" bIns="41014" anchor="ctr"/>
            <a:lstStyle/>
            <a:p>
              <a:pPr algn="ctr"/>
              <a:r>
                <a:rPr lang="zh-CN" altLang="en-US" sz="1200" b="1">
                  <a:latin typeface="微软雅黑" pitchFamily="34" charset="-122"/>
                  <a:ea typeface="微软雅黑" pitchFamily="34" charset="-122"/>
                </a:rPr>
                <a:t>云计算</a:t>
              </a:r>
              <a:endParaRPr lang="zh-CN" altLang="en-US" sz="1200">
                <a:latin typeface="微软雅黑" pitchFamily="34" charset="-122"/>
                <a:ea typeface="微软雅黑" pitchFamily="34" charset="-122"/>
              </a:endParaRPr>
            </a:p>
          </p:txBody>
        </p:sp>
        <p:sp>
          <p:nvSpPr>
            <p:cNvPr id="50" name="Rectangle 142"/>
            <p:cNvSpPr>
              <a:spLocks noChangeArrowheads="1"/>
            </p:cNvSpPr>
            <p:nvPr/>
          </p:nvSpPr>
          <p:spPr bwMode="auto">
            <a:xfrm>
              <a:off x="3539951" y="3202097"/>
              <a:ext cx="594179" cy="279853"/>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智慧社区</a:t>
              </a:r>
              <a:endParaRPr lang="zh-CN" altLang="en-US" sz="1200">
                <a:latin typeface="微软雅黑" pitchFamily="34" charset="-122"/>
                <a:ea typeface="微软雅黑" pitchFamily="34" charset="-122"/>
              </a:endParaRPr>
            </a:p>
          </p:txBody>
        </p:sp>
        <p:sp>
          <p:nvSpPr>
            <p:cNvPr id="51" name="Rectangle 142"/>
            <p:cNvSpPr>
              <a:spLocks noChangeArrowheads="1"/>
            </p:cNvSpPr>
            <p:nvPr/>
          </p:nvSpPr>
          <p:spPr bwMode="auto">
            <a:xfrm>
              <a:off x="2346234" y="2391348"/>
              <a:ext cx="829237" cy="244186"/>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电子商务</a:t>
              </a:r>
              <a:endParaRPr lang="zh-CN" altLang="en-US" sz="1200">
                <a:latin typeface="微软雅黑" pitchFamily="34" charset="-122"/>
                <a:ea typeface="微软雅黑" pitchFamily="34" charset="-122"/>
              </a:endParaRPr>
            </a:p>
          </p:txBody>
        </p:sp>
        <p:sp>
          <p:nvSpPr>
            <p:cNvPr id="52" name="Rectangle 142"/>
            <p:cNvSpPr>
              <a:spLocks noChangeArrowheads="1"/>
            </p:cNvSpPr>
            <p:nvPr/>
          </p:nvSpPr>
          <p:spPr bwMode="auto">
            <a:xfrm>
              <a:off x="2341002" y="2657482"/>
              <a:ext cx="828365" cy="249673"/>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智慧新媒体</a:t>
              </a:r>
              <a:endParaRPr lang="zh-CN" altLang="en-US" sz="1200">
                <a:latin typeface="微软雅黑" pitchFamily="34" charset="-122"/>
                <a:ea typeface="微软雅黑" pitchFamily="34" charset="-122"/>
              </a:endParaRPr>
            </a:p>
          </p:txBody>
        </p:sp>
        <p:sp>
          <p:nvSpPr>
            <p:cNvPr id="53" name="Rectangle 142"/>
            <p:cNvSpPr>
              <a:spLocks noChangeArrowheads="1"/>
            </p:cNvSpPr>
            <p:nvPr/>
          </p:nvSpPr>
          <p:spPr bwMode="auto">
            <a:xfrm>
              <a:off x="2340130" y="2933220"/>
              <a:ext cx="829237" cy="245557"/>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智慧旅游</a:t>
              </a:r>
              <a:endParaRPr lang="zh-CN" altLang="en-US" sz="1200">
                <a:latin typeface="微软雅黑" pitchFamily="34" charset="-122"/>
                <a:ea typeface="微软雅黑" pitchFamily="34" charset="-122"/>
              </a:endParaRPr>
            </a:p>
          </p:txBody>
        </p:sp>
        <p:sp>
          <p:nvSpPr>
            <p:cNvPr id="54" name="Rectangle 142"/>
            <p:cNvSpPr>
              <a:spLocks noChangeArrowheads="1"/>
            </p:cNvSpPr>
            <p:nvPr/>
          </p:nvSpPr>
          <p:spPr bwMode="auto">
            <a:xfrm>
              <a:off x="2340130" y="3207586"/>
              <a:ext cx="829237" cy="245557"/>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智慧金融</a:t>
              </a:r>
              <a:endParaRPr lang="zh-CN" altLang="en-US" sz="1200">
                <a:latin typeface="微软雅黑" pitchFamily="34" charset="-122"/>
                <a:ea typeface="微软雅黑" pitchFamily="34" charset="-122"/>
              </a:endParaRPr>
            </a:p>
          </p:txBody>
        </p:sp>
        <p:sp>
          <p:nvSpPr>
            <p:cNvPr id="55" name="Rectangle 142"/>
            <p:cNvSpPr>
              <a:spLocks noChangeArrowheads="1"/>
            </p:cNvSpPr>
            <p:nvPr/>
          </p:nvSpPr>
          <p:spPr bwMode="auto">
            <a:xfrm>
              <a:off x="2343618" y="3484694"/>
              <a:ext cx="825749" cy="245557"/>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solidFill>
                    <a:srgbClr val="FF0000"/>
                  </a:solidFill>
                  <a:latin typeface="微软雅黑" pitchFamily="34" charset="-122"/>
                  <a:ea typeface="微软雅黑" pitchFamily="34" charset="-122"/>
                </a:rPr>
                <a:t>智慧园区</a:t>
              </a:r>
              <a:endParaRPr lang="zh-CN" altLang="en-US" sz="1200">
                <a:solidFill>
                  <a:srgbClr val="FF0000"/>
                </a:solidFill>
                <a:latin typeface="微软雅黑" pitchFamily="34" charset="-122"/>
                <a:ea typeface="微软雅黑" pitchFamily="34" charset="-122"/>
              </a:endParaRPr>
            </a:p>
          </p:txBody>
        </p:sp>
        <p:sp>
          <p:nvSpPr>
            <p:cNvPr id="56" name="Rectangle 142"/>
            <p:cNvSpPr>
              <a:spLocks noChangeArrowheads="1"/>
            </p:cNvSpPr>
            <p:nvPr/>
          </p:nvSpPr>
          <p:spPr bwMode="auto">
            <a:xfrm>
              <a:off x="4187819" y="3202096"/>
              <a:ext cx="612117" cy="282599"/>
            </a:xfrm>
            <a:prstGeom prst="rect">
              <a:avLst/>
            </a:prstGeom>
            <a:noFill/>
            <a:ln w="9525" algn="ctr">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lIns="82027" tIns="41014" rIns="82027" bIns="41014" anchor="ctr"/>
            <a:lstStyle/>
            <a:p>
              <a:pPr algn="ctr"/>
              <a:r>
                <a:rPr lang="zh-CN" altLang="en-US" sz="1200" b="1">
                  <a:latin typeface="微软雅黑" pitchFamily="34" charset="-122"/>
                  <a:ea typeface="微软雅黑" pitchFamily="34" charset="-122"/>
                </a:rPr>
                <a:t>智慧家庭</a:t>
              </a:r>
              <a:endParaRPr lang="zh-CN" altLang="en-US" sz="1200">
                <a:latin typeface="微软雅黑" pitchFamily="34" charset="-122"/>
                <a:ea typeface="微软雅黑" pitchFamily="34" charset="-122"/>
              </a:endParaRPr>
            </a:p>
          </p:txBody>
        </p:sp>
      </p:grpSp>
      <p:sp>
        <p:nvSpPr>
          <p:cNvPr id="125" name="Freeform 25"/>
          <p:cNvSpPr>
            <a:spLocks/>
          </p:cNvSpPr>
          <p:nvPr/>
        </p:nvSpPr>
        <p:spPr bwMode="gray">
          <a:xfrm rot="6800580" flipH="1">
            <a:off x="3968750" y="2352452"/>
            <a:ext cx="547688" cy="2833688"/>
          </a:xfrm>
          <a:custGeom>
            <a:avLst/>
            <a:gdLst>
              <a:gd name="T0" fmla="*/ 2147483647 w 1824"/>
              <a:gd name="T1" fmla="*/ 2147483647 h 2648"/>
              <a:gd name="T2" fmla="*/ 2147483647 w 1824"/>
              <a:gd name="T3" fmla="*/ 2147483647 h 2648"/>
              <a:gd name="T4" fmla="*/ 2147483647 w 1824"/>
              <a:gd name="T5" fmla="*/ 2147483647 h 2648"/>
              <a:gd name="T6" fmla="*/ 2147483647 w 1824"/>
              <a:gd name="T7" fmla="*/ 2147483647 h 2648"/>
              <a:gd name="T8" fmla="*/ 2147483647 w 1824"/>
              <a:gd name="T9" fmla="*/ 2147483647 h 2648"/>
              <a:gd name="T10" fmla="*/ 2147483647 w 1824"/>
              <a:gd name="T11" fmla="*/ 2147483647 h 2648"/>
              <a:gd name="T12" fmla="*/ 2147483647 w 1824"/>
              <a:gd name="T13" fmla="*/ 2147483647 h 2648"/>
              <a:gd name="T14" fmla="*/ 2147483647 w 1824"/>
              <a:gd name="T15" fmla="*/ 2147483647 h 2648"/>
              <a:gd name="T16" fmla="*/ 2147483647 w 1824"/>
              <a:gd name="T17" fmla="*/ 2147483647 h 2648"/>
              <a:gd name="T18" fmla="*/ 2147483647 w 1824"/>
              <a:gd name="T19" fmla="*/ 2147483647 h 2648"/>
              <a:gd name="T20" fmla="*/ 2147483647 w 1824"/>
              <a:gd name="T21" fmla="*/ 2147483647 h 2648"/>
              <a:gd name="T22" fmla="*/ 2147483647 w 1824"/>
              <a:gd name="T23" fmla="*/ 2147483647 h 2648"/>
              <a:gd name="T24" fmla="*/ 2147483647 w 1824"/>
              <a:gd name="T25" fmla="*/ 2147483647 h 2648"/>
              <a:gd name="T26" fmla="*/ 2147483647 w 1824"/>
              <a:gd name="T27" fmla="*/ 2147483647 h 2648"/>
              <a:gd name="T28" fmla="*/ 2147483647 w 1824"/>
              <a:gd name="T29" fmla="*/ 2147483647 h 2648"/>
              <a:gd name="T30" fmla="*/ 2147483647 w 1824"/>
              <a:gd name="T31" fmla="*/ 2147483647 h 2648"/>
              <a:gd name="T32" fmla="*/ 2147483647 w 1824"/>
              <a:gd name="T33" fmla="*/ 2147483647 h 2648"/>
              <a:gd name="T34" fmla="*/ 2147483647 w 1824"/>
              <a:gd name="T35" fmla="*/ 2147483647 h 2648"/>
              <a:gd name="T36" fmla="*/ 2147483647 w 1824"/>
              <a:gd name="T37" fmla="*/ 2147483647 h 2648"/>
              <a:gd name="T38" fmla="*/ 2147483647 w 1824"/>
              <a:gd name="T39" fmla="*/ 2147483647 h 2648"/>
              <a:gd name="T40" fmla="*/ 2147483647 w 1824"/>
              <a:gd name="T41" fmla="*/ 2147483647 h 2648"/>
              <a:gd name="T42" fmla="*/ 2147483647 w 1824"/>
              <a:gd name="T43" fmla="*/ 2147483647 h 2648"/>
              <a:gd name="T44" fmla="*/ 2147483647 w 1824"/>
              <a:gd name="T45" fmla="*/ 2147483647 h 2648"/>
              <a:gd name="T46" fmla="*/ 2147483647 w 1824"/>
              <a:gd name="T47" fmla="*/ 2147483647 h 2648"/>
              <a:gd name="T48" fmla="*/ 2147483647 w 1824"/>
              <a:gd name="T49" fmla="*/ 2147483647 h 2648"/>
              <a:gd name="T50" fmla="*/ 2147483647 w 1824"/>
              <a:gd name="T51" fmla="*/ 2147483647 h 2648"/>
              <a:gd name="T52" fmla="*/ 2147483647 w 1824"/>
              <a:gd name="T53" fmla="*/ 2147483647 h 2648"/>
              <a:gd name="T54" fmla="*/ 2147483647 w 1824"/>
              <a:gd name="T55" fmla="*/ 2147483647 h 2648"/>
              <a:gd name="T56" fmla="*/ 2147483647 w 1824"/>
              <a:gd name="T57" fmla="*/ 2147483647 h 2648"/>
              <a:gd name="T58" fmla="*/ 2147483647 w 1824"/>
              <a:gd name="T59" fmla="*/ 2147483647 h 2648"/>
              <a:gd name="T60" fmla="*/ 2147483647 w 1824"/>
              <a:gd name="T61" fmla="*/ 2147483647 h 2648"/>
              <a:gd name="T62" fmla="*/ 2147483647 w 1824"/>
              <a:gd name="T63" fmla="*/ 2147483647 h 26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24"/>
              <a:gd name="T97" fmla="*/ 0 h 2648"/>
              <a:gd name="T98" fmla="*/ 1824 w 1824"/>
              <a:gd name="T99" fmla="*/ 2648 h 26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D11364"/>
              </a:gs>
              <a:gs pos="100000">
                <a:srgbClr val="61092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26" name="圆角矩形 125"/>
          <p:cNvSpPr/>
          <p:nvPr/>
        </p:nvSpPr>
        <p:spPr>
          <a:xfrm>
            <a:off x="5580063" y="5209952"/>
            <a:ext cx="3240087" cy="12636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solidFill>
                <a:srgbClr val="FFC000"/>
              </a:solidFill>
              <a:latin typeface="+mj-ea"/>
              <a:ea typeface="+mj-ea"/>
            </a:endParaRPr>
          </a:p>
        </p:txBody>
      </p:sp>
      <p:sp>
        <p:nvSpPr>
          <p:cNvPr id="128" name="Text Box 3"/>
          <p:cNvSpPr txBox="1">
            <a:spLocks noChangeArrowheads="1"/>
          </p:cNvSpPr>
          <p:nvPr/>
        </p:nvSpPr>
        <p:spPr bwMode="auto">
          <a:xfrm>
            <a:off x="323850" y="260648"/>
            <a:ext cx="56880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spcBef>
                <a:spcPct val="50000"/>
              </a:spcBef>
            </a:pPr>
            <a:r>
              <a:rPr kumimoji="1" lang="zh-CN" altLang="en-US" sz="2800" b="1">
                <a:solidFill>
                  <a:srgbClr val="0070C0"/>
                </a:solidFill>
                <a:latin typeface="微软雅黑" pitchFamily="34" charset="-122"/>
                <a:ea typeface="微软雅黑" pitchFamily="34" charset="-122"/>
              </a:rPr>
              <a:t>智慧园区</a:t>
            </a:r>
            <a:r>
              <a:rPr kumimoji="1" lang="zh-CN" altLang="en-US" sz="2800" b="1" smtClean="0">
                <a:solidFill>
                  <a:srgbClr val="0070C0"/>
                </a:solidFill>
                <a:latin typeface="微软雅黑" pitchFamily="34" charset="-122"/>
                <a:ea typeface="微软雅黑" pitchFamily="34" charset="-122"/>
              </a:rPr>
              <a:t>：智慧</a:t>
            </a:r>
            <a:r>
              <a:rPr kumimoji="1" lang="zh-CN" altLang="en-US" sz="2800" b="1">
                <a:solidFill>
                  <a:srgbClr val="0070C0"/>
                </a:solidFill>
                <a:latin typeface="微软雅黑" pitchFamily="34" charset="-122"/>
                <a:ea typeface="微软雅黑" pitchFamily="34" charset="-122"/>
              </a:rPr>
              <a:t>城市</a:t>
            </a:r>
            <a:r>
              <a:rPr kumimoji="1" lang="zh-CN" altLang="en-US" sz="2800" b="1" smtClean="0">
                <a:solidFill>
                  <a:srgbClr val="0070C0"/>
                </a:solidFill>
                <a:latin typeface="微软雅黑" pitchFamily="34" charset="-122"/>
                <a:ea typeface="微软雅黑" pitchFamily="34" charset="-122"/>
              </a:rPr>
              <a:t>建设 </a:t>
            </a:r>
            <a:r>
              <a:rPr kumimoji="1" lang="zh-CN" altLang="en-US" sz="2800" b="1" smtClean="0">
                <a:solidFill>
                  <a:srgbClr val="FF3300"/>
                </a:solidFill>
                <a:latin typeface="微软雅黑" pitchFamily="34" charset="-122"/>
                <a:ea typeface="微软雅黑" pitchFamily="34" charset="-122"/>
              </a:rPr>
              <a:t>先行</a:t>
            </a:r>
            <a:r>
              <a:rPr kumimoji="1" lang="zh-CN" altLang="en-US" sz="2800" b="1">
                <a:solidFill>
                  <a:srgbClr val="FF3300"/>
                </a:solidFill>
                <a:latin typeface="微软雅黑" pitchFamily="34" charset="-122"/>
                <a:ea typeface="微软雅黑" pitchFamily="34" charset="-122"/>
              </a:rPr>
              <a:t>区</a:t>
            </a:r>
          </a:p>
        </p:txBody>
      </p:sp>
      <p:cxnSp>
        <p:nvCxnSpPr>
          <p:cNvPr id="133" name="直接连接符 132"/>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4" name="椭圆 133"/>
          <p:cNvSpPr/>
          <p:nvPr/>
        </p:nvSpPr>
        <p:spPr bwMode="auto">
          <a:xfrm>
            <a:off x="7197725" y="492547"/>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35" name="椭圆 134"/>
          <p:cNvSpPr/>
          <p:nvPr/>
        </p:nvSpPr>
        <p:spPr bwMode="auto">
          <a:xfrm>
            <a:off x="8061325" y="476672"/>
            <a:ext cx="723900" cy="677862"/>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36" name="椭圆 135"/>
          <p:cNvSpPr/>
          <p:nvPr/>
        </p:nvSpPr>
        <p:spPr bwMode="auto">
          <a:xfrm>
            <a:off x="6334125" y="476672"/>
            <a:ext cx="723900" cy="677862"/>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Tree>
    <p:extLst>
      <p:ext uri="{BB962C8B-B14F-4D97-AF65-F5344CB8AC3E}">
        <p14:creationId xmlns:p14="http://schemas.microsoft.com/office/powerpoint/2010/main" val="2757482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3000" fill="hold" grpId="0" nodeType="with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wipe(left)">
                                      <p:cBhvr>
                                        <p:cTn id="7" dur="500"/>
                                        <p:tgtEl>
                                          <p:spTgt spid="125"/>
                                        </p:tgtEl>
                                      </p:cBhvr>
                                    </p:animEffect>
                                  </p:childTnLst>
                                </p:cTn>
                              </p:par>
                            </p:childTnLst>
                          </p:cTn>
                        </p:par>
                        <p:par>
                          <p:cTn id="8" fill="hold">
                            <p:stCondLst>
                              <p:cond delay="1500"/>
                            </p:stCondLst>
                            <p:childTnLst>
                              <p:par>
                                <p:cTn id="9" presetID="26" presetClass="emph" presetSubtype="0" fill="hold" grpId="0" nodeType="afterEffect">
                                  <p:stCondLst>
                                    <p:cond delay="0"/>
                                  </p:stCondLst>
                                  <p:childTnLst>
                                    <p:animEffect transition="out" filter="fade">
                                      <p:cBhvr>
                                        <p:cTn id="10" dur="500" tmFilter="0, 0; .2, .5; .8, .5; 1, 0"/>
                                        <p:tgtEl>
                                          <p:spTgt spid="8"/>
                                        </p:tgtEl>
                                      </p:cBhvr>
                                    </p:animEffect>
                                    <p:animScale>
                                      <p:cBhvr>
                                        <p:cTn id="11" dur="250" autoRev="1" fill="hold"/>
                                        <p:tgtEl>
                                          <p:spTgt spid="8"/>
                                        </p:tgtEl>
                                      </p:cBhvr>
                                      <p:by x="105000" y="105000"/>
                                    </p:animScale>
                                  </p:childTnLst>
                                </p:cTn>
                              </p:par>
                            </p:childTnLst>
                          </p:cTn>
                        </p:par>
                        <p:par>
                          <p:cTn id="12" fill="hold">
                            <p:stCondLst>
                              <p:cond delay="2000"/>
                            </p:stCondLst>
                            <p:childTnLst>
                              <p:par>
                                <p:cTn id="13" presetID="26" presetClass="emph" presetSubtype="0" fill="hold" grpId="0" nodeType="afterEffect">
                                  <p:stCondLst>
                                    <p:cond delay="0"/>
                                  </p:stCondLst>
                                  <p:childTnLst>
                                    <p:animEffect transition="out" filter="fade">
                                      <p:cBhvr>
                                        <p:cTn id="14" dur="500" tmFilter="0, 0; .2, .5; .8, .5; 1, 0"/>
                                        <p:tgtEl>
                                          <p:spTgt spid="4"/>
                                        </p:tgtEl>
                                      </p:cBhvr>
                                    </p:animEffect>
                                    <p:animScale>
                                      <p:cBhvr>
                                        <p:cTn id="15" dur="250" autoRev="1" fill="hold"/>
                                        <p:tgtEl>
                                          <p:spTgt spid="4"/>
                                        </p:tgtEl>
                                      </p:cBhvr>
                                      <p:by x="105000" y="105000"/>
                                    </p:animScale>
                                  </p:childTnLst>
                                </p:cTn>
                              </p:par>
                              <p:par>
                                <p:cTn id="16" presetID="26" presetClass="emph" presetSubtype="0" fill="hold" grpId="0" nodeType="withEffect">
                                  <p:stCondLst>
                                    <p:cond delay="0"/>
                                  </p:stCondLst>
                                  <p:childTnLst>
                                    <p:animEffect transition="out" filter="fade">
                                      <p:cBhvr>
                                        <p:cTn id="17" dur="500" tmFilter="0, 0; .2, .5; .8, .5; 1, 0"/>
                                        <p:tgtEl>
                                          <p:spTgt spid="5"/>
                                        </p:tgtEl>
                                      </p:cBhvr>
                                    </p:animEffect>
                                    <p:animScale>
                                      <p:cBhvr>
                                        <p:cTn id="18" dur="250" autoRev="1" fill="hold"/>
                                        <p:tgtEl>
                                          <p:spTgt spid="5"/>
                                        </p:tgtEl>
                                      </p:cBhvr>
                                      <p:by x="105000" y="105000"/>
                                    </p:animScale>
                                  </p:childTnLst>
                                </p:cTn>
                              </p:par>
                              <p:par>
                                <p:cTn id="19" presetID="26" presetClass="emph" presetSubtype="0" fill="hold" grpId="0" nodeType="withEffect">
                                  <p:stCondLst>
                                    <p:cond delay="0"/>
                                  </p:stCondLst>
                                  <p:childTnLst>
                                    <p:animEffect transition="out" filter="fade">
                                      <p:cBhvr>
                                        <p:cTn id="20" dur="500" tmFilter="0, 0; .2, .5; .8, .5; 1, 0"/>
                                        <p:tgtEl>
                                          <p:spTgt spid="6"/>
                                        </p:tgtEl>
                                      </p:cBhvr>
                                    </p:animEffect>
                                    <p:animScale>
                                      <p:cBhvr>
                                        <p:cTn id="21"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125"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9" name="矩形 138"/>
          <p:cNvSpPr/>
          <p:nvPr/>
        </p:nvSpPr>
        <p:spPr>
          <a:xfrm>
            <a:off x="1260360" y="6114782"/>
            <a:ext cx="8496216" cy="338554"/>
          </a:xfrm>
          <a:prstGeom prst="rect">
            <a:avLst/>
          </a:prstGeom>
        </p:spPr>
        <p:txBody>
          <a:bodyPr wrap="square">
            <a:spAutoFit/>
          </a:bodyPr>
          <a:lstStyle/>
          <a:p>
            <a:r>
              <a:rPr lang="zh-CN" altLang="en-US" sz="1600" b="1" smtClean="0">
                <a:latin typeface="微软雅黑" pitchFamily="34" charset="-122"/>
                <a:ea typeface="微软雅黑" pitchFamily="34" charset="-122"/>
              </a:rPr>
              <a:t>整合</a:t>
            </a:r>
            <a:r>
              <a:rPr lang="zh-CN" altLang="en-US" sz="1600" b="1" dirty="0" smtClean="0">
                <a:latin typeface="微软雅黑" pitchFamily="34" charset="-122"/>
                <a:ea typeface="微软雅黑" pitchFamily="34" charset="-122"/>
              </a:rPr>
              <a:t>经开区物流服务企业、运输个体户，面向园区企业提供专业的第三方物流服务</a:t>
            </a:r>
            <a:endParaRPr lang="zh-CN" altLang="en-US" sz="1600" b="1" dirty="0">
              <a:latin typeface="微软雅黑" pitchFamily="34" charset="-122"/>
              <a:ea typeface="微软雅黑" pitchFamily="34" charset="-122"/>
            </a:endParaRPr>
          </a:p>
        </p:txBody>
      </p:sp>
      <p:cxnSp>
        <p:nvCxnSpPr>
          <p:cNvPr id="154" name="直接连接符 153"/>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3"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sp>
        <p:nvSpPr>
          <p:cNvPr id="24" name="圆角矩形 23"/>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企业</a:t>
            </a:r>
            <a:r>
              <a:rPr lang="en-US" altLang="zh-CN" sz="1400" b="1">
                <a:solidFill>
                  <a:schemeClr val="tx1"/>
                </a:solidFill>
                <a:latin typeface="微软雅黑" pitchFamily="34" charset="-122"/>
                <a:ea typeface="微软雅黑" pitchFamily="34" charset="-122"/>
              </a:rPr>
              <a:t>SaaS</a:t>
            </a:r>
            <a:r>
              <a:rPr lang="zh-CN" altLang="en-US" sz="1400" b="1">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25" name="直接连接符 24"/>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6" name="圆角矩形 25"/>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云桌面</a:t>
            </a:r>
            <a:endParaRPr lang="en-US" altLang="zh-CN" sz="1400" b="1" smtClean="0">
              <a:solidFill>
                <a:schemeClr val="tx1"/>
              </a:solidFill>
              <a:latin typeface="微软雅黑" pitchFamily="34" charset="-122"/>
              <a:ea typeface="微软雅黑" pitchFamily="34" charset="-122"/>
            </a:endParaRPr>
          </a:p>
          <a:p>
            <a:pPr algn="ctr"/>
            <a:r>
              <a:rPr lang="zh-CN" altLang="en-US" sz="1400" b="1" smtClean="0">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27" name="直接连接符 26"/>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8" name="圆角矩形 27"/>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园区一卡通</a:t>
            </a:r>
            <a:endParaRPr lang="zh-CN" altLang="en-US" sz="1400" b="1" dirty="0">
              <a:solidFill>
                <a:schemeClr val="tx1"/>
              </a:solidFill>
              <a:latin typeface="微软雅黑" pitchFamily="34" charset="-122"/>
              <a:ea typeface="微软雅黑" pitchFamily="34" charset="-122"/>
            </a:endParaRPr>
          </a:p>
        </p:txBody>
      </p:sp>
      <p:cxnSp>
        <p:nvCxnSpPr>
          <p:cNvPr id="29" name="直接连接符 28"/>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0" name="圆角矩形 29"/>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综合信息发布平台</a:t>
            </a:r>
            <a:endParaRPr lang="zh-CN" altLang="en-US" sz="1400" b="1" dirty="0">
              <a:solidFill>
                <a:schemeClr val="tx1"/>
              </a:solidFill>
              <a:latin typeface="微软雅黑" pitchFamily="34" charset="-122"/>
              <a:ea typeface="微软雅黑" pitchFamily="34" charset="-122"/>
            </a:endParaRPr>
          </a:p>
        </p:txBody>
      </p:sp>
      <p:cxnSp>
        <p:nvCxnSpPr>
          <p:cNvPr id="31" name="直接连接符 30"/>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 name="圆角矩形 31"/>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统一呼叫中心</a:t>
            </a:r>
            <a:endParaRPr lang="zh-CN" altLang="en-US" sz="1400" b="1" dirty="0">
              <a:solidFill>
                <a:schemeClr val="tx1"/>
              </a:solidFill>
              <a:latin typeface="微软雅黑" pitchFamily="34" charset="-122"/>
              <a:ea typeface="微软雅黑" pitchFamily="34" charset="-122"/>
            </a:endParaRPr>
          </a:p>
        </p:txBody>
      </p:sp>
      <p:cxnSp>
        <p:nvCxnSpPr>
          <p:cNvPr id="33" name="直接连接符 32"/>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4" name="圆角矩形 33"/>
          <p:cNvSpPr/>
          <p:nvPr/>
        </p:nvSpPr>
        <p:spPr>
          <a:xfrm>
            <a:off x="4537076" y="1011559"/>
            <a:ext cx="1009614"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信息亭服务系统</a:t>
            </a:r>
            <a:endParaRPr lang="zh-CN" altLang="en-US" sz="1400" b="1" dirty="0">
              <a:solidFill>
                <a:schemeClr val="tx1"/>
              </a:solidFill>
              <a:latin typeface="微软雅黑" pitchFamily="34" charset="-122"/>
              <a:ea typeface="微软雅黑" pitchFamily="34" charset="-122"/>
            </a:endParaRPr>
          </a:p>
        </p:txBody>
      </p:sp>
      <p:cxnSp>
        <p:nvCxnSpPr>
          <p:cNvPr id="35" name="直接连接符 34"/>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6" name="圆角矩形 35"/>
          <p:cNvSpPr/>
          <p:nvPr/>
        </p:nvSpPr>
        <p:spPr>
          <a:xfrm>
            <a:off x="5580112" y="1011559"/>
            <a:ext cx="79208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访客管理系统</a:t>
            </a:r>
            <a:endParaRPr lang="zh-CN" altLang="en-US" sz="1400" b="1" dirty="0">
              <a:solidFill>
                <a:schemeClr val="tx1"/>
              </a:solidFill>
              <a:latin typeface="微软雅黑" pitchFamily="34" charset="-122"/>
              <a:ea typeface="微软雅黑" pitchFamily="34" charset="-122"/>
            </a:endParaRPr>
          </a:p>
        </p:txBody>
      </p:sp>
      <p:cxnSp>
        <p:nvCxnSpPr>
          <p:cNvPr id="37" name="直接连接符 36"/>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8" name="圆角矩形 37"/>
          <p:cNvSpPr/>
          <p:nvPr/>
        </p:nvSpPr>
        <p:spPr>
          <a:xfrm>
            <a:off x="6372200" y="1011559"/>
            <a:ext cx="974689"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物流服务平台</a:t>
            </a:r>
            <a:endParaRPr lang="zh-CN" altLang="en-US" sz="1400" b="1" dirty="0">
              <a:solidFill>
                <a:schemeClr val="bg1"/>
              </a:solidFill>
              <a:latin typeface="微软雅黑" pitchFamily="34" charset="-122"/>
              <a:ea typeface="微软雅黑" pitchFamily="34" charset="-122"/>
            </a:endParaRPr>
          </a:p>
        </p:txBody>
      </p:sp>
      <p:cxnSp>
        <p:nvCxnSpPr>
          <p:cNvPr id="39" name="直接连接符 38"/>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0" name="圆角矩形 39"/>
          <p:cNvSpPr/>
          <p:nvPr/>
        </p:nvSpPr>
        <p:spPr>
          <a:xfrm>
            <a:off x="7380312" y="1011559"/>
            <a:ext cx="1080120"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智慧产权服务平台</a:t>
            </a:r>
            <a:endParaRPr lang="zh-CN" altLang="en-US" sz="1400" b="1" dirty="0">
              <a:solidFill>
                <a:schemeClr val="tx1"/>
              </a:solidFill>
              <a:latin typeface="微软雅黑" pitchFamily="34" charset="-122"/>
              <a:ea typeface="微软雅黑" pitchFamily="34" charset="-122"/>
            </a:endParaRPr>
          </a:p>
        </p:txBody>
      </p:sp>
      <p:cxnSp>
        <p:nvCxnSpPr>
          <p:cNvPr id="41" name="直接连接符 40"/>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136525" y="1772816"/>
            <a:ext cx="8648700" cy="3648075"/>
            <a:chOff x="136525" y="2377413"/>
            <a:chExt cx="8648700" cy="3648075"/>
          </a:xfrm>
        </p:grpSpPr>
        <p:pic>
          <p:nvPicPr>
            <p:cNvPr id="5734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6525" y="2377413"/>
              <a:ext cx="8648700"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椭圆 1"/>
            <p:cNvSpPr/>
            <p:nvPr/>
          </p:nvSpPr>
          <p:spPr>
            <a:xfrm>
              <a:off x="827584" y="2492896"/>
              <a:ext cx="7107677" cy="115212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rgbClr val="0070C0"/>
                  </a:solidFill>
                </a:rPr>
                <a:t>园区</a:t>
              </a:r>
              <a:r>
                <a:rPr lang="zh-CN" altLang="en-US" dirty="0" smtClean="0">
                  <a:solidFill>
                    <a:srgbClr val="0070C0"/>
                  </a:solidFill>
                </a:rPr>
                <a:t>区物流服务平台</a:t>
              </a:r>
              <a:endParaRPr lang="zh-CN" altLang="en-US" dirty="0">
                <a:solidFill>
                  <a:srgbClr val="0070C0"/>
                </a:solidFill>
              </a:endParaRPr>
            </a:p>
          </p:txBody>
        </p:sp>
      </p:grpSp>
      <p:sp>
        <p:nvSpPr>
          <p:cNvPr id="42" name="同心圆 41"/>
          <p:cNvSpPr/>
          <p:nvPr/>
        </p:nvSpPr>
        <p:spPr>
          <a:xfrm>
            <a:off x="733125" y="6093296"/>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153543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39"/>
                                        </p:tgtEl>
                                        <p:attrNameLst>
                                          <p:attrName>style.visibility</p:attrName>
                                        </p:attrNameLst>
                                      </p:cBhvr>
                                      <p:to>
                                        <p:strVal val="visible"/>
                                      </p:to>
                                    </p:set>
                                    <p:anim calcmode="lin" valueType="num">
                                      <p:cBhvr additive="base">
                                        <p:cTn id="7" dur="500" fill="hold"/>
                                        <p:tgtEl>
                                          <p:spTgt spid="139"/>
                                        </p:tgtEl>
                                        <p:attrNameLst>
                                          <p:attrName>ppt_x</p:attrName>
                                        </p:attrNameLst>
                                      </p:cBhvr>
                                      <p:tavLst>
                                        <p:tav tm="0">
                                          <p:val>
                                            <p:strVal val="1+#ppt_w/2"/>
                                          </p:val>
                                        </p:tav>
                                        <p:tav tm="100000">
                                          <p:val>
                                            <p:strVal val="#ppt_x"/>
                                          </p:val>
                                        </p:tav>
                                      </p:tavLst>
                                    </p:anim>
                                    <p:anim calcmode="lin" valueType="num">
                                      <p:cBhvr additive="base">
                                        <p:cTn id="8" dur="500" fill="hold"/>
                                        <p:tgtEl>
                                          <p:spTgt spid="1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54" name="直接连接符 153"/>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3"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4</a:t>
            </a:r>
            <a:r>
              <a:rPr lang="en-US" altLang="zh-CN" smtClean="0"/>
              <a:t>  </a:t>
            </a:r>
            <a:r>
              <a:rPr lang="zh-CN" altLang="en-US" smtClean="0"/>
              <a:t>信息强</a:t>
            </a:r>
            <a:r>
              <a:rPr lang="zh-CN" altLang="en-US" smtClean="0">
                <a:solidFill>
                  <a:srgbClr val="FF3300"/>
                </a:solidFill>
              </a:rPr>
              <a:t>企</a:t>
            </a:r>
            <a:r>
              <a:rPr lang="zh-CN" altLang="en-US" smtClean="0"/>
              <a:t> </a:t>
            </a:r>
            <a:r>
              <a:rPr lang="en-US" altLang="zh-CN" smtClean="0"/>
              <a:t>— </a:t>
            </a:r>
            <a:r>
              <a:rPr lang="zh-CN" altLang="en-US" smtClean="0">
                <a:latin typeface="楷体_GB2312" pitchFamily="49" charset="-122"/>
                <a:ea typeface="楷体_GB2312" pitchFamily="49" charset="-122"/>
              </a:rPr>
              <a:t>企业服务应用</a:t>
            </a:r>
            <a:endParaRPr lang="zh-CN" altLang="en-US" dirty="0">
              <a:latin typeface="楷体_GB2312" pitchFamily="49" charset="-122"/>
              <a:ea typeface="楷体_GB2312" pitchFamily="49" charset="-122"/>
            </a:endParaRPr>
          </a:p>
        </p:txBody>
      </p:sp>
      <p:grpSp>
        <p:nvGrpSpPr>
          <p:cNvPr id="226" name="Group 30"/>
          <p:cNvGrpSpPr>
            <a:grpSpLocks/>
          </p:cNvGrpSpPr>
          <p:nvPr/>
        </p:nvGrpSpPr>
        <p:grpSpPr bwMode="auto">
          <a:xfrm>
            <a:off x="466923" y="2815322"/>
            <a:ext cx="8137525" cy="3349982"/>
            <a:chOff x="385" y="1591"/>
            <a:chExt cx="5126" cy="2111"/>
          </a:xfrm>
        </p:grpSpPr>
        <p:sp>
          <p:nvSpPr>
            <p:cNvPr id="227" name="AutoShape 5"/>
            <p:cNvSpPr>
              <a:spLocks noChangeArrowheads="1"/>
            </p:cNvSpPr>
            <p:nvPr/>
          </p:nvSpPr>
          <p:spPr bwMode="auto">
            <a:xfrm>
              <a:off x="387" y="1725"/>
              <a:ext cx="5124" cy="1977"/>
            </a:xfrm>
            <a:prstGeom prst="cube">
              <a:avLst>
                <a:gd name="adj" fmla="val 25000"/>
              </a:avLst>
            </a:prstGeom>
            <a:solidFill>
              <a:schemeClr val="bg2"/>
            </a:solidFill>
            <a:ln w="9525">
              <a:solidFill>
                <a:srgbClr val="FFCC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200" rIns="7200"/>
            <a:lstStyle/>
            <a:p>
              <a:endParaRPr lang="zh-CN" altLang="zh-CN" b="1">
                <a:latin typeface="微软雅黑" pitchFamily="34" charset="-122"/>
                <a:ea typeface="微软雅黑" pitchFamily="34" charset="-122"/>
              </a:endParaRPr>
            </a:p>
          </p:txBody>
        </p:sp>
        <p:sp>
          <p:nvSpPr>
            <p:cNvPr id="228" name="AutoShape 6"/>
            <p:cNvSpPr>
              <a:spLocks noChangeArrowheads="1"/>
            </p:cNvSpPr>
            <p:nvPr/>
          </p:nvSpPr>
          <p:spPr bwMode="auto">
            <a:xfrm>
              <a:off x="512" y="1591"/>
              <a:ext cx="1031" cy="523"/>
            </a:xfrm>
            <a:prstGeom prst="cube">
              <a:avLst>
                <a:gd name="adj" fmla="val 25000"/>
              </a:avLst>
            </a:prstGeom>
            <a:gradFill rotWithShape="1">
              <a:gsLst>
                <a:gs pos="0">
                  <a:srgbClr val="CCFFFF">
                    <a:alpha val="35001"/>
                  </a:srgbClr>
                </a:gs>
                <a:gs pos="100000">
                  <a:srgbClr val="00FFFF">
                    <a:alpha val="20000"/>
                  </a:srgbClr>
                </a:gs>
              </a:gsLst>
              <a:path path="rect">
                <a:fillToRect l="50000" t="50000" r="50000" b="50000"/>
              </a:path>
            </a:gradFill>
            <a:ln w="9525">
              <a:solidFill>
                <a:srgbClr val="CCFFFF"/>
              </a:solidFill>
              <a:miter lim="800000"/>
              <a:headEnd/>
              <a:tailEnd/>
            </a:ln>
          </p:spPr>
          <p:txBody>
            <a:bodyPr tIns="82800"/>
            <a:lstStyle/>
            <a:p>
              <a:pPr algn="just">
                <a:lnSpc>
                  <a:spcPct val="160000"/>
                </a:lnSpc>
              </a:pPr>
              <a:r>
                <a:rPr lang="zh-CN" altLang="en-US" sz="1600" b="1">
                  <a:solidFill>
                    <a:srgbClr val="006699"/>
                  </a:solidFill>
                  <a:latin typeface="微软雅黑" pitchFamily="34" charset="-122"/>
                  <a:ea typeface="微软雅黑" pitchFamily="34" charset="-122"/>
                </a:rPr>
                <a:t>创新情报体系</a:t>
              </a:r>
              <a:endParaRPr lang="zh-CN" altLang="en-US" sz="1600" b="1">
                <a:latin typeface="微软雅黑" pitchFamily="34" charset="-122"/>
                <a:ea typeface="微软雅黑" pitchFamily="34" charset="-122"/>
              </a:endParaRPr>
            </a:p>
          </p:txBody>
        </p:sp>
        <p:sp>
          <p:nvSpPr>
            <p:cNvPr id="229" name="AutoShape 7"/>
            <p:cNvSpPr>
              <a:spLocks noChangeArrowheads="1"/>
            </p:cNvSpPr>
            <p:nvPr/>
          </p:nvSpPr>
          <p:spPr bwMode="auto">
            <a:xfrm>
              <a:off x="1439" y="1591"/>
              <a:ext cx="1031" cy="523"/>
            </a:xfrm>
            <a:prstGeom prst="cube">
              <a:avLst>
                <a:gd name="adj" fmla="val 25000"/>
              </a:avLst>
            </a:prstGeom>
            <a:gradFill rotWithShape="1">
              <a:gsLst>
                <a:gs pos="0">
                  <a:srgbClr val="CCFFFF">
                    <a:alpha val="35001"/>
                  </a:srgbClr>
                </a:gs>
                <a:gs pos="100000">
                  <a:srgbClr val="00FFFF">
                    <a:alpha val="20000"/>
                  </a:srgbClr>
                </a:gs>
              </a:gsLst>
              <a:path path="rect">
                <a:fillToRect l="50000" t="50000" r="50000" b="50000"/>
              </a:path>
            </a:gradFill>
            <a:ln w="9525">
              <a:solidFill>
                <a:srgbClr val="CCFFFF"/>
              </a:solidFill>
              <a:miter lim="800000"/>
              <a:headEnd/>
              <a:tailEnd/>
            </a:ln>
          </p:spPr>
          <p:txBody>
            <a:bodyPr tIns="82800"/>
            <a:lstStyle/>
            <a:p>
              <a:pPr algn="ctr">
                <a:lnSpc>
                  <a:spcPct val="160000"/>
                </a:lnSpc>
              </a:pPr>
              <a:r>
                <a:rPr lang="zh-CN" altLang="en-US" sz="1600" b="1">
                  <a:solidFill>
                    <a:srgbClr val="006699"/>
                  </a:solidFill>
                  <a:latin typeface="微软雅黑" pitchFamily="34" charset="-122"/>
                  <a:ea typeface="微软雅黑" pitchFamily="34" charset="-122"/>
                </a:rPr>
                <a:t>专利保护体系</a:t>
              </a:r>
              <a:endParaRPr lang="zh-CN" altLang="en-US" sz="1600" b="1">
                <a:latin typeface="微软雅黑" pitchFamily="34" charset="-122"/>
                <a:ea typeface="微软雅黑" pitchFamily="34" charset="-122"/>
              </a:endParaRPr>
            </a:p>
          </p:txBody>
        </p:sp>
        <p:sp>
          <p:nvSpPr>
            <p:cNvPr id="230" name="AutoShape 8"/>
            <p:cNvSpPr>
              <a:spLocks noChangeArrowheads="1"/>
            </p:cNvSpPr>
            <p:nvPr/>
          </p:nvSpPr>
          <p:spPr bwMode="auto">
            <a:xfrm>
              <a:off x="2372" y="1591"/>
              <a:ext cx="1030" cy="523"/>
            </a:xfrm>
            <a:prstGeom prst="cube">
              <a:avLst>
                <a:gd name="adj" fmla="val 25000"/>
              </a:avLst>
            </a:prstGeom>
            <a:gradFill rotWithShape="1">
              <a:gsLst>
                <a:gs pos="0">
                  <a:srgbClr val="CCFFFF">
                    <a:alpha val="35001"/>
                  </a:srgbClr>
                </a:gs>
                <a:gs pos="100000">
                  <a:srgbClr val="00FFFF">
                    <a:alpha val="20000"/>
                  </a:srgbClr>
                </a:gs>
              </a:gsLst>
              <a:path path="rect">
                <a:fillToRect l="50000" t="50000" r="50000" b="50000"/>
              </a:path>
            </a:gradFill>
            <a:ln w="9525">
              <a:solidFill>
                <a:srgbClr val="CCFFFF"/>
              </a:solidFill>
              <a:miter lim="800000"/>
              <a:headEnd/>
              <a:tailEnd/>
            </a:ln>
          </p:spPr>
          <p:txBody>
            <a:bodyPr tIns="82800"/>
            <a:lstStyle/>
            <a:p>
              <a:pPr algn="ctr">
                <a:lnSpc>
                  <a:spcPct val="160000"/>
                </a:lnSpc>
              </a:pPr>
              <a:r>
                <a:rPr lang="zh-CN" altLang="en-US" sz="1600" b="1">
                  <a:solidFill>
                    <a:srgbClr val="006699"/>
                  </a:solidFill>
                  <a:latin typeface="微软雅黑" pitchFamily="34" charset="-122"/>
                  <a:ea typeface="微软雅黑" pitchFamily="34" charset="-122"/>
                </a:rPr>
                <a:t>专利管理体系</a:t>
              </a:r>
              <a:endParaRPr lang="zh-CN" altLang="en-US" sz="1600" b="1">
                <a:latin typeface="微软雅黑" pitchFamily="34" charset="-122"/>
                <a:ea typeface="微软雅黑" pitchFamily="34" charset="-122"/>
              </a:endParaRPr>
            </a:p>
          </p:txBody>
        </p:sp>
        <p:sp>
          <p:nvSpPr>
            <p:cNvPr id="231" name="AutoShape 9"/>
            <p:cNvSpPr>
              <a:spLocks noChangeArrowheads="1"/>
            </p:cNvSpPr>
            <p:nvPr/>
          </p:nvSpPr>
          <p:spPr bwMode="auto">
            <a:xfrm>
              <a:off x="3299" y="1591"/>
              <a:ext cx="1030" cy="523"/>
            </a:xfrm>
            <a:prstGeom prst="cube">
              <a:avLst>
                <a:gd name="adj" fmla="val 25000"/>
              </a:avLst>
            </a:prstGeom>
            <a:gradFill rotWithShape="1">
              <a:gsLst>
                <a:gs pos="0">
                  <a:srgbClr val="CCFFFF">
                    <a:alpha val="35001"/>
                  </a:srgbClr>
                </a:gs>
                <a:gs pos="100000">
                  <a:srgbClr val="00FFFF">
                    <a:alpha val="20000"/>
                  </a:srgbClr>
                </a:gs>
              </a:gsLst>
              <a:path path="rect">
                <a:fillToRect l="50000" t="50000" r="50000" b="50000"/>
              </a:path>
            </a:gradFill>
            <a:ln w="9525">
              <a:solidFill>
                <a:srgbClr val="CCFFFF"/>
              </a:solidFill>
              <a:miter lim="800000"/>
              <a:headEnd/>
              <a:tailEnd/>
            </a:ln>
          </p:spPr>
          <p:txBody>
            <a:bodyPr tIns="82800"/>
            <a:lstStyle/>
            <a:p>
              <a:pPr algn="ctr">
                <a:lnSpc>
                  <a:spcPct val="160000"/>
                </a:lnSpc>
              </a:pPr>
              <a:r>
                <a:rPr lang="zh-CN" altLang="en-US" sz="1600" b="1">
                  <a:solidFill>
                    <a:srgbClr val="006699"/>
                  </a:solidFill>
                  <a:latin typeface="微软雅黑" pitchFamily="34" charset="-122"/>
                  <a:ea typeface="微软雅黑" pitchFamily="34" charset="-122"/>
                </a:rPr>
                <a:t>专利交易体系</a:t>
              </a:r>
              <a:endParaRPr lang="zh-CN" altLang="en-US" sz="1600" b="1">
                <a:latin typeface="微软雅黑" pitchFamily="34" charset="-122"/>
                <a:ea typeface="微软雅黑" pitchFamily="34" charset="-122"/>
              </a:endParaRPr>
            </a:p>
          </p:txBody>
        </p:sp>
        <p:sp>
          <p:nvSpPr>
            <p:cNvPr id="232" name="AutoShape 10"/>
            <p:cNvSpPr>
              <a:spLocks noChangeArrowheads="1"/>
            </p:cNvSpPr>
            <p:nvPr/>
          </p:nvSpPr>
          <p:spPr bwMode="auto">
            <a:xfrm>
              <a:off x="394" y="2310"/>
              <a:ext cx="893" cy="314"/>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专利检索</a:t>
              </a:r>
            </a:p>
          </p:txBody>
        </p:sp>
        <p:sp>
          <p:nvSpPr>
            <p:cNvPr id="233" name="AutoShape 11"/>
            <p:cNvSpPr>
              <a:spLocks noChangeArrowheads="1"/>
            </p:cNvSpPr>
            <p:nvPr/>
          </p:nvSpPr>
          <p:spPr bwMode="auto">
            <a:xfrm>
              <a:off x="1312" y="2320"/>
              <a:ext cx="893" cy="314"/>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专利申请</a:t>
              </a:r>
            </a:p>
          </p:txBody>
        </p:sp>
        <p:sp>
          <p:nvSpPr>
            <p:cNvPr id="234" name="AutoShape 12"/>
            <p:cNvSpPr>
              <a:spLocks noChangeArrowheads="1"/>
            </p:cNvSpPr>
            <p:nvPr/>
          </p:nvSpPr>
          <p:spPr bwMode="auto">
            <a:xfrm>
              <a:off x="2239" y="2310"/>
              <a:ext cx="893" cy="321"/>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pPr algn="ctr"/>
              <a:r>
                <a:rPr lang="zh-CN" altLang="en-US" sz="1600" b="1">
                  <a:latin typeface="微软雅黑" pitchFamily="34" charset="-122"/>
                  <a:ea typeface="微软雅黑" pitchFamily="34" charset="-122"/>
                </a:rPr>
                <a:t>专利管理制度</a:t>
              </a:r>
            </a:p>
          </p:txBody>
        </p:sp>
        <p:sp>
          <p:nvSpPr>
            <p:cNvPr id="235" name="AutoShape 13"/>
            <p:cNvSpPr>
              <a:spLocks noChangeArrowheads="1"/>
            </p:cNvSpPr>
            <p:nvPr/>
          </p:nvSpPr>
          <p:spPr bwMode="auto">
            <a:xfrm>
              <a:off x="3164" y="2310"/>
              <a:ext cx="893" cy="314"/>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专利展示窗</a:t>
              </a:r>
            </a:p>
          </p:txBody>
        </p:sp>
        <p:sp>
          <p:nvSpPr>
            <p:cNvPr id="236" name="AutoShape 14"/>
            <p:cNvSpPr>
              <a:spLocks noChangeArrowheads="1"/>
            </p:cNvSpPr>
            <p:nvPr/>
          </p:nvSpPr>
          <p:spPr bwMode="auto">
            <a:xfrm>
              <a:off x="394" y="2631"/>
              <a:ext cx="893" cy="315"/>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专利分析</a:t>
              </a:r>
            </a:p>
          </p:txBody>
        </p:sp>
        <p:sp>
          <p:nvSpPr>
            <p:cNvPr id="237" name="AutoShape 15"/>
            <p:cNvSpPr>
              <a:spLocks noChangeArrowheads="1"/>
            </p:cNvSpPr>
            <p:nvPr/>
          </p:nvSpPr>
          <p:spPr bwMode="auto">
            <a:xfrm>
              <a:off x="1312" y="2631"/>
              <a:ext cx="893" cy="315"/>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专利代理</a:t>
              </a:r>
            </a:p>
          </p:txBody>
        </p:sp>
        <p:sp>
          <p:nvSpPr>
            <p:cNvPr id="238" name="AutoShape 16"/>
            <p:cNvSpPr>
              <a:spLocks noChangeArrowheads="1"/>
            </p:cNvSpPr>
            <p:nvPr/>
          </p:nvSpPr>
          <p:spPr bwMode="auto">
            <a:xfrm>
              <a:off x="1312" y="2946"/>
              <a:ext cx="893" cy="315"/>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法务咨询</a:t>
              </a:r>
            </a:p>
          </p:txBody>
        </p:sp>
        <p:sp>
          <p:nvSpPr>
            <p:cNvPr id="239" name="AutoShape 17"/>
            <p:cNvSpPr>
              <a:spLocks noChangeArrowheads="1"/>
            </p:cNvSpPr>
            <p:nvPr/>
          </p:nvSpPr>
          <p:spPr bwMode="auto">
            <a:xfrm>
              <a:off x="4226" y="1599"/>
              <a:ext cx="1031" cy="524"/>
            </a:xfrm>
            <a:prstGeom prst="cube">
              <a:avLst>
                <a:gd name="adj" fmla="val 25000"/>
              </a:avLst>
            </a:prstGeom>
            <a:gradFill rotWithShape="1">
              <a:gsLst>
                <a:gs pos="0">
                  <a:srgbClr val="CCFFFF">
                    <a:alpha val="35001"/>
                  </a:srgbClr>
                </a:gs>
                <a:gs pos="100000">
                  <a:srgbClr val="00FFFF">
                    <a:alpha val="20000"/>
                  </a:srgbClr>
                </a:gs>
              </a:gsLst>
              <a:path path="rect">
                <a:fillToRect l="50000" t="50000" r="50000" b="50000"/>
              </a:path>
            </a:gradFill>
            <a:ln w="9525">
              <a:solidFill>
                <a:srgbClr val="CCFFFF"/>
              </a:solidFill>
              <a:miter lim="800000"/>
              <a:headEnd/>
              <a:tailEnd/>
            </a:ln>
          </p:spPr>
          <p:txBody>
            <a:bodyPr tIns="82800"/>
            <a:lstStyle/>
            <a:p>
              <a:pPr algn="ctr">
                <a:lnSpc>
                  <a:spcPct val="160000"/>
                </a:lnSpc>
              </a:pPr>
              <a:r>
                <a:rPr lang="zh-CN" altLang="en-US" sz="1600" b="1">
                  <a:solidFill>
                    <a:srgbClr val="006699"/>
                  </a:solidFill>
                  <a:latin typeface="微软雅黑" pitchFamily="34" charset="-122"/>
                  <a:ea typeface="微软雅黑" pitchFamily="34" charset="-122"/>
                </a:rPr>
                <a:t>专利资讯体系</a:t>
              </a:r>
              <a:endParaRPr lang="zh-CN" altLang="en-US" sz="1600" b="1">
                <a:latin typeface="微软雅黑" pitchFamily="34" charset="-122"/>
                <a:ea typeface="微软雅黑" pitchFamily="34" charset="-122"/>
              </a:endParaRPr>
            </a:p>
          </p:txBody>
        </p:sp>
        <p:sp>
          <p:nvSpPr>
            <p:cNvPr id="240" name="AutoShape 18"/>
            <p:cNvSpPr>
              <a:spLocks noChangeArrowheads="1"/>
            </p:cNvSpPr>
            <p:nvPr/>
          </p:nvSpPr>
          <p:spPr bwMode="auto">
            <a:xfrm>
              <a:off x="2239" y="2946"/>
              <a:ext cx="893" cy="323"/>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pPr algn="ctr"/>
              <a:r>
                <a:rPr lang="zh-CN" altLang="en-US" sz="1600" b="1">
                  <a:latin typeface="微软雅黑" pitchFamily="34" charset="-122"/>
                  <a:ea typeface="微软雅黑" pitchFamily="34" charset="-122"/>
                </a:rPr>
                <a:t>软件管理系统</a:t>
              </a:r>
            </a:p>
          </p:txBody>
        </p:sp>
        <p:sp>
          <p:nvSpPr>
            <p:cNvPr id="241" name="AutoShape 19"/>
            <p:cNvSpPr>
              <a:spLocks noChangeArrowheads="1"/>
            </p:cNvSpPr>
            <p:nvPr/>
          </p:nvSpPr>
          <p:spPr bwMode="auto">
            <a:xfrm>
              <a:off x="2239" y="2631"/>
              <a:ext cx="893" cy="323"/>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pPr algn="ctr"/>
              <a:r>
                <a:rPr lang="zh-CN" altLang="en-US" sz="1600" b="1">
                  <a:latin typeface="微软雅黑" pitchFamily="34" charset="-122"/>
                  <a:ea typeface="微软雅黑" pitchFamily="34" charset="-122"/>
                </a:rPr>
                <a:t>专利事务管理</a:t>
              </a:r>
            </a:p>
          </p:txBody>
        </p:sp>
        <p:sp>
          <p:nvSpPr>
            <p:cNvPr id="242" name="AutoShape 20"/>
            <p:cNvSpPr>
              <a:spLocks noChangeArrowheads="1"/>
            </p:cNvSpPr>
            <p:nvPr/>
          </p:nvSpPr>
          <p:spPr bwMode="auto">
            <a:xfrm>
              <a:off x="3164" y="2631"/>
              <a:ext cx="893" cy="315"/>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pPr algn="ctr"/>
              <a:r>
                <a:rPr lang="zh-CN" altLang="en-US" sz="1600" b="1">
                  <a:latin typeface="微软雅黑" pitchFamily="34" charset="-122"/>
                  <a:ea typeface="微软雅黑" pitchFamily="34" charset="-122"/>
                </a:rPr>
                <a:t>技术交易平台</a:t>
              </a:r>
            </a:p>
          </p:txBody>
        </p:sp>
        <p:sp>
          <p:nvSpPr>
            <p:cNvPr id="243" name="AutoShape 21"/>
            <p:cNvSpPr>
              <a:spLocks noChangeArrowheads="1"/>
            </p:cNvSpPr>
            <p:nvPr/>
          </p:nvSpPr>
          <p:spPr bwMode="auto">
            <a:xfrm>
              <a:off x="3164" y="2946"/>
              <a:ext cx="893" cy="315"/>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pPr algn="ctr"/>
              <a:r>
                <a:rPr lang="zh-CN" altLang="en-US" sz="1600" b="1">
                  <a:latin typeface="微软雅黑" pitchFamily="34" charset="-122"/>
                  <a:ea typeface="微软雅黑" pitchFamily="34" charset="-122"/>
                </a:rPr>
                <a:t>技术贸易咨询</a:t>
              </a:r>
            </a:p>
          </p:txBody>
        </p:sp>
        <p:sp>
          <p:nvSpPr>
            <p:cNvPr id="245" name="AutoShape 23"/>
            <p:cNvSpPr>
              <a:spLocks noChangeArrowheads="1"/>
            </p:cNvSpPr>
            <p:nvPr/>
          </p:nvSpPr>
          <p:spPr bwMode="auto">
            <a:xfrm>
              <a:off x="4100" y="2316"/>
              <a:ext cx="893" cy="315"/>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专利知识库</a:t>
              </a:r>
            </a:p>
          </p:txBody>
        </p:sp>
        <p:sp>
          <p:nvSpPr>
            <p:cNvPr id="246" name="AutoShape 24"/>
            <p:cNvSpPr>
              <a:spLocks noChangeArrowheads="1"/>
            </p:cNvSpPr>
            <p:nvPr/>
          </p:nvSpPr>
          <p:spPr bwMode="auto">
            <a:xfrm>
              <a:off x="4100" y="2638"/>
              <a:ext cx="893" cy="315"/>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培训中心</a:t>
              </a:r>
            </a:p>
          </p:txBody>
        </p:sp>
        <p:sp>
          <p:nvSpPr>
            <p:cNvPr id="247" name="AutoShape 25"/>
            <p:cNvSpPr>
              <a:spLocks noChangeArrowheads="1"/>
            </p:cNvSpPr>
            <p:nvPr/>
          </p:nvSpPr>
          <p:spPr bwMode="auto">
            <a:xfrm>
              <a:off x="4100" y="2953"/>
              <a:ext cx="893" cy="314"/>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新闻资讯</a:t>
              </a:r>
            </a:p>
          </p:txBody>
        </p:sp>
        <p:sp>
          <p:nvSpPr>
            <p:cNvPr id="248" name="AutoShape 26"/>
            <p:cNvSpPr>
              <a:spLocks noChangeArrowheads="1"/>
            </p:cNvSpPr>
            <p:nvPr/>
          </p:nvSpPr>
          <p:spPr bwMode="auto">
            <a:xfrm>
              <a:off x="4100" y="3267"/>
              <a:ext cx="893" cy="314"/>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资格考试</a:t>
              </a:r>
            </a:p>
          </p:txBody>
        </p:sp>
        <p:sp>
          <p:nvSpPr>
            <p:cNvPr id="249" name="AutoShape 27"/>
            <p:cNvSpPr>
              <a:spLocks noChangeArrowheads="1"/>
            </p:cNvSpPr>
            <p:nvPr/>
          </p:nvSpPr>
          <p:spPr bwMode="auto">
            <a:xfrm>
              <a:off x="385" y="2938"/>
              <a:ext cx="893" cy="315"/>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zh-CN" altLang="en-US" sz="1600" b="1">
                  <a:latin typeface="微软雅黑" pitchFamily="34" charset="-122"/>
                  <a:ea typeface="微软雅黑" pitchFamily="34" charset="-122"/>
                </a:rPr>
                <a:t>专利咨询</a:t>
              </a:r>
            </a:p>
          </p:txBody>
        </p:sp>
        <p:sp>
          <p:nvSpPr>
            <p:cNvPr id="250" name="AutoShape 28"/>
            <p:cNvSpPr>
              <a:spLocks noChangeArrowheads="1"/>
            </p:cNvSpPr>
            <p:nvPr/>
          </p:nvSpPr>
          <p:spPr bwMode="auto">
            <a:xfrm>
              <a:off x="385" y="3276"/>
              <a:ext cx="893" cy="315"/>
            </a:xfrm>
            <a:prstGeom prst="roundRect">
              <a:avLst>
                <a:gd name="adj" fmla="val 16667"/>
              </a:avLst>
            </a:prstGeom>
            <a:solidFill>
              <a:srgbClr val="99CC00">
                <a:alpha val="28999"/>
              </a:srgbClr>
            </a:solidFill>
            <a:ln w="9525" algn="ctr">
              <a:solidFill>
                <a:srgbClr val="99CC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rIns="0"/>
            <a:lstStyle/>
            <a:p>
              <a:pPr algn="ctr"/>
              <a:r>
                <a:rPr lang="zh-CN" altLang="en-US" sz="1600" b="1">
                  <a:latin typeface="微软雅黑" pitchFamily="34" charset="-122"/>
                  <a:ea typeface="微软雅黑" pitchFamily="34" charset="-122"/>
                </a:rPr>
                <a:t>竞争情报检索</a:t>
              </a:r>
            </a:p>
          </p:txBody>
        </p:sp>
      </p:grpSp>
      <p:sp>
        <p:nvSpPr>
          <p:cNvPr id="47" name="圆角矩形 46"/>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企业</a:t>
            </a:r>
            <a:r>
              <a:rPr lang="en-US" altLang="zh-CN" sz="1400" b="1">
                <a:solidFill>
                  <a:schemeClr val="tx1"/>
                </a:solidFill>
                <a:latin typeface="微软雅黑" pitchFamily="34" charset="-122"/>
                <a:ea typeface="微软雅黑" pitchFamily="34" charset="-122"/>
              </a:rPr>
              <a:t>SaaS</a:t>
            </a:r>
            <a:r>
              <a:rPr lang="zh-CN" altLang="en-US" sz="1400" b="1">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48" name="直接连接符 47"/>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9" name="圆角矩形 48"/>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云桌面</a:t>
            </a:r>
            <a:endParaRPr lang="en-US" altLang="zh-CN" sz="1400" b="1" smtClean="0">
              <a:solidFill>
                <a:schemeClr val="tx1"/>
              </a:solidFill>
              <a:latin typeface="微软雅黑" pitchFamily="34" charset="-122"/>
              <a:ea typeface="微软雅黑" pitchFamily="34" charset="-122"/>
            </a:endParaRPr>
          </a:p>
          <a:p>
            <a:pPr algn="ctr"/>
            <a:r>
              <a:rPr lang="zh-CN" altLang="en-US" sz="1400" b="1" smtClean="0">
                <a:solidFill>
                  <a:schemeClr val="tx1"/>
                </a:solidFill>
                <a:latin typeface="微软雅黑" pitchFamily="34" charset="-122"/>
                <a:ea typeface="微软雅黑" pitchFamily="34" charset="-122"/>
              </a:rPr>
              <a:t>平台</a:t>
            </a:r>
            <a:endParaRPr lang="zh-CN" altLang="en-US" sz="1400" b="1" dirty="0">
              <a:solidFill>
                <a:schemeClr val="tx1"/>
              </a:solidFill>
              <a:latin typeface="微软雅黑" pitchFamily="34" charset="-122"/>
              <a:ea typeface="微软雅黑" pitchFamily="34" charset="-122"/>
            </a:endParaRPr>
          </a:p>
        </p:txBody>
      </p:sp>
      <p:cxnSp>
        <p:nvCxnSpPr>
          <p:cNvPr id="50" name="直接连接符 49"/>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1" name="圆角矩形 50"/>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园区一卡通</a:t>
            </a:r>
            <a:endParaRPr lang="zh-CN" altLang="en-US" sz="1400" b="1" dirty="0">
              <a:solidFill>
                <a:schemeClr val="tx1"/>
              </a:solidFill>
              <a:latin typeface="微软雅黑" pitchFamily="34" charset="-122"/>
              <a:ea typeface="微软雅黑" pitchFamily="34" charset="-122"/>
            </a:endParaRPr>
          </a:p>
        </p:txBody>
      </p:sp>
      <p:cxnSp>
        <p:nvCxnSpPr>
          <p:cNvPr id="52" name="直接连接符 51"/>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3" name="圆角矩形 52"/>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综合信息发布平台</a:t>
            </a:r>
            <a:endParaRPr lang="zh-CN" altLang="en-US" sz="1400" b="1" dirty="0">
              <a:solidFill>
                <a:schemeClr val="tx1"/>
              </a:solidFill>
              <a:latin typeface="微软雅黑" pitchFamily="34" charset="-122"/>
              <a:ea typeface="微软雅黑" pitchFamily="34" charset="-122"/>
            </a:endParaRPr>
          </a:p>
        </p:txBody>
      </p:sp>
      <p:cxnSp>
        <p:nvCxnSpPr>
          <p:cNvPr id="54" name="直接连接符 53"/>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5" name="圆角矩形 54"/>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统一呼叫中心</a:t>
            </a:r>
            <a:endParaRPr lang="zh-CN" altLang="en-US" sz="1400" b="1" dirty="0">
              <a:solidFill>
                <a:schemeClr val="tx1"/>
              </a:solidFill>
              <a:latin typeface="微软雅黑" pitchFamily="34" charset="-122"/>
              <a:ea typeface="微软雅黑" pitchFamily="34" charset="-122"/>
            </a:endParaRPr>
          </a:p>
        </p:txBody>
      </p:sp>
      <p:cxnSp>
        <p:nvCxnSpPr>
          <p:cNvPr id="56" name="直接连接符 55"/>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7" name="圆角矩形 56"/>
          <p:cNvSpPr/>
          <p:nvPr/>
        </p:nvSpPr>
        <p:spPr>
          <a:xfrm>
            <a:off x="4537076" y="1011559"/>
            <a:ext cx="1009614"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信息亭服务系统</a:t>
            </a:r>
            <a:endParaRPr lang="zh-CN" altLang="en-US" sz="1400" b="1" dirty="0">
              <a:solidFill>
                <a:schemeClr val="tx1"/>
              </a:solidFill>
              <a:latin typeface="微软雅黑" pitchFamily="34" charset="-122"/>
              <a:ea typeface="微软雅黑" pitchFamily="34" charset="-122"/>
            </a:endParaRPr>
          </a:p>
        </p:txBody>
      </p:sp>
      <p:cxnSp>
        <p:nvCxnSpPr>
          <p:cNvPr id="58" name="直接连接符 57"/>
          <p:cNvCxnSpPr/>
          <p:nvPr/>
        </p:nvCxnSpPr>
        <p:spPr>
          <a:xfrm>
            <a:off x="50760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9" name="圆角矩形 58"/>
          <p:cNvSpPr/>
          <p:nvPr/>
        </p:nvSpPr>
        <p:spPr>
          <a:xfrm>
            <a:off x="5580112" y="1011559"/>
            <a:ext cx="79208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访客管理系统</a:t>
            </a:r>
            <a:endParaRPr lang="zh-CN" altLang="en-US" sz="1400" b="1" dirty="0">
              <a:solidFill>
                <a:schemeClr val="tx1"/>
              </a:solidFill>
              <a:latin typeface="微软雅黑" pitchFamily="34" charset="-122"/>
              <a:ea typeface="微软雅黑" pitchFamily="34" charset="-122"/>
            </a:endParaRPr>
          </a:p>
        </p:txBody>
      </p:sp>
      <p:cxnSp>
        <p:nvCxnSpPr>
          <p:cNvPr id="60" name="直接连接符 59"/>
          <p:cNvCxnSpPr/>
          <p:nvPr/>
        </p:nvCxnSpPr>
        <p:spPr>
          <a:xfrm>
            <a:off x="59401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1" name="圆角矩形 60"/>
          <p:cNvSpPr/>
          <p:nvPr/>
        </p:nvSpPr>
        <p:spPr>
          <a:xfrm>
            <a:off x="6372200"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物流服务平台</a:t>
            </a:r>
            <a:endParaRPr lang="zh-CN" altLang="en-US" sz="1400" b="1" dirty="0">
              <a:solidFill>
                <a:schemeClr val="tx1"/>
              </a:solidFill>
              <a:latin typeface="微软雅黑" pitchFamily="34" charset="-122"/>
              <a:ea typeface="微软雅黑" pitchFamily="34" charset="-122"/>
            </a:endParaRPr>
          </a:p>
        </p:txBody>
      </p:sp>
      <p:cxnSp>
        <p:nvCxnSpPr>
          <p:cNvPr id="62" name="直接连接符 61"/>
          <p:cNvCxnSpPr/>
          <p:nvPr/>
        </p:nvCxnSpPr>
        <p:spPr>
          <a:xfrm>
            <a:off x="6876256"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3" name="圆角矩形 62"/>
          <p:cNvSpPr/>
          <p:nvPr/>
        </p:nvSpPr>
        <p:spPr>
          <a:xfrm>
            <a:off x="7380312" y="1011559"/>
            <a:ext cx="1080120"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智慧产权服务平台</a:t>
            </a:r>
            <a:endParaRPr lang="zh-CN" altLang="en-US" sz="1400" b="1" dirty="0">
              <a:solidFill>
                <a:schemeClr val="bg1"/>
              </a:solidFill>
              <a:latin typeface="微软雅黑" pitchFamily="34" charset="-122"/>
              <a:ea typeface="微软雅黑" pitchFamily="34" charset="-122"/>
            </a:endParaRPr>
          </a:p>
        </p:txBody>
      </p:sp>
      <p:cxnSp>
        <p:nvCxnSpPr>
          <p:cNvPr id="64" name="直接连接符 63"/>
          <p:cNvCxnSpPr/>
          <p:nvPr/>
        </p:nvCxnSpPr>
        <p:spPr>
          <a:xfrm>
            <a:off x="7740352"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1737650" y="1844824"/>
            <a:ext cx="6608466" cy="579005"/>
          </a:xfrm>
          <a:prstGeom prst="rect">
            <a:avLst/>
          </a:prstGeom>
        </p:spPr>
        <p:txBody>
          <a:bodyPr wrap="square">
            <a:spAutoFit/>
          </a:bodyPr>
          <a:lstStyle/>
          <a:p>
            <a:pPr algn="ctr">
              <a:lnSpc>
                <a:spcPct val="208000"/>
              </a:lnSpc>
            </a:pPr>
            <a:r>
              <a:rPr lang="zh-CN" altLang="en-US" b="1">
                <a:latin typeface="微软雅黑" pitchFamily="34" charset="-122"/>
                <a:ea typeface="微软雅黑" pitchFamily="34" charset="-122"/>
              </a:rPr>
              <a:t>面向技术创新企业提供“一站式” 知识产权服务平台</a:t>
            </a:r>
            <a:endParaRPr lang="zh-CN" altLang="en-US" b="1" dirty="0">
              <a:latin typeface="Arial" pitchFamily="34" charset="0"/>
              <a:ea typeface="华文中宋" pitchFamily="2" charset="-122"/>
            </a:endParaRPr>
          </a:p>
        </p:txBody>
      </p:sp>
      <p:sp>
        <p:nvSpPr>
          <p:cNvPr id="66" name="同心圆 65"/>
          <p:cNvSpPr/>
          <p:nvPr/>
        </p:nvSpPr>
        <p:spPr>
          <a:xfrm>
            <a:off x="1578726" y="2009805"/>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53621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txBox="1">
            <a:spLocks/>
          </p:cNvSpPr>
          <p:nvPr/>
        </p:nvSpPr>
        <p:spPr>
          <a:xfrm>
            <a:off x="611560" y="1935480"/>
            <a:ext cx="8229600" cy="4389120"/>
          </a:xfrm>
          <a:prstGeom prst="rect">
            <a:avLst/>
          </a:prstGeom>
        </p:spPr>
        <p:txBody>
          <a:bodyPr vert="horz" lIns="91440" tIns="45720" rIns="91440" bIns="45720" rtlCol="0">
            <a:normAutofit/>
          </a:bodyPr>
          <a:lstStyle>
            <a:defPPr>
              <a:defRPr lang="zh-CN"/>
            </a:defPPr>
            <a:lvl1pPr marL="342900" indent="-342900">
              <a:lnSpc>
                <a:spcPct val="150000"/>
              </a:lnSpc>
              <a:spcBef>
                <a:spcPct val="20000"/>
              </a:spcBef>
              <a:buClr>
                <a:schemeClr val="tx2"/>
              </a:buClr>
              <a:buSzPct val="70000"/>
              <a:buFont typeface="Wingdings 2" pitchFamily="18" charset="2"/>
              <a:buChar char="¥"/>
              <a:defRPr sz="2400" b="1">
                <a:latin typeface="微软雅黑" pitchFamily="34" charset="-122"/>
                <a:ea typeface="微软雅黑" pitchFamily="34" charset="-122"/>
              </a:defRPr>
            </a:lvl1pPr>
            <a:lvl2pPr marL="742950" lvl="1" indent="-285750">
              <a:lnSpc>
                <a:spcPct val="150000"/>
              </a:lnSpc>
              <a:spcBef>
                <a:spcPct val="20000"/>
              </a:spcBef>
              <a:buClr>
                <a:schemeClr val="accent4"/>
              </a:buClr>
              <a:buSzPct val="60000"/>
              <a:buFont typeface="Wingdings 2" pitchFamily="18" charset="2"/>
              <a:buChar char="¥"/>
              <a:defRPr sz="2000">
                <a:latin typeface="微软雅黑" pitchFamily="34" charset="-122"/>
                <a:ea typeface="微软雅黑" pitchFamily="34" charset="-122"/>
              </a:defRPr>
            </a:lvl2pPr>
          </a:lstStyle>
          <a:p>
            <a:r>
              <a:rPr lang="zh-CN" altLang="zh-CN"/>
              <a:t>园区</a:t>
            </a:r>
            <a:r>
              <a:rPr lang="zh-CN" altLang="zh-CN" smtClean="0"/>
              <a:t>规划展示</a:t>
            </a:r>
            <a:r>
              <a:rPr lang="zh-CN" altLang="en-US" smtClean="0"/>
              <a:t>系统</a:t>
            </a:r>
            <a:endParaRPr lang="en-US" altLang="zh-CN" dirty="0"/>
          </a:p>
          <a:p>
            <a:r>
              <a:rPr lang="zh-CN" altLang="zh-CN" dirty="0"/>
              <a:t>企业运营监测系统</a:t>
            </a:r>
            <a:endParaRPr lang="en-US" altLang="zh-CN" dirty="0"/>
          </a:p>
          <a:p>
            <a:r>
              <a:rPr lang="zh-CN" altLang="zh-CN" dirty="0"/>
              <a:t>视频安全监控系统</a:t>
            </a:r>
            <a:endParaRPr lang="en-US" altLang="zh-CN" dirty="0"/>
          </a:p>
          <a:p>
            <a:r>
              <a:rPr lang="zh-CN" altLang="zh-CN" dirty="0"/>
              <a:t>园区能耗监测系统</a:t>
            </a:r>
            <a:endParaRPr lang="en-US" altLang="zh-CN" dirty="0"/>
          </a:p>
          <a:p>
            <a:r>
              <a:rPr lang="zh-CN" altLang="zh-CN" dirty="0"/>
              <a:t>园区环境监测系统</a:t>
            </a:r>
            <a:endParaRPr lang="en-US" altLang="zh-CN" dirty="0"/>
          </a:p>
          <a:p>
            <a:r>
              <a:rPr lang="zh-CN" altLang="zh-CN" dirty="0"/>
              <a:t>园区建设监管系统</a:t>
            </a:r>
            <a:endParaRPr lang="zh-CN" altLang="en-US" dirty="0"/>
          </a:p>
        </p:txBody>
      </p:sp>
      <p:cxnSp>
        <p:nvCxnSpPr>
          <p:cNvPr id="7" name="直接连接符 6"/>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bwMode="auto">
          <a:xfrm>
            <a:off x="7197725" y="492547"/>
            <a:ext cx="723900" cy="67786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9" name="椭圆 8"/>
          <p:cNvSpPr/>
          <p:nvPr/>
        </p:nvSpPr>
        <p:spPr bwMode="auto">
          <a:xfrm>
            <a:off x="8061325" y="476672"/>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0" name="椭圆 9"/>
          <p:cNvSpPr/>
          <p:nvPr/>
        </p:nvSpPr>
        <p:spPr bwMode="auto">
          <a:xfrm>
            <a:off x="63341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pic>
        <p:nvPicPr>
          <p:cNvPr id="13" name="图片 1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771420" y="1988840"/>
            <a:ext cx="3707045" cy="3687688"/>
          </a:xfrm>
          <a:prstGeom prst="rect">
            <a:avLst/>
          </a:prstGeom>
          <a:effectLst>
            <a:softEdge rad="127000"/>
          </a:effectLst>
        </p:spPr>
      </p:pic>
      <p:sp>
        <p:nvSpPr>
          <p:cNvPr id="11"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5  </a:t>
            </a:r>
            <a:r>
              <a:rPr lang="zh-CN" altLang="en-US" smtClean="0"/>
              <a:t>信息优</a:t>
            </a:r>
            <a:r>
              <a:rPr lang="zh-CN" altLang="en-US" smtClean="0">
                <a:solidFill>
                  <a:srgbClr val="FF3300"/>
                </a:solidFill>
              </a:rPr>
              <a:t>园</a:t>
            </a:r>
            <a:r>
              <a:rPr lang="zh-CN" altLang="en-US" smtClean="0"/>
              <a:t> </a:t>
            </a:r>
            <a:r>
              <a:rPr lang="en-US" altLang="zh-CN" smtClean="0"/>
              <a:t>— </a:t>
            </a:r>
            <a:r>
              <a:rPr lang="zh-CN" altLang="en-US" smtClean="0">
                <a:latin typeface="楷体_GB2312" pitchFamily="49" charset="-122"/>
                <a:ea typeface="楷体_GB2312" pitchFamily="49" charset="-122"/>
              </a:rPr>
              <a:t>园区管理应用</a:t>
            </a:r>
            <a:endParaRPr lang="zh-CN" altLang="en-US" dirty="0">
              <a:latin typeface="楷体_GB2312" pitchFamily="49" charset="-122"/>
              <a:ea typeface="楷体_GB2312" pitchFamily="49" charset="-122"/>
            </a:endParaRPr>
          </a:p>
        </p:txBody>
      </p:sp>
      <p:grpSp>
        <p:nvGrpSpPr>
          <p:cNvPr id="2" name="组合 1"/>
          <p:cNvGrpSpPr/>
          <p:nvPr/>
        </p:nvGrpSpPr>
        <p:grpSpPr>
          <a:xfrm>
            <a:off x="3635896" y="2060848"/>
            <a:ext cx="4787379" cy="369332"/>
            <a:chOff x="3635896" y="2060848"/>
            <a:chExt cx="4787379" cy="369332"/>
          </a:xfrm>
        </p:grpSpPr>
        <p:sp>
          <p:nvSpPr>
            <p:cNvPr id="12" name="TextBox 11"/>
            <p:cNvSpPr txBox="1"/>
            <p:nvPr/>
          </p:nvSpPr>
          <p:spPr>
            <a:xfrm>
              <a:off x="3995935" y="2060848"/>
              <a:ext cx="4427340"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全景展示提升园区形象促进招商引资</a:t>
              </a:r>
              <a:endParaRPr lang="zh-CN" altLang="en-US">
                <a:solidFill>
                  <a:srgbClr val="FFFF00"/>
                </a:solidFill>
                <a:effectLst>
                  <a:outerShdw blurRad="38100" dist="38100" dir="2700000" algn="tl">
                    <a:srgbClr val="000000">
                      <a:alpha val="43137"/>
                    </a:srgbClr>
                  </a:outerShdw>
                </a:effectLst>
              </a:endParaRPr>
            </a:p>
          </p:txBody>
        </p:sp>
        <p:sp>
          <p:nvSpPr>
            <p:cNvPr id="17" name="右箭头 16"/>
            <p:cNvSpPr/>
            <p:nvPr/>
          </p:nvSpPr>
          <p:spPr>
            <a:xfrm>
              <a:off x="3635896" y="2132856"/>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 name="组合 3"/>
          <p:cNvGrpSpPr/>
          <p:nvPr/>
        </p:nvGrpSpPr>
        <p:grpSpPr>
          <a:xfrm>
            <a:off x="3635896" y="2699628"/>
            <a:ext cx="4787379" cy="369332"/>
            <a:chOff x="3635896" y="2699628"/>
            <a:chExt cx="4787379" cy="369332"/>
          </a:xfrm>
        </p:grpSpPr>
        <p:sp>
          <p:nvSpPr>
            <p:cNvPr id="14" name="TextBox 13"/>
            <p:cNvSpPr txBox="1"/>
            <p:nvPr/>
          </p:nvSpPr>
          <p:spPr>
            <a:xfrm>
              <a:off x="3995935" y="2699628"/>
              <a:ext cx="4427340"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实时动态监测统计企业经营有利宏观决策</a:t>
              </a:r>
              <a:endParaRPr lang="zh-CN" altLang="en-US">
                <a:solidFill>
                  <a:srgbClr val="FFFF00"/>
                </a:solidFill>
                <a:effectLst>
                  <a:outerShdw blurRad="38100" dist="38100" dir="2700000" algn="tl">
                    <a:srgbClr val="000000">
                      <a:alpha val="43137"/>
                    </a:srgbClr>
                  </a:outerShdw>
                </a:effectLst>
              </a:endParaRPr>
            </a:p>
          </p:txBody>
        </p:sp>
        <p:sp>
          <p:nvSpPr>
            <p:cNvPr id="18" name="右箭头 17"/>
            <p:cNvSpPr/>
            <p:nvPr/>
          </p:nvSpPr>
          <p:spPr>
            <a:xfrm>
              <a:off x="3635896" y="2812286"/>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3635896" y="3275692"/>
            <a:ext cx="4896544" cy="369332"/>
            <a:chOff x="3635896" y="3275692"/>
            <a:chExt cx="4896544" cy="369332"/>
          </a:xfrm>
        </p:grpSpPr>
        <p:sp>
          <p:nvSpPr>
            <p:cNvPr id="15" name="TextBox 14"/>
            <p:cNvSpPr txBox="1"/>
            <p:nvPr/>
          </p:nvSpPr>
          <p:spPr>
            <a:xfrm>
              <a:off x="3995936" y="3275692"/>
              <a:ext cx="4536504"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全面实时监控防控治安灾害、便于应急</a:t>
              </a:r>
              <a:endParaRPr lang="zh-CN" altLang="en-US">
                <a:solidFill>
                  <a:srgbClr val="FFFF00"/>
                </a:solidFill>
                <a:effectLst>
                  <a:outerShdw blurRad="38100" dist="38100" dir="2700000" algn="tl">
                    <a:srgbClr val="000000">
                      <a:alpha val="43137"/>
                    </a:srgbClr>
                  </a:outerShdw>
                </a:effectLst>
              </a:endParaRPr>
            </a:p>
          </p:txBody>
        </p:sp>
        <p:sp>
          <p:nvSpPr>
            <p:cNvPr id="19" name="右箭头 18"/>
            <p:cNvSpPr/>
            <p:nvPr/>
          </p:nvSpPr>
          <p:spPr>
            <a:xfrm>
              <a:off x="3635896" y="3388350"/>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nvGrpSpPr>
        <p:grpSpPr>
          <a:xfrm>
            <a:off x="3635896" y="3923764"/>
            <a:ext cx="4787379" cy="369332"/>
            <a:chOff x="3635896" y="3923764"/>
            <a:chExt cx="4787379" cy="369332"/>
          </a:xfrm>
        </p:grpSpPr>
        <p:sp>
          <p:nvSpPr>
            <p:cNvPr id="16" name="TextBox 15"/>
            <p:cNvSpPr txBox="1"/>
            <p:nvPr/>
          </p:nvSpPr>
          <p:spPr>
            <a:xfrm>
              <a:off x="3995935" y="3923764"/>
              <a:ext cx="4427340"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动态能耗监测，精确实施节能降耗减排</a:t>
              </a:r>
              <a:endParaRPr lang="zh-CN" altLang="en-US">
                <a:solidFill>
                  <a:srgbClr val="FFFF00"/>
                </a:solidFill>
                <a:effectLst>
                  <a:outerShdw blurRad="38100" dist="38100" dir="2700000" algn="tl">
                    <a:srgbClr val="000000">
                      <a:alpha val="43137"/>
                    </a:srgbClr>
                  </a:outerShdw>
                </a:effectLst>
              </a:endParaRPr>
            </a:p>
          </p:txBody>
        </p:sp>
        <p:sp>
          <p:nvSpPr>
            <p:cNvPr id="20" name="右箭头 19"/>
            <p:cNvSpPr/>
            <p:nvPr/>
          </p:nvSpPr>
          <p:spPr>
            <a:xfrm>
              <a:off x="3635896" y="4036422"/>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nvGrpSpPr>
        <p:grpSpPr>
          <a:xfrm>
            <a:off x="3635896" y="4571836"/>
            <a:ext cx="4536504" cy="369332"/>
            <a:chOff x="3635896" y="4571836"/>
            <a:chExt cx="4536504" cy="369332"/>
          </a:xfrm>
        </p:grpSpPr>
        <p:sp>
          <p:nvSpPr>
            <p:cNvPr id="21" name="TextBox 20"/>
            <p:cNvSpPr txBox="1"/>
            <p:nvPr/>
          </p:nvSpPr>
          <p:spPr>
            <a:xfrm>
              <a:off x="3995935" y="4571836"/>
              <a:ext cx="4176465"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动态监测环境，确保绿色可持续发展</a:t>
              </a:r>
              <a:endParaRPr lang="zh-CN" altLang="en-US">
                <a:solidFill>
                  <a:srgbClr val="FFFF00"/>
                </a:solidFill>
                <a:effectLst>
                  <a:outerShdw blurRad="38100" dist="38100" dir="2700000" algn="tl">
                    <a:srgbClr val="000000">
                      <a:alpha val="43137"/>
                    </a:srgbClr>
                  </a:outerShdw>
                </a:effectLst>
              </a:endParaRPr>
            </a:p>
          </p:txBody>
        </p:sp>
        <p:sp>
          <p:nvSpPr>
            <p:cNvPr id="22" name="右箭头 21"/>
            <p:cNvSpPr/>
            <p:nvPr/>
          </p:nvSpPr>
          <p:spPr>
            <a:xfrm>
              <a:off x="3635896" y="4612486"/>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nvGrpSpPr>
        <p:grpSpPr>
          <a:xfrm>
            <a:off x="3635896" y="5147900"/>
            <a:ext cx="4536504" cy="369332"/>
            <a:chOff x="3635896" y="5147900"/>
            <a:chExt cx="4536504" cy="369332"/>
          </a:xfrm>
        </p:grpSpPr>
        <p:sp>
          <p:nvSpPr>
            <p:cNvPr id="23" name="TextBox 22"/>
            <p:cNvSpPr txBox="1"/>
            <p:nvPr/>
          </p:nvSpPr>
          <p:spPr>
            <a:xfrm>
              <a:off x="3995936" y="5147900"/>
              <a:ext cx="4176464" cy="369332"/>
            </a:xfrm>
            <a:prstGeom prst="rect">
              <a:avLst/>
            </a:prstGeom>
            <a:noFill/>
          </p:spPr>
          <p:txBody>
            <a:bodyPr wrap="square" rtlCol="0">
              <a:spAutoFit/>
            </a:bodyPr>
            <a:lstStyle/>
            <a:p>
              <a:r>
                <a:rPr lang="zh-CN" altLang="en-US" smtClean="0">
                  <a:solidFill>
                    <a:srgbClr val="FFFF00"/>
                  </a:solidFill>
                  <a:effectLst>
                    <a:outerShdw blurRad="38100" dist="38100" dir="2700000" algn="tl">
                      <a:srgbClr val="000000">
                        <a:alpha val="43137"/>
                      </a:srgbClr>
                    </a:outerShdw>
                  </a:effectLst>
                </a:rPr>
                <a:t>动态掌握工程进度，合理统筹资金资源</a:t>
              </a:r>
              <a:endParaRPr lang="zh-CN" altLang="en-US">
                <a:solidFill>
                  <a:srgbClr val="FFFF00"/>
                </a:solidFill>
                <a:effectLst>
                  <a:outerShdw blurRad="38100" dist="38100" dir="2700000" algn="tl">
                    <a:srgbClr val="000000">
                      <a:alpha val="43137"/>
                    </a:srgbClr>
                  </a:outerShdw>
                </a:effectLst>
              </a:endParaRPr>
            </a:p>
          </p:txBody>
        </p:sp>
        <p:sp>
          <p:nvSpPr>
            <p:cNvPr id="24" name="右箭头 23"/>
            <p:cNvSpPr/>
            <p:nvPr/>
          </p:nvSpPr>
          <p:spPr>
            <a:xfrm>
              <a:off x="3635896" y="5229200"/>
              <a:ext cx="288032"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12344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left)">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descr="666-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36096" y="2348880"/>
            <a:ext cx="3563888" cy="3168352"/>
          </a:xfrm>
          <a:prstGeom prst="rect">
            <a:avLst/>
          </a:prstGeom>
          <a:noFill/>
          <a:ln w="9525">
            <a:noFill/>
            <a:miter lim="800000"/>
            <a:headEnd/>
            <a:tailEnd/>
          </a:ln>
        </p:spPr>
      </p:pic>
      <p:sp>
        <p:nvSpPr>
          <p:cNvPr id="5" name="矩形 4"/>
          <p:cNvSpPr/>
          <p:nvPr/>
        </p:nvSpPr>
        <p:spPr>
          <a:xfrm>
            <a:off x="467544" y="4509120"/>
            <a:ext cx="7409076" cy="1323439"/>
          </a:xfrm>
          <a:prstGeom prst="rect">
            <a:avLst/>
          </a:prstGeom>
        </p:spPr>
        <p:txBody>
          <a:bodyPr wrap="square">
            <a:spAutoFit/>
          </a:bodyPr>
          <a:lstStyle/>
          <a:p>
            <a:r>
              <a:rPr lang="zh-CN" altLang="en-US" sz="1600" b="1" dirty="0" smtClean="0">
                <a:solidFill>
                  <a:schemeClr val="tx1">
                    <a:lumMod val="85000"/>
                    <a:lumOff val="15000"/>
                  </a:schemeClr>
                </a:solidFill>
                <a:latin typeface="华文细黑" pitchFamily="2" charset="-122"/>
                <a:ea typeface="华文细黑" pitchFamily="2" charset="-122"/>
              </a:rPr>
              <a:t>三维</a:t>
            </a:r>
            <a:r>
              <a:rPr lang="zh-CN" altLang="en-US" sz="1600" b="1" smtClean="0">
                <a:solidFill>
                  <a:schemeClr val="tx1">
                    <a:lumMod val="85000"/>
                    <a:lumOff val="15000"/>
                  </a:schemeClr>
                </a:solidFill>
                <a:latin typeface="华文细黑" pitchFamily="2" charset="-122"/>
                <a:ea typeface="华文细黑" pitchFamily="2" charset="-122"/>
              </a:rPr>
              <a:t>电子沙盘</a:t>
            </a:r>
            <a:endParaRPr lang="en-US" altLang="zh-CN" sz="1600" b="1" smtClean="0">
              <a:solidFill>
                <a:schemeClr val="tx1">
                  <a:lumMod val="85000"/>
                  <a:lumOff val="15000"/>
                </a:schemeClr>
              </a:solidFill>
              <a:latin typeface="华文细黑" pitchFamily="2" charset="-122"/>
              <a:ea typeface="华文细黑" pitchFamily="2" charset="-122"/>
            </a:endParaRPr>
          </a:p>
          <a:p>
            <a:endParaRPr lang="zh-CN" altLang="en-US" sz="1600" b="1" smtClean="0">
              <a:solidFill>
                <a:schemeClr val="tx1">
                  <a:lumMod val="85000"/>
                  <a:lumOff val="15000"/>
                </a:schemeClr>
              </a:solidFill>
              <a:latin typeface="华文细黑" pitchFamily="2" charset="-122"/>
              <a:ea typeface="华文细黑" pitchFamily="2" charset="-122"/>
            </a:endParaRPr>
          </a:p>
          <a:p>
            <a:endParaRPr lang="en-US" altLang="zh-CN" sz="1600" smtClean="0">
              <a:solidFill>
                <a:schemeClr val="tx1">
                  <a:lumMod val="85000"/>
                  <a:lumOff val="15000"/>
                </a:schemeClr>
              </a:solidFill>
              <a:latin typeface="华文细黑" pitchFamily="2" charset="-122"/>
              <a:ea typeface="华文细黑" pitchFamily="2" charset="-122"/>
            </a:endParaRPr>
          </a:p>
          <a:p>
            <a:endParaRPr lang="en-US" altLang="zh-CN" sz="1600" smtClean="0">
              <a:solidFill>
                <a:schemeClr val="tx1">
                  <a:lumMod val="85000"/>
                  <a:lumOff val="15000"/>
                </a:schemeClr>
              </a:solidFill>
              <a:latin typeface="华文细黑" pitchFamily="2" charset="-122"/>
              <a:ea typeface="华文细黑" pitchFamily="2" charset="-122"/>
            </a:endParaRPr>
          </a:p>
          <a:p>
            <a:endParaRPr lang="en-US" altLang="zh-CN" sz="1600">
              <a:solidFill>
                <a:schemeClr val="tx1">
                  <a:lumMod val="85000"/>
                  <a:lumOff val="15000"/>
                </a:schemeClr>
              </a:solidFill>
              <a:latin typeface="华文细黑" pitchFamily="2" charset="-122"/>
              <a:ea typeface="华文细黑" pitchFamily="2" charset="-122"/>
            </a:endParaRPr>
          </a:p>
        </p:txBody>
      </p:sp>
      <p:pic>
        <p:nvPicPr>
          <p:cNvPr id="6"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6015" y="1772816"/>
            <a:ext cx="3323897" cy="1656184"/>
          </a:xfrm>
          <a:prstGeom prst="rect">
            <a:avLst/>
          </a:prstGeom>
          <a:noFill/>
          <a:ln w="9525">
            <a:noFill/>
            <a:miter lim="800000"/>
            <a:headEnd/>
            <a:tailEnd/>
          </a:ln>
        </p:spPr>
      </p:pic>
      <p:sp>
        <p:nvSpPr>
          <p:cNvPr id="8" name="矩形 7"/>
          <p:cNvSpPr/>
          <p:nvPr/>
        </p:nvSpPr>
        <p:spPr>
          <a:xfrm>
            <a:off x="5895434" y="1889074"/>
            <a:ext cx="2492990" cy="338554"/>
          </a:xfrm>
          <a:prstGeom prst="rect">
            <a:avLst/>
          </a:prstGeom>
        </p:spPr>
        <p:txBody>
          <a:bodyPr wrap="none">
            <a:spAutoFit/>
          </a:bodyPr>
          <a:lstStyle/>
          <a:p>
            <a:pPr marL="0" lvl="1" defTabSz="801574">
              <a:lnSpc>
                <a:spcPct val="80000"/>
              </a:lnSpc>
              <a:defRPr/>
            </a:pPr>
            <a:r>
              <a:rPr lang="zh-CN" altLang="en-US" sz="2000" b="1" dirty="0" smtClean="0">
                <a:solidFill>
                  <a:srgbClr val="990000"/>
                </a:solidFill>
                <a:latin typeface="华文细黑" pitchFamily="2" charset="-122"/>
                <a:ea typeface="华文细黑" pitchFamily="2" charset="-122"/>
              </a:rPr>
              <a:t>数字沙盘：运筹帷幄</a:t>
            </a:r>
            <a:endParaRPr lang="en-US" altLang="zh-CN" sz="2000" b="1" dirty="0" smtClean="0">
              <a:solidFill>
                <a:srgbClr val="990000"/>
              </a:solidFill>
              <a:latin typeface="华文细黑" pitchFamily="2" charset="-122"/>
              <a:ea typeface="华文细黑" pitchFamily="2" charset="-122"/>
            </a:endParaRPr>
          </a:p>
        </p:txBody>
      </p:sp>
      <p:pic>
        <p:nvPicPr>
          <p:cNvPr id="9" name="Picture 3" descr="电子沙盘图片"/>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59632" y="2780928"/>
            <a:ext cx="4104456" cy="1656184"/>
          </a:xfrm>
          <a:prstGeom prst="rect">
            <a:avLst/>
          </a:prstGeom>
          <a:noFill/>
        </p:spPr>
      </p:pic>
      <p:cxnSp>
        <p:nvCxnSpPr>
          <p:cNvPr id="13" name="直接连接符 12"/>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bwMode="auto">
          <a:xfrm>
            <a:off x="7197725" y="492547"/>
            <a:ext cx="723900" cy="677862"/>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5" name="椭圆 14"/>
          <p:cNvSpPr/>
          <p:nvPr/>
        </p:nvSpPr>
        <p:spPr bwMode="auto">
          <a:xfrm>
            <a:off x="8061325" y="476672"/>
            <a:ext cx="723900" cy="677862"/>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6" name="椭圆 15"/>
          <p:cNvSpPr/>
          <p:nvPr/>
        </p:nvSpPr>
        <p:spPr bwMode="auto">
          <a:xfrm>
            <a:off x="6334125" y="476672"/>
            <a:ext cx="723900" cy="677862"/>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grpSp>
        <p:nvGrpSpPr>
          <p:cNvPr id="12" name="组合 11"/>
          <p:cNvGrpSpPr/>
          <p:nvPr/>
        </p:nvGrpSpPr>
        <p:grpSpPr>
          <a:xfrm>
            <a:off x="111125" y="908720"/>
            <a:ext cx="5363556" cy="537154"/>
            <a:chOff x="111125" y="908720"/>
            <a:chExt cx="5363556" cy="537154"/>
          </a:xfrm>
        </p:grpSpPr>
        <p:sp>
          <p:nvSpPr>
            <p:cNvPr id="18" name="圆角矩形 17"/>
            <p:cNvSpPr/>
            <p:nvPr/>
          </p:nvSpPr>
          <p:spPr>
            <a:xfrm>
              <a:off x="111125" y="1011559"/>
              <a:ext cx="1004492"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园区规划展示</a:t>
              </a:r>
              <a:endParaRPr lang="zh-CN" altLang="en-US" sz="1400" b="1" dirty="0">
                <a:solidFill>
                  <a:schemeClr val="bg1"/>
                </a:solidFill>
                <a:latin typeface="微软雅黑" pitchFamily="34" charset="-122"/>
                <a:ea typeface="微软雅黑" pitchFamily="34" charset="-122"/>
              </a:endParaRPr>
            </a:p>
          </p:txBody>
        </p:sp>
        <p:cxnSp>
          <p:nvCxnSpPr>
            <p:cNvPr id="19" name="直接连接符 18"/>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圆角矩形 19"/>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企业运营监测</a:t>
              </a:r>
              <a:endParaRPr lang="en-US" altLang="zh-CN" sz="1400" b="1" smtClean="0">
                <a:solidFill>
                  <a:schemeClr val="tx1"/>
                </a:solidFill>
                <a:latin typeface="微软雅黑" pitchFamily="34" charset="-122"/>
                <a:ea typeface="微软雅黑" pitchFamily="34" charset="-122"/>
              </a:endParaRPr>
            </a:p>
          </p:txBody>
        </p:sp>
        <p:cxnSp>
          <p:nvCxnSpPr>
            <p:cNvPr id="21" name="直接连接符 20"/>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2" name="圆角矩形 21"/>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视频安全监控</a:t>
              </a:r>
              <a:endParaRPr lang="zh-CN" altLang="en-US" sz="1400" b="1" dirty="0">
                <a:solidFill>
                  <a:schemeClr val="tx1"/>
                </a:solidFill>
                <a:latin typeface="微软雅黑" pitchFamily="34" charset="-122"/>
                <a:ea typeface="微软雅黑" pitchFamily="34" charset="-122"/>
              </a:endParaRPr>
            </a:p>
          </p:txBody>
        </p:sp>
        <p:cxnSp>
          <p:nvCxnSpPr>
            <p:cNvPr id="23" name="直接连接符 22"/>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4" name="圆角矩形 23"/>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园区能耗监测</a:t>
              </a:r>
              <a:endParaRPr lang="zh-CN" altLang="en-US" sz="1400" b="1" dirty="0">
                <a:solidFill>
                  <a:schemeClr val="tx1"/>
                </a:solidFill>
                <a:latin typeface="微软雅黑" pitchFamily="34" charset="-122"/>
                <a:ea typeface="微软雅黑" pitchFamily="34" charset="-122"/>
              </a:endParaRPr>
            </a:p>
          </p:txBody>
        </p:sp>
        <p:cxnSp>
          <p:nvCxnSpPr>
            <p:cNvPr id="25" name="直接连接符 24"/>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6" name="圆角矩形 25"/>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园区环境监测</a:t>
              </a:r>
              <a:endParaRPr lang="zh-CN" altLang="en-US" sz="1400" b="1" dirty="0">
                <a:solidFill>
                  <a:schemeClr val="tx1"/>
                </a:solidFill>
                <a:latin typeface="微软雅黑" pitchFamily="34" charset="-122"/>
                <a:ea typeface="微软雅黑" pitchFamily="34" charset="-122"/>
              </a:endParaRPr>
            </a:p>
          </p:txBody>
        </p:sp>
        <p:cxnSp>
          <p:nvCxnSpPr>
            <p:cNvPr id="27" name="直接连接符 26"/>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8" name="圆角矩形 27"/>
            <p:cNvSpPr/>
            <p:nvPr/>
          </p:nvSpPr>
          <p:spPr>
            <a:xfrm>
              <a:off x="4499992"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园区建设监管</a:t>
              </a:r>
              <a:endParaRPr lang="zh-CN" altLang="en-US" sz="1400" b="1" dirty="0">
                <a:solidFill>
                  <a:schemeClr val="tx1"/>
                </a:solidFill>
                <a:latin typeface="微软雅黑" pitchFamily="34" charset="-122"/>
                <a:ea typeface="微软雅黑" pitchFamily="34" charset="-122"/>
              </a:endParaRPr>
            </a:p>
          </p:txBody>
        </p:sp>
        <p:cxnSp>
          <p:nvCxnSpPr>
            <p:cNvPr id="29" name="直接连接符 28"/>
            <p:cNvCxnSpPr/>
            <p:nvPr/>
          </p:nvCxnSpPr>
          <p:spPr>
            <a:xfrm>
              <a:off x="50040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32"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5  </a:t>
            </a:r>
            <a:r>
              <a:rPr lang="zh-CN" altLang="en-US" smtClean="0"/>
              <a:t>信息优</a:t>
            </a:r>
            <a:r>
              <a:rPr lang="zh-CN" altLang="en-US" smtClean="0">
                <a:solidFill>
                  <a:srgbClr val="FF3300"/>
                </a:solidFill>
              </a:rPr>
              <a:t>园</a:t>
            </a:r>
            <a:r>
              <a:rPr lang="zh-CN" altLang="en-US" smtClean="0"/>
              <a:t> </a:t>
            </a:r>
            <a:r>
              <a:rPr lang="en-US" altLang="zh-CN" smtClean="0"/>
              <a:t>— </a:t>
            </a:r>
            <a:r>
              <a:rPr lang="zh-CN" altLang="en-US" smtClean="0">
                <a:latin typeface="楷体_GB2312" pitchFamily="49" charset="-122"/>
                <a:ea typeface="楷体_GB2312" pitchFamily="49" charset="-122"/>
              </a:rPr>
              <a:t>园区管理应用</a:t>
            </a:r>
            <a:endParaRPr lang="zh-CN" altLang="en-US" dirty="0">
              <a:latin typeface="楷体_GB2312" pitchFamily="49" charset="-122"/>
              <a:ea typeface="楷体_GB2312" pitchFamily="49" charset="-122"/>
            </a:endParaRPr>
          </a:p>
        </p:txBody>
      </p:sp>
      <p:sp>
        <p:nvSpPr>
          <p:cNvPr id="3" name="矩形 2"/>
          <p:cNvSpPr/>
          <p:nvPr/>
        </p:nvSpPr>
        <p:spPr>
          <a:xfrm>
            <a:off x="775590" y="5086925"/>
            <a:ext cx="7828857" cy="646331"/>
          </a:xfrm>
          <a:prstGeom prst="rect">
            <a:avLst/>
          </a:prstGeom>
        </p:spPr>
        <p:txBody>
          <a:bodyPr wrap="square">
            <a:spAutoFit/>
          </a:bodyPr>
          <a:lstStyle/>
          <a:p>
            <a:pPr>
              <a:buFont typeface="Arial" pitchFamily="34" charset="0"/>
              <a:buChar char="•"/>
            </a:pPr>
            <a:r>
              <a:rPr lang="zh-CN" altLang="en-US">
                <a:solidFill>
                  <a:schemeClr val="tx1">
                    <a:lumMod val="85000"/>
                    <a:lumOff val="15000"/>
                  </a:schemeClr>
                </a:solidFill>
                <a:latin typeface="华文细黑" pitchFamily="2" charset="-122"/>
                <a:ea typeface="华文细黑" pitchFamily="2" charset="-122"/>
              </a:rPr>
              <a:t> </a:t>
            </a:r>
            <a:r>
              <a:rPr lang="zh-CN" altLang="en-US" b="1">
                <a:solidFill>
                  <a:schemeClr val="tx1">
                    <a:lumMod val="85000"/>
                    <a:lumOff val="15000"/>
                  </a:schemeClr>
                </a:solidFill>
                <a:latin typeface="华文细黑" pitchFamily="2" charset="-122"/>
                <a:ea typeface="华文细黑" pitchFamily="2" charset="-122"/>
              </a:rPr>
              <a:t>三维立体成像</a:t>
            </a:r>
            <a:r>
              <a:rPr lang="zh-CN" altLang="en-US">
                <a:solidFill>
                  <a:schemeClr val="tx1">
                    <a:lumMod val="85000"/>
                    <a:lumOff val="15000"/>
                  </a:schemeClr>
                </a:solidFill>
                <a:latin typeface="华文细黑" pitchFamily="2" charset="-122"/>
                <a:ea typeface="华文细黑" pitchFamily="2" charset="-122"/>
              </a:rPr>
              <a:t>，全方位展示园区</a:t>
            </a:r>
            <a:r>
              <a:rPr lang="zh-CN" altLang="en-US" smtClean="0">
                <a:solidFill>
                  <a:schemeClr val="tx1">
                    <a:lumMod val="85000"/>
                    <a:lumOff val="15000"/>
                  </a:schemeClr>
                </a:solidFill>
                <a:latin typeface="华文细黑" pitchFamily="2" charset="-122"/>
                <a:ea typeface="华文细黑" pitchFamily="2" charset="-122"/>
              </a:rPr>
              <a:t>全景，宣传提升园区形象</a:t>
            </a:r>
            <a:endParaRPr lang="zh-CN" altLang="en-US">
              <a:solidFill>
                <a:schemeClr val="tx1">
                  <a:lumMod val="85000"/>
                  <a:lumOff val="15000"/>
                </a:schemeClr>
              </a:solidFill>
              <a:latin typeface="华文细黑" pitchFamily="2" charset="-122"/>
              <a:ea typeface="华文细黑" pitchFamily="2" charset="-122"/>
            </a:endParaRPr>
          </a:p>
          <a:p>
            <a:pPr>
              <a:buFont typeface="Arial" pitchFamily="34" charset="0"/>
              <a:buChar char="•"/>
            </a:pPr>
            <a:r>
              <a:rPr lang="zh-CN" altLang="en-US">
                <a:solidFill>
                  <a:schemeClr val="tx1">
                    <a:lumMod val="85000"/>
                    <a:lumOff val="15000"/>
                  </a:schemeClr>
                </a:solidFill>
                <a:latin typeface="华文细黑" pitchFamily="2" charset="-122"/>
                <a:ea typeface="华文细黑" pitchFamily="2" charset="-122"/>
              </a:rPr>
              <a:t>  实物沙盘与多媒体技术结合，实现电子沙盘</a:t>
            </a:r>
            <a:r>
              <a:rPr lang="zh-CN" altLang="en-US" b="1">
                <a:solidFill>
                  <a:schemeClr val="tx1">
                    <a:lumMod val="85000"/>
                    <a:lumOff val="15000"/>
                  </a:schemeClr>
                </a:solidFill>
                <a:latin typeface="华文细黑" pitchFamily="2" charset="-122"/>
                <a:ea typeface="华文细黑" pitchFamily="2" charset="-122"/>
              </a:rPr>
              <a:t>人机互动</a:t>
            </a:r>
            <a:r>
              <a:rPr lang="zh-CN" altLang="en-US">
                <a:solidFill>
                  <a:schemeClr val="tx1">
                    <a:lumMod val="85000"/>
                    <a:lumOff val="15000"/>
                  </a:schemeClr>
                </a:solidFill>
                <a:latin typeface="华文细黑" pitchFamily="2" charset="-122"/>
                <a:ea typeface="华文细黑" pitchFamily="2" charset="-122"/>
              </a:rPr>
              <a:t>的完美展现</a:t>
            </a:r>
            <a:r>
              <a:rPr lang="en-US" altLang="zh-CN">
                <a:solidFill>
                  <a:schemeClr val="tx1">
                    <a:lumMod val="85000"/>
                    <a:lumOff val="15000"/>
                  </a:schemeClr>
                </a:solidFill>
                <a:latin typeface="华文细黑" pitchFamily="2" charset="-122"/>
                <a:ea typeface="华文细黑" pitchFamily="2" charset="-122"/>
              </a:rPr>
              <a:t>  </a:t>
            </a:r>
            <a:endParaRPr lang="zh-CN" altLang="en-US"/>
          </a:p>
        </p:txBody>
      </p:sp>
      <p:sp>
        <p:nvSpPr>
          <p:cNvPr id="7" name="矩形 6"/>
          <p:cNvSpPr/>
          <p:nvPr/>
        </p:nvSpPr>
        <p:spPr>
          <a:xfrm>
            <a:off x="755576" y="5877272"/>
            <a:ext cx="8029649" cy="830997"/>
          </a:xfrm>
          <a:prstGeom prst="rect">
            <a:avLst/>
          </a:prstGeom>
        </p:spPr>
        <p:txBody>
          <a:bodyPr wrap="square">
            <a:spAutoFit/>
          </a:bodyPr>
          <a:lstStyle/>
          <a:p>
            <a:r>
              <a:rPr lang="zh-CN" altLang="zh-CN" sz="1600">
                <a:solidFill>
                  <a:schemeClr val="tx1">
                    <a:lumMod val="85000"/>
                    <a:lumOff val="15000"/>
                  </a:schemeClr>
                </a:solidFill>
                <a:latin typeface="华文细黑" pitchFamily="2" charset="-122"/>
                <a:ea typeface="华文细黑" pitchFamily="2" charset="-122"/>
              </a:rPr>
              <a:t>采用三维全景和虚拟漫游制作工具，把相机环</a:t>
            </a:r>
            <a:r>
              <a:rPr lang="en-US" altLang="zh-CN" sz="1600">
                <a:solidFill>
                  <a:schemeClr val="tx1">
                    <a:lumMod val="85000"/>
                    <a:lumOff val="15000"/>
                  </a:schemeClr>
                </a:solidFill>
                <a:latin typeface="华文细黑" pitchFamily="2" charset="-122"/>
                <a:ea typeface="华文细黑" pitchFamily="2" charset="-122"/>
              </a:rPr>
              <a:t>360</a:t>
            </a:r>
            <a:r>
              <a:rPr lang="zh-CN" altLang="zh-CN" sz="1600">
                <a:solidFill>
                  <a:schemeClr val="tx1">
                    <a:lumMod val="85000"/>
                    <a:lumOff val="15000"/>
                  </a:schemeClr>
                </a:solidFill>
                <a:latin typeface="华文细黑" pitchFamily="2" charset="-122"/>
                <a:ea typeface="华文细黑" pitchFamily="2" charset="-122"/>
              </a:rPr>
              <a:t>度拍摄的多组照片拼接成一个全景图像，通过按沙盘上的按钮，或用激光笔点击沙盘上相应区域，在沙盘前的投影机中实现全方位互动式观看对应的真实场景。</a:t>
            </a:r>
            <a:endParaRPr lang="zh-CN" altLang="en-US" sz="1600" dirty="0">
              <a:solidFill>
                <a:schemeClr val="tx1">
                  <a:lumMod val="85000"/>
                  <a:lumOff val="15000"/>
                </a:schemeClr>
              </a:solidFill>
              <a:latin typeface="华文细黑" pitchFamily="2" charset="-122"/>
              <a:ea typeface="华文细黑" pitchFamily="2" charset="-122"/>
            </a:endParaRPr>
          </a:p>
        </p:txBody>
      </p:sp>
      <p:sp>
        <p:nvSpPr>
          <p:cNvPr id="30" name="同心圆 29"/>
          <p:cNvSpPr/>
          <p:nvPr/>
        </p:nvSpPr>
        <p:spPr>
          <a:xfrm>
            <a:off x="251520" y="5157192"/>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98844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4" name="Picture 4" descr="http://www.chinahrd.net/img/focus/090623yy0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60521" y="3206461"/>
            <a:ext cx="1224136" cy="824193"/>
          </a:xfrm>
          <a:prstGeom prst="rect">
            <a:avLst/>
          </a:prstGeom>
          <a:noFill/>
        </p:spPr>
      </p:pic>
      <p:pic>
        <p:nvPicPr>
          <p:cNvPr id="46082" name="Picture 2" descr="http://www.51itapp.com/upload/image/2011/0324/771797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44497" y="4502605"/>
            <a:ext cx="1179765" cy="792088"/>
          </a:xfrm>
          <a:prstGeom prst="rect">
            <a:avLst/>
          </a:prstGeom>
          <a:noFill/>
        </p:spPr>
      </p:pic>
      <p:sp>
        <p:nvSpPr>
          <p:cNvPr id="5" name="Line 3"/>
          <p:cNvSpPr>
            <a:spLocks noChangeShapeType="1"/>
          </p:cNvSpPr>
          <p:nvPr/>
        </p:nvSpPr>
        <p:spPr bwMode="auto">
          <a:xfrm flipV="1">
            <a:off x="1271634" y="4402888"/>
            <a:ext cx="5697032" cy="60472"/>
          </a:xfrm>
          <a:prstGeom prst="line">
            <a:avLst/>
          </a:prstGeom>
          <a:noFill/>
          <a:ln w="28575">
            <a:solidFill>
              <a:srgbClr val="244058"/>
            </a:solidFill>
            <a:round/>
            <a:headEnd/>
            <a:tailEnd/>
          </a:ln>
        </p:spPr>
        <p:txBody>
          <a:bodyPr wrap="none" lIns="0" tIns="0" rIns="0" bIns="0" anchor="ctr"/>
          <a:lstStyle/>
          <a:p>
            <a:endParaRPr lang="zh-CN" altLang="en-US" sz="1200">
              <a:solidFill>
                <a:srgbClr val="B2B2B2"/>
              </a:solidFill>
              <a:latin typeface="微软雅黑" pitchFamily="34" charset="-122"/>
              <a:ea typeface="微软雅黑" pitchFamily="34" charset="-122"/>
            </a:endParaRPr>
          </a:p>
        </p:txBody>
      </p:sp>
      <p:sp>
        <p:nvSpPr>
          <p:cNvPr id="6" name="Line 4"/>
          <p:cNvSpPr>
            <a:spLocks noChangeShapeType="1"/>
          </p:cNvSpPr>
          <p:nvPr/>
        </p:nvSpPr>
        <p:spPr bwMode="auto">
          <a:xfrm>
            <a:off x="2847408" y="2420374"/>
            <a:ext cx="2615272" cy="4159503"/>
          </a:xfrm>
          <a:prstGeom prst="line">
            <a:avLst/>
          </a:prstGeom>
          <a:noFill/>
          <a:ln w="28575">
            <a:solidFill>
              <a:srgbClr val="244058"/>
            </a:solidFill>
            <a:round/>
            <a:headEnd/>
            <a:tailEnd/>
          </a:ln>
        </p:spPr>
        <p:txBody>
          <a:bodyPr wrap="none" lIns="0" tIns="0" rIns="0" bIns="0" anchor="ctr"/>
          <a:lstStyle/>
          <a:p>
            <a:endParaRPr lang="zh-CN" altLang="en-US" sz="1200">
              <a:solidFill>
                <a:srgbClr val="B2B2B2"/>
              </a:solidFill>
              <a:latin typeface="微软雅黑" pitchFamily="34" charset="-122"/>
              <a:ea typeface="微软雅黑" pitchFamily="34" charset="-122"/>
            </a:endParaRPr>
          </a:p>
        </p:txBody>
      </p:sp>
      <p:sp>
        <p:nvSpPr>
          <p:cNvPr id="7" name="Line 3"/>
          <p:cNvSpPr>
            <a:spLocks noChangeShapeType="1"/>
          </p:cNvSpPr>
          <p:nvPr/>
        </p:nvSpPr>
        <p:spPr bwMode="auto">
          <a:xfrm flipV="1">
            <a:off x="2635562" y="2413845"/>
            <a:ext cx="2909123" cy="4099028"/>
          </a:xfrm>
          <a:prstGeom prst="line">
            <a:avLst/>
          </a:prstGeom>
          <a:noFill/>
          <a:ln w="28575">
            <a:solidFill>
              <a:srgbClr val="244058"/>
            </a:solidFill>
            <a:round/>
            <a:headEnd/>
            <a:tailEnd/>
          </a:ln>
        </p:spPr>
        <p:txBody>
          <a:bodyPr wrap="none" lIns="0" tIns="0" rIns="0" bIns="0" anchor="ctr"/>
          <a:lstStyle/>
          <a:p>
            <a:endParaRPr lang="zh-CN" altLang="en-US" sz="1200">
              <a:solidFill>
                <a:srgbClr val="B2B2B2"/>
              </a:solidFill>
              <a:latin typeface="微软雅黑" pitchFamily="34" charset="-122"/>
              <a:ea typeface="微软雅黑" pitchFamily="34" charset="-122"/>
            </a:endParaRPr>
          </a:p>
        </p:txBody>
      </p:sp>
      <p:sp>
        <p:nvSpPr>
          <p:cNvPr id="8" name="六边形 7"/>
          <p:cNvSpPr/>
          <p:nvPr/>
        </p:nvSpPr>
        <p:spPr>
          <a:xfrm>
            <a:off x="3574689" y="3919112"/>
            <a:ext cx="1090921" cy="967551"/>
          </a:xfrm>
          <a:prstGeom prst="hexag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r>
              <a:rPr lang="zh-CN" altLang="en-US" sz="1200" b="1" dirty="0" smtClean="0">
                <a:solidFill>
                  <a:srgbClr val="FFFFFF"/>
                </a:solidFill>
                <a:latin typeface="微软雅黑" pitchFamily="34" charset="-122"/>
                <a:ea typeface="微软雅黑" pitchFamily="34" charset="-122"/>
              </a:rPr>
              <a:t>企业运营监测系统</a:t>
            </a:r>
            <a:endParaRPr lang="zh-CN" altLang="en-US" sz="1200" b="1" dirty="0">
              <a:solidFill>
                <a:srgbClr val="FFFFFF"/>
              </a:solidFill>
              <a:latin typeface="微软雅黑" pitchFamily="34" charset="-122"/>
              <a:ea typeface="微软雅黑" pitchFamily="34" charset="-122"/>
            </a:endParaRPr>
          </a:p>
        </p:txBody>
      </p:sp>
      <p:sp>
        <p:nvSpPr>
          <p:cNvPr id="9" name="TextBox 8"/>
          <p:cNvSpPr txBox="1"/>
          <p:nvPr/>
        </p:nvSpPr>
        <p:spPr>
          <a:xfrm>
            <a:off x="5221555" y="2988794"/>
            <a:ext cx="323129" cy="1775384"/>
          </a:xfrm>
          <a:prstGeom prst="rect">
            <a:avLst/>
          </a:prstGeom>
          <a:noFill/>
        </p:spPr>
        <p:txBody>
          <a:bodyPr vert="eaVert"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企业数据统计</a:t>
            </a:r>
            <a:endParaRPr lang="zh-CN" altLang="en-US" sz="1200" b="1" dirty="0">
              <a:solidFill>
                <a:srgbClr val="E7B95C">
                  <a:lumMod val="50000"/>
                </a:srgbClr>
              </a:solidFill>
              <a:latin typeface="微软雅黑" pitchFamily="34" charset="-122"/>
              <a:ea typeface="微软雅黑" pitchFamily="34" charset="-122"/>
            </a:endParaRPr>
          </a:p>
        </p:txBody>
      </p:sp>
      <p:sp>
        <p:nvSpPr>
          <p:cNvPr id="10" name="TextBox 9"/>
          <p:cNvSpPr txBox="1"/>
          <p:nvPr/>
        </p:nvSpPr>
        <p:spPr>
          <a:xfrm>
            <a:off x="3514082" y="3324393"/>
            <a:ext cx="1575776" cy="253897"/>
          </a:xfrm>
          <a:prstGeom prst="rect">
            <a:avLst/>
          </a:prstGeom>
          <a:noFill/>
        </p:spPr>
        <p:txBody>
          <a:bodyPr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环保数据分析</a:t>
            </a:r>
            <a:endParaRPr lang="zh-CN" altLang="en-US" sz="1200" dirty="0">
              <a:solidFill>
                <a:srgbClr val="B2B2B2"/>
              </a:solidFill>
              <a:latin typeface="微软雅黑" pitchFamily="34" charset="-122"/>
              <a:ea typeface="微软雅黑" pitchFamily="34" charset="-122"/>
            </a:endParaRPr>
          </a:p>
        </p:txBody>
      </p:sp>
      <p:pic>
        <p:nvPicPr>
          <p:cNvPr id="11" name="Picture 7" descr="方案A——建筑设备监控系统-给排水系统"/>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55551" y="2597268"/>
            <a:ext cx="1030314" cy="771479"/>
          </a:xfrm>
          <a:prstGeom prst="rect">
            <a:avLst/>
          </a:prstGeom>
          <a:noFill/>
          <a:ln w="9525">
            <a:noFill/>
            <a:miter lim="800000"/>
            <a:headEnd/>
            <a:tailEnd/>
          </a:ln>
        </p:spPr>
      </p:pic>
      <p:sp>
        <p:nvSpPr>
          <p:cNvPr id="14" name="TextBox 13"/>
          <p:cNvSpPr txBox="1"/>
          <p:nvPr/>
        </p:nvSpPr>
        <p:spPr>
          <a:xfrm>
            <a:off x="2912847" y="2888008"/>
            <a:ext cx="323129" cy="1775384"/>
          </a:xfrm>
          <a:prstGeom prst="rect">
            <a:avLst/>
          </a:prstGeom>
          <a:noFill/>
        </p:spPr>
        <p:txBody>
          <a:bodyPr vert="eaVert"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集中数据管理</a:t>
            </a:r>
            <a:endParaRPr lang="zh-CN" altLang="en-US" sz="1200" b="1" dirty="0">
              <a:solidFill>
                <a:srgbClr val="E7B95C">
                  <a:lumMod val="50000"/>
                </a:srgbClr>
              </a:solidFill>
              <a:latin typeface="微软雅黑" pitchFamily="34" charset="-122"/>
              <a:ea typeface="微软雅黑" pitchFamily="34" charset="-122"/>
            </a:endParaRPr>
          </a:p>
        </p:txBody>
      </p:sp>
      <p:sp>
        <p:nvSpPr>
          <p:cNvPr id="15" name="TextBox 14"/>
          <p:cNvSpPr txBox="1"/>
          <p:nvPr/>
        </p:nvSpPr>
        <p:spPr>
          <a:xfrm>
            <a:off x="2706100" y="4523832"/>
            <a:ext cx="323129" cy="1682734"/>
          </a:xfrm>
          <a:prstGeom prst="rect">
            <a:avLst/>
          </a:prstGeom>
          <a:noFill/>
        </p:spPr>
        <p:txBody>
          <a:bodyPr vert="eaVert"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智能查询服务</a:t>
            </a:r>
            <a:endParaRPr lang="zh-CN" altLang="en-US" sz="1200" b="1" dirty="0">
              <a:solidFill>
                <a:srgbClr val="E7B95C">
                  <a:lumMod val="50000"/>
                </a:srgbClr>
              </a:solidFill>
              <a:latin typeface="微软雅黑" pitchFamily="34" charset="-122"/>
              <a:ea typeface="微软雅黑" pitchFamily="34" charset="-122"/>
            </a:endParaRPr>
          </a:p>
        </p:txBody>
      </p:sp>
      <p:sp>
        <p:nvSpPr>
          <p:cNvPr id="17" name="TextBox 16"/>
          <p:cNvSpPr txBox="1"/>
          <p:nvPr/>
        </p:nvSpPr>
        <p:spPr>
          <a:xfrm>
            <a:off x="5190975" y="4584304"/>
            <a:ext cx="323129" cy="1330383"/>
          </a:xfrm>
          <a:prstGeom prst="rect">
            <a:avLst/>
          </a:prstGeom>
          <a:noFill/>
        </p:spPr>
        <p:txBody>
          <a:bodyPr vert="eaVert"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企业信息统计</a:t>
            </a:r>
            <a:endParaRPr lang="zh-CN" altLang="en-US" sz="1200" b="1" dirty="0">
              <a:solidFill>
                <a:srgbClr val="E7B95C">
                  <a:lumMod val="50000"/>
                </a:srgbClr>
              </a:solidFill>
              <a:latin typeface="微软雅黑" pitchFamily="34" charset="-122"/>
              <a:ea typeface="微软雅黑" pitchFamily="34" charset="-122"/>
            </a:endParaRPr>
          </a:p>
        </p:txBody>
      </p:sp>
      <p:pic>
        <p:nvPicPr>
          <p:cNvPr id="18" name="Picture 4" descr="权限管理副本"/>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64577" y="4725144"/>
            <a:ext cx="1048979" cy="673729"/>
          </a:xfrm>
          <a:prstGeom prst="rect">
            <a:avLst/>
          </a:prstGeom>
          <a:noFill/>
          <a:ln w="9525">
            <a:noFill/>
            <a:miter lim="800000"/>
            <a:headEnd/>
            <a:tailEnd/>
          </a:ln>
        </p:spPr>
      </p:pic>
      <p:pic>
        <p:nvPicPr>
          <p:cNvPr id="19" name="Picture 2" descr="D:\园区解决方案\杭州环保智慧楼宇\数据管理.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475656" y="2636912"/>
            <a:ext cx="1163650" cy="725663"/>
          </a:xfrm>
          <a:prstGeom prst="rect">
            <a:avLst/>
          </a:prstGeom>
          <a:noFill/>
        </p:spPr>
      </p:pic>
      <p:sp>
        <p:nvSpPr>
          <p:cNvPr id="20" name="TextBox 19"/>
          <p:cNvSpPr txBox="1"/>
          <p:nvPr/>
        </p:nvSpPr>
        <p:spPr>
          <a:xfrm>
            <a:off x="3542611" y="5733256"/>
            <a:ext cx="1317421" cy="253897"/>
          </a:xfrm>
          <a:prstGeom prst="rect">
            <a:avLst/>
          </a:prstGeom>
          <a:noFill/>
        </p:spPr>
        <p:txBody>
          <a:bodyPr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运营成本分析</a:t>
            </a:r>
            <a:endParaRPr lang="zh-CN" altLang="en-US" sz="1200" dirty="0">
              <a:solidFill>
                <a:srgbClr val="E7B95C">
                  <a:lumMod val="50000"/>
                </a:srgbClr>
              </a:solidFill>
              <a:latin typeface="微软雅黑" pitchFamily="34" charset="-122"/>
              <a:ea typeface="微软雅黑" pitchFamily="34" charset="-122"/>
            </a:endParaRPr>
          </a:p>
        </p:txBody>
      </p:sp>
      <p:sp>
        <p:nvSpPr>
          <p:cNvPr id="21" name="TextBox 20"/>
          <p:cNvSpPr txBox="1"/>
          <p:nvPr/>
        </p:nvSpPr>
        <p:spPr>
          <a:xfrm>
            <a:off x="2411760" y="1572343"/>
            <a:ext cx="3384376" cy="992561"/>
          </a:xfrm>
          <a:prstGeom prst="rect">
            <a:avLst/>
          </a:prstGeom>
          <a:noFill/>
          <a:ln>
            <a:solidFill>
              <a:schemeClr val="accent6">
                <a:lumMod val="60000"/>
                <a:lumOff val="40000"/>
              </a:schemeClr>
            </a:solidFill>
          </a:ln>
        </p:spPr>
        <p:txBody>
          <a:bodyPr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对主要污染因子进行在线监测；掌握经开区污染源排放情况，数据自动传输到监测中心汇总、整理和综合分析；监测信息传至环保部门，由环保部门对污染源进行监督管理。当环保数据达到或超过规定值时，系统发出告警。</a:t>
            </a:r>
          </a:p>
        </p:txBody>
      </p:sp>
      <p:sp>
        <p:nvSpPr>
          <p:cNvPr id="22" name="TextBox 21"/>
          <p:cNvSpPr txBox="1"/>
          <p:nvPr/>
        </p:nvSpPr>
        <p:spPr>
          <a:xfrm>
            <a:off x="5868144" y="2204864"/>
            <a:ext cx="1575775" cy="1177227"/>
          </a:xfrm>
          <a:prstGeom prst="rect">
            <a:avLst/>
          </a:prstGeom>
          <a:noFill/>
          <a:ln>
            <a:solidFill>
              <a:schemeClr val="accent6">
                <a:lumMod val="60000"/>
                <a:lumOff val="40000"/>
              </a:schemeClr>
            </a:solidFill>
          </a:ln>
        </p:spPr>
        <p:txBody>
          <a:bodyPr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通过监测系统实时收集企业经营数据，包括销售收入、利润、销售利润率、现金债务总额比，并已各种报表展现</a:t>
            </a:r>
            <a:endParaRPr lang="zh-CN" altLang="en-US" sz="1200" b="1" dirty="0">
              <a:solidFill>
                <a:srgbClr val="E7B95C">
                  <a:lumMod val="50000"/>
                </a:srgbClr>
              </a:solidFill>
              <a:latin typeface="微软雅黑" pitchFamily="34" charset="-122"/>
              <a:ea typeface="微软雅黑" pitchFamily="34" charset="-122"/>
            </a:endParaRPr>
          </a:p>
        </p:txBody>
      </p:sp>
      <p:sp>
        <p:nvSpPr>
          <p:cNvPr id="23" name="TextBox 22"/>
          <p:cNvSpPr txBox="1"/>
          <p:nvPr/>
        </p:nvSpPr>
        <p:spPr>
          <a:xfrm>
            <a:off x="179512" y="3443875"/>
            <a:ext cx="2486076" cy="992561"/>
          </a:xfrm>
          <a:prstGeom prst="rect">
            <a:avLst/>
          </a:prstGeom>
          <a:noFill/>
          <a:ln>
            <a:solidFill>
              <a:schemeClr val="accent6">
                <a:lumMod val="60000"/>
                <a:lumOff val="40000"/>
              </a:schemeClr>
            </a:solidFill>
          </a:ln>
        </p:spPr>
        <p:txBody>
          <a:bodyPr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       将不同的建筑智能化系统，通过统一的信息标准平台实现集成，以形成运行历史数据库，提供历史数据表格及图形向管理人员定期汇报，实现信息汇集、资源共享</a:t>
            </a:r>
            <a:endParaRPr lang="zh-CN" altLang="en-US" sz="1200" b="1" dirty="0">
              <a:solidFill>
                <a:srgbClr val="E7B95C">
                  <a:lumMod val="50000"/>
                </a:srgbClr>
              </a:solidFill>
              <a:latin typeface="微软雅黑" pitchFamily="34" charset="-122"/>
              <a:ea typeface="微软雅黑" pitchFamily="34" charset="-122"/>
            </a:endParaRPr>
          </a:p>
        </p:txBody>
      </p:sp>
      <p:sp>
        <p:nvSpPr>
          <p:cNvPr id="24" name="TextBox 23"/>
          <p:cNvSpPr txBox="1"/>
          <p:nvPr/>
        </p:nvSpPr>
        <p:spPr>
          <a:xfrm>
            <a:off x="2699792" y="6158789"/>
            <a:ext cx="2950384" cy="438563"/>
          </a:xfrm>
          <a:prstGeom prst="rect">
            <a:avLst/>
          </a:prstGeom>
          <a:noFill/>
          <a:ln>
            <a:solidFill>
              <a:schemeClr val="accent6">
                <a:lumMod val="60000"/>
                <a:lumOff val="40000"/>
              </a:schemeClr>
            </a:solidFill>
          </a:ln>
        </p:spPr>
        <p:txBody>
          <a:bodyPr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对企业上报的运营数据进行分析，形成汇总报表，能够根据监测数据提出预警告警。</a:t>
            </a:r>
            <a:endParaRPr lang="zh-CN" altLang="en-US" sz="1200" b="1" dirty="0">
              <a:solidFill>
                <a:srgbClr val="E7B95C">
                  <a:lumMod val="50000"/>
                </a:srgbClr>
              </a:solidFill>
              <a:latin typeface="微软雅黑" pitchFamily="34" charset="-122"/>
              <a:ea typeface="微软雅黑" pitchFamily="34" charset="-122"/>
            </a:endParaRPr>
          </a:p>
        </p:txBody>
      </p:sp>
      <p:sp>
        <p:nvSpPr>
          <p:cNvPr id="25" name="TextBox 24"/>
          <p:cNvSpPr txBox="1"/>
          <p:nvPr/>
        </p:nvSpPr>
        <p:spPr>
          <a:xfrm>
            <a:off x="5796136" y="5560392"/>
            <a:ext cx="1647783" cy="992561"/>
          </a:xfrm>
          <a:prstGeom prst="rect">
            <a:avLst/>
          </a:prstGeom>
          <a:noFill/>
          <a:ln>
            <a:solidFill>
              <a:schemeClr val="accent6">
                <a:lumMod val="60000"/>
                <a:lumOff val="40000"/>
              </a:schemeClr>
            </a:solidFill>
          </a:ln>
        </p:spPr>
        <p:txBody>
          <a:bodyPr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实时更新企业简介、各种统计数据，如企业组织、人员规模、专利和知识产品等信息</a:t>
            </a:r>
            <a:endParaRPr lang="zh-CN" altLang="en-US" sz="1200" b="1" dirty="0">
              <a:solidFill>
                <a:srgbClr val="E7B95C">
                  <a:lumMod val="50000"/>
                </a:srgbClr>
              </a:solidFill>
              <a:latin typeface="微软雅黑" pitchFamily="34" charset="-122"/>
              <a:ea typeface="微软雅黑" pitchFamily="34" charset="-122"/>
            </a:endParaRPr>
          </a:p>
        </p:txBody>
      </p:sp>
      <p:sp>
        <p:nvSpPr>
          <p:cNvPr id="26" name="TextBox 25"/>
          <p:cNvSpPr txBox="1"/>
          <p:nvPr/>
        </p:nvSpPr>
        <p:spPr>
          <a:xfrm>
            <a:off x="397347" y="5726741"/>
            <a:ext cx="2234037" cy="438563"/>
          </a:xfrm>
          <a:prstGeom prst="rect">
            <a:avLst/>
          </a:prstGeom>
          <a:noFill/>
          <a:ln>
            <a:solidFill>
              <a:schemeClr val="accent6">
                <a:lumMod val="60000"/>
                <a:lumOff val="40000"/>
              </a:schemeClr>
            </a:solidFill>
          </a:ln>
        </p:spPr>
        <p:txBody>
          <a:bodyPr wrap="square" lIns="68562" tIns="34281" rIns="68562" bIns="34281" rtlCol="0">
            <a:spAutoFit/>
          </a:bodyPr>
          <a:lstStyle/>
          <a:p>
            <a:r>
              <a:rPr lang="zh-CN" altLang="en-US" sz="1200" b="1" dirty="0" smtClean="0">
                <a:solidFill>
                  <a:srgbClr val="E7B95C">
                    <a:lumMod val="50000"/>
                  </a:srgbClr>
                </a:solidFill>
                <a:latin typeface="微软雅黑" pitchFamily="34" charset="-122"/>
                <a:ea typeface="微软雅黑" pitchFamily="34" charset="-122"/>
              </a:rPr>
              <a:t>通过手机或者系统为管理者提供信息查阅和系统管理</a:t>
            </a:r>
            <a:endParaRPr lang="zh-CN" altLang="en-US" sz="1200" b="1" dirty="0">
              <a:solidFill>
                <a:srgbClr val="E7B95C">
                  <a:lumMod val="50000"/>
                </a:srgbClr>
              </a:solidFill>
              <a:latin typeface="微软雅黑" pitchFamily="34" charset="-122"/>
              <a:ea typeface="微软雅黑" pitchFamily="34" charset="-122"/>
            </a:endParaRPr>
          </a:p>
        </p:txBody>
      </p:sp>
      <p:pic>
        <p:nvPicPr>
          <p:cNvPr id="27" name="Picture 4" descr="PM-01运营分析及成本控制"/>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644297" y="5085184"/>
            <a:ext cx="909101" cy="678529"/>
          </a:xfrm>
          <a:prstGeom prst="rect">
            <a:avLst/>
          </a:prstGeom>
          <a:noFill/>
          <a:ln w="9525">
            <a:noFill/>
            <a:miter lim="800000"/>
            <a:headEnd/>
            <a:tailEnd/>
          </a:ln>
        </p:spPr>
      </p:pic>
      <p:pic>
        <p:nvPicPr>
          <p:cNvPr id="46086" name="Picture 6" descr="http://bbs.vsharing.com/uploads/userdirs/1/367/146431/image004%281%29.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276145" y="5006661"/>
            <a:ext cx="288032" cy="542176"/>
          </a:xfrm>
          <a:prstGeom prst="rect">
            <a:avLst/>
          </a:prstGeom>
          <a:noFill/>
        </p:spPr>
      </p:pic>
      <p:pic>
        <p:nvPicPr>
          <p:cNvPr id="46088" name="Picture 8" descr="http://www.chinahrd.net/img/focus/090623yy08.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164577" y="3494493"/>
            <a:ext cx="1080120" cy="720080"/>
          </a:xfrm>
          <a:prstGeom prst="rect">
            <a:avLst/>
          </a:prstGeom>
          <a:noFill/>
        </p:spPr>
      </p:pic>
      <p:pic>
        <p:nvPicPr>
          <p:cNvPr id="46090" name="Picture 10" descr="http://www.screenprotector-cn.com/upload/201102/watermark/1297669419.jp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412049" y="4646621"/>
            <a:ext cx="730004" cy="1008112"/>
          </a:xfrm>
          <a:prstGeom prst="rect">
            <a:avLst/>
          </a:prstGeom>
          <a:noFill/>
        </p:spPr>
      </p:pic>
      <p:cxnSp>
        <p:nvCxnSpPr>
          <p:cNvPr id="31" name="直接连接符 30"/>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 name="椭圆 31"/>
          <p:cNvSpPr/>
          <p:nvPr/>
        </p:nvSpPr>
        <p:spPr bwMode="auto">
          <a:xfrm>
            <a:off x="7197725" y="492547"/>
            <a:ext cx="723900" cy="677862"/>
          </a:xfrm>
          <a:prstGeom prst="ellipse">
            <a:avLst/>
          </a:prstGeom>
          <a:blipFill dpi="0" rotWithShape="1">
            <a:blip r:embed="rId1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3" name="椭圆 32"/>
          <p:cNvSpPr/>
          <p:nvPr/>
        </p:nvSpPr>
        <p:spPr bwMode="auto">
          <a:xfrm>
            <a:off x="8061325" y="476672"/>
            <a:ext cx="723900" cy="677862"/>
          </a:xfrm>
          <a:prstGeom prst="ellipse">
            <a:avLst/>
          </a:prstGeom>
          <a:blipFill dpi="0" rotWithShape="1">
            <a:blip r:embed="rId1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4" name="椭圆 33"/>
          <p:cNvSpPr/>
          <p:nvPr/>
        </p:nvSpPr>
        <p:spPr bwMode="auto">
          <a:xfrm>
            <a:off x="6334125" y="476672"/>
            <a:ext cx="723900" cy="677862"/>
          </a:xfrm>
          <a:prstGeom prst="ellipse">
            <a:avLst/>
          </a:prstGeom>
          <a:blipFill dpi="0" rotWithShape="1">
            <a:blip r:embed="rId1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grpSp>
        <p:nvGrpSpPr>
          <p:cNvPr id="35" name="组合 34"/>
          <p:cNvGrpSpPr/>
          <p:nvPr/>
        </p:nvGrpSpPr>
        <p:grpSpPr>
          <a:xfrm>
            <a:off x="111125" y="908720"/>
            <a:ext cx="5363556" cy="537154"/>
            <a:chOff x="111125" y="908720"/>
            <a:chExt cx="5363556" cy="537154"/>
          </a:xfrm>
        </p:grpSpPr>
        <p:sp>
          <p:nvSpPr>
            <p:cNvPr id="37" name="圆角矩形 36"/>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园区规划展示</a:t>
              </a:r>
              <a:endParaRPr lang="zh-CN" altLang="en-US" sz="1400" b="1" dirty="0">
                <a:solidFill>
                  <a:schemeClr val="tx1"/>
                </a:solidFill>
                <a:latin typeface="微软雅黑" pitchFamily="34" charset="-122"/>
                <a:ea typeface="微软雅黑" pitchFamily="34" charset="-122"/>
              </a:endParaRPr>
            </a:p>
          </p:txBody>
        </p:sp>
        <p:cxnSp>
          <p:nvCxnSpPr>
            <p:cNvPr id="38" name="直接连接符 37"/>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圆角矩形 38"/>
            <p:cNvSpPr/>
            <p:nvPr/>
          </p:nvSpPr>
          <p:spPr>
            <a:xfrm>
              <a:off x="1115616" y="1011559"/>
              <a:ext cx="780656"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企业运营监测</a:t>
              </a:r>
              <a:endParaRPr lang="en-US" altLang="zh-CN" sz="1400" b="1">
                <a:solidFill>
                  <a:schemeClr val="bg1"/>
                </a:solidFill>
                <a:latin typeface="微软雅黑" pitchFamily="34" charset="-122"/>
                <a:ea typeface="微软雅黑" pitchFamily="34" charset="-122"/>
              </a:endParaRPr>
            </a:p>
          </p:txBody>
        </p:sp>
        <p:cxnSp>
          <p:nvCxnSpPr>
            <p:cNvPr id="40" name="直接连接符 39"/>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1" name="圆角矩形 40"/>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视频安全监控</a:t>
              </a:r>
              <a:endParaRPr lang="zh-CN" altLang="en-US" sz="1400" b="1" dirty="0">
                <a:solidFill>
                  <a:schemeClr val="tx1"/>
                </a:solidFill>
                <a:latin typeface="微软雅黑" pitchFamily="34" charset="-122"/>
                <a:ea typeface="微软雅黑" pitchFamily="34" charset="-122"/>
              </a:endParaRPr>
            </a:p>
          </p:txBody>
        </p:sp>
        <p:cxnSp>
          <p:nvCxnSpPr>
            <p:cNvPr id="42" name="直接连接符 41"/>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3" name="圆角矩形 42"/>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园区能耗监测</a:t>
              </a:r>
              <a:endParaRPr lang="zh-CN" altLang="en-US" sz="1400" b="1" dirty="0">
                <a:solidFill>
                  <a:schemeClr val="tx1"/>
                </a:solidFill>
                <a:latin typeface="微软雅黑" pitchFamily="34" charset="-122"/>
                <a:ea typeface="微软雅黑" pitchFamily="34" charset="-122"/>
              </a:endParaRPr>
            </a:p>
          </p:txBody>
        </p:sp>
        <p:cxnSp>
          <p:nvCxnSpPr>
            <p:cNvPr id="44" name="直接连接符 43"/>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5" name="圆角矩形 44"/>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园区环境监测</a:t>
              </a:r>
              <a:endParaRPr lang="zh-CN" altLang="en-US" sz="1400" b="1" dirty="0">
                <a:solidFill>
                  <a:schemeClr val="tx1"/>
                </a:solidFill>
                <a:latin typeface="微软雅黑" pitchFamily="34" charset="-122"/>
                <a:ea typeface="微软雅黑" pitchFamily="34" charset="-122"/>
              </a:endParaRPr>
            </a:p>
          </p:txBody>
        </p:sp>
        <p:cxnSp>
          <p:nvCxnSpPr>
            <p:cNvPr id="46" name="直接连接符 45"/>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7" name="圆角矩形 46"/>
            <p:cNvSpPr/>
            <p:nvPr/>
          </p:nvSpPr>
          <p:spPr>
            <a:xfrm>
              <a:off x="4499992"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园区建设监管</a:t>
              </a:r>
              <a:endParaRPr lang="zh-CN" altLang="en-US" sz="1400" b="1" dirty="0">
                <a:solidFill>
                  <a:schemeClr val="tx1"/>
                </a:solidFill>
                <a:latin typeface="微软雅黑" pitchFamily="34" charset="-122"/>
                <a:ea typeface="微软雅黑" pitchFamily="34" charset="-122"/>
              </a:endParaRPr>
            </a:p>
          </p:txBody>
        </p:sp>
        <p:cxnSp>
          <p:nvCxnSpPr>
            <p:cNvPr id="48" name="直接连接符 47"/>
            <p:cNvCxnSpPr/>
            <p:nvPr/>
          </p:nvCxnSpPr>
          <p:spPr>
            <a:xfrm>
              <a:off x="50040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49"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5  </a:t>
            </a:r>
            <a:r>
              <a:rPr lang="zh-CN" altLang="en-US" smtClean="0"/>
              <a:t>信息优</a:t>
            </a:r>
            <a:r>
              <a:rPr lang="zh-CN" altLang="en-US" smtClean="0">
                <a:solidFill>
                  <a:srgbClr val="FF3300"/>
                </a:solidFill>
              </a:rPr>
              <a:t>园</a:t>
            </a:r>
            <a:r>
              <a:rPr lang="zh-CN" altLang="en-US" smtClean="0"/>
              <a:t> </a:t>
            </a:r>
            <a:r>
              <a:rPr lang="en-US" altLang="zh-CN" smtClean="0"/>
              <a:t>— </a:t>
            </a:r>
            <a:r>
              <a:rPr lang="zh-CN" altLang="en-US" smtClean="0">
                <a:latin typeface="楷体_GB2312" pitchFamily="49" charset="-122"/>
                <a:ea typeface="楷体_GB2312" pitchFamily="49" charset="-122"/>
              </a:rPr>
              <a:t>园区管理应用</a:t>
            </a:r>
            <a:endParaRPr lang="zh-CN" altLang="en-US" dirty="0">
              <a:latin typeface="楷体_GB2312" pitchFamily="49" charset="-122"/>
              <a:ea typeface="楷体_GB2312" pitchFamily="49" charset="-122"/>
            </a:endParaRPr>
          </a:p>
        </p:txBody>
      </p:sp>
      <p:sp>
        <p:nvSpPr>
          <p:cNvPr id="2" name="矩形 1"/>
          <p:cNvSpPr/>
          <p:nvPr/>
        </p:nvSpPr>
        <p:spPr>
          <a:xfrm>
            <a:off x="7740352" y="2060848"/>
            <a:ext cx="1152128" cy="4524315"/>
          </a:xfrm>
          <a:prstGeom prst="rect">
            <a:avLst/>
          </a:prstGeom>
        </p:spPr>
        <p:txBody>
          <a:bodyPr wrap="square">
            <a:spAutoFit/>
          </a:bodyPr>
          <a:lstStyle/>
          <a:p>
            <a:pPr>
              <a:lnSpc>
                <a:spcPct val="150000"/>
              </a:lnSpc>
            </a:pPr>
            <a:r>
              <a:rPr lang="zh-CN" altLang="en-US" sz="1600" smtClean="0">
                <a:latin typeface="微软雅黑" pitchFamily="34" charset="-122"/>
                <a:ea typeface="微软雅黑" pitchFamily="34" charset="-122"/>
              </a:rPr>
              <a:t>收集企业生产、经营</a:t>
            </a:r>
            <a:r>
              <a:rPr lang="zh-CN" altLang="en-US" sz="1600">
                <a:latin typeface="微软雅黑" pitchFamily="34" charset="-122"/>
                <a:ea typeface="微软雅黑" pitchFamily="34" charset="-122"/>
              </a:rPr>
              <a:t>、环境、</a:t>
            </a:r>
            <a:r>
              <a:rPr lang="zh-CN" altLang="en-US" sz="1600" smtClean="0">
                <a:latin typeface="微软雅黑" pitchFamily="34" charset="-122"/>
                <a:ea typeface="微软雅黑" pitchFamily="34" charset="-122"/>
              </a:rPr>
              <a:t>能耗等数据，</a:t>
            </a:r>
            <a:r>
              <a:rPr lang="zh-CN" altLang="en-US" sz="1600">
                <a:latin typeface="微软雅黑" pitchFamily="34" charset="-122"/>
                <a:ea typeface="微软雅黑" pitchFamily="34" charset="-122"/>
              </a:rPr>
              <a:t>通过统计分析形成直观的报表</a:t>
            </a:r>
            <a:r>
              <a:rPr lang="zh-CN" altLang="en-US" sz="1600" smtClean="0">
                <a:latin typeface="微软雅黑" pitchFamily="34" charset="-122"/>
                <a:ea typeface="微软雅黑" pitchFamily="34" charset="-122"/>
              </a:rPr>
              <a:t>，自动对问题、风险</a:t>
            </a:r>
            <a:r>
              <a:rPr lang="zh-CN" altLang="zh-CN" sz="1600" smtClean="0">
                <a:latin typeface="微软雅黑" pitchFamily="34" charset="-122"/>
                <a:ea typeface="微软雅黑" pitchFamily="34" charset="-122"/>
              </a:rPr>
              <a:t>预警</a:t>
            </a:r>
            <a:r>
              <a:rPr lang="zh-CN" altLang="en-US" sz="1600" smtClean="0">
                <a:latin typeface="微软雅黑" pitchFamily="34" charset="-122"/>
                <a:ea typeface="微软雅黑" pitchFamily="34" charset="-122"/>
              </a:rPr>
              <a:t>、</a:t>
            </a:r>
            <a:r>
              <a:rPr lang="zh-CN" altLang="zh-CN" sz="1600" smtClean="0">
                <a:latin typeface="微软雅黑" pitchFamily="34" charset="-122"/>
                <a:ea typeface="微软雅黑" pitchFamily="34" charset="-122"/>
              </a:rPr>
              <a:t>告警</a:t>
            </a:r>
            <a:endParaRPr lang="zh-CN" altLang="en-US" sz="1600">
              <a:latin typeface="微软雅黑" pitchFamily="34" charset="-122"/>
              <a:ea typeface="微软雅黑" pitchFamily="34" charset="-122"/>
            </a:endParaRPr>
          </a:p>
        </p:txBody>
      </p:sp>
      <p:sp>
        <p:nvSpPr>
          <p:cNvPr id="50" name="同心圆 49"/>
          <p:cNvSpPr/>
          <p:nvPr/>
        </p:nvSpPr>
        <p:spPr>
          <a:xfrm>
            <a:off x="7933925" y="1572343"/>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161457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 name="圆角矩形 77"/>
          <p:cNvSpPr/>
          <p:nvPr/>
        </p:nvSpPr>
        <p:spPr bwMode="auto">
          <a:xfrm>
            <a:off x="323528" y="1708911"/>
            <a:ext cx="8469811" cy="803345"/>
          </a:xfrm>
          <a:prstGeom prst="roundRect">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lIns="100167" tIns="50085" rIns="100167" bIns="50085" anchor="b"/>
          <a:lstStyle/>
          <a:p>
            <a:pPr marL="0" marR="0" lvl="0" indent="100863" algn="l"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应</a:t>
            </a:r>
            <a:endParaRPr kumimoji="0" lang="en-US" altLang="zh-CN"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endParaRPr>
          </a:p>
          <a:p>
            <a:pPr marL="0" marR="0" lvl="0" indent="100863" algn="l"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用</a:t>
            </a:r>
            <a:endParaRPr kumimoji="0" lang="en-US" altLang="zh-CN"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endParaRPr>
          </a:p>
          <a:p>
            <a:pPr marL="0" marR="0" lvl="0" indent="100863" algn="l"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层</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cs typeface="+mn-cs"/>
            </a:endParaRPr>
          </a:p>
        </p:txBody>
      </p:sp>
      <p:sp>
        <p:nvSpPr>
          <p:cNvPr id="79" name="圆角矩形 78"/>
          <p:cNvSpPr/>
          <p:nvPr/>
        </p:nvSpPr>
        <p:spPr bwMode="auto">
          <a:xfrm>
            <a:off x="339373" y="2624758"/>
            <a:ext cx="6066296" cy="593009"/>
          </a:xfrm>
          <a:prstGeom prst="roundRect">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lIns="100167" tIns="50085" rIns="100167" bIns="50085" anchor="b"/>
          <a:lstStyle/>
          <a:p>
            <a:pPr marL="0" marR="0" lvl="0" indent="100863" algn="l" defTabSz="914400" eaLnBrk="1" fontAlgn="auto" latinLnBrk="0" hangingPunct="1">
              <a:lnSpc>
                <a:spcPct val="80000"/>
              </a:lnSpc>
              <a:spcBef>
                <a:spcPts val="0"/>
              </a:spcBef>
              <a:spcAft>
                <a:spcPts val="0"/>
              </a:spcAft>
              <a:buClrTx/>
              <a:buSzTx/>
              <a:buFontTx/>
              <a:buNone/>
              <a:tabLst/>
              <a:defRPr/>
            </a:pPr>
            <a:endParaRPr kumimoji="0" lang="en-US" altLang="zh-CN" sz="1400" b="0" i="0" u="none" strike="noStrike" kern="0" cap="none" spc="0" normalizeH="0" baseline="0" noProof="0" smtClean="0">
              <a:ln>
                <a:noFill/>
              </a:ln>
              <a:solidFill>
                <a:srgbClr val="000000"/>
              </a:solidFill>
              <a:effectLst/>
              <a:uLnTx/>
              <a:uFillTx/>
              <a:latin typeface="华文细黑" pitchFamily="2" charset="-122"/>
              <a:ea typeface="华文细黑" pitchFamily="2" charset="-122"/>
              <a:cs typeface="+mn-cs"/>
            </a:endParaRPr>
          </a:p>
          <a:p>
            <a:pPr marL="0" marR="0" lvl="0" indent="100863" algn="l" defTabSz="914400" eaLnBrk="1" fontAlgn="auto" latinLnBrk="0" hangingPunct="1">
              <a:lnSpc>
                <a:spcPct val="80000"/>
              </a:lnSpc>
              <a:spcBef>
                <a:spcPts val="0"/>
              </a:spcBef>
              <a:spcAft>
                <a:spcPts val="0"/>
              </a:spcAft>
              <a:buClrTx/>
              <a:buSzTx/>
              <a:buFontTx/>
              <a:buNone/>
              <a:tabLst/>
              <a:defRPr/>
            </a:pPr>
            <a:endParaRPr lang="en-US" altLang="zh-CN" sz="1400" kern="0">
              <a:solidFill>
                <a:srgbClr val="000000"/>
              </a:solidFill>
              <a:latin typeface="华文细黑" pitchFamily="2" charset="-122"/>
              <a:ea typeface="华文细黑" pitchFamily="2" charset="-122"/>
            </a:endParaRPr>
          </a:p>
          <a:p>
            <a:pPr marL="0" marR="0" lvl="0" indent="100863" algn="l" defTabSz="914400" eaLnBrk="1" fontAlgn="auto" latinLnBrk="0" hangingPunct="1">
              <a:lnSpc>
                <a:spcPct val="80000"/>
              </a:lnSpc>
              <a:spcBef>
                <a:spcPts val="0"/>
              </a:spcBef>
              <a:spcAft>
                <a:spcPts val="0"/>
              </a:spcAft>
              <a:buClrTx/>
              <a:buSzTx/>
              <a:buFontTx/>
              <a:buNone/>
              <a:tabLst/>
              <a:defRPr/>
            </a:pPr>
            <a:endParaRPr kumimoji="0" lang="en-US" altLang="zh-CN" sz="1400" b="0" i="0" u="none" strike="noStrike" kern="0" cap="none" spc="0" normalizeH="0" baseline="0" noProof="0" smtClean="0">
              <a:ln>
                <a:noFill/>
              </a:ln>
              <a:solidFill>
                <a:srgbClr val="000000"/>
              </a:solidFill>
              <a:effectLst/>
              <a:uLnTx/>
              <a:uFillTx/>
              <a:latin typeface="华文细黑" pitchFamily="2" charset="-122"/>
              <a:ea typeface="华文细黑" pitchFamily="2" charset="-122"/>
              <a:cs typeface="+mn-cs"/>
            </a:endParaRPr>
          </a:p>
          <a:p>
            <a:pPr marL="0" marR="0" lvl="0" indent="100863" algn="l" defTabSz="914400" eaLnBrk="1" fontAlgn="auto" latinLnBrk="0" hangingPunct="1">
              <a:lnSpc>
                <a:spcPct val="80000"/>
              </a:lnSpc>
              <a:spcBef>
                <a:spcPts val="0"/>
              </a:spcBef>
              <a:spcAft>
                <a:spcPts val="0"/>
              </a:spcAft>
              <a:buClrTx/>
              <a:buSzTx/>
              <a:buFontTx/>
              <a:buNone/>
              <a:tabLst/>
              <a:defRPr/>
            </a:pPr>
            <a:endParaRPr lang="en-US" altLang="zh-CN" sz="1400" kern="0">
              <a:solidFill>
                <a:srgbClr val="000000"/>
              </a:solidFill>
              <a:latin typeface="华文细黑" pitchFamily="2" charset="-122"/>
              <a:ea typeface="华文细黑" pitchFamily="2" charset="-122"/>
            </a:endParaRPr>
          </a:p>
          <a:p>
            <a:pPr marL="0" marR="0" lvl="0" indent="100863" algn="l" defTabSz="914400" eaLnBrk="1" fontAlgn="auto" latinLnBrk="0" hangingPunct="1">
              <a:lnSpc>
                <a:spcPct val="80000"/>
              </a:lnSpc>
              <a:spcBef>
                <a:spcPts val="0"/>
              </a:spcBef>
              <a:spcAft>
                <a:spcPts val="0"/>
              </a:spcAft>
              <a:buClrTx/>
              <a:buSzTx/>
              <a:buFontTx/>
              <a:buNone/>
              <a:tabLst/>
              <a:defRPr/>
            </a:pPr>
            <a:r>
              <a:rPr kumimoji="0" lang="zh-CN" altLang="en-US" sz="1400" b="0" i="0" u="none" strike="noStrike" kern="0" cap="none" spc="0" normalizeH="0" baseline="0" noProof="0" smtClean="0">
                <a:ln>
                  <a:noFill/>
                </a:ln>
                <a:solidFill>
                  <a:srgbClr val="000000"/>
                </a:solidFill>
                <a:effectLst/>
                <a:uLnTx/>
                <a:uFillTx/>
                <a:latin typeface="华文细黑" pitchFamily="2" charset="-122"/>
                <a:ea typeface="华文细黑" pitchFamily="2" charset="-122"/>
                <a:cs typeface="+mn-cs"/>
              </a:rPr>
              <a:t>平</a:t>
            </a:r>
            <a:endParaRPr kumimoji="0" lang="en-US" altLang="zh-CN"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endParaRPr>
          </a:p>
          <a:p>
            <a:pPr marL="0" marR="0" lvl="0" indent="100863" algn="l" defTabSz="914400" eaLnBrk="1" fontAlgn="auto" latinLnBrk="0" hangingPunct="1">
              <a:lnSpc>
                <a:spcPct val="8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台</a:t>
            </a:r>
            <a:endParaRPr kumimoji="0" lang="en-US" altLang="zh-CN"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endParaRPr>
          </a:p>
          <a:p>
            <a:pPr marL="0" marR="0" lvl="0" indent="100863" algn="l" defTabSz="914400" eaLnBrk="1" fontAlgn="auto" latinLnBrk="0" hangingPunct="1">
              <a:lnSpc>
                <a:spcPct val="8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层</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cs typeface="+mn-cs"/>
            </a:endParaRPr>
          </a:p>
        </p:txBody>
      </p:sp>
      <p:sp>
        <p:nvSpPr>
          <p:cNvPr id="80" name="圆角矩形 79"/>
          <p:cNvSpPr/>
          <p:nvPr/>
        </p:nvSpPr>
        <p:spPr bwMode="auto">
          <a:xfrm>
            <a:off x="331458" y="3345735"/>
            <a:ext cx="6086092" cy="803345"/>
          </a:xfrm>
          <a:prstGeom prst="roundRect">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lIns="100167" tIns="50085" rIns="100167" bIns="50085" anchor="b"/>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400" b="0" i="0" u="none" strike="noStrike" kern="0" cap="none" spc="0" normalizeH="0" baseline="0" noProof="0" smtClean="0">
              <a:ln>
                <a:noFill/>
              </a:ln>
              <a:solidFill>
                <a:srgbClr val="000000"/>
              </a:solidFill>
              <a:effectLst/>
              <a:uLnTx/>
              <a:uFillTx/>
              <a:latin typeface="华文细黑" pitchFamily="2" charset="-122"/>
              <a:ea typeface="华文细黑" pitchFamily="2" charset="-122"/>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lang="en-US" altLang="zh-CN" sz="1400" kern="0">
              <a:solidFill>
                <a:srgbClr val="000000"/>
              </a:solidFill>
              <a:latin typeface="华文细黑" pitchFamily="2" charset="-122"/>
              <a:ea typeface="华文细黑" pitchFamily="2" charset="-122"/>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400" b="0" i="0" u="none" strike="noStrike" kern="0" cap="none" spc="0" normalizeH="0" baseline="0" noProof="0" smtClean="0">
              <a:ln>
                <a:noFill/>
              </a:ln>
              <a:solidFill>
                <a:srgbClr val="000000"/>
              </a:solidFill>
              <a:effectLst/>
              <a:uLnTx/>
              <a:uFillTx/>
              <a:latin typeface="华文细黑" pitchFamily="2" charset="-122"/>
              <a:ea typeface="华文细黑" pitchFamily="2" charset="-122"/>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lang="en-US" altLang="zh-CN" sz="1400" kern="0">
              <a:solidFill>
                <a:srgbClr val="000000"/>
              </a:solidFill>
              <a:latin typeface="华文细黑" pitchFamily="2" charset="-122"/>
              <a:ea typeface="华文细黑" pitchFamily="2" charset="-122"/>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400" b="0" i="0" u="none" strike="noStrike" kern="0" cap="none" spc="0" normalizeH="0" baseline="0" noProof="0" smtClean="0">
              <a:ln>
                <a:noFill/>
              </a:ln>
              <a:solidFill>
                <a:srgbClr val="000000"/>
              </a:solidFill>
              <a:effectLst/>
              <a:uLnTx/>
              <a:uFillTx/>
              <a:latin typeface="华文细黑" pitchFamily="2" charset="-122"/>
              <a:ea typeface="华文细黑" pitchFamily="2" charset="-122"/>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smtClean="0">
                <a:ln>
                  <a:noFill/>
                </a:ln>
                <a:solidFill>
                  <a:srgbClr val="000000"/>
                </a:solidFill>
                <a:effectLst/>
                <a:uLnTx/>
                <a:uFillTx/>
                <a:latin typeface="华文细黑" pitchFamily="2" charset="-122"/>
                <a:ea typeface="华文细黑" pitchFamily="2" charset="-122"/>
                <a:cs typeface="+mn-cs"/>
              </a:rPr>
              <a:t>平台</a:t>
            </a:r>
            <a:endParaRPr kumimoji="0" lang="en-US" altLang="zh-CN"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子层</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cs typeface="+mn-cs"/>
            </a:endParaRPr>
          </a:p>
        </p:txBody>
      </p:sp>
      <p:sp>
        <p:nvSpPr>
          <p:cNvPr id="81" name="圆角矩形 80"/>
          <p:cNvSpPr/>
          <p:nvPr/>
        </p:nvSpPr>
        <p:spPr bwMode="auto">
          <a:xfrm>
            <a:off x="335421" y="4221088"/>
            <a:ext cx="8476481" cy="872305"/>
          </a:xfrm>
          <a:prstGeom prst="roundRect">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lIns="100167" tIns="50085" rIns="100167" bIns="50085" anchor="b"/>
          <a:lstStyle/>
          <a:p>
            <a:pPr marL="0" marR="0" lvl="0" indent="100863" algn="l"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传</a:t>
            </a:r>
            <a:endParaRPr kumimoji="0" lang="en-US" altLang="zh-CN"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endParaRPr>
          </a:p>
          <a:p>
            <a:pPr marL="0" marR="0" lvl="0" indent="100863" algn="l"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输</a:t>
            </a:r>
            <a:endParaRPr kumimoji="0" lang="en-US" altLang="zh-CN"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endParaRPr>
          </a:p>
          <a:p>
            <a:pPr marL="0" marR="0" lvl="0" indent="100863" algn="l"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层</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cs typeface="+mn-cs"/>
            </a:endParaRPr>
          </a:p>
        </p:txBody>
      </p:sp>
      <p:sp>
        <p:nvSpPr>
          <p:cNvPr id="82" name="圆角矩形 81"/>
          <p:cNvSpPr/>
          <p:nvPr/>
        </p:nvSpPr>
        <p:spPr bwMode="auto">
          <a:xfrm>
            <a:off x="343991" y="5157192"/>
            <a:ext cx="8476481" cy="771287"/>
          </a:xfrm>
          <a:prstGeom prst="roundRect">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horz" lIns="100167" tIns="50085" rIns="100167" bIns="50085" anchor="b"/>
          <a:lstStyle/>
          <a:p>
            <a:pPr marL="0" marR="0" lvl="0" indent="100863" algn="l"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设</a:t>
            </a:r>
            <a:endParaRPr kumimoji="0" lang="en-US" altLang="zh-CN"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endParaRPr>
          </a:p>
          <a:p>
            <a:pPr marL="0" marR="0" lvl="0" indent="100863" algn="l"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备</a:t>
            </a:r>
            <a:endParaRPr kumimoji="0" lang="en-US" altLang="zh-CN"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endParaRPr>
          </a:p>
          <a:p>
            <a:pPr marL="0" marR="0" lvl="0" indent="100863" algn="l"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层</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cs typeface="+mn-cs"/>
            </a:endParaRPr>
          </a:p>
        </p:txBody>
      </p:sp>
      <p:sp>
        <p:nvSpPr>
          <p:cNvPr id="83" name="圆角矩形 82"/>
          <p:cNvSpPr/>
          <p:nvPr/>
        </p:nvSpPr>
        <p:spPr bwMode="auto">
          <a:xfrm>
            <a:off x="987500" y="4304127"/>
            <a:ext cx="3215773" cy="697511"/>
          </a:xfrm>
          <a:prstGeom prst="roundRect">
            <a:avLst/>
          </a:prstGeom>
          <a:solidFill>
            <a:srgbClr val="FFFFFF"/>
          </a:solidFill>
          <a:ln w="25400" cap="flat" cmpd="sng" algn="ctr">
            <a:solidFill>
              <a:srgbClr val="FFCC66"/>
            </a:solidFill>
            <a:prstDash val="solid"/>
            <a:headEnd type="none" w="med" len="med"/>
            <a:tailEnd type="none" w="med" len="med"/>
          </a:ln>
          <a:effectLst/>
        </p:spPr>
        <p:txBody>
          <a:bodyPr lIns="100167" tIns="50085" rIns="100167" bIns="50085"/>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cs typeface="+mn-cs"/>
              </a:rPr>
              <a:t>无线网络</a:t>
            </a:r>
          </a:p>
        </p:txBody>
      </p:sp>
      <p:sp>
        <p:nvSpPr>
          <p:cNvPr id="84" name="圆角矩形 83"/>
          <p:cNvSpPr/>
          <p:nvPr/>
        </p:nvSpPr>
        <p:spPr bwMode="auto">
          <a:xfrm>
            <a:off x="5067066" y="4320737"/>
            <a:ext cx="3120831" cy="676442"/>
          </a:xfrm>
          <a:prstGeom prst="roundRect">
            <a:avLst/>
          </a:prstGeom>
          <a:solidFill>
            <a:srgbClr val="FFFFFF"/>
          </a:solidFill>
          <a:ln w="25400" cap="flat" cmpd="sng" algn="ctr">
            <a:solidFill>
              <a:srgbClr val="FFCC66"/>
            </a:solidFill>
            <a:prstDash val="solid"/>
            <a:headEnd type="none" w="med" len="med"/>
            <a:tailEnd type="none" w="med" len="med"/>
          </a:ln>
          <a:effectLst/>
        </p:spPr>
        <p:txBody>
          <a:bodyPr lIns="100167" tIns="50085" rIns="100167" bIns="50085"/>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rgbClr val="000000"/>
                </a:solidFill>
                <a:effectLst/>
                <a:uLnTx/>
                <a:uFillTx/>
                <a:latin typeface="华文细黑" pitchFamily="2" charset="-122"/>
                <a:ea typeface="华文细黑" pitchFamily="2" charset="-122"/>
                <a:cs typeface="+mn-cs"/>
              </a:rPr>
              <a:t>有线网络</a:t>
            </a:r>
          </a:p>
        </p:txBody>
      </p:sp>
      <p:sp>
        <p:nvSpPr>
          <p:cNvPr id="85" name="圆角矩形 84"/>
          <p:cNvSpPr/>
          <p:nvPr/>
        </p:nvSpPr>
        <p:spPr bwMode="auto">
          <a:xfrm>
            <a:off x="1165542" y="4603733"/>
            <a:ext cx="752628" cy="263880"/>
          </a:xfrm>
          <a:prstGeom prst="roundRect">
            <a:avLst/>
          </a:prstGeom>
          <a:solidFill>
            <a:srgbClr val="FF9933"/>
          </a:solidFill>
          <a:ln w="25400" cap="flat" cmpd="sng" algn="ctr">
            <a:solidFill>
              <a:srgbClr val="FFCC66">
                <a:shade val="50000"/>
              </a:srgbClr>
            </a:solidFill>
            <a:prstDash val="solid"/>
            <a:headEnd type="none" w="med" len="med"/>
            <a:tailEnd type="none" w="med" len="med"/>
          </a:ln>
          <a:effectLst/>
        </p:spPr>
        <p:txBody>
          <a:bodyPr wrap="square" lIns="100167" tIns="50085" rIns="100167" bIns="50085">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rPr>
              <a:t>WIFI</a:t>
            </a: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86" name="圆角矩形 85"/>
          <p:cNvSpPr/>
          <p:nvPr/>
        </p:nvSpPr>
        <p:spPr bwMode="auto">
          <a:xfrm>
            <a:off x="2114496" y="4603733"/>
            <a:ext cx="821048" cy="263880"/>
          </a:xfrm>
          <a:prstGeom prst="roundRect">
            <a:avLst/>
          </a:prstGeom>
          <a:solidFill>
            <a:srgbClr val="FF9933"/>
          </a:solidFill>
          <a:ln w="25400" cap="flat" cmpd="sng" algn="ctr">
            <a:solidFill>
              <a:srgbClr val="FFCC66">
                <a:shade val="50000"/>
              </a:srgbClr>
            </a:solidFill>
            <a:prstDash val="solid"/>
            <a:headEnd type="none" w="med" len="med"/>
            <a:tailEnd type="none" w="med" len="med"/>
          </a:ln>
          <a:effectLst/>
        </p:spPr>
        <p:txBody>
          <a:bodyPr wrap="square" lIns="100167" tIns="50085" rIns="100167" bIns="50085">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rPr>
              <a:t>WIMAX</a:t>
            </a: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87" name="圆角矩形 86"/>
          <p:cNvSpPr/>
          <p:nvPr/>
        </p:nvSpPr>
        <p:spPr bwMode="auto">
          <a:xfrm>
            <a:off x="3127565" y="4603733"/>
            <a:ext cx="821048" cy="263880"/>
          </a:xfrm>
          <a:prstGeom prst="roundRect">
            <a:avLst/>
          </a:prstGeom>
          <a:solidFill>
            <a:srgbClr val="FF9933"/>
          </a:solidFill>
          <a:ln w="25400" cap="flat" cmpd="sng" algn="ctr">
            <a:solidFill>
              <a:srgbClr val="FFCC66">
                <a:shade val="50000"/>
              </a:srgbClr>
            </a:solidFill>
            <a:prstDash val="solid"/>
            <a:headEnd type="none" w="med" len="med"/>
            <a:tailEnd type="none" w="med" len="med"/>
          </a:ln>
          <a:effectLst/>
        </p:spPr>
        <p:txBody>
          <a:bodyPr wrap="square" lIns="100167" tIns="50085" rIns="100167" bIns="50085">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rPr>
              <a:t>3G</a:t>
            </a: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88" name="圆角矩形 87"/>
          <p:cNvSpPr/>
          <p:nvPr/>
        </p:nvSpPr>
        <p:spPr bwMode="auto">
          <a:xfrm>
            <a:off x="5664928" y="4599271"/>
            <a:ext cx="700594" cy="263880"/>
          </a:xfrm>
          <a:prstGeom prst="roundRect">
            <a:avLst/>
          </a:prstGeom>
          <a:solidFill>
            <a:srgbClr val="FF9933"/>
          </a:solidFill>
          <a:ln w="25400" cap="flat" cmpd="sng" algn="ctr">
            <a:solidFill>
              <a:srgbClr val="FFCC66">
                <a:shade val="50000"/>
              </a:srgbClr>
            </a:solidFill>
            <a:prstDash val="solid"/>
            <a:headEnd type="none" w="med" len="med"/>
            <a:tailEnd type="none" w="med" len="med"/>
          </a:ln>
          <a:effectLst/>
        </p:spPr>
        <p:txBody>
          <a:bodyPr wrap="square" lIns="100167" tIns="50085" rIns="100167" bIns="50085">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rPr>
              <a:t>以太网</a:t>
            </a:r>
          </a:p>
        </p:txBody>
      </p:sp>
      <p:sp>
        <p:nvSpPr>
          <p:cNvPr id="89" name="圆角矩形 88"/>
          <p:cNvSpPr/>
          <p:nvPr/>
        </p:nvSpPr>
        <p:spPr bwMode="auto">
          <a:xfrm>
            <a:off x="6971707" y="4599271"/>
            <a:ext cx="764283" cy="263880"/>
          </a:xfrm>
          <a:prstGeom prst="roundRect">
            <a:avLst/>
          </a:prstGeom>
          <a:solidFill>
            <a:srgbClr val="FF9933"/>
          </a:solidFill>
          <a:ln w="25400" cap="flat" cmpd="sng" algn="ctr">
            <a:solidFill>
              <a:srgbClr val="FFCC66">
                <a:shade val="50000"/>
              </a:srgbClr>
            </a:solidFill>
            <a:prstDash val="solid"/>
            <a:headEnd type="none" w="med" len="med"/>
            <a:tailEnd type="none" w="med" len="med"/>
          </a:ln>
          <a:effectLst/>
        </p:spPr>
        <p:txBody>
          <a:bodyPr wrap="square" lIns="100167" tIns="50085" rIns="100167" bIns="50085">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rPr>
              <a:t>光纤</a:t>
            </a:r>
          </a:p>
        </p:txBody>
      </p:sp>
      <p:sp>
        <p:nvSpPr>
          <p:cNvPr id="90" name="AutoShape 49"/>
          <p:cNvSpPr>
            <a:spLocks noChangeArrowheads="1"/>
          </p:cNvSpPr>
          <p:nvPr/>
        </p:nvSpPr>
        <p:spPr bwMode="auto">
          <a:xfrm>
            <a:off x="1065139" y="2747462"/>
            <a:ext cx="5079168" cy="337446"/>
          </a:xfrm>
          <a:prstGeom prst="roundRect">
            <a:avLst>
              <a:gd name="adj" fmla="val 8472"/>
            </a:avLst>
          </a:prstGeom>
          <a:gradFill rotWithShape="1">
            <a:gsLst>
              <a:gs pos="0">
                <a:srgbClr val="2F2F47"/>
              </a:gs>
              <a:gs pos="100000">
                <a:srgbClr val="666699"/>
              </a:gs>
            </a:gsLst>
            <a:lin ang="2700000" scaled="1"/>
          </a:gradFill>
          <a:ln w="25400" algn="ctr">
            <a:solidFill>
              <a:srgbClr val="0070C0"/>
            </a:solidFill>
            <a:round/>
            <a:headEnd/>
            <a:tailEnd/>
          </a:ln>
        </p:spPr>
        <p:txBody>
          <a:bodyPr wrap="none" lIns="0" tIns="0" rIns="100163" bIns="50080" anchor="ctr"/>
          <a:lstStyle/>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综合安防平台</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91" name="Oval 14"/>
          <p:cNvSpPr>
            <a:spLocks noChangeArrowheads="1"/>
          </p:cNvSpPr>
          <p:nvPr/>
        </p:nvSpPr>
        <p:spPr bwMode="auto">
          <a:xfrm>
            <a:off x="6678032" y="5538890"/>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92" name="Rectangle 32"/>
          <p:cNvSpPr>
            <a:spLocks noChangeArrowheads="1"/>
          </p:cNvSpPr>
          <p:nvPr/>
        </p:nvSpPr>
        <p:spPr bwMode="auto">
          <a:xfrm>
            <a:off x="3099639" y="5662919"/>
            <a:ext cx="685387" cy="252888"/>
          </a:xfrm>
          <a:prstGeom prst="rect">
            <a:avLst/>
          </a:prstGeom>
          <a:noFill/>
          <a:ln w="9525" algn="ctr">
            <a:noFill/>
            <a:miter lim="800000"/>
            <a:headEnd/>
            <a:tailEnd/>
          </a:ln>
        </p:spPr>
        <p:txBody>
          <a:bodyPr wrap="none" lIns="86755" tIns="43378" rIns="86755" bIns="43378">
            <a:spAutoFit/>
          </a:bodyPr>
          <a:lstStyle/>
          <a:p>
            <a:pPr marL="0" marR="0" lvl="0" indent="0" defTabSz="878216"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dirty="0">
                <a:ln>
                  <a:noFill/>
                </a:ln>
                <a:solidFill>
                  <a:srgbClr val="000000"/>
                </a:solidFill>
                <a:effectLst/>
                <a:uLnTx/>
                <a:uFillTx/>
                <a:latin typeface="华文细黑" pitchFamily="2" charset="-122"/>
                <a:ea typeface="华文细黑" pitchFamily="2" charset="-122"/>
              </a:rPr>
              <a:t>IP</a:t>
            </a:r>
            <a:r>
              <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rPr>
              <a:t>摄像机</a:t>
            </a:r>
          </a:p>
        </p:txBody>
      </p:sp>
      <p:sp>
        <p:nvSpPr>
          <p:cNvPr id="93" name="Oval 33"/>
          <p:cNvSpPr>
            <a:spLocks noChangeArrowheads="1"/>
          </p:cNvSpPr>
          <p:nvPr/>
        </p:nvSpPr>
        <p:spPr bwMode="auto">
          <a:xfrm>
            <a:off x="1062467" y="5508789"/>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94" name="Rectangle 38"/>
          <p:cNvSpPr>
            <a:spLocks noChangeArrowheads="1"/>
          </p:cNvSpPr>
          <p:nvPr/>
        </p:nvSpPr>
        <p:spPr bwMode="auto">
          <a:xfrm>
            <a:off x="1269595" y="5662919"/>
            <a:ext cx="855361" cy="252888"/>
          </a:xfrm>
          <a:prstGeom prst="rect">
            <a:avLst/>
          </a:prstGeom>
          <a:noFill/>
          <a:ln w="9525" algn="ctr">
            <a:noFill/>
            <a:miter lim="800000"/>
            <a:headEnd/>
            <a:tailEnd/>
          </a:ln>
        </p:spPr>
        <p:txBody>
          <a:bodyPr wrap="none" lIns="86755" tIns="43378" rIns="86755" bIns="43378">
            <a:spAutoFit/>
          </a:bodyPr>
          <a:lstStyle/>
          <a:p>
            <a:pPr marL="0" marR="0" lvl="0" indent="0" defTabSz="878216"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rPr>
              <a:t>模拟摄</a:t>
            </a:r>
            <a:r>
              <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rPr>
              <a:t>像机</a:t>
            </a:r>
          </a:p>
        </p:txBody>
      </p:sp>
      <p:sp>
        <p:nvSpPr>
          <p:cNvPr id="95" name="Rectangle 47"/>
          <p:cNvSpPr>
            <a:spLocks noChangeArrowheads="1"/>
          </p:cNvSpPr>
          <p:nvPr/>
        </p:nvSpPr>
        <p:spPr bwMode="auto">
          <a:xfrm>
            <a:off x="2362879" y="5661248"/>
            <a:ext cx="569089" cy="252888"/>
          </a:xfrm>
          <a:prstGeom prst="rect">
            <a:avLst/>
          </a:prstGeom>
          <a:noFill/>
          <a:ln w="9525" algn="ctr">
            <a:noFill/>
            <a:miter lim="800000"/>
            <a:headEnd/>
            <a:tailEnd/>
          </a:ln>
        </p:spPr>
        <p:txBody>
          <a:bodyPr wrap="none" lIns="86755" tIns="43378" rIns="86755" bIns="43378">
            <a:spAutoFit/>
          </a:bodyPr>
          <a:lstStyle/>
          <a:p>
            <a:pPr marL="0" marR="0" lvl="0" indent="0" defTabSz="878216"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rPr>
              <a:t>编码器</a:t>
            </a:r>
          </a:p>
        </p:txBody>
      </p:sp>
      <p:sp>
        <p:nvSpPr>
          <p:cNvPr id="96" name="Oval 33"/>
          <p:cNvSpPr>
            <a:spLocks noChangeArrowheads="1"/>
          </p:cNvSpPr>
          <p:nvPr/>
        </p:nvSpPr>
        <p:spPr bwMode="auto">
          <a:xfrm>
            <a:off x="3171618" y="5493244"/>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97" name="Rectangle 32"/>
          <p:cNvSpPr>
            <a:spLocks noChangeArrowheads="1"/>
          </p:cNvSpPr>
          <p:nvPr/>
        </p:nvSpPr>
        <p:spPr bwMode="auto">
          <a:xfrm>
            <a:off x="4129494" y="5675591"/>
            <a:ext cx="855361" cy="252888"/>
          </a:xfrm>
          <a:prstGeom prst="rect">
            <a:avLst/>
          </a:prstGeom>
          <a:noFill/>
          <a:ln w="9525" algn="ctr">
            <a:noFill/>
            <a:miter lim="800000"/>
            <a:headEnd/>
            <a:tailEnd/>
          </a:ln>
        </p:spPr>
        <p:txBody>
          <a:bodyPr wrap="none" lIns="86755" tIns="43378" rIns="86755" bIns="43378">
            <a:spAutoFit/>
          </a:bodyPr>
          <a:lstStyle/>
          <a:p>
            <a:pPr marL="0" marR="0" lvl="0" indent="0" defTabSz="878216"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rPr>
              <a:t>报警探测器</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endParaRPr>
          </a:p>
        </p:txBody>
      </p:sp>
      <p:sp>
        <p:nvSpPr>
          <p:cNvPr id="98" name="Rectangle 32"/>
          <p:cNvSpPr>
            <a:spLocks noChangeArrowheads="1"/>
          </p:cNvSpPr>
          <p:nvPr/>
        </p:nvSpPr>
        <p:spPr bwMode="auto">
          <a:xfrm>
            <a:off x="5356496" y="5675462"/>
            <a:ext cx="425953" cy="252888"/>
          </a:xfrm>
          <a:prstGeom prst="rect">
            <a:avLst/>
          </a:prstGeom>
          <a:noFill/>
          <a:ln w="9525" algn="ctr">
            <a:noFill/>
            <a:miter lim="800000"/>
            <a:headEnd/>
            <a:tailEnd/>
          </a:ln>
        </p:spPr>
        <p:txBody>
          <a:bodyPr wrap="none" lIns="86755" tIns="43378" rIns="86755" bIns="43378">
            <a:spAutoFit/>
          </a:bodyPr>
          <a:lstStyle/>
          <a:p>
            <a:pPr marL="0" marR="0" lvl="0" indent="0" defTabSz="878216"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rPr>
              <a:t>门禁</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endParaRPr>
          </a:p>
        </p:txBody>
      </p:sp>
      <p:sp>
        <p:nvSpPr>
          <p:cNvPr id="99" name="Oval 14"/>
          <p:cNvSpPr>
            <a:spLocks noChangeArrowheads="1"/>
          </p:cNvSpPr>
          <p:nvPr/>
        </p:nvSpPr>
        <p:spPr bwMode="auto">
          <a:xfrm>
            <a:off x="3899284" y="5569095"/>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00" name="Oval 14"/>
          <p:cNvSpPr>
            <a:spLocks noChangeArrowheads="1"/>
          </p:cNvSpPr>
          <p:nvPr/>
        </p:nvSpPr>
        <p:spPr bwMode="auto">
          <a:xfrm>
            <a:off x="4593266" y="5569095"/>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01" name="Oval 14"/>
          <p:cNvSpPr>
            <a:spLocks noChangeArrowheads="1"/>
          </p:cNvSpPr>
          <p:nvPr/>
        </p:nvSpPr>
        <p:spPr bwMode="auto">
          <a:xfrm>
            <a:off x="5284123" y="5493244"/>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000000"/>
              </a:solidFill>
              <a:effectLst/>
              <a:uLnTx/>
              <a:uFillTx/>
              <a:latin typeface="华文细黑" pitchFamily="2" charset="-122"/>
              <a:ea typeface="华文细黑" pitchFamily="2" charset="-122"/>
            </a:endParaRPr>
          </a:p>
        </p:txBody>
      </p:sp>
      <p:sp>
        <p:nvSpPr>
          <p:cNvPr id="102" name="Oval 33"/>
          <p:cNvSpPr>
            <a:spLocks noChangeArrowheads="1"/>
          </p:cNvSpPr>
          <p:nvPr/>
        </p:nvSpPr>
        <p:spPr bwMode="auto">
          <a:xfrm>
            <a:off x="2371966" y="5493244"/>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03" name="Rectangle 32"/>
          <p:cNvSpPr>
            <a:spLocks noChangeArrowheads="1"/>
          </p:cNvSpPr>
          <p:nvPr/>
        </p:nvSpPr>
        <p:spPr bwMode="auto">
          <a:xfrm>
            <a:off x="6730957" y="5675462"/>
            <a:ext cx="425953" cy="252888"/>
          </a:xfrm>
          <a:prstGeom prst="rect">
            <a:avLst/>
          </a:prstGeom>
          <a:noFill/>
          <a:ln w="9525" algn="ctr">
            <a:noFill/>
            <a:miter lim="800000"/>
            <a:headEnd/>
            <a:tailEnd/>
          </a:ln>
        </p:spPr>
        <p:txBody>
          <a:bodyPr wrap="none" lIns="86755" tIns="43378" rIns="86755" bIns="43378">
            <a:spAutoFit/>
          </a:bodyPr>
          <a:lstStyle/>
          <a:p>
            <a:pPr marL="0" marR="0" lvl="0" indent="0" defTabSz="878216"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rPr>
              <a:t>对讲</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endParaRPr>
          </a:p>
        </p:txBody>
      </p:sp>
      <p:sp>
        <p:nvSpPr>
          <p:cNvPr id="104" name="Oval 14"/>
          <p:cNvSpPr>
            <a:spLocks noChangeArrowheads="1"/>
          </p:cNvSpPr>
          <p:nvPr/>
        </p:nvSpPr>
        <p:spPr bwMode="auto">
          <a:xfrm>
            <a:off x="7361730" y="5536314"/>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05" name="Rectangle 32"/>
          <p:cNvSpPr>
            <a:spLocks noChangeArrowheads="1"/>
          </p:cNvSpPr>
          <p:nvPr/>
        </p:nvSpPr>
        <p:spPr bwMode="auto">
          <a:xfrm>
            <a:off x="7424933" y="5672883"/>
            <a:ext cx="425953" cy="252888"/>
          </a:xfrm>
          <a:prstGeom prst="rect">
            <a:avLst/>
          </a:prstGeom>
          <a:noFill/>
          <a:ln w="9525" algn="ctr">
            <a:noFill/>
            <a:miter lim="800000"/>
            <a:headEnd/>
            <a:tailEnd/>
          </a:ln>
        </p:spPr>
        <p:txBody>
          <a:bodyPr wrap="none" lIns="86755" tIns="43378" rIns="86755" bIns="43378">
            <a:spAutoFit/>
          </a:bodyPr>
          <a:lstStyle/>
          <a:p>
            <a:pPr marL="0" marR="0" lvl="0" indent="0" defTabSz="878216"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rPr>
              <a:t>广播</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endParaRPr>
          </a:p>
        </p:txBody>
      </p:sp>
      <p:sp>
        <p:nvSpPr>
          <p:cNvPr id="106" name="Rectangle 32"/>
          <p:cNvSpPr>
            <a:spLocks noChangeArrowheads="1"/>
          </p:cNvSpPr>
          <p:nvPr/>
        </p:nvSpPr>
        <p:spPr bwMode="auto">
          <a:xfrm>
            <a:off x="6033027" y="5675462"/>
            <a:ext cx="425953" cy="252888"/>
          </a:xfrm>
          <a:prstGeom prst="rect">
            <a:avLst/>
          </a:prstGeom>
          <a:noFill/>
          <a:ln w="9525" algn="ctr">
            <a:noFill/>
            <a:miter lim="800000"/>
            <a:headEnd/>
            <a:tailEnd/>
          </a:ln>
        </p:spPr>
        <p:txBody>
          <a:bodyPr wrap="none" lIns="86755" tIns="43378" rIns="86755" bIns="43378">
            <a:spAutoFit/>
          </a:bodyPr>
          <a:lstStyle/>
          <a:p>
            <a:pPr marL="0" marR="0" lvl="0" indent="0" defTabSz="878216"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rPr>
              <a:t>巡更</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endParaRPr>
          </a:p>
        </p:txBody>
      </p:sp>
      <p:sp>
        <p:nvSpPr>
          <p:cNvPr id="107" name="Oval 14"/>
          <p:cNvSpPr>
            <a:spLocks noChangeArrowheads="1"/>
          </p:cNvSpPr>
          <p:nvPr/>
        </p:nvSpPr>
        <p:spPr bwMode="auto">
          <a:xfrm>
            <a:off x="5960650" y="5493244"/>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08" name="Rectangle 32"/>
          <p:cNvSpPr>
            <a:spLocks noChangeArrowheads="1"/>
          </p:cNvSpPr>
          <p:nvPr/>
        </p:nvSpPr>
        <p:spPr bwMode="auto">
          <a:xfrm>
            <a:off x="8058880" y="5675462"/>
            <a:ext cx="712225" cy="252888"/>
          </a:xfrm>
          <a:prstGeom prst="rect">
            <a:avLst/>
          </a:prstGeom>
          <a:noFill/>
          <a:ln w="9525" algn="ctr">
            <a:noFill/>
            <a:miter lim="800000"/>
            <a:headEnd/>
            <a:tailEnd/>
          </a:ln>
        </p:spPr>
        <p:txBody>
          <a:bodyPr wrap="none" lIns="86755" tIns="43378" rIns="86755" bIns="43378">
            <a:spAutoFit/>
          </a:bodyPr>
          <a:lstStyle/>
          <a:p>
            <a:pPr marL="0" marR="0" lvl="0" indent="0" defTabSz="878216"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rPr>
              <a:t>车辆通行</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endParaRPr>
          </a:p>
        </p:txBody>
      </p:sp>
      <p:sp>
        <p:nvSpPr>
          <p:cNvPr id="109" name="Oval 14"/>
          <p:cNvSpPr>
            <a:spLocks noChangeArrowheads="1"/>
          </p:cNvSpPr>
          <p:nvPr/>
        </p:nvSpPr>
        <p:spPr bwMode="auto">
          <a:xfrm>
            <a:off x="8065711" y="5569095"/>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000000"/>
              </a:solidFill>
              <a:effectLst/>
              <a:uLnTx/>
              <a:uFillTx/>
              <a:latin typeface="华文细黑" pitchFamily="2" charset="-122"/>
              <a:ea typeface="华文细黑" pitchFamily="2" charset="-122"/>
            </a:endParaRPr>
          </a:p>
        </p:txBody>
      </p:sp>
      <p:sp>
        <p:nvSpPr>
          <p:cNvPr id="110" name="Oval 33"/>
          <p:cNvSpPr>
            <a:spLocks noChangeArrowheads="1"/>
          </p:cNvSpPr>
          <p:nvPr/>
        </p:nvSpPr>
        <p:spPr bwMode="auto">
          <a:xfrm>
            <a:off x="1712037" y="5539936"/>
            <a:ext cx="488028" cy="319492"/>
          </a:xfrm>
          <a:prstGeom prst="ellipse">
            <a:avLst/>
          </a:prstGeom>
          <a:gradFill rotWithShape="1">
            <a:gsLst>
              <a:gs pos="0">
                <a:srgbClr val="000000">
                  <a:alpha val="29999"/>
                </a:srgbClr>
              </a:gs>
              <a:gs pos="100000">
                <a:srgbClr val="FFFFFF">
                  <a:alpha val="0"/>
                </a:srgbClr>
              </a:gs>
            </a:gsLst>
            <a:path path="shape">
              <a:fillToRect l="50000" t="50000" r="50000" b="50000"/>
            </a:path>
          </a:gradFill>
          <a:ln w="9525" algn="ctr">
            <a:noFill/>
            <a:round/>
            <a:headEnd/>
            <a:tailEnd/>
          </a:ln>
        </p:spPr>
        <p:txBody>
          <a:bodyPr lIns="86755" tIns="43378" rIns="86755" bIns="43378"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pic>
        <p:nvPicPr>
          <p:cNvPr id="111" name="图片 6" descr="图片14"/>
          <p:cNvPicPr>
            <a:picLocks noChangeAspect="1" noChangeArrowheads="1"/>
          </p:cNvPicPr>
          <p:nvPr/>
        </p:nvPicPr>
        <p:blipFill>
          <a:blip r:embed="rId3" cstate="print"/>
          <a:srcRect/>
          <a:stretch>
            <a:fillRect/>
          </a:stretch>
        </p:blipFill>
        <p:spPr bwMode="auto">
          <a:xfrm>
            <a:off x="2425950" y="5421874"/>
            <a:ext cx="434202" cy="244152"/>
          </a:xfrm>
          <a:prstGeom prst="rect">
            <a:avLst/>
          </a:prstGeom>
          <a:noFill/>
          <a:ln w="9525">
            <a:noFill/>
            <a:miter lim="800000"/>
            <a:headEnd/>
            <a:tailEnd/>
          </a:ln>
        </p:spPr>
      </p:pic>
      <p:pic>
        <p:nvPicPr>
          <p:cNvPr id="112" name="图片 5" descr="图片11"/>
          <p:cNvPicPr>
            <a:picLocks noChangeAspect="1" noChangeArrowheads="1"/>
          </p:cNvPicPr>
          <p:nvPr/>
        </p:nvPicPr>
        <p:blipFill>
          <a:blip r:embed="rId4" cstate="print"/>
          <a:srcRect/>
          <a:stretch>
            <a:fillRect/>
          </a:stretch>
        </p:blipFill>
        <p:spPr bwMode="auto">
          <a:xfrm>
            <a:off x="3279854" y="5288094"/>
            <a:ext cx="236836" cy="399674"/>
          </a:xfrm>
          <a:prstGeom prst="rect">
            <a:avLst/>
          </a:prstGeom>
          <a:noFill/>
          <a:ln w="9525">
            <a:noFill/>
            <a:miter lim="800000"/>
            <a:headEnd/>
            <a:tailEnd/>
          </a:ln>
        </p:spPr>
      </p:pic>
      <p:pic>
        <p:nvPicPr>
          <p:cNvPr id="113" name="Picture 36" descr="图片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84872" y="5363349"/>
            <a:ext cx="358844" cy="324421"/>
          </a:xfrm>
          <a:prstGeom prst="rect">
            <a:avLst/>
          </a:prstGeom>
          <a:noFill/>
          <a:ln w="9525">
            <a:noFill/>
            <a:miter lim="800000"/>
            <a:headEnd/>
            <a:tailEnd/>
          </a:ln>
        </p:spPr>
      </p:pic>
      <p:pic>
        <p:nvPicPr>
          <p:cNvPr id="114" name="Picture 37" descr="图片1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855331" y="5363342"/>
            <a:ext cx="206934" cy="341144"/>
          </a:xfrm>
          <a:prstGeom prst="rect">
            <a:avLst/>
          </a:prstGeom>
          <a:noFill/>
          <a:ln w="9525">
            <a:noFill/>
            <a:miter lim="800000"/>
            <a:headEnd/>
            <a:tailEnd/>
          </a:ln>
        </p:spPr>
      </p:pic>
      <p:pic>
        <p:nvPicPr>
          <p:cNvPr id="115"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007801" y="5225586"/>
            <a:ext cx="325538" cy="481892"/>
          </a:xfrm>
          <a:prstGeom prst="rect">
            <a:avLst/>
          </a:prstGeom>
          <a:noFill/>
          <a:ln w="9525">
            <a:noFill/>
            <a:miter lim="800000"/>
            <a:headEnd/>
            <a:tailEnd/>
          </a:ln>
        </p:spPr>
      </p:pic>
      <p:pic>
        <p:nvPicPr>
          <p:cNvPr id="116" name="Picture 15" descr="图片18"/>
          <p:cNvPicPr>
            <a:picLocks noChangeAspect="1" noChangeArrowheads="1"/>
          </p:cNvPicPr>
          <p:nvPr/>
        </p:nvPicPr>
        <p:blipFill>
          <a:blip r:embed="rId8" cstate="print"/>
          <a:srcRect/>
          <a:stretch>
            <a:fillRect/>
          </a:stretch>
        </p:blipFill>
        <p:spPr bwMode="auto">
          <a:xfrm>
            <a:off x="5446894" y="5301439"/>
            <a:ext cx="203461" cy="379266"/>
          </a:xfrm>
          <a:prstGeom prst="rect">
            <a:avLst/>
          </a:prstGeom>
          <a:noFill/>
          <a:ln w="9525">
            <a:noFill/>
            <a:miter lim="800000"/>
            <a:headEnd/>
            <a:tailEnd/>
          </a:ln>
        </p:spPr>
      </p:pic>
      <p:pic>
        <p:nvPicPr>
          <p:cNvPr id="117"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01779" y="5216881"/>
            <a:ext cx="191794" cy="488804"/>
          </a:xfrm>
          <a:prstGeom prst="rect">
            <a:avLst/>
          </a:prstGeom>
          <a:noFill/>
          <a:ln w="9525">
            <a:noFill/>
            <a:miter lim="800000"/>
            <a:headEnd/>
            <a:tailEnd/>
          </a:ln>
        </p:spPr>
      </p:pic>
      <p:pic>
        <p:nvPicPr>
          <p:cNvPr id="118" name="Picture 2"/>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830523" y="5301722"/>
            <a:ext cx="195906" cy="454844"/>
          </a:xfrm>
          <a:prstGeom prst="rect">
            <a:avLst/>
          </a:prstGeom>
          <a:noFill/>
          <a:ln w="9525">
            <a:noFill/>
            <a:miter lim="800000"/>
            <a:headEnd/>
            <a:tailEnd/>
          </a:ln>
        </p:spPr>
      </p:pic>
      <p:pic>
        <p:nvPicPr>
          <p:cNvPr id="119"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469964" y="5301443"/>
            <a:ext cx="282108" cy="381880"/>
          </a:xfrm>
          <a:prstGeom prst="rect">
            <a:avLst/>
          </a:prstGeom>
          <a:noFill/>
          <a:ln w="9525">
            <a:noFill/>
            <a:miter lim="800000"/>
            <a:headEnd/>
            <a:tailEnd/>
          </a:ln>
        </p:spPr>
      </p:pic>
      <p:pic>
        <p:nvPicPr>
          <p:cNvPr id="120" name="Picture 4"/>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123139" y="5285304"/>
            <a:ext cx="217026" cy="471259"/>
          </a:xfrm>
          <a:prstGeom prst="rect">
            <a:avLst/>
          </a:prstGeom>
          <a:noFill/>
          <a:ln w="9525">
            <a:noFill/>
            <a:miter lim="800000"/>
            <a:headEnd/>
            <a:tailEnd/>
          </a:ln>
        </p:spPr>
      </p:pic>
      <p:pic>
        <p:nvPicPr>
          <p:cNvPr id="121" name="Picture 6"/>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8174223" y="5301445"/>
            <a:ext cx="355922" cy="455119"/>
          </a:xfrm>
          <a:prstGeom prst="rect">
            <a:avLst/>
          </a:prstGeom>
          <a:noFill/>
          <a:ln w="9525">
            <a:noFill/>
            <a:miter lim="800000"/>
            <a:headEnd/>
            <a:tailEnd/>
          </a:ln>
        </p:spPr>
      </p:pic>
      <p:sp>
        <p:nvSpPr>
          <p:cNvPr id="122" name="AutoShape 35"/>
          <p:cNvSpPr>
            <a:spLocks noChangeArrowheads="1"/>
          </p:cNvSpPr>
          <p:nvPr/>
        </p:nvSpPr>
        <p:spPr bwMode="auto">
          <a:xfrm>
            <a:off x="987644" y="3501008"/>
            <a:ext cx="619604" cy="557260"/>
          </a:xfrm>
          <a:prstGeom prst="roundRect">
            <a:avLst>
              <a:gd name="adj" fmla="val 8472"/>
            </a:avLst>
          </a:prstGeom>
          <a:gradFill rotWithShape="1">
            <a:gsLst>
              <a:gs pos="0">
                <a:srgbClr val="642100"/>
              </a:gs>
              <a:gs pos="100000">
                <a:srgbClr val="993300"/>
              </a:gs>
            </a:gsLst>
            <a:lin ang="2700000" scaled="1"/>
          </a:gradFill>
          <a:ln w="25400" algn="ctr">
            <a:solidFill>
              <a:srgbClr val="0070C0"/>
            </a:solidFill>
            <a:round/>
            <a:headEnd/>
            <a:tailEnd/>
          </a:ln>
        </p:spPr>
        <p:txBody>
          <a:bodyPr wrap="none" lIns="0" tIns="0" rIns="100163" bIns="50080" anchor="ctr"/>
          <a:lstStyle/>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视频监控</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平台</a:t>
            </a: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23" name="AutoShape 35"/>
          <p:cNvSpPr>
            <a:spLocks noChangeArrowheads="1"/>
          </p:cNvSpPr>
          <p:nvPr/>
        </p:nvSpPr>
        <p:spPr bwMode="auto">
          <a:xfrm>
            <a:off x="1748201" y="3501008"/>
            <a:ext cx="619604" cy="557260"/>
          </a:xfrm>
          <a:prstGeom prst="roundRect">
            <a:avLst>
              <a:gd name="adj" fmla="val 8472"/>
            </a:avLst>
          </a:prstGeom>
          <a:gradFill rotWithShape="1">
            <a:gsLst>
              <a:gs pos="0">
                <a:srgbClr val="642100"/>
              </a:gs>
              <a:gs pos="100000">
                <a:srgbClr val="993300"/>
              </a:gs>
            </a:gsLst>
            <a:lin ang="2700000" scaled="1"/>
          </a:gradFill>
          <a:ln w="25400" algn="ctr">
            <a:solidFill>
              <a:srgbClr val="0070C0"/>
            </a:solidFill>
            <a:round/>
            <a:headEnd/>
            <a:tailEnd/>
          </a:ln>
        </p:spPr>
        <p:txBody>
          <a:bodyPr wrap="none" lIns="0" tIns="0" rIns="100163" bIns="50080" anchor="ctr"/>
          <a:lstStyle/>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防盗报警</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平台</a:t>
            </a:r>
            <a:endParaRPr kumimoji="0" lang="zh-CN" altLang="en-US" sz="12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24" name="AutoShape 35"/>
          <p:cNvSpPr>
            <a:spLocks noChangeArrowheads="1"/>
          </p:cNvSpPr>
          <p:nvPr/>
        </p:nvSpPr>
        <p:spPr bwMode="auto">
          <a:xfrm>
            <a:off x="2524800" y="3501008"/>
            <a:ext cx="619604" cy="557260"/>
          </a:xfrm>
          <a:prstGeom prst="roundRect">
            <a:avLst>
              <a:gd name="adj" fmla="val 8472"/>
            </a:avLst>
          </a:prstGeom>
          <a:gradFill rotWithShape="1">
            <a:gsLst>
              <a:gs pos="0">
                <a:srgbClr val="642100"/>
              </a:gs>
              <a:gs pos="100000">
                <a:srgbClr val="993300"/>
              </a:gs>
            </a:gsLst>
            <a:lin ang="2700000" scaled="1"/>
          </a:gradFill>
          <a:ln w="25400" algn="ctr">
            <a:solidFill>
              <a:srgbClr val="0070C0"/>
            </a:solidFill>
            <a:round/>
            <a:headEnd/>
            <a:tailEnd/>
          </a:ln>
        </p:spPr>
        <p:txBody>
          <a:bodyPr wrap="none" lIns="0" tIns="0" rIns="100163" bIns="50080" anchor="ctr"/>
          <a:lstStyle/>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门禁控制</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平台</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p:txBody>
      </p:sp>
      <p:sp>
        <p:nvSpPr>
          <p:cNvPr id="125" name="AutoShape 35"/>
          <p:cNvSpPr>
            <a:spLocks noChangeArrowheads="1"/>
          </p:cNvSpPr>
          <p:nvPr/>
        </p:nvSpPr>
        <p:spPr bwMode="auto">
          <a:xfrm>
            <a:off x="3289492" y="3501008"/>
            <a:ext cx="619604" cy="557260"/>
          </a:xfrm>
          <a:prstGeom prst="roundRect">
            <a:avLst>
              <a:gd name="adj" fmla="val 8472"/>
            </a:avLst>
          </a:prstGeom>
          <a:gradFill rotWithShape="1">
            <a:gsLst>
              <a:gs pos="0">
                <a:srgbClr val="642100"/>
              </a:gs>
              <a:gs pos="100000">
                <a:srgbClr val="993300"/>
              </a:gs>
            </a:gsLst>
            <a:lin ang="2700000" scaled="1"/>
          </a:gradFill>
          <a:ln w="25400" algn="ctr">
            <a:solidFill>
              <a:srgbClr val="0070C0"/>
            </a:solidFill>
            <a:round/>
            <a:headEnd/>
            <a:tailEnd/>
          </a:ln>
        </p:spPr>
        <p:txBody>
          <a:bodyPr wrap="none" lIns="0" tIns="0" rIns="100163" bIns="50080" anchor="ctr"/>
          <a:lstStyle/>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巡更</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平台</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p:txBody>
      </p:sp>
      <p:sp>
        <p:nvSpPr>
          <p:cNvPr id="126" name="AutoShape 35"/>
          <p:cNvSpPr>
            <a:spLocks noChangeArrowheads="1"/>
          </p:cNvSpPr>
          <p:nvPr/>
        </p:nvSpPr>
        <p:spPr bwMode="auto">
          <a:xfrm>
            <a:off x="4077976" y="3501008"/>
            <a:ext cx="619604" cy="557260"/>
          </a:xfrm>
          <a:prstGeom prst="roundRect">
            <a:avLst>
              <a:gd name="adj" fmla="val 8472"/>
            </a:avLst>
          </a:prstGeom>
          <a:gradFill rotWithShape="1">
            <a:gsLst>
              <a:gs pos="0">
                <a:srgbClr val="642100"/>
              </a:gs>
              <a:gs pos="100000">
                <a:srgbClr val="993300"/>
              </a:gs>
            </a:gsLst>
            <a:lin ang="2700000" scaled="1"/>
          </a:gradFill>
          <a:ln w="25400" algn="ctr">
            <a:solidFill>
              <a:srgbClr val="0070C0"/>
            </a:solidFill>
            <a:round/>
            <a:headEnd/>
            <a:tailEnd/>
          </a:ln>
        </p:spPr>
        <p:txBody>
          <a:bodyPr wrap="none" lIns="0" tIns="0" rIns="100163" bIns="50080" anchor="ctr"/>
          <a:lstStyle/>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对讲</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平台</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p:txBody>
      </p:sp>
      <p:sp>
        <p:nvSpPr>
          <p:cNvPr id="127" name="AutoShape 35"/>
          <p:cNvSpPr>
            <a:spLocks noChangeArrowheads="1"/>
          </p:cNvSpPr>
          <p:nvPr/>
        </p:nvSpPr>
        <p:spPr bwMode="auto">
          <a:xfrm>
            <a:off x="4866459" y="3501008"/>
            <a:ext cx="619604" cy="557260"/>
          </a:xfrm>
          <a:prstGeom prst="roundRect">
            <a:avLst>
              <a:gd name="adj" fmla="val 8472"/>
            </a:avLst>
          </a:prstGeom>
          <a:gradFill rotWithShape="1">
            <a:gsLst>
              <a:gs pos="0">
                <a:srgbClr val="642100"/>
              </a:gs>
              <a:gs pos="100000">
                <a:srgbClr val="993300"/>
              </a:gs>
            </a:gsLst>
            <a:lin ang="2700000" scaled="1"/>
          </a:gradFill>
          <a:ln w="25400" algn="ctr">
            <a:solidFill>
              <a:srgbClr val="0070C0"/>
            </a:solidFill>
            <a:round/>
            <a:headEnd/>
            <a:tailEnd/>
          </a:ln>
        </p:spPr>
        <p:txBody>
          <a:bodyPr wrap="none" lIns="0" tIns="0" rIns="100163" bIns="50080" anchor="ctr"/>
          <a:lstStyle/>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广播</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平台</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p:txBody>
      </p:sp>
      <p:sp>
        <p:nvSpPr>
          <p:cNvPr id="128" name="AutoShape 35"/>
          <p:cNvSpPr>
            <a:spLocks noChangeArrowheads="1"/>
          </p:cNvSpPr>
          <p:nvPr/>
        </p:nvSpPr>
        <p:spPr bwMode="auto">
          <a:xfrm>
            <a:off x="5643065" y="3501008"/>
            <a:ext cx="619604" cy="557260"/>
          </a:xfrm>
          <a:prstGeom prst="roundRect">
            <a:avLst>
              <a:gd name="adj" fmla="val 8472"/>
            </a:avLst>
          </a:prstGeom>
          <a:gradFill rotWithShape="1">
            <a:gsLst>
              <a:gs pos="0">
                <a:srgbClr val="642100"/>
              </a:gs>
              <a:gs pos="100000">
                <a:srgbClr val="993300"/>
              </a:gs>
            </a:gsLst>
            <a:lin ang="2700000" scaled="1"/>
          </a:gradFill>
          <a:ln w="25400" algn="ctr">
            <a:solidFill>
              <a:srgbClr val="0070C0"/>
            </a:solidFill>
            <a:round/>
            <a:headEnd/>
            <a:tailEnd/>
          </a:ln>
        </p:spPr>
        <p:txBody>
          <a:bodyPr wrap="none" lIns="0" tIns="0" rIns="100163" bIns="50080" anchor="ctr"/>
          <a:lstStyle/>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车辆管理</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平台</a:t>
            </a:r>
            <a:endParaRPr kumimoji="0" lang="en-US" altLang="zh-CN" sz="12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endParaRPr>
          </a:p>
        </p:txBody>
      </p:sp>
      <p:sp>
        <p:nvSpPr>
          <p:cNvPr id="129" name="AutoShape 54"/>
          <p:cNvSpPr>
            <a:spLocks noChangeArrowheads="1"/>
          </p:cNvSpPr>
          <p:nvPr/>
        </p:nvSpPr>
        <p:spPr bwMode="auto">
          <a:xfrm>
            <a:off x="905808" y="1886625"/>
            <a:ext cx="791600" cy="481615"/>
          </a:xfrm>
          <a:prstGeom prst="roundRect">
            <a:avLst>
              <a:gd name="adj" fmla="val 8472"/>
            </a:avLst>
          </a:prstGeom>
          <a:gradFill rotWithShape="1">
            <a:gsLst>
              <a:gs pos="0">
                <a:srgbClr val="454545"/>
              </a:gs>
              <a:gs pos="100000">
                <a:srgbClr val="969696"/>
              </a:gs>
            </a:gsLst>
            <a:lin ang="2700000" scaled="1"/>
          </a:gradFill>
          <a:ln w="25400" algn="ctr">
            <a:solidFill>
              <a:srgbClr val="0070C0"/>
            </a:solidFill>
            <a:round/>
            <a:headEnd/>
            <a:tailEnd/>
          </a:ln>
        </p:spPr>
        <p:txBody>
          <a:bodyPr wrap="none" lIns="0" tIns="0" rIns="100163" bIns="50080" anchor="ctr"/>
          <a:lstStyle/>
          <a:p>
            <a:pPr marL="0" marR="0" lvl="0" indent="0"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视频浏览</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30" name="圆角矩形 129"/>
          <p:cNvSpPr/>
          <p:nvPr/>
        </p:nvSpPr>
        <p:spPr bwMode="auto">
          <a:xfrm>
            <a:off x="6544929" y="2652443"/>
            <a:ext cx="2244694" cy="1496637"/>
          </a:xfrm>
          <a:prstGeom prst="roundRect">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vert="eaVert" lIns="100167" tIns="50085" rIns="100167" bIns="50085"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000000"/>
                </a:solidFill>
                <a:effectLst/>
                <a:uLnTx/>
                <a:uFillTx/>
                <a:latin typeface="华文细黑" pitchFamily="2" charset="-122"/>
                <a:ea typeface="华文细黑" pitchFamily="2" charset="-122"/>
                <a:cs typeface="+mn-cs"/>
              </a:rPr>
              <a:t>行业特色层</a:t>
            </a:r>
            <a:endParaRPr kumimoji="0" lang="zh-CN" altLang="en-US" sz="1400" b="0" i="0" u="none" strike="noStrike" kern="0" cap="none" spc="0" normalizeH="0" baseline="0" noProof="0" dirty="0">
              <a:ln>
                <a:noFill/>
              </a:ln>
              <a:solidFill>
                <a:srgbClr val="000000"/>
              </a:solidFill>
              <a:effectLst/>
              <a:uLnTx/>
              <a:uFillTx/>
              <a:latin typeface="华文细黑" pitchFamily="2" charset="-122"/>
              <a:ea typeface="华文细黑" pitchFamily="2" charset="-122"/>
              <a:cs typeface="+mn-cs"/>
            </a:endParaRPr>
          </a:p>
        </p:txBody>
      </p:sp>
      <p:sp>
        <p:nvSpPr>
          <p:cNvPr id="131" name="AutoShape 71"/>
          <p:cNvSpPr>
            <a:spLocks noChangeArrowheads="1"/>
          </p:cNvSpPr>
          <p:nvPr/>
        </p:nvSpPr>
        <p:spPr bwMode="auto">
          <a:xfrm>
            <a:off x="7038512" y="3244004"/>
            <a:ext cx="1434096" cy="607035"/>
          </a:xfrm>
          <a:prstGeom prst="roundRect">
            <a:avLst>
              <a:gd name="adj" fmla="val 8472"/>
            </a:avLst>
          </a:prstGeom>
          <a:gradFill rotWithShape="1">
            <a:gsLst>
              <a:gs pos="0">
                <a:srgbClr val="004700"/>
              </a:gs>
              <a:gs pos="100000">
                <a:srgbClr val="009900"/>
              </a:gs>
            </a:gsLst>
            <a:lin ang="2700000" scaled="1"/>
          </a:gradFill>
          <a:ln w="25400" algn="ctr">
            <a:solidFill>
              <a:srgbClr val="0070C0"/>
            </a:solidFill>
            <a:round/>
            <a:headEnd/>
            <a:tailEnd/>
          </a:ln>
        </p:spPr>
        <p:txBody>
          <a:bodyPr wrap="square" lIns="0" tIns="0" rIns="100163" bIns="50080" anchor="ctr"/>
          <a:lstStyle/>
          <a:p>
            <a:pPr marL="0" marR="0" lvl="0" indent="0" algn="ctr"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第三方行业业务应用</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32" name="Freeform 1074"/>
          <p:cNvSpPr>
            <a:spLocks/>
          </p:cNvSpPr>
          <p:nvPr/>
        </p:nvSpPr>
        <p:spPr bwMode="auto">
          <a:xfrm rot="16835997" flipV="1">
            <a:off x="2150580" y="4931695"/>
            <a:ext cx="511061" cy="649265"/>
          </a:xfrm>
          <a:custGeom>
            <a:avLst/>
            <a:gdLst>
              <a:gd name="T0" fmla="*/ 2147483647 w 816"/>
              <a:gd name="T1" fmla="*/ 0 h 480"/>
              <a:gd name="T2" fmla="*/ 2147483647 w 816"/>
              <a:gd name="T3" fmla="*/ 2147483647 h 480"/>
              <a:gd name="T4" fmla="*/ 2147483647 w 816"/>
              <a:gd name="T5" fmla="*/ 2147483647 h 480"/>
              <a:gd name="T6" fmla="*/ 0 w 816"/>
              <a:gd name="T7" fmla="*/ 2147483647 h 480"/>
              <a:gd name="T8" fmla="*/ 2147483647 w 816"/>
              <a:gd name="T9" fmla="*/ 2147483647 h 480"/>
              <a:gd name="T10" fmla="*/ 2147483647 w 816"/>
              <a:gd name="T11" fmla="*/ 2147483647 h 480"/>
              <a:gd name="T12" fmla="*/ 2147483647 w 816"/>
              <a:gd name="T13" fmla="*/ 0 h 480"/>
              <a:gd name="T14" fmla="*/ 0 60000 65536"/>
              <a:gd name="T15" fmla="*/ 0 60000 65536"/>
              <a:gd name="T16" fmla="*/ 0 60000 65536"/>
              <a:gd name="T17" fmla="*/ 0 60000 65536"/>
              <a:gd name="T18" fmla="*/ 0 60000 65536"/>
              <a:gd name="T19" fmla="*/ 0 60000 65536"/>
              <a:gd name="T20" fmla="*/ 0 60000 65536"/>
              <a:gd name="T21" fmla="*/ 0 w 816"/>
              <a:gd name="T22" fmla="*/ 0 h 480"/>
              <a:gd name="T23" fmla="*/ 816 w 816"/>
              <a:gd name="T24" fmla="*/ 480 h 48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16" h="480">
                <a:moveTo>
                  <a:pt x="816" y="0"/>
                </a:moveTo>
                <a:lnTo>
                  <a:pt x="385" y="329"/>
                </a:lnTo>
                <a:lnTo>
                  <a:pt x="403" y="243"/>
                </a:lnTo>
                <a:lnTo>
                  <a:pt x="0" y="480"/>
                </a:lnTo>
                <a:lnTo>
                  <a:pt x="464" y="136"/>
                </a:lnTo>
                <a:lnTo>
                  <a:pt x="459" y="209"/>
                </a:lnTo>
                <a:lnTo>
                  <a:pt x="816" y="0"/>
                </a:lnTo>
                <a:close/>
              </a:path>
            </a:pathLst>
          </a:custGeom>
          <a:solidFill>
            <a:srgbClr val="FDFD00"/>
          </a:solidFill>
          <a:ln w="6350">
            <a:solidFill>
              <a:srgbClr val="000000"/>
            </a:solidFill>
            <a:round/>
            <a:headEnd/>
            <a:tailEnd/>
          </a:ln>
        </p:spPr>
        <p:txBody>
          <a:bodyPr lIns="100167" tIns="50085" rIns="100167" bIns="50085"/>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ysClr val="windowText" lastClr="000000"/>
              </a:solidFill>
              <a:effectLst/>
              <a:uLnTx/>
              <a:uFillTx/>
              <a:latin typeface="华文细黑" pitchFamily="2" charset="-122"/>
              <a:ea typeface="华文细黑" pitchFamily="2" charset="-122"/>
            </a:endParaRPr>
          </a:p>
        </p:txBody>
      </p:sp>
      <p:sp>
        <p:nvSpPr>
          <p:cNvPr id="133" name="上下箭头 132"/>
          <p:cNvSpPr/>
          <p:nvPr/>
        </p:nvSpPr>
        <p:spPr>
          <a:xfrm>
            <a:off x="1281080" y="3140968"/>
            <a:ext cx="119584" cy="463345"/>
          </a:xfrm>
          <a:prstGeom prst="upDownArrow">
            <a:avLst/>
          </a:prstGeom>
          <a:solidFill>
            <a:srgbClr val="FFCC99"/>
          </a:solidFill>
          <a:ln w="25400" cap="flat" cmpd="sng" algn="ctr">
            <a:solidFill>
              <a:srgbClr val="FFCC99">
                <a:shade val="50000"/>
              </a:srgbClr>
            </a:solidFill>
            <a:prstDash val="solid"/>
          </a:ln>
          <a:effectLst/>
        </p:spPr>
        <p:txBody>
          <a:bodyPr lIns="100167" tIns="50085" rIns="100167" bIns="50085"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134" name="上下箭头 133"/>
          <p:cNvSpPr/>
          <p:nvPr/>
        </p:nvSpPr>
        <p:spPr>
          <a:xfrm>
            <a:off x="2005697" y="3140968"/>
            <a:ext cx="119584" cy="463345"/>
          </a:xfrm>
          <a:prstGeom prst="upDownArrow">
            <a:avLst/>
          </a:prstGeom>
          <a:solidFill>
            <a:srgbClr val="FFCC99"/>
          </a:solidFill>
          <a:ln w="25400" cap="flat" cmpd="sng" algn="ctr">
            <a:solidFill>
              <a:srgbClr val="FFCC99">
                <a:shade val="50000"/>
              </a:srgbClr>
            </a:solidFill>
            <a:prstDash val="solid"/>
          </a:ln>
          <a:effectLst/>
        </p:spPr>
        <p:txBody>
          <a:bodyPr lIns="100167" tIns="50085" rIns="100167" bIns="50085"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135" name="上下箭头 134"/>
          <p:cNvSpPr/>
          <p:nvPr/>
        </p:nvSpPr>
        <p:spPr>
          <a:xfrm>
            <a:off x="2761991" y="3168650"/>
            <a:ext cx="119584" cy="463345"/>
          </a:xfrm>
          <a:prstGeom prst="upDownArrow">
            <a:avLst/>
          </a:prstGeom>
          <a:solidFill>
            <a:srgbClr val="FFCC99"/>
          </a:solidFill>
          <a:ln w="25400" cap="flat" cmpd="sng" algn="ctr">
            <a:solidFill>
              <a:srgbClr val="FFCC99">
                <a:shade val="50000"/>
              </a:srgbClr>
            </a:solidFill>
            <a:prstDash val="solid"/>
          </a:ln>
          <a:effectLst/>
        </p:spPr>
        <p:txBody>
          <a:bodyPr lIns="100167" tIns="50085" rIns="100167" bIns="50085"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136" name="上下箭头 135"/>
          <p:cNvSpPr/>
          <p:nvPr/>
        </p:nvSpPr>
        <p:spPr>
          <a:xfrm>
            <a:off x="3506410" y="3163112"/>
            <a:ext cx="119584" cy="463345"/>
          </a:xfrm>
          <a:prstGeom prst="upDownArrow">
            <a:avLst/>
          </a:prstGeom>
          <a:solidFill>
            <a:srgbClr val="FFCC99"/>
          </a:solidFill>
          <a:ln w="25400" cap="flat" cmpd="sng" algn="ctr">
            <a:solidFill>
              <a:srgbClr val="FFCC99">
                <a:shade val="50000"/>
              </a:srgbClr>
            </a:solidFill>
            <a:prstDash val="solid"/>
          </a:ln>
          <a:effectLst/>
        </p:spPr>
        <p:txBody>
          <a:bodyPr lIns="100167" tIns="50085" rIns="100167" bIns="50085"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137" name="上下箭头 136"/>
          <p:cNvSpPr/>
          <p:nvPr/>
        </p:nvSpPr>
        <p:spPr>
          <a:xfrm>
            <a:off x="4298336" y="3140968"/>
            <a:ext cx="119584" cy="463345"/>
          </a:xfrm>
          <a:prstGeom prst="upDownArrow">
            <a:avLst/>
          </a:prstGeom>
          <a:solidFill>
            <a:srgbClr val="FFCC99"/>
          </a:solidFill>
          <a:ln w="25400" cap="flat" cmpd="sng" algn="ctr">
            <a:solidFill>
              <a:srgbClr val="FFCC99">
                <a:shade val="50000"/>
              </a:srgbClr>
            </a:solidFill>
            <a:prstDash val="solid"/>
          </a:ln>
          <a:effectLst/>
        </p:spPr>
        <p:txBody>
          <a:bodyPr lIns="100167" tIns="50085" rIns="100167" bIns="50085"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138" name="上下箭头 137"/>
          <p:cNvSpPr/>
          <p:nvPr/>
        </p:nvSpPr>
        <p:spPr>
          <a:xfrm>
            <a:off x="5102152" y="3152044"/>
            <a:ext cx="119584" cy="463345"/>
          </a:xfrm>
          <a:prstGeom prst="upDownArrow">
            <a:avLst/>
          </a:prstGeom>
          <a:solidFill>
            <a:srgbClr val="FFCC99"/>
          </a:solidFill>
          <a:ln w="25400" cap="flat" cmpd="sng" algn="ctr">
            <a:solidFill>
              <a:srgbClr val="FFCC99">
                <a:shade val="50000"/>
              </a:srgbClr>
            </a:solidFill>
            <a:prstDash val="solid"/>
          </a:ln>
          <a:effectLst/>
        </p:spPr>
        <p:txBody>
          <a:bodyPr lIns="100167" tIns="50085" rIns="100167" bIns="50085"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139" name="上下箭头 138"/>
          <p:cNvSpPr/>
          <p:nvPr/>
        </p:nvSpPr>
        <p:spPr>
          <a:xfrm>
            <a:off x="5882204" y="3146507"/>
            <a:ext cx="119584" cy="463345"/>
          </a:xfrm>
          <a:prstGeom prst="upDownArrow">
            <a:avLst/>
          </a:prstGeom>
          <a:solidFill>
            <a:srgbClr val="FFCC99"/>
          </a:solidFill>
          <a:ln w="25400" cap="flat" cmpd="sng" algn="ctr">
            <a:solidFill>
              <a:srgbClr val="FFCC99">
                <a:shade val="50000"/>
              </a:srgbClr>
            </a:solidFill>
            <a:prstDash val="solid"/>
          </a:ln>
          <a:effectLst/>
        </p:spPr>
        <p:txBody>
          <a:bodyPr lIns="100167" tIns="50085" rIns="100167" bIns="50085"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140" name="左右箭头 139"/>
          <p:cNvSpPr/>
          <p:nvPr/>
        </p:nvSpPr>
        <p:spPr>
          <a:xfrm>
            <a:off x="6275002" y="2952049"/>
            <a:ext cx="403885" cy="265718"/>
          </a:xfrm>
          <a:prstGeom prst="leftRightArrow">
            <a:avLst/>
          </a:prstGeom>
          <a:solidFill>
            <a:srgbClr val="FFCC99"/>
          </a:solidFill>
          <a:ln w="25400" cap="flat" cmpd="sng" algn="ctr">
            <a:solidFill>
              <a:srgbClr val="FFCC99">
                <a:shade val="50000"/>
              </a:srgbClr>
            </a:solidFill>
            <a:prstDash val="solid"/>
          </a:ln>
          <a:effectLst/>
        </p:spPr>
        <p:txBody>
          <a:bodyPr lIns="100167" tIns="50085" rIns="100167" bIns="50085"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141" name="上箭头 140"/>
          <p:cNvSpPr/>
          <p:nvPr/>
        </p:nvSpPr>
        <p:spPr>
          <a:xfrm>
            <a:off x="4528810" y="2337576"/>
            <a:ext cx="605828" cy="332148"/>
          </a:xfrm>
          <a:prstGeom prst="upArrow">
            <a:avLst/>
          </a:prstGeom>
          <a:solidFill>
            <a:srgbClr val="FFCC99"/>
          </a:solidFill>
          <a:ln w="25400" cap="flat" cmpd="sng" algn="ctr">
            <a:solidFill>
              <a:srgbClr val="FFCC99">
                <a:shade val="50000"/>
              </a:srgbClr>
            </a:solidFill>
            <a:prstDash val="solid"/>
          </a:ln>
          <a:effectLst/>
        </p:spPr>
        <p:txBody>
          <a:bodyPr lIns="100167" tIns="50085" rIns="100167" bIns="50085"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srgbClr val="FFFFFF"/>
              </a:solidFill>
              <a:effectLst/>
              <a:uLnTx/>
              <a:uFillTx/>
              <a:latin typeface="华文细黑" pitchFamily="2" charset="-122"/>
              <a:ea typeface="华文细黑" pitchFamily="2" charset="-122"/>
              <a:cs typeface="+mn-cs"/>
            </a:endParaRPr>
          </a:p>
        </p:txBody>
      </p:sp>
      <p:cxnSp>
        <p:nvCxnSpPr>
          <p:cNvPr id="142" name="曲线连接符 141"/>
          <p:cNvCxnSpPr/>
          <p:nvPr/>
        </p:nvCxnSpPr>
        <p:spPr>
          <a:xfrm>
            <a:off x="6393611" y="4941168"/>
            <a:ext cx="668413" cy="373794"/>
          </a:xfrm>
          <a:prstGeom prst="curvedConnector3">
            <a:avLst>
              <a:gd name="adj1" fmla="val 50000"/>
            </a:avLst>
          </a:prstGeom>
          <a:noFill/>
          <a:ln w="57150" cap="flat" cmpd="sng" algn="ctr">
            <a:solidFill>
              <a:srgbClr val="FFCC66">
                <a:lumMod val="50000"/>
              </a:srgbClr>
            </a:solidFill>
            <a:prstDash val="solid"/>
          </a:ln>
          <a:effectLst/>
        </p:spPr>
      </p:cxnSp>
      <p:sp>
        <p:nvSpPr>
          <p:cNvPr id="143" name="上下箭头 142"/>
          <p:cNvSpPr/>
          <p:nvPr/>
        </p:nvSpPr>
        <p:spPr>
          <a:xfrm>
            <a:off x="4555652" y="4077072"/>
            <a:ext cx="119092" cy="386896"/>
          </a:xfrm>
          <a:prstGeom prst="upDownArrow">
            <a:avLst/>
          </a:prstGeom>
          <a:solidFill>
            <a:srgbClr val="FFCC99"/>
          </a:solidFill>
          <a:ln w="25400" cap="flat" cmpd="sng" algn="ctr">
            <a:solidFill>
              <a:srgbClr val="FFCC99">
                <a:shade val="50000"/>
              </a:srgbClr>
            </a:solidFill>
            <a:prstDash val="solid"/>
          </a:ln>
          <a:effectLst/>
        </p:spPr>
        <p:txBody>
          <a:bodyPr lIns="100167" tIns="50085" rIns="100167" bIns="50085"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cs typeface="+mn-cs"/>
            </a:endParaRPr>
          </a:p>
        </p:txBody>
      </p:sp>
      <p:sp>
        <p:nvSpPr>
          <p:cNvPr id="144" name="AutoShape 54"/>
          <p:cNvSpPr>
            <a:spLocks noChangeArrowheads="1"/>
          </p:cNvSpPr>
          <p:nvPr/>
        </p:nvSpPr>
        <p:spPr bwMode="auto">
          <a:xfrm>
            <a:off x="1790640" y="1886625"/>
            <a:ext cx="791600" cy="481615"/>
          </a:xfrm>
          <a:prstGeom prst="roundRect">
            <a:avLst>
              <a:gd name="adj" fmla="val 8472"/>
            </a:avLst>
          </a:prstGeom>
          <a:gradFill rotWithShape="1">
            <a:gsLst>
              <a:gs pos="0">
                <a:srgbClr val="454545"/>
              </a:gs>
              <a:gs pos="100000">
                <a:srgbClr val="969696"/>
              </a:gs>
            </a:gsLst>
            <a:lin ang="2700000" scaled="1"/>
          </a:gradFill>
          <a:ln w="25400" algn="ctr">
            <a:solidFill>
              <a:srgbClr val="0070C0"/>
            </a:solidFill>
            <a:round/>
            <a:headEnd/>
            <a:tailEnd/>
          </a:ln>
        </p:spPr>
        <p:txBody>
          <a:bodyPr wrap="none" lIns="0" tIns="0" rIns="100163" bIns="50080" anchor="ctr"/>
          <a:lstStyle/>
          <a:p>
            <a:pPr marL="0" marR="0" lvl="0" indent="0"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门禁管理</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45" name="AutoShape 54"/>
          <p:cNvSpPr>
            <a:spLocks noChangeArrowheads="1"/>
          </p:cNvSpPr>
          <p:nvPr/>
        </p:nvSpPr>
        <p:spPr bwMode="auto">
          <a:xfrm>
            <a:off x="2675466" y="1886625"/>
            <a:ext cx="791600" cy="481615"/>
          </a:xfrm>
          <a:prstGeom prst="roundRect">
            <a:avLst>
              <a:gd name="adj" fmla="val 8472"/>
            </a:avLst>
          </a:prstGeom>
          <a:gradFill rotWithShape="1">
            <a:gsLst>
              <a:gs pos="0">
                <a:srgbClr val="454545"/>
              </a:gs>
              <a:gs pos="100000">
                <a:srgbClr val="969696"/>
              </a:gs>
            </a:gsLst>
            <a:lin ang="2700000" scaled="1"/>
          </a:gradFill>
          <a:ln w="25400" algn="ctr">
            <a:solidFill>
              <a:srgbClr val="0070C0"/>
            </a:solidFill>
            <a:round/>
            <a:headEnd/>
            <a:tailEnd/>
          </a:ln>
        </p:spPr>
        <p:txBody>
          <a:bodyPr wrap="none" lIns="0" tIns="0" rIns="100163" bIns="50080" anchor="ctr"/>
          <a:lstStyle/>
          <a:p>
            <a:pPr marL="0" marR="0" lvl="0" indent="0"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考勤服务</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46" name="AutoShape 54"/>
          <p:cNvSpPr>
            <a:spLocks noChangeArrowheads="1"/>
          </p:cNvSpPr>
          <p:nvPr/>
        </p:nvSpPr>
        <p:spPr bwMode="auto">
          <a:xfrm>
            <a:off x="3560300" y="1886625"/>
            <a:ext cx="791600" cy="481615"/>
          </a:xfrm>
          <a:prstGeom prst="roundRect">
            <a:avLst>
              <a:gd name="adj" fmla="val 8472"/>
            </a:avLst>
          </a:prstGeom>
          <a:gradFill rotWithShape="1">
            <a:gsLst>
              <a:gs pos="0">
                <a:srgbClr val="454545"/>
              </a:gs>
              <a:gs pos="100000">
                <a:srgbClr val="969696"/>
              </a:gs>
            </a:gsLst>
            <a:lin ang="2700000" scaled="1"/>
          </a:gradFill>
          <a:ln w="25400" algn="ctr">
            <a:solidFill>
              <a:srgbClr val="0070C0"/>
            </a:solidFill>
            <a:round/>
            <a:headEnd/>
            <a:tailEnd/>
          </a:ln>
        </p:spPr>
        <p:txBody>
          <a:bodyPr wrap="none" lIns="0" tIns="0" rIns="100163" bIns="50080" anchor="ctr"/>
          <a:lstStyle/>
          <a:p>
            <a:pPr marL="0" marR="0" lvl="0" indent="0"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停车服务</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47" name="AutoShape 54"/>
          <p:cNvSpPr>
            <a:spLocks noChangeArrowheads="1"/>
          </p:cNvSpPr>
          <p:nvPr/>
        </p:nvSpPr>
        <p:spPr bwMode="auto">
          <a:xfrm>
            <a:off x="4433173" y="1886625"/>
            <a:ext cx="791600" cy="481615"/>
          </a:xfrm>
          <a:prstGeom prst="roundRect">
            <a:avLst>
              <a:gd name="adj" fmla="val 8472"/>
            </a:avLst>
          </a:prstGeom>
          <a:gradFill rotWithShape="1">
            <a:gsLst>
              <a:gs pos="0">
                <a:srgbClr val="454545"/>
              </a:gs>
              <a:gs pos="100000">
                <a:srgbClr val="969696"/>
              </a:gs>
            </a:gsLst>
            <a:lin ang="2700000" scaled="1"/>
          </a:gradFill>
          <a:ln w="25400" algn="ctr">
            <a:solidFill>
              <a:srgbClr val="0070C0"/>
            </a:solidFill>
            <a:round/>
            <a:headEnd/>
            <a:tailEnd/>
          </a:ln>
        </p:spPr>
        <p:txBody>
          <a:bodyPr wrap="none" lIns="0" tIns="0" rIns="100163" bIns="50080" anchor="ctr"/>
          <a:lstStyle/>
          <a:p>
            <a:pPr marL="0" marR="0" lvl="0" indent="0"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报警联动</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48" name="AutoShape 54"/>
          <p:cNvSpPr>
            <a:spLocks noChangeArrowheads="1"/>
          </p:cNvSpPr>
          <p:nvPr/>
        </p:nvSpPr>
        <p:spPr bwMode="auto">
          <a:xfrm>
            <a:off x="5317999" y="1886625"/>
            <a:ext cx="791600" cy="481615"/>
          </a:xfrm>
          <a:prstGeom prst="roundRect">
            <a:avLst>
              <a:gd name="adj" fmla="val 8472"/>
            </a:avLst>
          </a:prstGeom>
          <a:gradFill rotWithShape="1">
            <a:gsLst>
              <a:gs pos="0">
                <a:srgbClr val="454545"/>
              </a:gs>
              <a:gs pos="100000">
                <a:srgbClr val="969696"/>
              </a:gs>
            </a:gsLst>
            <a:lin ang="2700000" scaled="1"/>
          </a:gradFill>
          <a:ln w="25400" algn="ctr">
            <a:solidFill>
              <a:srgbClr val="0070C0"/>
            </a:solidFill>
            <a:round/>
            <a:headEnd/>
            <a:tailEnd/>
          </a:ln>
        </p:spPr>
        <p:txBody>
          <a:bodyPr wrap="none" lIns="0" tIns="0" rIns="100163" bIns="50080" anchor="ctr"/>
          <a:lstStyle/>
          <a:p>
            <a:pPr marL="0" marR="0" lvl="0" indent="0"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电子巡更</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49" name="AutoShape 54"/>
          <p:cNvSpPr>
            <a:spLocks noChangeArrowheads="1"/>
          </p:cNvSpPr>
          <p:nvPr/>
        </p:nvSpPr>
        <p:spPr bwMode="auto">
          <a:xfrm>
            <a:off x="6190872" y="1886625"/>
            <a:ext cx="791600" cy="481615"/>
          </a:xfrm>
          <a:prstGeom prst="roundRect">
            <a:avLst>
              <a:gd name="adj" fmla="val 8472"/>
            </a:avLst>
          </a:prstGeom>
          <a:gradFill rotWithShape="1">
            <a:gsLst>
              <a:gs pos="0">
                <a:srgbClr val="454545"/>
              </a:gs>
              <a:gs pos="100000">
                <a:srgbClr val="969696"/>
              </a:gs>
            </a:gsLst>
            <a:lin ang="2700000" scaled="1"/>
          </a:gradFill>
          <a:ln w="25400" algn="ctr">
            <a:solidFill>
              <a:srgbClr val="0070C0"/>
            </a:solidFill>
            <a:round/>
            <a:headEnd/>
            <a:tailEnd/>
          </a:ln>
        </p:spPr>
        <p:txBody>
          <a:bodyPr wrap="none" lIns="0" tIns="0" rIns="100163" bIns="50080" anchor="ctr"/>
          <a:lstStyle/>
          <a:p>
            <a:pPr marL="0" marR="0" lvl="0" indent="0"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音乐广播</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50" name="AutoShape 54"/>
          <p:cNvSpPr>
            <a:spLocks noChangeArrowheads="1"/>
          </p:cNvSpPr>
          <p:nvPr/>
        </p:nvSpPr>
        <p:spPr bwMode="auto">
          <a:xfrm>
            <a:off x="7075706" y="1886625"/>
            <a:ext cx="791600" cy="481615"/>
          </a:xfrm>
          <a:prstGeom prst="roundRect">
            <a:avLst>
              <a:gd name="adj" fmla="val 8472"/>
            </a:avLst>
          </a:prstGeom>
          <a:gradFill rotWithShape="1">
            <a:gsLst>
              <a:gs pos="0">
                <a:srgbClr val="454545"/>
              </a:gs>
              <a:gs pos="100000">
                <a:srgbClr val="969696"/>
              </a:gs>
            </a:gsLst>
            <a:lin ang="2700000" scaled="1"/>
          </a:gradFill>
          <a:ln w="25400" algn="ctr">
            <a:solidFill>
              <a:srgbClr val="0070C0"/>
            </a:solidFill>
            <a:round/>
            <a:headEnd/>
            <a:tailEnd/>
          </a:ln>
        </p:spPr>
        <p:txBody>
          <a:bodyPr wrap="none" lIns="0" tIns="0" rIns="100163" bIns="50080" anchor="ctr"/>
          <a:lstStyle/>
          <a:p>
            <a:pPr marL="0" marR="0" lvl="0" indent="0"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移动对讲</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sp>
        <p:nvSpPr>
          <p:cNvPr id="151" name="AutoShape 54"/>
          <p:cNvSpPr>
            <a:spLocks noChangeArrowheads="1"/>
          </p:cNvSpPr>
          <p:nvPr/>
        </p:nvSpPr>
        <p:spPr bwMode="auto">
          <a:xfrm>
            <a:off x="7948579" y="1886625"/>
            <a:ext cx="791600" cy="481615"/>
          </a:xfrm>
          <a:prstGeom prst="roundRect">
            <a:avLst>
              <a:gd name="adj" fmla="val 8472"/>
            </a:avLst>
          </a:prstGeom>
          <a:gradFill rotWithShape="1">
            <a:gsLst>
              <a:gs pos="0">
                <a:srgbClr val="454545"/>
              </a:gs>
              <a:gs pos="100000">
                <a:srgbClr val="969696"/>
              </a:gs>
            </a:gsLst>
            <a:lin ang="2700000" scaled="1"/>
          </a:gradFill>
          <a:ln w="25400" algn="ctr">
            <a:solidFill>
              <a:srgbClr val="0070C0"/>
            </a:solidFill>
            <a:round/>
            <a:headEnd/>
            <a:tailEnd/>
          </a:ln>
        </p:spPr>
        <p:txBody>
          <a:bodyPr wrap="none" lIns="0" tIns="0" rIns="100163" bIns="50080" anchor="ctr"/>
          <a:lstStyle/>
          <a:p>
            <a:pPr marL="0" marR="0" lvl="0" indent="0" defTabSz="878216" eaLnBrk="1" fontAlgn="ctr"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FFFF"/>
                </a:solidFill>
                <a:effectLst/>
                <a:uLnTx/>
                <a:uFillTx/>
                <a:latin typeface="华文细黑" pitchFamily="2" charset="-122"/>
                <a:ea typeface="华文细黑" pitchFamily="2" charset="-122"/>
              </a:rPr>
              <a:t>边界防范</a:t>
            </a:r>
            <a:endParaRPr kumimoji="0" lang="zh-CN" altLang="en-US" sz="1400" b="0" i="0" u="none" strike="noStrike" kern="0" cap="none" spc="0" normalizeH="0" baseline="0" noProof="0" dirty="0">
              <a:ln>
                <a:noFill/>
              </a:ln>
              <a:solidFill>
                <a:srgbClr val="FFFFFF"/>
              </a:solidFill>
              <a:effectLst/>
              <a:uLnTx/>
              <a:uFillTx/>
              <a:latin typeface="华文细黑" pitchFamily="2" charset="-122"/>
              <a:ea typeface="华文细黑" pitchFamily="2" charset="-122"/>
            </a:endParaRPr>
          </a:p>
        </p:txBody>
      </p:sp>
      <p:cxnSp>
        <p:nvCxnSpPr>
          <p:cNvPr id="154" name="直接连接符 153"/>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5" name="椭圆 154"/>
          <p:cNvSpPr/>
          <p:nvPr/>
        </p:nvSpPr>
        <p:spPr bwMode="auto">
          <a:xfrm>
            <a:off x="7197725" y="492547"/>
            <a:ext cx="723900" cy="677862"/>
          </a:xfrm>
          <a:prstGeom prst="ellipse">
            <a:avLst/>
          </a:prstGeom>
          <a:blipFill dpi="0" rotWithShape="1">
            <a:blip r:embed="rId1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56" name="椭圆 155"/>
          <p:cNvSpPr/>
          <p:nvPr/>
        </p:nvSpPr>
        <p:spPr bwMode="auto">
          <a:xfrm>
            <a:off x="8061325" y="476672"/>
            <a:ext cx="723900" cy="677862"/>
          </a:xfrm>
          <a:prstGeom prst="ellipse">
            <a:avLst/>
          </a:prstGeom>
          <a:blipFill dpi="0" rotWithShape="1">
            <a:blip r:embed="rId1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57" name="椭圆 156"/>
          <p:cNvSpPr/>
          <p:nvPr/>
        </p:nvSpPr>
        <p:spPr bwMode="auto">
          <a:xfrm>
            <a:off x="6334125" y="476672"/>
            <a:ext cx="723900" cy="677862"/>
          </a:xfrm>
          <a:prstGeom prst="ellipse">
            <a:avLst/>
          </a:prstGeom>
          <a:blipFill dpi="0" rotWithShape="1">
            <a:blip r:embed="rId16"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grpSp>
        <p:nvGrpSpPr>
          <p:cNvPr id="152" name="组合 151"/>
          <p:cNvGrpSpPr/>
          <p:nvPr/>
        </p:nvGrpSpPr>
        <p:grpSpPr>
          <a:xfrm>
            <a:off x="111125" y="908720"/>
            <a:ext cx="5363556" cy="537154"/>
            <a:chOff x="111125" y="908720"/>
            <a:chExt cx="5363556" cy="537154"/>
          </a:xfrm>
        </p:grpSpPr>
        <p:sp>
          <p:nvSpPr>
            <p:cNvPr id="153" name="圆角矩形 152"/>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园区规划展示</a:t>
              </a:r>
              <a:endParaRPr lang="zh-CN" altLang="en-US" sz="1400" b="1" dirty="0">
                <a:solidFill>
                  <a:schemeClr val="tx1"/>
                </a:solidFill>
                <a:latin typeface="微软雅黑" pitchFamily="34" charset="-122"/>
                <a:ea typeface="微软雅黑" pitchFamily="34" charset="-122"/>
              </a:endParaRPr>
            </a:p>
          </p:txBody>
        </p:sp>
        <p:cxnSp>
          <p:nvCxnSpPr>
            <p:cNvPr id="159" name="直接连接符 158"/>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0" name="圆角矩形 159"/>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企业运营监测</a:t>
              </a:r>
              <a:endParaRPr lang="en-US" altLang="zh-CN" sz="1400" b="1" smtClean="0">
                <a:solidFill>
                  <a:schemeClr val="tx1"/>
                </a:solidFill>
                <a:latin typeface="微软雅黑" pitchFamily="34" charset="-122"/>
                <a:ea typeface="微软雅黑" pitchFamily="34" charset="-122"/>
              </a:endParaRPr>
            </a:p>
          </p:txBody>
        </p:sp>
        <p:cxnSp>
          <p:nvCxnSpPr>
            <p:cNvPr id="161" name="直接连接符 160"/>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2" name="圆角矩形 161"/>
            <p:cNvSpPr/>
            <p:nvPr/>
          </p:nvSpPr>
          <p:spPr>
            <a:xfrm>
              <a:off x="1907704" y="1011559"/>
              <a:ext cx="784847"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视频安全监控</a:t>
              </a:r>
              <a:endParaRPr lang="zh-CN" altLang="en-US" sz="1400" b="1" dirty="0">
                <a:solidFill>
                  <a:schemeClr val="bg1"/>
                </a:solidFill>
                <a:latin typeface="微软雅黑" pitchFamily="34" charset="-122"/>
                <a:ea typeface="微软雅黑" pitchFamily="34" charset="-122"/>
              </a:endParaRPr>
            </a:p>
          </p:txBody>
        </p:sp>
        <p:cxnSp>
          <p:nvCxnSpPr>
            <p:cNvPr id="163" name="直接连接符 162"/>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4" name="圆角矩形 163"/>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园区能耗监测</a:t>
              </a:r>
              <a:endParaRPr lang="zh-CN" altLang="en-US" sz="1400" b="1" dirty="0">
                <a:solidFill>
                  <a:schemeClr val="tx1"/>
                </a:solidFill>
                <a:latin typeface="微软雅黑" pitchFamily="34" charset="-122"/>
                <a:ea typeface="微软雅黑" pitchFamily="34" charset="-122"/>
              </a:endParaRPr>
            </a:p>
          </p:txBody>
        </p:sp>
        <p:cxnSp>
          <p:nvCxnSpPr>
            <p:cNvPr id="165" name="直接连接符 164"/>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6" name="圆角矩形 165"/>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园区环境监测</a:t>
              </a:r>
              <a:endParaRPr lang="zh-CN" altLang="en-US" sz="1400" b="1" dirty="0">
                <a:solidFill>
                  <a:schemeClr val="tx1"/>
                </a:solidFill>
                <a:latin typeface="微软雅黑" pitchFamily="34" charset="-122"/>
                <a:ea typeface="微软雅黑" pitchFamily="34" charset="-122"/>
              </a:endParaRPr>
            </a:p>
          </p:txBody>
        </p:sp>
        <p:cxnSp>
          <p:nvCxnSpPr>
            <p:cNvPr id="167" name="直接连接符 166"/>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8" name="圆角矩形 167"/>
            <p:cNvSpPr/>
            <p:nvPr/>
          </p:nvSpPr>
          <p:spPr>
            <a:xfrm>
              <a:off x="4499992"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园区建设监管</a:t>
              </a:r>
              <a:endParaRPr lang="zh-CN" altLang="en-US" sz="1400" b="1" dirty="0">
                <a:solidFill>
                  <a:schemeClr val="tx1"/>
                </a:solidFill>
                <a:latin typeface="微软雅黑" pitchFamily="34" charset="-122"/>
                <a:ea typeface="微软雅黑" pitchFamily="34" charset="-122"/>
              </a:endParaRPr>
            </a:p>
          </p:txBody>
        </p:sp>
        <p:cxnSp>
          <p:nvCxnSpPr>
            <p:cNvPr id="169" name="直接连接符 168"/>
            <p:cNvCxnSpPr/>
            <p:nvPr/>
          </p:nvCxnSpPr>
          <p:spPr>
            <a:xfrm>
              <a:off x="50040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70"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5  </a:t>
            </a:r>
            <a:r>
              <a:rPr lang="zh-CN" altLang="en-US" smtClean="0"/>
              <a:t>信息优</a:t>
            </a:r>
            <a:r>
              <a:rPr lang="zh-CN" altLang="en-US" smtClean="0">
                <a:solidFill>
                  <a:srgbClr val="FF3300"/>
                </a:solidFill>
              </a:rPr>
              <a:t>园</a:t>
            </a:r>
            <a:r>
              <a:rPr lang="zh-CN" altLang="en-US" smtClean="0"/>
              <a:t> </a:t>
            </a:r>
            <a:r>
              <a:rPr lang="en-US" altLang="zh-CN" smtClean="0"/>
              <a:t>— </a:t>
            </a:r>
            <a:r>
              <a:rPr lang="zh-CN" altLang="en-US" smtClean="0">
                <a:latin typeface="楷体_GB2312" pitchFamily="49" charset="-122"/>
                <a:ea typeface="楷体_GB2312" pitchFamily="49" charset="-122"/>
              </a:rPr>
              <a:t>园区管理应用</a:t>
            </a:r>
            <a:endParaRPr lang="zh-CN" altLang="en-US" dirty="0">
              <a:latin typeface="楷体_GB2312" pitchFamily="49" charset="-122"/>
              <a:ea typeface="楷体_GB2312" pitchFamily="49" charset="-122"/>
            </a:endParaRPr>
          </a:p>
        </p:txBody>
      </p:sp>
      <p:sp>
        <p:nvSpPr>
          <p:cNvPr id="2" name="矩形 1"/>
          <p:cNvSpPr/>
          <p:nvPr/>
        </p:nvSpPr>
        <p:spPr>
          <a:xfrm>
            <a:off x="1109114" y="6089188"/>
            <a:ext cx="7675040" cy="584775"/>
          </a:xfrm>
          <a:prstGeom prst="rect">
            <a:avLst/>
          </a:prstGeom>
        </p:spPr>
        <p:txBody>
          <a:bodyPr wrap="square">
            <a:spAutoFit/>
          </a:bodyPr>
          <a:lstStyle/>
          <a:p>
            <a:r>
              <a:rPr lang="zh-CN" altLang="en-US" sz="1600"/>
              <a:t>以视频安全监控</a:t>
            </a:r>
            <a:r>
              <a:rPr lang="zh-CN" altLang="en-US" sz="1600" smtClean="0"/>
              <a:t>为主，包括园区门禁</a:t>
            </a:r>
            <a:r>
              <a:rPr lang="zh-CN" altLang="en-US" sz="1600"/>
              <a:t>、对讲、电子巡更</a:t>
            </a:r>
            <a:r>
              <a:rPr lang="zh-CN" altLang="en-US" sz="1600" smtClean="0"/>
              <a:t>等多种</a:t>
            </a:r>
            <a:r>
              <a:rPr lang="zh-CN" altLang="en-US" sz="1600"/>
              <a:t>手段共同组成</a:t>
            </a:r>
            <a:r>
              <a:rPr lang="zh-CN" altLang="en-US" sz="1600" smtClean="0"/>
              <a:t>，可以和</a:t>
            </a:r>
            <a:r>
              <a:rPr lang="zh-CN" altLang="en-US" sz="1600"/>
              <a:t>德阳市的天网系统对接</a:t>
            </a:r>
            <a:r>
              <a:rPr lang="zh-CN" altLang="en-US" sz="1600" smtClean="0"/>
              <a:t>，实现视频资源互调共享。</a:t>
            </a:r>
            <a:endParaRPr lang="zh-CN" altLang="en-US" sz="1600"/>
          </a:p>
        </p:txBody>
      </p:sp>
      <p:sp>
        <p:nvSpPr>
          <p:cNvPr id="158" name="同心圆 157"/>
          <p:cNvSpPr/>
          <p:nvPr/>
        </p:nvSpPr>
        <p:spPr>
          <a:xfrm>
            <a:off x="639570" y="6212298"/>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207609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 Box 13"/>
          <p:cNvSpPr txBox="1">
            <a:spLocks noChangeArrowheads="1"/>
          </p:cNvSpPr>
          <p:nvPr/>
        </p:nvSpPr>
        <p:spPr bwMode="auto">
          <a:xfrm>
            <a:off x="2765570" y="1886170"/>
            <a:ext cx="1759609" cy="845960"/>
          </a:xfrm>
          <a:prstGeom prst="rect">
            <a:avLst/>
          </a:prstGeom>
          <a:noFill/>
          <a:ln w="9525">
            <a:noFill/>
            <a:miter lim="800000"/>
            <a:headEnd/>
            <a:tailEnd/>
          </a:ln>
        </p:spPr>
        <p:txBody>
          <a:bodyPr wrap="square" lIns="91403" tIns="45700" rIns="91403" bIns="45700">
            <a:spAutoFit/>
          </a:bodyPr>
          <a:lstStyle/>
          <a:p>
            <a:pPr algn="l">
              <a:lnSpc>
                <a:spcPct val="120000"/>
              </a:lnSpc>
              <a:spcBef>
                <a:spcPts val="0"/>
              </a:spcBef>
              <a:buClr>
                <a:srgbClr val="C00000"/>
              </a:buClr>
              <a:buFontTx/>
              <a:buChar char="•"/>
            </a:pPr>
            <a:r>
              <a:rPr lang="zh-CN" altLang="en-US" sz="1400" smtClean="0">
                <a:latin typeface="微软雅黑" pitchFamily="34" charset="-122"/>
                <a:ea typeface="微软雅黑" pitchFamily="34" charset="-122"/>
              </a:rPr>
              <a:t> 进入</a:t>
            </a:r>
            <a:r>
              <a:rPr lang="zh-CN" altLang="en-US" sz="1400" dirty="0" smtClean="0">
                <a:latin typeface="微软雅黑" pitchFamily="34" charset="-122"/>
                <a:ea typeface="微软雅黑" pitchFamily="34" charset="-122"/>
              </a:rPr>
              <a:t>区域报警</a:t>
            </a:r>
          </a:p>
          <a:p>
            <a:pPr algn="l">
              <a:lnSpc>
                <a:spcPct val="120000"/>
              </a:lnSpc>
              <a:spcBef>
                <a:spcPts val="0"/>
              </a:spcBef>
              <a:buClr>
                <a:srgbClr val="C00000"/>
              </a:buClr>
              <a:buFontTx/>
              <a:buChar char="•"/>
            </a:pPr>
            <a:r>
              <a:rPr lang="zh-CN" altLang="en-US" sz="1400" smtClean="0">
                <a:latin typeface="微软雅黑" pitchFamily="34" charset="-122"/>
                <a:ea typeface="微软雅黑" pitchFamily="34" charset="-122"/>
              </a:rPr>
              <a:t> 自动跟踪</a:t>
            </a:r>
            <a:endParaRPr lang="zh-CN" altLang="en-US" sz="1400" dirty="0" smtClean="0">
              <a:latin typeface="微软雅黑" pitchFamily="34" charset="-122"/>
              <a:ea typeface="微软雅黑" pitchFamily="34" charset="-122"/>
            </a:endParaRPr>
          </a:p>
          <a:p>
            <a:pPr algn="l">
              <a:lnSpc>
                <a:spcPct val="120000"/>
              </a:lnSpc>
              <a:spcBef>
                <a:spcPts val="0"/>
              </a:spcBef>
              <a:buClr>
                <a:srgbClr val="C00000"/>
              </a:buClr>
              <a:buFontTx/>
              <a:buChar char="•"/>
            </a:pPr>
            <a:r>
              <a:rPr lang="zh-CN" altLang="en-US" sz="1400" smtClean="0">
                <a:latin typeface="微软雅黑" pitchFamily="34" charset="-122"/>
                <a:ea typeface="微软雅黑" pitchFamily="34" charset="-122"/>
              </a:rPr>
              <a:t> 物品</a:t>
            </a:r>
            <a:r>
              <a:rPr lang="zh-CN" altLang="en-US" sz="1400" dirty="0" smtClean="0">
                <a:latin typeface="微软雅黑" pitchFamily="34" charset="-122"/>
                <a:ea typeface="微软雅黑" pitchFamily="34" charset="-122"/>
              </a:rPr>
              <a:t>移动报警</a:t>
            </a:r>
            <a:endParaRPr lang="en-AU" altLang="zh-CN" sz="1400" dirty="0">
              <a:latin typeface="微软雅黑" pitchFamily="34" charset="-122"/>
              <a:ea typeface="微软雅黑" pitchFamily="34" charset="-122"/>
            </a:endParaRPr>
          </a:p>
        </p:txBody>
      </p:sp>
      <p:sp>
        <p:nvSpPr>
          <p:cNvPr id="8" name="Text Box 14"/>
          <p:cNvSpPr txBox="1">
            <a:spLocks noChangeArrowheads="1"/>
          </p:cNvSpPr>
          <p:nvPr/>
        </p:nvSpPr>
        <p:spPr bwMode="auto">
          <a:xfrm>
            <a:off x="2838066" y="3068960"/>
            <a:ext cx="1710347" cy="2025514"/>
          </a:xfrm>
          <a:prstGeom prst="rect">
            <a:avLst/>
          </a:prstGeom>
          <a:noFill/>
          <a:ln w="9525">
            <a:noFill/>
            <a:miter lim="800000"/>
            <a:headEnd/>
            <a:tailEnd/>
          </a:ln>
        </p:spPr>
        <p:txBody>
          <a:bodyPr wrap="square" lIns="91403" tIns="45700" rIns="91403" bIns="45700">
            <a:spAutoFit/>
          </a:bodyPr>
          <a:lstStyle>
            <a:defPPr>
              <a:defRPr lang="zh-CN"/>
            </a:defPPr>
            <a:lvl1pPr>
              <a:spcBef>
                <a:spcPts val="0"/>
              </a:spcBef>
              <a:buClr>
                <a:srgbClr val="C00000"/>
              </a:buClr>
              <a:buFontTx/>
              <a:buChar char="•"/>
              <a:defRPr sz="1400">
                <a:latin typeface="微软雅黑" pitchFamily="34" charset="-122"/>
                <a:ea typeface="微软雅黑" pitchFamily="34" charset="-122"/>
              </a:defRPr>
            </a:lvl1pPr>
          </a:lstStyle>
          <a:p>
            <a:pPr>
              <a:lnSpc>
                <a:spcPct val="130000"/>
              </a:lnSpc>
            </a:pPr>
            <a:r>
              <a:rPr lang="zh-CN" altLang="en-US"/>
              <a:t> 通过</a:t>
            </a:r>
            <a:r>
              <a:rPr lang="zh-CN" altLang="en-US" dirty="0"/>
              <a:t>车牌识别自动对过往车辆进行识别、登记、自动放行等</a:t>
            </a:r>
          </a:p>
          <a:p>
            <a:pPr>
              <a:lnSpc>
                <a:spcPct val="130000"/>
              </a:lnSpc>
            </a:pPr>
            <a:r>
              <a:rPr lang="zh-CN" altLang="en-US"/>
              <a:t> 检测</a:t>
            </a:r>
            <a:r>
              <a:rPr lang="zh-CN" altLang="en-US" dirty="0"/>
              <a:t>非法停车、人员徘徊滞留、物品遗留</a:t>
            </a:r>
            <a:endParaRPr lang="en-AU" altLang="zh-CN" dirty="0"/>
          </a:p>
        </p:txBody>
      </p:sp>
      <p:sp>
        <p:nvSpPr>
          <p:cNvPr id="9" name="Text Box 15"/>
          <p:cNvSpPr txBox="1">
            <a:spLocks noChangeArrowheads="1"/>
          </p:cNvSpPr>
          <p:nvPr/>
        </p:nvSpPr>
        <p:spPr bwMode="auto">
          <a:xfrm>
            <a:off x="2861457" y="5085184"/>
            <a:ext cx="1777141" cy="377371"/>
          </a:xfrm>
          <a:prstGeom prst="rect">
            <a:avLst/>
          </a:prstGeom>
          <a:noFill/>
          <a:ln w="9525">
            <a:noFill/>
            <a:miter lim="800000"/>
            <a:headEnd/>
            <a:tailEnd/>
          </a:ln>
        </p:spPr>
        <p:txBody>
          <a:bodyPr lIns="91403" tIns="45700" rIns="91403" bIns="45700">
            <a:spAutoFit/>
          </a:bodyPr>
          <a:lstStyle/>
          <a:p>
            <a:pPr algn="l">
              <a:lnSpc>
                <a:spcPct val="150000"/>
              </a:lnSpc>
              <a:spcBef>
                <a:spcPct val="50000"/>
              </a:spcBef>
            </a:pPr>
            <a:r>
              <a:rPr lang="zh-CN" altLang="en-US" sz="1400" b="1" dirty="0" smtClean="0">
                <a:latin typeface="微软雅黑" pitchFamily="34" charset="-122"/>
                <a:ea typeface="微软雅黑" pitchFamily="34" charset="-122"/>
              </a:rPr>
              <a:t>场院围墙</a:t>
            </a:r>
            <a:endParaRPr lang="en-AU" altLang="zh-CN" sz="1400" b="1" dirty="0">
              <a:latin typeface="微软雅黑" pitchFamily="34" charset="-122"/>
              <a:ea typeface="微软雅黑" pitchFamily="34" charset="-122"/>
            </a:endParaRPr>
          </a:p>
        </p:txBody>
      </p:sp>
      <p:sp>
        <p:nvSpPr>
          <p:cNvPr id="10" name="Text Box 16"/>
          <p:cNvSpPr txBox="1">
            <a:spLocks noChangeArrowheads="1"/>
          </p:cNvSpPr>
          <p:nvPr/>
        </p:nvSpPr>
        <p:spPr bwMode="auto">
          <a:xfrm>
            <a:off x="2772876" y="2780928"/>
            <a:ext cx="2461158" cy="307736"/>
          </a:xfrm>
          <a:prstGeom prst="rect">
            <a:avLst/>
          </a:prstGeom>
          <a:noFill/>
          <a:ln w="9525">
            <a:noFill/>
            <a:miter lim="800000"/>
            <a:headEnd/>
            <a:tailEnd/>
          </a:ln>
        </p:spPr>
        <p:txBody>
          <a:bodyPr wrap="square" lIns="91403" tIns="45700" rIns="91403" bIns="45700">
            <a:spAutoFit/>
          </a:bodyPr>
          <a:lstStyle/>
          <a:p>
            <a:pPr algn="l">
              <a:spcBef>
                <a:spcPct val="50000"/>
              </a:spcBef>
            </a:pPr>
            <a:r>
              <a:rPr lang="zh-CN" altLang="en-US" sz="1400" b="1" dirty="0" smtClean="0">
                <a:latin typeface="微软雅黑" pitchFamily="34" charset="-122"/>
                <a:ea typeface="微软雅黑" pitchFamily="34" charset="-122"/>
              </a:rPr>
              <a:t>停车场、地下车库</a:t>
            </a:r>
            <a:endParaRPr lang="en-AU" altLang="zh-CN" sz="1400" b="1" dirty="0">
              <a:latin typeface="微软雅黑" pitchFamily="34" charset="-122"/>
              <a:ea typeface="微软雅黑" pitchFamily="34" charset="-122"/>
            </a:endParaRPr>
          </a:p>
        </p:txBody>
      </p:sp>
      <p:sp>
        <p:nvSpPr>
          <p:cNvPr id="11" name="Text Box 17"/>
          <p:cNvSpPr txBox="1">
            <a:spLocks noChangeArrowheads="1"/>
          </p:cNvSpPr>
          <p:nvPr/>
        </p:nvSpPr>
        <p:spPr bwMode="auto">
          <a:xfrm>
            <a:off x="2503721" y="1555971"/>
            <a:ext cx="1777141" cy="808258"/>
          </a:xfrm>
          <a:prstGeom prst="rect">
            <a:avLst/>
          </a:prstGeom>
          <a:noFill/>
          <a:ln w="9525">
            <a:noFill/>
            <a:miter lim="800000"/>
            <a:headEnd/>
            <a:tailEnd/>
          </a:ln>
        </p:spPr>
        <p:txBody>
          <a:bodyPr lIns="91403" tIns="45700" rIns="91403" bIns="45700">
            <a:spAutoFit/>
          </a:bodyPr>
          <a:lstStyle/>
          <a:p>
            <a:pPr algn="l" eaLnBrk="1" hangingPunct="1">
              <a:lnSpc>
                <a:spcPct val="150000"/>
              </a:lnSpc>
              <a:spcBef>
                <a:spcPct val="50000"/>
              </a:spcBef>
            </a:pPr>
            <a:r>
              <a:rPr lang="zh-CN" altLang="en-US" sz="1400" b="1" dirty="0" smtClean="0">
                <a:latin typeface="微软雅黑" pitchFamily="34" charset="-122"/>
                <a:ea typeface="微软雅黑" pitchFamily="34" charset="-122"/>
              </a:rPr>
              <a:t>园区重要部位</a:t>
            </a:r>
            <a:endParaRPr lang="en-AU" altLang="zh-CN" sz="1400" b="1" dirty="0" smtClean="0">
              <a:latin typeface="微软雅黑" pitchFamily="34" charset="-122"/>
              <a:ea typeface="微软雅黑" pitchFamily="34" charset="-122"/>
            </a:endParaRPr>
          </a:p>
          <a:p>
            <a:pPr>
              <a:lnSpc>
                <a:spcPct val="150000"/>
              </a:lnSpc>
              <a:spcBef>
                <a:spcPct val="50000"/>
              </a:spcBef>
            </a:pPr>
            <a:endParaRPr lang="en-AU" altLang="zh-CN" sz="1400" dirty="0">
              <a:latin typeface="微软雅黑" pitchFamily="34" charset="-122"/>
              <a:ea typeface="微软雅黑" pitchFamily="34" charset="-122"/>
            </a:endParaRPr>
          </a:p>
        </p:txBody>
      </p:sp>
      <p:sp>
        <p:nvSpPr>
          <p:cNvPr id="12" name="Text Box 18"/>
          <p:cNvSpPr txBox="1">
            <a:spLocks noChangeArrowheads="1"/>
          </p:cNvSpPr>
          <p:nvPr/>
        </p:nvSpPr>
        <p:spPr bwMode="auto">
          <a:xfrm>
            <a:off x="2821549" y="5338083"/>
            <a:ext cx="1877939" cy="700536"/>
          </a:xfrm>
          <a:prstGeom prst="rect">
            <a:avLst/>
          </a:prstGeom>
          <a:noFill/>
          <a:ln w="9525">
            <a:noFill/>
            <a:miter lim="800000"/>
            <a:headEnd/>
            <a:tailEnd/>
          </a:ln>
        </p:spPr>
        <p:txBody>
          <a:bodyPr wrap="square" lIns="91403" tIns="45700" rIns="91403" bIns="45700">
            <a:spAutoFit/>
          </a:bodyPr>
          <a:lstStyle/>
          <a:p>
            <a:pPr algn="l">
              <a:lnSpc>
                <a:spcPct val="150000"/>
              </a:lnSpc>
              <a:spcBef>
                <a:spcPts val="0"/>
              </a:spcBef>
              <a:buClr>
                <a:srgbClr val="C00000"/>
              </a:buClr>
              <a:buFontTx/>
              <a:buChar char="•"/>
            </a:pPr>
            <a:r>
              <a:rPr lang="zh-CN" altLang="en-US" sz="1400" smtClean="0">
                <a:latin typeface="微软雅黑" pitchFamily="34" charset="-122"/>
                <a:ea typeface="微软雅黑" pitchFamily="34" charset="-122"/>
              </a:rPr>
              <a:t> 检测</a:t>
            </a:r>
            <a:r>
              <a:rPr lang="zh-CN" altLang="en-US" sz="1400" dirty="0" smtClean="0">
                <a:latin typeface="微软雅黑" pitchFamily="34" charset="-122"/>
                <a:ea typeface="微软雅黑" pitchFamily="34" charset="-122"/>
              </a:rPr>
              <a:t>人员接近或翻越楼宇四周围墙</a:t>
            </a:r>
            <a:endParaRPr lang="en-AU" altLang="zh-CN" sz="1400" dirty="0">
              <a:latin typeface="微软雅黑" pitchFamily="34" charset="-122"/>
              <a:ea typeface="微软雅黑" pitchFamily="34" charset="-122"/>
            </a:endParaRPr>
          </a:p>
        </p:txBody>
      </p:sp>
      <p:sp>
        <p:nvSpPr>
          <p:cNvPr id="13" name="Text Box 14"/>
          <p:cNvSpPr txBox="1">
            <a:spLocks noChangeArrowheads="1"/>
          </p:cNvSpPr>
          <p:nvPr/>
        </p:nvSpPr>
        <p:spPr bwMode="auto">
          <a:xfrm>
            <a:off x="6496511" y="1920168"/>
            <a:ext cx="2221665" cy="1465361"/>
          </a:xfrm>
          <a:prstGeom prst="rect">
            <a:avLst/>
          </a:prstGeom>
          <a:noFill/>
          <a:ln w="9525">
            <a:noFill/>
            <a:miter lim="800000"/>
            <a:headEnd/>
            <a:tailEnd/>
          </a:ln>
        </p:spPr>
        <p:txBody>
          <a:bodyPr wrap="square" lIns="91403" tIns="45700" rIns="91403" bIns="45700">
            <a:spAutoFit/>
          </a:bodyPr>
          <a:lstStyle/>
          <a:p>
            <a:pPr algn="l">
              <a:lnSpc>
                <a:spcPct val="130000"/>
              </a:lnSpc>
              <a:spcBef>
                <a:spcPts val="0"/>
              </a:spcBef>
              <a:buClr>
                <a:srgbClr val="C00000"/>
              </a:buClr>
              <a:buFont typeface="Arial" pitchFamily="34" charset="0"/>
              <a:buChar char="•"/>
            </a:pPr>
            <a:r>
              <a:rPr lang="zh-CN" altLang="en-US" sz="1400" smtClean="0">
                <a:latin typeface="微软雅黑" pitchFamily="34" charset="-122"/>
                <a:ea typeface="微软雅黑" pitchFamily="34" charset="-122"/>
              </a:rPr>
              <a:t> 自动</a:t>
            </a:r>
            <a:r>
              <a:rPr lang="zh-CN" altLang="en-US" sz="1400" dirty="0" smtClean="0">
                <a:latin typeface="微软雅黑" pitchFamily="34" charset="-122"/>
                <a:ea typeface="微软雅黑" pitchFamily="34" charset="-122"/>
              </a:rPr>
              <a:t>人脸检测技术，对进出每个人自动抓拍其面部照片并进行留档。</a:t>
            </a:r>
          </a:p>
          <a:p>
            <a:pPr algn="l">
              <a:lnSpc>
                <a:spcPct val="130000"/>
              </a:lnSpc>
              <a:spcBef>
                <a:spcPts val="0"/>
              </a:spcBef>
              <a:buClr>
                <a:srgbClr val="C00000"/>
              </a:buClr>
              <a:buFont typeface="Arial" pitchFamily="34" charset="0"/>
              <a:buChar char="•"/>
            </a:pPr>
            <a:r>
              <a:rPr lang="zh-CN" altLang="en-US" sz="1400" smtClean="0">
                <a:latin typeface="微软雅黑" pitchFamily="34" charset="-122"/>
                <a:ea typeface="微软雅黑" pitchFamily="34" charset="-122"/>
              </a:rPr>
              <a:t> 进行</a:t>
            </a:r>
            <a:r>
              <a:rPr lang="zh-CN" altLang="en-US" sz="1400" dirty="0" smtClean="0">
                <a:latin typeface="微软雅黑" pitchFamily="34" charset="-122"/>
                <a:ea typeface="微软雅黑" pitchFamily="34" charset="-122"/>
              </a:rPr>
              <a:t>拥挤检测，对人流密度过高的区域进行报警。</a:t>
            </a:r>
            <a:endParaRPr lang="en-AU" altLang="zh-CN" sz="1400" dirty="0">
              <a:latin typeface="微软雅黑" pitchFamily="34" charset="-122"/>
              <a:ea typeface="微软雅黑" pitchFamily="34" charset="-122"/>
            </a:endParaRPr>
          </a:p>
        </p:txBody>
      </p:sp>
      <p:sp>
        <p:nvSpPr>
          <p:cNvPr id="14" name="Text Box 16"/>
          <p:cNvSpPr txBox="1">
            <a:spLocks noChangeArrowheads="1"/>
          </p:cNvSpPr>
          <p:nvPr/>
        </p:nvSpPr>
        <p:spPr bwMode="auto">
          <a:xfrm>
            <a:off x="6143290" y="1532545"/>
            <a:ext cx="2461158" cy="377371"/>
          </a:xfrm>
          <a:prstGeom prst="rect">
            <a:avLst/>
          </a:prstGeom>
          <a:noFill/>
          <a:ln w="9525">
            <a:noFill/>
            <a:miter lim="800000"/>
            <a:headEnd/>
            <a:tailEnd/>
          </a:ln>
        </p:spPr>
        <p:txBody>
          <a:bodyPr wrap="square" lIns="91403" tIns="45700" rIns="91403" bIns="45700">
            <a:spAutoFit/>
          </a:bodyPr>
          <a:lstStyle/>
          <a:p>
            <a:pPr algn="l">
              <a:lnSpc>
                <a:spcPct val="150000"/>
              </a:lnSpc>
              <a:spcBef>
                <a:spcPct val="50000"/>
              </a:spcBef>
            </a:pPr>
            <a:r>
              <a:rPr lang="zh-CN" altLang="en-US" sz="1400" b="1" dirty="0" smtClean="0">
                <a:latin typeface="微软雅黑" pitchFamily="34" charset="-122"/>
                <a:ea typeface="微软雅黑" pitchFamily="34" charset="-122"/>
              </a:rPr>
              <a:t>大堂门禁，过道</a:t>
            </a:r>
            <a:endParaRPr lang="en-AU" altLang="zh-CN" sz="1400" b="1" dirty="0">
              <a:latin typeface="微软雅黑" pitchFamily="34" charset="-122"/>
              <a:ea typeface="微软雅黑" pitchFamily="34" charset="-122"/>
            </a:endParaRPr>
          </a:p>
        </p:txBody>
      </p:sp>
      <p:sp>
        <p:nvSpPr>
          <p:cNvPr id="15" name="Text Box 15"/>
          <p:cNvSpPr txBox="1">
            <a:spLocks noChangeArrowheads="1"/>
          </p:cNvSpPr>
          <p:nvPr/>
        </p:nvSpPr>
        <p:spPr bwMode="auto">
          <a:xfrm>
            <a:off x="6543147" y="3284984"/>
            <a:ext cx="1777141" cy="377371"/>
          </a:xfrm>
          <a:prstGeom prst="rect">
            <a:avLst/>
          </a:prstGeom>
          <a:noFill/>
          <a:ln w="9525">
            <a:noFill/>
            <a:miter lim="800000"/>
            <a:headEnd/>
            <a:tailEnd/>
          </a:ln>
        </p:spPr>
        <p:txBody>
          <a:bodyPr lIns="91403" tIns="45700" rIns="91403" bIns="45700">
            <a:spAutoFit/>
          </a:bodyPr>
          <a:lstStyle/>
          <a:p>
            <a:pPr algn="l">
              <a:lnSpc>
                <a:spcPct val="150000"/>
              </a:lnSpc>
              <a:spcBef>
                <a:spcPct val="50000"/>
              </a:spcBef>
            </a:pPr>
            <a:r>
              <a:rPr lang="zh-CN" altLang="en-US" sz="1400" b="1" dirty="0" smtClean="0">
                <a:latin typeface="微软雅黑" pitchFamily="34" charset="-122"/>
                <a:ea typeface="微软雅黑" pitchFamily="34" charset="-122"/>
              </a:rPr>
              <a:t>夜间防护</a:t>
            </a:r>
            <a:endParaRPr lang="en-AU" altLang="zh-CN" sz="1400" b="1" dirty="0">
              <a:latin typeface="微软雅黑" pitchFamily="34" charset="-122"/>
              <a:ea typeface="微软雅黑" pitchFamily="34" charset="-122"/>
            </a:endParaRPr>
          </a:p>
        </p:txBody>
      </p:sp>
      <p:sp>
        <p:nvSpPr>
          <p:cNvPr id="16" name="Text Box 18"/>
          <p:cNvSpPr txBox="1">
            <a:spLocks noChangeArrowheads="1"/>
          </p:cNvSpPr>
          <p:nvPr/>
        </p:nvSpPr>
        <p:spPr bwMode="auto">
          <a:xfrm>
            <a:off x="6526473" y="3645024"/>
            <a:ext cx="1682325" cy="700536"/>
          </a:xfrm>
          <a:prstGeom prst="rect">
            <a:avLst/>
          </a:prstGeom>
          <a:noFill/>
          <a:ln w="9525">
            <a:noFill/>
            <a:miter lim="800000"/>
            <a:headEnd/>
            <a:tailEnd/>
          </a:ln>
        </p:spPr>
        <p:txBody>
          <a:bodyPr wrap="square" lIns="91403" tIns="45700" rIns="91403" bIns="45700">
            <a:spAutoFit/>
          </a:bodyPr>
          <a:lstStyle/>
          <a:p>
            <a:pPr algn="l">
              <a:lnSpc>
                <a:spcPct val="150000"/>
              </a:lnSpc>
              <a:spcBef>
                <a:spcPts val="0"/>
              </a:spcBef>
              <a:buClr>
                <a:srgbClr val="C00000"/>
              </a:buClr>
              <a:buFontTx/>
              <a:buChar char="•"/>
            </a:pPr>
            <a:r>
              <a:rPr lang="zh-CN" altLang="en-US" sz="1400" dirty="0" smtClean="0">
                <a:latin typeface="微软雅黑" pitchFamily="34" charset="-122"/>
                <a:ea typeface="微软雅黑" pitchFamily="34" charset="-122"/>
              </a:rPr>
              <a:t>夜间有人进行活动时发出报警</a:t>
            </a:r>
            <a:endParaRPr lang="en-AU" altLang="zh-CN" sz="1400" dirty="0">
              <a:latin typeface="微软雅黑" pitchFamily="34" charset="-122"/>
              <a:ea typeface="微软雅黑" pitchFamily="34" charset="-122"/>
            </a:endParaRPr>
          </a:p>
        </p:txBody>
      </p:sp>
      <p:pic>
        <p:nvPicPr>
          <p:cNvPr id="17" name="Picture 4" descr="render120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99592" y="4437112"/>
            <a:ext cx="1800242" cy="1431009"/>
          </a:xfrm>
          <a:prstGeom prst="rect">
            <a:avLst/>
          </a:prstGeom>
          <a:noFill/>
        </p:spPr>
      </p:pic>
      <p:graphicFrame>
        <p:nvGraphicFramePr>
          <p:cNvPr id="1157124" name="Object 19"/>
          <p:cNvGraphicFramePr>
            <a:graphicFrameLocks noChangeAspect="1"/>
          </p:cNvGraphicFramePr>
          <p:nvPr>
            <p:extLst>
              <p:ext uri="{D42A27DB-BD31-4B8C-83A1-F6EECF244321}">
                <p14:modId xmlns:p14="http://schemas.microsoft.com/office/powerpoint/2010/main" val="2970257028"/>
              </p:ext>
            </p:extLst>
          </p:nvPr>
        </p:nvGraphicFramePr>
        <p:xfrm>
          <a:off x="903748" y="2852936"/>
          <a:ext cx="1785351" cy="1440160"/>
        </p:xfrm>
        <a:graphic>
          <a:graphicData uri="http://schemas.openxmlformats.org/presentationml/2006/ole">
            <mc:AlternateContent xmlns:mc="http://schemas.openxmlformats.org/markup-compatibility/2006">
              <mc:Choice xmlns:v="urn:schemas-microsoft-com:vml" Requires="v">
                <p:oleObj spid="_x0000_s54500" name="Image" r:id="rId5" imgW="9574603" imgH="6653968" progId="">
                  <p:embed/>
                </p:oleObj>
              </mc:Choice>
              <mc:Fallback>
                <p:oleObj name="Image" r:id="rId5" imgW="9574603" imgH="6653968" progId="">
                  <p:embed/>
                  <p:pic>
                    <p:nvPicPr>
                      <p:cNvPr id="0" name="Object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3748" y="2852936"/>
                        <a:ext cx="1785351" cy="1440160"/>
                      </a:xfrm>
                      <a:prstGeom prst="rect">
                        <a:avLst/>
                      </a:prstGeom>
                      <a:noFill/>
                      <a:ln>
                        <a:noFill/>
                      </a:ln>
                      <a:effectLst/>
                      <a:extLst/>
                    </p:spPr>
                  </p:pic>
                </p:oleObj>
              </mc:Fallback>
            </mc:AlternateContent>
          </a:graphicData>
        </a:graphic>
      </p:graphicFrame>
      <p:pic>
        <p:nvPicPr>
          <p:cNvPr id="19" name="Picture 4" descr="5030"/>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597094" y="1721230"/>
            <a:ext cx="1717664" cy="1347730"/>
          </a:xfrm>
          <a:prstGeom prst="rect">
            <a:avLst/>
          </a:prstGeom>
          <a:noFill/>
          <a:ln w="9525">
            <a:noFill/>
            <a:miter lim="800000"/>
            <a:headEnd/>
            <a:tailEnd/>
          </a:ln>
        </p:spPr>
      </p:pic>
      <p:pic>
        <p:nvPicPr>
          <p:cNvPr id="20" name="Picture 4"/>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899592" y="1721230"/>
            <a:ext cx="1801128" cy="1033954"/>
          </a:xfrm>
          <a:prstGeom prst="rect">
            <a:avLst/>
          </a:prstGeom>
          <a:noFill/>
          <a:ln w="9525">
            <a:noFill/>
            <a:miter lim="800000"/>
            <a:headEnd/>
            <a:tailEnd/>
          </a:ln>
        </p:spPr>
      </p:pic>
      <p:pic>
        <p:nvPicPr>
          <p:cNvPr id="1157125" name="Picture 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619751" y="3212977"/>
            <a:ext cx="1741493" cy="1080119"/>
          </a:xfrm>
          <a:prstGeom prst="rect">
            <a:avLst/>
          </a:prstGeom>
          <a:noFill/>
          <a:ln w="9525">
            <a:noFill/>
            <a:miter lim="800000"/>
            <a:headEnd/>
            <a:tailEnd/>
          </a:ln>
        </p:spPr>
      </p:pic>
      <p:sp>
        <p:nvSpPr>
          <p:cNvPr id="22" name="AutoShape 35"/>
          <p:cNvSpPr>
            <a:spLocks noChangeArrowheads="1"/>
          </p:cNvSpPr>
          <p:nvPr/>
        </p:nvSpPr>
        <p:spPr bwMode="auto">
          <a:xfrm>
            <a:off x="5366839" y="4509120"/>
            <a:ext cx="3381625" cy="1529499"/>
          </a:xfrm>
          <a:prstGeom prst="roundRect">
            <a:avLst>
              <a:gd name="adj" fmla="val 5105"/>
            </a:avLst>
          </a:prstGeom>
          <a:solidFill>
            <a:schemeClr val="bg1"/>
          </a:solidFill>
          <a:ln w="12700" algn="ctr">
            <a:solidFill>
              <a:srgbClr val="C0C0C0"/>
            </a:solidFill>
            <a:round/>
            <a:headEnd/>
            <a:tailEnd/>
          </a:ln>
          <a:effectLst>
            <a:outerShdw blurRad="63500" sx="101000" sy="101000" algn="ctr" rotWithShape="0">
              <a:prstClr val="black">
                <a:alpha val="20000"/>
              </a:prstClr>
            </a:outerShdw>
          </a:effectLst>
        </p:spPr>
        <p:txBody>
          <a:bodyPr wrap="square" anchor="ctr"/>
          <a:lstStyle/>
          <a:p>
            <a:pPr algn="l">
              <a:spcAft>
                <a:spcPts val="500"/>
              </a:spcAft>
              <a:buClr>
                <a:srgbClr val="990000"/>
              </a:buClr>
              <a:buSzPct val="60000"/>
              <a:buFont typeface="Wingdings" pitchFamily="2" charset="2"/>
              <a:buChar char="Ø"/>
              <a:defRPr/>
            </a:pPr>
            <a:r>
              <a:rPr lang="zh-CN" altLang="en-US" sz="1200" b="1" smtClean="0">
                <a:latin typeface="微软雅黑" pitchFamily="34" charset="-122"/>
                <a:ea typeface="微软雅黑" pitchFamily="34" charset="-122"/>
                <a:cs typeface="Arial" pitchFamily="34" charset="0"/>
              </a:rPr>
              <a:t> 变</a:t>
            </a:r>
            <a:r>
              <a:rPr lang="zh-CN" altLang="en-US" sz="1200" b="1" dirty="0" smtClean="0">
                <a:latin typeface="微软雅黑" pitchFamily="34" charset="-122"/>
                <a:ea typeface="微软雅黑" pitchFamily="34" charset="-122"/>
                <a:cs typeface="Arial" pitchFamily="34" charset="0"/>
              </a:rPr>
              <a:t>被动为主动预防；</a:t>
            </a:r>
          </a:p>
          <a:p>
            <a:pPr algn="l">
              <a:spcAft>
                <a:spcPts val="500"/>
              </a:spcAft>
              <a:buClr>
                <a:srgbClr val="990000"/>
              </a:buClr>
              <a:buSzPct val="60000"/>
              <a:buFont typeface="Wingdings" pitchFamily="2" charset="2"/>
              <a:buChar char="Ø"/>
              <a:defRPr/>
            </a:pPr>
            <a:r>
              <a:rPr lang="zh-CN" altLang="en-US" sz="1200" b="1" smtClean="0">
                <a:latin typeface="微软雅黑" pitchFamily="34" charset="-122"/>
                <a:ea typeface="微软雅黑" pitchFamily="34" charset="-122"/>
                <a:cs typeface="Arial" pitchFamily="34" charset="0"/>
              </a:rPr>
              <a:t> 全面</a:t>
            </a:r>
            <a:r>
              <a:rPr lang="zh-CN" altLang="en-US" sz="1200" b="1" dirty="0" smtClean="0">
                <a:latin typeface="微软雅黑" pitchFamily="34" charset="-122"/>
                <a:ea typeface="微软雅黑" pitchFamily="34" charset="-122"/>
                <a:cs typeface="Arial" pitchFamily="34" charset="0"/>
              </a:rPr>
              <a:t>实时监控，不只限于电视墙上看到的；</a:t>
            </a:r>
          </a:p>
          <a:p>
            <a:pPr algn="l">
              <a:spcAft>
                <a:spcPts val="500"/>
              </a:spcAft>
              <a:buClr>
                <a:srgbClr val="990000"/>
              </a:buClr>
              <a:buSzPct val="60000"/>
              <a:buFont typeface="Wingdings" pitchFamily="2" charset="2"/>
              <a:buChar char="Ø"/>
              <a:defRPr/>
            </a:pPr>
            <a:r>
              <a:rPr lang="en-US" altLang="zh-CN" sz="1200" b="1" smtClean="0">
                <a:latin typeface="微软雅黑" pitchFamily="34" charset="-122"/>
                <a:ea typeface="微软雅黑" pitchFamily="34" charset="-122"/>
                <a:cs typeface="Arial" pitchFamily="34" charset="0"/>
              </a:rPr>
              <a:t> 7x24</a:t>
            </a:r>
            <a:r>
              <a:rPr lang="zh-CN" altLang="en-US" sz="1200" b="1" dirty="0" smtClean="0">
                <a:latin typeface="微软雅黑" pitchFamily="34" charset="-122"/>
                <a:ea typeface="微软雅黑" pitchFamily="34" charset="-122"/>
                <a:cs typeface="Arial" pitchFamily="34" charset="0"/>
              </a:rPr>
              <a:t>小时不间断、全天候监控；</a:t>
            </a:r>
          </a:p>
          <a:p>
            <a:pPr algn="l">
              <a:spcAft>
                <a:spcPts val="500"/>
              </a:spcAft>
              <a:buClr>
                <a:srgbClr val="990000"/>
              </a:buClr>
              <a:buSzPct val="60000"/>
              <a:buFont typeface="Wingdings" pitchFamily="2" charset="2"/>
              <a:buChar char="Ø"/>
              <a:defRPr/>
            </a:pPr>
            <a:r>
              <a:rPr lang="zh-CN" altLang="en-US" sz="1200" b="1" smtClean="0">
                <a:latin typeface="微软雅黑" pitchFamily="34" charset="-122"/>
                <a:ea typeface="微软雅黑" pitchFamily="34" charset="-122"/>
                <a:cs typeface="Arial" pitchFamily="34" charset="0"/>
              </a:rPr>
              <a:t> “机器眼”</a:t>
            </a:r>
            <a:r>
              <a:rPr lang="zh-CN" altLang="en-US" sz="1200" b="1" dirty="0" smtClean="0">
                <a:latin typeface="微软雅黑" pitchFamily="34" charset="-122"/>
                <a:ea typeface="微软雅黑" pitchFamily="34" charset="-122"/>
                <a:cs typeface="Arial" pitchFamily="34" charset="0"/>
              </a:rPr>
              <a:t>代替人眼，降低人力成本；</a:t>
            </a:r>
          </a:p>
          <a:p>
            <a:pPr algn="l">
              <a:spcAft>
                <a:spcPts val="500"/>
              </a:spcAft>
              <a:buClr>
                <a:srgbClr val="990000"/>
              </a:buClr>
              <a:buSzPct val="60000"/>
              <a:buFont typeface="Wingdings" pitchFamily="2" charset="2"/>
              <a:buChar char="Ø"/>
              <a:defRPr/>
            </a:pPr>
            <a:r>
              <a:rPr lang="zh-CN" altLang="en-US" sz="1200" b="1" smtClean="0">
                <a:latin typeface="微软雅黑" pitchFamily="34" charset="-122"/>
                <a:ea typeface="微软雅黑" pitchFamily="34" charset="-122"/>
                <a:cs typeface="Arial" pitchFamily="34" charset="0"/>
              </a:rPr>
              <a:t> 报警</a:t>
            </a:r>
            <a:r>
              <a:rPr lang="zh-CN" altLang="en-US" sz="1200" b="1" dirty="0" smtClean="0">
                <a:latin typeface="微软雅黑" pitchFamily="34" charset="-122"/>
                <a:ea typeface="微软雅黑" pitchFamily="34" charset="-122"/>
                <a:cs typeface="Arial" pitchFamily="34" charset="0"/>
              </a:rPr>
              <a:t>联动，响应速度快；</a:t>
            </a:r>
          </a:p>
          <a:p>
            <a:pPr algn="l">
              <a:spcAft>
                <a:spcPts val="500"/>
              </a:spcAft>
              <a:buClr>
                <a:srgbClr val="990000"/>
              </a:buClr>
              <a:buSzPct val="60000"/>
              <a:buFont typeface="Wingdings" pitchFamily="2" charset="2"/>
              <a:buChar char="Ø"/>
              <a:defRPr/>
            </a:pPr>
            <a:r>
              <a:rPr lang="zh-CN" altLang="en-US" sz="1200" b="1" smtClean="0">
                <a:latin typeface="微软雅黑" pitchFamily="34" charset="-122"/>
                <a:ea typeface="微软雅黑" pitchFamily="34" charset="-122"/>
                <a:cs typeface="Arial" pitchFamily="34" charset="0"/>
              </a:rPr>
              <a:t> 功能</a:t>
            </a:r>
            <a:r>
              <a:rPr lang="zh-CN" altLang="en-US" sz="1200" b="1" dirty="0" smtClean="0">
                <a:latin typeface="微软雅黑" pitchFamily="34" charset="-122"/>
                <a:ea typeface="微软雅黑" pitchFamily="34" charset="-122"/>
                <a:cs typeface="Arial" pitchFamily="34" charset="0"/>
              </a:rPr>
              <a:t>应用多样化，适应性强；</a:t>
            </a:r>
          </a:p>
        </p:txBody>
      </p:sp>
      <p:sp>
        <p:nvSpPr>
          <p:cNvPr id="25" name="矩形 128"/>
          <p:cNvSpPr>
            <a:spLocks noChangeArrowheads="1"/>
          </p:cNvSpPr>
          <p:nvPr/>
        </p:nvSpPr>
        <p:spPr bwMode="auto">
          <a:xfrm>
            <a:off x="4631174" y="4509120"/>
            <a:ext cx="509899" cy="1529499"/>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r>
              <a:rPr lang="zh-CN" altLang="en-US" sz="1600" dirty="0" smtClean="0">
                <a:solidFill>
                  <a:schemeClr val="tx1"/>
                </a:solidFill>
                <a:latin typeface="微软雅黑" pitchFamily="34" charset="-122"/>
                <a:ea typeface="微软雅黑" pitchFamily="34" charset="-122"/>
              </a:rPr>
              <a:t>价</a:t>
            </a:r>
            <a:endParaRPr lang="en-US" altLang="zh-CN" sz="1600" dirty="0" smtClean="0">
              <a:solidFill>
                <a:schemeClr val="tx1"/>
              </a:solidFill>
              <a:latin typeface="微软雅黑" pitchFamily="34" charset="-122"/>
              <a:ea typeface="微软雅黑" pitchFamily="34" charset="-122"/>
            </a:endParaRPr>
          </a:p>
          <a:p>
            <a:endParaRPr lang="en-US" altLang="zh-CN" sz="1600" smtClean="0">
              <a:solidFill>
                <a:schemeClr val="tx1"/>
              </a:solidFill>
              <a:latin typeface="微软雅黑" pitchFamily="34" charset="-122"/>
              <a:ea typeface="微软雅黑" pitchFamily="34" charset="-122"/>
            </a:endParaRPr>
          </a:p>
          <a:p>
            <a:r>
              <a:rPr lang="zh-CN" altLang="en-US" sz="1600" smtClean="0">
                <a:solidFill>
                  <a:schemeClr val="tx1"/>
                </a:solidFill>
                <a:latin typeface="微软雅黑" pitchFamily="34" charset="-122"/>
                <a:ea typeface="微软雅黑" pitchFamily="34" charset="-122"/>
              </a:rPr>
              <a:t>值 </a:t>
            </a:r>
            <a:endParaRPr lang="en-US" altLang="zh-CN" sz="1600" dirty="0">
              <a:solidFill>
                <a:schemeClr val="tx1"/>
              </a:solidFill>
              <a:latin typeface="微软雅黑" pitchFamily="34" charset="-122"/>
              <a:ea typeface="微软雅黑" pitchFamily="34" charset="-122"/>
            </a:endParaRPr>
          </a:p>
        </p:txBody>
      </p:sp>
      <p:cxnSp>
        <p:nvCxnSpPr>
          <p:cNvPr id="26" name="直接连接符 25"/>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 name="椭圆 26"/>
          <p:cNvSpPr/>
          <p:nvPr/>
        </p:nvSpPr>
        <p:spPr bwMode="auto">
          <a:xfrm>
            <a:off x="7197725" y="492547"/>
            <a:ext cx="723900" cy="677862"/>
          </a:xfrm>
          <a:prstGeom prst="ellipse">
            <a:avLst/>
          </a:prstGeom>
          <a:blipFill dpi="0" rotWithShape="1">
            <a:blip r:embed="rId10"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8" name="椭圆 27"/>
          <p:cNvSpPr/>
          <p:nvPr/>
        </p:nvSpPr>
        <p:spPr bwMode="auto">
          <a:xfrm>
            <a:off x="8061325" y="476672"/>
            <a:ext cx="723900" cy="677862"/>
          </a:xfrm>
          <a:prstGeom prst="ellipse">
            <a:avLst/>
          </a:prstGeom>
          <a:blipFill dpi="0" rotWithShape="1">
            <a:blip r:embed="rId11"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9" name="椭圆 28"/>
          <p:cNvSpPr/>
          <p:nvPr/>
        </p:nvSpPr>
        <p:spPr bwMode="auto">
          <a:xfrm>
            <a:off x="6334125" y="476672"/>
            <a:ext cx="723900" cy="677862"/>
          </a:xfrm>
          <a:prstGeom prst="ellipse">
            <a:avLst/>
          </a:prstGeom>
          <a:blipFill dpi="0" rotWithShape="1">
            <a:blip r:embed="rId1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0" name="Text Box 3"/>
          <p:cNvSpPr txBox="1">
            <a:spLocks noChangeArrowheads="1"/>
          </p:cNvSpPr>
          <p:nvPr/>
        </p:nvSpPr>
        <p:spPr bwMode="auto">
          <a:xfrm>
            <a:off x="170179" y="2602647"/>
            <a:ext cx="513389"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sz="1600" smtClean="0">
                <a:solidFill>
                  <a:srgbClr val="FF0000"/>
                </a:solidFill>
              </a:rPr>
              <a:t>视频深度</a:t>
            </a:r>
            <a:r>
              <a:rPr lang="zh-CN" altLang="en-US" sz="1600">
                <a:solidFill>
                  <a:srgbClr val="FF0000"/>
                </a:solidFill>
              </a:rPr>
              <a:t>利用智能分析</a:t>
            </a:r>
          </a:p>
        </p:txBody>
      </p:sp>
      <p:grpSp>
        <p:nvGrpSpPr>
          <p:cNvPr id="31" name="组合 30"/>
          <p:cNvGrpSpPr/>
          <p:nvPr/>
        </p:nvGrpSpPr>
        <p:grpSpPr>
          <a:xfrm>
            <a:off x="111125" y="908720"/>
            <a:ext cx="5363556" cy="537154"/>
            <a:chOff x="111125" y="908720"/>
            <a:chExt cx="5363556" cy="537154"/>
          </a:xfrm>
        </p:grpSpPr>
        <p:sp>
          <p:nvSpPr>
            <p:cNvPr id="32" name="圆角矩形 31"/>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园区规划展示</a:t>
              </a:r>
              <a:endParaRPr lang="zh-CN" altLang="en-US" sz="1400" b="1" dirty="0">
                <a:solidFill>
                  <a:schemeClr val="tx1"/>
                </a:solidFill>
                <a:latin typeface="微软雅黑" pitchFamily="34" charset="-122"/>
                <a:ea typeface="微软雅黑" pitchFamily="34" charset="-122"/>
              </a:endParaRPr>
            </a:p>
          </p:txBody>
        </p:sp>
        <p:cxnSp>
          <p:nvCxnSpPr>
            <p:cNvPr id="33" name="直接连接符 32"/>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4" name="圆角矩形 33"/>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企业运营监测</a:t>
              </a:r>
              <a:endParaRPr lang="en-US" altLang="zh-CN" sz="1400" b="1" smtClean="0">
                <a:solidFill>
                  <a:schemeClr val="tx1"/>
                </a:solidFill>
                <a:latin typeface="微软雅黑" pitchFamily="34" charset="-122"/>
                <a:ea typeface="微软雅黑" pitchFamily="34" charset="-122"/>
              </a:endParaRPr>
            </a:p>
          </p:txBody>
        </p:sp>
        <p:cxnSp>
          <p:nvCxnSpPr>
            <p:cNvPr id="35" name="直接连接符 34"/>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6" name="圆角矩形 35"/>
            <p:cNvSpPr/>
            <p:nvPr/>
          </p:nvSpPr>
          <p:spPr>
            <a:xfrm>
              <a:off x="1907704" y="1011559"/>
              <a:ext cx="784847"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视频安全监控</a:t>
              </a:r>
              <a:endParaRPr lang="zh-CN" altLang="en-US" sz="1400" b="1" dirty="0">
                <a:solidFill>
                  <a:schemeClr val="bg1"/>
                </a:solidFill>
                <a:latin typeface="微软雅黑" pitchFamily="34" charset="-122"/>
                <a:ea typeface="微软雅黑" pitchFamily="34" charset="-122"/>
              </a:endParaRPr>
            </a:p>
          </p:txBody>
        </p:sp>
        <p:cxnSp>
          <p:nvCxnSpPr>
            <p:cNvPr id="37" name="直接连接符 36"/>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8" name="圆角矩形 37"/>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园区能耗监测</a:t>
              </a:r>
              <a:endParaRPr lang="zh-CN" altLang="en-US" sz="1400" b="1" dirty="0">
                <a:solidFill>
                  <a:schemeClr val="tx1"/>
                </a:solidFill>
                <a:latin typeface="微软雅黑" pitchFamily="34" charset="-122"/>
                <a:ea typeface="微软雅黑" pitchFamily="34" charset="-122"/>
              </a:endParaRPr>
            </a:p>
          </p:txBody>
        </p:sp>
        <p:cxnSp>
          <p:nvCxnSpPr>
            <p:cNvPr id="39" name="直接连接符 38"/>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0" name="圆角矩形 39"/>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园区环境监测</a:t>
              </a:r>
              <a:endParaRPr lang="zh-CN" altLang="en-US" sz="1400" b="1" dirty="0">
                <a:solidFill>
                  <a:schemeClr val="tx1"/>
                </a:solidFill>
                <a:latin typeface="微软雅黑" pitchFamily="34" charset="-122"/>
                <a:ea typeface="微软雅黑" pitchFamily="34" charset="-122"/>
              </a:endParaRPr>
            </a:p>
          </p:txBody>
        </p:sp>
        <p:cxnSp>
          <p:nvCxnSpPr>
            <p:cNvPr id="41" name="直接连接符 40"/>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2" name="圆角矩形 41"/>
            <p:cNvSpPr/>
            <p:nvPr/>
          </p:nvSpPr>
          <p:spPr>
            <a:xfrm>
              <a:off x="4499992"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园区建设监管</a:t>
              </a:r>
              <a:endParaRPr lang="zh-CN" altLang="en-US" sz="1400" b="1" dirty="0">
                <a:solidFill>
                  <a:schemeClr val="tx1"/>
                </a:solidFill>
                <a:latin typeface="微软雅黑" pitchFamily="34" charset="-122"/>
                <a:ea typeface="微软雅黑" pitchFamily="34" charset="-122"/>
              </a:endParaRPr>
            </a:p>
          </p:txBody>
        </p:sp>
        <p:cxnSp>
          <p:nvCxnSpPr>
            <p:cNvPr id="43" name="直接连接符 42"/>
            <p:cNvCxnSpPr/>
            <p:nvPr/>
          </p:nvCxnSpPr>
          <p:spPr>
            <a:xfrm>
              <a:off x="50040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44"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5  </a:t>
            </a:r>
            <a:r>
              <a:rPr lang="zh-CN" altLang="en-US" smtClean="0"/>
              <a:t>信息优</a:t>
            </a:r>
            <a:r>
              <a:rPr lang="zh-CN" altLang="en-US" smtClean="0">
                <a:solidFill>
                  <a:srgbClr val="FF3300"/>
                </a:solidFill>
              </a:rPr>
              <a:t>园</a:t>
            </a:r>
            <a:r>
              <a:rPr lang="zh-CN" altLang="en-US" smtClean="0"/>
              <a:t> </a:t>
            </a:r>
            <a:r>
              <a:rPr lang="en-US" altLang="zh-CN" smtClean="0"/>
              <a:t>— </a:t>
            </a:r>
            <a:r>
              <a:rPr lang="zh-CN" altLang="en-US" smtClean="0">
                <a:latin typeface="楷体_GB2312" pitchFamily="49" charset="-122"/>
                <a:ea typeface="楷体_GB2312" pitchFamily="49" charset="-122"/>
              </a:rPr>
              <a:t>园区管理应用</a:t>
            </a:r>
            <a:endParaRPr lang="zh-CN" altLang="en-US" dirty="0">
              <a:latin typeface="楷体_GB2312" pitchFamily="49" charset="-122"/>
              <a:ea typeface="楷体_GB2312" pitchFamily="49" charset="-122"/>
            </a:endParaRPr>
          </a:p>
        </p:txBody>
      </p:sp>
      <p:sp>
        <p:nvSpPr>
          <p:cNvPr id="2" name="矩形 1"/>
          <p:cNvSpPr/>
          <p:nvPr/>
        </p:nvSpPr>
        <p:spPr>
          <a:xfrm>
            <a:off x="782082" y="6156593"/>
            <a:ext cx="8003144" cy="584775"/>
          </a:xfrm>
          <a:prstGeom prst="rect">
            <a:avLst/>
          </a:prstGeom>
        </p:spPr>
        <p:txBody>
          <a:bodyPr wrap="square">
            <a:spAutoFit/>
          </a:bodyPr>
          <a:lstStyle/>
          <a:p>
            <a:r>
              <a:rPr lang="zh-CN" altLang="en-US" sz="1600"/>
              <a:t>实现图像的智能分析</a:t>
            </a:r>
            <a:r>
              <a:rPr lang="zh-CN" altLang="en-US" sz="1600" smtClean="0"/>
              <a:t>，对</a:t>
            </a:r>
            <a:r>
              <a:rPr lang="zh-CN" altLang="en-US" sz="1600"/>
              <a:t>监控的人</a:t>
            </a:r>
            <a:r>
              <a:rPr lang="zh-CN" altLang="en-US" sz="1600" smtClean="0"/>
              <a:t>、车、物品</a:t>
            </a:r>
            <a:r>
              <a:rPr lang="zh-CN" altLang="en-US" sz="1600"/>
              <a:t>进行</a:t>
            </a:r>
            <a:r>
              <a:rPr lang="zh-CN" altLang="en-US" sz="1600" smtClean="0"/>
              <a:t>区分识别</a:t>
            </a:r>
            <a:r>
              <a:rPr lang="zh-CN" altLang="en-US" sz="1600"/>
              <a:t>，</a:t>
            </a:r>
            <a:r>
              <a:rPr lang="zh-CN" altLang="en-US" sz="1600" smtClean="0"/>
              <a:t>并对</a:t>
            </a:r>
            <a:r>
              <a:rPr lang="zh-CN" altLang="en-US" sz="1600"/>
              <a:t>各种</a:t>
            </a:r>
            <a:r>
              <a:rPr lang="zh-CN" altLang="en-US" sz="1600" smtClean="0"/>
              <a:t>行为进行判断，如</a:t>
            </a:r>
            <a:r>
              <a:rPr lang="zh-CN" altLang="en-US" sz="1600"/>
              <a:t>人员的徘滞留、人群异常聚集、物品遗失等等。</a:t>
            </a:r>
          </a:p>
        </p:txBody>
      </p:sp>
      <p:sp>
        <p:nvSpPr>
          <p:cNvPr id="45" name="同心圆 44"/>
          <p:cNvSpPr/>
          <p:nvPr/>
        </p:nvSpPr>
        <p:spPr>
          <a:xfrm>
            <a:off x="323528" y="6258798"/>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5  </a:t>
            </a:r>
            <a:r>
              <a:rPr lang="zh-CN" altLang="en-US" smtClean="0"/>
              <a:t>信息优</a:t>
            </a:r>
            <a:r>
              <a:rPr lang="zh-CN" altLang="en-US" smtClean="0">
                <a:solidFill>
                  <a:srgbClr val="FF3300"/>
                </a:solidFill>
              </a:rPr>
              <a:t>园</a:t>
            </a:r>
            <a:r>
              <a:rPr lang="zh-CN" altLang="en-US" smtClean="0"/>
              <a:t> </a:t>
            </a:r>
            <a:r>
              <a:rPr lang="en-US" altLang="zh-CN" smtClean="0"/>
              <a:t>— </a:t>
            </a:r>
            <a:r>
              <a:rPr lang="zh-CN" altLang="en-US" smtClean="0">
                <a:latin typeface="楷体_GB2312" pitchFamily="49" charset="-122"/>
                <a:ea typeface="楷体_GB2312" pitchFamily="49" charset="-122"/>
              </a:rPr>
              <a:t>园区管理应用</a:t>
            </a:r>
            <a:endParaRPr lang="zh-CN" altLang="en-US" dirty="0">
              <a:latin typeface="楷体_GB2312" pitchFamily="49" charset="-122"/>
              <a:ea typeface="楷体_GB2312" pitchFamily="49" charset="-122"/>
            </a:endParaRPr>
          </a:p>
        </p:txBody>
      </p:sp>
      <p:cxnSp>
        <p:nvCxnSpPr>
          <p:cNvPr id="7" name="直接连接符 6"/>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9" name="椭圆 8"/>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0" name="椭圆 9"/>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grpSp>
        <p:nvGrpSpPr>
          <p:cNvPr id="11" name="组合 10"/>
          <p:cNvGrpSpPr/>
          <p:nvPr/>
        </p:nvGrpSpPr>
        <p:grpSpPr>
          <a:xfrm>
            <a:off x="111125" y="908720"/>
            <a:ext cx="5363556" cy="537154"/>
            <a:chOff x="111125" y="908720"/>
            <a:chExt cx="5363556" cy="537154"/>
          </a:xfrm>
        </p:grpSpPr>
        <p:sp>
          <p:nvSpPr>
            <p:cNvPr id="12" name="圆角矩形 11"/>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园区规划展示</a:t>
              </a:r>
              <a:endParaRPr lang="zh-CN" altLang="en-US" sz="1400" b="1" dirty="0">
                <a:solidFill>
                  <a:schemeClr val="tx1"/>
                </a:solidFill>
                <a:latin typeface="微软雅黑" pitchFamily="34" charset="-122"/>
                <a:ea typeface="微软雅黑" pitchFamily="34" charset="-122"/>
              </a:endParaRPr>
            </a:p>
          </p:txBody>
        </p:sp>
        <p:cxnSp>
          <p:nvCxnSpPr>
            <p:cNvPr id="13" name="直接连接符 12"/>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圆角矩形 13"/>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企业运营监测</a:t>
              </a:r>
              <a:endParaRPr lang="en-US" altLang="zh-CN" sz="1400" b="1" smtClean="0">
                <a:solidFill>
                  <a:schemeClr val="tx1"/>
                </a:solidFill>
                <a:latin typeface="微软雅黑" pitchFamily="34" charset="-122"/>
                <a:ea typeface="微软雅黑" pitchFamily="34" charset="-122"/>
              </a:endParaRPr>
            </a:p>
          </p:txBody>
        </p:sp>
        <p:cxnSp>
          <p:nvCxnSpPr>
            <p:cNvPr id="15" name="直接连接符 14"/>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圆角矩形 15"/>
            <p:cNvSpPr/>
            <p:nvPr/>
          </p:nvSpPr>
          <p:spPr>
            <a:xfrm>
              <a:off x="1907704" y="1011559"/>
              <a:ext cx="784847"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视频安全监控</a:t>
              </a:r>
              <a:endParaRPr lang="zh-CN" altLang="en-US" sz="1400" b="1" dirty="0">
                <a:solidFill>
                  <a:schemeClr val="bg1"/>
                </a:solidFill>
                <a:latin typeface="微软雅黑" pitchFamily="34" charset="-122"/>
                <a:ea typeface="微软雅黑" pitchFamily="34" charset="-122"/>
              </a:endParaRPr>
            </a:p>
          </p:txBody>
        </p:sp>
        <p:cxnSp>
          <p:nvCxnSpPr>
            <p:cNvPr id="17" name="直接连接符 16"/>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圆角矩形 17"/>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园区能耗监测</a:t>
              </a:r>
              <a:endParaRPr lang="zh-CN" altLang="en-US" sz="1400" b="1" dirty="0">
                <a:solidFill>
                  <a:schemeClr val="tx1"/>
                </a:solidFill>
                <a:latin typeface="微软雅黑" pitchFamily="34" charset="-122"/>
                <a:ea typeface="微软雅黑" pitchFamily="34" charset="-122"/>
              </a:endParaRPr>
            </a:p>
          </p:txBody>
        </p:sp>
        <p:cxnSp>
          <p:nvCxnSpPr>
            <p:cNvPr id="19" name="直接连接符 18"/>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圆角矩形 19"/>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园区环境监测</a:t>
              </a:r>
              <a:endParaRPr lang="zh-CN" altLang="en-US" sz="1400" b="1" dirty="0">
                <a:solidFill>
                  <a:schemeClr val="tx1"/>
                </a:solidFill>
                <a:latin typeface="微软雅黑" pitchFamily="34" charset="-122"/>
                <a:ea typeface="微软雅黑" pitchFamily="34" charset="-122"/>
              </a:endParaRPr>
            </a:p>
          </p:txBody>
        </p:sp>
        <p:cxnSp>
          <p:nvCxnSpPr>
            <p:cNvPr id="21" name="直接连接符 20"/>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2" name="圆角矩形 21"/>
            <p:cNvSpPr/>
            <p:nvPr/>
          </p:nvSpPr>
          <p:spPr>
            <a:xfrm>
              <a:off x="4499992"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园区建设监管</a:t>
              </a:r>
              <a:endParaRPr lang="zh-CN" altLang="en-US" sz="1400" b="1" dirty="0">
                <a:solidFill>
                  <a:schemeClr val="tx1"/>
                </a:solidFill>
                <a:latin typeface="微软雅黑" pitchFamily="34" charset="-122"/>
                <a:ea typeface="微软雅黑" pitchFamily="34" charset="-122"/>
              </a:endParaRPr>
            </a:p>
          </p:txBody>
        </p:sp>
        <p:cxnSp>
          <p:nvCxnSpPr>
            <p:cNvPr id="23" name="直接连接符 22"/>
            <p:cNvCxnSpPr/>
            <p:nvPr/>
          </p:nvCxnSpPr>
          <p:spPr>
            <a:xfrm>
              <a:off x="50040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4" name="矩形 23"/>
          <p:cNvSpPr/>
          <p:nvPr/>
        </p:nvSpPr>
        <p:spPr>
          <a:xfrm>
            <a:off x="1170525" y="6093296"/>
            <a:ext cx="7332807" cy="610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zh-CN" altLang="en-US" sz="1600">
                <a:solidFill>
                  <a:schemeClr val="tx1"/>
                </a:solidFill>
                <a:latin typeface="微软雅黑" pitchFamily="34" charset="-122"/>
                <a:ea typeface="微软雅黑" pitchFamily="34" charset="-122"/>
              </a:rPr>
              <a:t>对各类安防监控系统进行汇集和调度就可以实现应急指挥系统。跟公安、交通、</a:t>
            </a:r>
            <a:r>
              <a:rPr lang="en-US" altLang="zh-CN" sz="1600">
                <a:solidFill>
                  <a:schemeClr val="tx1"/>
                </a:solidFill>
                <a:latin typeface="微软雅黑" pitchFamily="34" charset="-122"/>
                <a:ea typeface="微软雅黑" pitchFamily="34" charset="-122"/>
              </a:rPr>
              <a:t>120</a:t>
            </a:r>
            <a:r>
              <a:rPr lang="zh-CN" altLang="en-US" sz="1600">
                <a:solidFill>
                  <a:schemeClr val="tx1"/>
                </a:solidFill>
                <a:latin typeface="微软雅黑" pitchFamily="34" charset="-122"/>
                <a:ea typeface="微软雅黑" pitchFamily="34" charset="-122"/>
              </a:rPr>
              <a:t>、消防、安监等实现应急联动</a:t>
            </a:r>
          </a:p>
        </p:txBody>
      </p:sp>
      <p:grpSp>
        <p:nvGrpSpPr>
          <p:cNvPr id="25" name="组合 75"/>
          <p:cNvGrpSpPr>
            <a:grpSpLocks/>
          </p:cNvGrpSpPr>
          <p:nvPr/>
        </p:nvGrpSpPr>
        <p:grpSpPr bwMode="auto">
          <a:xfrm>
            <a:off x="240395" y="1628800"/>
            <a:ext cx="8262937" cy="4306100"/>
            <a:chOff x="357188" y="1928813"/>
            <a:chExt cx="8262937" cy="4739733"/>
          </a:xfrm>
        </p:grpSpPr>
        <p:grpSp>
          <p:nvGrpSpPr>
            <p:cNvPr id="26" name="Group 3"/>
            <p:cNvGrpSpPr>
              <a:grpSpLocks/>
            </p:cNvGrpSpPr>
            <p:nvPr/>
          </p:nvGrpSpPr>
          <p:grpSpPr bwMode="auto">
            <a:xfrm>
              <a:off x="1166813" y="2047875"/>
              <a:ext cx="6548437" cy="4620671"/>
              <a:chOff x="748" y="753"/>
              <a:chExt cx="4456" cy="3510"/>
            </a:xfrm>
          </p:grpSpPr>
          <p:grpSp>
            <p:nvGrpSpPr>
              <p:cNvPr id="56" name="Group 4"/>
              <p:cNvGrpSpPr>
                <a:grpSpLocks/>
              </p:cNvGrpSpPr>
              <p:nvPr/>
            </p:nvGrpSpPr>
            <p:grpSpPr bwMode="auto">
              <a:xfrm>
                <a:off x="1073" y="3294"/>
                <a:ext cx="1539" cy="628"/>
                <a:chOff x="117" y="1104"/>
                <a:chExt cx="1539" cy="628"/>
              </a:xfrm>
            </p:grpSpPr>
            <p:pic>
              <p:nvPicPr>
                <p:cNvPr id="102" name="Picture 221"/>
                <p:cNvPicPr>
                  <a:picLocks noChangeAspect="1" noChangeArrowheads="1"/>
                </p:cNvPicPr>
                <p:nvPr/>
              </p:nvPicPr>
              <p:blipFill>
                <a:blip r:embed="rId6" cstate="email">
                  <a:extLst>
                    <a:ext uri="{28A0092B-C50C-407E-A947-70E740481C1C}">
                      <a14:useLocalDpi xmlns:a14="http://schemas.microsoft.com/office/drawing/2010/main"/>
                    </a:ext>
                  </a:extLst>
                </a:blip>
                <a:srcRect l="6203" r="4070"/>
                <a:stretch>
                  <a:fillRect/>
                </a:stretch>
              </p:blipFill>
              <p:spPr bwMode="auto">
                <a:xfrm>
                  <a:off x="117" y="1392"/>
                  <a:ext cx="384" cy="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 name="Rectangle 6"/>
                <p:cNvSpPr>
                  <a:spLocks noChangeArrowheads="1"/>
                </p:cNvSpPr>
                <p:nvPr/>
              </p:nvSpPr>
              <p:spPr bwMode="auto">
                <a:xfrm>
                  <a:off x="1531" y="1104"/>
                  <a:ext cx="125"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Font typeface="Wingdings" pitchFamily="2" charset="2"/>
                    <a:buNone/>
                  </a:pPr>
                  <a:endParaRPr kumimoji="1" lang="zh-CN" altLang="en-US" sz="2800">
                    <a:ea typeface="宋体" pitchFamily="2" charset="-122"/>
                  </a:endParaRPr>
                </a:p>
              </p:txBody>
            </p:sp>
          </p:grpSp>
          <p:pic>
            <p:nvPicPr>
              <p:cNvPr id="57" name="Picture 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996" y="3566"/>
                <a:ext cx="395"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726" y="3589"/>
                <a:ext cx="48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9" name="Group 9"/>
              <p:cNvGrpSpPr>
                <a:grpSpLocks/>
              </p:cNvGrpSpPr>
              <p:nvPr/>
            </p:nvGrpSpPr>
            <p:grpSpPr bwMode="auto">
              <a:xfrm>
                <a:off x="1219" y="2778"/>
                <a:ext cx="3694" cy="115"/>
                <a:chOff x="2129" y="3320"/>
                <a:chExt cx="4617" cy="206"/>
              </a:xfrm>
            </p:grpSpPr>
            <p:sp>
              <p:nvSpPr>
                <p:cNvPr id="97" name="Freeform 11"/>
                <p:cNvSpPr>
                  <a:spLocks/>
                </p:cNvSpPr>
                <p:nvPr/>
              </p:nvSpPr>
              <p:spPr bwMode="auto">
                <a:xfrm>
                  <a:off x="2129" y="3320"/>
                  <a:ext cx="4617" cy="194"/>
                </a:xfrm>
                <a:custGeom>
                  <a:avLst/>
                  <a:gdLst>
                    <a:gd name="T0" fmla="*/ 0 w 3896"/>
                    <a:gd name="T1" fmla="*/ 70 h 230"/>
                    <a:gd name="T2" fmla="*/ 0 w 3896"/>
                    <a:gd name="T3" fmla="*/ 0 h 230"/>
                    <a:gd name="T4" fmla="*/ 12786 w 3896"/>
                    <a:gd name="T5" fmla="*/ 0 h 230"/>
                    <a:gd name="T6" fmla="*/ 12786 w 3896"/>
                    <a:gd name="T7" fmla="*/ 67 h 230"/>
                    <a:gd name="T8" fmla="*/ 0 60000 65536"/>
                    <a:gd name="T9" fmla="*/ 0 60000 65536"/>
                    <a:gd name="T10" fmla="*/ 0 60000 65536"/>
                    <a:gd name="T11" fmla="*/ 0 60000 65536"/>
                    <a:gd name="T12" fmla="*/ 0 w 3896"/>
                    <a:gd name="T13" fmla="*/ 0 h 230"/>
                    <a:gd name="T14" fmla="*/ 3896 w 3896"/>
                    <a:gd name="T15" fmla="*/ 230 h 230"/>
                  </a:gdLst>
                  <a:ahLst/>
                  <a:cxnLst>
                    <a:cxn ang="T8">
                      <a:pos x="T0" y="T1"/>
                    </a:cxn>
                    <a:cxn ang="T9">
                      <a:pos x="T2" y="T3"/>
                    </a:cxn>
                    <a:cxn ang="T10">
                      <a:pos x="T4" y="T5"/>
                    </a:cxn>
                    <a:cxn ang="T11">
                      <a:pos x="T6" y="T7"/>
                    </a:cxn>
                  </a:cxnLst>
                  <a:rect l="T12" t="T13" r="T14" b="T15"/>
                  <a:pathLst>
                    <a:path w="3896" h="230">
                      <a:moveTo>
                        <a:pt x="0" y="229"/>
                      </a:moveTo>
                      <a:lnTo>
                        <a:pt x="0" y="0"/>
                      </a:lnTo>
                      <a:lnTo>
                        <a:pt x="3895" y="0"/>
                      </a:lnTo>
                      <a:lnTo>
                        <a:pt x="3895" y="223"/>
                      </a:lnTo>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ea typeface="宋体" pitchFamily="2" charset="-122"/>
                  </a:endParaRPr>
                </a:p>
              </p:txBody>
            </p:sp>
            <p:sp>
              <p:nvSpPr>
                <p:cNvPr id="98" name="Line 12"/>
                <p:cNvSpPr>
                  <a:spLocks noChangeShapeType="1"/>
                </p:cNvSpPr>
                <p:nvPr/>
              </p:nvSpPr>
              <p:spPr bwMode="auto">
                <a:xfrm>
                  <a:off x="2858" y="3322"/>
                  <a:ext cx="0" cy="20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9" name="Line 13"/>
                <p:cNvSpPr>
                  <a:spLocks noChangeShapeType="1"/>
                </p:cNvSpPr>
                <p:nvPr/>
              </p:nvSpPr>
              <p:spPr bwMode="auto">
                <a:xfrm>
                  <a:off x="3648" y="3320"/>
                  <a:ext cx="0" cy="20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0" name="Line 14"/>
                <p:cNvSpPr>
                  <a:spLocks noChangeShapeType="1"/>
                </p:cNvSpPr>
                <p:nvPr/>
              </p:nvSpPr>
              <p:spPr bwMode="auto">
                <a:xfrm>
                  <a:off x="5227" y="3320"/>
                  <a:ext cx="0" cy="20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1" name="Line 15"/>
                <p:cNvSpPr>
                  <a:spLocks noChangeShapeType="1"/>
                </p:cNvSpPr>
                <p:nvPr/>
              </p:nvSpPr>
              <p:spPr bwMode="auto">
                <a:xfrm>
                  <a:off x="5897" y="3320"/>
                  <a:ext cx="0" cy="20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0" name="Group 16"/>
              <p:cNvGrpSpPr>
                <a:grpSpLocks/>
              </p:cNvGrpSpPr>
              <p:nvPr/>
            </p:nvGrpSpPr>
            <p:grpSpPr bwMode="auto">
              <a:xfrm rot="10800000">
                <a:off x="1903" y="972"/>
                <a:ext cx="2380" cy="623"/>
                <a:chOff x="3095" y="2920"/>
                <a:chExt cx="2976" cy="714"/>
              </a:xfrm>
            </p:grpSpPr>
            <p:sp>
              <p:nvSpPr>
                <p:cNvPr id="92" name="Line 17"/>
                <p:cNvSpPr>
                  <a:spLocks noChangeShapeType="1"/>
                </p:cNvSpPr>
                <p:nvPr/>
              </p:nvSpPr>
              <p:spPr bwMode="auto">
                <a:xfrm>
                  <a:off x="4669" y="2920"/>
                  <a:ext cx="5" cy="6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3" name="Line 19"/>
                <p:cNvSpPr>
                  <a:spLocks noChangeShapeType="1"/>
                </p:cNvSpPr>
                <p:nvPr/>
              </p:nvSpPr>
              <p:spPr bwMode="auto">
                <a:xfrm>
                  <a:off x="3095" y="3427"/>
                  <a:ext cx="0" cy="20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4" name="Line 20"/>
                <p:cNvSpPr>
                  <a:spLocks noChangeShapeType="1"/>
                </p:cNvSpPr>
                <p:nvPr/>
              </p:nvSpPr>
              <p:spPr bwMode="auto">
                <a:xfrm>
                  <a:off x="4006" y="3430"/>
                  <a:ext cx="0" cy="20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5" name="Line 21"/>
                <p:cNvSpPr>
                  <a:spLocks noChangeShapeType="1"/>
                </p:cNvSpPr>
                <p:nvPr/>
              </p:nvSpPr>
              <p:spPr bwMode="auto">
                <a:xfrm>
                  <a:off x="5342" y="3429"/>
                  <a:ext cx="0" cy="20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6" name="Line 22"/>
                <p:cNvSpPr>
                  <a:spLocks noChangeShapeType="1"/>
                </p:cNvSpPr>
                <p:nvPr/>
              </p:nvSpPr>
              <p:spPr bwMode="auto">
                <a:xfrm>
                  <a:off x="6071" y="3428"/>
                  <a:ext cx="0" cy="20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61" name="Line 23"/>
              <p:cNvSpPr>
                <a:spLocks noChangeShapeType="1"/>
              </p:cNvSpPr>
              <p:nvPr/>
            </p:nvSpPr>
            <p:spPr bwMode="auto">
              <a:xfrm flipH="1">
                <a:off x="3021" y="1867"/>
                <a:ext cx="0" cy="40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2" name="Rectangle 24"/>
              <p:cNvSpPr>
                <a:spLocks noChangeArrowheads="1"/>
              </p:cNvSpPr>
              <p:nvPr/>
            </p:nvSpPr>
            <p:spPr bwMode="auto">
              <a:xfrm>
                <a:off x="1023" y="755"/>
                <a:ext cx="579"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交通</a:t>
                </a:r>
                <a:r>
                  <a:rPr lang="en-US" altLang="zh-CN" sz="1400" dirty="0">
                    <a:latin typeface="宋体" pitchFamily="2" charset="-122"/>
                  </a:rPr>
                  <a:t>112</a:t>
                </a:r>
              </a:p>
            </p:txBody>
          </p:sp>
          <p:sp>
            <p:nvSpPr>
              <p:cNvPr id="63" name="Rectangle 25"/>
              <p:cNvSpPr>
                <a:spLocks noChangeArrowheads="1"/>
              </p:cNvSpPr>
              <p:nvPr/>
            </p:nvSpPr>
            <p:spPr bwMode="auto">
              <a:xfrm>
                <a:off x="2337" y="2271"/>
                <a:ext cx="1375" cy="298"/>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defRPr/>
                </a:pPr>
                <a:endParaRPr lang="zh-CN" altLang="en-US"/>
              </a:p>
            </p:txBody>
          </p:sp>
          <p:sp>
            <p:nvSpPr>
              <p:cNvPr id="64" name="Text Box 26"/>
              <p:cNvSpPr txBox="1">
                <a:spLocks noChangeArrowheads="1"/>
              </p:cNvSpPr>
              <p:nvPr/>
            </p:nvSpPr>
            <p:spPr bwMode="auto">
              <a:xfrm>
                <a:off x="2337" y="2291"/>
                <a:ext cx="1374"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2" tIns="45680" rIns="91362" bIns="45680" anchor="ctr"/>
              <a:lstStyle>
                <a:lvl1pPr eaLnBrk="0" hangingPunct="0">
                  <a:defRPr>
                    <a:solidFill>
                      <a:schemeClr val="tx1"/>
                    </a:solidFill>
                    <a:latin typeface="Arial" pitchFamily="34" charset="0"/>
                    <a:ea typeface="汉鼎简大黑" pitchFamily="49" charset="-122"/>
                  </a:defRPr>
                </a:lvl1pPr>
                <a:lvl2pPr marL="742950" indent="-285750" eaLnBrk="0" hangingPunct="0">
                  <a:defRPr>
                    <a:solidFill>
                      <a:schemeClr val="tx1"/>
                    </a:solidFill>
                    <a:latin typeface="Arial" pitchFamily="34" charset="0"/>
                    <a:ea typeface="汉鼎简大黑" pitchFamily="49" charset="-122"/>
                  </a:defRPr>
                </a:lvl2pPr>
                <a:lvl3pPr marL="1143000" indent="-228600" eaLnBrk="0" hangingPunct="0">
                  <a:defRPr>
                    <a:solidFill>
                      <a:schemeClr val="tx1"/>
                    </a:solidFill>
                    <a:latin typeface="Arial" pitchFamily="34" charset="0"/>
                    <a:ea typeface="汉鼎简大黑" pitchFamily="49" charset="-122"/>
                  </a:defRPr>
                </a:lvl3pPr>
                <a:lvl4pPr marL="1600200" indent="-228600" eaLnBrk="0" hangingPunct="0">
                  <a:defRPr>
                    <a:solidFill>
                      <a:schemeClr val="tx1"/>
                    </a:solidFill>
                    <a:latin typeface="Arial" pitchFamily="34" charset="0"/>
                    <a:ea typeface="汉鼎简大黑" pitchFamily="49" charset="-122"/>
                  </a:defRPr>
                </a:lvl4pPr>
                <a:lvl5pPr marL="2057400" indent="-228600" eaLnBrk="0" hangingPunct="0">
                  <a:defRPr>
                    <a:solidFill>
                      <a:schemeClr val="tx1"/>
                    </a:solidFill>
                    <a:latin typeface="Arial" pitchFamily="34" charset="0"/>
                    <a:ea typeface="汉鼎简大黑" pitchFamily="49" charset="-122"/>
                  </a:defRPr>
                </a:lvl5pPr>
                <a:lvl6pPr marL="2514600" indent="-228600" eaLnBrk="0" fontAlgn="base" hangingPunct="0">
                  <a:spcBef>
                    <a:spcPct val="0"/>
                  </a:spcBef>
                  <a:spcAft>
                    <a:spcPct val="0"/>
                  </a:spcAft>
                  <a:defRPr>
                    <a:solidFill>
                      <a:schemeClr val="tx1"/>
                    </a:solidFill>
                    <a:latin typeface="Arial" pitchFamily="34" charset="0"/>
                    <a:ea typeface="汉鼎简大黑" pitchFamily="49" charset="-122"/>
                  </a:defRPr>
                </a:lvl6pPr>
                <a:lvl7pPr marL="2971800" indent="-228600" eaLnBrk="0" fontAlgn="base" hangingPunct="0">
                  <a:spcBef>
                    <a:spcPct val="0"/>
                  </a:spcBef>
                  <a:spcAft>
                    <a:spcPct val="0"/>
                  </a:spcAft>
                  <a:defRPr>
                    <a:solidFill>
                      <a:schemeClr val="tx1"/>
                    </a:solidFill>
                    <a:latin typeface="Arial" pitchFamily="34" charset="0"/>
                    <a:ea typeface="汉鼎简大黑" pitchFamily="49" charset="-122"/>
                  </a:defRPr>
                </a:lvl7pPr>
                <a:lvl8pPr marL="3429000" indent="-228600" eaLnBrk="0" fontAlgn="base" hangingPunct="0">
                  <a:spcBef>
                    <a:spcPct val="0"/>
                  </a:spcBef>
                  <a:spcAft>
                    <a:spcPct val="0"/>
                  </a:spcAft>
                  <a:defRPr>
                    <a:solidFill>
                      <a:schemeClr val="tx1"/>
                    </a:solidFill>
                    <a:latin typeface="Arial" pitchFamily="34" charset="0"/>
                    <a:ea typeface="汉鼎简大黑" pitchFamily="49" charset="-122"/>
                  </a:defRPr>
                </a:lvl8pPr>
                <a:lvl9pPr marL="3886200" indent="-228600" eaLnBrk="0" fontAlgn="base" hangingPunct="0">
                  <a:spcBef>
                    <a:spcPct val="0"/>
                  </a:spcBef>
                  <a:spcAft>
                    <a:spcPct val="0"/>
                  </a:spcAft>
                  <a:defRPr>
                    <a:solidFill>
                      <a:schemeClr val="tx1"/>
                    </a:solidFill>
                    <a:latin typeface="Arial" pitchFamily="34" charset="0"/>
                    <a:ea typeface="汉鼎简大黑" pitchFamily="49" charset="-122"/>
                  </a:defRPr>
                </a:lvl9pPr>
              </a:lstStyle>
              <a:p>
                <a:pPr algn="ctr" eaLnBrk="1" hangingPunct="1">
                  <a:lnSpc>
                    <a:spcPct val="90000"/>
                  </a:lnSpc>
                  <a:spcBef>
                    <a:spcPct val="50000"/>
                  </a:spcBef>
                </a:pPr>
                <a:r>
                  <a:rPr kumimoji="1" lang="zh-CN" altLang="en-US" dirty="0" smtClean="0">
                    <a:solidFill>
                      <a:schemeClr val="bg1"/>
                    </a:solidFill>
                    <a:latin typeface="宋体" pitchFamily="2" charset="-122"/>
                    <a:ea typeface="宋体" pitchFamily="2" charset="-122"/>
                  </a:rPr>
                  <a:t>综合监控系统</a:t>
                </a:r>
                <a:endParaRPr kumimoji="1" lang="zh-CN" altLang="en-US" dirty="0">
                  <a:solidFill>
                    <a:schemeClr val="bg1"/>
                  </a:solidFill>
                  <a:latin typeface="宋体" pitchFamily="2" charset="-122"/>
                  <a:ea typeface="宋体" pitchFamily="2" charset="-122"/>
                </a:endParaRPr>
              </a:p>
            </p:txBody>
          </p:sp>
          <p:sp>
            <p:nvSpPr>
              <p:cNvPr id="65" name="Rectangle 27"/>
              <p:cNvSpPr>
                <a:spLocks noChangeArrowheads="1"/>
              </p:cNvSpPr>
              <p:nvPr/>
            </p:nvSpPr>
            <p:spPr bwMode="auto">
              <a:xfrm>
                <a:off x="2337" y="1577"/>
                <a:ext cx="1375" cy="299"/>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wrap="none" anchor="ctr"/>
              <a:lstStyle/>
              <a:p>
                <a:pPr>
                  <a:defRPr/>
                </a:pPr>
                <a:endParaRPr lang="zh-CN" altLang="en-US"/>
              </a:p>
            </p:txBody>
          </p:sp>
          <p:sp>
            <p:nvSpPr>
              <p:cNvPr id="66" name="Text Box 28"/>
              <p:cNvSpPr txBox="1">
                <a:spLocks noChangeArrowheads="1"/>
              </p:cNvSpPr>
              <p:nvPr/>
            </p:nvSpPr>
            <p:spPr bwMode="auto">
              <a:xfrm>
                <a:off x="3357" y="1911"/>
                <a:ext cx="638"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2" tIns="45680" rIns="91362" bIns="45680" anchor="ctr"/>
              <a:lstStyle>
                <a:lvl1pPr eaLnBrk="0" hangingPunct="0">
                  <a:defRPr>
                    <a:solidFill>
                      <a:schemeClr val="tx1"/>
                    </a:solidFill>
                    <a:latin typeface="Arial" pitchFamily="34" charset="0"/>
                    <a:ea typeface="汉鼎简大黑" pitchFamily="49" charset="-122"/>
                  </a:defRPr>
                </a:lvl1pPr>
                <a:lvl2pPr marL="742950" indent="-285750" eaLnBrk="0" hangingPunct="0">
                  <a:defRPr>
                    <a:solidFill>
                      <a:schemeClr val="tx1"/>
                    </a:solidFill>
                    <a:latin typeface="Arial" pitchFamily="34" charset="0"/>
                    <a:ea typeface="汉鼎简大黑" pitchFamily="49" charset="-122"/>
                  </a:defRPr>
                </a:lvl2pPr>
                <a:lvl3pPr marL="1143000" indent="-228600" eaLnBrk="0" hangingPunct="0">
                  <a:defRPr>
                    <a:solidFill>
                      <a:schemeClr val="tx1"/>
                    </a:solidFill>
                    <a:latin typeface="Arial" pitchFamily="34" charset="0"/>
                    <a:ea typeface="汉鼎简大黑" pitchFamily="49" charset="-122"/>
                  </a:defRPr>
                </a:lvl3pPr>
                <a:lvl4pPr marL="1600200" indent="-228600" eaLnBrk="0" hangingPunct="0">
                  <a:defRPr>
                    <a:solidFill>
                      <a:schemeClr val="tx1"/>
                    </a:solidFill>
                    <a:latin typeface="Arial" pitchFamily="34" charset="0"/>
                    <a:ea typeface="汉鼎简大黑" pitchFamily="49" charset="-122"/>
                  </a:defRPr>
                </a:lvl4pPr>
                <a:lvl5pPr marL="2057400" indent="-228600" eaLnBrk="0" hangingPunct="0">
                  <a:defRPr>
                    <a:solidFill>
                      <a:schemeClr val="tx1"/>
                    </a:solidFill>
                    <a:latin typeface="Arial" pitchFamily="34" charset="0"/>
                    <a:ea typeface="汉鼎简大黑" pitchFamily="49" charset="-122"/>
                  </a:defRPr>
                </a:lvl5pPr>
                <a:lvl6pPr marL="2514600" indent="-228600" eaLnBrk="0" fontAlgn="base" hangingPunct="0">
                  <a:spcBef>
                    <a:spcPct val="0"/>
                  </a:spcBef>
                  <a:spcAft>
                    <a:spcPct val="0"/>
                  </a:spcAft>
                  <a:defRPr>
                    <a:solidFill>
                      <a:schemeClr val="tx1"/>
                    </a:solidFill>
                    <a:latin typeface="Arial" pitchFamily="34" charset="0"/>
                    <a:ea typeface="汉鼎简大黑" pitchFamily="49" charset="-122"/>
                  </a:defRPr>
                </a:lvl6pPr>
                <a:lvl7pPr marL="2971800" indent="-228600" eaLnBrk="0" fontAlgn="base" hangingPunct="0">
                  <a:spcBef>
                    <a:spcPct val="0"/>
                  </a:spcBef>
                  <a:spcAft>
                    <a:spcPct val="0"/>
                  </a:spcAft>
                  <a:defRPr>
                    <a:solidFill>
                      <a:schemeClr val="tx1"/>
                    </a:solidFill>
                    <a:latin typeface="Arial" pitchFamily="34" charset="0"/>
                    <a:ea typeface="汉鼎简大黑" pitchFamily="49" charset="-122"/>
                  </a:defRPr>
                </a:lvl7pPr>
                <a:lvl8pPr marL="3429000" indent="-228600" eaLnBrk="0" fontAlgn="base" hangingPunct="0">
                  <a:spcBef>
                    <a:spcPct val="0"/>
                  </a:spcBef>
                  <a:spcAft>
                    <a:spcPct val="0"/>
                  </a:spcAft>
                  <a:defRPr>
                    <a:solidFill>
                      <a:schemeClr val="tx1"/>
                    </a:solidFill>
                    <a:latin typeface="Arial" pitchFamily="34" charset="0"/>
                    <a:ea typeface="汉鼎简大黑" pitchFamily="49" charset="-122"/>
                  </a:defRPr>
                </a:lvl8pPr>
                <a:lvl9pPr marL="3886200" indent="-228600" eaLnBrk="0" fontAlgn="base" hangingPunct="0">
                  <a:spcBef>
                    <a:spcPct val="0"/>
                  </a:spcBef>
                  <a:spcAft>
                    <a:spcPct val="0"/>
                  </a:spcAft>
                  <a:defRPr>
                    <a:solidFill>
                      <a:schemeClr val="tx1"/>
                    </a:solidFill>
                    <a:latin typeface="Arial" pitchFamily="34" charset="0"/>
                    <a:ea typeface="汉鼎简大黑" pitchFamily="49" charset="-122"/>
                  </a:defRPr>
                </a:lvl9pPr>
              </a:lstStyle>
              <a:p>
                <a:pPr algn="ctr" eaLnBrk="1" hangingPunct="1">
                  <a:lnSpc>
                    <a:spcPct val="90000"/>
                  </a:lnSpc>
                  <a:spcBef>
                    <a:spcPct val="50000"/>
                  </a:spcBef>
                </a:pPr>
                <a:r>
                  <a:rPr kumimoji="1" lang="zh-CN" altLang="en-US" sz="1400">
                    <a:solidFill>
                      <a:srgbClr val="FF9933"/>
                    </a:solidFill>
                    <a:latin typeface="宋体" pitchFamily="2" charset="-122"/>
                    <a:ea typeface="宋体" pitchFamily="2" charset="-122"/>
                  </a:rPr>
                  <a:t>下达指令</a:t>
                </a:r>
              </a:p>
            </p:txBody>
          </p:sp>
          <p:sp>
            <p:nvSpPr>
              <p:cNvPr id="67" name="Text Box 31"/>
              <p:cNvSpPr txBox="1">
                <a:spLocks noChangeArrowheads="1"/>
              </p:cNvSpPr>
              <p:nvPr/>
            </p:nvSpPr>
            <p:spPr bwMode="auto">
              <a:xfrm>
                <a:off x="1996" y="1965"/>
                <a:ext cx="663"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2" tIns="45680" rIns="91362" bIns="45680" anchor="ctr"/>
              <a:lstStyle>
                <a:lvl1pPr eaLnBrk="0" hangingPunct="0">
                  <a:defRPr>
                    <a:solidFill>
                      <a:schemeClr val="tx1"/>
                    </a:solidFill>
                    <a:latin typeface="Arial" pitchFamily="34" charset="0"/>
                    <a:ea typeface="汉鼎简大黑" pitchFamily="49" charset="-122"/>
                  </a:defRPr>
                </a:lvl1pPr>
                <a:lvl2pPr marL="742950" indent="-285750" eaLnBrk="0" hangingPunct="0">
                  <a:defRPr>
                    <a:solidFill>
                      <a:schemeClr val="tx1"/>
                    </a:solidFill>
                    <a:latin typeface="Arial" pitchFamily="34" charset="0"/>
                    <a:ea typeface="汉鼎简大黑" pitchFamily="49" charset="-122"/>
                  </a:defRPr>
                </a:lvl2pPr>
                <a:lvl3pPr marL="1143000" indent="-228600" eaLnBrk="0" hangingPunct="0">
                  <a:defRPr>
                    <a:solidFill>
                      <a:schemeClr val="tx1"/>
                    </a:solidFill>
                    <a:latin typeface="Arial" pitchFamily="34" charset="0"/>
                    <a:ea typeface="汉鼎简大黑" pitchFamily="49" charset="-122"/>
                  </a:defRPr>
                </a:lvl3pPr>
                <a:lvl4pPr marL="1600200" indent="-228600" eaLnBrk="0" hangingPunct="0">
                  <a:defRPr>
                    <a:solidFill>
                      <a:schemeClr val="tx1"/>
                    </a:solidFill>
                    <a:latin typeface="Arial" pitchFamily="34" charset="0"/>
                    <a:ea typeface="汉鼎简大黑" pitchFamily="49" charset="-122"/>
                  </a:defRPr>
                </a:lvl4pPr>
                <a:lvl5pPr marL="2057400" indent="-228600" eaLnBrk="0" hangingPunct="0">
                  <a:defRPr>
                    <a:solidFill>
                      <a:schemeClr val="tx1"/>
                    </a:solidFill>
                    <a:latin typeface="Arial" pitchFamily="34" charset="0"/>
                    <a:ea typeface="汉鼎简大黑" pitchFamily="49" charset="-122"/>
                  </a:defRPr>
                </a:lvl5pPr>
                <a:lvl6pPr marL="2514600" indent="-228600" eaLnBrk="0" fontAlgn="base" hangingPunct="0">
                  <a:spcBef>
                    <a:spcPct val="0"/>
                  </a:spcBef>
                  <a:spcAft>
                    <a:spcPct val="0"/>
                  </a:spcAft>
                  <a:defRPr>
                    <a:solidFill>
                      <a:schemeClr val="tx1"/>
                    </a:solidFill>
                    <a:latin typeface="Arial" pitchFamily="34" charset="0"/>
                    <a:ea typeface="汉鼎简大黑" pitchFamily="49" charset="-122"/>
                  </a:defRPr>
                </a:lvl6pPr>
                <a:lvl7pPr marL="2971800" indent="-228600" eaLnBrk="0" fontAlgn="base" hangingPunct="0">
                  <a:spcBef>
                    <a:spcPct val="0"/>
                  </a:spcBef>
                  <a:spcAft>
                    <a:spcPct val="0"/>
                  </a:spcAft>
                  <a:defRPr>
                    <a:solidFill>
                      <a:schemeClr val="tx1"/>
                    </a:solidFill>
                    <a:latin typeface="Arial" pitchFamily="34" charset="0"/>
                    <a:ea typeface="汉鼎简大黑" pitchFamily="49" charset="-122"/>
                  </a:defRPr>
                </a:lvl7pPr>
                <a:lvl8pPr marL="3429000" indent="-228600" eaLnBrk="0" fontAlgn="base" hangingPunct="0">
                  <a:spcBef>
                    <a:spcPct val="0"/>
                  </a:spcBef>
                  <a:spcAft>
                    <a:spcPct val="0"/>
                  </a:spcAft>
                  <a:defRPr>
                    <a:solidFill>
                      <a:schemeClr val="tx1"/>
                    </a:solidFill>
                    <a:latin typeface="Arial" pitchFamily="34" charset="0"/>
                    <a:ea typeface="汉鼎简大黑" pitchFamily="49" charset="-122"/>
                  </a:defRPr>
                </a:lvl8pPr>
                <a:lvl9pPr marL="3886200" indent="-228600" eaLnBrk="0" fontAlgn="base" hangingPunct="0">
                  <a:spcBef>
                    <a:spcPct val="0"/>
                  </a:spcBef>
                  <a:spcAft>
                    <a:spcPct val="0"/>
                  </a:spcAft>
                  <a:defRPr>
                    <a:solidFill>
                      <a:schemeClr val="tx1"/>
                    </a:solidFill>
                    <a:latin typeface="Arial" pitchFamily="34" charset="0"/>
                    <a:ea typeface="汉鼎简大黑" pitchFamily="49" charset="-122"/>
                  </a:defRPr>
                </a:lvl9pPr>
              </a:lstStyle>
              <a:p>
                <a:pPr algn="ctr" eaLnBrk="1" hangingPunct="1">
                  <a:lnSpc>
                    <a:spcPct val="90000"/>
                  </a:lnSpc>
                  <a:spcBef>
                    <a:spcPct val="50000"/>
                  </a:spcBef>
                </a:pPr>
                <a:r>
                  <a:rPr kumimoji="1" lang="zh-CN" altLang="en-US" sz="1400">
                    <a:latin typeface="宋体" pitchFamily="2" charset="-122"/>
                    <a:ea typeface="宋体" pitchFamily="2" charset="-122"/>
                  </a:rPr>
                  <a:t>上报警讯</a:t>
                </a:r>
              </a:p>
            </p:txBody>
          </p:sp>
          <p:sp>
            <p:nvSpPr>
              <p:cNvPr id="68" name="Rectangle 32"/>
              <p:cNvSpPr>
                <a:spLocks noChangeArrowheads="1"/>
              </p:cNvSpPr>
              <p:nvPr/>
            </p:nvSpPr>
            <p:spPr bwMode="auto">
              <a:xfrm>
                <a:off x="879" y="2888"/>
                <a:ext cx="583" cy="22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社会治安</a:t>
                </a:r>
              </a:p>
            </p:txBody>
          </p:sp>
          <p:sp>
            <p:nvSpPr>
              <p:cNvPr id="69" name="Rectangle 33"/>
              <p:cNvSpPr>
                <a:spLocks noChangeArrowheads="1"/>
              </p:cNvSpPr>
              <p:nvPr/>
            </p:nvSpPr>
            <p:spPr bwMode="auto">
              <a:xfrm>
                <a:off x="1510" y="2888"/>
                <a:ext cx="585" cy="22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安全生产</a:t>
                </a:r>
              </a:p>
            </p:txBody>
          </p:sp>
          <p:sp>
            <p:nvSpPr>
              <p:cNvPr id="70" name="Rectangle 34"/>
              <p:cNvSpPr>
                <a:spLocks noChangeArrowheads="1"/>
              </p:cNvSpPr>
              <p:nvPr/>
            </p:nvSpPr>
            <p:spPr bwMode="auto">
              <a:xfrm>
                <a:off x="2142" y="2888"/>
                <a:ext cx="606" cy="22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交通管理</a:t>
                </a:r>
              </a:p>
            </p:txBody>
          </p:sp>
          <p:sp>
            <p:nvSpPr>
              <p:cNvPr id="71" name="Rectangle 35"/>
              <p:cNvSpPr>
                <a:spLocks noChangeArrowheads="1"/>
              </p:cNvSpPr>
              <p:nvPr/>
            </p:nvSpPr>
            <p:spPr bwMode="auto">
              <a:xfrm>
                <a:off x="4038" y="2888"/>
                <a:ext cx="562" cy="22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商业企业</a:t>
                </a:r>
              </a:p>
            </p:txBody>
          </p:sp>
          <p:sp>
            <p:nvSpPr>
              <p:cNvPr id="72" name="Rectangle 36"/>
              <p:cNvSpPr>
                <a:spLocks noChangeArrowheads="1"/>
              </p:cNvSpPr>
              <p:nvPr/>
            </p:nvSpPr>
            <p:spPr bwMode="auto">
              <a:xfrm>
                <a:off x="4655" y="2887"/>
                <a:ext cx="549" cy="22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住宅小区</a:t>
                </a:r>
              </a:p>
            </p:txBody>
          </p:sp>
          <p:sp>
            <p:nvSpPr>
              <p:cNvPr id="73" name="Rectangle 37"/>
              <p:cNvSpPr>
                <a:spLocks noChangeArrowheads="1"/>
              </p:cNvSpPr>
              <p:nvPr/>
            </p:nvSpPr>
            <p:spPr bwMode="auto">
              <a:xfrm>
                <a:off x="3406" y="2893"/>
                <a:ext cx="579" cy="22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环境监测</a:t>
                </a:r>
              </a:p>
            </p:txBody>
          </p:sp>
          <p:sp>
            <p:nvSpPr>
              <p:cNvPr id="74" name="Text Box 38"/>
              <p:cNvSpPr txBox="1">
                <a:spLocks noChangeArrowheads="1"/>
              </p:cNvSpPr>
              <p:nvPr/>
            </p:nvSpPr>
            <p:spPr bwMode="auto">
              <a:xfrm>
                <a:off x="2288" y="1593"/>
                <a:ext cx="1435"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2" tIns="45680" rIns="91362" bIns="45680" anchor="ctr"/>
              <a:lstStyle>
                <a:lvl1pPr eaLnBrk="0" hangingPunct="0">
                  <a:defRPr>
                    <a:solidFill>
                      <a:schemeClr val="tx1"/>
                    </a:solidFill>
                    <a:latin typeface="Arial" pitchFamily="34" charset="0"/>
                    <a:ea typeface="汉鼎简大黑" pitchFamily="49" charset="-122"/>
                  </a:defRPr>
                </a:lvl1pPr>
                <a:lvl2pPr marL="742950" indent="-285750" eaLnBrk="0" hangingPunct="0">
                  <a:defRPr>
                    <a:solidFill>
                      <a:schemeClr val="tx1"/>
                    </a:solidFill>
                    <a:latin typeface="Arial" pitchFamily="34" charset="0"/>
                    <a:ea typeface="汉鼎简大黑" pitchFamily="49" charset="-122"/>
                  </a:defRPr>
                </a:lvl2pPr>
                <a:lvl3pPr marL="1143000" indent="-228600" eaLnBrk="0" hangingPunct="0">
                  <a:defRPr>
                    <a:solidFill>
                      <a:schemeClr val="tx1"/>
                    </a:solidFill>
                    <a:latin typeface="Arial" pitchFamily="34" charset="0"/>
                    <a:ea typeface="汉鼎简大黑" pitchFamily="49" charset="-122"/>
                  </a:defRPr>
                </a:lvl3pPr>
                <a:lvl4pPr marL="1600200" indent="-228600" eaLnBrk="0" hangingPunct="0">
                  <a:defRPr>
                    <a:solidFill>
                      <a:schemeClr val="tx1"/>
                    </a:solidFill>
                    <a:latin typeface="Arial" pitchFamily="34" charset="0"/>
                    <a:ea typeface="汉鼎简大黑" pitchFamily="49" charset="-122"/>
                  </a:defRPr>
                </a:lvl4pPr>
                <a:lvl5pPr marL="2057400" indent="-228600" eaLnBrk="0" hangingPunct="0">
                  <a:defRPr>
                    <a:solidFill>
                      <a:schemeClr val="tx1"/>
                    </a:solidFill>
                    <a:latin typeface="Arial" pitchFamily="34" charset="0"/>
                    <a:ea typeface="汉鼎简大黑" pitchFamily="49" charset="-122"/>
                  </a:defRPr>
                </a:lvl5pPr>
                <a:lvl6pPr marL="2514600" indent="-228600" eaLnBrk="0" fontAlgn="base" hangingPunct="0">
                  <a:spcBef>
                    <a:spcPct val="0"/>
                  </a:spcBef>
                  <a:spcAft>
                    <a:spcPct val="0"/>
                  </a:spcAft>
                  <a:defRPr>
                    <a:solidFill>
                      <a:schemeClr val="tx1"/>
                    </a:solidFill>
                    <a:latin typeface="Arial" pitchFamily="34" charset="0"/>
                    <a:ea typeface="汉鼎简大黑" pitchFamily="49" charset="-122"/>
                  </a:defRPr>
                </a:lvl6pPr>
                <a:lvl7pPr marL="2971800" indent="-228600" eaLnBrk="0" fontAlgn="base" hangingPunct="0">
                  <a:spcBef>
                    <a:spcPct val="0"/>
                  </a:spcBef>
                  <a:spcAft>
                    <a:spcPct val="0"/>
                  </a:spcAft>
                  <a:defRPr>
                    <a:solidFill>
                      <a:schemeClr val="tx1"/>
                    </a:solidFill>
                    <a:latin typeface="Arial" pitchFamily="34" charset="0"/>
                    <a:ea typeface="汉鼎简大黑" pitchFamily="49" charset="-122"/>
                  </a:defRPr>
                </a:lvl7pPr>
                <a:lvl8pPr marL="3429000" indent="-228600" eaLnBrk="0" fontAlgn="base" hangingPunct="0">
                  <a:spcBef>
                    <a:spcPct val="0"/>
                  </a:spcBef>
                  <a:spcAft>
                    <a:spcPct val="0"/>
                  </a:spcAft>
                  <a:defRPr>
                    <a:solidFill>
                      <a:schemeClr val="tx1"/>
                    </a:solidFill>
                    <a:latin typeface="Arial" pitchFamily="34" charset="0"/>
                    <a:ea typeface="汉鼎简大黑" pitchFamily="49" charset="-122"/>
                  </a:defRPr>
                </a:lvl8pPr>
                <a:lvl9pPr marL="3886200" indent="-228600" eaLnBrk="0" fontAlgn="base" hangingPunct="0">
                  <a:spcBef>
                    <a:spcPct val="0"/>
                  </a:spcBef>
                  <a:spcAft>
                    <a:spcPct val="0"/>
                  </a:spcAft>
                  <a:defRPr>
                    <a:solidFill>
                      <a:schemeClr val="tx1"/>
                    </a:solidFill>
                    <a:latin typeface="Arial" pitchFamily="34" charset="0"/>
                    <a:ea typeface="汉鼎简大黑" pitchFamily="49" charset="-122"/>
                  </a:defRPr>
                </a:lvl9pPr>
              </a:lstStyle>
              <a:p>
                <a:pPr algn="ctr" eaLnBrk="1" hangingPunct="1"/>
                <a:r>
                  <a:rPr kumimoji="1" lang="zh-CN" altLang="en-US" dirty="0">
                    <a:latin typeface="宋体" pitchFamily="2" charset="-122"/>
                    <a:ea typeface="宋体" pitchFamily="2" charset="-122"/>
                  </a:rPr>
                  <a:t>应急指挥中心</a:t>
                </a:r>
              </a:p>
            </p:txBody>
          </p:sp>
          <p:sp>
            <p:nvSpPr>
              <p:cNvPr id="75" name="Rectangle 39"/>
              <p:cNvSpPr>
                <a:spLocks noChangeArrowheads="1"/>
              </p:cNvSpPr>
              <p:nvPr/>
            </p:nvSpPr>
            <p:spPr bwMode="auto">
              <a:xfrm>
                <a:off x="1656" y="753"/>
                <a:ext cx="485"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公安</a:t>
                </a:r>
              </a:p>
            </p:txBody>
          </p:sp>
          <p:sp>
            <p:nvSpPr>
              <p:cNvPr id="76" name="Rectangle 40"/>
              <p:cNvSpPr>
                <a:spLocks noChangeArrowheads="1"/>
              </p:cNvSpPr>
              <p:nvPr/>
            </p:nvSpPr>
            <p:spPr bwMode="auto">
              <a:xfrm>
                <a:off x="2190" y="755"/>
                <a:ext cx="584"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医疗</a:t>
                </a:r>
                <a:r>
                  <a:rPr lang="en-US" altLang="zh-CN" sz="1400" dirty="0">
                    <a:latin typeface="宋体" pitchFamily="2" charset="-122"/>
                  </a:rPr>
                  <a:t>120</a:t>
                </a:r>
              </a:p>
            </p:txBody>
          </p:sp>
          <p:sp>
            <p:nvSpPr>
              <p:cNvPr id="77" name="Rectangle 41"/>
              <p:cNvSpPr>
                <a:spLocks noChangeArrowheads="1"/>
              </p:cNvSpPr>
              <p:nvPr/>
            </p:nvSpPr>
            <p:spPr bwMode="auto">
              <a:xfrm>
                <a:off x="3211" y="755"/>
                <a:ext cx="650"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消防</a:t>
                </a:r>
                <a:r>
                  <a:rPr lang="en-US" altLang="zh-CN" sz="1400" dirty="0">
                    <a:latin typeface="宋体" pitchFamily="2" charset="-122"/>
                  </a:rPr>
                  <a:t>119</a:t>
                </a:r>
              </a:p>
            </p:txBody>
          </p:sp>
          <p:sp>
            <p:nvSpPr>
              <p:cNvPr id="78" name="Rectangle 42"/>
              <p:cNvSpPr>
                <a:spLocks noChangeArrowheads="1"/>
              </p:cNvSpPr>
              <p:nvPr/>
            </p:nvSpPr>
            <p:spPr bwMode="auto">
              <a:xfrm>
                <a:off x="3931" y="755"/>
                <a:ext cx="641"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疾病控制</a:t>
                </a:r>
              </a:p>
            </p:txBody>
          </p:sp>
          <p:sp>
            <p:nvSpPr>
              <p:cNvPr id="79" name="Rectangle 43"/>
              <p:cNvSpPr>
                <a:spLocks noChangeArrowheads="1"/>
              </p:cNvSpPr>
              <p:nvPr/>
            </p:nvSpPr>
            <p:spPr bwMode="auto">
              <a:xfrm>
                <a:off x="4669" y="755"/>
                <a:ext cx="486"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安监</a:t>
                </a:r>
              </a:p>
            </p:txBody>
          </p:sp>
          <p:sp>
            <p:nvSpPr>
              <p:cNvPr id="80" name="Line 44"/>
              <p:cNvSpPr>
                <a:spLocks noChangeShapeType="1"/>
              </p:cNvSpPr>
              <p:nvPr/>
            </p:nvSpPr>
            <p:spPr bwMode="auto">
              <a:xfrm>
                <a:off x="2871" y="883"/>
                <a:ext cx="295" cy="0"/>
              </a:xfrm>
              <a:prstGeom prst="line">
                <a:avLst/>
              </a:prstGeom>
              <a:noFill/>
              <a:ln w="25400">
                <a:solidFill>
                  <a:srgbClr val="008000"/>
                </a:solidFill>
                <a:prstDash val="dashDot"/>
                <a:round/>
                <a:headEnd/>
                <a:tailEnd/>
              </a:ln>
              <a:extLst>
                <a:ext uri="{909E8E84-426E-40DD-AFC4-6F175D3DCCD1}">
                  <a14:hiddenFill xmlns:a14="http://schemas.microsoft.com/office/drawing/2010/main">
                    <a:noFill/>
                  </a14:hiddenFill>
                </a:ext>
              </a:extLst>
            </p:spPr>
            <p:txBody>
              <a:bodyPr wrap="none" lIns="0" rIns="0" anchor="ctr"/>
              <a:lstStyle/>
              <a:p>
                <a:endParaRPr lang="zh-CN" altLang="en-US"/>
              </a:p>
            </p:txBody>
          </p:sp>
          <p:sp>
            <p:nvSpPr>
              <p:cNvPr id="81" name="Text Box 45"/>
              <p:cNvSpPr txBox="1">
                <a:spLocks noChangeArrowheads="1"/>
              </p:cNvSpPr>
              <p:nvPr/>
            </p:nvSpPr>
            <p:spPr bwMode="auto">
              <a:xfrm>
                <a:off x="3357" y="1321"/>
                <a:ext cx="509"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2" tIns="45680" rIns="91362" bIns="45680" anchor="ctr"/>
              <a:lstStyle>
                <a:lvl1pPr eaLnBrk="0" hangingPunct="0">
                  <a:defRPr>
                    <a:solidFill>
                      <a:schemeClr val="tx1"/>
                    </a:solidFill>
                    <a:latin typeface="Arial" pitchFamily="34" charset="0"/>
                    <a:ea typeface="汉鼎简大黑" pitchFamily="49" charset="-122"/>
                  </a:defRPr>
                </a:lvl1pPr>
                <a:lvl2pPr marL="742950" indent="-285750" eaLnBrk="0" hangingPunct="0">
                  <a:defRPr>
                    <a:solidFill>
                      <a:schemeClr val="tx1"/>
                    </a:solidFill>
                    <a:latin typeface="Arial" pitchFamily="34" charset="0"/>
                    <a:ea typeface="汉鼎简大黑" pitchFamily="49" charset="-122"/>
                  </a:defRPr>
                </a:lvl2pPr>
                <a:lvl3pPr marL="1143000" indent="-228600" eaLnBrk="0" hangingPunct="0">
                  <a:defRPr>
                    <a:solidFill>
                      <a:schemeClr val="tx1"/>
                    </a:solidFill>
                    <a:latin typeface="Arial" pitchFamily="34" charset="0"/>
                    <a:ea typeface="汉鼎简大黑" pitchFamily="49" charset="-122"/>
                  </a:defRPr>
                </a:lvl3pPr>
                <a:lvl4pPr marL="1600200" indent="-228600" eaLnBrk="0" hangingPunct="0">
                  <a:defRPr>
                    <a:solidFill>
                      <a:schemeClr val="tx1"/>
                    </a:solidFill>
                    <a:latin typeface="Arial" pitchFamily="34" charset="0"/>
                    <a:ea typeface="汉鼎简大黑" pitchFamily="49" charset="-122"/>
                  </a:defRPr>
                </a:lvl4pPr>
                <a:lvl5pPr marL="2057400" indent="-228600" eaLnBrk="0" hangingPunct="0">
                  <a:defRPr>
                    <a:solidFill>
                      <a:schemeClr val="tx1"/>
                    </a:solidFill>
                    <a:latin typeface="Arial" pitchFamily="34" charset="0"/>
                    <a:ea typeface="汉鼎简大黑" pitchFamily="49" charset="-122"/>
                  </a:defRPr>
                </a:lvl5pPr>
                <a:lvl6pPr marL="2514600" indent="-228600" eaLnBrk="0" fontAlgn="base" hangingPunct="0">
                  <a:spcBef>
                    <a:spcPct val="0"/>
                  </a:spcBef>
                  <a:spcAft>
                    <a:spcPct val="0"/>
                  </a:spcAft>
                  <a:defRPr>
                    <a:solidFill>
                      <a:schemeClr val="tx1"/>
                    </a:solidFill>
                    <a:latin typeface="Arial" pitchFamily="34" charset="0"/>
                    <a:ea typeface="汉鼎简大黑" pitchFamily="49" charset="-122"/>
                  </a:defRPr>
                </a:lvl6pPr>
                <a:lvl7pPr marL="2971800" indent="-228600" eaLnBrk="0" fontAlgn="base" hangingPunct="0">
                  <a:spcBef>
                    <a:spcPct val="0"/>
                  </a:spcBef>
                  <a:spcAft>
                    <a:spcPct val="0"/>
                  </a:spcAft>
                  <a:defRPr>
                    <a:solidFill>
                      <a:schemeClr val="tx1"/>
                    </a:solidFill>
                    <a:latin typeface="Arial" pitchFamily="34" charset="0"/>
                    <a:ea typeface="汉鼎简大黑" pitchFamily="49" charset="-122"/>
                  </a:defRPr>
                </a:lvl7pPr>
                <a:lvl8pPr marL="3429000" indent="-228600" eaLnBrk="0" fontAlgn="base" hangingPunct="0">
                  <a:spcBef>
                    <a:spcPct val="0"/>
                  </a:spcBef>
                  <a:spcAft>
                    <a:spcPct val="0"/>
                  </a:spcAft>
                  <a:defRPr>
                    <a:solidFill>
                      <a:schemeClr val="tx1"/>
                    </a:solidFill>
                    <a:latin typeface="Arial" pitchFamily="34" charset="0"/>
                    <a:ea typeface="汉鼎简大黑" pitchFamily="49" charset="-122"/>
                  </a:defRPr>
                </a:lvl8pPr>
                <a:lvl9pPr marL="3886200" indent="-228600" eaLnBrk="0" fontAlgn="base" hangingPunct="0">
                  <a:spcBef>
                    <a:spcPct val="0"/>
                  </a:spcBef>
                  <a:spcAft>
                    <a:spcPct val="0"/>
                  </a:spcAft>
                  <a:defRPr>
                    <a:solidFill>
                      <a:schemeClr val="tx1"/>
                    </a:solidFill>
                    <a:latin typeface="Arial" pitchFamily="34" charset="0"/>
                    <a:ea typeface="汉鼎简大黑" pitchFamily="49" charset="-122"/>
                  </a:defRPr>
                </a:lvl9pPr>
              </a:lstStyle>
              <a:p>
                <a:pPr algn="ctr" eaLnBrk="1" hangingPunct="1">
                  <a:lnSpc>
                    <a:spcPct val="90000"/>
                  </a:lnSpc>
                  <a:spcBef>
                    <a:spcPct val="50000"/>
                  </a:spcBef>
                </a:pPr>
                <a:r>
                  <a:rPr kumimoji="1" lang="zh-CN" altLang="en-US" sz="1500">
                    <a:latin typeface="宋体" pitchFamily="2" charset="-122"/>
                    <a:ea typeface="宋体" pitchFamily="2" charset="-122"/>
                  </a:rPr>
                  <a:t>调度</a:t>
                </a:r>
              </a:p>
            </p:txBody>
          </p:sp>
          <p:sp>
            <p:nvSpPr>
              <p:cNvPr id="82" name="Text Box 48"/>
              <p:cNvSpPr txBox="1">
                <a:spLocks noChangeArrowheads="1"/>
              </p:cNvSpPr>
              <p:nvPr/>
            </p:nvSpPr>
            <p:spPr bwMode="auto">
              <a:xfrm>
                <a:off x="2142" y="1321"/>
                <a:ext cx="509"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62" tIns="45680" rIns="91362" bIns="45680" anchor="ctr"/>
              <a:lstStyle>
                <a:lvl1pPr eaLnBrk="0" hangingPunct="0">
                  <a:defRPr>
                    <a:solidFill>
                      <a:schemeClr val="tx1"/>
                    </a:solidFill>
                    <a:latin typeface="Arial" pitchFamily="34" charset="0"/>
                    <a:ea typeface="汉鼎简大黑" pitchFamily="49" charset="-122"/>
                  </a:defRPr>
                </a:lvl1pPr>
                <a:lvl2pPr marL="742950" indent="-285750" eaLnBrk="0" hangingPunct="0">
                  <a:defRPr>
                    <a:solidFill>
                      <a:schemeClr val="tx1"/>
                    </a:solidFill>
                    <a:latin typeface="Arial" pitchFamily="34" charset="0"/>
                    <a:ea typeface="汉鼎简大黑" pitchFamily="49" charset="-122"/>
                  </a:defRPr>
                </a:lvl2pPr>
                <a:lvl3pPr marL="1143000" indent="-228600" eaLnBrk="0" hangingPunct="0">
                  <a:defRPr>
                    <a:solidFill>
                      <a:schemeClr val="tx1"/>
                    </a:solidFill>
                    <a:latin typeface="Arial" pitchFamily="34" charset="0"/>
                    <a:ea typeface="汉鼎简大黑" pitchFamily="49" charset="-122"/>
                  </a:defRPr>
                </a:lvl3pPr>
                <a:lvl4pPr marL="1600200" indent="-228600" eaLnBrk="0" hangingPunct="0">
                  <a:defRPr>
                    <a:solidFill>
                      <a:schemeClr val="tx1"/>
                    </a:solidFill>
                    <a:latin typeface="Arial" pitchFamily="34" charset="0"/>
                    <a:ea typeface="汉鼎简大黑" pitchFamily="49" charset="-122"/>
                  </a:defRPr>
                </a:lvl4pPr>
                <a:lvl5pPr marL="2057400" indent="-228600" eaLnBrk="0" hangingPunct="0">
                  <a:defRPr>
                    <a:solidFill>
                      <a:schemeClr val="tx1"/>
                    </a:solidFill>
                    <a:latin typeface="Arial" pitchFamily="34" charset="0"/>
                    <a:ea typeface="汉鼎简大黑" pitchFamily="49" charset="-122"/>
                  </a:defRPr>
                </a:lvl5pPr>
                <a:lvl6pPr marL="2514600" indent="-228600" eaLnBrk="0" fontAlgn="base" hangingPunct="0">
                  <a:spcBef>
                    <a:spcPct val="0"/>
                  </a:spcBef>
                  <a:spcAft>
                    <a:spcPct val="0"/>
                  </a:spcAft>
                  <a:defRPr>
                    <a:solidFill>
                      <a:schemeClr val="tx1"/>
                    </a:solidFill>
                    <a:latin typeface="Arial" pitchFamily="34" charset="0"/>
                    <a:ea typeface="汉鼎简大黑" pitchFamily="49" charset="-122"/>
                  </a:defRPr>
                </a:lvl6pPr>
                <a:lvl7pPr marL="2971800" indent="-228600" eaLnBrk="0" fontAlgn="base" hangingPunct="0">
                  <a:spcBef>
                    <a:spcPct val="0"/>
                  </a:spcBef>
                  <a:spcAft>
                    <a:spcPct val="0"/>
                  </a:spcAft>
                  <a:defRPr>
                    <a:solidFill>
                      <a:schemeClr val="tx1"/>
                    </a:solidFill>
                    <a:latin typeface="Arial" pitchFamily="34" charset="0"/>
                    <a:ea typeface="汉鼎简大黑" pitchFamily="49" charset="-122"/>
                  </a:defRPr>
                </a:lvl7pPr>
                <a:lvl8pPr marL="3429000" indent="-228600" eaLnBrk="0" fontAlgn="base" hangingPunct="0">
                  <a:spcBef>
                    <a:spcPct val="0"/>
                  </a:spcBef>
                  <a:spcAft>
                    <a:spcPct val="0"/>
                  </a:spcAft>
                  <a:defRPr>
                    <a:solidFill>
                      <a:schemeClr val="tx1"/>
                    </a:solidFill>
                    <a:latin typeface="Arial" pitchFamily="34" charset="0"/>
                    <a:ea typeface="汉鼎简大黑" pitchFamily="49" charset="-122"/>
                  </a:defRPr>
                </a:lvl8pPr>
                <a:lvl9pPr marL="3886200" indent="-228600" eaLnBrk="0" fontAlgn="base" hangingPunct="0">
                  <a:spcBef>
                    <a:spcPct val="0"/>
                  </a:spcBef>
                  <a:spcAft>
                    <a:spcPct val="0"/>
                  </a:spcAft>
                  <a:defRPr>
                    <a:solidFill>
                      <a:schemeClr val="tx1"/>
                    </a:solidFill>
                    <a:latin typeface="Arial" pitchFamily="34" charset="0"/>
                    <a:ea typeface="汉鼎简大黑" pitchFamily="49" charset="-122"/>
                  </a:defRPr>
                </a:lvl9pPr>
              </a:lstStyle>
              <a:p>
                <a:pPr algn="ctr" eaLnBrk="1" hangingPunct="1">
                  <a:lnSpc>
                    <a:spcPct val="90000"/>
                  </a:lnSpc>
                  <a:spcBef>
                    <a:spcPct val="50000"/>
                  </a:spcBef>
                </a:pPr>
                <a:r>
                  <a:rPr kumimoji="1" lang="zh-CN" altLang="en-US" sz="1500">
                    <a:latin typeface="宋体" pitchFamily="2" charset="-122"/>
                    <a:ea typeface="宋体" pitchFamily="2" charset="-122"/>
                  </a:rPr>
                  <a:t>指挥</a:t>
                </a:r>
              </a:p>
            </p:txBody>
          </p:sp>
          <p:sp>
            <p:nvSpPr>
              <p:cNvPr id="83" name="Line 49"/>
              <p:cNvSpPr>
                <a:spLocks noChangeShapeType="1"/>
              </p:cNvSpPr>
              <p:nvPr/>
            </p:nvSpPr>
            <p:spPr bwMode="auto">
              <a:xfrm>
                <a:off x="779" y="2211"/>
                <a:ext cx="4328" cy="0"/>
              </a:xfrm>
              <a:prstGeom prst="line">
                <a:avLst/>
              </a:prstGeom>
              <a:noFill/>
              <a:ln w="9525">
                <a:solidFill>
                  <a:srgbClr val="00B050"/>
                </a:solidFill>
                <a:prstDash val="lgDash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84" name="Line 50"/>
              <p:cNvSpPr>
                <a:spLocks noChangeShapeType="1"/>
              </p:cNvSpPr>
              <p:nvPr/>
            </p:nvSpPr>
            <p:spPr bwMode="auto">
              <a:xfrm>
                <a:off x="779" y="1261"/>
                <a:ext cx="4328" cy="0"/>
              </a:xfrm>
              <a:prstGeom prst="line">
                <a:avLst/>
              </a:prstGeom>
              <a:noFill/>
              <a:ln w="9525">
                <a:solidFill>
                  <a:srgbClr val="00B050"/>
                </a:solidFill>
                <a:prstDash val="lgDash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85" name="Rectangle 54"/>
              <p:cNvSpPr>
                <a:spLocks noChangeArrowheads="1"/>
              </p:cNvSpPr>
              <p:nvPr/>
            </p:nvSpPr>
            <p:spPr bwMode="auto">
              <a:xfrm>
                <a:off x="2775" y="2893"/>
                <a:ext cx="582" cy="22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lIns="0" tIns="41463" rIns="0" bIns="41463" anchor="ctr"/>
              <a:lstStyle/>
              <a:p>
                <a:pPr algn="ctr" defTabSz="828675">
                  <a:defRPr/>
                </a:pPr>
                <a:r>
                  <a:rPr lang="zh-CN" altLang="en-US" sz="1400" dirty="0">
                    <a:latin typeface="宋体" pitchFamily="2" charset="-122"/>
                  </a:rPr>
                  <a:t>金融机构</a:t>
                </a:r>
              </a:p>
            </p:txBody>
          </p:sp>
          <p:sp>
            <p:nvSpPr>
              <p:cNvPr id="86" name="Line 55"/>
              <p:cNvSpPr>
                <a:spLocks noChangeShapeType="1"/>
              </p:cNvSpPr>
              <p:nvPr/>
            </p:nvSpPr>
            <p:spPr bwMode="auto">
              <a:xfrm>
                <a:off x="748" y="3248"/>
                <a:ext cx="4328" cy="0"/>
              </a:xfrm>
              <a:prstGeom prst="line">
                <a:avLst/>
              </a:prstGeom>
              <a:noFill/>
              <a:ln w="9525">
                <a:solidFill>
                  <a:srgbClr val="00B050"/>
                </a:solidFill>
                <a:prstDash val="lgDashDot"/>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87" name="Text Box 57"/>
              <p:cNvSpPr txBox="1">
                <a:spLocks noChangeArrowheads="1"/>
              </p:cNvSpPr>
              <p:nvPr/>
            </p:nvSpPr>
            <p:spPr bwMode="auto">
              <a:xfrm>
                <a:off x="3601" y="3445"/>
                <a:ext cx="697" cy="346"/>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spcBef>
                    <a:spcPct val="50000"/>
                  </a:spcBef>
                  <a:defRPr/>
                </a:pPr>
                <a:r>
                  <a:rPr lang="en-US" altLang="zh-CN" sz="2400" dirty="0">
                    <a:latin typeface="Arial" charset="0"/>
                    <a:ea typeface="宋体" pitchFamily="2" charset="-122"/>
                  </a:rPr>
                  <a:t>…  …</a:t>
                </a:r>
              </a:p>
            </p:txBody>
          </p:sp>
          <p:sp>
            <p:nvSpPr>
              <p:cNvPr id="88" name="Text Box 58"/>
              <p:cNvSpPr txBox="1">
                <a:spLocks noChangeArrowheads="1"/>
              </p:cNvSpPr>
              <p:nvPr/>
            </p:nvSpPr>
            <p:spPr bwMode="auto">
              <a:xfrm>
                <a:off x="830" y="3929"/>
                <a:ext cx="826" cy="216"/>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lgn="ctr">
                  <a:spcBef>
                    <a:spcPct val="50000"/>
                  </a:spcBef>
                  <a:defRPr/>
                </a:pPr>
                <a:r>
                  <a:rPr lang="zh-CN" altLang="en-US" sz="1200" dirty="0">
                    <a:solidFill>
                      <a:schemeClr val="tx1"/>
                    </a:solidFill>
                  </a:rPr>
                  <a:t>视频采集终端</a:t>
                </a:r>
              </a:p>
            </p:txBody>
          </p:sp>
          <p:sp>
            <p:nvSpPr>
              <p:cNvPr id="89" name="Text Box 59"/>
              <p:cNvSpPr txBox="1">
                <a:spLocks noChangeArrowheads="1"/>
              </p:cNvSpPr>
              <p:nvPr/>
            </p:nvSpPr>
            <p:spPr bwMode="auto">
              <a:xfrm>
                <a:off x="1753" y="3929"/>
                <a:ext cx="809" cy="216"/>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lgn="ctr">
                  <a:spcBef>
                    <a:spcPct val="50000"/>
                  </a:spcBef>
                  <a:defRPr/>
                </a:pPr>
                <a:r>
                  <a:rPr lang="zh-CN" altLang="en-US" sz="1200" dirty="0">
                    <a:solidFill>
                      <a:schemeClr val="tx1"/>
                    </a:solidFill>
                  </a:rPr>
                  <a:t>报警信息终端</a:t>
                </a:r>
              </a:p>
            </p:txBody>
          </p:sp>
          <p:sp>
            <p:nvSpPr>
              <p:cNvPr id="90" name="Text Box 60"/>
              <p:cNvSpPr txBox="1">
                <a:spLocks noChangeArrowheads="1"/>
              </p:cNvSpPr>
              <p:nvPr/>
            </p:nvSpPr>
            <p:spPr bwMode="auto">
              <a:xfrm>
                <a:off x="2628" y="3929"/>
                <a:ext cx="729" cy="216"/>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lgn="ctr">
                  <a:spcBef>
                    <a:spcPct val="50000"/>
                  </a:spcBef>
                  <a:defRPr/>
                </a:pPr>
                <a:r>
                  <a:rPr lang="zh-CN" altLang="en-US" sz="1200" dirty="0">
                    <a:solidFill>
                      <a:schemeClr val="tx1"/>
                    </a:solidFill>
                  </a:rPr>
                  <a:t>各类  传感器</a:t>
                </a:r>
              </a:p>
            </p:txBody>
          </p:sp>
          <p:sp>
            <p:nvSpPr>
              <p:cNvPr id="91" name="Text Box 67"/>
              <p:cNvSpPr txBox="1">
                <a:spLocks noChangeArrowheads="1"/>
              </p:cNvSpPr>
              <p:nvPr/>
            </p:nvSpPr>
            <p:spPr bwMode="auto">
              <a:xfrm>
                <a:off x="3552" y="3770"/>
                <a:ext cx="778" cy="493"/>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lgn="ctr">
                  <a:spcBef>
                    <a:spcPct val="50000"/>
                  </a:spcBef>
                  <a:defRPr/>
                </a:pPr>
                <a:r>
                  <a:rPr lang="zh-CN" altLang="en-US" sz="1200" dirty="0">
                    <a:solidFill>
                      <a:schemeClr val="tx1"/>
                    </a:solidFill>
                  </a:rPr>
                  <a:t>各类手持终端               或其他信号采集装置</a:t>
                </a:r>
              </a:p>
            </p:txBody>
          </p:sp>
        </p:grpSp>
        <p:grpSp>
          <p:nvGrpSpPr>
            <p:cNvPr id="27" name="Group 68"/>
            <p:cNvGrpSpPr>
              <a:grpSpLocks/>
            </p:cNvGrpSpPr>
            <p:nvPr/>
          </p:nvGrpSpPr>
          <p:grpSpPr bwMode="auto">
            <a:xfrm>
              <a:off x="7715250" y="2071688"/>
              <a:ext cx="904875" cy="3660126"/>
              <a:chOff x="4876" y="1004"/>
              <a:chExt cx="635" cy="2568"/>
            </a:xfrm>
          </p:grpSpPr>
          <p:sp>
            <p:nvSpPr>
              <p:cNvPr id="49" name="Text Box 69"/>
              <p:cNvSpPr txBox="1">
                <a:spLocks noChangeArrowheads="1"/>
              </p:cNvSpPr>
              <p:nvPr/>
            </p:nvSpPr>
            <p:spPr bwMode="auto">
              <a:xfrm>
                <a:off x="4876" y="3352"/>
                <a:ext cx="635" cy="221"/>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a:spcBef>
                    <a:spcPct val="50000"/>
                  </a:spcBef>
                  <a:defRPr/>
                </a:pPr>
                <a:r>
                  <a:rPr lang="zh-CN" altLang="en-US" sz="1400" dirty="0">
                    <a:solidFill>
                      <a:schemeClr val="bg1"/>
                    </a:solidFill>
                  </a:rPr>
                  <a:t>统筹布点</a:t>
                </a:r>
              </a:p>
            </p:txBody>
          </p:sp>
          <p:sp>
            <p:nvSpPr>
              <p:cNvPr id="50" name="Text Box 70"/>
              <p:cNvSpPr txBox="1">
                <a:spLocks noChangeArrowheads="1"/>
              </p:cNvSpPr>
              <p:nvPr/>
            </p:nvSpPr>
            <p:spPr bwMode="auto">
              <a:xfrm>
                <a:off x="4876" y="1684"/>
                <a:ext cx="635" cy="221"/>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a:spcBef>
                    <a:spcPct val="50000"/>
                  </a:spcBef>
                  <a:defRPr/>
                </a:pPr>
                <a:r>
                  <a:rPr lang="zh-CN" altLang="en-US" sz="1400" dirty="0">
                    <a:solidFill>
                      <a:schemeClr val="bg1"/>
                    </a:solidFill>
                  </a:rPr>
                  <a:t>授权管理</a:t>
                </a:r>
              </a:p>
            </p:txBody>
          </p:sp>
          <p:sp>
            <p:nvSpPr>
              <p:cNvPr id="51" name="Text Box 71"/>
              <p:cNvSpPr txBox="1">
                <a:spLocks noChangeArrowheads="1"/>
              </p:cNvSpPr>
              <p:nvPr/>
            </p:nvSpPr>
            <p:spPr bwMode="auto">
              <a:xfrm>
                <a:off x="4876" y="2581"/>
                <a:ext cx="635" cy="221"/>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a:spcBef>
                    <a:spcPct val="50000"/>
                  </a:spcBef>
                  <a:defRPr/>
                </a:pPr>
                <a:r>
                  <a:rPr lang="zh-CN" altLang="en-US" sz="1400" dirty="0">
                    <a:solidFill>
                      <a:schemeClr val="bg1"/>
                    </a:solidFill>
                  </a:rPr>
                  <a:t>平台集中</a:t>
                </a:r>
              </a:p>
            </p:txBody>
          </p:sp>
          <p:sp>
            <p:nvSpPr>
              <p:cNvPr id="52" name="Text Box 72"/>
              <p:cNvSpPr txBox="1">
                <a:spLocks noChangeArrowheads="1"/>
              </p:cNvSpPr>
              <p:nvPr/>
            </p:nvSpPr>
            <p:spPr bwMode="auto">
              <a:xfrm>
                <a:off x="4876" y="1004"/>
                <a:ext cx="635" cy="221"/>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a:spcBef>
                    <a:spcPct val="50000"/>
                  </a:spcBef>
                  <a:defRPr/>
                </a:pPr>
                <a:r>
                  <a:rPr lang="zh-CN" altLang="en-US" sz="1400" dirty="0">
                    <a:solidFill>
                      <a:schemeClr val="bg1"/>
                    </a:solidFill>
                  </a:rPr>
                  <a:t>专项调用</a:t>
                </a:r>
              </a:p>
            </p:txBody>
          </p:sp>
          <p:sp>
            <p:nvSpPr>
              <p:cNvPr id="53" name="AutoShape 73"/>
              <p:cNvSpPr>
                <a:spLocks noChangeArrowheads="1"/>
              </p:cNvSpPr>
              <p:nvPr/>
            </p:nvSpPr>
            <p:spPr bwMode="auto">
              <a:xfrm rot="5400000" flipH="1">
                <a:off x="4959" y="2872"/>
                <a:ext cx="402" cy="455"/>
              </a:xfrm>
              <a:custGeom>
                <a:avLst/>
                <a:gdLst>
                  <a:gd name="T0" fmla="*/ 288 w 21600"/>
                  <a:gd name="T1" fmla="*/ 0 h 21600"/>
                  <a:gd name="T2" fmla="*/ 0 w 21600"/>
                  <a:gd name="T3" fmla="*/ 240 h 21600"/>
                  <a:gd name="T4" fmla="*/ 288 w 21600"/>
                  <a:gd name="T5" fmla="*/ 479 h 21600"/>
                  <a:gd name="T6" fmla="*/ 384 w 21600"/>
                  <a:gd name="T7" fmla="*/ 240 h 21600"/>
                  <a:gd name="T8" fmla="*/ 17694720 60000 65536"/>
                  <a:gd name="T9" fmla="*/ 11796480 60000 65536"/>
                  <a:gd name="T10" fmla="*/ 5898240 60000 65536"/>
                  <a:gd name="T11" fmla="*/ 0 60000 65536"/>
                  <a:gd name="T12" fmla="*/ 3375 w 21600"/>
                  <a:gd name="T13" fmla="*/ 5411 h 21600"/>
                  <a:gd name="T14" fmla="*/ 18900 w 21600"/>
                  <a:gd name="T15" fmla="*/ 16189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2787A0"/>
                  </a:gs>
                  <a:gs pos="80000">
                    <a:srgbClr val="36B1D2"/>
                  </a:gs>
                  <a:gs pos="100000">
                    <a:srgbClr val="34B3D6"/>
                  </a:gs>
                </a:gsLst>
                <a:lin ang="16200000"/>
              </a:gradFill>
              <a:ln w="9525" algn="ctr">
                <a:solidFill>
                  <a:srgbClr val="46AAC5"/>
                </a:solidFill>
                <a:miter lim="800000"/>
                <a:headEnd/>
                <a:tailEnd/>
              </a:ln>
              <a:effectLst>
                <a:outerShdw dist="23000" dir="5400000" rotWithShape="0">
                  <a:srgbClr val="000000">
                    <a:alpha val="34999"/>
                  </a:srgbClr>
                </a:outerShdw>
              </a:effectLst>
            </p:spPr>
            <p:txBody>
              <a:bodyPr rot="10800000" vert="eaVert" lIns="90488" tIns="44450" rIns="90488" bIns="44450" anchor="ctr">
                <a:spAutoFit/>
              </a:bodyPr>
              <a:lstStyle/>
              <a:p>
                <a:pPr>
                  <a:defRPr/>
                </a:pPr>
                <a:endParaRPr lang="zh-CN" altLang="en-US">
                  <a:solidFill>
                    <a:schemeClr val="lt1"/>
                  </a:solidFill>
                  <a:latin typeface="+mn-lt"/>
                  <a:ea typeface="+mn-ea"/>
                </a:endParaRPr>
              </a:p>
            </p:txBody>
          </p:sp>
          <p:sp>
            <p:nvSpPr>
              <p:cNvPr id="54" name="AutoShape 74"/>
              <p:cNvSpPr>
                <a:spLocks noChangeArrowheads="1"/>
              </p:cNvSpPr>
              <p:nvPr/>
            </p:nvSpPr>
            <p:spPr bwMode="auto">
              <a:xfrm rot="5400000" flipH="1">
                <a:off x="4962" y="2032"/>
                <a:ext cx="402" cy="455"/>
              </a:xfrm>
              <a:custGeom>
                <a:avLst/>
                <a:gdLst>
                  <a:gd name="T0" fmla="*/ 288 w 21600"/>
                  <a:gd name="T1" fmla="*/ 0 h 21600"/>
                  <a:gd name="T2" fmla="*/ 0 w 21600"/>
                  <a:gd name="T3" fmla="*/ 240 h 21600"/>
                  <a:gd name="T4" fmla="*/ 288 w 21600"/>
                  <a:gd name="T5" fmla="*/ 480 h 21600"/>
                  <a:gd name="T6" fmla="*/ 384 w 21600"/>
                  <a:gd name="T7" fmla="*/ 24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2787A0"/>
                  </a:gs>
                  <a:gs pos="80000">
                    <a:srgbClr val="36B1D2"/>
                  </a:gs>
                  <a:gs pos="100000">
                    <a:srgbClr val="34B3D6"/>
                  </a:gs>
                </a:gsLst>
                <a:lin ang="16200000"/>
              </a:gradFill>
              <a:ln w="9525" algn="ctr">
                <a:solidFill>
                  <a:srgbClr val="46AAC5"/>
                </a:solidFill>
                <a:miter lim="800000"/>
                <a:headEnd/>
                <a:tailEnd/>
              </a:ln>
              <a:effectLst>
                <a:outerShdw dist="23000" dir="5400000" rotWithShape="0">
                  <a:srgbClr val="000000">
                    <a:alpha val="34999"/>
                  </a:srgbClr>
                </a:outerShdw>
              </a:effectLst>
            </p:spPr>
            <p:txBody>
              <a:bodyPr rot="10800000" vert="eaVert" lIns="90488" tIns="44450" rIns="90488" bIns="44450" anchor="ctr">
                <a:spAutoFit/>
              </a:bodyPr>
              <a:lstStyle/>
              <a:p>
                <a:pPr>
                  <a:defRPr/>
                </a:pPr>
                <a:endParaRPr lang="zh-CN" altLang="en-US">
                  <a:solidFill>
                    <a:schemeClr val="lt1"/>
                  </a:solidFill>
                  <a:latin typeface="+mn-lt"/>
                  <a:ea typeface="+mn-ea"/>
                </a:endParaRPr>
              </a:p>
            </p:txBody>
          </p:sp>
          <p:sp>
            <p:nvSpPr>
              <p:cNvPr id="55" name="AutoShape 75"/>
              <p:cNvSpPr>
                <a:spLocks noChangeArrowheads="1"/>
              </p:cNvSpPr>
              <p:nvPr/>
            </p:nvSpPr>
            <p:spPr bwMode="auto">
              <a:xfrm rot="5400000" flipH="1">
                <a:off x="4962" y="1214"/>
                <a:ext cx="402" cy="455"/>
              </a:xfrm>
              <a:custGeom>
                <a:avLst/>
                <a:gdLst>
                  <a:gd name="T0" fmla="*/ 286 w 21600"/>
                  <a:gd name="T1" fmla="*/ 0 h 21600"/>
                  <a:gd name="T2" fmla="*/ 0 w 21600"/>
                  <a:gd name="T3" fmla="*/ 240 h 21600"/>
                  <a:gd name="T4" fmla="*/ 286 w 21600"/>
                  <a:gd name="T5" fmla="*/ 480 h 21600"/>
                  <a:gd name="T6" fmla="*/ 382 w 21600"/>
                  <a:gd name="T7" fmla="*/ 240 h 21600"/>
                  <a:gd name="T8" fmla="*/ 17694720 60000 65536"/>
                  <a:gd name="T9" fmla="*/ 11796480 60000 65536"/>
                  <a:gd name="T10" fmla="*/ 5898240 60000 65536"/>
                  <a:gd name="T11" fmla="*/ 0 60000 65536"/>
                  <a:gd name="T12" fmla="*/ 3393 w 21600"/>
                  <a:gd name="T13" fmla="*/ 5400 h 21600"/>
                  <a:gd name="T14" fmla="*/ 18886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2787A0"/>
                  </a:gs>
                  <a:gs pos="80000">
                    <a:srgbClr val="36B1D2"/>
                  </a:gs>
                  <a:gs pos="100000">
                    <a:srgbClr val="34B3D6"/>
                  </a:gs>
                </a:gsLst>
                <a:lin ang="16200000"/>
              </a:gradFill>
              <a:ln w="9525" algn="ctr">
                <a:solidFill>
                  <a:srgbClr val="46AAC5"/>
                </a:solidFill>
                <a:miter lim="800000"/>
                <a:headEnd/>
                <a:tailEnd/>
              </a:ln>
              <a:effectLst>
                <a:outerShdw dist="23000" dir="5400000" rotWithShape="0">
                  <a:srgbClr val="000000">
                    <a:alpha val="34999"/>
                  </a:srgbClr>
                </a:outerShdw>
              </a:effectLst>
            </p:spPr>
            <p:txBody>
              <a:bodyPr rot="10800000" vert="eaVert" lIns="90488" tIns="44450" rIns="90488" bIns="44450" anchor="ctr">
                <a:spAutoFit/>
              </a:bodyPr>
              <a:lstStyle/>
              <a:p>
                <a:pPr>
                  <a:defRPr/>
                </a:pPr>
                <a:endParaRPr lang="zh-CN" altLang="en-US">
                  <a:solidFill>
                    <a:schemeClr val="lt1"/>
                  </a:solidFill>
                  <a:latin typeface="+mn-lt"/>
                  <a:ea typeface="+mn-ea"/>
                </a:endParaRPr>
              </a:p>
            </p:txBody>
          </p:sp>
        </p:grpSp>
        <p:sp>
          <p:nvSpPr>
            <p:cNvPr id="28" name="下箭头 27"/>
            <p:cNvSpPr/>
            <p:nvPr/>
          </p:nvSpPr>
          <p:spPr>
            <a:xfrm>
              <a:off x="4666707" y="3571876"/>
              <a:ext cx="357190" cy="428628"/>
            </a:xfrm>
            <a:prstGeom prst="downArrow">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zh-CN" altLang="en-US"/>
            </a:p>
          </p:txBody>
        </p:sp>
        <p:grpSp>
          <p:nvGrpSpPr>
            <p:cNvPr id="29" name="下箭头 61"/>
            <p:cNvGrpSpPr>
              <a:grpSpLocks/>
            </p:cNvGrpSpPr>
            <p:nvPr/>
          </p:nvGrpSpPr>
          <p:grpSpPr bwMode="auto">
            <a:xfrm>
              <a:off x="3962400" y="3535680"/>
              <a:ext cx="475488" cy="536448"/>
              <a:chOff x="3962400" y="3535680"/>
              <a:chExt cx="475488" cy="536448"/>
            </a:xfrm>
          </p:grpSpPr>
          <p:pic>
            <p:nvPicPr>
              <p:cNvPr id="47" name="下箭头 61"/>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962400" y="3535680"/>
                <a:ext cx="475488" cy="536448"/>
              </a:xfrm>
              <a:prstGeom prst="rect">
                <a:avLst/>
              </a:prstGeom>
              <a:noFill/>
              <a:extLst>
                <a:ext uri="{909E8E84-426E-40DD-AFC4-6F175D3DCCD1}">
                  <a14:hiddenFill xmlns:a14="http://schemas.microsoft.com/office/drawing/2010/main">
                    <a:solidFill>
                      <a:srgbClr val="FFFFFF"/>
                    </a:solidFill>
                  </a14:hiddenFill>
                </a:ext>
              </a:extLst>
            </p:spPr>
          </p:pic>
          <p:sp>
            <p:nvSpPr>
              <p:cNvPr id="48" name="Text Box 67"/>
              <p:cNvSpPr txBox="1">
                <a:spLocks noChangeArrowheads="1"/>
              </p:cNvSpPr>
              <p:nvPr/>
            </p:nvSpPr>
            <p:spPr bwMode="auto">
              <a:xfrm rot="10800000">
                <a:off x="4113062" y="3661173"/>
                <a:ext cx="178595" cy="33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nchor="ctr"/>
              <a:lstStyle>
                <a:lvl1pPr eaLnBrk="0" hangingPunct="0">
                  <a:defRPr>
                    <a:solidFill>
                      <a:schemeClr val="tx1"/>
                    </a:solidFill>
                    <a:latin typeface="Arial" pitchFamily="34" charset="0"/>
                    <a:ea typeface="汉鼎简大黑" pitchFamily="49" charset="-122"/>
                  </a:defRPr>
                </a:lvl1pPr>
                <a:lvl2pPr marL="742950" indent="-285750" eaLnBrk="0" hangingPunct="0">
                  <a:defRPr>
                    <a:solidFill>
                      <a:schemeClr val="tx1"/>
                    </a:solidFill>
                    <a:latin typeface="Arial" pitchFamily="34" charset="0"/>
                    <a:ea typeface="汉鼎简大黑" pitchFamily="49" charset="-122"/>
                  </a:defRPr>
                </a:lvl2pPr>
                <a:lvl3pPr marL="1143000" indent="-228600" eaLnBrk="0" hangingPunct="0">
                  <a:defRPr>
                    <a:solidFill>
                      <a:schemeClr val="tx1"/>
                    </a:solidFill>
                    <a:latin typeface="Arial" pitchFamily="34" charset="0"/>
                    <a:ea typeface="汉鼎简大黑" pitchFamily="49" charset="-122"/>
                  </a:defRPr>
                </a:lvl3pPr>
                <a:lvl4pPr marL="1600200" indent="-228600" eaLnBrk="0" hangingPunct="0">
                  <a:defRPr>
                    <a:solidFill>
                      <a:schemeClr val="tx1"/>
                    </a:solidFill>
                    <a:latin typeface="Arial" pitchFamily="34" charset="0"/>
                    <a:ea typeface="汉鼎简大黑" pitchFamily="49" charset="-122"/>
                  </a:defRPr>
                </a:lvl4pPr>
                <a:lvl5pPr marL="2057400" indent="-228600" eaLnBrk="0" hangingPunct="0">
                  <a:defRPr>
                    <a:solidFill>
                      <a:schemeClr val="tx1"/>
                    </a:solidFill>
                    <a:latin typeface="Arial" pitchFamily="34" charset="0"/>
                    <a:ea typeface="汉鼎简大黑" pitchFamily="49" charset="-122"/>
                  </a:defRPr>
                </a:lvl5pPr>
                <a:lvl6pPr marL="2514600" indent="-228600" eaLnBrk="0" fontAlgn="base" hangingPunct="0">
                  <a:spcBef>
                    <a:spcPct val="0"/>
                  </a:spcBef>
                  <a:spcAft>
                    <a:spcPct val="0"/>
                  </a:spcAft>
                  <a:defRPr>
                    <a:solidFill>
                      <a:schemeClr val="tx1"/>
                    </a:solidFill>
                    <a:latin typeface="Arial" pitchFamily="34" charset="0"/>
                    <a:ea typeface="汉鼎简大黑" pitchFamily="49" charset="-122"/>
                  </a:defRPr>
                </a:lvl6pPr>
                <a:lvl7pPr marL="2971800" indent="-228600" eaLnBrk="0" fontAlgn="base" hangingPunct="0">
                  <a:spcBef>
                    <a:spcPct val="0"/>
                  </a:spcBef>
                  <a:spcAft>
                    <a:spcPct val="0"/>
                  </a:spcAft>
                  <a:defRPr>
                    <a:solidFill>
                      <a:schemeClr val="tx1"/>
                    </a:solidFill>
                    <a:latin typeface="Arial" pitchFamily="34" charset="0"/>
                    <a:ea typeface="汉鼎简大黑" pitchFamily="49" charset="-122"/>
                  </a:defRPr>
                </a:lvl7pPr>
                <a:lvl8pPr marL="3429000" indent="-228600" eaLnBrk="0" fontAlgn="base" hangingPunct="0">
                  <a:spcBef>
                    <a:spcPct val="0"/>
                  </a:spcBef>
                  <a:spcAft>
                    <a:spcPct val="0"/>
                  </a:spcAft>
                  <a:defRPr>
                    <a:solidFill>
                      <a:schemeClr val="tx1"/>
                    </a:solidFill>
                    <a:latin typeface="Arial" pitchFamily="34" charset="0"/>
                    <a:ea typeface="汉鼎简大黑" pitchFamily="49" charset="-122"/>
                  </a:defRPr>
                </a:lvl8pPr>
                <a:lvl9pPr marL="3886200" indent="-228600" eaLnBrk="0" fontAlgn="base" hangingPunct="0">
                  <a:spcBef>
                    <a:spcPct val="0"/>
                  </a:spcBef>
                  <a:spcAft>
                    <a:spcPct val="0"/>
                  </a:spcAft>
                  <a:defRPr>
                    <a:solidFill>
                      <a:schemeClr val="tx1"/>
                    </a:solidFill>
                    <a:latin typeface="Arial" pitchFamily="34" charset="0"/>
                    <a:ea typeface="汉鼎简大黑" pitchFamily="49" charset="-122"/>
                  </a:defRPr>
                </a:lvl9pPr>
              </a:lstStyle>
              <a:p>
                <a:pPr algn="ctr" eaLnBrk="1" hangingPunct="1"/>
                <a:endParaRPr lang="zh-CN" altLang="en-US">
                  <a:solidFill>
                    <a:srgbClr val="FFFFFF"/>
                  </a:solidFill>
                  <a:latin typeface="Calibri" pitchFamily="34" charset="0"/>
                  <a:ea typeface="宋体" pitchFamily="2" charset="-122"/>
                </a:endParaRPr>
              </a:p>
            </p:txBody>
          </p:sp>
        </p:grpSp>
        <p:sp>
          <p:nvSpPr>
            <p:cNvPr id="30" name="五边形 29"/>
            <p:cNvSpPr/>
            <p:nvPr/>
          </p:nvSpPr>
          <p:spPr>
            <a:xfrm>
              <a:off x="357188" y="1928813"/>
              <a:ext cx="1143000" cy="571435"/>
            </a:xfrm>
            <a:prstGeom prst="homePlate">
              <a:avLst/>
            </a:prstGeom>
          </p:spPr>
          <p:style>
            <a:lnRef idx="1">
              <a:schemeClr val="accent1"/>
            </a:lnRef>
            <a:fillRef idx="3">
              <a:schemeClr val="accent1"/>
            </a:fillRef>
            <a:effectRef idx="2">
              <a:schemeClr val="accent1"/>
            </a:effectRef>
            <a:fontRef idx="minor">
              <a:schemeClr val="lt1"/>
            </a:fontRef>
          </p:style>
          <p:txBody>
            <a:bodyPr anchor="ctr"/>
            <a:lstStyle/>
            <a:p>
              <a:pPr algn="ctr">
                <a:lnSpc>
                  <a:spcPct val="90000"/>
                </a:lnSpc>
                <a:spcBef>
                  <a:spcPct val="50000"/>
                </a:spcBef>
                <a:defRPr/>
              </a:pPr>
              <a:r>
                <a:rPr kumimoji="1" lang="zh-CN" altLang="en-US" sz="1400" b="1" smtClean="0">
                  <a:latin typeface="微软雅黑" pitchFamily="34" charset="-122"/>
                  <a:ea typeface="微软雅黑" pitchFamily="34" charset="-122"/>
                </a:rPr>
                <a:t>应急联动</a:t>
              </a:r>
              <a:r>
                <a:rPr kumimoji="1" lang="zh-CN" altLang="en-US" sz="1400" b="1" dirty="0">
                  <a:latin typeface="微软雅黑" pitchFamily="34" charset="-122"/>
                  <a:ea typeface="微软雅黑" pitchFamily="34" charset="-122"/>
                </a:rPr>
                <a:t>层</a:t>
              </a:r>
            </a:p>
          </p:txBody>
        </p:sp>
        <p:sp>
          <p:nvSpPr>
            <p:cNvPr id="31" name="五边形 30"/>
            <p:cNvSpPr/>
            <p:nvPr/>
          </p:nvSpPr>
          <p:spPr>
            <a:xfrm>
              <a:off x="357188" y="3071682"/>
              <a:ext cx="1143000" cy="571435"/>
            </a:xfrm>
            <a:prstGeom prst="homePlate">
              <a:avLst/>
            </a:prstGeom>
          </p:spPr>
          <p:style>
            <a:lnRef idx="1">
              <a:schemeClr val="accent1"/>
            </a:lnRef>
            <a:fillRef idx="3">
              <a:schemeClr val="accent1"/>
            </a:fillRef>
            <a:effectRef idx="2">
              <a:schemeClr val="accent1"/>
            </a:effectRef>
            <a:fontRef idx="minor">
              <a:schemeClr val="lt1"/>
            </a:fontRef>
          </p:style>
          <p:txBody>
            <a:bodyPr anchor="ctr"/>
            <a:lstStyle/>
            <a:p>
              <a:pPr algn="ctr">
                <a:lnSpc>
                  <a:spcPct val="90000"/>
                </a:lnSpc>
                <a:spcBef>
                  <a:spcPct val="50000"/>
                </a:spcBef>
                <a:defRPr/>
              </a:pPr>
              <a:r>
                <a:rPr kumimoji="1" lang="zh-CN" altLang="en-US" sz="1400" b="1" dirty="0">
                  <a:latin typeface="微软雅黑" pitchFamily="34" charset="-122"/>
                  <a:ea typeface="微软雅黑" pitchFamily="34" charset="-122"/>
                </a:rPr>
                <a:t>指挥控制层</a:t>
              </a:r>
            </a:p>
          </p:txBody>
        </p:sp>
        <p:sp>
          <p:nvSpPr>
            <p:cNvPr id="32" name="五边形 31"/>
            <p:cNvSpPr/>
            <p:nvPr/>
          </p:nvSpPr>
          <p:spPr>
            <a:xfrm>
              <a:off x="357188" y="4357410"/>
              <a:ext cx="1143000" cy="571435"/>
            </a:xfrm>
            <a:prstGeom prst="homePlate">
              <a:avLst/>
            </a:prstGeom>
          </p:spPr>
          <p:style>
            <a:lnRef idx="1">
              <a:schemeClr val="accent1"/>
            </a:lnRef>
            <a:fillRef idx="3">
              <a:schemeClr val="accent1"/>
            </a:fillRef>
            <a:effectRef idx="2">
              <a:schemeClr val="accent1"/>
            </a:effectRef>
            <a:fontRef idx="minor">
              <a:schemeClr val="lt1"/>
            </a:fontRef>
          </p:style>
          <p:txBody>
            <a:bodyPr anchor="ctr"/>
            <a:lstStyle/>
            <a:p>
              <a:pPr algn="ctr">
                <a:lnSpc>
                  <a:spcPct val="90000"/>
                </a:lnSpc>
                <a:spcBef>
                  <a:spcPct val="50000"/>
                </a:spcBef>
                <a:defRPr/>
              </a:pPr>
              <a:r>
                <a:rPr kumimoji="1" lang="zh-CN" altLang="en-US" sz="1400" b="1" dirty="0">
                  <a:latin typeface="微软雅黑" pitchFamily="34" charset="-122"/>
                  <a:ea typeface="微软雅黑" pitchFamily="34" charset="-122"/>
                </a:rPr>
                <a:t>信息汇聚层</a:t>
              </a:r>
            </a:p>
          </p:txBody>
        </p:sp>
        <p:sp>
          <p:nvSpPr>
            <p:cNvPr id="33" name="五边形 32"/>
            <p:cNvSpPr/>
            <p:nvPr/>
          </p:nvSpPr>
          <p:spPr>
            <a:xfrm>
              <a:off x="357188" y="5571709"/>
              <a:ext cx="1143000" cy="571435"/>
            </a:xfrm>
            <a:prstGeom prst="homePlate">
              <a:avLst/>
            </a:prstGeom>
          </p:spPr>
          <p:style>
            <a:lnRef idx="1">
              <a:schemeClr val="accent1"/>
            </a:lnRef>
            <a:fillRef idx="3">
              <a:schemeClr val="accent1"/>
            </a:fillRef>
            <a:effectRef idx="2">
              <a:schemeClr val="accent1"/>
            </a:effectRef>
            <a:fontRef idx="minor">
              <a:schemeClr val="lt1"/>
            </a:fontRef>
          </p:style>
          <p:txBody>
            <a:bodyPr anchor="ctr"/>
            <a:lstStyle/>
            <a:p>
              <a:pPr algn="ctr">
                <a:lnSpc>
                  <a:spcPct val="90000"/>
                </a:lnSpc>
                <a:spcBef>
                  <a:spcPct val="50000"/>
                </a:spcBef>
                <a:defRPr/>
              </a:pPr>
              <a:r>
                <a:rPr kumimoji="1" lang="zh-CN" altLang="en-US" sz="1400" b="1" dirty="0">
                  <a:latin typeface="微软雅黑" pitchFamily="34" charset="-122"/>
                  <a:ea typeface="微软雅黑" pitchFamily="34" charset="-122"/>
                </a:rPr>
                <a:t>终端设备层</a:t>
              </a:r>
            </a:p>
          </p:txBody>
        </p:sp>
        <p:grpSp>
          <p:nvGrpSpPr>
            <p:cNvPr id="34" name="下箭头 66"/>
            <p:cNvGrpSpPr>
              <a:grpSpLocks/>
            </p:cNvGrpSpPr>
            <p:nvPr/>
          </p:nvGrpSpPr>
          <p:grpSpPr bwMode="auto">
            <a:xfrm>
              <a:off x="3962400" y="2609088"/>
              <a:ext cx="475488" cy="536448"/>
              <a:chOff x="3962400" y="2609088"/>
              <a:chExt cx="475488" cy="536448"/>
            </a:xfrm>
          </p:grpSpPr>
          <p:pic>
            <p:nvPicPr>
              <p:cNvPr id="45" name="下箭头 66"/>
              <p:cNvPicPr>
                <a:picLocks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962400" y="2609088"/>
                <a:ext cx="475488" cy="536448"/>
              </a:xfrm>
              <a:prstGeom prst="rect">
                <a:avLst/>
              </a:prstGeom>
              <a:noFill/>
              <a:extLst>
                <a:ext uri="{909E8E84-426E-40DD-AFC4-6F175D3DCCD1}">
                  <a14:hiddenFill xmlns:a14="http://schemas.microsoft.com/office/drawing/2010/main">
                    <a:solidFill>
                      <a:srgbClr val="FFFFFF"/>
                    </a:solidFill>
                  </a14:hiddenFill>
                </a:ext>
              </a:extLst>
            </p:spPr>
          </p:pic>
          <p:sp>
            <p:nvSpPr>
              <p:cNvPr id="46" name="Text Box 74"/>
              <p:cNvSpPr txBox="1">
                <a:spLocks noChangeArrowheads="1"/>
              </p:cNvSpPr>
              <p:nvPr/>
            </p:nvSpPr>
            <p:spPr bwMode="auto">
              <a:xfrm rot="10800000">
                <a:off x="4113061" y="2732479"/>
                <a:ext cx="178595" cy="33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nchor="ctr"/>
              <a:lstStyle>
                <a:lvl1pPr eaLnBrk="0" hangingPunct="0">
                  <a:defRPr>
                    <a:solidFill>
                      <a:schemeClr val="tx1"/>
                    </a:solidFill>
                    <a:latin typeface="Arial" pitchFamily="34" charset="0"/>
                    <a:ea typeface="汉鼎简大黑" pitchFamily="49" charset="-122"/>
                  </a:defRPr>
                </a:lvl1pPr>
                <a:lvl2pPr marL="742950" indent="-285750" eaLnBrk="0" hangingPunct="0">
                  <a:defRPr>
                    <a:solidFill>
                      <a:schemeClr val="tx1"/>
                    </a:solidFill>
                    <a:latin typeface="Arial" pitchFamily="34" charset="0"/>
                    <a:ea typeface="汉鼎简大黑" pitchFamily="49" charset="-122"/>
                  </a:defRPr>
                </a:lvl2pPr>
                <a:lvl3pPr marL="1143000" indent="-228600" eaLnBrk="0" hangingPunct="0">
                  <a:defRPr>
                    <a:solidFill>
                      <a:schemeClr val="tx1"/>
                    </a:solidFill>
                    <a:latin typeface="Arial" pitchFamily="34" charset="0"/>
                    <a:ea typeface="汉鼎简大黑" pitchFamily="49" charset="-122"/>
                  </a:defRPr>
                </a:lvl3pPr>
                <a:lvl4pPr marL="1600200" indent="-228600" eaLnBrk="0" hangingPunct="0">
                  <a:defRPr>
                    <a:solidFill>
                      <a:schemeClr val="tx1"/>
                    </a:solidFill>
                    <a:latin typeface="Arial" pitchFamily="34" charset="0"/>
                    <a:ea typeface="汉鼎简大黑" pitchFamily="49" charset="-122"/>
                  </a:defRPr>
                </a:lvl4pPr>
                <a:lvl5pPr marL="2057400" indent="-228600" eaLnBrk="0" hangingPunct="0">
                  <a:defRPr>
                    <a:solidFill>
                      <a:schemeClr val="tx1"/>
                    </a:solidFill>
                    <a:latin typeface="Arial" pitchFamily="34" charset="0"/>
                    <a:ea typeface="汉鼎简大黑" pitchFamily="49" charset="-122"/>
                  </a:defRPr>
                </a:lvl5pPr>
                <a:lvl6pPr marL="2514600" indent="-228600" eaLnBrk="0" fontAlgn="base" hangingPunct="0">
                  <a:spcBef>
                    <a:spcPct val="0"/>
                  </a:spcBef>
                  <a:spcAft>
                    <a:spcPct val="0"/>
                  </a:spcAft>
                  <a:defRPr>
                    <a:solidFill>
                      <a:schemeClr val="tx1"/>
                    </a:solidFill>
                    <a:latin typeface="Arial" pitchFamily="34" charset="0"/>
                    <a:ea typeface="汉鼎简大黑" pitchFamily="49" charset="-122"/>
                  </a:defRPr>
                </a:lvl6pPr>
                <a:lvl7pPr marL="2971800" indent="-228600" eaLnBrk="0" fontAlgn="base" hangingPunct="0">
                  <a:spcBef>
                    <a:spcPct val="0"/>
                  </a:spcBef>
                  <a:spcAft>
                    <a:spcPct val="0"/>
                  </a:spcAft>
                  <a:defRPr>
                    <a:solidFill>
                      <a:schemeClr val="tx1"/>
                    </a:solidFill>
                    <a:latin typeface="Arial" pitchFamily="34" charset="0"/>
                    <a:ea typeface="汉鼎简大黑" pitchFamily="49" charset="-122"/>
                  </a:defRPr>
                </a:lvl7pPr>
                <a:lvl8pPr marL="3429000" indent="-228600" eaLnBrk="0" fontAlgn="base" hangingPunct="0">
                  <a:spcBef>
                    <a:spcPct val="0"/>
                  </a:spcBef>
                  <a:spcAft>
                    <a:spcPct val="0"/>
                  </a:spcAft>
                  <a:defRPr>
                    <a:solidFill>
                      <a:schemeClr val="tx1"/>
                    </a:solidFill>
                    <a:latin typeface="Arial" pitchFamily="34" charset="0"/>
                    <a:ea typeface="汉鼎简大黑" pitchFamily="49" charset="-122"/>
                  </a:defRPr>
                </a:lvl8pPr>
                <a:lvl9pPr marL="3886200" indent="-228600" eaLnBrk="0" fontAlgn="base" hangingPunct="0">
                  <a:spcBef>
                    <a:spcPct val="0"/>
                  </a:spcBef>
                  <a:spcAft>
                    <a:spcPct val="0"/>
                  </a:spcAft>
                  <a:defRPr>
                    <a:solidFill>
                      <a:schemeClr val="tx1"/>
                    </a:solidFill>
                    <a:latin typeface="Arial" pitchFamily="34" charset="0"/>
                    <a:ea typeface="汉鼎简大黑" pitchFamily="49" charset="-122"/>
                  </a:defRPr>
                </a:lvl9pPr>
              </a:lstStyle>
              <a:p>
                <a:pPr algn="ctr" eaLnBrk="1" hangingPunct="1"/>
                <a:endParaRPr lang="zh-CN" altLang="en-US">
                  <a:solidFill>
                    <a:srgbClr val="FFFFFF"/>
                  </a:solidFill>
                  <a:latin typeface="Calibri" pitchFamily="34" charset="0"/>
                  <a:ea typeface="宋体" pitchFamily="2" charset="-122"/>
                </a:endParaRPr>
              </a:p>
            </p:txBody>
          </p:sp>
        </p:grpSp>
        <p:grpSp>
          <p:nvGrpSpPr>
            <p:cNvPr id="35" name="下箭头 67"/>
            <p:cNvGrpSpPr>
              <a:grpSpLocks/>
            </p:cNvGrpSpPr>
            <p:nvPr/>
          </p:nvGrpSpPr>
          <p:grpSpPr bwMode="auto">
            <a:xfrm>
              <a:off x="4608576" y="2609088"/>
              <a:ext cx="469392" cy="536448"/>
              <a:chOff x="4608576" y="2609088"/>
              <a:chExt cx="469392" cy="536448"/>
            </a:xfrm>
          </p:grpSpPr>
          <p:pic>
            <p:nvPicPr>
              <p:cNvPr id="43" name="下箭头 67"/>
              <p:cNvPicPr>
                <a:picLocks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608576" y="2609088"/>
                <a:ext cx="469392" cy="536448"/>
              </a:xfrm>
              <a:prstGeom prst="rect">
                <a:avLst/>
              </a:prstGeom>
              <a:noFill/>
              <a:extLst>
                <a:ext uri="{909E8E84-426E-40DD-AFC4-6F175D3DCCD1}">
                  <a14:hiddenFill xmlns:a14="http://schemas.microsoft.com/office/drawing/2010/main">
                    <a:solidFill>
                      <a:srgbClr val="FFFFFF"/>
                    </a:solidFill>
                  </a14:hiddenFill>
                </a:ext>
              </a:extLst>
            </p:spPr>
          </p:pic>
          <p:sp>
            <p:nvSpPr>
              <p:cNvPr id="44" name="Text Box 77"/>
              <p:cNvSpPr txBox="1">
                <a:spLocks noChangeArrowheads="1"/>
              </p:cNvSpPr>
              <p:nvPr/>
            </p:nvSpPr>
            <p:spPr bwMode="auto">
              <a:xfrm rot="10800000">
                <a:off x="4756003" y="2732479"/>
                <a:ext cx="178595" cy="33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nchor="ctr"/>
              <a:lstStyle>
                <a:lvl1pPr eaLnBrk="0" hangingPunct="0">
                  <a:defRPr>
                    <a:solidFill>
                      <a:schemeClr val="tx1"/>
                    </a:solidFill>
                    <a:latin typeface="Arial" pitchFamily="34" charset="0"/>
                    <a:ea typeface="汉鼎简大黑" pitchFamily="49" charset="-122"/>
                  </a:defRPr>
                </a:lvl1pPr>
                <a:lvl2pPr marL="742950" indent="-285750" eaLnBrk="0" hangingPunct="0">
                  <a:defRPr>
                    <a:solidFill>
                      <a:schemeClr val="tx1"/>
                    </a:solidFill>
                    <a:latin typeface="Arial" pitchFamily="34" charset="0"/>
                    <a:ea typeface="汉鼎简大黑" pitchFamily="49" charset="-122"/>
                  </a:defRPr>
                </a:lvl2pPr>
                <a:lvl3pPr marL="1143000" indent="-228600" eaLnBrk="0" hangingPunct="0">
                  <a:defRPr>
                    <a:solidFill>
                      <a:schemeClr val="tx1"/>
                    </a:solidFill>
                    <a:latin typeface="Arial" pitchFamily="34" charset="0"/>
                    <a:ea typeface="汉鼎简大黑" pitchFamily="49" charset="-122"/>
                  </a:defRPr>
                </a:lvl3pPr>
                <a:lvl4pPr marL="1600200" indent="-228600" eaLnBrk="0" hangingPunct="0">
                  <a:defRPr>
                    <a:solidFill>
                      <a:schemeClr val="tx1"/>
                    </a:solidFill>
                    <a:latin typeface="Arial" pitchFamily="34" charset="0"/>
                    <a:ea typeface="汉鼎简大黑" pitchFamily="49" charset="-122"/>
                  </a:defRPr>
                </a:lvl4pPr>
                <a:lvl5pPr marL="2057400" indent="-228600" eaLnBrk="0" hangingPunct="0">
                  <a:defRPr>
                    <a:solidFill>
                      <a:schemeClr val="tx1"/>
                    </a:solidFill>
                    <a:latin typeface="Arial" pitchFamily="34" charset="0"/>
                    <a:ea typeface="汉鼎简大黑" pitchFamily="49" charset="-122"/>
                  </a:defRPr>
                </a:lvl5pPr>
                <a:lvl6pPr marL="2514600" indent="-228600" eaLnBrk="0" fontAlgn="base" hangingPunct="0">
                  <a:spcBef>
                    <a:spcPct val="0"/>
                  </a:spcBef>
                  <a:spcAft>
                    <a:spcPct val="0"/>
                  </a:spcAft>
                  <a:defRPr>
                    <a:solidFill>
                      <a:schemeClr val="tx1"/>
                    </a:solidFill>
                    <a:latin typeface="Arial" pitchFamily="34" charset="0"/>
                    <a:ea typeface="汉鼎简大黑" pitchFamily="49" charset="-122"/>
                  </a:defRPr>
                </a:lvl6pPr>
                <a:lvl7pPr marL="2971800" indent="-228600" eaLnBrk="0" fontAlgn="base" hangingPunct="0">
                  <a:spcBef>
                    <a:spcPct val="0"/>
                  </a:spcBef>
                  <a:spcAft>
                    <a:spcPct val="0"/>
                  </a:spcAft>
                  <a:defRPr>
                    <a:solidFill>
                      <a:schemeClr val="tx1"/>
                    </a:solidFill>
                    <a:latin typeface="Arial" pitchFamily="34" charset="0"/>
                    <a:ea typeface="汉鼎简大黑" pitchFamily="49" charset="-122"/>
                  </a:defRPr>
                </a:lvl7pPr>
                <a:lvl8pPr marL="3429000" indent="-228600" eaLnBrk="0" fontAlgn="base" hangingPunct="0">
                  <a:spcBef>
                    <a:spcPct val="0"/>
                  </a:spcBef>
                  <a:spcAft>
                    <a:spcPct val="0"/>
                  </a:spcAft>
                  <a:defRPr>
                    <a:solidFill>
                      <a:schemeClr val="tx1"/>
                    </a:solidFill>
                    <a:latin typeface="Arial" pitchFamily="34" charset="0"/>
                    <a:ea typeface="汉鼎简大黑" pitchFamily="49" charset="-122"/>
                  </a:defRPr>
                </a:lvl8pPr>
                <a:lvl9pPr marL="3886200" indent="-228600" eaLnBrk="0" fontAlgn="base" hangingPunct="0">
                  <a:spcBef>
                    <a:spcPct val="0"/>
                  </a:spcBef>
                  <a:spcAft>
                    <a:spcPct val="0"/>
                  </a:spcAft>
                  <a:defRPr>
                    <a:solidFill>
                      <a:schemeClr val="tx1"/>
                    </a:solidFill>
                    <a:latin typeface="Arial" pitchFamily="34" charset="0"/>
                    <a:ea typeface="汉鼎简大黑" pitchFamily="49" charset="-122"/>
                  </a:defRPr>
                </a:lvl9pPr>
              </a:lstStyle>
              <a:p>
                <a:pPr algn="ctr" eaLnBrk="1" hangingPunct="1"/>
                <a:endParaRPr lang="zh-CN" altLang="en-US">
                  <a:solidFill>
                    <a:srgbClr val="FFFFFF"/>
                  </a:solidFill>
                  <a:latin typeface="Calibri" pitchFamily="34" charset="0"/>
                  <a:ea typeface="宋体" pitchFamily="2" charset="-122"/>
                </a:endParaRPr>
              </a:p>
            </p:txBody>
          </p:sp>
        </p:grpSp>
        <p:sp>
          <p:nvSpPr>
            <p:cNvPr id="36" name="Line 12"/>
            <p:cNvSpPr>
              <a:spLocks noChangeShapeType="1"/>
            </p:cNvSpPr>
            <p:nvPr/>
          </p:nvSpPr>
          <p:spPr bwMode="auto">
            <a:xfrm>
              <a:off x="2000250" y="5214938"/>
              <a:ext cx="0" cy="5715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 name="Freeform 11"/>
            <p:cNvSpPr>
              <a:spLocks/>
            </p:cNvSpPr>
            <p:nvPr/>
          </p:nvSpPr>
          <p:spPr bwMode="auto">
            <a:xfrm>
              <a:off x="2000250" y="5500688"/>
              <a:ext cx="4000500" cy="285750"/>
            </a:xfrm>
            <a:custGeom>
              <a:avLst/>
              <a:gdLst>
                <a:gd name="T0" fmla="*/ 0 w 3896"/>
                <a:gd name="T1" fmla="*/ 2147483647 h 230"/>
                <a:gd name="T2" fmla="*/ 0 w 3896"/>
                <a:gd name="T3" fmla="*/ 0 h 230"/>
                <a:gd name="T4" fmla="*/ 2147483647 w 3896"/>
                <a:gd name="T5" fmla="*/ 0 h 230"/>
                <a:gd name="T6" fmla="*/ 2147483647 w 3896"/>
                <a:gd name="T7" fmla="*/ 2147483647 h 230"/>
                <a:gd name="T8" fmla="*/ 0 60000 65536"/>
                <a:gd name="T9" fmla="*/ 0 60000 65536"/>
                <a:gd name="T10" fmla="*/ 0 60000 65536"/>
                <a:gd name="T11" fmla="*/ 0 60000 65536"/>
                <a:gd name="T12" fmla="*/ 0 w 3896"/>
                <a:gd name="T13" fmla="*/ 0 h 230"/>
                <a:gd name="T14" fmla="*/ 3896 w 3896"/>
                <a:gd name="T15" fmla="*/ 230 h 230"/>
              </a:gdLst>
              <a:ahLst/>
              <a:cxnLst>
                <a:cxn ang="T8">
                  <a:pos x="T0" y="T1"/>
                </a:cxn>
                <a:cxn ang="T9">
                  <a:pos x="T2" y="T3"/>
                </a:cxn>
                <a:cxn ang="T10">
                  <a:pos x="T4" y="T5"/>
                </a:cxn>
                <a:cxn ang="T11">
                  <a:pos x="T6" y="T7"/>
                </a:cxn>
              </a:cxnLst>
              <a:rect l="T12" t="T13" r="T14" b="T15"/>
              <a:pathLst>
                <a:path w="3896" h="230">
                  <a:moveTo>
                    <a:pt x="0" y="229"/>
                  </a:moveTo>
                  <a:lnTo>
                    <a:pt x="0" y="0"/>
                  </a:lnTo>
                  <a:lnTo>
                    <a:pt x="3895" y="0"/>
                  </a:lnTo>
                  <a:lnTo>
                    <a:pt x="3895" y="223"/>
                  </a:lnTo>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ea typeface="宋体" pitchFamily="2" charset="-122"/>
              </a:endParaRPr>
            </a:p>
          </p:txBody>
        </p:sp>
        <p:sp>
          <p:nvSpPr>
            <p:cNvPr id="38" name="Line 14"/>
            <p:cNvSpPr>
              <a:spLocks noChangeShapeType="1"/>
            </p:cNvSpPr>
            <p:nvPr/>
          </p:nvSpPr>
          <p:spPr bwMode="auto">
            <a:xfrm>
              <a:off x="4714875" y="4714875"/>
              <a:ext cx="0" cy="15081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 name="Freeform 11"/>
            <p:cNvSpPr>
              <a:spLocks/>
            </p:cNvSpPr>
            <p:nvPr/>
          </p:nvSpPr>
          <p:spPr bwMode="auto">
            <a:xfrm flipV="1">
              <a:off x="2143125" y="2357438"/>
              <a:ext cx="5286375" cy="214312"/>
            </a:xfrm>
            <a:custGeom>
              <a:avLst/>
              <a:gdLst>
                <a:gd name="T0" fmla="*/ 0 w 3896"/>
                <a:gd name="T1" fmla="*/ 2147483647 h 230"/>
                <a:gd name="T2" fmla="*/ 0 w 3896"/>
                <a:gd name="T3" fmla="*/ 0 h 230"/>
                <a:gd name="T4" fmla="*/ 2147483647 w 3896"/>
                <a:gd name="T5" fmla="*/ 0 h 230"/>
                <a:gd name="T6" fmla="*/ 2147483647 w 3896"/>
                <a:gd name="T7" fmla="*/ 2147483647 h 230"/>
                <a:gd name="T8" fmla="*/ 0 60000 65536"/>
                <a:gd name="T9" fmla="*/ 0 60000 65536"/>
                <a:gd name="T10" fmla="*/ 0 60000 65536"/>
                <a:gd name="T11" fmla="*/ 0 60000 65536"/>
                <a:gd name="T12" fmla="*/ 0 w 3896"/>
                <a:gd name="T13" fmla="*/ 0 h 230"/>
                <a:gd name="T14" fmla="*/ 3896 w 3896"/>
                <a:gd name="T15" fmla="*/ 230 h 230"/>
              </a:gdLst>
              <a:ahLst/>
              <a:cxnLst>
                <a:cxn ang="T8">
                  <a:pos x="T0" y="T1"/>
                </a:cxn>
                <a:cxn ang="T9">
                  <a:pos x="T2" y="T3"/>
                </a:cxn>
                <a:cxn ang="T10">
                  <a:pos x="T4" y="T5"/>
                </a:cxn>
                <a:cxn ang="T11">
                  <a:pos x="T6" y="T7"/>
                </a:cxn>
              </a:cxnLst>
              <a:rect l="T12" t="T13" r="T14" b="T15"/>
              <a:pathLst>
                <a:path w="3896" h="230">
                  <a:moveTo>
                    <a:pt x="0" y="229"/>
                  </a:moveTo>
                  <a:lnTo>
                    <a:pt x="0" y="0"/>
                  </a:lnTo>
                  <a:lnTo>
                    <a:pt x="3895" y="0"/>
                  </a:lnTo>
                  <a:lnTo>
                    <a:pt x="3895" y="223"/>
                  </a:lnTo>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rot="10800000"/>
            <a:lstStyle/>
            <a:p>
              <a:endParaRPr lang="zh-CN" altLang="en-US">
                <a:ea typeface="宋体" pitchFamily="2" charset="-122"/>
              </a:endParaRPr>
            </a:p>
          </p:txBody>
        </p:sp>
        <p:sp>
          <p:nvSpPr>
            <p:cNvPr id="40" name="Line 23"/>
            <p:cNvSpPr>
              <a:spLocks noChangeShapeType="1"/>
            </p:cNvSpPr>
            <p:nvPr/>
          </p:nvSpPr>
          <p:spPr bwMode="auto">
            <a:xfrm flipH="1">
              <a:off x="4643438" y="4468813"/>
              <a:ext cx="0" cy="2460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1" name="Line 12"/>
            <p:cNvSpPr>
              <a:spLocks noChangeShapeType="1"/>
            </p:cNvSpPr>
            <p:nvPr/>
          </p:nvSpPr>
          <p:spPr bwMode="auto">
            <a:xfrm>
              <a:off x="3429000" y="5500688"/>
              <a:ext cx="0" cy="2857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2" name="Line 12"/>
            <p:cNvSpPr>
              <a:spLocks noChangeShapeType="1"/>
            </p:cNvSpPr>
            <p:nvPr/>
          </p:nvSpPr>
          <p:spPr bwMode="auto">
            <a:xfrm>
              <a:off x="4572000" y="5500688"/>
              <a:ext cx="0" cy="2857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04" name="同心圆 103"/>
          <p:cNvSpPr/>
          <p:nvPr/>
        </p:nvSpPr>
        <p:spPr>
          <a:xfrm>
            <a:off x="589109" y="6237312"/>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198815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1+#ppt_w/2"/>
                                          </p:val>
                                        </p:tav>
                                        <p:tav tm="100000">
                                          <p:val>
                                            <p:strVal val="#ppt_x"/>
                                          </p:val>
                                        </p:tav>
                                      </p:tavLst>
                                    </p:anim>
                                    <p:anim calcmode="lin" valueType="num">
                                      <p:cBhvr additive="base">
                                        <p:cTn id="13"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6" name="矩形 225"/>
          <p:cNvSpPr/>
          <p:nvPr/>
        </p:nvSpPr>
        <p:spPr>
          <a:xfrm>
            <a:off x="4788024" y="2433662"/>
            <a:ext cx="4038285" cy="923330"/>
          </a:xfrm>
          <a:prstGeom prst="rect">
            <a:avLst/>
          </a:prstGeom>
        </p:spPr>
        <p:txBody>
          <a:bodyPr wrap="none">
            <a:spAutoFit/>
          </a:bodyPr>
          <a:lstStyle/>
          <a:p>
            <a:pPr marL="171450">
              <a:buFont typeface="Arial" pitchFamily="34" charset="0"/>
              <a:buChar char="•"/>
            </a:pPr>
            <a:r>
              <a:rPr lang="zh-CN" altLang="en-US" smtClean="0">
                <a:latin typeface="微软雅黑" pitchFamily="34" charset="-122"/>
                <a:ea typeface="微软雅黑" pitchFamily="34" charset="-122"/>
              </a:rPr>
              <a:t>  集中监控</a:t>
            </a:r>
            <a:r>
              <a:rPr lang="zh-CN" altLang="en-US" dirty="0" smtClean="0">
                <a:latin typeface="微软雅黑" pitchFamily="34" charset="-122"/>
                <a:ea typeface="微软雅黑" pitchFamily="34" charset="-122"/>
              </a:rPr>
              <a:t>和管理，降低运维成本</a:t>
            </a:r>
            <a:endParaRPr lang="en-US" altLang="zh-CN" dirty="0" smtClean="0">
              <a:latin typeface="微软雅黑" pitchFamily="34" charset="-122"/>
              <a:ea typeface="微软雅黑" pitchFamily="34" charset="-122"/>
            </a:endParaRPr>
          </a:p>
          <a:p>
            <a:pPr marL="171450">
              <a:buFont typeface="Arial" pitchFamily="34" charset="0"/>
              <a:buChar char="•"/>
            </a:pPr>
            <a:r>
              <a:rPr lang="zh-CN" altLang="en-US" smtClean="0">
                <a:latin typeface="微软雅黑" pitchFamily="34" charset="-122"/>
                <a:ea typeface="微软雅黑" pitchFamily="34" charset="-122"/>
              </a:rPr>
              <a:t>  提升服务</a:t>
            </a:r>
            <a:r>
              <a:rPr lang="zh-CN" altLang="en-US" dirty="0" smtClean="0">
                <a:latin typeface="微软雅黑" pitchFamily="34" charset="-122"/>
                <a:ea typeface="微软雅黑" pitchFamily="34" charset="-122"/>
              </a:rPr>
              <a:t>体系规范化与运</a:t>
            </a:r>
            <a:r>
              <a:rPr lang="zh-CN" altLang="en-US" smtClean="0">
                <a:latin typeface="微软雅黑" pitchFamily="34" charset="-122"/>
                <a:ea typeface="微软雅黑" pitchFamily="34" charset="-122"/>
              </a:rPr>
              <a:t>维水平</a:t>
            </a:r>
            <a:endParaRPr lang="en-US" altLang="zh-CN" dirty="0" smtClean="0">
              <a:latin typeface="微软雅黑" pitchFamily="34" charset="-122"/>
              <a:ea typeface="微软雅黑" pitchFamily="34" charset="-122"/>
            </a:endParaRPr>
          </a:p>
          <a:p>
            <a:pPr marL="171450">
              <a:buFont typeface="Arial" pitchFamily="34" charset="0"/>
              <a:buChar char="•"/>
            </a:pPr>
            <a:r>
              <a:rPr lang="zh-CN" altLang="en-US" smtClean="0">
                <a:latin typeface="微软雅黑" pitchFamily="34" charset="-122"/>
                <a:ea typeface="微软雅黑" pitchFamily="34" charset="-122"/>
              </a:rPr>
              <a:t>  提升办公</a:t>
            </a:r>
            <a:r>
              <a:rPr lang="zh-CN" altLang="en-US" dirty="0" smtClean="0">
                <a:latin typeface="微软雅黑" pitchFamily="34" charset="-122"/>
                <a:ea typeface="微软雅黑" pitchFamily="34" charset="-122"/>
              </a:rPr>
              <a:t>楼宇能源管理和</a:t>
            </a:r>
            <a:r>
              <a:rPr lang="zh-CN" altLang="en-US" smtClean="0">
                <a:latin typeface="微软雅黑" pitchFamily="34" charset="-122"/>
                <a:ea typeface="微软雅黑" pitchFamily="34" charset="-122"/>
              </a:rPr>
              <a:t>能效水平</a:t>
            </a:r>
            <a:endParaRPr lang="zh-CN" altLang="en-US" dirty="0">
              <a:latin typeface="微软雅黑" pitchFamily="34" charset="-122"/>
              <a:ea typeface="微软雅黑" pitchFamily="34" charset="-122"/>
            </a:endParaRPr>
          </a:p>
        </p:txBody>
      </p:sp>
      <p:pic>
        <p:nvPicPr>
          <p:cNvPr id="450" name="图片 449" descr="捕获.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1520" y="2060848"/>
            <a:ext cx="2736304" cy="1872208"/>
          </a:xfrm>
          <a:prstGeom prst="rect">
            <a:avLst/>
          </a:prstGeom>
        </p:spPr>
      </p:pic>
      <p:sp>
        <p:nvSpPr>
          <p:cNvPr id="451" name="矩形 450"/>
          <p:cNvSpPr/>
          <p:nvPr/>
        </p:nvSpPr>
        <p:spPr>
          <a:xfrm>
            <a:off x="131892" y="3985319"/>
            <a:ext cx="1620957" cy="307777"/>
          </a:xfrm>
          <a:prstGeom prst="rect">
            <a:avLst/>
          </a:prstGeom>
        </p:spPr>
        <p:txBody>
          <a:bodyPr wrap="none">
            <a:spAutoFit/>
          </a:bodyPr>
          <a:lstStyle/>
          <a:p>
            <a:r>
              <a:rPr lang="zh-CN" altLang="zh-CN" sz="1400" dirty="0" smtClean="0"/>
              <a:t>实时能耗数据采集</a:t>
            </a:r>
            <a:endParaRPr lang="zh-CN" altLang="en-US" sz="1400" dirty="0"/>
          </a:p>
        </p:txBody>
      </p:sp>
      <p:pic>
        <p:nvPicPr>
          <p:cNvPr id="452" name="图片 451" descr="捕获.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63689" y="3193231"/>
            <a:ext cx="2664295" cy="1584176"/>
          </a:xfrm>
          <a:prstGeom prst="rect">
            <a:avLst/>
          </a:prstGeom>
        </p:spPr>
      </p:pic>
      <p:sp>
        <p:nvSpPr>
          <p:cNvPr id="453" name="矩形 452"/>
          <p:cNvSpPr/>
          <p:nvPr/>
        </p:nvSpPr>
        <p:spPr>
          <a:xfrm>
            <a:off x="1403648" y="4849415"/>
            <a:ext cx="1800493" cy="307777"/>
          </a:xfrm>
          <a:prstGeom prst="rect">
            <a:avLst/>
          </a:prstGeom>
        </p:spPr>
        <p:txBody>
          <a:bodyPr wrap="none">
            <a:spAutoFit/>
          </a:bodyPr>
          <a:lstStyle/>
          <a:p>
            <a:r>
              <a:rPr lang="zh-CN" altLang="zh-CN" sz="1400" dirty="0" smtClean="0"/>
              <a:t>析能耗数据统计与分</a:t>
            </a:r>
            <a:endParaRPr lang="zh-CN" altLang="en-US" sz="1400" dirty="0"/>
          </a:p>
        </p:txBody>
      </p:sp>
      <p:pic>
        <p:nvPicPr>
          <p:cNvPr id="454" name="图片 453" descr="捕获.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31840" y="3985319"/>
            <a:ext cx="2520280" cy="1466345"/>
          </a:xfrm>
          <a:prstGeom prst="rect">
            <a:avLst/>
          </a:prstGeom>
        </p:spPr>
      </p:pic>
      <p:sp>
        <p:nvSpPr>
          <p:cNvPr id="455" name="矩形 454"/>
          <p:cNvSpPr/>
          <p:nvPr/>
        </p:nvSpPr>
        <p:spPr>
          <a:xfrm>
            <a:off x="2987824" y="5497487"/>
            <a:ext cx="1261884" cy="307777"/>
          </a:xfrm>
          <a:prstGeom prst="rect">
            <a:avLst/>
          </a:prstGeom>
        </p:spPr>
        <p:txBody>
          <a:bodyPr wrap="none">
            <a:spAutoFit/>
          </a:bodyPr>
          <a:lstStyle/>
          <a:p>
            <a:r>
              <a:rPr lang="zh-CN" altLang="zh-CN" sz="1400" dirty="0" smtClean="0"/>
              <a:t>能源成本报表</a:t>
            </a:r>
            <a:endParaRPr lang="zh-CN" altLang="en-US" sz="1400" dirty="0"/>
          </a:p>
        </p:txBody>
      </p:sp>
      <p:pic>
        <p:nvPicPr>
          <p:cNvPr id="456" name="图片 455" descr="捕获.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499992" y="4512629"/>
            <a:ext cx="2232248" cy="1462662"/>
          </a:xfrm>
          <a:prstGeom prst="rect">
            <a:avLst/>
          </a:prstGeom>
        </p:spPr>
      </p:pic>
      <p:sp>
        <p:nvSpPr>
          <p:cNvPr id="457" name="矩形 456"/>
          <p:cNvSpPr/>
          <p:nvPr/>
        </p:nvSpPr>
        <p:spPr>
          <a:xfrm>
            <a:off x="4427984" y="6001543"/>
            <a:ext cx="1311578" cy="307777"/>
          </a:xfrm>
          <a:prstGeom prst="rect">
            <a:avLst/>
          </a:prstGeom>
        </p:spPr>
        <p:txBody>
          <a:bodyPr wrap="none">
            <a:spAutoFit/>
          </a:bodyPr>
          <a:lstStyle/>
          <a:p>
            <a:r>
              <a:rPr lang="zh-CN" altLang="zh-CN" sz="1400" dirty="0" smtClean="0"/>
              <a:t>能源折标</a:t>
            </a:r>
            <a:r>
              <a:rPr lang="en-US" altLang="zh-CN" sz="1400" dirty="0" smtClean="0"/>
              <a:t> </a:t>
            </a:r>
            <a:r>
              <a:rPr lang="zh-CN" altLang="en-US" sz="1400" dirty="0" smtClean="0"/>
              <a:t>比较</a:t>
            </a:r>
            <a:endParaRPr lang="zh-CN" altLang="en-US" sz="1400" dirty="0"/>
          </a:p>
        </p:txBody>
      </p:sp>
      <p:pic>
        <p:nvPicPr>
          <p:cNvPr id="458" name="图片 457" descr="捕获.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156176" y="4777407"/>
            <a:ext cx="2555776" cy="1512168"/>
          </a:xfrm>
          <a:prstGeom prst="rect">
            <a:avLst/>
          </a:prstGeom>
        </p:spPr>
      </p:pic>
      <p:sp>
        <p:nvSpPr>
          <p:cNvPr id="459" name="矩形 458"/>
          <p:cNvSpPr/>
          <p:nvPr/>
        </p:nvSpPr>
        <p:spPr>
          <a:xfrm>
            <a:off x="7020272" y="6309320"/>
            <a:ext cx="1261884" cy="307777"/>
          </a:xfrm>
          <a:prstGeom prst="rect">
            <a:avLst/>
          </a:prstGeom>
        </p:spPr>
        <p:txBody>
          <a:bodyPr wrap="none">
            <a:spAutoFit/>
          </a:bodyPr>
          <a:lstStyle/>
          <a:p>
            <a:r>
              <a:rPr lang="zh-CN" altLang="zh-CN" sz="1400" dirty="0" smtClean="0"/>
              <a:t>能耗监测分析</a:t>
            </a:r>
            <a:endParaRPr lang="zh-CN" altLang="en-US" sz="1400" dirty="0"/>
          </a:p>
        </p:txBody>
      </p:sp>
      <p:cxnSp>
        <p:nvCxnSpPr>
          <p:cNvPr id="17" name="直接连接符 16"/>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bwMode="auto">
          <a:xfrm>
            <a:off x="7197725" y="492547"/>
            <a:ext cx="723900" cy="677862"/>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9" name="椭圆 18"/>
          <p:cNvSpPr/>
          <p:nvPr/>
        </p:nvSpPr>
        <p:spPr bwMode="auto">
          <a:xfrm>
            <a:off x="8061325" y="476672"/>
            <a:ext cx="723900" cy="677862"/>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0" name="椭圆 19"/>
          <p:cNvSpPr/>
          <p:nvPr/>
        </p:nvSpPr>
        <p:spPr bwMode="auto">
          <a:xfrm>
            <a:off x="6334125" y="476672"/>
            <a:ext cx="723900" cy="677862"/>
          </a:xfrm>
          <a:prstGeom prst="ellipse">
            <a:avLst/>
          </a:prstGeom>
          <a:blipFill dpi="0" rotWithShape="1">
            <a:blip r:embed="rId10"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grpSp>
        <p:nvGrpSpPr>
          <p:cNvPr id="21" name="组合 20"/>
          <p:cNvGrpSpPr/>
          <p:nvPr/>
        </p:nvGrpSpPr>
        <p:grpSpPr>
          <a:xfrm>
            <a:off x="111125" y="908720"/>
            <a:ext cx="5363556" cy="537154"/>
            <a:chOff x="111125" y="908720"/>
            <a:chExt cx="5363556" cy="537154"/>
          </a:xfrm>
        </p:grpSpPr>
        <p:sp>
          <p:nvSpPr>
            <p:cNvPr id="23" name="圆角矩形 22"/>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园区规划展示</a:t>
              </a:r>
              <a:endParaRPr lang="zh-CN" altLang="en-US" sz="1400" b="1" dirty="0">
                <a:solidFill>
                  <a:schemeClr val="tx1"/>
                </a:solidFill>
                <a:latin typeface="微软雅黑" pitchFamily="34" charset="-122"/>
                <a:ea typeface="微软雅黑" pitchFamily="34" charset="-122"/>
              </a:endParaRPr>
            </a:p>
          </p:txBody>
        </p:sp>
        <p:cxnSp>
          <p:nvCxnSpPr>
            <p:cNvPr id="24" name="直接连接符 23"/>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5" name="圆角矩形 24"/>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企业运营监测</a:t>
              </a:r>
              <a:endParaRPr lang="en-US" altLang="zh-CN" sz="1400" b="1" smtClean="0">
                <a:solidFill>
                  <a:schemeClr val="tx1"/>
                </a:solidFill>
                <a:latin typeface="微软雅黑" pitchFamily="34" charset="-122"/>
                <a:ea typeface="微软雅黑" pitchFamily="34" charset="-122"/>
              </a:endParaRPr>
            </a:p>
          </p:txBody>
        </p:sp>
        <p:cxnSp>
          <p:nvCxnSpPr>
            <p:cNvPr id="26" name="直接连接符 25"/>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7" name="圆角矩形 26"/>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视频安全监控</a:t>
              </a:r>
              <a:endParaRPr lang="zh-CN" altLang="en-US" sz="1400" b="1" dirty="0">
                <a:solidFill>
                  <a:schemeClr val="tx1"/>
                </a:solidFill>
                <a:latin typeface="微软雅黑" pitchFamily="34" charset="-122"/>
                <a:ea typeface="微软雅黑" pitchFamily="34" charset="-122"/>
              </a:endParaRPr>
            </a:p>
          </p:txBody>
        </p:sp>
        <p:cxnSp>
          <p:nvCxnSpPr>
            <p:cNvPr id="28" name="直接连接符 27"/>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9" name="圆角矩形 28"/>
            <p:cNvSpPr/>
            <p:nvPr/>
          </p:nvSpPr>
          <p:spPr>
            <a:xfrm>
              <a:off x="2699792" y="1011559"/>
              <a:ext cx="1004492"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园区能耗监测</a:t>
              </a:r>
              <a:endParaRPr lang="zh-CN" altLang="en-US" sz="1400" b="1" dirty="0">
                <a:solidFill>
                  <a:schemeClr val="bg1"/>
                </a:solidFill>
                <a:latin typeface="微软雅黑" pitchFamily="34" charset="-122"/>
                <a:ea typeface="微软雅黑" pitchFamily="34" charset="-122"/>
              </a:endParaRPr>
            </a:p>
          </p:txBody>
        </p:sp>
        <p:cxnSp>
          <p:nvCxnSpPr>
            <p:cNvPr id="30" name="直接连接符 29"/>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1" name="圆角矩形 30"/>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园区环境监测</a:t>
              </a:r>
              <a:endParaRPr lang="zh-CN" altLang="en-US" sz="1400" b="1" dirty="0">
                <a:solidFill>
                  <a:schemeClr val="tx1"/>
                </a:solidFill>
                <a:latin typeface="微软雅黑" pitchFamily="34" charset="-122"/>
                <a:ea typeface="微软雅黑" pitchFamily="34" charset="-122"/>
              </a:endParaRPr>
            </a:p>
          </p:txBody>
        </p:sp>
        <p:cxnSp>
          <p:nvCxnSpPr>
            <p:cNvPr id="32" name="直接连接符 31"/>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3" name="圆角矩形 32"/>
            <p:cNvSpPr/>
            <p:nvPr/>
          </p:nvSpPr>
          <p:spPr>
            <a:xfrm>
              <a:off x="4499992"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园区建设监管</a:t>
              </a:r>
              <a:endParaRPr lang="zh-CN" altLang="en-US" sz="1400" b="1" dirty="0">
                <a:solidFill>
                  <a:schemeClr val="tx1"/>
                </a:solidFill>
                <a:latin typeface="微软雅黑" pitchFamily="34" charset="-122"/>
                <a:ea typeface="微软雅黑" pitchFamily="34" charset="-122"/>
              </a:endParaRPr>
            </a:p>
          </p:txBody>
        </p:sp>
        <p:cxnSp>
          <p:nvCxnSpPr>
            <p:cNvPr id="34" name="直接连接符 33"/>
            <p:cNvCxnSpPr/>
            <p:nvPr/>
          </p:nvCxnSpPr>
          <p:spPr>
            <a:xfrm>
              <a:off x="50040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35"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5  </a:t>
            </a:r>
            <a:r>
              <a:rPr lang="zh-CN" altLang="en-US" smtClean="0"/>
              <a:t>信息优</a:t>
            </a:r>
            <a:r>
              <a:rPr lang="zh-CN" altLang="en-US" smtClean="0">
                <a:solidFill>
                  <a:srgbClr val="FF3300"/>
                </a:solidFill>
              </a:rPr>
              <a:t>园</a:t>
            </a:r>
            <a:r>
              <a:rPr lang="zh-CN" altLang="en-US" smtClean="0"/>
              <a:t> </a:t>
            </a:r>
            <a:r>
              <a:rPr lang="en-US" altLang="zh-CN" smtClean="0"/>
              <a:t>— </a:t>
            </a:r>
            <a:r>
              <a:rPr lang="zh-CN" altLang="en-US" smtClean="0">
                <a:latin typeface="楷体_GB2312" pitchFamily="49" charset="-122"/>
                <a:ea typeface="楷体_GB2312" pitchFamily="49" charset="-122"/>
              </a:rPr>
              <a:t>园区管理应用</a:t>
            </a:r>
            <a:endParaRPr lang="zh-CN" altLang="en-US" dirty="0">
              <a:latin typeface="楷体_GB2312" pitchFamily="49" charset="-122"/>
              <a:ea typeface="楷体_GB2312" pitchFamily="49" charset="-122"/>
            </a:endParaRPr>
          </a:p>
        </p:txBody>
      </p:sp>
      <p:sp>
        <p:nvSpPr>
          <p:cNvPr id="36" name="同心圆 35"/>
          <p:cNvSpPr/>
          <p:nvPr/>
        </p:nvSpPr>
        <p:spPr>
          <a:xfrm>
            <a:off x="3598329" y="1988840"/>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矩形 1"/>
          <p:cNvSpPr/>
          <p:nvPr/>
        </p:nvSpPr>
        <p:spPr>
          <a:xfrm>
            <a:off x="4017094" y="1990581"/>
            <a:ext cx="5163418" cy="369332"/>
          </a:xfrm>
          <a:prstGeom prst="rect">
            <a:avLst/>
          </a:prstGeom>
        </p:spPr>
        <p:txBody>
          <a:bodyPr wrap="square">
            <a:spAutoFit/>
          </a:bodyPr>
          <a:lstStyle/>
          <a:p>
            <a:pPr>
              <a:defRPr/>
            </a:pPr>
            <a:r>
              <a:rPr lang="zh-CN" altLang="en-US" smtClean="0">
                <a:latin typeface="微软雅黑" pitchFamily="34" charset="-122"/>
                <a:ea typeface="微软雅黑" pitchFamily="34" charset="-122"/>
              </a:rPr>
              <a:t>对园区</a:t>
            </a:r>
            <a:r>
              <a:rPr lang="zh-CN" altLang="en-US">
                <a:latin typeface="微软雅黑" pitchFamily="34" charset="-122"/>
                <a:ea typeface="微软雅黑" pitchFamily="34" charset="-122"/>
              </a:rPr>
              <a:t>企业的水、电、气使用情况自动采集分析</a:t>
            </a:r>
          </a:p>
        </p:txBody>
      </p:sp>
    </p:spTree>
    <p:extLst>
      <p:ext uri="{BB962C8B-B14F-4D97-AF65-F5344CB8AC3E}">
        <p14:creationId xmlns:p14="http://schemas.microsoft.com/office/powerpoint/2010/main" val="208004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26"/>
                                        </p:tgtEl>
                                        <p:attrNameLst>
                                          <p:attrName>style.visibility</p:attrName>
                                        </p:attrNameLst>
                                      </p:cBhvr>
                                      <p:to>
                                        <p:strVal val="visible"/>
                                      </p:to>
                                    </p:set>
                                    <p:animEffect transition="in" filter="fade">
                                      <p:cBhvr>
                                        <p:cTn id="13" dur="1000"/>
                                        <p:tgtEl>
                                          <p:spTgt spid="226"/>
                                        </p:tgtEl>
                                      </p:cBhvr>
                                    </p:animEffect>
                                    <p:anim calcmode="lin" valueType="num">
                                      <p:cBhvr>
                                        <p:cTn id="14" dur="1000" fill="hold"/>
                                        <p:tgtEl>
                                          <p:spTgt spid="226"/>
                                        </p:tgtEl>
                                        <p:attrNameLst>
                                          <p:attrName>ppt_x</p:attrName>
                                        </p:attrNameLst>
                                      </p:cBhvr>
                                      <p:tavLst>
                                        <p:tav tm="0">
                                          <p:val>
                                            <p:strVal val="#ppt_x"/>
                                          </p:val>
                                        </p:tav>
                                        <p:tav tm="100000">
                                          <p:val>
                                            <p:strVal val="#ppt_x"/>
                                          </p:val>
                                        </p:tav>
                                      </p:tavLst>
                                    </p:anim>
                                    <p:anim calcmode="lin" valueType="num">
                                      <p:cBhvr>
                                        <p:cTn id="15" dur="1000" fill="hold"/>
                                        <p:tgtEl>
                                          <p:spTgt spid="2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组合 54"/>
          <p:cNvGrpSpPr>
            <a:grpSpLocks/>
          </p:cNvGrpSpPr>
          <p:nvPr/>
        </p:nvGrpSpPr>
        <p:grpSpPr bwMode="auto">
          <a:xfrm>
            <a:off x="323528" y="1690577"/>
            <a:ext cx="8424936" cy="3914900"/>
            <a:chOff x="398390" y="1001655"/>
            <a:chExt cx="7269954" cy="5429207"/>
          </a:xfrm>
        </p:grpSpPr>
        <p:sp>
          <p:nvSpPr>
            <p:cNvPr id="5" name="矩形 50"/>
            <p:cNvSpPr>
              <a:spLocks noChangeArrowheads="1"/>
            </p:cNvSpPr>
            <p:nvPr/>
          </p:nvSpPr>
          <p:spPr bwMode="auto">
            <a:xfrm>
              <a:off x="398390" y="4411121"/>
              <a:ext cx="7269954" cy="2019741"/>
            </a:xfrm>
            <a:prstGeom prst="rect">
              <a:avLst/>
            </a:prstGeom>
            <a:solidFill>
              <a:srgbClr val="99CCFF"/>
            </a:solidFill>
            <a:ln w="9525" algn="ctr">
              <a:solidFill>
                <a:schemeClr val="bg2"/>
              </a:solidFill>
              <a:round/>
              <a:headEnd/>
              <a:tailEnd/>
            </a:ln>
          </p:spPr>
          <p:txBody>
            <a:bodyPr anchor="ctr"/>
            <a:lstStyle/>
            <a:p>
              <a:pPr algn="ctr" defTabSz="912813"/>
              <a:endParaRPr lang="zh-CN" altLang="en-US" sz="1200">
                <a:latin typeface="微软雅黑" pitchFamily="34" charset="-122"/>
                <a:ea typeface="微软雅黑" pitchFamily="34" charset="-122"/>
              </a:endParaRPr>
            </a:p>
          </p:txBody>
        </p:sp>
        <p:sp>
          <p:nvSpPr>
            <p:cNvPr id="6" name="矩形 5"/>
            <p:cNvSpPr>
              <a:spLocks noChangeArrowheads="1"/>
            </p:cNvSpPr>
            <p:nvPr/>
          </p:nvSpPr>
          <p:spPr bwMode="auto">
            <a:xfrm>
              <a:off x="398390" y="1001655"/>
              <a:ext cx="7269954" cy="3261867"/>
            </a:xfrm>
            <a:prstGeom prst="rect">
              <a:avLst/>
            </a:prstGeom>
            <a:solidFill>
              <a:srgbClr val="99CCFF"/>
            </a:solidFill>
            <a:ln w="9525" algn="ctr">
              <a:solidFill>
                <a:schemeClr val="bg2"/>
              </a:solidFill>
              <a:round/>
              <a:headEnd/>
              <a:tailEnd/>
            </a:ln>
          </p:spPr>
          <p:txBody>
            <a:bodyPr anchor="ctr"/>
            <a:lstStyle/>
            <a:p>
              <a:pPr algn="ctr" defTabSz="912813"/>
              <a:endParaRPr lang="zh-CN" altLang="en-US" sz="1200">
                <a:latin typeface="微软雅黑" pitchFamily="34" charset="-122"/>
                <a:ea typeface="微软雅黑" pitchFamily="34" charset="-122"/>
              </a:endParaRPr>
            </a:p>
          </p:txBody>
        </p:sp>
        <p:sp>
          <p:nvSpPr>
            <p:cNvPr id="7" name="圆角矩形 6"/>
            <p:cNvSpPr>
              <a:spLocks noChangeArrowheads="1"/>
            </p:cNvSpPr>
            <p:nvPr/>
          </p:nvSpPr>
          <p:spPr bwMode="auto">
            <a:xfrm>
              <a:off x="460149" y="4610844"/>
              <a:ext cx="369086" cy="1759844"/>
            </a:xfrm>
            <a:prstGeom prst="roundRect">
              <a:avLst>
                <a:gd name="adj" fmla="val 16667"/>
              </a:avLst>
            </a:prstGeom>
            <a:solidFill>
              <a:srgbClr val="99CCFF"/>
            </a:solidFill>
            <a:ln w="9525" algn="ctr">
              <a:solidFill>
                <a:schemeClr val="bg2"/>
              </a:solidFill>
              <a:round/>
              <a:headEnd/>
              <a:tailEnd/>
            </a:ln>
          </p:spPr>
          <p:txBody>
            <a:bodyPr/>
            <a:lstStyle/>
            <a:p>
              <a:pPr defTabSz="912813"/>
              <a:endParaRPr lang="en-US" altLang="en-US" sz="1200">
                <a:latin typeface="微软雅黑" pitchFamily="34" charset="-122"/>
                <a:ea typeface="微软雅黑" pitchFamily="34" charset="-122"/>
              </a:endParaRPr>
            </a:p>
          </p:txBody>
        </p:sp>
        <p:sp>
          <p:nvSpPr>
            <p:cNvPr id="8" name="矩形 75"/>
            <p:cNvSpPr>
              <a:spLocks noChangeArrowheads="1"/>
            </p:cNvSpPr>
            <p:nvPr>
              <p:custDataLst>
                <p:tags r:id="rId1"/>
              </p:custDataLst>
            </p:nvPr>
          </p:nvSpPr>
          <p:spPr bwMode="auto">
            <a:xfrm>
              <a:off x="491029" y="1294178"/>
              <a:ext cx="7175300" cy="3086327"/>
            </a:xfrm>
            <a:prstGeom prst="rect">
              <a:avLst/>
            </a:prstGeom>
            <a:solidFill>
              <a:srgbClr val="FFC000"/>
            </a:solidFill>
            <a:ln w="9525" algn="ctr">
              <a:solidFill>
                <a:schemeClr val="bg2"/>
              </a:solidFill>
              <a:round/>
              <a:headEnd/>
              <a:tailEnd/>
            </a:ln>
          </p:spPr>
          <p:txBody>
            <a:bodyPr lIns="91368" tIns="45689" rIns="91368" bIns="45689"/>
            <a:lstStyle/>
            <a:p>
              <a:pPr defTabSz="912813"/>
              <a:endParaRPr lang="zh-CN" altLang="en-US" sz="1200">
                <a:solidFill>
                  <a:srgbClr val="B2B2B2"/>
                </a:solidFill>
                <a:latin typeface="微软雅黑" pitchFamily="34" charset="-122"/>
                <a:ea typeface="微软雅黑" pitchFamily="34" charset="-122"/>
              </a:endParaRPr>
            </a:p>
          </p:txBody>
        </p:sp>
        <p:sp>
          <p:nvSpPr>
            <p:cNvPr id="9" name="TextBox 52"/>
            <p:cNvSpPr txBox="1">
              <a:spLocks noChangeArrowheads="1"/>
            </p:cNvSpPr>
            <p:nvPr>
              <p:custDataLst>
                <p:tags r:id="rId2"/>
              </p:custDataLst>
            </p:nvPr>
          </p:nvSpPr>
          <p:spPr bwMode="auto">
            <a:xfrm>
              <a:off x="460526" y="5010288"/>
              <a:ext cx="244096" cy="865335"/>
            </a:xfrm>
            <a:prstGeom prst="rect">
              <a:avLst/>
            </a:prstGeom>
            <a:noFill/>
            <a:ln w="9525">
              <a:noFill/>
              <a:miter lim="800000"/>
              <a:headEnd/>
              <a:tailEnd/>
            </a:ln>
          </p:spPr>
          <p:txBody>
            <a:bodyPr lIns="91368" tIns="45689" rIns="91368" bIns="45689">
              <a:spAutoFit/>
            </a:bodyPr>
            <a:lstStyle/>
            <a:p>
              <a:pPr defTabSz="912813"/>
              <a:r>
                <a:rPr lang="zh-CN" altLang="en-US" sz="1200">
                  <a:solidFill>
                    <a:srgbClr val="000000"/>
                  </a:solidFill>
                  <a:latin typeface="微软雅黑" pitchFamily="34" charset="-122"/>
                  <a:ea typeface="微软雅黑" pitchFamily="34" charset="-122"/>
                </a:rPr>
                <a:t>安</a:t>
              </a:r>
              <a:endParaRPr lang="en-US" altLang="zh-CN" sz="1200">
                <a:solidFill>
                  <a:srgbClr val="000000"/>
                </a:solidFill>
                <a:latin typeface="微软雅黑" pitchFamily="34" charset="-122"/>
                <a:ea typeface="微软雅黑" pitchFamily="34" charset="-122"/>
              </a:endParaRPr>
            </a:p>
            <a:p>
              <a:pPr defTabSz="912813"/>
              <a:endParaRPr lang="en-US" altLang="zh-CN" sz="1200">
                <a:solidFill>
                  <a:srgbClr val="000000"/>
                </a:solidFill>
                <a:latin typeface="微软雅黑" pitchFamily="34" charset="-122"/>
                <a:ea typeface="微软雅黑" pitchFamily="34" charset="-122"/>
              </a:endParaRPr>
            </a:p>
            <a:p>
              <a:pPr defTabSz="912813"/>
              <a:endParaRPr lang="en-US" altLang="zh-CN" sz="1200">
                <a:solidFill>
                  <a:srgbClr val="000000"/>
                </a:solidFill>
                <a:latin typeface="微软雅黑" pitchFamily="34" charset="-122"/>
                <a:ea typeface="微软雅黑" pitchFamily="34" charset="-122"/>
              </a:endParaRPr>
            </a:p>
            <a:p>
              <a:pPr defTabSz="912813"/>
              <a:r>
                <a:rPr lang="zh-CN" altLang="en-US" sz="1200">
                  <a:solidFill>
                    <a:srgbClr val="000000"/>
                  </a:solidFill>
                  <a:latin typeface="微软雅黑" pitchFamily="34" charset="-122"/>
                  <a:ea typeface="微软雅黑" pitchFamily="34" charset="-122"/>
                </a:rPr>
                <a:t>全</a:t>
              </a:r>
              <a:endParaRPr lang="en-US" altLang="zh-CN" sz="1200">
                <a:solidFill>
                  <a:srgbClr val="000000"/>
                </a:solidFill>
                <a:latin typeface="微软雅黑" pitchFamily="34" charset="-122"/>
                <a:ea typeface="微软雅黑" pitchFamily="34" charset="-122"/>
              </a:endParaRPr>
            </a:p>
          </p:txBody>
        </p:sp>
        <p:sp>
          <p:nvSpPr>
            <p:cNvPr id="10" name="圆角矩形 18"/>
            <p:cNvSpPr>
              <a:spLocks noChangeArrowheads="1"/>
            </p:cNvSpPr>
            <p:nvPr/>
          </p:nvSpPr>
          <p:spPr bwMode="auto">
            <a:xfrm>
              <a:off x="7121333" y="4610844"/>
              <a:ext cx="369086" cy="1815967"/>
            </a:xfrm>
            <a:prstGeom prst="roundRect">
              <a:avLst>
                <a:gd name="adj" fmla="val 16667"/>
              </a:avLst>
            </a:prstGeom>
            <a:solidFill>
              <a:srgbClr val="99CCFF"/>
            </a:solidFill>
            <a:ln w="9525" algn="ctr">
              <a:solidFill>
                <a:schemeClr val="bg2"/>
              </a:solidFill>
              <a:round/>
              <a:headEnd/>
              <a:tailEnd/>
            </a:ln>
          </p:spPr>
          <p:txBody>
            <a:bodyPr/>
            <a:lstStyle/>
            <a:p>
              <a:pPr defTabSz="912813"/>
              <a:endParaRPr lang="en-US" altLang="en-US" sz="1200">
                <a:latin typeface="微软雅黑" pitchFamily="34" charset="-122"/>
                <a:ea typeface="微软雅黑" pitchFamily="34" charset="-122"/>
              </a:endParaRPr>
            </a:p>
          </p:txBody>
        </p:sp>
        <p:sp>
          <p:nvSpPr>
            <p:cNvPr id="11" name="TextBox 52"/>
            <p:cNvSpPr txBox="1">
              <a:spLocks noChangeArrowheads="1"/>
            </p:cNvSpPr>
            <p:nvPr>
              <p:custDataLst>
                <p:tags r:id="rId3"/>
              </p:custDataLst>
            </p:nvPr>
          </p:nvSpPr>
          <p:spPr bwMode="auto">
            <a:xfrm>
              <a:off x="7175740" y="5010288"/>
              <a:ext cx="248507" cy="865335"/>
            </a:xfrm>
            <a:prstGeom prst="rect">
              <a:avLst/>
            </a:prstGeom>
            <a:noFill/>
            <a:ln w="9525">
              <a:noFill/>
              <a:miter lim="800000"/>
              <a:headEnd/>
              <a:tailEnd/>
            </a:ln>
          </p:spPr>
          <p:txBody>
            <a:bodyPr lIns="91368" tIns="45689" rIns="91368" bIns="45689">
              <a:spAutoFit/>
            </a:bodyPr>
            <a:lstStyle/>
            <a:p>
              <a:pPr defTabSz="912813"/>
              <a:r>
                <a:rPr lang="zh-CN" altLang="en-US" sz="1200">
                  <a:solidFill>
                    <a:srgbClr val="000000"/>
                  </a:solidFill>
                  <a:latin typeface="微软雅黑" pitchFamily="34" charset="-122"/>
                  <a:ea typeface="微软雅黑" pitchFamily="34" charset="-122"/>
                </a:rPr>
                <a:t>系统管理</a:t>
              </a:r>
              <a:endParaRPr lang="en-US" altLang="zh-CN" sz="1200">
                <a:solidFill>
                  <a:srgbClr val="000000"/>
                </a:solidFill>
                <a:latin typeface="微软雅黑" pitchFamily="34" charset="-122"/>
                <a:ea typeface="微软雅黑" pitchFamily="34" charset="-122"/>
              </a:endParaRPr>
            </a:p>
          </p:txBody>
        </p:sp>
        <p:sp>
          <p:nvSpPr>
            <p:cNvPr id="12" name="圆角矩形 37"/>
            <p:cNvSpPr>
              <a:spLocks noChangeArrowheads="1"/>
            </p:cNvSpPr>
            <p:nvPr>
              <p:custDataLst>
                <p:tags r:id="rId4"/>
              </p:custDataLst>
            </p:nvPr>
          </p:nvSpPr>
          <p:spPr bwMode="auto">
            <a:xfrm>
              <a:off x="2558760" y="5143552"/>
              <a:ext cx="4426084" cy="1227136"/>
            </a:xfrm>
            <a:prstGeom prst="roundRect">
              <a:avLst>
                <a:gd name="adj" fmla="val 16667"/>
              </a:avLst>
            </a:prstGeom>
            <a:solidFill>
              <a:srgbClr val="99CCFF"/>
            </a:solidFill>
            <a:ln w="9525" algn="ctr">
              <a:solidFill>
                <a:schemeClr val="bg2"/>
              </a:solidFill>
              <a:round/>
              <a:headEnd/>
              <a:tailEnd/>
            </a:ln>
          </p:spPr>
          <p:txBody>
            <a:bodyPr/>
            <a:lstStyle/>
            <a:p>
              <a:pPr defTabSz="912813"/>
              <a:endParaRPr lang="zh-CN" altLang="en-US" sz="1200">
                <a:latin typeface="微软雅黑" pitchFamily="34" charset="-122"/>
                <a:ea typeface="微软雅黑" pitchFamily="34" charset="-122"/>
              </a:endParaRPr>
            </a:p>
          </p:txBody>
        </p:sp>
        <p:sp>
          <p:nvSpPr>
            <p:cNvPr id="13" name="圆柱形 12"/>
            <p:cNvSpPr/>
            <p:nvPr/>
          </p:nvSpPr>
          <p:spPr bwMode="auto">
            <a:xfrm>
              <a:off x="3003283" y="5611201"/>
              <a:ext cx="982587" cy="602888"/>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lIns="91368" tIns="45689" rIns="91368" bIns="45689" anchor="ctr"/>
            <a:lstStyle/>
            <a:p>
              <a:pPr algn="ctr" defTabSz="913754">
                <a:defRPr/>
              </a:pPr>
              <a:r>
                <a:rPr lang="zh-CN" altLang="en-US" sz="1200" dirty="0">
                  <a:solidFill>
                    <a:srgbClr val="2D2015"/>
                  </a:solidFill>
                  <a:latin typeface="微软雅黑" pitchFamily="34" charset="-122"/>
                  <a:ea typeface="微软雅黑" pitchFamily="34" charset="-122"/>
                </a:rPr>
                <a:t>标准数据库</a:t>
              </a:r>
              <a:endParaRPr lang="en-US" altLang="en-US" sz="1200" dirty="0">
                <a:solidFill>
                  <a:srgbClr val="2D2015"/>
                </a:solidFill>
                <a:latin typeface="微软雅黑" pitchFamily="34" charset="-122"/>
                <a:ea typeface="微软雅黑" pitchFamily="34" charset="-122"/>
              </a:endParaRPr>
            </a:p>
          </p:txBody>
        </p:sp>
        <p:sp>
          <p:nvSpPr>
            <p:cNvPr id="14" name="圆柱形 13"/>
            <p:cNvSpPr/>
            <p:nvPr/>
          </p:nvSpPr>
          <p:spPr bwMode="auto">
            <a:xfrm>
              <a:off x="5799648" y="5608320"/>
              <a:ext cx="936575" cy="602887"/>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lIns="91368" tIns="45689" rIns="91368" bIns="45689" anchor="ctr"/>
            <a:lstStyle/>
            <a:p>
              <a:pPr algn="ctr" defTabSz="913754">
                <a:defRPr/>
              </a:pPr>
              <a:r>
                <a:rPr lang="zh-CN" altLang="en-US" sz="1200" dirty="0">
                  <a:solidFill>
                    <a:srgbClr val="2D2015"/>
                  </a:solidFill>
                  <a:latin typeface="微软雅黑" pitchFamily="34" charset="-122"/>
                  <a:ea typeface="微软雅黑" pitchFamily="34" charset="-122"/>
                </a:rPr>
                <a:t>数据仓库</a:t>
              </a:r>
              <a:endParaRPr lang="en-US" altLang="en-US" sz="1200" dirty="0">
                <a:solidFill>
                  <a:srgbClr val="2D2015"/>
                </a:solidFill>
                <a:latin typeface="微软雅黑" pitchFamily="34" charset="-122"/>
                <a:ea typeface="微软雅黑" pitchFamily="34" charset="-122"/>
              </a:endParaRPr>
            </a:p>
          </p:txBody>
        </p:sp>
        <p:sp>
          <p:nvSpPr>
            <p:cNvPr id="15" name="圆柱形 14"/>
            <p:cNvSpPr/>
            <p:nvPr/>
          </p:nvSpPr>
          <p:spPr bwMode="auto">
            <a:xfrm>
              <a:off x="4386623" y="5608320"/>
              <a:ext cx="982587" cy="602888"/>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lIns="91368" tIns="45689" rIns="91368" bIns="45689" anchor="ctr"/>
            <a:lstStyle/>
            <a:p>
              <a:pPr algn="ctr" defTabSz="913754">
                <a:defRPr/>
              </a:pPr>
              <a:r>
                <a:rPr lang="zh-CN" altLang="en-US" sz="1200" dirty="0">
                  <a:solidFill>
                    <a:srgbClr val="2D2015"/>
                  </a:solidFill>
                  <a:latin typeface="微软雅黑" pitchFamily="34" charset="-122"/>
                  <a:ea typeface="微软雅黑" pitchFamily="34" charset="-122"/>
                </a:rPr>
                <a:t>业务数据库</a:t>
              </a:r>
              <a:endParaRPr lang="en-US" altLang="en-US" sz="1200" dirty="0">
                <a:solidFill>
                  <a:srgbClr val="2D2015"/>
                </a:solidFill>
                <a:latin typeface="微软雅黑" pitchFamily="34" charset="-122"/>
                <a:ea typeface="微软雅黑" pitchFamily="34" charset="-122"/>
              </a:endParaRPr>
            </a:p>
          </p:txBody>
        </p:sp>
        <p:sp>
          <p:nvSpPr>
            <p:cNvPr id="16" name="TextBox 129"/>
            <p:cNvSpPr txBox="1">
              <a:spLocks noChangeArrowheads="1"/>
            </p:cNvSpPr>
            <p:nvPr>
              <p:custDataLst>
                <p:tags r:id="rId5"/>
              </p:custDataLst>
            </p:nvPr>
          </p:nvSpPr>
          <p:spPr bwMode="auto">
            <a:xfrm>
              <a:off x="2697435" y="5124992"/>
              <a:ext cx="2276272" cy="437542"/>
            </a:xfrm>
            <a:prstGeom prst="rect">
              <a:avLst/>
            </a:prstGeom>
            <a:noFill/>
            <a:ln w="9525">
              <a:noFill/>
              <a:miter lim="800000"/>
              <a:headEnd/>
              <a:tailEnd/>
            </a:ln>
          </p:spPr>
          <p:txBody>
            <a:bodyPr lIns="91368" tIns="45689" rIns="91368" bIns="45689">
              <a:spAutoFit/>
            </a:bodyPr>
            <a:lstStyle/>
            <a:p>
              <a:pPr algn="ctr" defTabSz="912813"/>
              <a:r>
                <a:rPr lang="zh-CN" altLang="en-US" sz="1600" dirty="0">
                  <a:solidFill>
                    <a:schemeClr val="tx1"/>
                  </a:solidFill>
                  <a:latin typeface="微软雅黑" pitchFamily="34" charset="-122"/>
                  <a:ea typeface="微软雅黑" pitchFamily="34" charset="-122"/>
                </a:rPr>
                <a:t>统一的云数据中心</a:t>
              </a:r>
            </a:p>
          </p:txBody>
        </p:sp>
        <p:sp>
          <p:nvSpPr>
            <p:cNvPr id="17" name="圆角矩形 42"/>
            <p:cNvSpPr>
              <a:spLocks noChangeArrowheads="1"/>
            </p:cNvSpPr>
            <p:nvPr>
              <p:custDataLst>
                <p:tags r:id="rId6"/>
              </p:custDataLst>
            </p:nvPr>
          </p:nvSpPr>
          <p:spPr bwMode="auto">
            <a:xfrm>
              <a:off x="895481" y="4510983"/>
              <a:ext cx="6103805" cy="407183"/>
            </a:xfrm>
            <a:prstGeom prst="roundRect">
              <a:avLst>
                <a:gd name="adj" fmla="val 16667"/>
              </a:avLst>
            </a:prstGeom>
            <a:solidFill>
              <a:srgbClr val="99CCFF"/>
            </a:solidFill>
            <a:ln w="9525" algn="ctr">
              <a:solidFill>
                <a:schemeClr val="bg2"/>
              </a:solidFill>
              <a:round/>
              <a:headEnd/>
              <a:tailEnd/>
            </a:ln>
          </p:spPr>
          <p:txBody>
            <a:bodyPr/>
            <a:lstStyle/>
            <a:p>
              <a:pPr algn="ctr" defTabSz="912813"/>
              <a:r>
                <a:rPr lang="zh-CN" altLang="en-US" sz="1600" dirty="0">
                  <a:solidFill>
                    <a:schemeClr val="tx1"/>
                  </a:solidFill>
                  <a:latin typeface="微软雅黑" pitchFamily="34" charset="-122"/>
                  <a:ea typeface="微软雅黑" pitchFamily="34" charset="-122"/>
                </a:rPr>
                <a:t>统一的信息发布平台</a:t>
              </a:r>
            </a:p>
          </p:txBody>
        </p:sp>
        <p:sp>
          <p:nvSpPr>
            <p:cNvPr id="18" name="圆角矩形 43"/>
            <p:cNvSpPr>
              <a:spLocks noChangeArrowheads="1"/>
            </p:cNvSpPr>
            <p:nvPr>
              <p:custDataLst>
                <p:tags r:id="rId7"/>
              </p:custDataLst>
            </p:nvPr>
          </p:nvSpPr>
          <p:spPr bwMode="auto">
            <a:xfrm>
              <a:off x="900699" y="5155475"/>
              <a:ext cx="1614565" cy="1215214"/>
            </a:xfrm>
            <a:prstGeom prst="roundRect">
              <a:avLst>
                <a:gd name="adj" fmla="val 16667"/>
              </a:avLst>
            </a:prstGeom>
            <a:solidFill>
              <a:srgbClr val="99CCFF"/>
            </a:solidFill>
            <a:ln w="9525" algn="ctr">
              <a:solidFill>
                <a:schemeClr val="bg2"/>
              </a:solidFill>
              <a:round/>
              <a:headEnd/>
              <a:tailEnd/>
            </a:ln>
          </p:spPr>
          <p:txBody>
            <a:bodyPr/>
            <a:lstStyle/>
            <a:p>
              <a:pPr defTabSz="912813"/>
              <a:endParaRPr lang="zh-CN" altLang="en-US" sz="1200">
                <a:latin typeface="微软雅黑" pitchFamily="34" charset="-122"/>
                <a:ea typeface="微软雅黑" pitchFamily="34" charset="-122"/>
              </a:endParaRPr>
            </a:p>
          </p:txBody>
        </p:sp>
        <p:sp>
          <p:nvSpPr>
            <p:cNvPr id="19" name="TextBox 129"/>
            <p:cNvSpPr txBox="1">
              <a:spLocks noChangeArrowheads="1"/>
            </p:cNvSpPr>
            <p:nvPr>
              <p:custDataLst>
                <p:tags r:id="rId8"/>
              </p:custDataLst>
            </p:nvPr>
          </p:nvSpPr>
          <p:spPr bwMode="auto">
            <a:xfrm>
              <a:off x="708657" y="4910981"/>
              <a:ext cx="2051291" cy="437542"/>
            </a:xfrm>
            <a:prstGeom prst="rect">
              <a:avLst/>
            </a:prstGeom>
            <a:noFill/>
            <a:ln w="9525">
              <a:noFill/>
              <a:miter lim="800000"/>
              <a:headEnd/>
              <a:tailEnd/>
            </a:ln>
          </p:spPr>
          <p:txBody>
            <a:bodyPr lIns="91368" tIns="45689" rIns="91368" bIns="45689">
              <a:spAutoFit/>
            </a:bodyPr>
            <a:lstStyle/>
            <a:p>
              <a:pPr algn="ctr" defTabSz="912813"/>
              <a:r>
                <a:rPr lang="zh-CN" altLang="en-US" sz="1600" dirty="0" smtClean="0">
                  <a:solidFill>
                    <a:schemeClr val="tx1"/>
                  </a:solidFill>
                  <a:latin typeface="微软雅黑" pitchFamily="34" charset="-122"/>
                  <a:ea typeface="微软雅黑" pitchFamily="34" charset="-122"/>
                </a:rPr>
                <a:t>统一的</a:t>
              </a:r>
              <a:r>
                <a:rPr lang="en-US" altLang="zh-CN" sz="1600" dirty="0" smtClean="0">
                  <a:solidFill>
                    <a:schemeClr val="tx1"/>
                  </a:solidFill>
                  <a:latin typeface="微软雅黑" pitchFamily="34" charset="-122"/>
                  <a:ea typeface="微软雅黑" pitchFamily="34" charset="-122"/>
                </a:rPr>
                <a:t>GIS</a:t>
              </a:r>
              <a:r>
                <a:rPr lang="zh-CN" altLang="en-US" sz="1600" dirty="0" smtClean="0">
                  <a:solidFill>
                    <a:schemeClr val="tx1"/>
                  </a:solidFill>
                  <a:latin typeface="微软雅黑" pitchFamily="34" charset="-122"/>
                  <a:ea typeface="微软雅黑" pitchFamily="34" charset="-122"/>
                </a:rPr>
                <a:t>平台</a:t>
              </a:r>
              <a:endParaRPr lang="en-US" altLang="en-US" sz="1600" dirty="0">
                <a:solidFill>
                  <a:schemeClr val="tx1"/>
                </a:solidFill>
                <a:latin typeface="微软雅黑" pitchFamily="34" charset="-122"/>
                <a:ea typeface="微软雅黑" pitchFamily="34" charset="-122"/>
              </a:endParaRPr>
            </a:p>
          </p:txBody>
        </p:sp>
        <p:sp>
          <p:nvSpPr>
            <p:cNvPr id="20" name="圆柱形 19"/>
            <p:cNvSpPr/>
            <p:nvPr/>
          </p:nvSpPr>
          <p:spPr bwMode="auto">
            <a:xfrm>
              <a:off x="1205833" y="5376666"/>
              <a:ext cx="981102" cy="744344"/>
            </a:xfrm>
            <a:prstGeom prst="can">
              <a:avLst/>
            </a:prstGeom>
            <a:noFill/>
          </p:spPr>
          <p:style>
            <a:lnRef idx="2">
              <a:schemeClr val="accent1">
                <a:shade val="50000"/>
              </a:schemeClr>
            </a:lnRef>
            <a:fillRef idx="1">
              <a:schemeClr val="accent1"/>
            </a:fillRef>
            <a:effectRef idx="0">
              <a:schemeClr val="accent1"/>
            </a:effectRef>
            <a:fontRef idx="minor">
              <a:schemeClr val="lt1"/>
            </a:fontRef>
          </p:style>
          <p:txBody>
            <a:bodyPr lIns="91368" tIns="45689" rIns="91368" bIns="45689" anchor="ctr"/>
            <a:lstStyle/>
            <a:p>
              <a:pPr algn="ctr" defTabSz="913754">
                <a:defRPr/>
              </a:pPr>
              <a:r>
                <a:rPr lang="en-US" altLang="zh-CN" sz="1200" dirty="0">
                  <a:solidFill>
                    <a:srgbClr val="2D2015"/>
                  </a:solidFill>
                  <a:latin typeface="微软雅黑" pitchFamily="34" charset="-122"/>
                  <a:ea typeface="微软雅黑" pitchFamily="34" charset="-122"/>
                </a:rPr>
                <a:t>GIS</a:t>
              </a:r>
              <a:r>
                <a:rPr lang="zh-CN" altLang="en-US" sz="1200" dirty="0">
                  <a:solidFill>
                    <a:srgbClr val="2D2015"/>
                  </a:solidFill>
                  <a:latin typeface="微软雅黑" pitchFamily="34" charset="-122"/>
                  <a:ea typeface="微软雅黑" pitchFamily="34" charset="-122"/>
                </a:rPr>
                <a:t>数据库</a:t>
              </a:r>
              <a:endParaRPr lang="en-US" altLang="en-US" sz="1200" dirty="0">
                <a:solidFill>
                  <a:srgbClr val="2D2015"/>
                </a:solidFill>
                <a:latin typeface="微软雅黑" pitchFamily="34" charset="-122"/>
                <a:ea typeface="微软雅黑" pitchFamily="34" charset="-122"/>
              </a:endParaRPr>
            </a:p>
          </p:txBody>
        </p:sp>
      </p:grpSp>
      <p:sp>
        <p:nvSpPr>
          <p:cNvPr id="21" name="矩形 20"/>
          <p:cNvSpPr/>
          <p:nvPr/>
        </p:nvSpPr>
        <p:spPr>
          <a:xfrm>
            <a:off x="3304595" y="1628800"/>
            <a:ext cx="468089" cy="247927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00" b="1" dirty="0" smtClean="0">
                <a:latin typeface="微软雅黑" pitchFamily="34" charset="-122"/>
                <a:ea typeface="微软雅黑" pitchFamily="34" charset="-122"/>
              </a:rPr>
              <a:t>大气质量在线监控系统</a:t>
            </a:r>
            <a:endParaRPr lang="zh-CN" altLang="en-US" sz="1300" b="1" dirty="0">
              <a:latin typeface="微软雅黑" pitchFamily="34" charset="-122"/>
              <a:ea typeface="微软雅黑" pitchFamily="34" charset="-122"/>
            </a:endParaRPr>
          </a:p>
        </p:txBody>
      </p:sp>
      <p:sp>
        <p:nvSpPr>
          <p:cNvPr id="22" name="矩形 21"/>
          <p:cNvSpPr/>
          <p:nvPr/>
        </p:nvSpPr>
        <p:spPr>
          <a:xfrm>
            <a:off x="7283351" y="1628800"/>
            <a:ext cx="468089" cy="247927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00" b="1" dirty="0" smtClean="0">
                <a:latin typeface="微软雅黑" pitchFamily="34" charset="-122"/>
                <a:ea typeface="微软雅黑" pitchFamily="34" charset="-122"/>
              </a:rPr>
              <a:t>突</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发</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环</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境</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事</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件</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应</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急</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指</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挥</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系</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统</a:t>
            </a:r>
            <a:endParaRPr lang="zh-CN" altLang="en-US" sz="1300" b="1" dirty="0">
              <a:latin typeface="微软雅黑" pitchFamily="34" charset="-122"/>
              <a:ea typeface="微软雅黑" pitchFamily="34" charset="-122"/>
            </a:endParaRPr>
          </a:p>
        </p:txBody>
      </p:sp>
      <p:sp>
        <p:nvSpPr>
          <p:cNvPr id="23" name="矩形 22"/>
          <p:cNvSpPr/>
          <p:nvPr/>
        </p:nvSpPr>
        <p:spPr>
          <a:xfrm>
            <a:off x="4182262" y="1628800"/>
            <a:ext cx="468089" cy="247927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00" b="1" dirty="0" smtClean="0">
                <a:latin typeface="微软雅黑" pitchFamily="34" charset="-122"/>
                <a:ea typeface="微软雅黑" pitchFamily="34" charset="-122"/>
              </a:rPr>
              <a:t>环境监察移动执法系统</a:t>
            </a:r>
            <a:endParaRPr lang="zh-CN" altLang="en-US" sz="1300" b="1" dirty="0">
              <a:latin typeface="微软雅黑" pitchFamily="34" charset="-122"/>
              <a:ea typeface="微软雅黑" pitchFamily="34" charset="-122"/>
            </a:endParaRPr>
          </a:p>
        </p:txBody>
      </p:sp>
      <p:sp>
        <p:nvSpPr>
          <p:cNvPr id="24" name="矩形 23"/>
          <p:cNvSpPr/>
          <p:nvPr/>
        </p:nvSpPr>
        <p:spPr>
          <a:xfrm>
            <a:off x="788617" y="1628800"/>
            <a:ext cx="468089" cy="247927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00" b="1" dirty="0" smtClean="0">
                <a:latin typeface="微软雅黑" pitchFamily="34" charset="-122"/>
                <a:ea typeface="微软雅黑" pitchFamily="34" charset="-122"/>
              </a:rPr>
              <a:t>放射源管理系统</a:t>
            </a:r>
            <a:endParaRPr lang="zh-CN" altLang="en-US" sz="1300" b="1" dirty="0">
              <a:latin typeface="微软雅黑" pitchFamily="34" charset="-122"/>
              <a:ea typeface="微软雅黑" pitchFamily="34" charset="-122"/>
            </a:endParaRPr>
          </a:p>
        </p:txBody>
      </p:sp>
      <p:sp>
        <p:nvSpPr>
          <p:cNvPr id="25" name="矩形 24"/>
          <p:cNvSpPr/>
          <p:nvPr/>
        </p:nvSpPr>
        <p:spPr>
          <a:xfrm>
            <a:off x="7985485" y="1628800"/>
            <a:ext cx="468089" cy="247927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00" b="1" dirty="0" smtClean="0">
                <a:latin typeface="微软雅黑" pitchFamily="34" charset="-122"/>
                <a:ea typeface="微软雅黑" pitchFamily="34" charset="-122"/>
              </a:rPr>
              <a:t>烟</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气</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黑</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度</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视</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频</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监</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控</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预</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警</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系</a:t>
            </a:r>
            <a:endParaRPr lang="en-US" altLang="zh-CN" sz="1300" b="1" dirty="0" smtClean="0">
              <a:latin typeface="微软雅黑" pitchFamily="34" charset="-122"/>
              <a:ea typeface="微软雅黑" pitchFamily="34" charset="-122"/>
            </a:endParaRPr>
          </a:p>
          <a:p>
            <a:pPr algn="ctr"/>
            <a:r>
              <a:rPr lang="zh-CN" altLang="en-US" sz="1300" b="1" dirty="0" smtClean="0">
                <a:latin typeface="微软雅黑" pitchFamily="34" charset="-122"/>
                <a:ea typeface="微软雅黑" pitchFamily="34" charset="-122"/>
              </a:rPr>
              <a:t>统</a:t>
            </a:r>
            <a:endParaRPr lang="zh-CN" altLang="en-US" sz="1300" b="1" dirty="0">
              <a:latin typeface="微软雅黑" pitchFamily="34" charset="-122"/>
              <a:ea typeface="微软雅黑" pitchFamily="34" charset="-122"/>
            </a:endParaRPr>
          </a:p>
        </p:txBody>
      </p:sp>
      <p:sp>
        <p:nvSpPr>
          <p:cNvPr id="26" name="矩形 25"/>
          <p:cNvSpPr/>
          <p:nvPr/>
        </p:nvSpPr>
        <p:spPr>
          <a:xfrm>
            <a:off x="6581218" y="1628800"/>
            <a:ext cx="468089" cy="247927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00" b="1" dirty="0" smtClean="0">
                <a:latin typeface="微软雅黑" pitchFamily="34" charset="-122"/>
                <a:ea typeface="微软雅黑" pitchFamily="34" charset="-122"/>
              </a:rPr>
              <a:t>环境水质在线监控系统</a:t>
            </a:r>
            <a:endParaRPr lang="zh-CN" altLang="en-US" sz="1300" b="1" dirty="0">
              <a:latin typeface="微软雅黑" pitchFamily="34" charset="-122"/>
              <a:ea typeface="微软雅黑" pitchFamily="34" charset="-122"/>
            </a:endParaRPr>
          </a:p>
        </p:txBody>
      </p:sp>
      <p:sp>
        <p:nvSpPr>
          <p:cNvPr id="27" name="矩形 26"/>
          <p:cNvSpPr/>
          <p:nvPr/>
        </p:nvSpPr>
        <p:spPr>
          <a:xfrm>
            <a:off x="1607773" y="1628800"/>
            <a:ext cx="468089" cy="247927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00" b="1" dirty="0" smtClean="0">
                <a:latin typeface="微软雅黑" pitchFamily="34" charset="-122"/>
                <a:ea typeface="微软雅黑" pitchFamily="34" charset="-122"/>
              </a:rPr>
              <a:t>噪声在线监控系统</a:t>
            </a:r>
            <a:endParaRPr lang="zh-CN" altLang="en-US" sz="1300" b="1" dirty="0">
              <a:latin typeface="微软雅黑" pitchFamily="34" charset="-122"/>
              <a:ea typeface="微软雅黑" pitchFamily="34" charset="-122"/>
            </a:endParaRPr>
          </a:p>
        </p:txBody>
      </p:sp>
      <p:sp>
        <p:nvSpPr>
          <p:cNvPr id="28" name="矩形 27"/>
          <p:cNvSpPr/>
          <p:nvPr/>
        </p:nvSpPr>
        <p:spPr>
          <a:xfrm>
            <a:off x="2426928" y="1628800"/>
            <a:ext cx="468089" cy="247927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00" b="1" dirty="0" smtClean="0">
                <a:latin typeface="微软雅黑" pitchFamily="34" charset="-122"/>
                <a:ea typeface="微软雅黑" pitchFamily="34" charset="-122"/>
              </a:rPr>
              <a:t>污染源在线监控系统</a:t>
            </a:r>
            <a:endParaRPr lang="zh-CN" altLang="en-US" sz="1300" b="1" dirty="0">
              <a:latin typeface="微软雅黑" pitchFamily="34" charset="-122"/>
              <a:ea typeface="微软雅黑" pitchFamily="34" charset="-122"/>
            </a:endParaRPr>
          </a:p>
        </p:txBody>
      </p:sp>
      <p:cxnSp>
        <p:nvCxnSpPr>
          <p:cNvPr id="29" name="直接连接符 28"/>
          <p:cNvCxnSpPr/>
          <p:nvPr/>
        </p:nvCxnSpPr>
        <p:spPr>
          <a:xfrm>
            <a:off x="4884395" y="2526458"/>
            <a:ext cx="1345756" cy="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323529" y="5589240"/>
            <a:ext cx="8422600" cy="461675"/>
          </a:xfrm>
          <a:prstGeom prst="rect">
            <a:avLst/>
          </a:prstGeom>
          <a:solidFill>
            <a:srgbClr val="C00000"/>
          </a:solidFill>
        </p:spPr>
        <p:txBody>
          <a:bodyPr wrap="square" lIns="91449" tIns="45725" rIns="91449" bIns="45725">
            <a:spAutoFit/>
          </a:bodyPr>
          <a:lstStyle/>
          <a:p>
            <a:pPr>
              <a:defRPr/>
            </a:pPr>
            <a:r>
              <a:rPr lang="zh-CN" altLang="zh-CN" sz="2400" dirty="0" smtClean="0">
                <a:solidFill>
                  <a:schemeClr val="bg1"/>
                </a:solidFill>
                <a:latin typeface="+mj-ea"/>
              </a:rPr>
              <a:t>强</a:t>
            </a:r>
            <a:r>
              <a:rPr lang="zh-CN" altLang="zh-CN" sz="2400" dirty="0">
                <a:solidFill>
                  <a:schemeClr val="bg1"/>
                </a:solidFill>
                <a:latin typeface="+mj-ea"/>
              </a:rPr>
              <a:t>化</a:t>
            </a:r>
            <a:r>
              <a:rPr lang="zh-CN" altLang="en-US" sz="2400" dirty="0">
                <a:solidFill>
                  <a:schemeClr val="bg1"/>
                </a:solidFill>
                <a:latin typeface="+mj-ea"/>
              </a:rPr>
              <a:t>网络汇聚、数据整合开放、</a:t>
            </a:r>
            <a:r>
              <a:rPr lang="zh-CN" altLang="zh-CN" sz="2400" dirty="0">
                <a:solidFill>
                  <a:schemeClr val="bg1"/>
                </a:solidFill>
                <a:latin typeface="+mj-ea"/>
              </a:rPr>
              <a:t>公共服务</a:t>
            </a:r>
            <a:r>
              <a:rPr lang="zh-CN" altLang="en-US" sz="2400" dirty="0">
                <a:solidFill>
                  <a:schemeClr val="bg1"/>
                </a:solidFill>
                <a:latin typeface="+mj-ea"/>
              </a:rPr>
              <a:t>能力共享</a:t>
            </a:r>
            <a:endParaRPr lang="zh-CN" altLang="en-US" sz="2400" dirty="0">
              <a:solidFill>
                <a:schemeClr val="bg1"/>
              </a:solidFill>
            </a:endParaRPr>
          </a:p>
        </p:txBody>
      </p:sp>
      <p:cxnSp>
        <p:nvCxnSpPr>
          <p:cNvPr id="34" name="直接连接符 33"/>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5" name="椭圆 34"/>
          <p:cNvSpPr/>
          <p:nvPr/>
        </p:nvSpPr>
        <p:spPr bwMode="auto">
          <a:xfrm>
            <a:off x="7197725" y="492547"/>
            <a:ext cx="723900" cy="677862"/>
          </a:xfrm>
          <a:prstGeom prst="ellipse">
            <a:avLst/>
          </a:prstGeom>
          <a:blipFill dpi="0" rotWithShape="1">
            <a:blip r:embed="rId11"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6" name="椭圆 35"/>
          <p:cNvSpPr/>
          <p:nvPr/>
        </p:nvSpPr>
        <p:spPr bwMode="auto">
          <a:xfrm>
            <a:off x="8061325" y="476672"/>
            <a:ext cx="723900" cy="677862"/>
          </a:xfrm>
          <a:prstGeom prst="ellipse">
            <a:avLst/>
          </a:prstGeom>
          <a:blipFill dpi="0" rotWithShape="1">
            <a:blip r:embed="rId1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7" name="椭圆 36"/>
          <p:cNvSpPr/>
          <p:nvPr/>
        </p:nvSpPr>
        <p:spPr bwMode="auto">
          <a:xfrm>
            <a:off x="6334125" y="476672"/>
            <a:ext cx="723900" cy="677862"/>
          </a:xfrm>
          <a:prstGeom prst="ellipse">
            <a:avLst/>
          </a:prstGeom>
          <a:blipFill dpi="0" rotWithShape="1">
            <a:blip r:embed="rId1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grpSp>
        <p:nvGrpSpPr>
          <p:cNvPr id="39" name="组合 38"/>
          <p:cNvGrpSpPr/>
          <p:nvPr/>
        </p:nvGrpSpPr>
        <p:grpSpPr>
          <a:xfrm>
            <a:off x="111125" y="908720"/>
            <a:ext cx="5363556" cy="537154"/>
            <a:chOff x="111125" y="908720"/>
            <a:chExt cx="5363556" cy="537154"/>
          </a:xfrm>
        </p:grpSpPr>
        <p:sp>
          <p:nvSpPr>
            <p:cNvPr id="40" name="圆角矩形 39"/>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园区规划展示</a:t>
              </a:r>
              <a:endParaRPr lang="zh-CN" altLang="en-US" sz="1400" b="1" dirty="0">
                <a:solidFill>
                  <a:schemeClr val="tx1"/>
                </a:solidFill>
                <a:latin typeface="微软雅黑" pitchFamily="34" charset="-122"/>
                <a:ea typeface="微软雅黑" pitchFamily="34" charset="-122"/>
              </a:endParaRPr>
            </a:p>
          </p:txBody>
        </p:sp>
        <p:cxnSp>
          <p:nvCxnSpPr>
            <p:cNvPr id="41" name="直接连接符 40"/>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2" name="圆角矩形 41"/>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企业运营监测</a:t>
              </a:r>
              <a:endParaRPr lang="en-US" altLang="zh-CN" sz="1400" b="1" smtClean="0">
                <a:solidFill>
                  <a:schemeClr val="tx1"/>
                </a:solidFill>
                <a:latin typeface="微软雅黑" pitchFamily="34" charset="-122"/>
                <a:ea typeface="微软雅黑" pitchFamily="34" charset="-122"/>
              </a:endParaRPr>
            </a:p>
          </p:txBody>
        </p:sp>
        <p:cxnSp>
          <p:nvCxnSpPr>
            <p:cNvPr id="43" name="直接连接符 42"/>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4" name="圆角矩形 43"/>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视频安全监控</a:t>
              </a:r>
              <a:endParaRPr lang="zh-CN" altLang="en-US" sz="1400" b="1" dirty="0">
                <a:solidFill>
                  <a:schemeClr val="tx1"/>
                </a:solidFill>
                <a:latin typeface="微软雅黑" pitchFamily="34" charset="-122"/>
                <a:ea typeface="微软雅黑" pitchFamily="34" charset="-122"/>
              </a:endParaRPr>
            </a:p>
          </p:txBody>
        </p:sp>
        <p:cxnSp>
          <p:nvCxnSpPr>
            <p:cNvPr id="45" name="直接连接符 44"/>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6" name="圆角矩形 45"/>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园区能耗监测</a:t>
              </a:r>
              <a:endParaRPr lang="zh-CN" altLang="en-US" sz="1400" b="1" dirty="0">
                <a:solidFill>
                  <a:schemeClr val="tx1"/>
                </a:solidFill>
                <a:latin typeface="微软雅黑" pitchFamily="34" charset="-122"/>
                <a:ea typeface="微软雅黑" pitchFamily="34" charset="-122"/>
              </a:endParaRPr>
            </a:p>
          </p:txBody>
        </p:sp>
        <p:cxnSp>
          <p:nvCxnSpPr>
            <p:cNvPr id="47" name="直接连接符 46"/>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圆角矩形 47"/>
            <p:cNvSpPr/>
            <p:nvPr/>
          </p:nvSpPr>
          <p:spPr>
            <a:xfrm>
              <a:off x="3707904" y="1011559"/>
              <a:ext cx="819818"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园区环境监测</a:t>
              </a:r>
              <a:endParaRPr lang="zh-CN" altLang="en-US" sz="1400" b="1" dirty="0">
                <a:solidFill>
                  <a:schemeClr val="bg1"/>
                </a:solidFill>
                <a:latin typeface="微软雅黑" pitchFamily="34" charset="-122"/>
                <a:ea typeface="微软雅黑" pitchFamily="34" charset="-122"/>
              </a:endParaRPr>
            </a:p>
          </p:txBody>
        </p:sp>
        <p:cxnSp>
          <p:nvCxnSpPr>
            <p:cNvPr id="49" name="直接连接符 48"/>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0" name="圆角矩形 49"/>
            <p:cNvSpPr/>
            <p:nvPr/>
          </p:nvSpPr>
          <p:spPr>
            <a:xfrm>
              <a:off x="4499992" y="1011559"/>
              <a:ext cx="974689"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园区建设监管</a:t>
              </a:r>
              <a:endParaRPr lang="zh-CN" altLang="en-US" sz="1400" b="1" dirty="0">
                <a:solidFill>
                  <a:schemeClr val="tx1"/>
                </a:solidFill>
                <a:latin typeface="微软雅黑" pitchFamily="34" charset="-122"/>
                <a:ea typeface="微软雅黑" pitchFamily="34" charset="-122"/>
              </a:endParaRPr>
            </a:p>
          </p:txBody>
        </p:sp>
        <p:cxnSp>
          <p:nvCxnSpPr>
            <p:cNvPr id="51" name="直接连接符 50"/>
            <p:cNvCxnSpPr/>
            <p:nvPr/>
          </p:nvCxnSpPr>
          <p:spPr>
            <a:xfrm>
              <a:off x="50040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52"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5  </a:t>
            </a:r>
            <a:r>
              <a:rPr lang="zh-CN" altLang="en-US" smtClean="0"/>
              <a:t>信息优</a:t>
            </a:r>
            <a:r>
              <a:rPr lang="zh-CN" altLang="en-US" smtClean="0">
                <a:solidFill>
                  <a:srgbClr val="FF3300"/>
                </a:solidFill>
              </a:rPr>
              <a:t>园</a:t>
            </a:r>
            <a:r>
              <a:rPr lang="zh-CN" altLang="en-US" smtClean="0"/>
              <a:t> </a:t>
            </a:r>
            <a:r>
              <a:rPr lang="en-US" altLang="zh-CN" smtClean="0"/>
              <a:t>— </a:t>
            </a:r>
            <a:r>
              <a:rPr lang="zh-CN" altLang="en-US" smtClean="0">
                <a:latin typeface="楷体_GB2312" pitchFamily="49" charset="-122"/>
                <a:ea typeface="楷体_GB2312" pitchFamily="49" charset="-122"/>
              </a:rPr>
              <a:t>园区管理应用</a:t>
            </a:r>
            <a:endParaRPr lang="zh-CN" altLang="en-US" dirty="0">
              <a:latin typeface="楷体_GB2312" pitchFamily="49" charset="-122"/>
              <a:ea typeface="楷体_GB2312" pitchFamily="49" charset="-122"/>
            </a:endParaRPr>
          </a:p>
        </p:txBody>
      </p:sp>
      <p:sp>
        <p:nvSpPr>
          <p:cNvPr id="2" name="矩形 1"/>
          <p:cNvSpPr/>
          <p:nvPr/>
        </p:nvSpPr>
        <p:spPr>
          <a:xfrm>
            <a:off x="1418283" y="6093296"/>
            <a:ext cx="7327845" cy="646331"/>
          </a:xfrm>
          <a:prstGeom prst="rect">
            <a:avLst/>
          </a:prstGeom>
        </p:spPr>
        <p:txBody>
          <a:bodyPr wrap="square">
            <a:spAutoFit/>
          </a:bodyPr>
          <a:lstStyle/>
          <a:p>
            <a:pPr>
              <a:defRPr/>
            </a:pPr>
            <a:r>
              <a:rPr lang="zh-CN" altLang="en-US" dirty="0" smtClean="0">
                <a:latin typeface="微软雅黑" pitchFamily="34" charset="-122"/>
                <a:ea typeface="微软雅黑" pitchFamily="34" charset="-122"/>
              </a:rPr>
              <a:t>对园区</a:t>
            </a:r>
            <a:r>
              <a:rPr lang="zh-CN" altLang="en-US" dirty="0">
                <a:latin typeface="微软雅黑" pitchFamily="34" charset="-122"/>
                <a:ea typeface="微软雅黑" pitchFamily="34" charset="-122"/>
              </a:rPr>
              <a:t>的空气、水、土壤等进行环境监测，实时的发现环境污染问题和环境质量水平</a:t>
            </a:r>
          </a:p>
        </p:txBody>
      </p:sp>
      <p:sp>
        <p:nvSpPr>
          <p:cNvPr id="53" name="同心圆 52"/>
          <p:cNvSpPr/>
          <p:nvPr/>
        </p:nvSpPr>
        <p:spPr>
          <a:xfrm>
            <a:off x="899592" y="6247184"/>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5447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圆角矩形 5"/>
          <p:cNvSpPr/>
          <p:nvPr/>
        </p:nvSpPr>
        <p:spPr>
          <a:xfrm>
            <a:off x="250825" y="5743575"/>
            <a:ext cx="8640763" cy="9255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147" name="AutoShape 4" descr="http://t3.baidu.com/it/u=208562718,3341353595&amp;fm=0&amp;gp=0.jpg">
            <a:hlinkClick r:id="rId3"/>
          </p:cNvPr>
          <p:cNvSpPr>
            <a:spLocks noChangeAspect="1" noChangeArrowheads="1"/>
          </p:cNvSpPr>
          <p:nvPr/>
        </p:nvSpPr>
        <p:spPr bwMode="auto">
          <a:xfrm>
            <a:off x="63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solidFill>
                <a:srgbClr val="000000"/>
              </a:solidFill>
            </a:endParaRPr>
          </a:p>
        </p:txBody>
      </p:sp>
      <p:sp>
        <p:nvSpPr>
          <p:cNvPr id="6148" name="AutoShape 6" descr="http://t3.baidu.com/it/u=208562718,3341353595&amp;fm=0&amp;gp=0.jpg">
            <a:hlinkClick r:id="rId3"/>
          </p:cNvPr>
          <p:cNvSpPr>
            <a:spLocks noChangeAspect="1" noChangeArrowheads="1"/>
          </p:cNvSpPr>
          <p:nvPr/>
        </p:nvSpPr>
        <p:spPr bwMode="auto">
          <a:xfrm>
            <a:off x="63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solidFill>
                <a:srgbClr val="000000"/>
              </a:solidFill>
            </a:endParaRPr>
          </a:p>
        </p:txBody>
      </p:sp>
      <p:sp>
        <p:nvSpPr>
          <p:cNvPr id="6197" name="Text Box 3"/>
          <p:cNvSpPr txBox="1">
            <a:spLocks noChangeArrowheads="1"/>
          </p:cNvSpPr>
          <p:nvPr/>
        </p:nvSpPr>
        <p:spPr bwMode="auto">
          <a:xfrm>
            <a:off x="323850" y="260648"/>
            <a:ext cx="568801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spcBef>
                <a:spcPct val="50000"/>
              </a:spcBef>
            </a:pPr>
            <a:r>
              <a:rPr kumimoji="1" lang="zh-CN" altLang="en-US" sz="2600" b="1">
                <a:solidFill>
                  <a:srgbClr val="0070C0"/>
                </a:solidFill>
                <a:latin typeface="微软雅黑" pitchFamily="34" charset="-122"/>
                <a:ea typeface="微软雅黑" pitchFamily="34" charset="-122"/>
              </a:rPr>
              <a:t>智慧园区</a:t>
            </a:r>
            <a:r>
              <a:rPr kumimoji="1" lang="zh-CN" altLang="en-US" sz="2600" b="1" smtClean="0">
                <a:solidFill>
                  <a:srgbClr val="0070C0"/>
                </a:solidFill>
                <a:latin typeface="微软雅黑" pitchFamily="34" charset="-122"/>
                <a:ea typeface="微软雅黑" pitchFamily="34" charset="-122"/>
              </a:rPr>
              <a:t>：传统</a:t>
            </a:r>
            <a:r>
              <a:rPr kumimoji="1" lang="zh-CN" altLang="en-US" sz="2600" b="1">
                <a:solidFill>
                  <a:srgbClr val="0070C0"/>
                </a:solidFill>
                <a:latin typeface="微软雅黑" pitchFamily="34" charset="-122"/>
                <a:ea typeface="微软雅黑" pitchFamily="34" charset="-122"/>
              </a:rPr>
              <a:t>工业升级</a:t>
            </a:r>
            <a:r>
              <a:rPr kumimoji="1" lang="zh-CN" altLang="en-US" sz="2600" b="1" smtClean="0">
                <a:solidFill>
                  <a:srgbClr val="0070C0"/>
                </a:solidFill>
                <a:latin typeface="微软雅黑" pitchFamily="34" charset="-122"/>
                <a:ea typeface="微软雅黑" pitchFamily="34" charset="-122"/>
              </a:rPr>
              <a:t>转型 </a:t>
            </a:r>
            <a:r>
              <a:rPr kumimoji="1" lang="zh-CN" altLang="en-US" sz="2600" b="1" smtClean="0">
                <a:solidFill>
                  <a:srgbClr val="FF3300"/>
                </a:solidFill>
                <a:latin typeface="微软雅黑" pitchFamily="34" charset="-122"/>
                <a:ea typeface="微软雅黑" pitchFamily="34" charset="-122"/>
              </a:rPr>
              <a:t>催化剂</a:t>
            </a:r>
            <a:endParaRPr kumimoji="1" lang="zh-CN" altLang="en-US" sz="2600" b="1">
              <a:solidFill>
                <a:srgbClr val="FF3300"/>
              </a:solidFill>
              <a:latin typeface="微软雅黑" pitchFamily="34" charset="-122"/>
              <a:ea typeface="微软雅黑" pitchFamily="34" charset="-122"/>
            </a:endParaRPr>
          </a:p>
        </p:txBody>
      </p:sp>
      <p:sp>
        <p:nvSpPr>
          <p:cNvPr id="6150" name="TextBox 14"/>
          <p:cNvSpPr txBox="1">
            <a:spLocks noChangeArrowheads="1"/>
          </p:cNvSpPr>
          <p:nvPr/>
        </p:nvSpPr>
        <p:spPr bwMode="auto">
          <a:xfrm>
            <a:off x="971550" y="5180013"/>
            <a:ext cx="2759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algn="ctr" eaLnBrk="1" hangingPunct="1">
              <a:lnSpc>
                <a:spcPct val="150000"/>
              </a:lnSpc>
            </a:pPr>
            <a:r>
              <a:rPr lang="zh-CN" altLang="en-US" b="1">
                <a:solidFill>
                  <a:srgbClr val="002060"/>
                </a:solidFill>
                <a:latin typeface="微软雅黑" pitchFamily="34" charset="-122"/>
                <a:ea typeface="微软雅黑" pitchFamily="34" charset="-122"/>
              </a:rPr>
              <a:t>智慧园区提升生产经营各环节能力</a:t>
            </a:r>
            <a:endParaRPr lang="en-US" altLang="zh-CN" b="1">
              <a:solidFill>
                <a:srgbClr val="002060"/>
              </a:solidFill>
              <a:latin typeface="微软雅黑" pitchFamily="34" charset="-122"/>
              <a:ea typeface="微软雅黑" pitchFamily="34" charset="-122"/>
            </a:endParaRPr>
          </a:p>
        </p:txBody>
      </p:sp>
      <p:graphicFrame>
        <p:nvGraphicFramePr>
          <p:cNvPr id="57350" name="图示 57349"/>
          <p:cNvGraphicFramePr/>
          <p:nvPr>
            <p:extLst>
              <p:ext uri="{D42A27DB-BD31-4B8C-83A1-F6EECF244321}">
                <p14:modId xmlns:p14="http://schemas.microsoft.com/office/powerpoint/2010/main" val="1396308705"/>
              </p:ext>
            </p:extLst>
          </p:nvPr>
        </p:nvGraphicFramePr>
        <p:xfrm>
          <a:off x="-180528" y="1504842"/>
          <a:ext cx="4948467" cy="37243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152" name="TextBox 1"/>
          <p:cNvSpPr txBox="1">
            <a:spLocks noChangeArrowheads="1"/>
          </p:cNvSpPr>
          <p:nvPr/>
        </p:nvSpPr>
        <p:spPr bwMode="auto">
          <a:xfrm>
            <a:off x="1042988" y="1395413"/>
            <a:ext cx="8032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en-US" altLang="zh-CN" sz="1400" b="1">
                <a:solidFill>
                  <a:srgbClr val="000000"/>
                </a:solidFill>
              </a:rPr>
              <a:t>CAD</a:t>
            </a:r>
          </a:p>
          <a:p>
            <a:pPr eaLnBrk="1" hangingPunct="1"/>
            <a:r>
              <a:rPr lang="en-US" altLang="zh-CN" sz="1400" b="1">
                <a:solidFill>
                  <a:srgbClr val="000000"/>
                </a:solidFill>
              </a:rPr>
              <a:t>CAPP</a:t>
            </a:r>
          </a:p>
          <a:p>
            <a:pPr eaLnBrk="1" hangingPunct="1"/>
            <a:r>
              <a:rPr lang="en-US" altLang="zh-CN" sz="1400" b="1">
                <a:solidFill>
                  <a:srgbClr val="000000"/>
                </a:solidFill>
              </a:rPr>
              <a:t>EDA</a:t>
            </a:r>
          </a:p>
          <a:p>
            <a:pPr eaLnBrk="1" hangingPunct="1"/>
            <a:r>
              <a:rPr lang="en-US" altLang="zh-CN" sz="1400" b="1">
                <a:solidFill>
                  <a:srgbClr val="000000"/>
                </a:solidFill>
              </a:rPr>
              <a:t>…</a:t>
            </a:r>
            <a:endParaRPr lang="zh-CN" altLang="en-US" sz="1400" b="1">
              <a:solidFill>
                <a:srgbClr val="000000"/>
              </a:solidFill>
            </a:endParaRPr>
          </a:p>
        </p:txBody>
      </p:sp>
      <p:sp>
        <p:nvSpPr>
          <p:cNvPr id="5" name="矩形 4"/>
          <p:cNvSpPr/>
          <p:nvPr/>
        </p:nvSpPr>
        <p:spPr>
          <a:xfrm>
            <a:off x="395288" y="5876925"/>
            <a:ext cx="8462962" cy="739775"/>
          </a:xfrm>
          <a:prstGeom prst="rect">
            <a:avLst/>
          </a:prstGeom>
        </p:spPr>
        <p:txBody>
          <a:bodyPr>
            <a:spAutoFit/>
          </a:bodyPr>
          <a:lstStyle/>
          <a:p>
            <a:pPr>
              <a:lnSpc>
                <a:spcPct val="150000"/>
              </a:lnSpc>
              <a:defRPr/>
            </a:pPr>
            <a:r>
              <a:rPr lang="zh-CN" altLang="en-US" sz="1400" b="1">
                <a:latin typeface="微软雅黑"/>
                <a:ea typeface="微软雅黑"/>
              </a:rPr>
              <a:t>      〇   </a:t>
            </a:r>
            <a:r>
              <a:rPr lang="zh-CN" altLang="en-US" sz="1400" b="1">
                <a:latin typeface="+mj-ea"/>
                <a:ea typeface="+mj-ea"/>
              </a:rPr>
              <a:t>提高</a:t>
            </a:r>
            <a:r>
              <a:rPr lang="zh-CN" altLang="en-US" sz="1400" b="1">
                <a:solidFill>
                  <a:srgbClr val="FF0000"/>
                </a:solidFill>
                <a:latin typeface="+mj-ea"/>
                <a:ea typeface="+mj-ea"/>
              </a:rPr>
              <a:t>“</a:t>
            </a:r>
            <a:r>
              <a:rPr lang="zh-CN" altLang="zh-CN" sz="1400" b="1">
                <a:solidFill>
                  <a:srgbClr val="FF0000"/>
                </a:solidFill>
                <a:latin typeface="+mj-ea"/>
                <a:ea typeface="+mj-ea"/>
              </a:rPr>
              <a:t>三效”</a:t>
            </a:r>
            <a:r>
              <a:rPr lang="zh-CN" altLang="zh-CN" sz="1400" b="1" dirty="0">
                <a:latin typeface="+mj-ea"/>
                <a:ea typeface="+mj-ea"/>
              </a:rPr>
              <a:t>（效率、效益、</a:t>
            </a:r>
            <a:r>
              <a:rPr lang="zh-CN" altLang="zh-CN" sz="1400" b="1">
                <a:latin typeface="+mj-ea"/>
                <a:ea typeface="+mj-ea"/>
              </a:rPr>
              <a:t>效果）</a:t>
            </a:r>
            <a:r>
              <a:rPr lang="en-US" altLang="zh-CN" sz="1400" b="1">
                <a:latin typeface="+mj-ea"/>
                <a:ea typeface="+mj-ea"/>
              </a:rPr>
              <a:t>            </a:t>
            </a:r>
            <a:r>
              <a:rPr lang="en-US" altLang="zh-CN" sz="1400" b="1" smtClean="0">
                <a:latin typeface="+mj-ea"/>
                <a:ea typeface="+mj-ea"/>
              </a:rPr>
              <a:t>  </a:t>
            </a:r>
            <a:r>
              <a:rPr lang="zh-CN" altLang="en-US" sz="1400" b="1">
                <a:latin typeface="微软雅黑"/>
                <a:ea typeface="微软雅黑"/>
              </a:rPr>
              <a:t>〇  </a:t>
            </a:r>
            <a:r>
              <a:rPr lang="zh-CN" altLang="zh-CN" sz="1400" b="1">
                <a:latin typeface="+mj-ea"/>
                <a:ea typeface="+mj-ea"/>
              </a:rPr>
              <a:t>促进</a:t>
            </a:r>
            <a:r>
              <a:rPr lang="zh-CN" altLang="zh-CN" sz="1400" b="1">
                <a:solidFill>
                  <a:srgbClr val="FF0000"/>
                </a:solidFill>
                <a:latin typeface="+mj-ea"/>
                <a:ea typeface="+mj-ea"/>
              </a:rPr>
              <a:t>“三降”</a:t>
            </a:r>
            <a:r>
              <a:rPr lang="zh-CN" altLang="zh-CN" sz="1400" b="1">
                <a:latin typeface="+mj-ea"/>
                <a:ea typeface="+mj-ea"/>
              </a:rPr>
              <a:t>（成本、能耗、物耗）</a:t>
            </a:r>
            <a:endParaRPr lang="en-US" altLang="zh-CN" sz="1400" b="1">
              <a:latin typeface="+mj-ea"/>
              <a:ea typeface="+mj-ea"/>
            </a:endParaRPr>
          </a:p>
          <a:p>
            <a:pPr>
              <a:lnSpc>
                <a:spcPct val="150000"/>
              </a:lnSpc>
              <a:defRPr/>
            </a:pPr>
            <a:r>
              <a:rPr lang="zh-CN" altLang="en-US" sz="1400" b="1">
                <a:latin typeface="微软雅黑"/>
                <a:ea typeface="微软雅黑"/>
              </a:rPr>
              <a:t>      〇   </a:t>
            </a:r>
            <a:r>
              <a:rPr lang="zh-CN" altLang="zh-CN" sz="1400" b="1">
                <a:latin typeface="+mj-ea"/>
                <a:ea typeface="+mj-ea"/>
              </a:rPr>
              <a:t>增强</a:t>
            </a:r>
            <a:r>
              <a:rPr lang="zh-CN" altLang="zh-CN" sz="1400" b="1" dirty="0">
                <a:latin typeface="+mj-ea"/>
                <a:ea typeface="+mj-ea"/>
              </a:rPr>
              <a:t>“</a:t>
            </a:r>
            <a:r>
              <a:rPr lang="zh-CN" altLang="zh-CN" sz="1400" b="1" dirty="0">
                <a:solidFill>
                  <a:srgbClr val="FF0000"/>
                </a:solidFill>
                <a:latin typeface="+mj-ea"/>
                <a:ea typeface="+mj-ea"/>
              </a:rPr>
              <a:t>三力”</a:t>
            </a:r>
            <a:r>
              <a:rPr lang="zh-CN" altLang="zh-CN" sz="1400" b="1" dirty="0">
                <a:latin typeface="+mj-ea"/>
                <a:ea typeface="+mj-ea"/>
              </a:rPr>
              <a:t>（竞争力、生产力、</a:t>
            </a:r>
            <a:r>
              <a:rPr lang="zh-CN" altLang="zh-CN" sz="1400" b="1">
                <a:latin typeface="+mj-ea"/>
                <a:ea typeface="+mj-ea"/>
              </a:rPr>
              <a:t>创造力）</a:t>
            </a:r>
            <a:r>
              <a:rPr lang="en-US" altLang="zh-CN" sz="1400" b="1">
                <a:latin typeface="+mj-ea"/>
                <a:ea typeface="+mj-ea"/>
              </a:rPr>
              <a:t>        </a:t>
            </a:r>
            <a:r>
              <a:rPr lang="zh-CN" altLang="en-US" sz="1400" b="1">
                <a:latin typeface="微软雅黑"/>
                <a:ea typeface="微软雅黑"/>
              </a:rPr>
              <a:t>〇   </a:t>
            </a:r>
            <a:r>
              <a:rPr lang="zh-CN" altLang="zh-CN" sz="1400" b="1">
                <a:latin typeface="+mj-ea"/>
                <a:ea typeface="+mj-ea"/>
              </a:rPr>
              <a:t>凸</a:t>
            </a:r>
            <a:r>
              <a:rPr lang="zh-CN" altLang="zh-CN" sz="1400" b="1" dirty="0">
                <a:latin typeface="+mj-ea"/>
                <a:ea typeface="+mj-ea"/>
              </a:rPr>
              <a:t>显</a:t>
            </a:r>
            <a:r>
              <a:rPr lang="zh-CN" altLang="zh-CN" sz="1400" b="1" dirty="0">
                <a:solidFill>
                  <a:srgbClr val="FF0000"/>
                </a:solidFill>
                <a:latin typeface="+mj-ea"/>
                <a:ea typeface="+mj-ea"/>
              </a:rPr>
              <a:t>“三省”</a:t>
            </a:r>
            <a:r>
              <a:rPr lang="zh-CN" altLang="zh-CN" sz="1400" b="1" dirty="0">
                <a:latin typeface="+mj-ea"/>
                <a:ea typeface="+mj-ea"/>
              </a:rPr>
              <a:t>（人力、物力、</a:t>
            </a:r>
            <a:r>
              <a:rPr lang="zh-CN" altLang="zh-CN" sz="1400" b="1">
                <a:latin typeface="+mj-ea"/>
                <a:ea typeface="+mj-ea"/>
              </a:rPr>
              <a:t>财力）</a:t>
            </a:r>
            <a:endParaRPr lang="zh-CN" altLang="zh-CN" sz="1400" b="1" dirty="0">
              <a:latin typeface="+mj-ea"/>
              <a:ea typeface="+mj-ea"/>
            </a:endParaRPr>
          </a:p>
        </p:txBody>
      </p:sp>
      <p:sp>
        <p:nvSpPr>
          <p:cNvPr id="6154" name="TextBox 33"/>
          <p:cNvSpPr txBox="1">
            <a:spLocks noChangeArrowheads="1"/>
          </p:cNvSpPr>
          <p:nvPr/>
        </p:nvSpPr>
        <p:spPr bwMode="auto">
          <a:xfrm>
            <a:off x="3059113" y="3986213"/>
            <a:ext cx="64928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en-US" altLang="zh-CN" sz="1400" b="1">
                <a:solidFill>
                  <a:srgbClr val="000000"/>
                </a:solidFill>
              </a:rPr>
              <a:t>CIMS</a:t>
            </a:r>
          </a:p>
          <a:p>
            <a:pPr eaLnBrk="1" hangingPunct="1"/>
            <a:r>
              <a:rPr lang="en-US" altLang="zh-CN" sz="1400" b="1">
                <a:solidFill>
                  <a:srgbClr val="000000"/>
                </a:solidFill>
              </a:rPr>
              <a:t>CAM</a:t>
            </a:r>
          </a:p>
          <a:p>
            <a:pPr eaLnBrk="1" hangingPunct="1"/>
            <a:r>
              <a:rPr lang="en-US" altLang="zh-CN" sz="1400" b="1">
                <a:solidFill>
                  <a:srgbClr val="000000"/>
                </a:solidFill>
              </a:rPr>
              <a:t>…</a:t>
            </a:r>
            <a:endParaRPr lang="zh-CN" altLang="en-US" sz="1400" b="1">
              <a:solidFill>
                <a:srgbClr val="000000"/>
              </a:solidFill>
            </a:endParaRPr>
          </a:p>
        </p:txBody>
      </p:sp>
      <p:sp>
        <p:nvSpPr>
          <p:cNvPr id="6155" name="TextBox 39"/>
          <p:cNvSpPr txBox="1">
            <a:spLocks noChangeArrowheads="1"/>
          </p:cNvSpPr>
          <p:nvPr/>
        </p:nvSpPr>
        <p:spPr bwMode="auto">
          <a:xfrm>
            <a:off x="3276600" y="1825625"/>
            <a:ext cx="6477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en-US" altLang="zh-CN" sz="1400" b="1">
                <a:solidFill>
                  <a:srgbClr val="000000"/>
                </a:solidFill>
              </a:rPr>
              <a:t>CRM</a:t>
            </a:r>
          </a:p>
          <a:p>
            <a:pPr eaLnBrk="1" hangingPunct="1"/>
            <a:r>
              <a:rPr lang="en-US" altLang="zh-CN" sz="1400" b="1">
                <a:solidFill>
                  <a:srgbClr val="000000"/>
                </a:solidFill>
              </a:rPr>
              <a:t>ERP</a:t>
            </a:r>
          </a:p>
          <a:p>
            <a:pPr eaLnBrk="1" hangingPunct="1"/>
            <a:r>
              <a:rPr lang="en-US" altLang="zh-CN" sz="1400" b="1">
                <a:solidFill>
                  <a:srgbClr val="000000"/>
                </a:solidFill>
              </a:rPr>
              <a:t>…</a:t>
            </a:r>
            <a:endParaRPr lang="zh-CN" altLang="en-US" sz="1400" b="1">
              <a:solidFill>
                <a:srgbClr val="000000"/>
              </a:solidFill>
            </a:endParaRPr>
          </a:p>
        </p:txBody>
      </p:sp>
      <p:sp>
        <p:nvSpPr>
          <p:cNvPr id="6156" name="TextBox 40"/>
          <p:cNvSpPr txBox="1">
            <a:spLocks noChangeArrowheads="1"/>
          </p:cNvSpPr>
          <p:nvPr/>
        </p:nvSpPr>
        <p:spPr bwMode="auto">
          <a:xfrm>
            <a:off x="900113" y="3914775"/>
            <a:ext cx="6477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en-US" altLang="zh-CN" sz="1400" b="1">
                <a:solidFill>
                  <a:srgbClr val="000000"/>
                </a:solidFill>
              </a:rPr>
              <a:t>DCS</a:t>
            </a:r>
          </a:p>
          <a:p>
            <a:pPr eaLnBrk="1" hangingPunct="1"/>
            <a:r>
              <a:rPr lang="en-US" altLang="zh-CN" sz="1400" b="1">
                <a:solidFill>
                  <a:srgbClr val="000000"/>
                </a:solidFill>
              </a:rPr>
              <a:t>IEM</a:t>
            </a:r>
          </a:p>
          <a:p>
            <a:pPr eaLnBrk="1" hangingPunct="1"/>
            <a:r>
              <a:rPr lang="en-US" altLang="zh-CN" sz="1400" b="1">
                <a:solidFill>
                  <a:srgbClr val="000000"/>
                </a:solidFill>
              </a:rPr>
              <a:t>…</a:t>
            </a:r>
            <a:endParaRPr lang="zh-CN" altLang="en-US" sz="1400" b="1">
              <a:solidFill>
                <a:srgbClr val="000000"/>
              </a:solidFill>
            </a:endParaRPr>
          </a:p>
        </p:txBody>
      </p:sp>
      <p:sp>
        <p:nvSpPr>
          <p:cNvPr id="6157" name="TextBox 2"/>
          <p:cNvSpPr txBox="1">
            <a:spLocks noChangeArrowheads="1"/>
          </p:cNvSpPr>
          <p:nvPr/>
        </p:nvSpPr>
        <p:spPr bwMode="auto">
          <a:xfrm>
            <a:off x="5651500" y="1495425"/>
            <a:ext cx="28082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algn="ctr" eaLnBrk="1" hangingPunct="1"/>
            <a:r>
              <a:rPr lang="zh-CN" altLang="en-US" sz="1400" b="1">
                <a:solidFill>
                  <a:srgbClr val="000000"/>
                </a:solidFill>
                <a:latin typeface="微软雅黑" pitchFamily="34" charset="-122"/>
                <a:ea typeface="微软雅黑" pitchFamily="34" charset="-122"/>
              </a:rPr>
              <a:t>产业微笑曲线</a:t>
            </a:r>
          </a:p>
        </p:txBody>
      </p:sp>
      <p:cxnSp>
        <p:nvCxnSpPr>
          <p:cNvPr id="22" name="直接箭头连接符 21"/>
          <p:cNvCxnSpPr/>
          <p:nvPr/>
        </p:nvCxnSpPr>
        <p:spPr>
          <a:xfrm flipV="1">
            <a:off x="5299075" y="1651000"/>
            <a:ext cx="0" cy="29352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a:off x="5299075" y="4586288"/>
            <a:ext cx="3363913"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6160" name="TextBox 28"/>
          <p:cNvSpPr txBox="1">
            <a:spLocks noChangeArrowheads="1"/>
          </p:cNvSpPr>
          <p:nvPr/>
        </p:nvSpPr>
        <p:spPr bwMode="auto">
          <a:xfrm>
            <a:off x="4932363" y="1651000"/>
            <a:ext cx="3667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zh-CN" altLang="en-US" sz="1400" b="1">
                <a:solidFill>
                  <a:srgbClr val="000000"/>
                </a:solidFill>
                <a:latin typeface="微软雅黑" pitchFamily="34" charset="-122"/>
                <a:ea typeface="微软雅黑" pitchFamily="34" charset="-122"/>
              </a:rPr>
              <a:t>高</a:t>
            </a:r>
            <a:endParaRPr lang="en-US" altLang="zh-CN" sz="1400" b="1">
              <a:solidFill>
                <a:srgbClr val="000000"/>
              </a:solidFill>
              <a:latin typeface="微软雅黑" pitchFamily="34" charset="-122"/>
              <a:ea typeface="微软雅黑" pitchFamily="34" charset="-122"/>
            </a:endParaRPr>
          </a:p>
          <a:p>
            <a:pPr eaLnBrk="1" hangingPunct="1"/>
            <a:r>
              <a:rPr lang="zh-CN" altLang="en-US" sz="1400" b="1">
                <a:solidFill>
                  <a:srgbClr val="000000"/>
                </a:solidFill>
                <a:latin typeface="微软雅黑" pitchFamily="34" charset="-122"/>
                <a:ea typeface="微软雅黑" pitchFamily="34" charset="-122"/>
              </a:rPr>
              <a:t>端</a:t>
            </a:r>
          </a:p>
        </p:txBody>
      </p:sp>
      <p:sp>
        <p:nvSpPr>
          <p:cNvPr id="6161" name="TextBox 34"/>
          <p:cNvSpPr txBox="1">
            <a:spLocks noChangeArrowheads="1"/>
          </p:cNvSpPr>
          <p:nvPr/>
        </p:nvSpPr>
        <p:spPr bwMode="auto">
          <a:xfrm>
            <a:off x="4932363" y="2867025"/>
            <a:ext cx="48895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zh-CN" altLang="en-US" sz="1400" b="1">
                <a:solidFill>
                  <a:srgbClr val="000000"/>
                </a:solidFill>
                <a:latin typeface="微软雅黑" pitchFamily="34" charset="-122"/>
                <a:ea typeface="微软雅黑" pitchFamily="34" charset="-122"/>
              </a:rPr>
              <a:t>附</a:t>
            </a:r>
            <a:endParaRPr lang="en-US" altLang="zh-CN" sz="1400" b="1">
              <a:solidFill>
                <a:srgbClr val="000000"/>
              </a:solidFill>
              <a:latin typeface="微软雅黑" pitchFamily="34" charset="-122"/>
              <a:ea typeface="微软雅黑" pitchFamily="34" charset="-122"/>
            </a:endParaRPr>
          </a:p>
          <a:p>
            <a:pPr eaLnBrk="1" hangingPunct="1"/>
            <a:r>
              <a:rPr lang="zh-CN" altLang="en-US" sz="1400" b="1">
                <a:solidFill>
                  <a:srgbClr val="000000"/>
                </a:solidFill>
                <a:latin typeface="微软雅黑" pitchFamily="34" charset="-122"/>
                <a:ea typeface="微软雅黑" pitchFamily="34" charset="-122"/>
              </a:rPr>
              <a:t>加</a:t>
            </a:r>
            <a:endParaRPr lang="en-US" altLang="zh-CN" sz="1400" b="1">
              <a:solidFill>
                <a:srgbClr val="000000"/>
              </a:solidFill>
              <a:latin typeface="微软雅黑" pitchFamily="34" charset="-122"/>
              <a:ea typeface="微软雅黑" pitchFamily="34" charset="-122"/>
            </a:endParaRPr>
          </a:p>
          <a:p>
            <a:pPr eaLnBrk="1" hangingPunct="1"/>
            <a:r>
              <a:rPr lang="zh-CN" altLang="en-US" sz="1400" b="1">
                <a:solidFill>
                  <a:srgbClr val="000000"/>
                </a:solidFill>
                <a:latin typeface="微软雅黑" pitchFamily="34" charset="-122"/>
                <a:ea typeface="微软雅黑" pitchFamily="34" charset="-122"/>
              </a:rPr>
              <a:t>值</a:t>
            </a:r>
          </a:p>
        </p:txBody>
      </p:sp>
      <p:sp>
        <p:nvSpPr>
          <p:cNvPr id="6162" name="TextBox 35"/>
          <p:cNvSpPr txBox="1">
            <a:spLocks noChangeArrowheads="1"/>
          </p:cNvSpPr>
          <p:nvPr/>
        </p:nvSpPr>
        <p:spPr bwMode="auto">
          <a:xfrm>
            <a:off x="4932363" y="4081463"/>
            <a:ext cx="36671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zh-CN" altLang="en-US" sz="1400" b="1">
                <a:solidFill>
                  <a:srgbClr val="000000"/>
                </a:solidFill>
                <a:latin typeface="微软雅黑" pitchFamily="34" charset="-122"/>
                <a:ea typeface="微软雅黑" pitchFamily="34" charset="-122"/>
              </a:rPr>
              <a:t>低</a:t>
            </a:r>
            <a:endParaRPr lang="en-US" altLang="zh-CN" sz="1400" b="1">
              <a:solidFill>
                <a:srgbClr val="000000"/>
              </a:solidFill>
              <a:latin typeface="微软雅黑" pitchFamily="34" charset="-122"/>
              <a:ea typeface="微软雅黑" pitchFamily="34" charset="-122"/>
            </a:endParaRPr>
          </a:p>
          <a:p>
            <a:pPr eaLnBrk="1" hangingPunct="1"/>
            <a:r>
              <a:rPr lang="zh-CN" altLang="en-US" sz="1400" b="1">
                <a:solidFill>
                  <a:srgbClr val="000000"/>
                </a:solidFill>
                <a:latin typeface="微软雅黑" pitchFamily="34" charset="-122"/>
                <a:ea typeface="微软雅黑" pitchFamily="34" charset="-122"/>
              </a:rPr>
              <a:t>端</a:t>
            </a:r>
          </a:p>
        </p:txBody>
      </p:sp>
      <p:sp>
        <p:nvSpPr>
          <p:cNvPr id="6163" name="TextBox 37"/>
          <p:cNvSpPr txBox="1">
            <a:spLocks noChangeArrowheads="1"/>
          </p:cNvSpPr>
          <p:nvPr/>
        </p:nvSpPr>
        <p:spPr bwMode="auto">
          <a:xfrm>
            <a:off x="6613525" y="4581525"/>
            <a:ext cx="7715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zh-CN" altLang="en-US" sz="1400" b="1">
                <a:solidFill>
                  <a:srgbClr val="000000"/>
                </a:solidFill>
                <a:latin typeface="微软雅黑" pitchFamily="34" charset="-122"/>
                <a:ea typeface="微软雅黑" pitchFamily="34" charset="-122"/>
              </a:rPr>
              <a:t>产业链</a:t>
            </a:r>
          </a:p>
        </p:txBody>
      </p:sp>
      <p:cxnSp>
        <p:nvCxnSpPr>
          <p:cNvPr id="7" name="直接箭头连接符 6"/>
          <p:cNvCxnSpPr/>
          <p:nvPr/>
        </p:nvCxnSpPr>
        <p:spPr>
          <a:xfrm flipH="1" flipV="1">
            <a:off x="5670550" y="2349500"/>
            <a:ext cx="917575" cy="1933575"/>
          </a:xfrm>
          <a:prstGeom prst="straightConnector1">
            <a:avLst/>
          </a:prstGeom>
          <a:ln w="28575">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7596188" y="2336800"/>
            <a:ext cx="850900" cy="1946275"/>
          </a:xfrm>
          <a:prstGeom prst="straightConnector1">
            <a:avLst/>
          </a:prstGeom>
          <a:ln w="28575">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6166" name="TextBox 32"/>
          <p:cNvSpPr txBox="1">
            <a:spLocks noChangeArrowheads="1"/>
          </p:cNvSpPr>
          <p:nvPr/>
        </p:nvSpPr>
        <p:spPr bwMode="auto">
          <a:xfrm>
            <a:off x="5724525" y="4581525"/>
            <a:ext cx="719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zh-CN" altLang="en-US" sz="1400" b="1">
                <a:solidFill>
                  <a:srgbClr val="000000"/>
                </a:solidFill>
                <a:latin typeface="微软雅黑" pitchFamily="34" charset="-122"/>
                <a:ea typeface="微软雅黑" pitchFamily="34" charset="-122"/>
              </a:rPr>
              <a:t>低端</a:t>
            </a:r>
          </a:p>
        </p:txBody>
      </p:sp>
      <p:sp>
        <p:nvSpPr>
          <p:cNvPr id="4" name="TextBox 3"/>
          <p:cNvSpPr txBox="1"/>
          <p:nvPr/>
        </p:nvSpPr>
        <p:spPr>
          <a:xfrm>
            <a:off x="1316038" y="5589588"/>
            <a:ext cx="2608262" cy="338137"/>
          </a:xfrm>
          <a:prstGeom prst="rect">
            <a:avLst/>
          </a:prstGeom>
          <a:solidFill>
            <a:schemeClr val="bg1"/>
          </a:solidFill>
        </p:spPr>
        <p:txBody>
          <a:bodyPr>
            <a:spAutoFit/>
          </a:bodyPr>
          <a:lstStyle/>
          <a:p>
            <a:pPr>
              <a:defRPr/>
            </a:pPr>
            <a:r>
              <a:rPr lang="zh-CN" altLang="en-US" sz="1600" b="1">
                <a:solidFill>
                  <a:prstClr val="black"/>
                </a:solidFill>
                <a:latin typeface="+mj-ea"/>
                <a:ea typeface="+mj-ea"/>
              </a:rPr>
              <a:t>智慧园区提升工业化水平</a:t>
            </a:r>
            <a:endParaRPr lang="zh-CN" altLang="en-US" sz="1600" b="1" dirty="0">
              <a:solidFill>
                <a:prstClr val="black"/>
              </a:solidFill>
              <a:latin typeface="+mj-ea"/>
              <a:ea typeface="+mj-ea"/>
            </a:endParaRPr>
          </a:p>
        </p:txBody>
      </p:sp>
      <p:cxnSp>
        <p:nvCxnSpPr>
          <p:cNvPr id="16" name="直接连接符 15"/>
          <p:cNvCxnSpPr/>
          <p:nvPr/>
        </p:nvCxnSpPr>
        <p:spPr>
          <a:xfrm>
            <a:off x="4643438" y="1395413"/>
            <a:ext cx="0" cy="4194175"/>
          </a:xfrm>
          <a:prstGeom prst="line">
            <a:avLst/>
          </a:prstGeom>
          <a:ln w="28575">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6169" name="矩形 13"/>
          <p:cNvSpPr>
            <a:spLocks noChangeArrowheads="1"/>
          </p:cNvSpPr>
          <p:nvPr/>
        </p:nvSpPr>
        <p:spPr bwMode="auto">
          <a:xfrm>
            <a:off x="7812088" y="4581525"/>
            <a:ext cx="54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400" b="1">
                <a:solidFill>
                  <a:srgbClr val="000000"/>
                </a:solidFill>
                <a:latin typeface="微软雅黑" pitchFamily="34" charset="-122"/>
                <a:ea typeface="微软雅黑" pitchFamily="34" charset="-122"/>
              </a:rPr>
              <a:t>高端</a:t>
            </a:r>
          </a:p>
        </p:txBody>
      </p:sp>
      <p:cxnSp>
        <p:nvCxnSpPr>
          <p:cNvPr id="19" name="直接连接符 18"/>
          <p:cNvCxnSpPr/>
          <p:nvPr/>
        </p:nvCxnSpPr>
        <p:spPr>
          <a:xfrm>
            <a:off x="5299075" y="3068638"/>
            <a:ext cx="350678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H="1">
            <a:off x="6443663" y="1825625"/>
            <a:ext cx="19050" cy="2760663"/>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7667625" y="1825625"/>
            <a:ext cx="0" cy="276066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7354" name="圆角矩形 57353"/>
          <p:cNvSpPr/>
          <p:nvPr/>
        </p:nvSpPr>
        <p:spPr>
          <a:xfrm>
            <a:off x="4859338" y="5013325"/>
            <a:ext cx="836612" cy="234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b="1">
                <a:latin typeface="微软雅黑" pitchFamily="34" charset="-122"/>
                <a:ea typeface="微软雅黑" pitchFamily="34" charset="-122"/>
              </a:rPr>
              <a:t>低端产业</a:t>
            </a:r>
          </a:p>
        </p:txBody>
      </p:sp>
      <p:sp>
        <p:nvSpPr>
          <p:cNvPr id="54" name="圆角矩形 53"/>
          <p:cNvSpPr/>
          <p:nvPr/>
        </p:nvSpPr>
        <p:spPr>
          <a:xfrm>
            <a:off x="6011863" y="5013325"/>
            <a:ext cx="836612" cy="234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b="1">
                <a:latin typeface="微软雅黑" pitchFamily="34" charset="-122"/>
                <a:ea typeface="微软雅黑" pitchFamily="34" charset="-122"/>
              </a:rPr>
              <a:t>高端产业</a:t>
            </a:r>
          </a:p>
        </p:txBody>
      </p:sp>
      <p:sp>
        <p:nvSpPr>
          <p:cNvPr id="58" name="圆角矩形 57"/>
          <p:cNvSpPr/>
          <p:nvPr/>
        </p:nvSpPr>
        <p:spPr>
          <a:xfrm>
            <a:off x="7019925" y="5035550"/>
            <a:ext cx="836613" cy="234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b="1">
                <a:latin typeface="微软雅黑" pitchFamily="34" charset="-122"/>
                <a:ea typeface="微软雅黑" pitchFamily="34" charset="-122"/>
              </a:rPr>
              <a:t>产业低端</a:t>
            </a:r>
          </a:p>
        </p:txBody>
      </p:sp>
      <p:sp>
        <p:nvSpPr>
          <p:cNvPr id="59" name="圆角矩形 58"/>
          <p:cNvSpPr/>
          <p:nvPr/>
        </p:nvSpPr>
        <p:spPr>
          <a:xfrm>
            <a:off x="8172450" y="5065713"/>
            <a:ext cx="836613" cy="234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b="1">
                <a:latin typeface="微软雅黑" pitchFamily="34" charset="-122"/>
                <a:ea typeface="微软雅黑" pitchFamily="34" charset="-122"/>
              </a:rPr>
              <a:t>产业高端</a:t>
            </a:r>
          </a:p>
        </p:txBody>
      </p:sp>
      <p:sp>
        <p:nvSpPr>
          <p:cNvPr id="6177" name="TextBox 44"/>
          <p:cNvSpPr txBox="1">
            <a:spLocks noChangeArrowheads="1"/>
          </p:cNvSpPr>
          <p:nvPr/>
        </p:nvSpPr>
        <p:spPr bwMode="auto">
          <a:xfrm>
            <a:off x="5076825" y="5300663"/>
            <a:ext cx="3671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algn="ctr" eaLnBrk="1" hangingPunct="1">
              <a:lnSpc>
                <a:spcPct val="150000"/>
              </a:lnSpc>
            </a:pPr>
            <a:r>
              <a:rPr lang="zh-CN" altLang="en-US" b="1">
                <a:solidFill>
                  <a:srgbClr val="002060"/>
                </a:solidFill>
                <a:latin typeface="微软雅黑" pitchFamily="34" charset="-122"/>
                <a:ea typeface="微软雅黑" pitchFamily="34" charset="-122"/>
              </a:rPr>
              <a:t>信息化促使产业和产业环节向高端发展</a:t>
            </a:r>
            <a:endParaRPr lang="en-US" altLang="zh-CN" b="1">
              <a:solidFill>
                <a:srgbClr val="002060"/>
              </a:solidFill>
              <a:latin typeface="微软雅黑" pitchFamily="34" charset="-122"/>
              <a:ea typeface="微软雅黑" pitchFamily="34" charset="-122"/>
            </a:endParaRPr>
          </a:p>
        </p:txBody>
      </p:sp>
      <p:cxnSp>
        <p:nvCxnSpPr>
          <p:cNvPr id="31" name="直接箭头连接符 30"/>
          <p:cNvCxnSpPr>
            <a:stCxn id="57354" idx="3"/>
            <a:endCxn id="54" idx="1"/>
          </p:cNvCxnSpPr>
          <p:nvPr/>
        </p:nvCxnSpPr>
        <p:spPr>
          <a:xfrm>
            <a:off x="5695950" y="5130800"/>
            <a:ext cx="315913"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7345" name="直接箭头连接符 57344"/>
          <p:cNvCxnSpPr/>
          <p:nvPr/>
        </p:nvCxnSpPr>
        <p:spPr>
          <a:xfrm>
            <a:off x="7797800" y="5157788"/>
            <a:ext cx="37465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57349" name="新月形 57348"/>
          <p:cNvSpPr/>
          <p:nvPr/>
        </p:nvSpPr>
        <p:spPr>
          <a:xfrm rot="16200000">
            <a:off x="6042819" y="1948657"/>
            <a:ext cx="2039937" cy="2101850"/>
          </a:xfrm>
          <a:prstGeom prst="moon">
            <a:avLst>
              <a:gd name="adj" fmla="val 1177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p>
        </p:txBody>
      </p:sp>
      <p:sp>
        <p:nvSpPr>
          <p:cNvPr id="57351" name="椭圆 57350"/>
          <p:cNvSpPr/>
          <p:nvPr/>
        </p:nvSpPr>
        <p:spPr>
          <a:xfrm>
            <a:off x="5961063" y="2211388"/>
            <a:ext cx="149225" cy="19843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p>
        </p:txBody>
      </p:sp>
      <p:sp>
        <p:nvSpPr>
          <p:cNvPr id="57" name="椭圆 56"/>
          <p:cNvSpPr/>
          <p:nvPr/>
        </p:nvSpPr>
        <p:spPr>
          <a:xfrm>
            <a:off x="6227763" y="3225800"/>
            <a:ext cx="195262" cy="203200"/>
          </a:xfrm>
          <a:prstGeom prst="ellipse">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p>
        </p:txBody>
      </p:sp>
      <p:sp>
        <p:nvSpPr>
          <p:cNvPr id="60" name="椭圆 59"/>
          <p:cNvSpPr/>
          <p:nvPr/>
        </p:nvSpPr>
        <p:spPr>
          <a:xfrm>
            <a:off x="6948488" y="3735388"/>
            <a:ext cx="215900" cy="2698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p>
        </p:txBody>
      </p:sp>
      <p:sp>
        <p:nvSpPr>
          <p:cNvPr id="64" name="椭圆 63"/>
          <p:cNvSpPr/>
          <p:nvPr/>
        </p:nvSpPr>
        <p:spPr>
          <a:xfrm>
            <a:off x="6011863" y="2708275"/>
            <a:ext cx="195262" cy="20478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solidFill>
                <a:schemeClr val="bg1"/>
              </a:solidFill>
            </a:endParaRPr>
          </a:p>
        </p:txBody>
      </p:sp>
      <p:sp>
        <p:nvSpPr>
          <p:cNvPr id="57352" name="TextBox 57351"/>
          <p:cNvSpPr txBox="1"/>
          <p:nvPr/>
        </p:nvSpPr>
        <p:spPr>
          <a:xfrm>
            <a:off x="6078538" y="2133600"/>
            <a:ext cx="581025" cy="307777"/>
          </a:xfrm>
          <a:prstGeom prst="rect">
            <a:avLst/>
          </a:prstGeom>
          <a:noFill/>
        </p:spPr>
        <p:txBody>
          <a:bodyPr>
            <a:spAutoFit/>
          </a:bodyPr>
          <a:lstStyle/>
          <a:p>
            <a:pPr>
              <a:defRPr/>
            </a:pPr>
            <a:r>
              <a:rPr lang="zh-CN" altLang="en-US" sz="1400">
                <a:latin typeface="+mj-ea"/>
                <a:ea typeface="+mj-ea"/>
              </a:rPr>
              <a:t>创新</a:t>
            </a:r>
          </a:p>
        </p:txBody>
      </p:sp>
      <p:sp>
        <p:nvSpPr>
          <p:cNvPr id="65" name="TextBox 64"/>
          <p:cNvSpPr txBox="1"/>
          <p:nvPr/>
        </p:nvSpPr>
        <p:spPr>
          <a:xfrm>
            <a:off x="6149975" y="2636838"/>
            <a:ext cx="582613" cy="307777"/>
          </a:xfrm>
          <a:prstGeom prst="rect">
            <a:avLst/>
          </a:prstGeom>
          <a:noFill/>
        </p:spPr>
        <p:txBody>
          <a:bodyPr>
            <a:spAutoFit/>
          </a:bodyPr>
          <a:lstStyle/>
          <a:p>
            <a:pPr>
              <a:defRPr/>
            </a:pPr>
            <a:r>
              <a:rPr lang="zh-CN" altLang="en-US" sz="1400">
                <a:latin typeface="+mj-ea"/>
                <a:ea typeface="+mj-ea"/>
              </a:rPr>
              <a:t>研发</a:t>
            </a:r>
          </a:p>
        </p:txBody>
      </p:sp>
      <p:sp>
        <p:nvSpPr>
          <p:cNvPr id="66" name="TextBox 65"/>
          <p:cNvSpPr txBox="1"/>
          <p:nvPr/>
        </p:nvSpPr>
        <p:spPr>
          <a:xfrm>
            <a:off x="6372225" y="3152775"/>
            <a:ext cx="581025" cy="307777"/>
          </a:xfrm>
          <a:prstGeom prst="rect">
            <a:avLst/>
          </a:prstGeom>
          <a:noFill/>
        </p:spPr>
        <p:txBody>
          <a:bodyPr>
            <a:spAutoFit/>
          </a:bodyPr>
          <a:lstStyle/>
          <a:p>
            <a:pPr>
              <a:defRPr/>
            </a:pPr>
            <a:r>
              <a:rPr lang="zh-CN" altLang="en-US" sz="1400">
                <a:latin typeface="+mj-ea"/>
                <a:ea typeface="+mj-ea"/>
              </a:rPr>
              <a:t>设计</a:t>
            </a:r>
          </a:p>
        </p:txBody>
      </p:sp>
      <p:sp>
        <p:nvSpPr>
          <p:cNvPr id="67" name="TextBox 66"/>
          <p:cNvSpPr txBox="1"/>
          <p:nvPr/>
        </p:nvSpPr>
        <p:spPr>
          <a:xfrm>
            <a:off x="7589838" y="2133600"/>
            <a:ext cx="582612" cy="307777"/>
          </a:xfrm>
          <a:prstGeom prst="rect">
            <a:avLst/>
          </a:prstGeom>
          <a:noFill/>
        </p:spPr>
        <p:txBody>
          <a:bodyPr>
            <a:spAutoFit/>
          </a:bodyPr>
          <a:lstStyle/>
          <a:p>
            <a:pPr>
              <a:defRPr/>
            </a:pPr>
            <a:r>
              <a:rPr lang="zh-CN" altLang="en-US" sz="1400">
                <a:latin typeface="+mj-ea"/>
                <a:ea typeface="+mj-ea"/>
              </a:rPr>
              <a:t>品牌</a:t>
            </a:r>
          </a:p>
        </p:txBody>
      </p:sp>
      <p:sp>
        <p:nvSpPr>
          <p:cNvPr id="68" name="TextBox 67"/>
          <p:cNvSpPr txBox="1"/>
          <p:nvPr/>
        </p:nvSpPr>
        <p:spPr>
          <a:xfrm>
            <a:off x="7518400" y="2492375"/>
            <a:ext cx="582613" cy="307777"/>
          </a:xfrm>
          <a:prstGeom prst="rect">
            <a:avLst/>
          </a:prstGeom>
          <a:noFill/>
        </p:spPr>
        <p:txBody>
          <a:bodyPr>
            <a:spAutoFit/>
          </a:bodyPr>
          <a:lstStyle/>
          <a:p>
            <a:pPr>
              <a:defRPr/>
            </a:pPr>
            <a:r>
              <a:rPr lang="zh-CN" altLang="en-US" sz="1400">
                <a:latin typeface="+mj-ea"/>
                <a:ea typeface="+mj-ea"/>
              </a:rPr>
              <a:t>服务</a:t>
            </a:r>
          </a:p>
        </p:txBody>
      </p:sp>
      <p:sp>
        <p:nvSpPr>
          <p:cNvPr id="70" name="TextBox 69"/>
          <p:cNvSpPr txBox="1"/>
          <p:nvPr/>
        </p:nvSpPr>
        <p:spPr>
          <a:xfrm>
            <a:off x="7446963" y="2781300"/>
            <a:ext cx="581025" cy="307777"/>
          </a:xfrm>
          <a:prstGeom prst="rect">
            <a:avLst/>
          </a:prstGeom>
          <a:noFill/>
        </p:spPr>
        <p:txBody>
          <a:bodyPr>
            <a:spAutoFit/>
          </a:bodyPr>
          <a:lstStyle/>
          <a:p>
            <a:pPr>
              <a:defRPr/>
            </a:pPr>
            <a:r>
              <a:rPr lang="zh-CN" altLang="en-US" sz="1400">
                <a:latin typeface="+mj-ea"/>
                <a:ea typeface="+mj-ea"/>
              </a:rPr>
              <a:t>行销</a:t>
            </a:r>
          </a:p>
        </p:txBody>
      </p:sp>
      <p:sp>
        <p:nvSpPr>
          <p:cNvPr id="72" name="TextBox 71"/>
          <p:cNvSpPr txBox="1"/>
          <p:nvPr/>
        </p:nvSpPr>
        <p:spPr>
          <a:xfrm>
            <a:off x="7235825" y="3152775"/>
            <a:ext cx="582613" cy="307777"/>
          </a:xfrm>
          <a:prstGeom prst="rect">
            <a:avLst/>
          </a:prstGeom>
          <a:noFill/>
        </p:spPr>
        <p:txBody>
          <a:bodyPr>
            <a:spAutoFit/>
          </a:bodyPr>
          <a:lstStyle/>
          <a:p>
            <a:pPr>
              <a:defRPr/>
            </a:pPr>
            <a:r>
              <a:rPr lang="zh-CN" altLang="en-US" sz="1400">
                <a:latin typeface="+mj-ea"/>
                <a:ea typeface="+mj-ea"/>
              </a:rPr>
              <a:t>物流</a:t>
            </a:r>
          </a:p>
        </p:txBody>
      </p:sp>
      <p:sp>
        <p:nvSpPr>
          <p:cNvPr id="73" name="椭圆 72"/>
          <p:cNvSpPr/>
          <p:nvPr/>
        </p:nvSpPr>
        <p:spPr>
          <a:xfrm>
            <a:off x="8016875" y="2211388"/>
            <a:ext cx="155575" cy="19843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p>
        </p:txBody>
      </p:sp>
      <p:sp>
        <p:nvSpPr>
          <p:cNvPr id="74" name="椭圆 73"/>
          <p:cNvSpPr/>
          <p:nvPr/>
        </p:nvSpPr>
        <p:spPr>
          <a:xfrm>
            <a:off x="7885113" y="2852738"/>
            <a:ext cx="193675" cy="2032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p>
        </p:txBody>
      </p:sp>
      <p:sp>
        <p:nvSpPr>
          <p:cNvPr id="75" name="椭圆 74"/>
          <p:cNvSpPr/>
          <p:nvPr/>
        </p:nvSpPr>
        <p:spPr>
          <a:xfrm>
            <a:off x="7935913" y="2573338"/>
            <a:ext cx="195262" cy="203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solidFill>
                <a:schemeClr val="bg1"/>
              </a:solidFill>
            </a:endParaRPr>
          </a:p>
        </p:txBody>
      </p:sp>
      <p:sp>
        <p:nvSpPr>
          <p:cNvPr id="76" name="椭圆 75"/>
          <p:cNvSpPr/>
          <p:nvPr/>
        </p:nvSpPr>
        <p:spPr>
          <a:xfrm>
            <a:off x="7667625" y="3213100"/>
            <a:ext cx="211138" cy="215900"/>
          </a:xfrm>
          <a:prstGeom prst="ellipse">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p>
        </p:txBody>
      </p:sp>
      <p:sp>
        <p:nvSpPr>
          <p:cNvPr id="6196" name="矩形 57352"/>
          <p:cNvSpPr>
            <a:spLocks noChangeArrowheads="1"/>
          </p:cNvSpPr>
          <p:nvPr/>
        </p:nvSpPr>
        <p:spPr bwMode="auto">
          <a:xfrm>
            <a:off x="6696075" y="4060825"/>
            <a:ext cx="9032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400" b="1">
                <a:solidFill>
                  <a:srgbClr val="000000"/>
                </a:solidFill>
                <a:latin typeface="微软雅黑" pitchFamily="34" charset="-122"/>
                <a:ea typeface="微软雅黑" pitchFamily="34" charset="-122"/>
              </a:rPr>
              <a:t>制造加工</a:t>
            </a:r>
          </a:p>
        </p:txBody>
      </p:sp>
      <p:cxnSp>
        <p:nvCxnSpPr>
          <p:cNvPr id="61" name="直接连接符 60"/>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2" name="椭圆 61"/>
          <p:cNvSpPr/>
          <p:nvPr/>
        </p:nvSpPr>
        <p:spPr bwMode="auto">
          <a:xfrm>
            <a:off x="7197725" y="492547"/>
            <a:ext cx="723900" cy="677862"/>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63" name="椭圆 62"/>
          <p:cNvSpPr/>
          <p:nvPr/>
        </p:nvSpPr>
        <p:spPr bwMode="auto">
          <a:xfrm>
            <a:off x="8061325" y="476672"/>
            <a:ext cx="723900" cy="677862"/>
          </a:xfrm>
          <a:prstGeom prst="ellipse">
            <a:avLst/>
          </a:prstGeom>
          <a:blipFill dpi="0" rotWithShape="1">
            <a:blip r:embed="rId10"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69" name="椭圆 68"/>
          <p:cNvSpPr/>
          <p:nvPr/>
        </p:nvSpPr>
        <p:spPr bwMode="auto">
          <a:xfrm>
            <a:off x="6334125" y="476672"/>
            <a:ext cx="723900" cy="677862"/>
          </a:xfrm>
          <a:prstGeom prst="ellipse">
            <a:avLst/>
          </a:prstGeom>
          <a:blipFill dpi="0" rotWithShape="1">
            <a:blip r:embed="rId11"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Tree>
    <p:extLst>
      <p:ext uri="{BB962C8B-B14F-4D97-AF65-F5344CB8AC3E}">
        <p14:creationId xmlns:p14="http://schemas.microsoft.com/office/powerpoint/2010/main" val="1547617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repeatCount="indefinite" fill="hold" nodeType="withEffect">
                                  <p:stCondLst>
                                    <p:cond delay="0"/>
                                  </p:stCondLst>
                                  <p:endCondLst>
                                    <p:cond evt="onNext" delay="0">
                                      <p:tgtEl>
                                        <p:sldTgt/>
                                      </p:tgtEl>
                                    </p:cond>
                                  </p:end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250"/>
                                        <p:tgtEl>
                                          <p:spTgt spid="7"/>
                                        </p:tgtEl>
                                      </p:cBhvr>
                                    </p:animEffect>
                                  </p:childTnLst>
                                </p:cTn>
                              </p:par>
                              <p:par>
                                <p:cTn id="8" presetID="22" presetClass="entr" presetSubtype="4" repeatCount="indefinite" fill="hold" nodeType="withEffect">
                                  <p:stCondLst>
                                    <p:cond delay="0"/>
                                  </p:stCondLst>
                                  <p:endCondLst>
                                    <p:cond evt="onNext" delay="0">
                                      <p:tgtEl>
                                        <p:sldTgt/>
                                      </p:tgtEl>
                                    </p:cond>
                                  </p:end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0" name="组合 19"/>
          <p:cNvGrpSpPr/>
          <p:nvPr/>
        </p:nvGrpSpPr>
        <p:grpSpPr>
          <a:xfrm>
            <a:off x="283252" y="1669450"/>
            <a:ext cx="8603689" cy="4131600"/>
            <a:chOff x="277713" y="1124744"/>
            <a:chExt cx="8603689" cy="4288423"/>
          </a:xfrm>
        </p:grpSpPr>
        <p:pic>
          <p:nvPicPr>
            <p:cNvPr id="41994" name="Picture 10" descr="http://t2.baidu.com/it/u=3206948691,1471050977&amp;fm=52&amp;gp=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90797" y="1556792"/>
              <a:ext cx="1290605" cy="1059655"/>
            </a:xfrm>
            <a:prstGeom prst="rect">
              <a:avLst/>
            </a:prstGeom>
            <a:noFill/>
          </p:spPr>
        </p:pic>
        <p:grpSp>
          <p:nvGrpSpPr>
            <p:cNvPr id="18" name="组合 17"/>
            <p:cNvGrpSpPr/>
            <p:nvPr/>
          </p:nvGrpSpPr>
          <p:grpSpPr>
            <a:xfrm>
              <a:off x="277713" y="1124744"/>
              <a:ext cx="8177179" cy="4288423"/>
              <a:chOff x="300218" y="992342"/>
              <a:chExt cx="10051117" cy="5602620"/>
            </a:xfrm>
          </p:grpSpPr>
          <p:pic>
            <p:nvPicPr>
              <p:cNvPr id="41986" name="Picture 2" descr="http://heatpipe.nx8.net/Up_files/news/2005-9-8_20064049984/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6600" y="1556792"/>
                <a:ext cx="1606301" cy="1440161"/>
              </a:xfrm>
              <a:prstGeom prst="rect">
                <a:avLst/>
              </a:prstGeom>
              <a:noFill/>
            </p:spPr>
          </p:pic>
          <p:pic>
            <p:nvPicPr>
              <p:cNvPr id="41988" name="Picture 4" descr="http://www.xxhongji.com/UpLoadFolder/Images/200912231342523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20272" y="1556793"/>
                <a:ext cx="1656184" cy="1440160"/>
              </a:xfrm>
              <a:prstGeom prst="rect">
                <a:avLst/>
              </a:prstGeom>
              <a:noFill/>
            </p:spPr>
          </p:pic>
          <p:pic>
            <p:nvPicPr>
              <p:cNvPr id="41990" name="Picture 6" descr="http://t3.baidu.com/it/u=804471196,1418604877&amp;fm=52&amp;gp=0.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411760" y="1556792"/>
                <a:ext cx="1728192" cy="1381126"/>
              </a:xfrm>
              <a:prstGeom prst="rect">
                <a:avLst/>
              </a:prstGeom>
              <a:noFill/>
            </p:spPr>
          </p:pic>
          <p:pic>
            <p:nvPicPr>
              <p:cNvPr id="41992" name="Picture 8" descr="http://t3.baidu.com/it/u=3724056302,869143726&amp;fm=52&amp;gp=0.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644008" y="1556792"/>
                <a:ext cx="1800200" cy="1390651"/>
              </a:xfrm>
              <a:prstGeom prst="rect">
                <a:avLst/>
              </a:prstGeom>
              <a:noFill/>
            </p:spPr>
          </p:pic>
          <p:sp>
            <p:nvSpPr>
              <p:cNvPr id="8" name="右箭头 7"/>
              <p:cNvSpPr/>
              <p:nvPr/>
            </p:nvSpPr>
            <p:spPr>
              <a:xfrm>
                <a:off x="2008908" y="2276871"/>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右箭头 8"/>
              <p:cNvSpPr/>
              <p:nvPr/>
            </p:nvSpPr>
            <p:spPr>
              <a:xfrm>
                <a:off x="4283968" y="2276872"/>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右箭头 9"/>
              <p:cNvSpPr/>
              <p:nvPr/>
            </p:nvSpPr>
            <p:spPr>
              <a:xfrm>
                <a:off x="6588224" y="2348880"/>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395536" y="3068961"/>
                <a:ext cx="1554173" cy="482515"/>
              </a:xfrm>
              <a:prstGeom prst="rect">
                <a:avLst/>
              </a:prstGeom>
            </p:spPr>
            <p:txBody>
              <a:bodyPr wrap="square">
                <a:spAutoFit/>
              </a:bodyPr>
              <a:lstStyle/>
              <a:p>
                <a:r>
                  <a:rPr lang="zh-CN" altLang="zh-CN" dirty="0" smtClean="0"/>
                  <a:t>计划编制</a:t>
                </a:r>
                <a:endParaRPr lang="zh-CN" altLang="en-US" dirty="0"/>
              </a:p>
            </p:txBody>
          </p:sp>
          <p:sp>
            <p:nvSpPr>
              <p:cNvPr id="13" name="矩形 12"/>
              <p:cNvSpPr/>
              <p:nvPr/>
            </p:nvSpPr>
            <p:spPr>
              <a:xfrm>
                <a:off x="2843808" y="3068960"/>
                <a:ext cx="646331" cy="369332"/>
              </a:xfrm>
              <a:prstGeom prst="rect">
                <a:avLst/>
              </a:prstGeom>
            </p:spPr>
            <p:txBody>
              <a:bodyPr wrap="none">
                <a:spAutoFit/>
              </a:bodyPr>
              <a:lstStyle/>
              <a:p>
                <a:r>
                  <a:rPr lang="zh-CN" altLang="zh-CN" dirty="0" smtClean="0"/>
                  <a:t>审核</a:t>
                </a:r>
                <a:endParaRPr lang="zh-CN" altLang="en-US" dirty="0"/>
              </a:p>
            </p:txBody>
          </p:sp>
          <p:sp>
            <p:nvSpPr>
              <p:cNvPr id="14" name="矩形 13"/>
              <p:cNvSpPr/>
              <p:nvPr/>
            </p:nvSpPr>
            <p:spPr>
              <a:xfrm>
                <a:off x="5148064" y="3068960"/>
                <a:ext cx="646331" cy="369332"/>
              </a:xfrm>
              <a:prstGeom prst="rect">
                <a:avLst/>
              </a:prstGeom>
            </p:spPr>
            <p:txBody>
              <a:bodyPr wrap="none">
                <a:spAutoFit/>
              </a:bodyPr>
              <a:lstStyle/>
              <a:p>
                <a:r>
                  <a:rPr lang="zh-CN" altLang="zh-CN" dirty="0" smtClean="0"/>
                  <a:t>执行</a:t>
                </a:r>
                <a:endParaRPr lang="zh-CN" altLang="en-US" dirty="0"/>
              </a:p>
            </p:txBody>
          </p:sp>
          <p:sp>
            <p:nvSpPr>
              <p:cNvPr id="15" name="矩形 14"/>
              <p:cNvSpPr/>
              <p:nvPr/>
            </p:nvSpPr>
            <p:spPr>
              <a:xfrm>
                <a:off x="8028384" y="3068960"/>
                <a:ext cx="646331" cy="369332"/>
              </a:xfrm>
              <a:prstGeom prst="rect">
                <a:avLst/>
              </a:prstGeom>
            </p:spPr>
            <p:txBody>
              <a:bodyPr wrap="none">
                <a:spAutoFit/>
              </a:bodyPr>
              <a:lstStyle/>
              <a:p>
                <a:r>
                  <a:rPr lang="zh-CN" altLang="zh-CN" dirty="0" smtClean="0"/>
                  <a:t>分析</a:t>
                </a:r>
                <a:endParaRPr lang="zh-CN" altLang="en-US" dirty="0"/>
              </a:p>
            </p:txBody>
          </p:sp>
          <p:sp>
            <p:nvSpPr>
              <p:cNvPr id="19" name="右箭头 18"/>
              <p:cNvSpPr/>
              <p:nvPr/>
            </p:nvSpPr>
            <p:spPr>
              <a:xfrm>
                <a:off x="8846667" y="2403468"/>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300218" y="992342"/>
                <a:ext cx="1554173" cy="482514"/>
              </a:xfrm>
              <a:prstGeom prst="rect">
                <a:avLst/>
              </a:prstGeom>
            </p:spPr>
            <p:txBody>
              <a:bodyPr wrap="square">
                <a:spAutoFit/>
              </a:bodyPr>
              <a:lstStyle/>
              <a:p>
                <a:r>
                  <a:rPr lang="zh-CN" altLang="en-US" dirty="0" smtClean="0">
                    <a:solidFill>
                      <a:srgbClr val="FF0000"/>
                    </a:solidFill>
                  </a:rPr>
                  <a:t>监管流程</a:t>
                </a:r>
                <a:endParaRPr lang="zh-CN" altLang="en-US" dirty="0">
                  <a:solidFill>
                    <a:srgbClr val="FF0000"/>
                  </a:solidFill>
                </a:endParaRPr>
              </a:p>
            </p:txBody>
          </p:sp>
          <p:sp>
            <p:nvSpPr>
              <p:cNvPr id="24" name="矩形 23"/>
              <p:cNvSpPr/>
              <p:nvPr/>
            </p:nvSpPr>
            <p:spPr>
              <a:xfrm>
                <a:off x="615253" y="6112447"/>
                <a:ext cx="1947216" cy="482515"/>
              </a:xfrm>
              <a:prstGeom prst="rect">
                <a:avLst/>
              </a:prstGeom>
            </p:spPr>
            <p:txBody>
              <a:bodyPr wrap="square">
                <a:spAutoFit/>
              </a:bodyPr>
              <a:lstStyle/>
              <a:p>
                <a:r>
                  <a:rPr lang="zh-CN" altLang="en-US" dirty="0" smtClean="0"/>
                  <a:t>工程进度管理</a:t>
                </a:r>
                <a:endParaRPr lang="zh-CN" altLang="en-US" dirty="0"/>
              </a:p>
            </p:txBody>
          </p:sp>
          <p:sp>
            <p:nvSpPr>
              <p:cNvPr id="25" name="矩形 24"/>
              <p:cNvSpPr/>
              <p:nvPr/>
            </p:nvSpPr>
            <p:spPr>
              <a:xfrm>
                <a:off x="4598196" y="6112447"/>
                <a:ext cx="1947216" cy="482515"/>
              </a:xfrm>
              <a:prstGeom prst="rect">
                <a:avLst/>
              </a:prstGeom>
            </p:spPr>
            <p:txBody>
              <a:bodyPr wrap="square">
                <a:spAutoFit/>
              </a:bodyPr>
              <a:lstStyle/>
              <a:p>
                <a:r>
                  <a:rPr lang="zh-CN" altLang="en-US" dirty="0" smtClean="0"/>
                  <a:t>工程质量管理</a:t>
                </a:r>
                <a:endParaRPr lang="zh-CN" altLang="en-US" dirty="0"/>
              </a:p>
            </p:txBody>
          </p:sp>
          <p:sp>
            <p:nvSpPr>
              <p:cNvPr id="26" name="矩形 25"/>
              <p:cNvSpPr/>
              <p:nvPr/>
            </p:nvSpPr>
            <p:spPr>
              <a:xfrm>
                <a:off x="8404119" y="6112447"/>
                <a:ext cx="1947216" cy="482515"/>
              </a:xfrm>
              <a:prstGeom prst="rect">
                <a:avLst/>
              </a:prstGeom>
            </p:spPr>
            <p:txBody>
              <a:bodyPr wrap="square">
                <a:spAutoFit/>
              </a:bodyPr>
              <a:lstStyle/>
              <a:p>
                <a:r>
                  <a:rPr lang="zh-CN" altLang="en-US" dirty="0" smtClean="0"/>
                  <a:t>工程资料管理</a:t>
                </a:r>
                <a:endParaRPr lang="zh-CN" altLang="en-US" dirty="0"/>
              </a:p>
            </p:txBody>
          </p:sp>
          <p:sp>
            <p:nvSpPr>
              <p:cNvPr id="27" name="矩形 26"/>
              <p:cNvSpPr/>
              <p:nvPr/>
            </p:nvSpPr>
            <p:spPr>
              <a:xfrm>
                <a:off x="356532" y="3671300"/>
                <a:ext cx="1554173" cy="482514"/>
              </a:xfrm>
              <a:prstGeom prst="rect">
                <a:avLst/>
              </a:prstGeom>
            </p:spPr>
            <p:txBody>
              <a:bodyPr wrap="square">
                <a:spAutoFit/>
              </a:bodyPr>
              <a:lstStyle/>
              <a:p>
                <a:r>
                  <a:rPr lang="zh-CN" altLang="en-US" dirty="0" smtClean="0">
                    <a:solidFill>
                      <a:srgbClr val="FF0000"/>
                    </a:solidFill>
                  </a:rPr>
                  <a:t>工程监管</a:t>
                </a:r>
                <a:endParaRPr lang="zh-CN" altLang="en-US" dirty="0">
                  <a:solidFill>
                    <a:srgbClr val="FF0000"/>
                  </a:solidFill>
                </a:endParaRPr>
              </a:p>
            </p:txBody>
          </p:sp>
        </p:grpSp>
        <p:sp>
          <p:nvSpPr>
            <p:cNvPr id="16" name="矩形 15"/>
            <p:cNvSpPr/>
            <p:nvPr/>
          </p:nvSpPr>
          <p:spPr>
            <a:xfrm>
              <a:off x="8100392" y="2708920"/>
              <a:ext cx="646331" cy="369332"/>
            </a:xfrm>
            <a:prstGeom prst="rect">
              <a:avLst/>
            </a:prstGeom>
          </p:spPr>
          <p:txBody>
            <a:bodyPr wrap="none">
              <a:spAutoFit/>
            </a:bodyPr>
            <a:lstStyle/>
            <a:p>
              <a:r>
                <a:rPr lang="zh-CN" altLang="zh-CN" dirty="0" smtClean="0"/>
                <a:t>调整</a:t>
              </a:r>
              <a:endParaRPr lang="zh-CN" altLang="en-US" dirty="0"/>
            </a:p>
          </p:txBody>
        </p:sp>
      </p:grpSp>
      <p:pic>
        <p:nvPicPr>
          <p:cNvPr id="41996" name="Picture 12" descr="http://www.stec.net/roadtube/tubedesign/images/tubedesign_19_6.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23528" y="4005064"/>
            <a:ext cx="1944216" cy="1440160"/>
          </a:xfrm>
          <a:prstGeom prst="rect">
            <a:avLst/>
          </a:prstGeom>
          <a:noFill/>
        </p:spPr>
      </p:pic>
      <p:pic>
        <p:nvPicPr>
          <p:cNvPr id="41998" name="Picture 14" descr="http://www.hztc.com.cn/upload/2012/2/29161956554.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491880" y="4005064"/>
            <a:ext cx="2016224" cy="1449161"/>
          </a:xfrm>
          <a:prstGeom prst="rect">
            <a:avLst/>
          </a:prstGeom>
          <a:noFill/>
        </p:spPr>
      </p:pic>
      <p:pic>
        <p:nvPicPr>
          <p:cNvPr id="42000" name="Picture 16" descr="http://yen.cycu.org/images/pdm_9.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612227" y="4005064"/>
            <a:ext cx="1920213" cy="1440160"/>
          </a:xfrm>
          <a:prstGeom prst="rect">
            <a:avLst/>
          </a:prstGeom>
          <a:noFill/>
        </p:spPr>
      </p:pic>
      <p:sp>
        <p:nvSpPr>
          <p:cNvPr id="28" name="下箭头 27"/>
          <p:cNvSpPr/>
          <p:nvPr/>
        </p:nvSpPr>
        <p:spPr>
          <a:xfrm>
            <a:off x="3707904" y="3573016"/>
            <a:ext cx="1512168" cy="274526"/>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a:p>
        </p:txBody>
      </p:sp>
      <p:cxnSp>
        <p:nvCxnSpPr>
          <p:cNvPr id="32" name="直接连接符 31"/>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 name="椭圆 32"/>
          <p:cNvSpPr/>
          <p:nvPr/>
        </p:nvSpPr>
        <p:spPr bwMode="auto">
          <a:xfrm>
            <a:off x="7197725" y="492547"/>
            <a:ext cx="723900" cy="677862"/>
          </a:xfrm>
          <a:prstGeom prst="ellipse">
            <a:avLst/>
          </a:prstGeom>
          <a:blipFill dpi="0" rotWithShape="1">
            <a:blip r:embed="rId11"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4" name="椭圆 33"/>
          <p:cNvSpPr/>
          <p:nvPr/>
        </p:nvSpPr>
        <p:spPr bwMode="auto">
          <a:xfrm>
            <a:off x="8061325" y="476672"/>
            <a:ext cx="723900" cy="677862"/>
          </a:xfrm>
          <a:prstGeom prst="ellipse">
            <a:avLst/>
          </a:prstGeom>
          <a:blipFill dpi="0" rotWithShape="1">
            <a:blip r:embed="rId1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5" name="椭圆 34"/>
          <p:cNvSpPr/>
          <p:nvPr/>
        </p:nvSpPr>
        <p:spPr bwMode="auto">
          <a:xfrm>
            <a:off x="6334125" y="476672"/>
            <a:ext cx="723900" cy="677862"/>
          </a:xfrm>
          <a:prstGeom prst="ellipse">
            <a:avLst/>
          </a:prstGeom>
          <a:blipFill dpi="0" rotWithShape="1">
            <a:blip r:embed="rId1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grpSp>
        <p:nvGrpSpPr>
          <p:cNvPr id="37" name="组合 36"/>
          <p:cNvGrpSpPr/>
          <p:nvPr/>
        </p:nvGrpSpPr>
        <p:grpSpPr>
          <a:xfrm>
            <a:off x="111125" y="908720"/>
            <a:ext cx="5363556" cy="537154"/>
            <a:chOff x="111125" y="908720"/>
            <a:chExt cx="5363556" cy="537154"/>
          </a:xfrm>
        </p:grpSpPr>
        <p:sp>
          <p:nvSpPr>
            <p:cNvPr id="38" name="圆角矩形 37"/>
            <p:cNvSpPr/>
            <p:nvPr/>
          </p:nvSpPr>
          <p:spPr>
            <a:xfrm>
              <a:off x="111125"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园区规划展示</a:t>
              </a:r>
              <a:endParaRPr lang="zh-CN" altLang="en-US" sz="1400" b="1" dirty="0">
                <a:solidFill>
                  <a:schemeClr val="tx1"/>
                </a:solidFill>
                <a:latin typeface="微软雅黑" pitchFamily="34" charset="-122"/>
                <a:ea typeface="微软雅黑" pitchFamily="34" charset="-122"/>
              </a:endParaRPr>
            </a:p>
          </p:txBody>
        </p:sp>
        <p:cxnSp>
          <p:nvCxnSpPr>
            <p:cNvPr id="39" name="直接连接符 38"/>
            <p:cNvCxnSpPr/>
            <p:nvPr/>
          </p:nvCxnSpPr>
          <p:spPr>
            <a:xfrm>
              <a:off x="68356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0" name="圆角矩形 39"/>
            <p:cNvSpPr/>
            <p:nvPr/>
          </p:nvSpPr>
          <p:spPr>
            <a:xfrm>
              <a:off x="1115616" y="1011559"/>
              <a:ext cx="780656"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企业运营监测</a:t>
              </a:r>
              <a:endParaRPr lang="en-US" altLang="zh-CN" sz="1400" b="1" smtClean="0">
                <a:solidFill>
                  <a:schemeClr val="tx1"/>
                </a:solidFill>
                <a:latin typeface="微软雅黑" pitchFamily="34" charset="-122"/>
                <a:ea typeface="微软雅黑" pitchFamily="34" charset="-122"/>
              </a:endParaRPr>
            </a:p>
          </p:txBody>
        </p:sp>
        <p:cxnSp>
          <p:nvCxnSpPr>
            <p:cNvPr id="41" name="直接连接符 40"/>
            <p:cNvCxnSpPr/>
            <p:nvPr/>
          </p:nvCxnSpPr>
          <p:spPr>
            <a:xfrm>
              <a:off x="154766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2" name="圆角矩形 41"/>
            <p:cNvSpPr/>
            <p:nvPr/>
          </p:nvSpPr>
          <p:spPr>
            <a:xfrm>
              <a:off x="1907704" y="1011559"/>
              <a:ext cx="784847"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tx1"/>
                  </a:solidFill>
                  <a:latin typeface="微软雅黑" pitchFamily="34" charset="-122"/>
                  <a:ea typeface="微软雅黑" pitchFamily="34" charset="-122"/>
                </a:rPr>
                <a:t>视频安全监控</a:t>
              </a:r>
              <a:endParaRPr lang="zh-CN" altLang="en-US" sz="1400" b="1" dirty="0">
                <a:solidFill>
                  <a:schemeClr val="tx1"/>
                </a:solidFill>
                <a:latin typeface="微软雅黑" pitchFamily="34" charset="-122"/>
                <a:ea typeface="微软雅黑" pitchFamily="34" charset="-122"/>
              </a:endParaRPr>
            </a:p>
          </p:txBody>
        </p:sp>
        <p:cxnSp>
          <p:nvCxnSpPr>
            <p:cNvPr id="43" name="直接连接符 42"/>
            <p:cNvCxnSpPr/>
            <p:nvPr/>
          </p:nvCxnSpPr>
          <p:spPr>
            <a:xfrm>
              <a:off x="22677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4" name="圆角矩形 43"/>
            <p:cNvSpPr/>
            <p:nvPr/>
          </p:nvSpPr>
          <p:spPr>
            <a:xfrm>
              <a:off x="2699792" y="1011559"/>
              <a:ext cx="1004492"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园区能耗监测</a:t>
              </a:r>
              <a:endParaRPr lang="zh-CN" altLang="en-US" sz="1400" b="1" dirty="0">
                <a:solidFill>
                  <a:schemeClr val="tx1"/>
                </a:solidFill>
                <a:latin typeface="微软雅黑" pitchFamily="34" charset="-122"/>
                <a:ea typeface="微软雅黑" pitchFamily="34" charset="-122"/>
              </a:endParaRPr>
            </a:p>
          </p:txBody>
        </p:sp>
        <p:cxnSp>
          <p:nvCxnSpPr>
            <p:cNvPr id="45" name="直接连接符 44"/>
            <p:cNvCxnSpPr/>
            <p:nvPr/>
          </p:nvCxnSpPr>
          <p:spPr>
            <a:xfrm>
              <a:off x="32038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6" name="圆角矩形 45"/>
            <p:cNvSpPr/>
            <p:nvPr/>
          </p:nvSpPr>
          <p:spPr>
            <a:xfrm>
              <a:off x="3707904" y="1011559"/>
              <a:ext cx="819818" cy="43431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smtClean="0">
                  <a:solidFill>
                    <a:schemeClr val="tx1"/>
                  </a:solidFill>
                  <a:latin typeface="微软雅黑" pitchFamily="34" charset="-122"/>
                  <a:ea typeface="微软雅黑" pitchFamily="34" charset="-122"/>
                </a:rPr>
                <a:t>园区环境监测</a:t>
              </a:r>
              <a:endParaRPr lang="zh-CN" altLang="en-US" sz="1400" b="1" dirty="0">
                <a:solidFill>
                  <a:schemeClr val="tx1"/>
                </a:solidFill>
                <a:latin typeface="微软雅黑" pitchFamily="34" charset="-122"/>
                <a:ea typeface="微软雅黑" pitchFamily="34" charset="-122"/>
              </a:endParaRPr>
            </a:p>
          </p:txBody>
        </p:sp>
        <p:cxnSp>
          <p:nvCxnSpPr>
            <p:cNvPr id="47" name="直接连接符 46"/>
            <p:cNvCxnSpPr/>
            <p:nvPr/>
          </p:nvCxnSpPr>
          <p:spPr>
            <a:xfrm>
              <a:off x="4067944"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圆角矩形 47"/>
            <p:cNvSpPr/>
            <p:nvPr/>
          </p:nvSpPr>
          <p:spPr>
            <a:xfrm>
              <a:off x="4499992" y="1011559"/>
              <a:ext cx="974689" cy="434315"/>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a:solidFill>
                    <a:schemeClr val="bg1"/>
                  </a:solidFill>
                  <a:latin typeface="微软雅黑" pitchFamily="34" charset="-122"/>
                  <a:ea typeface="微软雅黑" pitchFamily="34" charset="-122"/>
                </a:rPr>
                <a:t>园区建设监管</a:t>
              </a:r>
              <a:endParaRPr lang="zh-CN" altLang="en-US" sz="1400" b="1" dirty="0">
                <a:solidFill>
                  <a:schemeClr val="bg1"/>
                </a:solidFill>
                <a:latin typeface="微软雅黑" pitchFamily="34" charset="-122"/>
                <a:ea typeface="微软雅黑" pitchFamily="34" charset="-122"/>
              </a:endParaRPr>
            </a:p>
          </p:txBody>
        </p:sp>
        <p:cxnSp>
          <p:nvCxnSpPr>
            <p:cNvPr id="49" name="直接连接符 48"/>
            <p:cNvCxnSpPr/>
            <p:nvPr/>
          </p:nvCxnSpPr>
          <p:spPr>
            <a:xfrm>
              <a:off x="5004048" y="908720"/>
              <a:ext cx="0" cy="10284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50"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smtClean="0"/>
              <a:t>5  </a:t>
            </a:r>
            <a:r>
              <a:rPr lang="zh-CN" altLang="en-US" smtClean="0"/>
              <a:t>信息优</a:t>
            </a:r>
            <a:r>
              <a:rPr lang="zh-CN" altLang="en-US" smtClean="0">
                <a:solidFill>
                  <a:srgbClr val="FF3300"/>
                </a:solidFill>
              </a:rPr>
              <a:t>园</a:t>
            </a:r>
            <a:r>
              <a:rPr lang="zh-CN" altLang="en-US" smtClean="0"/>
              <a:t> </a:t>
            </a:r>
            <a:r>
              <a:rPr lang="en-US" altLang="zh-CN" smtClean="0"/>
              <a:t>— </a:t>
            </a:r>
            <a:r>
              <a:rPr lang="zh-CN" altLang="en-US" smtClean="0">
                <a:latin typeface="楷体_GB2312" pitchFamily="49" charset="-122"/>
                <a:ea typeface="楷体_GB2312" pitchFamily="49" charset="-122"/>
              </a:rPr>
              <a:t>园区管理应用</a:t>
            </a:r>
            <a:endParaRPr lang="zh-CN" altLang="en-US" dirty="0">
              <a:latin typeface="楷体_GB2312" pitchFamily="49" charset="-122"/>
              <a:ea typeface="楷体_GB2312" pitchFamily="49" charset="-122"/>
            </a:endParaRPr>
          </a:p>
        </p:txBody>
      </p:sp>
      <p:sp>
        <p:nvSpPr>
          <p:cNvPr id="2" name="矩形 1"/>
          <p:cNvSpPr/>
          <p:nvPr/>
        </p:nvSpPr>
        <p:spPr>
          <a:xfrm>
            <a:off x="1134075" y="6012577"/>
            <a:ext cx="7752866" cy="584775"/>
          </a:xfrm>
          <a:prstGeom prst="rect">
            <a:avLst/>
          </a:prstGeom>
        </p:spPr>
        <p:txBody>
          <a:bodyPr wrap="square">
            <a:spAutoFit/>
          </a:bodyPr>
          <a:lstStyle/>
          <a:p>
            <a:pPr>
              <a:defRPr/>
            </a:pPr>
            <a:r>
              <a:rPr lang="zh-CN" altLang="en-US" sz="1600" dirty="0" smtClean="0">
                <a:latin typeface="微软雅黑" pitchFamily="34" charset="-122"/>
                <a:ea typeface="微软雅黑" pitchFamily="34" charset="-122"/>
              </a:rPr>
              <a:t>对园区</a:t>
            </a:r>
            <a:r>
              <a:rPr lang="zh-CN" altLang="en-US" sz="1600" dirty="0">
                <a:latin typeface="微软雅黑" pitchFamily="34" charset="-122"/>
                <a:ea typeface="微软雅黑" pitchFamily="34" charset="-122"/>
              </a:rPr>
              <a:t>建设项目</a:t>
            </a:r>
            <a:r>
              <a:rPr lang="zh-CN" altLang="en-US" sz="1600" dirty="0" smtClean="0">
                <a:latin typeface="微软雅黑" pitchFamily="34" charset="-122"/>
                <a:ea typeface="微软雅黑" pitchFamily="34" charset="-122"/>
              </a:rPr>
              <a:t>实现从</a:t>
            </a:r>
            <a:r>
              <a:rPr lang="zh-CN" altLang="en-US" sz="1600" dirty="0">
                <a:latin typeface="微软雅黑" pitchFamily="34" charset="-122"/>
                <a:ea typeface="微软雅黑" pitchFamily="34" charset="-122"/>
              </a:rPr>
              <a:t>计划编制开始，到审核、执行、分析、</a:t>
            </a:r>
            <a:r>
              <a:rPr lang="zh-CN" altLang="en-US" sz="1600" dirty="0" smtClean="0">
                <a:latin typeface="微软雅黑" pitchFamily="34" charset="-122"/>
                <a:ea typeface="微软雅黑" pitchFamily="34" charset="-122"/>
              </a:rPr>
              <a:t>调整</a:t>
            </a:r>
            <a:r>
              <a:rPr lang="en-US" altLang="zh-CN" sz="1600" dirty="0" smtClean="0">
                <a:latin typeface="微软雅黑" pitchFamily="34" charset="-122"/>
                <a:ea typeface="微软雅黑" pitchFamily="34" charset="-122"/>
              </a:rPr>
              <a:t>d </a:t>
            </a:r>
            <a:r>
              <a:rPr lang="zh-CN" altLang="en-US" sz="1600" dirty="0" smtClean="0">
                <a:latin typeface="微软雅黑" pitchFamily="34" charset="-122"/>
                <a:ea typeface="微软雅黑" pitchFamily="34" charset="-122"/>
              </a:rPr>
              <a:t>全程</a:t>
            </a:r>
            <a:r>
              <a:rPr lang="zh-CN" altLang="en-US" sz="1600" dirty="0">
                <a:latin typeface="微软雅黑" pitchFamily="34" charset="-122"/>
                <a:ea typeface="微软雅黑" pitchFamily="34" charset="-122"/>
              </a:rPr>
              <a:t>监管， 实现</a:t>
            </a:r>
            <a:r>
              <a:rPr lang="zh-CN" altLang="en-US" sz="1600" dirty="0" smtClean="0">
                <a:latin typeface="微软雅黑" pitchFamily="34" charset="-122"/>
                <a:ea typeface="微软雅黑" pitchFamily="34" charset="-122"/>
              </a:rPr>
              <a:t>对建设进度</a:t>
            </a:r>
            <a:r>
              <a:rPr lang="zh-CN" altLang="en-US" sz="1600" dirty="0">
                <a:latin typeface="微软雅黑" pitchFamily="34" charset="-122"/>
                <a:ea typeface="微软雅黑" pitchFamily="34" charset="-122"/>
              </a:rPr>
              <a:t>、工程质量</a:t>
            </a:r>
            <a:r>
              <a:rPr lang="zh-CN" altLang="en-US" sz="1600" dirty="0" smtClean="0">
                <a:latin typeface="微软雅黑" pitchFamily="34" charset="-122"/>
                <a:ea typeface="微软雅黑" pitchFamily="34" charset="-122"/>
              </a:rPr>
              <a:t>、各种工程资料随时掌握，一目了然</a:t>
            </a:r>
            <a:r>
              <a:rPr lang="zh-CN" altLang="en-US" sz="1600" dirty="0">
                <a:latin typeface="微软雅黑" pitchFamily="34" charset="-122"/>
                <a:ea typeface="微软雅黑" pitchFamily="34" charset="-122"/>
              </a:rPr>
              <a:t>。</a:t>
            </a:r>
          </a:p>
        </p:txBody>
      </p:sp>
      <p:sp>
        <p:nvSpPr>
          <p:cNvPr id="51" name="同心圆 50"/>
          <p:cNvSpPr/>
          <p:nvPr/>
        </p:nvSpPr>
        <p:spPr>
          <a:xfrm>
            <a:off x="683568" y="6093296"/>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111713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组合 6"/>
          <p:cNvGrpSpPr/>
          <p:nvPr/>
        </p:nvGrpSpPr>
        <p:grpSpPr>
          <a:xfrm>
            <a:off x="539550" y="1412776"/>
            <a:ext cx="8208914" cy="4741123"/>
            <a:chOff x="323526" y="1726953"/>
            <a:chExt cx="7066079" cy="3605008"/>
          </a:xfrm>
        </p:grpSpPr>
        <p:pic>
          <p:nvPicPr>
            <p:cNvPr id="3" name="图片 2"/>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1772816"/>
              <a:ext cx="4725524" cy="1620488"/>
            </a:xfrm>
            <a:prstGeom prst="rect">
              <a:avLst/>
            </a:prstGeom>
            <a:noFill/>
            <a:ln w="9525">
              <a:noFill/>
              <a:miter lim="800000"/>
              <a:headEnd/>
              <a:tailEnd/>
            </a:ln>
          </p:spPr>
        </p:pic>
        <p:sp>
          <p:nvSpPr>
            <p:cNvPr id="4" name="TextBox 3"/>
            <p:cNvSpPr txBox="1"/>
            <p:nvPr/>
          </p:nvSpPr>
          <p:spPr>
            <a:xfrm>
              <a:off x="5589112" y="2096285"/>
              <a:ext cx="1800493" cy="3235676"/>
            </a:xfrm>
            <a:prstGeom prst="rect">
              <a:avLst/>
            </a:prstGeom>
          </p:spPr>
          <p:txBody>
            <a:bodyPr wrap="square" rtlCol="0">
              <a:spAutoFit/>
            </a:bodyPr>
            <a:lstStyle/>
            <a:p>
              <a:pPr>
                <a:lnSpc>
                  <a:spcPct val="150000"/>
                </a:lnSpc>
              </a:pPr>
              <a:r>
                <a:rPr lang="zh-CN" altLang="en-US" sz="1400" dirty="0" smtClean="0">
                  <a:solidFill>
                    <a:srgbClr val="C00000"/>
                  </a:solidFill>
                  <a:latin typeface="微软雅黑" pitchFamily="34" charset="-122"/>
                  <a:ea typeface="微软雅黑" pitchFamily="34" charset="-122"/>
                </a:rPr>
                <a:t>在线互动及业务应用</a:t>
              </a:r>
              <a:endParaRPr lang="en-US" altLang="zh-CN" sz="1400" dirty="0" smtClean="0">
                <a:solidFill>
                  <a:srgbClr val="C00000"/>
                </a:solidFill>
                <a:latin typeface="微软雅黑" pitchFamily="34" charset="-122"/>
                <a:ea typeface="微软雅黑" pitchFamily="34" charset="-122"/>
              </a:endParaRPr>
            </a:p>
            <a:p>
              <a:pPr>
                <a:lnSpc>
                  <a:spcPct val="150000"/>
                </a:lnSpc>
                <a:buFont typeface="Wingdings" pitchFamily="2" charset="2"/>
                <a:buChar char="Ø"/>
              </a:pPr>
              <a:r>
                <a:rPr lang="zh-CN" altLang="en-US" sz="1400" dirty="0" smtClean="0">
                  <a:solidFill>
                    <a:srgbClr val="2D2015"/>
                  </a:solidFill>
                  <a:latin typeface="微软雅黑" pitchFamily="34" charset="-122"/>
                  <a:ea typeface="微软雅黑" pitchFamily="34" charset="-122"/>
                </a:rPr>
                <a:t>   园区新闻</a:t>
              </a:r>
              <a:endParaRPr lang="en-US" altLang="zh-CN" sz="1400" dirty="0" smtClean="0">
                <a:solidFill>
                  <a:srgbClr val="2D2015"/>
                </a:solidFill>
                <a:latin typeface="微软雅黑" pitchFamily="34" charset="-122"/>
                <a:ea typeface="微软雅黑" pitchFamily="34" charset="-122"/>
              </a:endParaRPr>
            </a:p>
            <a:p>
              <a:pPr>
                <a:lnSpc>
                  <a:spcPct val="150000"/>
                </a:lnSpc>
                <a:buFont typeface="Wingdings" pitchFamily="2" charset="2"/>
                <a:buChar char="Ø"/>
              </a:pPr>
              <a:r>
                <a:rPr lang="zh-CN" altLang="en-US" sz="1400" dirty="0" smtClean="0">
                  <a:solidFill>
                    <a:srgbClr val="2D2015"/>
                  </a:solidFill>
                  <a:latin typeface="微软雅黑" pitchFamily="34" charset="-122"/>
                  <a:ea typeface="微软雅黑" pitchFamily="34" charset="-122"/>
                </a:rPr>
                <a:t>   政务公开</a:t>
              </a:r>
              <a:endParaRPr lang="en-US" altLang="zh-CN" sz="1400" dirty="0" smtClean="0">
                <a:solidFill>
                  <a:srgbClr val="2D2015"/>
                </a:solidFill>
                <a:latin typeface="微软雅黑" pitchFamily="34" charset="-122"/>
                <a:ea typeface="微软雅黑" pitchFamily="34" charset="-122"/>
              </a:endParaRPr>
            </a:p>
            <a:p>
              <a:pPr>
                <a:lnSpc>
                  <a:spcPct val="150000"/>
                </a:lnSpc>
                <a:buFont typeface="Wingdings" pitchFamily="2" charset="2"/>
                <a:buChar char="Ø"/>
              </a:pPr>
              <a:r>
                <a:rPr lang="en-US" altLang="zh-CN" sz="1400" dirty="0" smtClean="0">
                  <a:solidFill>
                    <a:srgbClr val="2D2015"/>
                  </a:solidFill>
                  <a:latin typeface="微软雅黑" pitchFamily="34" charset="-122"/>
                  <a:ea typeface="微软雅黑" pitchFamily="34" charset="-122"/>
                </a:rPr>
                <a:t>   </a:t>
              </a:r>
              <a:r>
                <a:rPr lang="zh-CN" altLang="en-US" sz="1400" dirty="0" smtClean="0">
                  <a:solidFill>
                    <a:srgbClr val="2D2015"/>
                  </a:solidFill>
                  <a:latin typeface="微软雅黑" pitchFamily="34" charset="-122"/>
                  <a:ea typeface="微软雅黑" pitchFamily="34" charset="-122"/>
                </a:rPr>
                <a:t>投资服务</a:t>
              </a:r>
              <a:endParaRPr lang="en-US" altLang="zh-CN" sz="1400" dirty="0" smtClean="0">
                <a:solidFill>
                  <a:srgbClr val="2D2015"/>
                </a:solidFill>
                <a:latin typeface="微软雅黑" pitchFamily="34" charset="-122"/>
                <a:ea typeface="微软雅黑" pitchFamily="34" charset="-122"/>
              </a:endParaRPr>
            </a:p>
            <a:p>
              <a:pPr>
                <a:lnSpc>
                  <a:spcPct val="150000"/>
                </a:lnSpc>
                <a:buFont typeface="Wingdings" pitchFamily="2" charset="2"/>
                <a:buChar char="Ø"/>
              </a:pPr>
              <a:r>
                <a:rPr lang="zh-CN" altLang="en-US" sz="1400" dirty="0" smtClean="0">
                  <a:solidFill>
                    <a:srgbClr val="2D2015"/>
                  </a:solidFill>
                  <a:latin typeface="微软雅黑" pitchFamily="34" charset="-122"/>
                  <a:ea typeface="微软雅黑" pitchFamily="34" charset="-122"/>
                </a:rPr>
                <a:t>   便民互动</a:t>
              </a:r>
            </a:p>
            <a:p>
              <a:pPr>
                <a:lnSpc>
                  <a:spcPct val="150000"/>
                </a:lnSpc>
                <a:buFont typeface="Wingdings" pitchFamily="2" charset="2"/>
                <a:buChar char="Ø"/>
              </a:pPr>
              <a:r>
                <a:rPr lang="zh-CN" altLang="en-US" sz="1400" dirty="0" smtClean="0">
                  <a:solidFill>
                    <a:srgbClr val="2D2015"/>
                  </a:solidFill>
                  <a:latin typeface="微软雅黑" pitchFamily="34" charset="-122"/>
                  <a:ea typeface="微软雅黑" pitchFamily="34" charset="-122"/>
                </a:rPr>
                <a:t>信息订阅</a:t>
              </a:r>
            </a:p>
            <a:p>
              <a:pPr>
                <a:lnSpc>
                  <a:spcPct val="150000"/>
                </a:lnSpc>
                <a:buFont typeface="Wingdings" pitchFamily="2" charset="2"/>
                <a:buChar char="Ø"/>
              </a:pPr>
              <a:r>
                <a:rPr lang="zh-CN" altLang="en-US" sz="1400" dirty="0" smtClean="0">
                  <a:solidFill>
                    <a:srgbClr val="2D2015"/>
                  </a:solidFill>
                  <a:latin typeface="微软雅黑" pitchFamily="34" charset="-122"/>
                  <a:ea typeface="微软雅黑" pitchFamily="34" charset="-122"/>
                </a:rPr>
                <a:t>政务审批公示</a:t>
              </a:r>
            </a:p>
            <a:p>
              <a:pPr>
                <a:lnSpc>
                  <a:spcPct val="150000"/>
                </a:lnSpc>
                <a:buFont typeface="Wingdings" pitchFamily="2" charset="2"/>
                <a:buChar char="Ø"/>
              </a:pPr>
              <a:r>
                <a:rPr lang="zh-CN" altLang="en-US" sz="1400" dirty="0" smtClean="0">
                  <a:solidFill>
                    <a:srgbClr val="2D2015"/>
                  </a:solidFill>
                  <a:latin typeface="微软雅黑" pitchFamily="34" charset="-122"/>
                  <a:ea typeface="微软雅黑" pitchFamily="34" charset="-122"/>
                </a:rPr>
                <a:t>在线留言</a:t>
              </a:r>
            </a:p>
            <a:p>
              <a:pPr>
                <a:lnSpc>
                  <a:spcPct val="150000"/>
                </a:lnSpc>
                <a:buFont typeface="Wingdings" pitchFamily="2" charset="2"/>
                <a:buChar char="Ø"/>
              </a:pPr>
              <a:r>
                <a:rPr lang="zh-CN" altLang="en-US" sz="1400" dirty="0" smtClean="0">
                  <a:solidFill>
                    <a:srgbClr val="2D2015"/>
                  </a:solidFill>
                  <a:latin typeface="微软雅黑" pitchFamily="34" charset="-122"/>
                  <a:ea typeface="微软雅黑" pitchFamily="34" charset="-122"/>
                </a:rPr>
                <a:t>反馈表</a:t>
              </a:r>
            </a:p>
            <a:p>
              <a:pPr>
                <a:lnSpc>
                  <a:spcPct val="150000"/>
                </a:lnSpc>
                <a:buFont typeface="Wingdings" pitchFamily="2" charset="2"/>
                <a:buChar char="Ø"/>
              </a:pPr>
              <a:r>
                <a:rPr lang="zh-CN" altLang="en-US" sz="1400" dirty="0" smtClean="0">
                  <a:solidFill>
                    <a:srgbClr val="2D2015"/>
                  </a:solidFill>
                  <a:latin typeface="微软雅黑" pitchFamily="34" charset="-122"/>
                  <a:ea typeface="微软雅黑" pitchFamily="34" charset="-122"/>
                </a:rPr>
                <a:t>在线帮助</a:t>
              </a:r>
            </a:p>
            <a:p>
              <a:pPr>
                <a:lnSpc>
                  <a:spcPct val="150000"/>
                </a:lnSpc>
              </a:pPr>
              <a:r>
                <a:rPr lang="zh-CN" altLang="en-US" sz="1400" dirty="0" smtClean="0">
                  <a:solidFill>
                    <a:srgbClr val="C00000"/>
                  </a:solidFill>
                  <a:latin typeface="微软雅黑" pitchFamily="34" charset="-122"/>
                  <a:ea typeface="微软雅黑" pitchFamily="34" charset="-122"/>
                </a:rPr>
                <a:t>信息发布</a:t>
              </a:r>
              <a:endParaRPr lang="en-US" altLang="zh-CN" sz="1400" dirty="0" smtClean="0">
                <a:solidFill>
                  <a:srgbClr val="C00000"/>
                </a:solidFill>
                <a:latin typeface="微软雅黑" pitchFamily="34" charset="-122"/>
                <a:ea typeface="微软雅黑" pitchFamily="34" charset="-122"/>
              </a:endParaRPr>
            </a:p>
            <a:p>
              <a:pPr>
                <a:lnSpc>
                  <a:spcPct val="150000"/>
                </a:lnSpc>
              </a:pPr>
              <a:r>
                <a:rPr lang="zh-CN" altLang="en-US" sz="1400" dirty="0" smtClean="0">
                  <a:solidFill>
                    <a:srgbClr val="C00000"/>
                  </a:solidFill>
                  <a:latin typeface="微软雅黑" pitchFamily="34" charset="-122"/>
                  <a:ea typeface="微软雅黑" pitchFamily="34" charset="-122"/>
                </a:rPr>
                <a:t>发布监测与统计分析</a:t>
              </a:r>
            </a:p>
            <a:p>
              <a:pPr>
                <a:lnSpc>
                  <a:spcPct val="150000"/>
                </a:lnSpc>
              </a:pPr>
              <a:r>
                <a:rPr lang="zh-CN" altLang="en-US" sz="1400" dirty="0" smtClean="0">
                  <a:solidFill>
                    <a:srgbClr val="C00000"/>
                  </a:solidFill>
                  <a:latin typeface="微软雅黑" pitchFamily="34" charset="-122"/>
                  <a:ea typeface="微软雅黑" pitchFamily="34" charset="-122"/>
                </a:rPr>
                <a:t>搜索引擎系统</a:t>
              </a:r>
            </a:p>
          </p:txBody>
        </p:sp>
        <p:sp>
          <p:nvSpPr>
            <p:cNvPr id="5" name="TextBox 4"/>
            <p:cNvSpPr txBox="1"/>
            <p:nvPr/>
          </p:nvSpPr>
          <p:spPr>
            <a:xfrm>
              <a:off x="5589112" y="1726953"/>
              <a:ext cx="1107996" cy="369332"/>
            </a:xfrm>
            <a:prstGeom prst="rect">
              <a:avLst/>
            </a:prstGeom>
          </p:spPr>
          <p:txBody>
            <a:bodyPr wrap="none" rtlCol="0">
              <a:spAutoFit/>
            </a:bodyPr>
            <a:lstStyle/>
            <a:p>
              <a:r>
                <a:rPr lang="zh-CN" altLang="en-US" b="1" dirty="0" smtClean="0">
                  <a:solidFill>
                    <a:srgbClr val="C00000"/>
                  </a:solidFill>
                  <a:latin typeface="华文细黑" pitchFamily="2" charset="-122"/>
                  <a:ea typeface="华文细黑" pitchFamily="2" charset="-122"/>
                </a:rPr>
                <a:t>系统功能</a:t>
              </a:r>
            </a:p>
          </p:txBody>
        </p:sp>
        <p:pic>
          <p:nvPicPr>
            <p:cNvPr id="6" name="Picture 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3526" y="3369535"/>
              <a:ext cx="4725526" cy="1844984"/>
            </a:xfrm>
            <a:prstGeom prst="rect">
              <a:avLst/>
            </a:prstGeom>
            <a:noFill/>
            <a:ln w="9525">
              <a:noFill/>
              <a:miter lim="800000"/>
              <a:headEnd/>
              <a:tailEnd/>
            </a:ln>
          </p:spPr>
        </p:pic>
      </p:grpSp>
      <p:cxnSp>
        <p:nvCxnSpPr>
          <p:cNvPr id="11" name="直接连接符 10"/>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椭圆 11"/>
          <p:cNvSpPr/>
          <p:nvPr/>
        </p:nvSpPr>
        <p:spPr bwMode="auto">
          <a:xfrm>
            <a:off x="7197725" y="492547"/>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3" name="椭圆 12"/>
          <p:cNvSpPr/>
          <p:nvPr/>
        </p:nvSpPr>
        <p:spPr bwMode="auto">
          <a:xfrm>
            <a:off x="8061325" y="476672"/>
            <a:ext cx="723900" cy="677862"/>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4" name="椭圆 13"/>
          <p:cNvSpPr/>
          <p:nvPr/>
        </p:nvSpPr>
        <p:spPr bwMode="auto">
          <a:xfrm>
            <a:off x="6334125" y="476672"/>
            <a:ext cx="723900" cy="677862"/>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6" name="Text Box 3"/>
          <p:cNvSpPr txBox="1">
            <a:spLocks noChangeArrowheads="1"/>
          </p:cNvSpPr>
          <p:nvPr/>
        </p:nvSpPr>
        <p:spPr bwMode="auto">
          <a:xfrm>
            <a:off x="399628" y="1095127"/>
            <a:ext cx="71247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sz="2000" dirty="0">
                <a:solidFill>
                  <a:schemeClr val="accent6">
                    <a:lumMod val="60000"/>
                    <a:lumOff val="40000"/>
                  </a:schemeClr>
                </a:solidFill>
              </a:rPr>
              <a:t>  </a:t>
            </a:r>
            <a:r>
              <a:rPr lang="zh-CN" altLang="en-US" sz="2000" dirty="0" smtClean="0">
                <a:solidFill>
                  <a:schemeClr val="accent6">
                    <a:lumMod val="60000"/>
                    <a:lumOff val="40000"/>
                  </a:schemeClr>
                </a:solidFill>
              </a:rPr>
              <a:t>园区</a:t>
            </a:r>
            <a:r>
              <a:rPr lang="zh-CN" altLang="en-US" sz="2000" dirty="0">
                <a:solidFill>
                  <a:schemeClr val="accent6">
                    <a:lumMod val="60000"/>
                    <a:lumOff val="40000"/>
                  </a:schemeClr>
                </a:solidFill>
              </a:rPr>
              <a:t>综合门户</a:t>
            </a:r>
          </a:p>
        </p:txBody>
      </p:sp>
      <p:sp>
        <p:nvSpPr>
          <p:cNvPr id="29" name="Text Box 3"/>
          <p:cNvSpPr txBox="1">
            <a:spLocks noChangeArrowheads="1"/>
          </p:cNvSpPr>
          <p:nvPr/>
        </p:nvSpPr>
        <p:spPr bwMode="auto">
          <a:xfrm>
            <a:off x="111125" y="260648"/>
            <a:ext cx="4964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en-US" altLang="zh-CN"/>
              <a:t>5</a:t>
            </a:r>
            <a:r>
              <a:rPr lang="en-US" altLang="zh-CN" smtClean="0"/>
              <a:t>  </a:t>
            </a:r>
            <a:r>
              <a:rPr lang="zh-CN" altLang="en-US" smtClean="0"/>
              <a:t>信息优</a:t>
            </a:r>
            <a:r>
              <a:rPr lang="zh-CN" altLang="en-US" smtClean="0">
                <a:solidFill>
                  <a:srgbClr val="FF3300"/>
                </a:solidFill>
              </a:rPr>
              <a:t>园</a:t>
            </a:r>
            <a:r>
              <a:rPr lang="zh-CN" altLang="en-US" smtClean="0"/>
              <a:t> </a:t>
            </a:r>
            <a:r>
              <a:rPr lang="en-US" altLang="zh-CN" smtClean="0"/>
              <a:t>— </a:t>
            </a:r>
            <a:r>
              <a:rPr lang="zh-CN" altLang="en-US" smtClean="0">
                <a:latin typeface="楷体_GB2312" pitchFamily="49" charset="-122"/>
                <a:ea typeface="楷体_GB2312" pitchFamily="49" charset="-122"/>
              </a:rPr>
              <a:t>园区管理应用</a:t>
            </a:r>
            <a:endParaRPr lang="zh-CN" altLang="en-US" dirty="0">
              <a:latin typeface="楷体_GB2312" pitchFamily="49" charset="-122"/>
              <a:ea typeface="楷体_GB2312" pitchFamily="49" charset="-122"/>
            </a:endParaRPr>
          </a:p>
        </p:txBody>
      </p:sp>
      <p:sp>
        <p:nvSpPr>
          <p:cNvPr id="2" name="矩形 1"/>
          <p:cNvSpPr/>
          <p:nvPr/>
        </p:nvSpPr>
        <p:spPr>
          <a:xfrm>
            <a:off x="1390489" y="6167045"/>
            <a:ext cx="6984776" cy="646331"/>
          </a:xfrm>
          <a:prstGeom prst="rect">
            <a:avLst/>
          </a:prstGeom>
        </p:spPr>
        <p:txBody>
          <a:bodyPr wrap="square">
            <a:spAutoFit/>
          </a:bodyPr>
          <a:lstStyle/>
          <a:p>
            <a:pPr>
              <a:defRPr/>
            </a:pPr>
            <a:r>
              <a:rPr lang="zh-CN" altLang="en-US">
                <a:latin typeface="微软雅黑" pitchFamily="34" charset="-122"/>
                <a:ea typeface="微软雅黑" pitchFamily="34" charset="-122"/>
              </a:rPr>
              <a:t>提供对外统一宣传、招商的门户，同时也提供政务业务办理、公示、网民互动等交互式服务</a:t>
            </a:r>
          </a:p>
        </p:txBody>
      </p:sp>
      <p:sp>
        <p:nvSpPr>
          <p:cNvPr id="15" name="同心圆 14"/>
          <p:cNvSpPr/>
          <p:nvPr/>
        </p:nvSpPr>
        <p:spPr>
          <a:xfrm>
            <a:off x="805133" y="6237312"/>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21271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71" name="直接连接符 70"/>
          <p:cNvCxnSpPr/>
          <p:nvPr/>
        </p:nvCxnSpPr>
        <p:spPr bwMode="auto">
          <a:xfrm>
            <a:off x="-34925" y="878083"/>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9"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a:t>  </a:t>
            </a:r>
            <a:r>
              <a:rPr lang="en-US" altLang="zh-CN" smtClean="0"/>
              <a:t>6 </a:t>
            </a:r>
            <a:r>
              <a:rPr lang="zh-CN" altLang="en-US"/>
              <a:t> </a:t>
            </a:r>
            <a:r>
              <a:rPr lang="zh-CN" altLang="en-US" smtClean="0"/>
              <a:t>全方位保障信息</a:t>
            </a:r>
            <a:r>
              <a:rPr lang="zh-CN" altLang="en-US" smtClean="0">
                <a:solidFill>
                  <a:srgbClr val="FF0000"/>
                </a:solidFill>
              </a:rPr>
              <a:t>安</a:t>
            </a:r>
            <a:r>
              <a:rPr lang="zh-CN" altLang="en-US" smtClean="0"/>
              <a:t>全</a:t>
            </a:r>
            <a:endParaRPr lang="zh-CN" altLang="en-US" dirty="0"/>
          </a:p>
        </p:txBody>
      </p:sp>
      <p:sp>
        <p:nvSpPr>
          <p:cNvPr id="170" name="椭圆 169"/>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71" name="椭圆 170"/>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72" name="椭圆 171"/>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pic>
        <p:nvPicPr>
          <p:cNvPr id="62468" name="Picture 4" descr="http://image3.it168.com/2009/9/14/318301fe-30a1-4323-b378-3353539490f1.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51520" y="1628800"/>
            <a:ext cx="4106714" cy="3168352"/>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249261" y="4941168"/>
            <a:ext cx="4106715" cy="1200329"/>
          </a:xfrm>
          <a:prstGeom prst="rect">
            <a:avLst/>
          </a:prstGeom>
        </p:spPr>
        <p:txBody>
          <a:bodyPr wrap="square">
            <a:spAutoFit/>
          </a:bodyPr>
          <a:lstStyle/>
          <a:p>
            <a:pPr lvl="1">
              <a:lnSpc>
                <a:spcPct val="150000"/>
              </a:lnSpc>
            </a:pPr>
            <a:r>
              <a:rPr lang="zh-CN" altLang="en-US" sz="2400" b="1" dirty="0">
                <a:latin typeface="微软雅黑" pitchFamily="34" charset="-122"/>
                <a:ea typeface="微软雅黑" pitchFamily="34" charset="-122"/>
              </a:rPr>
              <a:t>网络安全</a:t>
            </a:r>
            <a:r>
              <a:rPr lang="zh-CN" altLang="en-US" sz="2400" dirty="0">
                <a:latin typeface="微软雅黑" pitchFamily="34" charset="-122"/>
                <a:ea typeface="微软雅黑" pitchFamily="34" charset="-122"/>
              </a:rPr>
              <a:t>：内外网分离、</a:t>
            </a:r>
            <a:r>
              <a:rPr lang="zh-CN" altLang="en-US" sz="2400">
                <a:latin typeface="微软雅黑" pitchFamily="34" charset="-122"/>
                <a:ea typeface="微软雅黑" pitchFamily="34" charset="-122"/>
              </a:rPr>
              <a:t>传输</a:t>
            </a:r>
            <a:r>
              <a:rPr lang="zh-CN" altLang="en-US" sz="2400" smtClean="0">
                <a:latin typeface="微软雅黑" pitchFamily="34" charset="-122"/>
                <a:ea typeface="微软雅黑" pitchFamily="34" charset="-122"/>
              </a:rPr>
              <a:t>加密实现网络安全。</a:t>
            </a:r>
            <a:endParaRPr lang="en-US" altLang="zh-CN" sz="2400" dirty="0">
              <a:latin typeface="微软雅黑" pitchFamily="34" charset="-122"/>
              <a:ea typeface="微软雅黑" pitchFamily="34" charset="-122"/>
            </a:endParaRPr>
          </a:p>
        </p:txBody>
      </p:sp>
      <p:pic>
        <p:nvPicPr>
          <p:cNvPr id="62470" name="Picture 6" descr="http://a2.att.hudong.com/15/29/01300000910774127857295560831_s.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905374" y="1678752"/>
            <a:ext cx="3267025" cy="2668070"/>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10"/>
          <p:cNvSpPr/>
          <p:nvPr/>
        </p:nvSpPr>
        <p:spPr>
          <a:xfrm>
            <a:off x="4644008" y="4851616"/>
            <a:ext cx="4357240" cy="1754326"/>
          </a:xfrm>
          <a:prstGeom prst="rect">
            <a:avLst/>
          </a:prstGeom>
        </p:spPr>
        <p:txBody>
          <a:bodyPr wrap="square">
            <a:spAutoFit/>
          </a:bodyPr>
          <a:lstStyle/>
          <a:p>
            <a:pPr lvl="1">
              <a:lnSpc>
                <a:spcPct val="150000"/>
              </a:lnSpc>
            </a:pPr>
            <a:r>
              <a:rPr lang="zh-CN" altLang="en-US" sz="2400" b="1" dirty="0">
                <a:latin typeface="微软雅黑" pitchFamily="34" charset="-122"/>
                <a:ea typeface="微软雅黑" pitchFamily="34" charset="-122"/>
              </a:rPr>
              <a:t>数据安全：</a:t>
            </a:r>
            <a:r>
              <a:rPr lang="zh-CN" altLang="en-US" sz="2400" dirty="0">
                <a:latin typeface="微软雅黑" pitchFamily="34" charset="-122"/>
                <a:ea typeface="微软雅黑" pitchFamily="34" charset="-122"/>
              </a:rPr>
              <a:t>重要系统双机热</a:t>
            </a:r>
            <a:r>
              <a:rPr lang="zh-CN" altLang="en-US" sz="2400">
                <a:latin typeface="微软雅黑" pitchFamily="34" charset="-122"/>
                <a:ea typeface="微软雅黑" pitchFamily="34" charset="-122"/>
              </a:rPr>
              <a:t>备</a:t>
            </a:r>
            <a:r>
              <a:rPr lang="zh-CN" altLang="en-US" sz="2400" smtClean="0">
                <a:latin typeface="微软雅黑" pitchFamily="34" charset="-122"/>
                <a:ea typeface="微软雅黑" pitchFamily="34" charset="-122"/>
              </a:rPr>
              <a:t>，</a:t>
            </a:r>
            <a:r>
              <a:rPr lang="zh-CN" altLang="en-US" sz="2400">
                <a:latin typeface="微软雅黑" pitchFamily="34" charset="-122"/>
                <a:ea typeface="微软雅黑" pitchFamily="34" charset="-122"/>
              </a:rPr>
              <a:t>实现</a:t>
            </a:r>
            <a:r>
              <a:rPr lang="zh-CN" altLang="en-US" sz="2400" smtClean="0">
                <a:latin typeface="微软雅黑" pitchFamily="34" charset="-122"/>
                <a:ea typeface="微软雅黑" pitchFamily="34" charset="-122"/>
              </a:rPr>
              <a:t>磁盘阵列</a:t>
            </a:r>
            <a:r>
              <a:rPr lang="zh-CN" altLang="en-US" sz="2400">
                <a:latin typeface="微软雅黑" pitchFamily="34" charset="-122"/>
                <a:ea typeface="微软雅黑" pitchFamily="34" charset="-122"/>
              </a:rPr>
              <a:t>存放</a:t>
            </a:r>
            <a:r>
              <a:rPr lang="zh-CN" altLang="en-US" sz="2400" smtClean="0">
                <a:latin typeface="微软雅黑" pitchFamily="34" charset="-122"/>
                <a:ea typeface="微软雅黑" pitchFamily="34" charset="-122"/>
              </a:rPr>
              <a:t>数据、远程</a:t>
            </a:r>
            <a:r>
              <a:rPr lang="zh-CN" altLang="en-US" sz="2400">
                <a:latin typeface="微软雅黑" pitchFamily="34" charset="-122"/>
                <a:ea typeface="微软雅黑" pitchFamily="34" charset="-122"/>
              </a:rPr>
              <a:t>灾</a:t>
            </a:r>
            <a:r>
              <a:rPr lang="zh-CN" altLang="en-US" sz="2400" smtClean="0">
                <a:latin typeface="微软雅黑" pitchFamily="34" charset="-122"/>
                <a:ea typeface="微软雅黑" pitchFamily="34" charset="-122"/>
              </a:rPr>
              <a:t>备等方式给予保障。</a:t>
            </a:r>
            <a:endParaRPr lang="en-US" altLang="zh-CN" sz="2400" dirty="0">
              <a:latin typeface="微软雅黑" pitchFamily="34" charset="-122"/>
              <a:ea typeface="微软雅黑" pitchFamily="34" charset="-122"/>
            </a:endParaRPr>
          </a:p>
        </p:txBody>
      </p:sp>
      <p:sp>
        <p:nvSpPr>
          <p:cNvPr id="12" name="同心圆 11"/>
          <p:cNvSpPr/>
          <p:nvPr/>
        </p:nvSpPr>
        <p:spPr>
          <a:xfrm>
            <a:off x="229069" y="5106670"/>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同心圆 12"/>
          <p:cNvSpPr/>
          <p:nvPr/>
        </p:nvSpPr>
        <p:spPr>
          <a:xfrm>
            <a:off x="4644008" y="5007335"/>
            <a:ext cx="382491" cy="338554"/>
          </a:xfrm>
          <a:prstGeom prst="don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241190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0" name="直接连接符 9"/>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2" name="椭圆 11"/>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3" name="椭圆 12"/>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5"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spcBef>
                <a:spcPct val="50000"/>
              </a:spcBef>
            </a:pPr>
            <a:r>
              <a:rPr kumimoji="1" lang="zh-CN" altLang="en-US" sz="2800" b="1">
                <a:solidFill>
                  <a:schemeClr val="bg1">
                    <a:lumMod val="65000"/>
                  </a:schemeClr>
                </a:solidFill>
                <a:latin typeface="微软雅黑" pitchFamily="34" charset="-122"/>
                <a:ea typeface="微软雅黑" pitchFamily="34" charset="-122"/>
              </a:rPr>
              <a:t>  </a:t>
            </a:r>
            <a:r>
              <a:rPr kumimoji="1" lang="zh-CN" altLang="en-US" sz="2800" b="1" smtClean="0">
                <a:solidFill>
                  <a:schemeClr val="bg1">
                    <a:lumMod val="65000"/>
                  </a:schemeClr>
                </a:solidFill>
                <a:latin typeface="微软雅黑" pitchFamily="34" charset="-122"/>
                <a:ea typeface="微软雅黑" pitchFamily="34" charset="-122"/>
              </a:rPr>
              <a:t>内容提要</a:t>
            </a:r>
            <a:endParaRPr kumimoji="1" lang="zh-CN" altLang="en-US" sz="2800" b="1">
              <a:solidFill>
                <a:schemeClr val="bg1">
                  <a:lumMod val="65000"/>
                </a:schemeClr>
              </a:solidFill>
              <a:latin typeface="微软雅黑" pitchFamily="34" charset="-122"/>
              <a:ea typeface="微软雅黑" pitchFamily="34" charset="-122"/>
            </a:endParaRPr>
          </a:p>
        </p:txBody>
      </p:sp>
      <p:sp>
        <p:nvSpPr>
          <p:cNvPr id="20" name="Line 8"/>
          <p:cNvSpPr>
            <a:spLocks noChangeShapeType="1"/>
          </p:cNvSpPr>
          <p:nvPr/>
        </p:nvSpPr>
        <p:spPr bwMode="auto">
          <a:xfrm flipV="1">
            <a:off x="4368800" y="2921248"/>
            <a:ext cx="3371850" cy="635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21" name="Text Box 9"/>
          <p:cNvSpPr txBox="1">
            <a:spLocks noChangeArrowheads="1"/>
          </p:cNvSpPr>
          <p:nvPr/>
        </p:nvSpPr>
        <p:spPr bwMode="auto">
          <a:xfrm>
            <a:off x="4716016" y="2397373"/>
            <a:ext cx="3024634"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defPPr>
              <a:defRPr lang="zh-CN"/>
            </a:defPPr>
            <a:lvl1pPr marL="158750" indent="-158750" eaLnBrk="0" hangingPunct="0">
              <a:spcBef>
                <a:spcPct val="20000"/>
              </a:spcBef>
              <a:defRPr sz="2400" b="1">
                <a:latin typeface="微软雅黑" pitchFamily="34" charset="-122"/>
                <a:ea typeface="微软雅黑" pitchFamily="34" charset="-122"/>
              </a:defRPr>
            </a:lvl1pPr>
            <a:lvl2pPr marL="742950" indent="-285750">
              <a:defRPr>
                <a:latin typeface="Calibri" pitchFamily="34" charset="0"/>
                <a:ea typeface="宋体" charset="-122"/>
              </a:defRPr>
            </a:lvl2pPr>
            <a:lvl3pPr marL="1143000" indent="-228600">
              <a:defRPr>
                <a:latin typeface="Calibri" pitchFamily="34" charset="0"/>
                <a:ea typeface="宋体" charset="-122"/>
              </a:defRPr>
            </a:lvl3pPr>
            <a:lvl4pPr marL="1600200" indent="-228600">
              <a:defRPr>
                <a:latin typeface="Calibri" pitchFamily="34" charset="0"/>
                <a:ea typeface="宋体" charset="-122"/>
              </a:defRPr>
            </a:lvl4pPr>
            <a:lvl5pPr marL="2057400" indent="-228600">
              <a:defRPr>
                <a:latin typeface="Calibri" pitchFamily="34" charset="0"/>
                <a:ea typeface="宋体" charset="-122"/>
              </a:defRPr>
            </a:lvl5pPr>
            <a:lvl6pPr marL="2514600" indent="-228600" fontAlgn="base">
              <a:spcBef>
                <a:spcPct val="0"/>
              </a:spcBef>
              <a:spcAft>
                <a:spcPct val="0"/>
              </a:spcAft>
              <a:defRPr>
                <a:latin typeface="Calibri" pitchFamily="34" charset="0"/>
                <a:ea typeface="宋体" charset="-122"/>
              </a:defRPr>
            </a:lvl6pPr>
            <a:lvl7pPr marL="2971800" indent="-228600" fontAlgn="base">
              <a:spcBef>
                <a:spcPct val="0"/>
              </a:spcBef>
              <a:spcAft>
                <a:spcPct val="0"/>
              </a:spcAft>
              <a:defRPr>
                <a:latin typeface="Calibri" pitchFamily="34" charset="0"/>
                <a:ea typeface="宋体" charset="-122"/>
              </a:defRPr>
            </a:lvl7pPr>
            <a:lvl8pPr marL="3429000" indent="-228600" fontAlgn="base">
              <a:spcBef>
                <a:spcPct val="0"/>
              </a:spcBef>
              <a:spcAft>
                <a:spcPct val="0"/>
              </a:spcAft>
              <a:defRPr>
                <a:latin typeface="Calibri" pitchFamily="34" charset="0"/>
                <a:ea typeface="宋体" charset="-122"/>
              </a:defRPr>
            </a:lvl8pPr>
            <a:lvl9pPr marL="3886200" indent="-228600" fontAlgn="base">
              <a:spcBef>
                <a:spcPct val="0"/>
              </a:spcBef>
              <a:spcAft>
                <a:spcPct val="0"/>
              </a:spcAft>
              <a:defRPr>
                <a:latin typeface="Calibri" pitchFamily="34" charset="0"/>
                <a:ea typeface="宋体" charset="-122"/>
              </a:defRPr>
            </a:lvl9pPr>
          </a:lstStyle>
          <a:p>
            <a:r>
              <a:rPr lang="zh-CN" altLang="en-US"/>
              <a:t>智慧园区背景和理念</a:t>
            </a:r>
          </a:p>
        </p:txBody>
      </p:sp>
      <p:pic>
        <p:nvPicPr>
          <p:cNvPr id="27" name="Picture 2" descr="http://sjb.qlwb.com.cn/images/2010-12/31/K11/p16_b.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3850" y="1844675"/>
            <a:ext cx="2879725" cy="318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 Box 16"/>
          <p:cNvSpPr txBox="1">
            <a:spLocks noChangeArrowheads="1"/>
          </p:cNvSpPr>
          <p:nvPr/>
        </p:nvSpPr>
        <p:spPr bwMode="auto">
          <a:xfrm>
            <a:off x="4716016" y="3140968"/>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lvl1pPr marL="158750" indent="-15875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eaLnBrk="0" hangingPunct="0">
              <a:spcBef>
                <a:spcPct val="20000"/>
              </a:spcBef>
            </a:pPr>
            <a:r>
              <a:rPr lang="zh-CN" altLang="en-US" sz="2400" b="1" dirty="0" smtClean="0">
                <a:latin typeface="微软雅黑" pitchFamily="34" charset="-122"/>
                <a:ea typeface="微软雅黑" pitchFamily="34" charset="-122"/>
              </a:rPr>
              <a:t>智慧园区总体</a:t>
            </a:r>
            <a:r>
              <a:rPr lang="zh-CN" altLang="en-US" sz="2400" b="1" dirty="0">
                <a:latin typeface="微软雅黑" pitchFamily="34" charset="-122"/>
                <a:ea typeface="微软雅黑" pitchFamily="34" charset="-122"/>
              </a:rPr>
              <a:t>思路</a:t>
            </a:r>
            <a:endParaRPr lang="en-US" altLang="zh-CN" sz="2400" b="1" dirty="0">
              <a:latin typeface="微软雅黑" pitchFamily="34" charset="-122"/>
              <a:ea typeface="微软雅黑" pitchFamily="34" charset="-122"/>
            </a:endParaRPr>
          </a:p>
        </p:txBody>
      </p:sp>
      <p:sp>
        <p:nvSpPr>
          <p:cNvPr id="31" name="Line 15"/>
          <p:cNvSpPr>
            <a:spLocks noChangeShapeType="1"/>
          </p:cNvSpPr>
          <p:nvPr/>
        </p:nvSpPr>
        <p:spPr bwMode="auto">
          <a:xfrm flipV="1">
            <a:off x="4352875" y="3759788"/>
            <a:ext cx="3371850" cy="1270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32" name="Line 15"/>
          <p:cNvSpPr>
            <a:spLocks noChangeShapeType="1"/>
          </p:cNvSpPr>
          <p:nvPr/>
        </p:nvSpPr>
        <p:spPr bwMode="auto">
          <a:xfrm flipV="1">
            <a:off x="4340175" y="4653136"/>
            <a:ext cx="3384550" cy="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36" name="Text Box 16"/>
          <p:cNvSpPr txBox="1">
            <a:spLocks noChangeArrowheads="1"/>
          </p:cNvSpPr>
          <p:nvPr/>
        </p:nvSpPr>
        <p:spPr bwMode="auto">
          <a:xfrm>
            <a:off x="4699669" y="4047820"/>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lvl1pPr marL="158750" indent="-15875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eaLnBrk="0" hangingPunct="0">
              <a:spcBef>
                <a:spcPct val="20000"/>
              </a:spcBef>
            </a:pPr>
            <a:r>
              <a:rPr lang="zh-CN" altLang="en-US" sz="2400" b="1" dirty="0" smtClean="0">
                <a:latin typeface="微软雅黑" pitchFamily="34" charset="-122"/>
                <a:ea typeface="微软雅黑" pitchFamily="34" charset="-122"/>
              </a:rPr>
              <a:t>智慧园区</a:t>
            </a:r>
            <a:r>
              <a:rPr lang="zh-CN" altLang="en-US" sz="2400" b="1" dirty="0">
                <a:latin typeface="微软雅黑" pitchFamily="34" charset="-122"/>
                <a:ea typeface="微软雅黑" pitchFamily="34" charset="-122"/>
              </a:rPr>
              <a:t>重点</a:t>
            </a:r>
            <a:r>
              <a:rPr lang="zh-CN" altLang="en-US" sz="2400" b="1" dirty="0" smtClean="0">
                <a:latin typeface="微软雅黑" pitchFamily="34" charset="-122"/>
                <a:ea typeface="微软雅黑" pitchFamily="34" charset="-122"/>
              </a:rPr>
              <a:t>项目</a:t>
            </a:r>
            <a:endParaRPr lang="en-US" altLang="zh-CN" sz="2400" b="1" dirty="0">
              <a:latin typeface="微软雅黑" pitchFamily="34" charset="-122"/>
              <a:ea typeface="微软雅黑" pitchFamily="34" charset="-122"/>
            </a:endParaRPr>
          </a:p>
        </p:txBody>
      </p:sp>
      <p:sp>
        <p:nvSpPr>
          <p:cNvPr id="37" name="Oval 7"/>
          <p:cNvSpPr>
            <a:spLocks noChangeArrowheads="1"/>
          </p:cNvSpPr>
          <p:nvPr/>
        </p:nvSpPr>
        <p:spPr bwMode="auto">
          <a:xfrm>
            <a:off x="4067944" y="2768352"/>
            <a:ext cx="228600"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38" name="Oval 11"/>
          <p:cNvSpPr>
            <a:spLocks noChangeArrowheads="1"/>
          </p:cNvSpPr>
          <p:nvPr/>
        </p:nvSpPr>
        <p:spPr bwMode="auto">
          <a:xfrm>
            <a:off x="4067944" y="3471756"/>
            <a:ext cx="228600"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39" name="Oval 7"/>
          <p:cNvSpPr>
            <a:spLocks noChangeArrowheads="1"/>
          </p:cNvSpPr>
          <p:nvPr/>
        </p:nvSpPr>
        <p:spPr bwMode="auto">
          <a:xfrm>
            <a:off x="4067944" y="4323276"/>
            <a:ext cx="228600"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40" name="Text Box 16"/>
          <p:cNvSpPr txBox="1">
            <a:spLocks noChangeArrowheads="1"/>
          </p:cNvSpPr>
          <p:nvPr/>
        </p:nvSpPr>
        <p:spPr bwMode="auto">
          <a:xfrm>
            <a:off x="4716016" y="4784452"/>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defPPr>
              <a:defRPr lang="zh-CN"/>
            </a:defPPr>
            <a:lvl1pPr marL="158750" indent="-158750" eaLnBrk="0" hangingPunct="0">
              <a:spcBef>
                <a:spcPct val="20000"/>
              </a:spcBef>
              <a:defRPr sz="2400" b="1">
                <a:solidFill>
                  <a:srgbClr val="FF0000"/>
                </a:solidFill>
                <a:latin typeface="微软雅黑" pitchFamily="34" charset="-122"/>
                <a:ea typeface="微软雅黑" pitchFamily="34" charset="-122"/>
              </a:defRPr>
            </a:lvl1pPr>
            <a:lvl2pPr marL="742950" indent="-285750">
              <a:defRPr>
                <a:latin typeface="Calibri" pitchFamily="34" charset="0"/>
                <a:ea typeface="宋体" charset="-122"/>
              </a:defRPr>
            </a:lvl2pPr>
            <a:lvl3pPr marL="1143000" indent="-228600">
              <a:defRPr>
                <a:latin typeface="Calibri" pitchFamily="34" charset="0"/>
                <a:ea typeface="宋体" charset="-122"/>
              </a:defRPr>
            </a:lvl3pPr>
            <a:lvl4pPr marL="1600200" indent="-228600">
              <a:defRPr>
                <a:latin typeface="Calibri" pitchFamily="34" charset="0"/>
                <a:ea typeface="宋体" charset="-122"/>
              </a:defRPr>
            </a:lvl4pPr>
            <a:lvl5pPr marL="2057400" indent="-228600">
              <a:defRPr>
                <a:latin typeface="Calibri" pitchFamily="34" charset="0"/>
                <a:ea typeface="宋体" charset="-122"/>
              </a:defRPr>
            </a:lvl5pPr>
            <a:lvl6pPr marL="2514600" indent="-228600" fontAlgn="base">
              <a:spcBef>
                <a:spcPct val="0"/>
              </a:spcBef>
              <a:spcAft>
                <a:spcPct val="0"/>
              </a:spcAft>
              <a:defRPr>
                <a:latin typeface="Calibri" pitchFamily="34" charset="0"/>
                <a:ea typeface="宋体" charset="-122"/>
              </a:defRPr>
            </a:lvl6pPr>
            <a:lvl7pPr marL="2971800" indent="-228600" fontAlgn="base">
              <a:spcBef>
                <a:spcPct val="0"/>
              </a:spcBef>
              <a:spcAft>
                <a:spcPct val="0"/>
              </a:spcAft>
              <a:defRPr>
                <a:latin typeface="Calibri" pitchFamily="34" charset="0"/>
                <a:ea typeface="宋体" charset="-122"/>
              </a:defRPr>
            </a:lvl7pPr>
            <a:lvl8pPr marL="3429000" indent="-228600" fontAlgn="base">
              <a:spcBef>
                <a:spcPct val="0"/>
              </a:spcBef>
              <a:spcAft>
                <a:spcPct val="0"/>
              </a:spcAft>
              <a:defRPr>
                <a:latin typeface="Calibri" pitchFamily="34" charset="0"/>
                <a:ea typeface="宋体" charset="-122"/>
              </a:defRPr>
            </a:lvl8pPr>
            <a:lvl9pPr marL="3886200" indent="-228600" fontAlgn="base">
              <a:spcBef>
                <a:spcPct val="0"/>
              </a:spcBef>
              <a:spcAft>
                <a:spcPct val="0"/>
              </a:spcAft>
              <a:defRPr>
                <a:latin typeface="Calibri" pitchFamily="34" charset="0"/>
                <a:ea typeface="宋体" charset="-122"/>
              </a:defRPr>
            </a:lvl9pPr>
          </a:lstStyle>
          <a:p>
            <a:r>
              <a:rPr lang="zh-CN" altLang="en-US" dirty="0" smtClean="0"/>
              <a:t>智慧</a:t>
            </a:r>
            <a:r>
              <a:rPr lang="zh-CN" altLang="en-US" dirty="0"/>
              <a:t>园区</a:t>
            </a:r>
            <a:r>
              <a:rPr lang="zh-CN" altLang="en-US" dirty="0" smtClean="0"/>
              <a:t>实施计划</a:t>
            </a:r>
            <a:endParaRPr lang="en-US" altLang="zh-CN" dirty="0"/>
          </a:p>
        </p:txBody>
      </p:sp>
      <p:sp>
        <p:nvSpPr>
          <p:cNvPr id="41" name="Line 15"/>
          <p:cNvSpPr>
            <a:spLocks noChangeShapeType="1"/>
          </p:cNvSpPr>
          <p:nvPr/>
        </p:nvSpPr>
        <p:spPr bwMode="auto">
          <a:xfrm flipV="1">
            <a:off x="4352875" y="5403272"/>
            <a:ext cx="3371850" cy="1270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42" name="Oval 11"/>
          <p:cNvSpPr>
            <a:spLocks noChangeArrowheads="1"/>
          </p:cNvSpPr>
          <p:nvPr/>
        </p:nvSpPr>
        <p:spPr bwMode="auto">
          <a:xfrm>
            <a:off x="4067944" y="5115240"/>
            <a:ext cx="228600"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Tree>
    <p:extLst>
      <p:ext uri="{BB962C8B-B14F-4D97-AF65-F5344CB8AC3E}">
        <p14:creationId xmlns:p14="http://schemas.microsoft.com/office/powerpoint/2010/main" val="3834400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Line 3"/>
          <p:cNvSpPr>
            <a:spLocks noChangeShapeType="1"/>
          </p:cNvSpPr>
          <p:nvPr/>
        </p:nvSpPr>
        <p:spPr bwMode="auto">
          <a:xfrm>
            <a:off x="537651" y="5811398"/>
            <a:ext cx="2775084" cy="4446"/>
          </a:xfrm>
          <a:prstGeom prst="line">
            <a:avLst/>
          </a:prstGeom>
          <a:noFill/>
          <a:ln w="28575">
            <a:solidFill>
              <a:srgbClr val="3366FF"/>
            </a:solidFill>
            <a:round/>
            <a:headEnd/>
            <a:tailEnd/>
          </a:ln>
        </p:spPr>
        <p:txBody>
          <a:bodyPr anchor="ctr"/>
          <a:lstStyle/>
          <a:p>
            <a:endParaRPr lang="zh-CN" altLang="en-US"/>
          </a:p>
        </p:txBody>
      </p:sp>
      <p:sp>
        <p:nvSpPr>
          <p:cNvPr id="5" name="Rectangle 6"/>
          <p:cNvSpPr>
            <a:spLocks noChangeArrowheads="1"/>
          </p:cNvSpPr>
          <p:nvPr>
            <p:custDataLst>
              <p:tags r:id="rId1"/>
            </p:custDataLst>
          </p:nvPr>
        </p:nvSpPr>
        <p:spPr bwMode="blackWhite">
          <a:xfrm>
            <a:off x="6218481" y="2453326"/>
            <a:ext cx="1523079" cy="309031"/>
          </a:xfrm>
          <a:prstGeom prst="rect">
            <a:avLst/>
          </a:prstGeom>
          <a:noFill/>
          <a:ln w="9525" algn="ctr">
            <a:noFill/>
            <a:miter lim="800000"/>
            <a:headEnd/>
            <a:tailEnd/>
          </a:ln>
        </p:spPr>
        <p:txBody>
          <a:bodyPr lIns="3810" tIns="0" rIns="3810" bIns="0" anchor="ctr"/>
          <a:lstStyle/>
          <a:p>
            <a:pPr marL="381000" indent="-381000" eaLnBrk="0" hangingPunct="0">
              <a:lnSpc>
                <a:spcPct val="70000"/>
              </a:lnSpc>
              <a:spcBef>
                <a:spcPct val="35000"/>
              </a:spcBef>
              <a:buClr>
                <a:srgbClr val="FF6600"/>
              </a:buClr>
              <a:buFont typeface="Wingdings" pitchFamily="2" charset="2"/>
              <a:buNone/>
            </a:pPr>
            <a:r>
              <a:rPr lang="zh-CN" altLang="en-US" b="1" dirty="0" smtClean="0">
                <a:solidFill>
                  <a:srgbClr val="FF0000"/>
                </a:solidFill>
                <a:latin typeface="华文细黑" pitchFamily="2" charset="-122"/>
                <a:ea typeface="华文细黑" pitchFamily="2" charset="-122"/>
                <a:cs typeface="Arial" pitchFamily="34" charset="0"/>
              </a:rPr>
              <a:t>三期：</a:t>
            </a:r>
            <a:r>
              <a:rPr lang="zh-CN" altLang="en-US" b="1" dirty="0">
                <a:solidFill>
                  <a:srgbClr val="FF0000"/>
                </a:solidFill>
                <a:latin typeface="华文细黑" pitchFamily="2" charset="-122"/>
                <a:ea typeface="华文细黑" pitchFamily="2" charset="-122"/>
                <a:cs typeface="Arial" pitchFamily="34" charset="0"/>
              </a:rPr>
              <a:t>腾飞</a:t>
            </a:r>
          </a:p>
        </p:txBody>
      </p:sp>
      <p:sp>
        <p:nvSpPr>
          <p:cNvPr id="6" name="Rectangle 7"/>
          <p:cNvSpPr>
            <a:spLocks noChangeArrowheads="1"/>
          </p:cNvSpPr>
          <p:nvPr>
            <p:custDataLst>
              <p:tags r:id="rId2"/>
            </p:custDataLst>
          </p:nvPr>
        </p:nvSpPr>
        <p:spPr bwMode="blackWhite">
          <a:xfrm>
            <a:off x="3759323" y="2751240"/>
            <a:ext cx="1837055" cy="275682"/>
          </a:xfrm>
          <a:prstGeom prst="rect">
            <a:avLst/>
          </a:prstGeom>
          <a:noFill/>
          <a:ln w="9525" algn="ctr">
            <a:noFill/>
            <a:miter lim="800000"/>
            <a:headEnd/>
            <a:tailEnd/>
          </a:ln>
        </p:spPr>
        <p:txBody>
          <a:bodyPr lIns="3810" tIns="0" rIns="3810" bIns="0" anchor="ctr"/>
          <a:lstStyle/>
          <a:p>
            <a:pPr marL="381000" indent="-381000" eaLnBrk="0" hangingPunct="0">
              <a:lnSpc>
                <a:spcPct val="70000"/>
              </a:lnSpc>
              <a:spcBef>
                <a:spcPct val="35000"/>
              </a:spcBef>
              <a:buClr>
                <a:srgbClr val="FF6600"/>
              </a:buClr>
              <a:buFont typeface="Wingdings" pitchFamily="2" charset="2"/>
              <a:buNone/>
            </a:pPr>
            <a:r>
              <a:rPr lang="zh-CN" altLang="en-US" b="1" dirty="0" smtClean="0">
                <a:solidFill>
                  <a:srgbClr val="FF0000"/>
                </a:solidFill>
                <a:latin typeface="华文细黑" pitchFamily="2" charset="-122"/>
                <a:ea typeface="华文细黑" pitchFamily="2" charset="-122"/>
                <a:cs typeface="Arial" pitchFamily="34" charset="0"/>
              </a:rPr>
              <a:t>二期：</a:t>
            </a:r>
            <a:r>
              <a:rPr lang="zh-CN" altLang="en-US" b="1" dirty="0">
                <a:solidFill>
                  <a:srgbClr val="FF0000"/>
                </a:solidFill>
                <a:latin typeface="华文细黑" pitchFamily="2" charset="-122"/>
                <a:ea typeface="华文细黑" pitchFamily="2" charset="-122"/>
                <a:cs typeface="Arial" pitchFamily="34" charset="0"/>
              </a:rPr>
              <a:t>跨越</a:t>
            </a:r>
          </a:p>
        </p:txBody>
      </p:sp>
      <p:sp>
        <p:nvSpPr>
          <p:cNvPr id="7" name="Rectangle 8"/>
          <p:cNvSpPr>
            <a:spLocks noChangeArrowheads="1"/>
          </p:cNvSpPr>
          <p:nvPr>
            <p:custDataLst>
              <p:tags r:id="rId3"/>
            </p:custDataLst>
          </p:nvPr>
        </p:nvSpPr>
        <p:spPr bwMode="blackWhite">
          <a:xfrm>
            <a:off x="738518" y="3211451"/>
            <a:ext cx="1369016" cy="285687"/>
          </a:xfrm>
          <a:prstGeom prst="rect">
            <a:avLst/>
          </a:prstGeom>
          <a:noFill/>
          <a:ln w="9525">
            <a:noFill/>
            <a:miter lim="800000"/>
            <a:headEnd/>
            <a:tailEnd/>
          </a:ln>
        </p:spPr>
        <p:txBody>
          <a:bodyPr lIns="3810" tIns="0" rIns="3810" bIns="0" anchor="ctr"/>
          <a:lstStyle/>
          <a:p>
            <a:pPr marL="381000" indent="-381000" eaLnBrk="0" hangingPunct="0">
              <a:lnSpc>
                <a:spcPct val="70000"/>
              </a:lnSpc>
              <a:spcBef>
                <a:spcPct val="35000"/>
              </a:spcBef>
              <a:buClr>
                <a:srgbClr val="FF6600"/>
              </a:buClr>
              <a:buFont typeface="Wingdings" pitchFamily="2" charset="2"/>
              <a:buNone/>
            </a:pPr>
            <a:r>
              <a:rPr lang="zh-CN" altLang="en-US" b="1" dirty="0" smtClean="0">
                <a:solidFill>
                  <a:srgbClr val="FF0000"/>
                </a:solidFill>
                <a:latin typeface="华文细黑" pitchFamily="2" charset="-122"/>
                <a:ea typeface="华文细黑" pitchFamily="2" charset="-122"/>
                <a:cs typeface="Arial" pitchFamily="34" charset="0"/>
              </a:rPr>
              <a:t>一期：</a:t>
            </a:r>
            <a:r>
              <a:rPr lang="zh-CN" altLang="en-US" b="1" dirty="0">
                <a:solidFill>
                  <a:srgbClr val="FF0000"/>
                </a:solidFill>
                <a:latin typeface="华文细黑" pitchFamily="2" charset="-122"/>
                <a:ea typeface="华文细黑" pitchFamily="2" charset="-122"/>
                <a:cs typeface="Arial" pitchFamily="34" charset="0"/>
              </a:rPr>
              <a:t>起步</a:t>
            </a:r>
          </a:p>
        </p:txBody>
      </p:sp>
      <p:grpSp>
        <p:nvGrpSpPr>
          <p:cNvPr id="8" name="Group 9"/>
          <p:cNvGrpSpPr>
            <a:grpSpLocks/>
          </p:cNvGrpSpPr>
          <p:nvPr/>
        </p:nvGrpSpPr>
        <p:grpSpPr bwMode="auto">
          <a:xfrm>
            <a:off x="5865501" y="4757582"/>
            <a:ext cx="2539114" cy="520239"/>
            <a:chOff x="3878" y="253"/>
            <a:chExt cx="1542" cy="728"/>
          </a:xfrm>
        </p:grpSpPr>
        <p:sp>
          <p:nvSpPr>
            <p:cNvPr id="21" name="Line 10"/>
            <p:cNvSpPr>
              <a:spLocks noChangeShapeType="1"/>
            </p:cNvSpPr>
            <p:nvPr/>
          </p:nvSpPr>
          <p:spPr bwMode="auto">
            <a:xfrm>
              <a:off x="3878" y="253"/>
              <a:ext cx="1542" cy="0"/>
            </a:xfrm>
            <a:prstGeom prst="line">
              <a:avLst/>
            </a:prstGeom>
            <a:noFill/>
            <a:ln w="28575">
              <a:solidFill>
                <a:srgbClr val="3366FF"/>
              </a:solidFill>
              <a:round/>
              <a:headEnd/>
              <a:tailEnd/>
            </a:ln>
          </p:spPr>
          <p:txBody>
            <a:bodyPr anchor="ctr"/>
            <a:lstStyle/>
            <a:p>
              <a:endParaRPr lang="zh-CN" altLang="en-US"/>
            </a:p>
          </p:txBody>
        </p:sp>
        <p:sp>
          <p:nvSpPr>
            <p:cNvPr id="22" name="Line 11"/>
            <p:cNvSpPr>
              <a:spLocks noChangeShapeType="1"/>
            </p:cNvSpPr>
            <p:nvPr/>
          </p:nvSpPr>
          <p:spPr bwMode="auto">
            <a:xfrm>
              <a:off x="3878" y="255"/>
              <a:ext cx="0" cy="726"/>
            </a:xfrm>
            <a:prstGeom prst="line">
              <a:avLst/>
            </a:prstGeom>
            <a:noFill/>
            <a:ln w="28575">
              <a:solidFill>
                <a:srgbClr val="3366FF"/>
              </a:solidFill>
              <a:round/>
              <a:headEnd/>
              <a:tailEnd/>
            </a:ln>
          </p:spPr>
          <p:txBody>
            <a:bodyPr anchor="ctr"/>
            <a:lstStyle/>
            <a:p>
              <a:endParaRPr lang="zh-CN" altLang="en-US"/>
            </a:p>
          </p:txBody>
        </p:sp>
      </p:grpSp>
      <p:grpSp>
        <p:nvGrpSpPr>
          <p:cNvPr id="9" name="Group 14"/>
          <p:cNvGrpSpPr>
            <a:grpSpLocks/>
          </p:cNvGrpSpPr>
          <p:nvPr/>
        </p:nvGrpSpPr>
        <p:grpSpPr bwMode="auto">
          <a:xfrm>
            <a:off x="3312735" y="5282267"/>
            <a:ext cx="2564466" cy="533578"/>
            <a:chOff x="3878" y="253"/>
            <a:chExt cx="1542" cy="728"/>
          </a:xfrm>
        </p:grpSpPr>
        <p:sp>
          <p:nvSpPr>
            <p:cNvPr id="19" name="Line 15"/>
            <p:cNvSpPr>
              <a:spLocks noChangeShapeType="1"/>
            </p:cNvSpPr>
            <p:nvPr/>
          </p:nvSpPr>
          <p:spPr bwMode="auto">
            <a:xfrm>
              <a:off x="3878" y="253"/>
              <a:ext cx="1542" cy="0"/>
            </a:xfrm>
            <a:prstGeom prst="line">
              <a:avLst/>
            </a:prstGeom>
            <a:noFill/>
            <a:ln w="28575">
              <a:solidFill>
                <a:srgbClr val="3366FF"/>
              </a:solidFill>
              <a:round/>
              <a:headEnd/>
              <a:tailEnd/>
            </a:ln>
          </p:spPr>
          <p:txBody>
            <a:bodyPr anchor="ctr"/>
            <a:lstStyle/>
            <a:p>
              <a:endParaRPr lang="zh-CN" altLang="en-US"/>
            </a:p>
          </p:txBody>
        </p:sp>
        <p:sp>
          <p:nvSpPr>
            <p:cNvPr id="20" name="Line 16"/>
            <p:cNvSpPr>
              <a:spLocks noChangeShapeType="1"/>
            </p:cNvSpPr>
            <p:nvPr/>
          </p:nvSpPr>
          <p:spPr bwMode="auto">
            <a:xfrm>
              <a:off x="3878" y="255"/>
              <a:ext cx="0" cy="726"/>
            </a:xfrm>
            <a:prstGeom prst="line">
              <a:avLst/>
            </a:prstGeom>
            <a:noFill/>
            <a:ln w="28575">
              <a:solidFill>
                <a:srgbClr val="3366FF"/>
              </a:solidFill>
              <a:round/>
              <a:headEnd/>
              <a:tailEnd/>
            </a:ln>
          </p:spPr>
          <p:txBody>
            <a:bodyPr anchor="ctr"/>
            <a:lstStyle/>
            <a:p>
              <a:endParaRPr lang="zh-CN" altLang="en-US"/>
            </a:p>
          </p:txBody>
        </p:sp>
      </p:grpSp>
      <p:sp>
        <p:nvSpPr>
          <p:cNvPr id="10" name="矩形 9"/>
          <p:cNvSpPr>
            <a:spLocks noChangeArrowheads="1"/>
          </p:cNvSpPr>
          <p:nvPr/>
        </p:nvSpPr>
        <p:spPr bwMode="auto">
          <a:xfrm>
            <a:off x="642960" y="4239701"/>
            <a:ext cx="2831639" cy="1458861"/>
          </a:xfrm>
          <a:prstGeom prst="rect">
            <a:avLst/>
          </a:prstGeom>
          <a:noFill/>
          <a:ln w="9525">
            <a:noFill/>
            <a:miter lim="800000"/>
            <a:headEnd/>
            <a:tailEnd/>
          </a:ln>
        </p:spPr>
        <p:txBody>
          <a:bodyPr>
            <a:spAutoFit/>
          </a:bodyPr>
          <a:lstStyle/>
          <a:p>
            <a:pPr>
              <a:lnSpc>
                <a:spcPct val="120000"/>
              </a:lnSpc>
              <a:buClr>
                <a:srgbClr val="FF0000"/>
              </a:buClr>
              <a:buSzPct val="80000"/>
              <a:buFont typeface="Wingdings" pitchFamily="2" charset="2"/>
              <a:buNone/>
              <a:defRPr/>
            </a:pPr>
            <a:r>
              <a:rPr lang="zh-CN" altLang="en-US" sz="1100" dirty="0" smtClean="0">
                <a:solidFill>
                  <a:srgbClr val="FF0000"/>
                </a:solidFill>
                <a:latin typeface="黑体" pitchFamily="2" charset="-122"/>
                <a:ea typeface="黑体" pitchFamily="2" charset="-122"/>
                <a:cs typeface="Arial" pitchFamily="34" charset="0"/>
              </a:rPr>
              <a:t>夯实园区智慧化基础设施和应用</a:t>
            </a:r>
            <a:endParaRPr lang="zh-CN" altLang="en-US" sz="1100" dirty="0">
              <a:solidFill>
                <a:srgbClr val="FF0000"/>
              </a:solidFill>
              <a:latin typeface="黑体" pitchFamily="2" charset="-122"/>
              <a:ea typeface="黑体" pitchFamily="2" charset="-122"/>
              <a:cs typeface="Arial" pitchFamily="34" charset="0"/>
            </a:endParaRP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基础设施</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公共基础数据库</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统一综合服务平台</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统一综合管理平台</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管委会综合办公系统</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业务审批系统</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视频会议系统</a:t>
            </a:r>
          </a:p>
        </p:txBody>
      </p:sp>
      <p:sp>
        <p:nvSpPr>
          <p:cNvPr id="11" name="矩形 14"/>
          <p:cNvSpPr>
            <a:spLocks noChangeArrowheads="1"/>
          </p:cNvSpPr>
          <p:nvPr/>
        </p:nvSpPr>
        <p:spPr bwMode="auto">
          <a:xfrm>
            <a:off x="3515552" y="3666104"/>
            <a:ext cx="2693177" cy="1588127"/>
          </a:xfrm>
          <a:prstGeom prst="rect">
            <a:avLst/>
          </a:prstGeom>
          <a:noFill/>
          <a:ln w="9525">
            <a:noFill/>
            <a:miter lim="800000"/>
            <a:headEnd/>
            <a:tailEnd/>
          </a:ln>
        </p:spPr>
        <p:txBody>
          <a:bodyPr>
            <a:spAutoFit/>
          </a:bodyPr>
          <a:lstStyle/>
          <a:p>
            <a:pPr>
              <a:lnSpc>
                <a:spcPct val="120000"/>
              </a:lnSpc>
              <a:buClr>
                <a:srgbClr val="FF0000"/>
              </a:buClr>
              <a:buSzPct val="80000"/>
              <a:buFont typeface="Wingdings" pitchFamily="2" charset="2"/>
              <a:buNone/>
              <a:defRPr/>
            </a:pPr>
            <a:r>
              <a:rPr lang="zh-CN" altLang="en-US" sz="1100" dirty="0">
                <a:solidFill>
                  <a:srgbClr val="FF0000"/>
                </a:solidFill>
                <a:latin typeface="Verdana" pitchFamily="34" charset="0"/>
                <a:ea typeface="黑体" pitchFamily="2" charset="-122"/>
                <a:cs typeface="Arial" pitchFamily="34" charset="0"/>
              </a:rPr>
              <a:t>关键信息化应用加速成熟</a:t>
            </a:r>
            <a:endParaRPr lang="zh-CN" altLang="en-US" sz="1050" dirty="0">
              <a:solidFill>
                <a:srgbClr val="FF0000"/>
              </a:solidFill>
              <a:latin typeface="黑体" pitchFamily="2" charset="-122"/>
              <a:ea typeface="黑体" pitchFamily="2" charset="-122"/>
              <a:cs typeface="Arial" pitchFamily="34" charset="0"/>
            </a:endParaRPr>
          </a:p>
          <a:p>
            <a:pPr>
              <a:lnSpc>
                <a:spcPct val="120000"/>
              </a:lnSpc>
              <a:buClr>
                <a:srgbClr val="FF0000"/>
              </a:buClr>
              <a:buSzPct val="80000"/>
              <a:buFont typeface="Wingdings" pitchFamily="2" charset="2"/>
              <a:buChar char="µ"/>
              <a:defRPr/>
            </a:pPr>
            <a:r>
              <a:rPr lang="zh-CN" altLang="en-US" sz="1000" dirty="0" smtClean="0">
                <a:solidFill>
                  <a:srgbClr val="FF0000"/>
                </a:solidFill>
                <a:latin typeface="华文细黑" pitchFamily="2" charset="-122"/>
                <a:ea typeface="华文细黑" pitchFamily="2" charset="-122"/>
                <a:cs typeface="Arial" pitchFamily="34" charset="0"/>
              </a:rPr>
              <a:t>招商管理系统</a:t>
            </a:r>
          </a:p>
          <a:p>
            <a:pPr>
              <a:lnSpc>
                <a:spcPct val="120000"/>
              </a:lnSpc>
              <a:buClr>
                <a:srgbClr val="FF0000"/>
              </a:buClr>
              <a:buSzPct val="80000"/>
              <a:buFont typeface="Wingdings" pitchFamily="2" charset="2"/>
              <a:buChar char="µ"/>
              <a:defRPr/>
            </a:pPr>
            <a:r>
              <a:rPr lang="zh-CN" altLang="en-US" sz="1000" dirty="0" smtClean="0">
                <a:solidFill>
                  <a:srgbClr val="FF0000"/>
                </a:solidFill>
                <a:latin typeface="华文细黑" pitchFamily="2" charset="-122"/>
                <a:ea typeface="华文细黑" pitchFamily="2" charset="-122"/>
                <a:cs typeface="Arial" pitchFamily="34" charset="0"/>
              </a:rPr>
              <a:t>综合信息发布平台</a:t>
            </a:r>
          </a:p>
          <a:p>
            <a:pPr>
              <a:lnSpc>
                <a:spcPct val="120000"/>
              </a:lnSpc>
              <a:buClr>
                <a:srgbClr val="FF0000"/>
              </a:buClr>
              <a:buSzPct val="80000"/>
              <a:buFont typeface="Wingdings" pitchFamily="2" charset="2"/>
              <a:buChar char="µ"/>
              <a:defRPr/>
            </a:pPr>
            <a:r>
              <a:rPr lang="zh-CN" altLang="en-US" sz="1000" dirty="0" smtClean="0">
                <a:solidFill>
                  <a:srgbClr val="FF0000"/>
                </a:solidFill>
                <a:latin typeface="华文细黑" pitchFamily="2" charset="-122"/>
                <a:ea typeface="华文细黑" pitchFamily="2" charset="-122"/>
                <a:cs typeface="Arial" pitchFamily="34" charset="0"/>
              </a:rPr>
              <a:t>统一呼叫中心</a:t>
            </a:r>
          </a:p>
          <a:p>
            <a:pPr>
              <a:lnSpc>
                <a:spcPct val="120000"/>
              </a:lnSpc>
              <a:buClr>
                <a:srgbClr val="FF0000"/>
              </a:buClr>
              <a:buSzPct val="80000"/>
              <a:buFont typeface="Wingdings" pitchFamily="2" charset="2"/>
              <a:buChar char="µ"/>
              <a:defRPr/>
            </a:pPr>
            <a:r>
              <a:rPr lang="zh-CN" altLang="en-US" sz="1000" dirty="0" smtClean="0">
                <a:solidFill>
                  <a:srgbClr val="FF0000"/>
                </a:solidFill>
                <a:latin typeface="华文细黑" pitchFamily="2" charset="-122"/>
                <a:ea typeface="华文细黑" pitchFamily="2" charset="-122"/>
                <a:cs typeface="Arial" pitchFamily="34" charset="0"/>
              </a:rPr>
              <a:t>访客管理系统</a:t>
            </a:r>
          </a:p>
          <a:p>
            <a:pPr>
              <a:lnSpc>
                <a:spcPct val="120000"/>
              </a:lnSpc>
              <a:buClr>
                <a:srgbClr val="FF0000"/>
              </a:buClr>
              <a:buSzPct val="80000"/>
              <a:buFont typeface="Wingdings" pitchFamily="2" charset="2"/>
              <a:buChar char="µ"/>
              <a:defRPr/>
            </a:pPr>
            <a:r>
              <a:rPr lang="zh-CN" altLang="en-US" sz="1000" dirty="0" smtClean="0">
                <a:solidFill>
                  <a:srgbClr val="FF0000"/>
                </a:solidFill>
                <a:latin typeface="华文细黑" pitchFamily="2" charset="-122"/>
                <a:ea typeface="华文细黑" pitchFamily="2" charset="-122"/>
                <a:cs typeface="Arial" pitchFamily="34" charset="0"/>
              </a:rPr>
              <a:t>园区规划与展示</a:t>
            </a:r>
          </a:p>
          <a:p>
            <a:pPr>
              <a:lnSpc>
                <a:spcPct val="120000"/>
              </a:lnSpc>
              <a:buClr>
                <a:srgbClr val="FF0000"/>
              </a:buClr>
              <a:buSzPct val="80000"/>
              <a:buFont typeface="Wingdings" pitchFamily="2" charset="2"/>
              <a:buChar char="µ"/>
              <a:defRPr/>
            </a:pPr>
            <a:r>
              <a:rPr lang="zh-CN" altLang="en-US" sz="1000" dirty="0" smtClean="0">
                <a:solidFill>
                  <a:srgbClr val="FF0000"/>
                </a:solidFill>
                <a:latin typeface="华文细黑" pitchFamily="2" charset="-122"/>
                <a:ea typeface="华文细黑" pitchFamily="2" charset="-122"/>
                <a:cs typeface="Arial" pitchFamily="34" charset="0"/>
              </a:rPr>
              <a:t>园区能耗监测系统</a:t>
            </a:r>
          </a:p>
          <a:p>
            <a:pPr>
              <a:lnSpc>
                <a:spcPct val="120000"/>
              </a:lnSpc>
              <a:buClr>
                <a:srgbClr val="FF0000"/>
              </a:buClr>
              <a:buSzPct val="80000"/>
              <a:buFont typeface="Wingdings" pitchFamily="2" charset="2"/>
              <a:buChar char="µ"/>
              <a:defRPr/>
            </a:pPr>
            <a:r>
              <a:rPr lang="zh-CN" altLang="en-US" sz="1000" dirty="0" smtClean="0">
                <a:solidFill>
                  <a:srgbClr val="FF0000"/>
                </a:solidFill>
                <a:latin typeface="华文细黑" pitchFamily="2" charset="-122"/>
                <a:ea typeface="华文细黑" pitchFamily="2" charset="-122"/>
                <a:cs typeface="Arial" pitchFamily="34" charset="0"/>
              </a:rPr>
              <a:t>园区环境监测系统</a:t>
            </a:r>
            <a:endParaRPr lang="zh-CN" altLang="en-US" sz="1000" b="0" dirty="0">
              <a:solidFill>
                <a:srgbClr val="FF0000"/>
              </a:solidFill>
              <a:latin typeface="Arial" charset="0"/>
              <a:ea typeface="华文细黑" pitchFamily="2" charset="-122"/>
              <a:cs typeface="Arial" pitchFamily="34" charset="0"/>
            </a:endParaRPr>
          </a:p>
        </p:txBody>
      </p:sp>
      <p:sp>
        <p:nvSpPr>
          <p:cNvPr id="12" name="矩形 14"/>
          <p:cNvSpPr>
            <a:spLocks noChangeArrowheads="1"/>
          </p:cNvSpPr>
          <p:nvPr/>
        </p:nvSpPr>
        <p:spPr bwMode="auto">
          <a:xfrm>
            <a:off x="5935707" y="3377083"/>
            <a:ext cx="2739981" cy="1403461"/>
          </a:xfrm>
          <a:prstGeom prst="rect">
            <a:avLst/>
          </a:prstGeom>
          <a:noFill/>
          <a:ln w="9525">
            <a:noFill/>
            <a:miter lim="800000"/>
            <a:headEnd/>
            <a:tailEnd/>
          </a:ln>
        </p:spPr>
        <p:txBody>
          <a:bodyPr>
            <a:spAutoFit/>
          </a:bodyPr>
          <a:lstStyle/>
          <a:p>
            <a:pPr>
              <a:lnSpc>
                <a:spcPct val="120000"/>
              </a:lnSpc>
              <a:buClr>
                <a:srgbClr val="FF0000"/>
              </a:buClr>
              <a:buSzPct val="80000"/>
              <a:buFont typeface="Wingdings" pitchFamily="2" charset="2"/>
              <a:buNone/>
              <a:defRPr/>
            </a:pPr>
            <a:r>
              <a:rPr lang="zh-CN" altLang="en-US" sz="1100" dirty="0">
                <a:solidFill>
                  <a:srgbClr val="FF0000"/>
                </a:solidFill>
                <a:latin typeface="黑体" pitchFamily="2" charset="-122"/>
                <a:ea typeface="黑体" pitchFamily="2" charset="-122"/>
                <a:cs typeface="Arial" pitchFamily="34" charset="0"/>
              </a:rPr>
              <a:t>规模发展</a:t>
            </a:r>
            <a:r>
              <a:rPr lang="zh-CN" altLang="en-US" sz="1100" dirty="0" smtClean="0">
                <a:solidFill>
                  <a:srgbClr val="FF0000"/>
                </a:solidFill>
                <a:latin typeface="黑体" pitchFamily="2" charset="-122"/>
                <a:ea typeface="黑体" pitchFamily="2" charset="-122"/>
                <a:cs typeface="Arial" pitchFamily="34" charset="0"/>
              </a:rPr>
              <a:t>助力园区企业</a:t>
            </a:r>
            <a:r>
              <a:rPr lang="zh-CN" altLang="en-US" sz="1100" dirty="0">
                <a:solidFill>
                  <a:srgbClr val="FF0000"/>
                </a:solidFill>
                <a:latin typeface="黑体" pitchFamily="2" charset="-122"/>
                <a:ea typeface="黑体" pitchFamily="2" charset="-122"/>
                <a:cs typeface="Arial" pitchFamily="34" charset="0"/>
              </a:rPr>
              <a:t>腾飞</a:t>
            </a:r>
            <a:endParaRPr lang="zh-CN" altLang="en-US" sz="1050" dirty="0">
              <a:solidFill>
                <a:srgbClr val="FF0000"/>
              </a:solidFill>
              <a:latin typeface="黑体" pitchFamily="2" charset="-122"/>
              <a:ea typeface="黑体" pitchFamily="2" charset="-122"/>
              <a:cs typeface="Arial" pitchFamily="34" charset="0"/>
            </a:endParaRPr>
          </a:p>
          <a:p>
            <a:pPr algn="l">
              <a:lnSpc>
                <a:spcPct val="120000"/>
              </a:lnSpc>
              <a:buClr>
                <a:srgbClr val="FF0000"/>
              </a:buClr>
              <a:buSzPct val="80000"/>
              <a:buFont typeface="Wingdings" pitchFamily="2" charset="2"/>
              <a:buChar char="µ"/>
              <a:defRPr/>
            </a:pPr>
            <a:r>
              <a:rPr lang="zh-CN" altLang="en-US" sz="1000" b="0" dirty="0">
                <a:solidFill>
                  <a:srgbClr val="FF0000"/>
                </a:solidFill>
                <a:latin typeface="华文细黑" pitchFamily="2" charset="-122"/>
                <a:ea typeface="华文细黑" pitchFamily="2" charset="-122"/>
                <a:cs typeface="Arial" pitchFamily="34" charset="0"/>
              </a:rPr>
              <a:t>  </a:t>
            </a:r>
            <a:r>
              <a:rPr lang="zh-CN" altLang="en-US" sz="1000" b="0" dirty="0" smtClean="0">
                <a:solidFill>
                  <a:srgbClr val="FF0000"/>
                </a:solidFill>
                <a:latin typeface="华文细黑" pitchFamily="2" charset="-122"/>
                <a:ea typeface="华文细黑" pitchFamily="2" charset="-122"/>
                <a:cs typeface="Arial" pitchFamily="34" charset="0"/>
              </a:rPr>
              <a:t>信息港信息化</a:t>
            </a:r>
            <a:r>
              <a:rPr lang="zh-CN" altLang="en-US" sz="1000" b="0" dirty="0">
                <a:solidFill>
                  <a:srgbClr val="FF0000"/>
                </a:solidFill>
                <a:latin typeface="华文细黑" pitchFamily="2" charset="-122"/>
                <a:ea typeface="华文细黑" pitchFamily="2" charset="-122"/>
                <a:cs typeface="Arial" pitchFamily="34" charset="0"/>
              </a:rPr>
              <a:t>应用规模拓展</a:t>
            </a:r>
          </a:p>
          <a:p>
            <a:pPr>
              <a:lnSpc>
                <a:spcPct val="120000"/>
              </a:lnSpc>
              <a:buClr>
                <a:srgbClr val="FF0000"/>
              </a:buClr>
              <a:buSzPct val="80000"/>
              <a:buFont typeface="Wingdings" pitchFamily="2" charset="2"/>
              <a:buChar char="µ"/>
              <a:defRPr/>
            </a:pPr>
            <a:r>
              <a:rPr lang="zh-CN" altLang="en-US" sz="1000" dirty="0" smtClean="0">
                <a:solidFill>
                  <a:srgbClr val="FF0000"/>
                </a:solidFill>
                <a:latin typeface="华文细黑" pitchFamily="2" charset="-122"/>
                <a:ea typeface="华文细黑" pitchFamily="2" charset="-122"/>
                <a:cs typeface="Arial" pitchFamily="34" charset="0"/>
              </a:rPr>
              <a:t>   信息亭服务系统</a:t>
            </a:r>
            <a:endParaRPr lang="zh-CN" altLang="en-US" sz="1000" b="0" dirty="0">
              <a:solidFill>
                <a:srgbClr val="FF0000"/>
              </a:solidFill>
              <a:latin typeface="华文细黑" pitchFamily="2" charset="-122"/>
              <a:ea typeface="华文细黑" pitchFamily="2" charset="-122"/>
              <a:cs typeface="Arial" pitchFamily="34" charset="0"/>
            </a:endParaRPr>
          </a:p>
          <a:p>
            <a:pPr algn="l">
              <a:lnSpc>
                <a:spcPct val="120000"/>
              </a:lnSpc>
              <a:buClr>
                <a:srgbClr val="FF0000"/>
              </a:buClr>
              <a:buSzPct val="80000"/>
              <a:buFont typeface="Wingdings" pitchFamily="2" charset="2"/>
              <a:buChar char="µ"/>
              <a:defRPr/>
            </a:pPr>
            <a:r>
              <a:rPr lang="zh-CN" altLang="en-US" sz="1000" b="0" dirty="0">
                <a:solidFill>
                  <a:srgbClr val="FF0000"/>
                </a:solidFill>
                <a:latin typeface="华文细黑" pitchFamily="2" charset="-122"/>
                <a:ea typeface="华文细黑" pitchFamily="2" charset="-122"/>
                <a:cs typeface="Arial" pitchFamily="34" charset="0"/>
              </a:rPr>
              <a:t>  各个应用互联互通</a:t>
            </a:r>
            <a:endParaRPr lang="en-US" altLang="zh-CN" sz="1000" b="0" dirty="0">
              <a:solidFill>
                <a:srgbClr val="FF0000"/>
              </a:solidFill>
              <a:latin typeface="华文细黑" pitchFamily="2" charset="-122"/>
              <a:ea typeface="华文细黑" pitchFamily="2" charset="-122"/>
              <a:cs typeface="Arial" pitchFamily="34" charset="0"/>
            </a:endParaRPr>
          </a:p>
          <a:p>
            <a:pPr algn="l">
              <a:lnSpc>
                <a:spcPct val="120000"/>
              </a:lnSpc>
              <a:buClr>
                <a:srgbClr val="FF0000"/>
              </a:buClr>
              <a:buSzPct val="80000"/>
              <a:buFont typeface="Wingdings" pitchFamily="2" charset="2"/>
              <a:buChar char="µ"/>
              <a:defRPr/>
            </a:pPr>
            <a:r>
              <a:rPr lang="en-US" altLang="zh-CN" sz="1000" b="0" dirty="0">
                <a:solidFill>
                  <a:srgbClr val="FF0000"/>
                </a:solidFill>
                <a:latin typeface="华文细黑" pitchFamily="2" charset="-122"/>
                <a:ea typeface="华文细黑" pitchFamily="2" charset="-122"/>
                <a:cs typeface="Arial" pitchFamily="34" charset="0"/>
              </a:rPr>
              <a:t>  </a:t>
            </a:r>
            <a:r>
              <a:rPr lang="zh-CN" altLang="en-US" sz="1000" b="0" dirty="0">
                <a:solidFill>
                  <a:srgbClr val="FF0000"/>
                </a:solidFill>
                <a:latin typeface="华文细黑" pitchFamily="2" charset="-122"/>
                <a:ea typeface="华文细黑" pitchFamily="2" charset="-122"/>
                <a:cs typeface="Arial" pitchFamily="34" charset="0"/>
              </a:rPr>
              <a:t>中小企业信息化增强服务</a:t>
            </a:r>
          </a:p>
          <a:p>
            <a:pPr algn="l">
              <a:lnSpc>
                <a:spcPct val="120000"/>
              </a:lnSpc>
              <a:buClr>
                <a:srgbClr val="FF0000"/>
              </a:buClr>
              <a:buSzPct val="80000"/>
              <a:buFont typeface="Wingdings" pitchFamily="2" charset="2"/>
              <a:buChar char="µ"/>
              <a:defRPr/>
            </a:pPr>
            <a:r>
              <a:rPr lang="zh-CN" altLang="en-US" sz="1000" b="0" dirty="0" smtClean="0">
                <a:solidFill>
                  <a:srgbClr val="FF0000"/>
                </a:solidFill>
                <a:latin typeface="华文细黑" pitchFamily="2" charset="-122"/>
                <a:ea typeface="华文细黑" pitchFamily="2" charset="-122"/>
                <a:cs typeface="Arial" pitchFamily="34" charset="0"/>
              </a:rPr>
              <a:t>  营销</a:t>
            </a:r>
            <a:r>
              <a:rPr lang="zh-CN" altLang="en-US" sz="1000" b="0" dirty="0">
                <a:solidFill>
                  <a:srgbClr val="FF0000"/>
                </a:solidFill>
                <a:latin typeface="华文细黑" pitchFamily="2" charset="-122"/>
                <a:ea typeface="华文细黑" pitchFamily="2" charset="-122"/>
                <a:cs typeface="Arial" pitchFamily="34" charset="0"/>
              </a:rPr>
              <a:t>、品牌建设</a:t>
            </a:r>
            <a:endParaRPr lang="en-US" altLang="zh-CN" sz="1000" b="0" dirty="0">
              <a:solidFill>
                <a:srgbClr val="FF0000"/>
              </a:solidFill>
              <a:latin typeface="华文细黑" pitchFamily="2" charset="-122"/>
              <a:ea typeface="华文细黑" pitchFamily="2" charset="-122"/>
              <a:cs typeface="Arial" pitchFamily="34" charset="0"/>
            </a:endParaRPr>
          </a:p>
          <a:p>
            <a:pPr algn="l">
              <a:lnSpc>
                <a:spcPct val="120000"/>
              </a:lnSpc>
              <a:buClr>
                <a:srgbClr val="FF0000"/>
              </a:buClr>
              <a:buSzPct val="80000"/>
              <a:buFont typeface="Wingdings" pitchFamily="2" charset="2"/>
              <a:buChar char="µ"/>
              <a:defRPr/>
            </a:pPr>
            <a:r>
              <a:rPr lang="en-US" altLang="zh-CN" sz="1000" b="0" dirty="0">
                <a:solidFill>
                  <a:srgbClr val="FF0000"/>
                </a:solidFill>
                <a:latin typeface="华文细黑" pitchFamily="2" charset="-122"/>
                <a:ea typeface="华文细黑" pitchFamily="2" charset="-122"/>
                <a:cs typeface="Arial" pitchFamily="34" charset="0"/>
              </a:rPr>
              <a:t>  M2M</a:t>
            </a:r>
            <a:r>
              <a:rPr lang="zh-CN" altLang="en-US" sz="1000" b="0" dirty="0">
                <a:solidFill>
                  <a:srgbClr val="FF0000"/>
                </a:solidFill>
                <a:latin typeface="华文细黑" pitchFamily="2" charset="-122"/>
                <a:ea typeface="华文细黑" pitchFamily="2" charset="-122"/>
                <a:cs typeface="Arial" pitchFamily="34" charset="0"/>
              </a:rPr>
              <a:t>业务完善</a:t>
            </a:r>
            <a:endParaRPr lang="en-US" altLang="zh-CN" sz="1000" b="0" dirty="0">
              <a:solidFill>
                <a:srgbClr val="FF0000"/>
              </a:solidFill>
              <a:latin typeface="Arial" charset="0"/>
              <a:ea typeface="华文细黑" pitchFamily="2" charset="-122"/>
              <a:cs typeface="Arial" pitchFamily="34" charset="0"/>
            </a:endParaRPr>
          </a:p>
        </p:txBody>
      </p:sp>
      <p:pic>
        <p:nvPicPr>
          <p:cNvPr id="13" name="Picture 32" descr="u=1795122182,3811536210&amp;fm=0&amp;gp=2">
            <a:hlinkClick r:id="rId5"/>
          </p:cNvPr>
          <p:cNvPicPr>
            <a:picLocks noChangeAspect="1" noChangeArrowheads="1"/>
          </p:cNvPicPr>
          <p:nvPr/>
        </p:nvPicPr>
        <p:blipFill>
          <a:blip r:embed="rId6" cstate="print"/>
          <a:srcRect/>
          <a:stretch>
            <a:fillRect/>
          </a:stretch>
        </p:blipFill>
        <p:spPr bwMode="auto">
          <a:xfrm>
            <a:off x="742418" y="3537156"/>
            <a:ext cx="1404119" cy="666972"/>
          </a:xfrm>
          <a:prstGeom prst="rect">
            <a:avLst/>
          </a:prstGeom>
          <a:noFill/>
          <a:ln w="9525">
            <a:noFill/>
            <a:miter lim="800000"/>
            <a:headEnd/>
            <a:tailEnd/>
          </a:ln>
        </p:spPr>
      </p:pic>
      <p:pic>
        <p:nvPicPr>
          <p:cNvPr id="14" name="Picture 34" descr="u=3914575527,2103316102&amp;fm=0&amp;gp=0">
            <a:hlinkClick r:id="rId7"/>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737871" y="3028034"/>
            <a:ext cx="1195451" cy="642517"/>
          </a:xfrm>
          <a:prstGeom prst="rect">
            <a:avLst/>
          </a:prstGeom>
          <a:noFill/>
          <a:ln w="9525">
            <a:noFill/>
            <a:miter lim="800000"/>
            <a:headEnd/>
            <a:tailEnd/>
          </a:ln>
        </p:spPr>
      </p:pic>
      <p:sp>
        <p:nvSpPr>
          <p:cNvPr id="15" name="Text Box 30"/>
          <p:cNvSpPr txBox="1">
            <a:spLocks noChangeArrowheads="1"/>
          </p:cNvSpPr>
          <p:nvPr/>
        </p:nvSpPr>
        <p:spPr bwMode="auto">
          <a:xfrm>
            <a:off x="1048594" y="5832519"/>
            <a:ext cx="1755148" cy="307777"/>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a:spAutoFit/>
          </a:bodyPr>
          <a:lstStyle/>
          <a:p>
            <a:pPr>
              <a:spcBef>
                <a:spcPct val="50000"/>
              </a:spcBef>
              <a:defRPr/>
            </a:pPr>
            <a:r>
              <a:rPr lang="en-US" altLang="zh-CN" sz="1400" b="1" dirty="0" smtClean="0">
                <a:solidFill>
                  <a:srgbClr val="FF0000"/>
                </a:solidFill>
                <a:latin typeface="Arial" charset="0"/>
              </a:rPr>
              <a:t>2013~2014</a:t>
            </a:r>
          </a:p>
        </p:txBody>
      </p:sp>
      <p:sp>
        <p:nvSpPr>
          <p:cNvPr id="16" name="Text Box 31"/>
          <p:cNvSpPr txBox="1">
            <a:spLocks noChangeArrowheads="1"/>
          </p:cNvSpPr>
          <p:nvPr/>
        </p:nvSpPr>
        <p:spPr bwMode="auto">
          <a:xfrm>
            <a:off x="3707904" y="5305611"/>
            <a:ext cx="1394368" cy="307777"/>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a:spAutoFit/>
          </a:bodyPr>
          <a:lstStyle/>
          <a:p>
            <a:pPr>
              <a:spcBef>
                <a:spcPct val="50000"/>
              </a:spcBef>
              <a:defRPr/>
            </a:pPr>
            <a:r>
              <a:rPr lang="en-US" altLang="zh-CN" sz="1400" b="1" dirty="0" smtClean="0">
                <a:solidFill>
                  <a:srgbClr val="FF0000"/>
                </a:solidFill>
                <a:latin typeface="Arial" charset="0"/>
              </a:rPr>
              <a:t>2014~2015</a:t>
            </a:r>
          </a:p>
        </p:txBody>
      </p:sp>
      <p:sp>
        <p:nvSpPr>
          <p:cNvPr id="17" name="Text Box 32"/>
          <p:cNvSpPr txBox="1">
            <a:spLocks noChangeArrowheads="1"/>
          </p:cNvSpPr>
          <p:nvPr/>
        </p:nvSpPr>
        <p:spPr bwMode="auto">
          <a:xfrm>
            <a:off x="6300192" y="4797152"/>
            <a:ext cx="1540485" cy="307777"/>
          </a:xfrm>
          <a:prstGeom prst="rect">
            <a:avLst/>
          </a:prstGeom>
          <a:noFill/>
          <a:ln w="9525">
            <a:noFill/>
            <a:miter lim="800000"/>
            <a:headEnd/>
            <a:tailEnd/>
          </a:ln>
          <a:effectLst>
            <a:prstShdw prst="shdw13" dist="53882" dir="13500000">
              <a:schemeClr val="accent1">
                <a:gamma/>
                <a:shade val="60000"/>
                <a:invGamma/>
                <a:alpha val="50000"/>
              </a:schemeClr>
            </a:prstShdw>
          </a:effectLst>
        </p:spPr>
        <p:txBody>
          <a:bodyPr wrap="square">
            <a:spAutoFit/>
          </a:bodyPr>
          <a:lstStyle/>
          <a:p>
            <a:pPr>
              <a:spcBef>
                <a:spcPct val="50000"/>
              </a:spcBef>
              <a:defRPr/>
            </a:pPr>
            <a:r>
              <a:rPr lang="en-US" altLang="zh-CN" sz="1400" b="1" dirty="0" smtClean="0">
                <a:solidFill>
                  <a:srgbClr val="FF0000"/>
                </a:solidFill>
                <a:latin typeface="Arial" charset="0"/>
              </a:rPr>
              <a:t>2015~2016</a:t>
            </a:r>
          </a:p>
        </p:txBody>
      </p:sp>
      <p:pic>
        <p:nvPicPr>
          <p:cNvPr id="18" name="Picture 35" descr="u=3862167734,3020903489&amp;fm=3&amp;gp=21">
            <a:hlinkClick r:id="rId9"/>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388145" y="2735678"/>
            <a:ext cx="1138896" cy="673642"/>
          </a:xfrm>
          <a:prstGeom prst="rect">
            <a:avLst/>
          </a:prstGeom>
          <a:noFill/>
          <a:ln w="9525">
            <a:noFill/>
            <a:miter lim="800000"/>
            <a:headEnd/>
            <a:tailEnd/>
          </a:ln>
        </p:spPr>
      </p:pic>
      <p:sp>
        <p:nvSpPr>
          <p:cNvPr id="23" name="AutoShape 27"/>
          <p:cNvSpPr>
            <a:spLocks noChangeArrowheads="1"/>
          </p:cNvSpPr>
          <p:nvPr/>
        </p:nvSpPr>
        <p:spPr bwMode="auto">
          <a:xfrm>
            <a:off x="467543" y="1628800"/>
            <a:ext cx="7937071" cy="487391"/>
          </a:xfrm>
          <a:prstGeom prst="roundRect">
            <a:avLst>
              <a:gd name="adj" fmla="val 16667"/>
            </a:avLst>
          </a:prstGeom>
          <a:solidFill>
            <a:srgbClr val="FFFFFF"/>
          </a:solidFill>
          <a:ln w="19050">
            <a:solidFill>
              <a:srgbClr val="FF0000"/>
            </a:solidFill>
            <a:round/>
            <a:headEnd/>
            <a:tailEnd/>
          </a:ln>
        </p:spPr>
        <p:txBody>
          <a:bodyPr anchor="ctr"/>
          <a:lstStyle/>
          <a:p>
            <a:pPr>
              <a:lnSpc>
                <a:spcPct val="120000"/>
              </a:lnSpc>
              <a:buClr>
                <a:srgbClr val="FF33CC"/>
              </a:buClr>
              <a:buFont typeface="Wingdings" pitchFamily="2" charset="2"/>
              <a:buNone/>
            </a:pPr>
            <a:r>
              <a:rPr kumimoji="1" lang="zh-CN" altLang="en-US" sz="1400" b="1" dirty="0" smtClean="0">
                <a:solidFill>
                  <a:srgbClr val="2D2015"/>
                </a:solidFill>
                <a:latin typeface="微软雅黑" pitchFamily="34" charset="-122"/>
                <a:ea typeface="微软雅黑" pitchFamily="34" charset="-122"/>
              </a:rPr>
              <a:t>智慧</a:t>
            </a:r>
            <a:r>
              <a:rPr kumimoji="1" lang="zh-CN" altLang="en-US" sz="1400" b="1" dirty="0">
                <a:solidFill>
                  <a:srgbClr val="2D2015"/>
                </a:solidFill>
                <a:latin typeface="微软雅黑" pitchFamily="34" charset="-122"/>
                <a:ea typeface="微软雅黑" pitchFamily="34" charset="-122"/>
              </a:rPr>
              <a:t>园区</a:t>
            </a:r>
            <a:r>
              <a:rPr kumimoji="1" lang="zh-CN" altLang="en-US" sz="1400" b="1" dirty="0" smtClean="0">
                <a:solidFill>
                  <a:srgbClr val="2D2015"/>
                </a:solidFill>
                <a:latin typeface="微软雅黑" pitchFamily="34" charset="-122"/>
                <a:ea typeface="微软雅黑" pitchFamily="34" charset="-122"/>
              </a:rPr>
              <a:t>建设</a:t>
            </a:r>
            <a:r>
              <a:rPr kumimoji="1" lang="zh-CN" altLang="en-US" sz="1400" b="1" dirty="0">
                <a:solidFill>
                  <a:srgbClr val="2D2015"/>
                </a:solidFill>
                <a:latin typeface="微软雅黑" pitchFamily="34" charset="-122"/>
                <a:ea typeface="微软雅黑" pitchFamily="34" charset="-122"/>
              </a:rPr>
              <a:t>应</a:t>
            </a:r>
            <a:r>
              <a:rPr kumimoji="1" lang="zh-CN" altLang="en-US" sz="1400" b="1" dirty="0">
                <a:solidFill>
                  <a:srgbClr val="0000FF"/>
                </a:solidFill>
                <a:latin typeface="微软雅黑" pitchFamily="34" charset="-122"/>
                <a:ea typeface="微软雅黑" pitchFamily="34" charset="-122"/>
              </a:rPr>
              <a:t>基本同步、适度领先</a:t>
            </a:r>
            <a:r>
              <a:rPr kumimoji="1" lang="zh-CN" altLang="en-US" sz="1400" b="1" dirty="0" smtClean="0">
                <a:solidFill>
                  <a:srgbClr val="2D2015"/>
                </a:solidFill>
                <a:latin typeface="微软雅黑" pitchFamily="34" charset="-122"/>
                <a:ea typeface="微软雅黑" pitchFamily="34" charset="-122"/>
              </a:rPr>
              <a:t>于园区基础</a:t>
            </a:r>
            <a:r>
              <a:rPr kumimoji="1" lang="zh-CN" altLang="en-US" sz="1400" b="1" dirty="0">
                <a:solidFill>
                  <a:srgbClr val="2D2015"/>
                </a:solidFill>
                <a:latin typeface="微软雅黑" pitchFamily="34" charset="-122"/>
                <a:ea typeface="微软雅黑" pitchFamily="34" charset="-122"/>
              </a:rPr>
              <a:t>建设和产业发展。</a:t>
            </a:r>
          </a:p>
        </p:txBody>
      </p:sp>
      <p:sp>
        <p:nvSpPr>
          <p:cNvPr id="45" name="矩形 44"/>
          <p:cNvSpPr/>
          <p:nvPr/>
        </p:nvSpPr>
        <p:spPr>
          <a:xfrm>
            <a:off x="1835696" y="4437958"/>
            <a:ext cx="1368152" cy="1255728"/>
          </a:xfrm>
          <a:prstGeom prst="rect">
            <a:avLst/>
          </a:prstGeom>
        </p:spPr>
        <p:txBody>
          <a:bodyPr wrap="square">
            <a:spAutoFit/>
          </a:bodyPr>
          <a:lstStyle/>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企业</a:t>
            </a:r>
            <a:r>
              <a:rPr lang="en-US" altLang="zh-CN" sz="900" dirty="0" err="1" smtClean="0">
                <a:solidFill>
                  <a:srgbClr val="FF0000"/>
                </a:solidFill>
                <a:latin typeface="华文细黑" pitchFamily="2" charset="-122"/>
                <a:ea typeface="华文细黑" pitchFamily="2" charset="-122"/>
                <a:cs typeface="Arial" pitchFamily="34" charset="0"/>
              </a:rPr>
              <a:t>SaaS</a:t>
            </a:r>
            <a:r>
              <a:rPr lang="zh-CN" altLang="en-US" sz="900" dirty="0" smtClean="0">
                <a:solidFill>
                  <a:srgbClr val="FF0000"/>
                </a:solidFill>
                <a:latin typeface="华文细黑" pitchFamily="2" charset="-122"/>
                <a:ea typeface="华文细黑" pitchFamily="2" charset="-122"/>
                <a:cs typeface="Arial" pitchFamily="34" charset="0"/>
              </a:rPr>
              <a:t>平台</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云桌面平台</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园区一卡通平台</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企业运营监测系统</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视频安全监控系统</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园区建设监管系统</a:t>
            </a:r>
          </a:p>
          <a:p>
            <a:pPr>
              <a:lnSpc>
                <a:spcPct val="120000"/>
              </a:lnSpc>
              <a:buClr>
                <a:srgbClr val="FF0000"/>
              </a:buClr>
              <a:buSzPct val="80000"/>
              <a:buFont typeface="Wingdings" pitchFamily="2" charset="2"/>
              <a:buChar char="µ"/>
              <a:defRPr/>
            </a:pPr>
            <a:r>
              <a:rPr lang="zh-CN" altLang="en-US" sz="900" dirty="0" smtClean="0">
                <a:solidFill>
                  <a:srgbClr val="FF0000"/>
                </a:solidFill>
                <a:latin typeface="华文细黑" pitchFamily="2" charset="-122"/>
                <a:ea typeface="华文细黑" pitchFamily="2" charset="-122"/>
                <a:cs typeface="Arial" pitchFamily="34" charset="0"/>
              </a:rPr>
              <a:t>园区综合门户</a:t>
            </a:r>
          </a:p>
        </p:txBody>
      </p:sp>
      <p:cxnSp>
        <p:nvCxnSpPr>
          <p:cNvPr id="27" name="直接连接符 26"/>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8" name="椭圆 27"/>
          <p:cNvSpPr/>
          <p:nvPr/>
        </p:nvSpPr>
        <p:spPr bwMode="auto">
          <a:xfrm>
            <a:off x="7197725" y="492547"/>
            <a:ext cx="723900" cy="677862"/>
          </a:xfrm>
          <a:prstGeom prst="ellipse">
            <a:avLst/>
          </a:prstGeom>
          <a:blipFill dpi="0" rotWithShape="1">
            <a:blip r:embed="rId11"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9" name="椭圆 28"/>
          <p:cNvSpPr/>
          <p:nvPr/>
        </p:nvSpPr>
        <p:spPr bwMode="auto">
          <a:xfrm>
            <a:off x="8061325" y="476672"/>
            <a:ext cx="723900" cy="677862"/>
          </a:xfrm>
          <a:prstGeom prst="ellipse">
            <a:avLst/>
          </a:prstGeom>
          <a:blipFill dpi="0" rotWithShape="1">
            <a:blip r:embed="rId1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0" name="椭圆 29"/>
          <p:cNvSpPr/>
          <p:nvPr/>
        </p:nvSpPr>
        <p:spPr bwMode="auto">
          <a:xfrm>
            <a:off x="6334125" y="476672"/>
            <a:ext cx="723900" cy="677862"/>
          </a:xfrm>
          <a:prstGeom prst="ellipse">
            <a:avLst/>
          </a:prstGeom>
          <a:blipFill dpi="0" rotWithShape="1">
            <a:blip r:embed="rId1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32"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dirty="0"/>
              <a:t>  </a:t>
            </a:r>
            <a:r>
              <a:rPr lang="zh-CN" altLang="en-US" dirty="0" smtClean="0"/>
              <a:t>智慧</a:t>
            </a:r>
            <a:r>
              <a:rPr lang="zh-CN" altLang="en-US" dirty="0"/>
              <a:t>园区</a:t>
            </a:r>
            <a:r>
              <a:rPr lang="zh-CN" altLang="en-US" dirty="0" smtClean="0"/>
              <a:t>建设</a:t>
            </a:r>
            <a:r>
              <a:rPr lang="zh-CN" altLang="en-US" dirty="0"/>
              <a:t>计划</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1442" name="Group 47"/>
          <p:cNvGrpSpPr>
            <a:grpSpLocks/>
          </p:cNvGrpSpPr>
          <p:nvPr/>
        </p:nvGrpSpPr>
        <p:grpSpPr bwMode="auto">
          <a:xfrm>
            <a:off x="4024313" y="3246438"/>
            <a:ext cx="996950" cy="1524000"/>
            <a:chOff x="2559" y="2160"/>
            <a:chExt cx="628" cy="960"/>
          </a:xfrm>
        </p:grpSpPr>
        <p:sp>
          <p:nvSpPr>
            <p:cNvPr id="61462" name="Rectangle 38"/>
            <p:cNvSpPr>
              <a:spLocks noChangeArrowheads="1"/>
            </p:cNvSpPr>
            <p:nvPr/>
          </p:nvSpPr>
          <p:spPr bwMode="auto">
            <a:xfrm>
              <a:off x="2568" y="2160"/>
              <a:ext cx="552" cy="960"/>
            </a:xfrm>
            <a:prstGeom prst="rect">
              <a:avLst/>
            </a:prstGeom>
            <a:noFill/>
            <a:ln w="25400" algn="ctr">
              <a:solidFill>
                <a:srgbClr val="FF6600"/>
              </a:solidFill>
              <a:miter lim="800000"/>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latin typeface="微软雅黑" pitchFamily="34" charset="-122"/>
                <a:ea typeface="微软雅黑" pitchFamily="34" charset="-122"/>
              </a:endParaRPr>
            </a:p>
          </p:txBody>
        </p:sp>
        <p:sp>
          <p:nvSpPr>
            <p:cNvPr id="61463" name="矩形 20"/>
            <p:cNvSpPr>
              <a:spLocks noChangeArrowheads="1"/>
            </p:cNvSpPr>
            <p:nvPr/>
          </p:nvSpPr>
          <p:spPr bwMode="auto">
            <a:xfrm>
              <a:off x="2559" y="2324"/>
              <a:ext cx="628"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1439863" latinLnBrk="1"/>
              <a:r>
                <a:rPr kumimoji="1" lang="zh-CN" altLang="en-US" sz="1400" b="1">
                  <a:latin typeface="微软雅黑" pitchFamily="34" charset="-122"/>
                  <a:ea typeface="微软雅黑" pitchFamily="34" charset="-122"/>
                </a:rPr>
                <a:t>政府投入</a:t>
              </a:r>
            </a:p>
            <a:p>
              <a:pPr defTabSz="1439863" latinLnBrk="1"/>
              <a:r>
                <a:rPr kumimoji="1" lang="zh-CN" altLang="en-US" sz="1400" smtClean="0">
                  <a:solidFill>
                    <a:srgbClr val="FF0000"/>
                  </a:solidFill>
                  <a:latin typeface="微软雅黑" pitchFamily="34" charset="-122"/>
                  <a:ea typeface="微软雅黑" pitchFamily="34" charset="-122"/>
                </a:rPr>
                <a:t>与</a:t>
              </a:r>
              <a:endParaRPr kumimoji="1" lang="zh-CN" altLang="en-US" sz="1400">
                <a:solidFill>
                  <a:srgbClr val="FF0000"/>
                </a:solidFill>
                <a:latin typeface="微软雅黑" pitchFamily="34" charset="-122"/>
                <a:ea typeface="微软雅黑" pitchFamily="34" charset="-122"/>
              </a:endParaRPr>
            </a:p>
            <a:p>
              <a:pPr defTabSz="1439863" latinLnBrk="1"/>
              <a:r>
                <a:rPr kumimoji="1" lang="zh-CN" altLang="en-US" sz="1400" b="1" smtClean="0">
                  <a:latin typeface="微软雅黑" pitchFamily="34" charset="-122"/>
                  <a:ea typeface="微软雅黑" pitchFamily="34" charset="-122"/>
                </a:rPr>
                <a:t>引进</a:t>
              </a:r>
              <a:r>
                <a:rPr kumimoji="1" lang="zh-CN" altLang="en-US" sz="1400" b="1">
                  <a:latin typeface="微软雅黑" pitchFamily="34" charset="-122"/>
                  <a:ea typeface="微软雅黑" pitchFamily="34" charset="-122"/>
                </a:rPr>
                <a:t>投资</a:t>
              </a:r>
            </a:p>
            <a:p>
              <a:pPr defTabSz="1439863" latinLnBrk="1"/>
              <a:r>
                <a:rPr kumimoji="1" lang="zh-CN" altLang="en-US" sz="1400" b="1">
                  <a:latin typeface="微软雅黑" pitchFamily="34" charset="-122"/>
                  <a:ea typeface="微软雅黑" pitchFamily="34" charset="-122"/>
                </a:rPr>
                <a:t>并举</a:t>
              </a:r>
            </a:p>
          </p:txBody>
        </p:sp>
      </p:grpSp>
      <p:grpSp>
        <p:nvGrpSpPr>
          <p:cNvPr id="61443" name="Group 48"/>
          <p:cNvGrpSpPr>
            <a:grpSpLocks/>
          </p:cNvGrpSpPr>
          <p:nvPr/>
        </p:nvGrpSpPr>
        <p:grpSpPr bwMode="auto">
          <a:xfrm>
            <a:off x="4960938" y="3246438"/>
            <a:ext cx="981075" cy="1524000"/>
            <a:chOff x="3165" y="2160"/>
            <a:chExt cx="618" cy="960"/>
          </a:xfrm>
        </p:grpSpPr>
        <p:sp>
          <p:nvSpPr>
            <p:cNvPr id="61460" name="Rectangle 39"/>
            <p:cNvSpPr>
              <a:spLocks noChangeArrowheads="1"/>
            </p:cNvSpPr>
            <p:nvPr/>
          </p:nvSpPr>
          <p:spPr bwMode="auto">
            <a:xfrm>
              <a:off x="3184" y="2160"/>
              <a:ext cx="552" cy="960"/>
            </a:xfrm>
            <a:prstGeom prst="rect">
              <a:avLst/>
            </a:prstGeom>
            <a:noFill/>
            <a:ln w="25400" algn="ctr">
              <a:solidFill>
                <a:srgbClr val="FF6600"/>
              </a:solidFill>
              <a:miter lim="800000"/>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latin typeface="微软雅黑" pitchFamily="34" charset="-122"/>
                <a:ea typeface="微软雅黑" pitchFamily="34" charset="-122"/>
              </a:endParaRPr>
            </a:p>
          </p:txBody>
        </p:sp>
        <p:sp>
          <p:nvSpPr>
            <p:cNvPr id="61461" name="矩形 21"/>
            <p:cNvSpPr>
              <a:spLocks noChangeArrowheads="1"/>
            </p:cNvSpPr>
            <p:nvPr/>
          </p:nvSpPr>
          <p:spPr bwMode="auto">
            <a:xfrm>
              <a:off x="3165" y="2324"/>
              <a:ext cx="618"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1439863" latinLnBrk="1"/>
              <a:r>
                <a:rPr kumimoji="1" lang="zh-CN" altLang="en-US" sz="1400" b="1">
                  <a:latin typeface="微软雅黑" pitchFamily="34" charset="-122"/>
                  <a:ea typeface="微软雅黑" pitchFamily="34" charset="-122"/>
                </a:rPr>
                <a:t>应用拉动</a:t>
              </a:r>
            </a:p>
            <a:p>
              <a:pPr defTabSz="1439863" latinLnBrk="1"/>
              <a:r>
                <a:rPr kumimoji="1" lang="zh-CN" altLang="en-US" sz="1400">
                  <a:solidFill>
                    <a:srgbClr val="FF0000"/>
                  </a:solidFill>
                  <a:latin typeface="微软雅黑" pitchFamily="34" charset="-122"/>
                  <a:ea typeface="微软雅黑" pitchFamily="34" charset="-122"/>
                </a:rPr>
                <a:t>与</a:t>
              </a:r>
            </a:p>
            <a:p>
              <a:pPr defTabSz="1439863" latinLnBrk="1"/>
              <a:r>
                <a:rPr kumimoji="1" lang="zh-CN" altLang="en-US" sz="1400" b="1">
                  <a:latin typeface="微软雅黑" pitchFamily="34" charset="-122"/>
                  <a:ea typeface="微软雅黑" pitchFamily="34" charset="-122"/>
                </a:rPr>
                <a:t>专业服务</a:t>
              </a:r>
            </a:p>
            <a:p>
              <a:pPr defTabSz="1439863" latinLnBrk="1"/>
              <a:r>
                <a:rPr kumimoji="1" lang="zh-CN" altLang="en-US" sz="1400" b="1">
                  <a:latin typeface="微软雅黑" pitchFamily="34" charset="-122"/>
                  <a:ea typeface="微软雅黑" pitchFamily="34" charset="-122"/>
                </a:rPr>
                <a:t>并举</a:t>
              </a:r>
            </a:p>
          </p:txBody>
        </p:sp>
      </p:grpSp>
      <p:grpSp>
        <p:nvGrpSpPr>
          <p:cNvPr id="61444" name="Group 49"/>
          <p:cNvGrpSpPr>
            <a:grpSpLocks/>
          </p:cNvGrpSpPr>
          <p:nvPr/>
        </p:nvGrpSpPr>
        <p:grpSpPr bwMode="auto">
          <a:xfrm>
            <a:off x="5934075" y="3246438"/>
            <a:ext cx="963613" cy="1524000"/>
            <a:chOff x="3778" y="2160"/>
            <a:chExt cx="607" cy="960"/>
          </a:xfrm>
        </p:grpSpPr>
        <p:sp>
          <p:nvSpPr>
            <p:cNvPr id="61458" name="Rectangle 40"/>
            <p:cNvSpPr>
              <a:spLocks noChangeArrowheads="1"/>
            </p:cNvSpPr>
            <p:nvPr/>
          </p:nvSpPr>
          <p:spPr bwMode="auto">
            <a:xfrm>
              <a:off x="3792" y="2160"/>
              <a:ext cx="552" cy="960"/>
            </a:xfrm>
            <a:prstGeom prst="rect">
              <a:avLst/>
            </a:prstGeom>
            <a:noFill/>
            <a:ln w="25400" algn="ctr">
              <a:solidFill>
                <a:srgbClr val="FF6600"/>
              </a:solidFill>
              <a:miter lim="800000"/>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latin typeface="微软雅黑" pitchFamily="34" charset="-122"/>
                <a:ea typeface="微软雅黑" pitchFamily="34" charset="-122"/>
              </a:endParaRPr>
            </a:p>
          </p:txBody>
        </p:sp>
        <p:sp>
          <p:nvSpPr>
            <p:cNvPr id="61459" name="矩形 22"/>
            <p:cNvSpPr>
              <a:spLocks noChangeArrowheads="1"/>
            </p:cNvSpPr>
            <p:nvPr/>
          </p:nvSpPr>
          <p:spPr bwMode="auto">
            <a:xfrm>
              <a:off x="3778" y="2332"/>
              <a:ext cx="607"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1439863" latinLnBrk="1"/>
              <a:r>
                <a:rPr kumimoji="1" lang="zh-CN" altLang="en-US" sz="1400" b="1">
                  <a:latin typeface="微软雅黑" pitchFamily="34" charset="-122"/>
                  <a:ea typeface="微软雅黑" pitchFamily="34" charset="-122"/>
                </a:rPr>
                <a:t>对</a:t>
              </a:r>
              <a:r>
                <a:rPr kumimoji="1" lang="zh-CN" altLang="en-US" sz="1400" b="1" smtClean="0">
                  <a:latin typeface="微软雅黑" pitchFamily="34" charset="-122"/>
                  <a:ea typeface="微软雅黑" pitchFamily="34" charset="-122"/>
                </a:rPr>
                <a:t>外</a:t>
              </a:r>
              <a:r>
                <a:rPr kumimoji="1" lang="zh-CN" altLang="en-US" sz="1400" b="1">
                  <a:latin typeface="微软雅黑" pitchFamily="34" charset="-122"/>
                  <a:ea typeface="微软雅黑" pitchFamily="34" charset="-122"/>
                </a:rPr>
                <a:t>引进</a:t>
              </a:r>
            </a:p>
            <a:p>
              <a:pPr defTabSz="1439863" latinLnBrk="1"/>
              <a:r>
                <a:rPr kumimoji="1" lang="zh-CN" altLang="en-US" sz="1400">
                  <a:solidFill>
                    <a:srgbClr val="FF0000"/>
                  </a:solidFill>
                  <a:latin typeface="微软雅黑" pitchFamily="34" charset="-122"/>
                  <a:ea typeface="微软雅黑" pitchFamily="34" charset="-122"/>
                </a:rPr>
                <a:t>与</a:t>
              </a:r>
            </a:p>
            <a:p>
              <a:pPr defTabSz="1439863" latinLnBrk="1"/>
              <a:r>
                <a:rPr kumimoji="1" lang="zh-CN" altLang="en-US" sz="1400" b="1">
                  <a:latin typeface="微软雅黑" pitchFamily="34" charset="-122"/>
                  <a:ea typeface="微软雅黑" pitchFamily="34" charset="-122"/>
                </a:rPr>
                <a:t>本市</a:t>
              </a:r>
              <a:r>
                <a:rPr kumimoji="1" lang="zh-CN" altLang="en-US" sz="1400" b="1" smtClean="0">
                  <a:latin typeface="微软雅黑" pitchFamily="34" charset="-122"/>
                  <a:ea typeface="微软雅黑" pitchFamily="34" charset="-122"/>
                </a:rPr>
                <a:t>扶持</a:t>
              </a:r>
              <a:endParaRPr kumimoji="1" lang="zh-CN" altLang="en-US" sz="1400" b="1">
                <a:latin typeface="微软雅黑" pitchFamily="34" charset="-122"/>
                <a:ea typeface="微软雅黑" pitchFamily="34" charset="-122"/>
              </a:endParaRPr>
            </a:p>
            <a:p>
              <a:pPr defTabSz="1439863" latinLnBrk="1"/>
              <a:r>
                <a:rPr kumimoji="1" lang="zh-CN" altLang="en-US" sz="1400" b="1">
                  <a:latin typeface="微软雅黑" pitchFamily="34" charset="-122"/>
                  <a:ea typeface="微软雅黑" pitchFamily="34" charset="-122"/>
                </a:rPr>
                <a:t>并举</a:t>
              </a:r>
            </a:p>
          </p:txBody>
        </p:sp>
      </p:grpSp>
      <p:grpSp>
        <p:nvGrpSpPr>
          <p:cNvPr id="61445" name="Group 50"/>
          <p:cNvGrpSpPr>
            <a:grpSpLocks/>
          </p:cNvGrpSpPr>
          <p:nvPr/>
        </p:nvGrpSpPr>
        <p:grpSpPr bwMode="auto">
          <a:xfrm>
            <a:off x="6850063" y="3246438"/>
            <a:ext cx="1065212" cy="1524000"/>
            <a:chOff x="4355" y="2160"/>
            <a:chExt cx="671" cy="960"/>
          </a:xfrm>
        </p:grpSpPr>
        <p:sp>
          <p:nvSpPr>
            <p:cNvPr id="61456" name="Rectangle 41"/>
            <p:cNvSpPr>
              <a:spLocks noChangeArrowheads="1"/>
            </p:cNvSpPr>
            <p:nvPr/>
          </p:nvSpPr>
          <p:spPr bwMode="auto">
            <a:xfrm>
              <a:off x="4400" y="2160"/>
              <a:ext cx="552" cy="960"/>
            </a:xfrm>
            <a:prstGeom prst="rect">
              <a:avLst/>
            </a:prstGeom>
            <a:noFill/>
            <a:ln w="25400" algn="ctr">
              <a:solidFill>
                <a:srgbClr val="FF6600"/>
              </a:solidFill>
              <a:miter lim="800000"/>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latin typeface="微软雅黑" pitchFamily="34" charset="-122"/>
                <a:ea typeface="微软雅黑" pitchFamily="34" charset="-122"/>
              </a:endParaRPr>
            </a:p>
          </p:txBody>
        </p:sp>
        <p:sp>
          <p:nvSpPr>
            <p:cNvPr id="61457" name="矩形 23"/>
            <p:cNvSpPr>
              <a:spLocks noChangeArrowheads="1"/>
            </p:cNvSpPr>
            <p:nvPr/>
          </p:nvSpPr>
          <p:spPr bwMode="auto">
            <a:xfrm>
              <a:off x="4355" y="2324"/>
              <a:ext cx="671"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1439863" latinLnBrk="1"/>
              <a:r>
                <a:rPr kumimoji="1" lang="zh-CN" altLang="en-US" sz="1400" b="1">
                  <a:latin typeface="微软雅黑" pitchFamily="34" charset="-122"/>
                  <a:ea typeface="微软雅黑" pitchFamily="34" charset="-122"/>
                </a:rPr>
                <a:t>政策法规</a:t>
              </a:r>
            </a:p>
            <a:p>
              <a:pPr defTabSz="1439863" latinLnBrk="1"/>
              <a:r>
                <a:rPr kumimoji="1" lang="zh-CN" altLang="en-US" sz="1400">
                  <a:solidFill>
                    <a:srgbClr val="FF0000"/>
                  </a:solidFill>
                  <a:latin typeface="微软雅黑" pitchFamily="34" charset="-122"/>
                  <a:ea typeface="微软雅黑" pitchFamily="34" charset="-122"/>
                </a:rPr>
                <a:t>与</a:t>
              </a:r>
            </a:p>
            <a:p>
              <a:pPr defTabSz="1439863" latinLnBrk="1"/>
              <a:r>
                <a:rPr kumimoji="1" lang="zh-CN" altLang="en-US" sz="1400" b="1">
                  <a:latin typeface="微软雅黑" pitchFamily="34" charset="-122"/>
                  <a:ea typeface="微软雅黑" pitchFamily="34" charset="-122"/>
                </a:rPr>
                <a:t>组织保障</a:t>
              </a:r>
            </a:p>
            <a:p>
              <a:pPr defTabSz="1439863" latinLnBrk="1"/>
              <a:r>
                <a:rPr kumimoji="1" lang="zh-CN" altLang="en-US" sz="1400" b="1">
                  <a:latin typeface="微软雅黑" pitchFamily="34" charset="-122"/>
                  <a:ea typeface="微软雅黑" pitchFamily="34" charset="-122"/>
                </a:rPr>
                <a:t>并举</a:t>
              </a:r>
            </a:p>
          </p:txBody>
        </p:sp>
      </p:grpSp>
      <p:sp>
        <p:nvSpPr>
          <p:cNvPr id="61446" name="矩形 25"/>
          <p:cNvSpPr>
            <a:spLocks noChangeArrowheads="1"/>
          </p:cNvSpPr>
          <p:nvPr/>
        </p:nvSpPr>
        <p:spPr bwMode="auto">
          <a:xfrm>
            <a:off x="1811338" y="3232150"/>
            <a:ext cx="2173287" cy="1543050"/>
          </a:xfrm>
          <a:prstGeom prst="rect">
            <a:avLst/>
          </a:prstGeom>
          <a:noFill/>
          <a:ln w="12700">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p>
            <a:pPr algn="l">
              <a:lnSpc>
                <a:spcPct val="120000"/>
              </a:lnSpc>
            </a:pPr>
            <a:r>
              <a:rPr lang="zh-CN" altLang="en-US" sz="1400" b="1" smtClean="0">
                <a:latin typeface="微软雅黑" pitchFamily="34" charset="-122"/>
                <a:ea typeface="微软雅黑" pitchFamily="34" charset="-122"/>
              </a:rPr>
              <a:t>园区管委会</a:t>
            </a:r>
            <a:endParaRPr lang="zh-CN" altLang="en-US" sz="1400" b="1">
              <a:latin typeface="微软雅黑" pitchFamily="34" charset="-122"/>
              <a:ea typeface="微软雅黑" pitchFamily="34" charset="-122"/>
            </a:endParaRPr>
          </a:p>
          <a:p>
            <a:pPr algn="l">
              <a:lnSpc>
                <a:spcPct val="120000"/>
              </a:lnSpc>
            </a:pPr>
            <a:r>
              <a:rPr lang="zh-CN" altLang="en-US" sz="1400" b="1" smtClean="0">
                <a:latin typeface="微软雅黑" pitchFamily="34" charset="-122"/>
                <a:ea typeface="微软雅黑" pitchFamily="34" charset="-122"/>
              </a:rPr>
              <a:t>核心</a:t>
            </a:r>
            <a:r>
              <a:rPr lang="zh-CN" altLang="en-US" sz="1400" b="1">
                <a:latin typeface="微软雅黑" pitchFamily="34" charset="-122"/>
                <a:ea typeface="微软雅黑" pitchFamily="34" charset="-122"/>
              </a:rPr>
              <a:t>运营企业</a:t>
            </a:r>
          </a:p>
          <a:p>
            <a:pPr algn="l">
              <a:lnSpc>
                <a:spcPct val="120000"/>
              </a:lnSpc>
            </a:pPr>
            <a:r>
              <a:rPr lang="zh-CN" altLang="en-US" sz="1400" b="1">
                <a:latin typeface="微软雅黑" pitchFamily="34" charset="-122"/>
                <a:ea typeface="微软雅黑" pitchFamily="34" charset="-122"/>
              </a:rPr>
              <a:t>信息化专业服务提供</a:t>
            </a:r>
            <a:r>
              <a:rPr lang="zh-CN" altLang="en-US" sz="1400" b="1" smtClean="0">
                <a:latin typeface="微软雅黑" pitchFamily="34" charset="-122"/>
                <a:ea typeface="微软雅黑" pitchFamily="34" charset="-122"/>
              </a:rPr>
              <a:t>企业</a:t>
            </a:r>
            <a:endParaRPr lang="en-US" altLang="zh-CN" sz="1400" b="1" smtClean="0">
              <a:latin typeface="微软雅黑" pitchFamily="34" charset="-122"/>
              <a:ea typeface="微软雅黑" pitchFamily="34" charset="-122"/>
            </a:endParaRPr>
          </a:p>
          <a:p>
            <a:pPr algn="l">
              <a:lnSpc>
                <a:spcPct val="120000"/>
              </a:lnSpc>
            </a:pPr>
            <a:endParaRPr lang="en-US" altLang="zh-CN" sz="1400" b="1" smtClean="0">
              <a:solidFill>
                <a:srgbClr val="FF0000"/>
              </a:solidFill>
              <a:latin typeface="微软雅黑" pitchFamily="34" charset="-122"/>
              <a:ea typeface="微软雅黑" pitchFamily="34" charset="-122"/>
            </a:endParaRPr>
          </a:p>
          <a:p>
            <a:pPr algn="l">
              <a:lnSpc>
                <a:spcPct val="120000"/>
              </a:lnSpc>
            </a:pPr>
            <a:r>
              <a:rPr lang="zh-CN" altLang="en-US" sz="1400" b="1" smtClean="0">
                <a:solidFill>
                  <a:srgbClr val="FF0000"/>
                </a:solidFill>
                <a:latin typeface="微软雅黑" pitchFamily="34" charset="-122"/>
                <a:ea typeface="微软雅黑" pitchFamily="34" charset="-122"/>
              </a:rPr>
              <a:t>携手合作！</a:t>
            </a:r>
            <a:endParaRPr lang="zh-CN" altLang="en-US" sz="1400" b="1">
              <a:solidFill>
                <a:srgbClr val="FF0000"/>
              </a:solidFill>
              <a:latin typeface="微软雅黑" pitchFamily="34" charset="-122"/>
              <a:ea typeface="微软雅黑" pitchFamily="34" charset="-122"/>
            </a:endParaRPr>
          </a:p>
        </p:txBody>
      </p:sp>
      <p:sp>
        <p:nvSpPr>
          <p:cNvPr id="61448" name="AutoShape 31"/>
          <p:cNvSpPr>
            <a:spLocks noChangeArrowheads="1"/>
          </p:cNvSpPr>
          <p:nvPr/>
        </p:nvSpPr>
        <p:spPr bwMode="auto">
          <a:xfrm rot="-5400000">
            <a:off x="-393700" y="3213100"/>
            <a:ext cx="3797300" cy="977900"/>
          </a:xfrm>
          <a:custGeom>
            <a:avLst/>
            <a:gdLst>
              <a:gd name="T0" fmla="*/ 2847975 w 21600"/>
              <a:gd name="T1" fmla="*/ 0 h 21600"/>
              <a:gd name="T2" fmla="*/ 0 w 21600"/>
              <a:gd name="T3" fmla="*/ 488950 h 21600"/>
              <a:gd name="T4" fmla="*/ 2847975 w 21600"/>
              <a:gd name="T5" fmla="*/ 977900 h 21600"/>
              <a:gd name="T6" fmla="*/ 3797300 w 21600"/>
              <a:gd name="T7" fmla="*/ 4889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noFill/>
          <a:ln w="25400" algn="ctr">
            <a:solidFill>
              <a:srgbClr val="FF6600"/>
            </a:solidFill>
            <a:miter lim="800000"/>
            <a:headEnd/>
            <a:tailEnd/>
          </a:ln>
          <a:effectLst/>
          <a:extLst>
            <a:ext uri="{909E8E84-426E-40DD-AFC4-6F175D3DCCD1}">
              <a14:hiddenFill xmlns:a14="http://schemas.microsoft.com/office/drawing/2010/main">
                <a:solidFill>
                  <a:srgbClr val="FF6600">
                    <a:alpha val="92155"/>
                  </a:srgbClr>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zh-CN" altLang="en-US">
              <a:latin typeface="微软雅黑" pitchFamily="34" charset="-122"/>
              <a:ea typeface="微软雅黑" pitchFamily="34" charset="-122"/>
            </a:endParaRPr>
          </a:p>
        </p:txBody>
      </p:sp>
      <p:sp>
        <p:nvSpPr>
          <p:cNvPr id="61449" name="Rectangle 33"/>
          <p:cNvSpPr>
            <a:spLocks noChangeArrowheads="1"/>
          </p:cNvSpPr>
          <p:nvPr/>
        </p:nvSpPr>
        <p:spPr bwMode="gray">
          <a:xfrm>
            <a:off x="4013200" y="1747838"/>
            <a:ext cx="3822700" cy="647700"/>
          </a:xfrm>
          <a:prstGeom prst="rect">
            <a:avLst/>
          </a:prstGeom>
          <a:gradFill rotWithShape="1">
            <a:gsLst>
              <a:gs pos="0">
                <a:schemeClr val="accent1"/>
              </a:gs>
              <a:gs pos="100000">
                <a:srgbClr val="335083"/>
              </a:gs>
            </a:gsLst>
            <a:lin ang="5400000" scaled="1"/>
          </a:gradFill>
          <a:ln w="38100"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r>
              <a:rPr lang="zh-CN" altLang="en-US" sz="1700" b="1" dirty="0" smtClean="0">
                <a:solidFill>
                  <a:schemeClr val="bg1"/>
                </a:solidFill>
                <a:latin typeface="微软雅黑" pitchFamily="34" charset="-122"/>
                <a:ea typeface="微软雅黑" pitchFamily="34" charset="-122"/>
              </a:rPr>
              <a:t>将园区打造</a:t>
            </a:r>
            <a:r>
              <a:rPr lang="zh-CN" altLang="en-US" sz="1700" b="1" dirty="0">
                <a:solidFill>
                  <a:schemeClr val="bg1"/>
                </a:solidFill>
                <a:latin typeface="微软雅黑" pitchFamily="34" charset="-122"/>
                <a:ea typeface="微软雅黑" pitchFamily="34" charset="-122"/>
              </a:rPr>
              <a:t>成为</a:t>
            </a:r>
            <a:r>
              <a:rPr lang="zh-CN" altLang="en-US" sz="1700" b="1" dirty="0" smtClean="0">
                <a:solidFill>
                  <a:schemeClr val="bg1"/>
                </a:solidFill>
                <a:latin typeface="微软雅黑" pitchFamily="34" charset="-122"/>
                <a:ea typeface="微软雅黑" pitchFamily="34" charset="-122"/>
              </a:rPr>
              <a:t>西部智慧强区</a:t>
            </a:r>
            <a:endParaRPr lang="zh-CN" altLang="en-US" sz="1700" b="1" dirty="0">
              <a:solidFill>
                <a:schemeClr val="bg1"/>
              </a:solidFill>
              <a:latin typeface="微软雅黑" pitchFamily="34" charset="-122"/>
              <a:ea typeface="微软雅黑" pitchFamily="34" charset="-122"/>
            </a:endParaRPr>
          </a:p>
        </p:txBody>
      </p:sp>
      <p:pic>
        <p:nvPicPr>
          <p:cNvPr id="61450" name="Picture 34" descr="MI}CM[7}N(Q%]ONDUB7`G[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38625" y="2413000"/>
            <a:ext cx="538163"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1" name="Picture 35" descr="MI}CM[7}N(Q%]ONDUB7`G[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78425" y="2413000"/>
            <a:ext cx="538163"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2" name="Picture 36" descr="MI}CM[7}N(Q%]ONDUB7`G[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30925" y="2413000"/>
            <a:ext cx="538163"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3" name="Picture 37" descr="MI}CM[7}N(Q%]ONDUB7`G[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083425" y="2413000"/>
            <a:ext cx="538163"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4" name="Rectangle 46"/>
          <p:cNvSpPr>
            <a:spLocks noChangeArrowheads="1"/>
          </p:cNvSpPr>
          <p:nvPr/>
        </p:nvSpPr>
        <p:spPr bwMode="gray">
          <a:xfrm>
            <a:off x="4035425" y="4827588"/>
            <a:ext cx="3822700" cy="769937"/>
          </a:xfrm>
          <a:prstGeom prst="rect">
            <a:avLst/>
          </a:prstGeom>
          <a:gradFill rotWithShape="1">
            <a:gsLst>
              <a:gs pos="0">
                <a:schemeClr val="accent1"/>
              </a:gs>
              <a:gs pos="100000">
                <a:srgbClr val="335083"/>
              </a:gs>
            </a:gsLst>
            <a:lin ang="5400000" scaled="1"/>
          </a:gradFill>
          <a:ln w="38100"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r>
              <a:rPr lang="zh-CN" altLang="en-US" sz="1800" b="1">
                <a:solidFill>
                  <a:schemeClr val="bg1"/>
                </a:solidFill>
                <a:latin typeface="微软雅黑" pitchFamily="34" charset="-122"/>
                <a:ea typeface="微软雅黑" pitchFamily="34" charset="-122"/>
              </a:rPr>
              <a:t>创新多赢的信息化发展模式</a:t>
            </a:r>
          </a:p>
        </p:txBody>
      </p:sp>
      <p:pic>
        <p:nvPicPr>
          <p:cNvPr id="61455" name="Picture 9"/>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19275" y="4856163"/>
            <a:ext cx="2151063" cy="70802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cxnSp>
        <p:nvCxnSpPr>
          <p:cNvPr id="24" name="直接连接符 23"/>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5" name="椭圆 24"/>
          <p:cNvSpPr/>
          <p:nvPr/>
        </p:nvSpPr>
        <p:spPr bwMode="auto">
          <a:xfrm>
            <a:off x="7197725" y="492547"/>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6" name="椭圆 25"/>
          <p:cNvSpPr/>
          <p:nvPr/>
        </p:nvSpPr>
        <p:spPr bwMode="auto">
          <a:xfrm>
            <a:off x="80613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7" name="椭圆 26"/>
          <p:cNvSpPr/>
          <p:nvPr/>
        </p:nvSpPr>
        <p:spPr bwMode="auto">
          <a:xfrm>
            <a:off x="6334125" y="476672"/>
            <a:ext cx="723900" cy="677862"/>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8"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dirty="0"/>
              <a:t>  </a:t>
            </a:r>
            <a:r>
              <a:rPr lang="zh-CN" altLang="en-US" dirty="0" smtClean="0"/>
              <a:t>智慧</a:t>
            </a:r>
            <a:r>
              <a:rPr lang="zh-CN" altLang="en-US" dirty="0"/>
              <a:t>园区</a:t>
            </a:r>
            <a:r>
              <a:rPr lang="zh-CN" altLang="en-US" dirty="0" smtClean="0"/>
              <a:t> </a:t>
            </a:r>
            <a:r>
              <a:rPr lang="zh-CN" altLang="en-US" dirty="0" smtClean="0">
                <a:solidFill>
                  <a:srgbClr val="FF0000"/>
                </a:solidFill>
              </a:rPr>
              <a:t>协同推进 </a:t>
            </a:r>
            <a:r>
              <a:rPr lang="zh-CN" altLang="en-US" dirty="0" smtClean="0"/>
              <a:t>体系</a:t>
            </a:r>
            <a:endParaRPr lang="zh-CN" altLang="en-US" dirty="0"/>
          </a:p>
        </p:txBody>
      </p:sp>
    </p:spTree>
    <p:extLst>
      <p:ext uri="{BB962C8B-B14F-4D97-AF65-F5344CB8AC3E}">
        <p14:creationId xmlns:p14="http://schemas.microsoft.com/office/powerpoint/2010/main" val="40899207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Line 38"/>
          <p:cNvSpPr>
            <a:spLocks noChangeShapeType="1"/>
          </p:cNvSpPr>
          <p:nvPr/>
        </p:nvSpPr>
        <p:spPr bwMode="gray">
          <a:xfrm flipH="1">
            <a:off x="5173663" y="1772890"/>
            <a:ext cx="1587" cy="3816350"/>
          </a:xfrm>
          <a:prstGeom prst="line">
            <a:avLst/>
          </a:prstGeom>
          <a:noFill/>
          <a:ln w="12700">
            <a:solidFill>
              <a:srgbClr val="FF6600">
                <a:alpha val="50195"/>
              </a:srgbClr>
            </a:solidFill>
            <a:round/>
            <a:headEnd/>
            <a:tailEnd/>
          </a:ln>
          <a:extLst>
            <a:ext uri="{909E8E84-426E-40DD-AFC4-6F175D3DCCD1}">
              <a14:hiddenFill xmlns:a14="http://schemas.microsoft.com/office/drawing/2010/main">
                <a:noFill/>
              </a14:hiddenFill>
            </a:ext>
          </a:extLst>
        </p:spPr>
        <p:txBody>
          <a:bodyPr/>
          <a:lstStyle/>
          <a:p>
            <a:endParaRPr lang="zh-CN" altLang="en-US" sz="1600">
              <a:latin typeface="微软雅黑" pitchFamily="34" charset="-122"/>
              <a:ea typeface="微软雅黑" pitchFamily="34" charset="-122"/>
            </a:endParaRPr>
          </a:p>
        </p:txBody>
      </p:sp>
      <p:sp>
        <p:nvSpPr>
          <p:cNvPr id="14339" name="Text Box 39"/>
          <p:cNvSpPr txBox="1">
            <a:spLocks noChangeArrowheads="1"/>
          </p:cNvSpPr>
          <p:nvPr/>
        </p:nvSpPr>
        <p:spPr bwMode="gray">
          <a:xfrm>
            <a:off x="5330825" y="1628800"/>
            <a:ext cx="370522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FF6600"/>
                </a:solidFill>
                <a:miter lim="800000"/>
                <a:headEnd/>
                <a:tailEnd/>
              </a14:hiddenLine>
            </a:ext>
          </a:extLst>
        </p:spPr>
        <p:txBody>
          <a:bodyPr>
            <a:spAutoFit/>
          </a:bodyPr>
          <a:lstStyle>
            <a:lvl1pPr eaLnBrk="0" hangingPunct="0">
              <a:defRPr sz="1600">
                <a:solidFill>
                  <a:schemeClr val="tx1"/>
                </a:solidFill>
                <a:latin typeface="Arial" charset="0"/>
                <a:ea typeface="华文细黑" pitchFamily="2" charset="-122"/>
              </a:defRPr>
            </a:lvl1pPr>
            <a:lvl2pPr marL="742950" indent="-285750" eaLnBrk="0" hangingPunct="0">
              <a:defRPr sz="1600">
                <a:solidFill>
                  <a:schemeClr val="tx1"/>
                </a:solidFill>
                <a:latin typeface="Arial" charset="0"/>
                <a:ea typeface="华文细黑" pitchFamily="2" charset="-122"/>
              </a:defRPr>
            </a:lvl2pPr>
            <a:lvl3pPr marL="1143000" indent="-228600" eaLnBrk="0" hangingPunct="0">
              <a:defRPr sz="1600">
                <a:solidFill>
                  <a:schemeClr val="tx1"/>
                </a:solidFill>
                <a:latin typeface="Arial" charset="0"/>
                <a:ea typeface="华文细黑" pitchFamily="2" charset="-122"/>
              </a:defRPr>
            </a:lvl3pPr>
            <a:lvl4pPr marL="1600200" indent="-228600" eaLnBrk="0" hangingPunct="0">
              <a:defRPr sz="1600">
                <a:solidFill>
                  <a:schemeClr val="tx1"/>
                </a:solidFill>
                <a:latin typeface="Arial" charset="0"/>
                <a:ea typeface="华文细黑" pitchFamily="2" charset="-122"/>
              </a:defRPr>
            </a:lvl4pPr>
            <a:lvl5pPr marL="2057400" indent="-228600" eaLnBrk="0" hangingPunct="0">
              <a:defRPr sz="1600">
                <a:solidFill>
                  <a:schemeClr val="tx1"/>
                </a:solidFill>
                <a:latin typeface="Arial" charset="0"/>
                <a:ea typeface="华文细黑" pitchFamily="2" charset="-122"/>
              </a:defRPr>
            </a:lvl5pPr>
            <a:lvl6pPr marL="2514600" indent="-228600" algn="ctr" eaLnBrk="0" fontAlgn="base" hangingPunct="0">
              <a:spcBef>
                <a:spcPct val="0"/>
              </a:spcBef>
              <a:spcAft>
                <a:spcPct val="0"/>
              </a:spcAft>
              <a:defRPr sz="1600">
                <a:solidFill>
                  <a:schemeClr val="tx1"/>
                </a:solidFill>
                <a:latin typeface="Arial" charset="0"/>
                <a:ea typeface="华文细黑" pitchFamily="2" charset="-122"/>
              </a:defRPr>
            </a:lvl6pPr>
            <a:lvl7pPr marL="2971800" indent="-228600" algn="ctr" eaLnBrk="0" fontAlgn="base" hangingPunct="0">
              <a:spcBef>
                <a:spcPct val="0"/>
              </a:spcBef>
              <a:spcAft>
                <a:spcPct val="0"/>
              </a:spcAft>
              <a:defRPr sz="1600">
                <a:solidFill>
                  <a:schemeClr val="tx1"/>
                </a:solidFill>
                <a:latin typeface="Arial" charset="0"/>
                <a:ea typeface="华文细黑" pitchFamily="2" charset="-122"/>
              </a:defRPr>
            </a:lvl7pPr>
            <a:lvl8pPr marL="3429000" indent="-228600" algn="ctr" eaLnBrk="0" fontAlgn="base" hangingPunct="0">
              <a:spcBef>
                <a:spcPct val="0"/>
              </a:spcBef>
              <a:spcAft>
                <a:spcPct val="0"/>
              </a:spcAft>
              <a:defRPr sz="1600">
                <a:solidFill>
                  <a:schemeClr val="tx1"/>
                </a:solidFill>
                <a:latin typeface="Arial" charset="0"/>
                <a:ea typeface="华文细黑" pitchFamily="2" charset="-122"/>
              </a:defRPr>
            </a:lvl8pPr>
            <a:lvl9pPr marL="3886200" indent="-228600" algn="ctr" eaLnBrk="0" fontAlgn="base" hangingPunct="0">
              <a:spcBef>
                <a:spcPct val="0"/>
              </a:spcBef>
              <a:spcAft>
                <a:spcPct val="0"/>
              </a:spcAft>
              <a:defRPr sz="1600">
                <a:solidFill>
                  <a:schemeClr val="tx1"/>
                </a:solidFill>
                <a:latin typeface="Arial" charset="0"/>
                <a:ea typeface="华文细黑" pitchFamily="2" charset="-122"/>
              </a:defRPr>
            </a:lvl9pPr>
          </a:lstStyle>
          <a:p>
            <a:pPr algn="l" eaLnBrk="1" hangingPunct="1"/>
            <a:r>
              <a:rPr lang="zh-CN" altLang="en-US" b="1">
                <a:latin typeface="微软雅黑" pitchFamily="34" charset="-122"/>
                <a:ea typeface="微软雅黑" pitchFamily="34" charset="-122"/>
              </a:rPr>
              <a:t>网络优势：</a:t>
            </a:r>
            <a:r>
              <a:rPr lang="zh-CN" altLang="en-US">
                <a:latin typeface="微软雅黑" pitchFamily="34" charset="-122"/>
                <a:ea typeface="微软雅黑" pitchFamily="34" charset="-122"/>
              </a:rPr>
              <a:t>四川电信具有多模式、全业务、高带宽、高速度的网络；拥有高速互联网出口带宽；目前正在全力扩大覆盖全省的高速</a:t>
            </a:r>
            <a:r>
              <a:rPr lang="en-US" altLang="zh-CN">
                <a:latin typeface="微软雅黑" pitchFamily="34" charset="-122"/>
                <a:ea typeface="微软雅黑" pitchFamily="34" charset="-122"/>
              </a:rPr>
              <a:t>3G</a:t>
            </a:r>
            <a:r>
              <a:rPr lang="zh-CN" altLang="en-US">
                <a:latin typeface="微软雅黑" pitchFamily="34" charset="-122"/>
                <a:ea typeface="微软雅黑" pitchFamily="34" charset="-122"/>
              </a:rPr>
              <a:t>网络</a:t>
            </a:r>
          </a:p>
        </p:txBody>
      </p:sp>
      <p:sp>
        <p:nvSpPr>
          <p:cNvPr id="14340" name="Text Box 40"/>
          <p:cNvSpPr txBox="1">
            <a:spLocks noChangeArrowheads="1"/>
          </p:cNvSpPr>
          <p:nvPr/>
        </p:nvSpPr>
        <p:spPr bwMode="gray">
          <a:xfrm>
            <a:off x="5326063" y="2725390"/>
            <a:ext cx="371633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FF6600"/>
                </a:solidFill>
                <a:miter lim="800000"/>
                <a:headEnd/>
                <a:tailEnd/>
              </a14:hiddenLine>
            </a:ext>
          </a:extLst>
        </p:spPr>
        <p:txBody>
          <a:bodyPr>
            <a:spAutoFit/>
          </a:bodyPr>
          <a:lstStyle>
            <a:lvl1pPr eaLnBrk="0" hangingPunct="0">
              <a:defRPr sz="1600">
                <a:solidFill>
                  <a:schemeClr val="tx1"/>
                </a:solidFill>
                <a:latin typeface="Arial" charset="0"/>
                <a:ea typeface="华文细黑" pitchFamily="2" charset="-122"/>
              </a:defRPr>
            </a:lvl1pPr>
            <a:lvl2pPr marL="742950" indent="-285750" eaLnBrk="0" hangingPunct="0">
              <a:defRPr sz="1600">
                <a:solidFill>
                  <a:schemeClr val="tx1"/>
                </a:solidFill>
                <a:latin typeface="Arial" charset="0"/>
                <a:ea typeface="华文细黑" pitchFamily="2" charset="-122"/>
              </a:defRPr>
            </a:lvl2pPr>
            <a:lvl3pPr marL="1143000" indent="-228600" eaLnBrk="0" hangingPunct="0">
              <a:defRPr sz="1600">
                <a:solidFill>
                  <a:schemeClr val="tx1"/>
                </a:solidFill>
                <a:latin typeface="Arial" charset="0"/>
                <a:ea typeface="华文细黑" pitchFamily="2" charset="-122"/>
              </a:defRPr>
            </a:lvl3pPr>
            <a:lvl4pPr marL="1600200" indent="-228600" eaLnBrk="0" hangingPunct="0">
              <a:defRPr sz="1600">
                <a:solidFill>
                  <a:schemeClr val="tx1"/>
                </a:solidFill>
                <a:latin typeface="Arial" charset="0"/>
                <a:ea typeface="华文细黑" pitchFamily="2" charset="-122"/>
              </a:defRPr>
            </a:lvl4pPr>
            <a:lvl5pPr marL="2057400" indent="-228600" eaLnBrk="0" hangingPunct="0">
              <a:defRPr sz="1600">
                <a:solidFill>
                  <a:schemeClr val="tx1"/>
                </a:solidFill>
                <a:latin typeface="Arial" charset="0"/>
                <a:ea typeface="华文细黑" pitchFamily="2" charset="-122"/>
              </a:defRPr>
            </a:lvl5pPr>
            <a:lvl6pPr marL="2514600" indent="-228600" algn="ctr" eaLnBrk="0" fontAlgn="base" hangingPunct="0">
              <a:spcBef>
                <a:spcPct val="0"/>
              </a:spcBef>
              <a:spcAft>
                <a:spcPct val="0"/>
              </a:spcAft>
              <a:defRPr sz="1600">
                <a:solidFill>
                  <a:schemeClr val="tx1"/>
                </a:solidFill>
                <a:latin typeface="Arial" charset="0"/>
                <a:ea typeface="华文细黑" pitchFamily="2" charset="-122"/>
              </a:defRPr>
            </a:lvl6pPr>
            <a:lvl7pPr marL="2971800" indent="-228600" algn="ctr" eaLnBrk="0" fontAlgn="base" hangingPunct="0">
              <a:spcBef>
                <a:spcPct val="0"/>
              </a:spcBef>
              <a:spcAft>
                <a:spcPct val="0"/>
              </a:spcAft>
              <a:defRPr sz="1600">
                <a:solidFill>
                  <a:schemeClr val="tx1"/>
                </a:solidFill>
                <a:latin typeface="Arial" charset="0"/>
                <a:ea typeface="华文细黑" pitchFamily="2" charset="-122"/>
              </a:defRPr>
            </a:lvl7pPr>
            <a:lvl8pPr marL="3429000" indent="-228600" algn="ctr" eaLnBrk="0" fontAlgn="base" hangingPunct="0">
              <a:spcBef>
                <a:spcPct val="0"/>
              </a:spcBef>
              <a:spcAft>
                <a:spcPct val="0"/>
              </a:spcAft>
              <a:defRPr sz="1600">
                <a:solidFill>
                  <a:schemeClr val="tx1"/>
                </a:solidFill>
                <a:latin typeface="Arial" charset="0"/>
                <a:ea typeface="华文细黑" pitchFamily="2" charset="-122"/>
              </a:defRPr>
            </a:lvl8pPr>
            <a:lvl9pPr marL="3886200" indent="-228600" algn="ctr" eaLnBrk="0" fontAlgn="base" hangingPunct="0">
              <a:spcBef>
                <a:spcPct val="0"/>
              </a:spcBef>
              <a:spcAft>
                <a:spcPct val="0"/>
              </a:spcAft>
              <a:defRPr sz="1600">
                <a:solidFill>
                  <a:schemeClr val="tx1"/>
                </a:solidFill>
                <a:latin typeface="Arial" charset="0"/>
                <a:ea typeface="华文细黑" pitchFamily="2" charset="-122"/>
              </a:defRPr>
            </a:lvl9pPr>
          </a:lstStyle>
          <a:p>
            <a:pPr algn="l"/>
            <a:r>
              <a:rPr lang="zh-CN" altLang="en-US" b="1">
                <a:latin typeface="微软雅黑" pitchFamily="34" charset="-122"/>
                <a:ea typeface="微软雅黑" pitchFamily="34" charset="-122"/>
              </a:rPr>
              <a:t>技术优势：</a:t>
            </a:r>
            <a:r>
              <a:rPr lang="zh-CN" altLang="en-US">
                <a:latin typeface="微软雅黑" pitchFamily="34" charset="-122"/>
                <a:ea typeface="微软雅黑" pitchFamily="34" charset="-122"/>
              </a:rPr>
              <a:t>四川电信在固定、移动、无线技术方面具有国际领先、国内一流的实力；能够随时调用北京、上海、广东等研发中心近</a:t>
            </a:r>
            <a:r>
              <a:rPr lang="en-US" altLang="zh-CN" b="1">
                <a:solidFill>
                  <a:srgbClr val="FF0000"/>
                </a:solidFill>
                <a:latin typeface="微软雅黑" pitchFamily="34" charset="-122"/>
                <a:ea typeface="微软雅黑" pitchFamily="34" charset="-122"/>
              </a:rPr>
              <a:t>3000</a:t>
            </a:r>
            <a:r>
              <a:rPr lang="zh-CN" altLang="en-US">
                <a:latin typeface="微软雅黑" pitchFamily="34" charset="-122"/>
                <a:ea typeface="微软雅黑" pitchFamily="34" charset="-122"/>
              </a:rPr>
              <a:t>人的专家队伍</a:t>
            </a:r>
          </a:p>
        </p:txBody>
      </p:sp>
      <p:sp>
        <p:nvSpPr>
          <p:cNvPr id="14341" name="Text Box 41"/>
          <p:cNvSpPr txBox="1">
            <a:spLocks noChangeArrowheads="1"/>
          </p:cNvSpPr>
          <p:nvPr/>
        </p:nvSpPr>
        <p:spPr bwMode="gray">
          <a:xfrm>
            <a:off x="5330825" y="3894147"/>
            <a:ext cx="3711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FF6600"/>
                </a:solidFill>
                <a:miter lim="800000"/>
                <a:headEnd/>
                <a:tailEnd/>
              </a14:hiddenLine>
            </a:ext>
          </a:extLst>
        </p:spPr>
        <p:txBody>
          <a:bodyPr>
            <a:spAutoFit/>
          </a:bodyPr>
          <a:lstStyle>
            <a:lvl1pPr eaLnBrk="0" hangingPunct="0">
              <a:defRPr sz="1600">
                <a:solidFill>
                  <a:schemeClr val="tx1"/>
                </a:solidFill>
                <a:latin typeface="Arial" charset="0"/>
                <a:ea typeface="华文细黑" pitchFamily="2" charset="-122"/>
              </a:defRPr>
            </a:lvl1pPr>
            <a:lvl2pPr marL="742950" indent="-285750" eaLnBrk="0" hangingPunct="0">
              <a:defRPr sz="1600">
                <a:solidFill>
                  <a:schemeClr val="tx1"/>
                </a:solidFill>
                <a:latin typeface="Arial" charset="0"/>
                <a:ea typeface="华文细黑" pitchFamily="2" charset="-122"/>
              </a:defRPr>
            </a:lvl2pPr>
            <a:lvl3pPr marL="1143000" indent="-228600" eaLnBrk="0" hangingPunct="0">
              <a:defRPr sz="1600">
                <a:solidFill>
                  <a:schemeClr val="tx1"/>
                </a:solidFill>
                <a:latin typeface="Arial" charset="0"/>
                <a:ea typeface="华文细黑" pitchFamily="2" charset="-122"/>
              </a:defRPr>
            </a:lvl3pPr>
            <a:lvl4pPr marL="1600200" indent="-228600" eaLnBrk="0" hangingPunct="0">
              <a:defRPr sz="1600">
                <a:solidFill>
                  <a:schemeClr val="tx1"/>
                </a:solidFill>
                <a:latin typeface="Arial" charset="0"/>
                <a:ea typeface="华文细黑" pitchFamily="2" charset="-122"/>
              </a:defRPr>
            </a:lvl4pPr>
            <a:lvl5pPr marL="2057400" indent="-228600" eaLnBrk="0" hangingPunct="0">
              <a:defRPr sz="1600">
                <a:solidFill>
                  <a:schemeClr val="tx1"/>
                </a:solidFill>
                <a:latin typeface="Arial" charset="0"/>
                <a:ea typeface="华文细黑" pitchFamily="2" charset="-122"/>
              </a:defRPr>
            </a:lvl5pPr>
            <a:lvl6pPr marL="2514600" indent="-228600" algn="ctr" eaLnBrk="0" fontAlgn="base" hangingPunct="0">
              <a:spcBef>
                <a:spcPct val="0"/>
              </a:spcBef>
              <a:spcAft>
                <a:spcPct val="0"/>
              </a:spcAft>
              <a:defRPr sz="1600">
                <a:solidFill>
                  <a:schemeClr val="tx1"/>
                </a:solidFill>
                <a:latin typeface="Arial" charset="0"/>
                <a:ea typeface="华文细黑" pitchFamily="2" charset="-122"/>
              </a:defRPr>
            </a:lvl6pPr>
            <a:lvl7pPr marL="2971800" indent="-228600" algn="ctr" eaLnBrk="0" fontAlgn="base" hangingPunct="0">
              <a:spcBef>
                <a:spcPct val="0"/>
              </a:spcBef>
              <a:spcAft>
                <a:spcPct val="0"/>
              </a:spcAft>
              <a:defRPr sz="1600">
                <a:solidFill>
                  <a:schemeClr val="tx1"/>
                </a:solidFill>
                <a:latin typeface="Arial" charset="0"/>
                <a:ea typeface="华文细黑" pitchFamily="2" charset="-122"/>
              </a:defRPr>
            </a:lvl7pPr>
            <a:lvl8pPr marL="3429000" indent="-228600" algn="ctr" eaLnBrk="0" fontAlgn="base" hangingPunct="0">
              <a:spcBef>
                <a:spcPct val="0"/>
              </a:spcBef>
              <a:spcAft>
                <a:spcPct val="0"/>
              </a:spcAft>
              <a:defRPr sz="1600">
                <a:solidFill>
                  <a:schemeClr val="tx1"/>
                </a:solidFill>
                <a:latin typeface="Arial" charset="0"/>
                <a:ea typeface="华文细黑" pitchFamily="2" charset="-122"/>
              </a:defRPr>
            </a:lvl8pPr>
            <a:lvl9pPr marL="3886200" indent="-228600" algn="ctr" eaLnBrk="0" fontAlgn="base" hangingPunct="0">
              <a:spcBef>
                <a:spcPct val="0"/>
              </a:spcBef>
              <a:spcAft>
                <a:spcPct val="0"/>
              </a:spcAft>
              <a:defRPr sz="1600">
                <a:solidFill>
                  <a:schemeClr val="tx1"/>
                </a:solidFill>
                <a:latin typeface="Arial" charset="0"/>
                <a:ea typeface="华文细黑" pitchFamily="2" charset="-122"/>
              </a:defRPr>
            </a:lvl9pPr>
          </a:lstStyle>
          <a:p>
            <a:pPr algn="l" eaLnBrk="1" hangingPunct="1"/>
            <a:r>
              <a:rPr lang="zh-CN" altLang="en-US" b="1">
                <a:latin typeface="微软雅黑" pitchFamily="34" charset="-122"/>
                <a:ea typeface="微软雅黑" pitchFamily="34" charset="-122"/>
              </a:rPr>
              <a:t>运营优势：</a:t>
            </a:r>
            <a:r>
              <a:rPr lang="zh-CN" altLang="en-US">
                <a:latin typeface="微软雅黑" pitchFamily="34" charset="-122"/>
                <a:ea typeface="微软雅黑" pitchFamily="34" charset="-122"/>
              </a:rPr>
              <a:t>四川电信具有全业务运营的丰富经验和完善的服务保障体系，服务保障能力延伸到村</a:t>
            </a:r>
          </a:p>
        </p:txBody>
      </p:sp>
      <p:sp>
        <p:nvSpPr>
          <p:cNvPr id="14342" name="Oval 42"/>
          <p:cNvSpPr>
            <a:spLocks noChangeArrowheads="1"/>
          </p:cNvSpPr>
          <p:nvPr/>
        </p:nvSpPr>
        <p:spPr bwMode="gray">
          <a:xfrm>
            <a:off x="330200" y="2236440"/>
            <a:ext cx="2844800" cy="2867025"/>
          </a:xfrm>
          <a:prstGeom prst="ellipse">
            <a:avLst/>
          </a:prstGeom>
          <a:noFill/>
          <a:ln w="9525">
            <a:solidFill>
              <a:srgbClr val="B2B2B2">
                <a:alpha val="5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l"/>
            <a:endParaRPr lang="zh-CN" altLang="zh-CN" sz="1800">
              <a:latin typeface="华文细黑" pitchFamily="2" charset="-122"/>
            </a:endParaRPr>
          </a:p>
        </p:txBody>
      </p:sp>
      <p:grpSp>
        <p:nvGrpSpPr>
          <p:cNvPr id="14343" name="Group 43"/>
          <p:cNvGrpSpPr>
            <a:grpSpLocks/>
          </p:cNvGrpSpPr>
          <p:nvPr/>
        </p:nvGrpSpPr>
        <p:grpSpPr bwMode="auto">
          <a:xfrm>
            <a:off x="557213" y="2485677"/>
            <a:ext cx="2378075" cy="2425700"/>
            <a:chOff x="579" y="1589"/>
            <a:chExt cx="1358" cy="1358"/>
          </a:xfrm>
        </p:grpSpPr>
        <p:sp>
          <p:nvSpPr>
            <p:cNvPr id="14386" name="Oval 44"/>
            <p:cNvSpPr>
              <a:spLocks noChangeArrowheads="1"/>
            </p:cNvSpPr>
            <p:nvPr/>
          </p:nvSpPr>
          <p:spPr bwMode="auto">
            <a:xfrm>
              <a:off x="579" y="1589"/>
              <a:ext cx="1358" cy="1358"/>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华文细黑" pitchFamily="2" charset="-122"/>
              </a:endParaRPr>
            </a:p>
          </p:txBody>
        </p:sp>
        <p:sp>
          <p:nvSpPr>
            <p:cNvPr id="14387" name="Oval 45"/>
            <p:cNvSpPr>
              <a:spLocks noChangeArrowheads="1"/>
            </p:cNvSpPr>
            <p:nvPr/>
          </p:nvSpPr>
          <p:spPr bwMode="auto">
            <a:xfrm>
              <a:off x="635" y="1642"/>
              <a:ext cx="1245" cy="1246"/>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华文细黑" pitchFamily="2" charset="-122"/>
              </a:endParaRPr>
            </a:p>
          </p:txBody>
        </p:sp>
        <p:sp>
          <p:nvSpPr>
            <p:cNvPr id="14388" name="Oval 46"/>
            <p:cNvSpPr>
              <a:spLocks noChangeArrowheads="1"/>
            </p:cNvSpPr>
            <p:nvPr/>
          </p:nvSpPr>
          <p:spPr bwMode="auto">
            <a:xfrm>
              <a:off x="865" y="1880"/>
              <a:ext cx="797" cy="798"/>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华文细黑" pitchFamily="2" charset="-122"/>
              </a:endParaRPr>
            </a:p>
          </p:txBody>
        </p:sp>
      </p:grpSp>
      <p:sp>
        <p:nvSpPr>
          <p:cNvPr id="14344" name="Oval 47"/>
          <p:cNvSpPr>
            <a:spLocks noChangeArrowheads="1"/>
          </p:cNvSpPr>
          <p:nvPr/>
        </p:nvSpPr>
        <p:spPr bwMode="auto">
          <a:xfrm>
            <a:off x="153988" y="2052290"/>
            <a:ext cx="3216275" cy="3246437"/>
          </a:xfrm>
          <a:prstGeom prst="ellipse">
            <a:avLst/>
          </a:prstGeom>
          <a:noFill/>
          <a:ln w="19050">
            <a:solidFill>
              <a:srgbClr val="B2B2B2">
                <a:alpha val="5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l"/>
            <a:endParaRPr lang="zh-CN" altLang="zh-CN" sz="1800">
              <a:latin typeface="华文细黑" pitchFamily="2" charset="-122"/>
            </a:endParaRPr>
          </a:p>
        </p:txBody>
      </p:sp>
      <p:sp>
        <p:nvSpPr>
          <p:cNvPr id="14345" name="Line 48"/>
          <p:cNvSpPr>
            <a:spLocks noChangeShapeType="1"/>
          </p:cNvSpPr>
          <p:nvPr/>
        </p:nvSpPr>
        <p:spPr bwMode="gray">
          <a:xfrm>
            <a:off x="0" y="3717577"/>
            <a:ext cx="3552825" cy="0"/>
          </a:xfrm>
          <a:prstGeom prst="line">
            <a:avLst/>
          </a:prstGeom>
          <a:noFill/>
          <a:ln w="25400">
            <a:solidFill>
              <a:srgbClr val="808080">
                <a:alpha val="50195"/>
              </a:srgbClr>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4346" name="Line 49"/>
          <p:cNvSpPr>
            <a:spLocks noChangeShapeType="1"/>
          </p:cNvSpPr>
          <p:nvPr/>
        </p:nvSpPr>
        <p:spPr bwMode="gray">
          <a:xfrm>
            <a:off x="1754188" y="1812577"/>
            <a:ext cx="0" cy="3736975"/>
          </a:xfrm>
          <a:prstGeom prst="line">
            <a:avLst/>
          </a:prstGeom>
          <a:noFill/>
          <a:ln w="25400">
            <a:solidFill>
              <a:schemeClr val="bg2">
                <a:alpha val="50195"/>
              </a:schemeClr>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14347" name="Group 50"/>
          <p:cNvGrpSpPr>
            <a:grpSpLocks/>
          </p:cNvGrpSpPr>
          <p:nvPr/>
        </p:nvGrpSpPr>
        <p:grpSpPr bwMode="auto">
          <a:xfrm>
            <a:off x="2324100" y="2034827"/>
            <a:ext cx="339725" cy="339725"/>
            <a:chOff x="2928" y="2208"/>
            <a:chExt cx="262" cy="262"/>
          </a:xfrm>
        </p:grpSpPr>
        <p:sp>
          <p:nvSpPr>
            <p:cNvPr id="14384" name="Oval 51"/>
            <p:cNvSpPr>
              <a:spLocks noChangeArrowheads="1"/>
            </p:cNvSpPr>
            <p:nvPr/>
          </p:nvSpPr>
          <p:spPr bwMode="auto">
            <a:xfrm>
              <a:off x="2928" y="2208"/>
              <a:ext cx="262" cy="262"/>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微软雅黑" pitchFamily="34" charset="-122"/>
                <a:ea typeface="微软雅黑" pitchFamily="34" charset="-122"/>
              </a:endParaRPr>
            </a:p>
          </p:txBody>
        </p:sp>
        <p:sp>
          <p:nvSpPr>
            <p:cNvPr id="14385" name="Oval 52"/>
            <p:cNvSpPr>
              <a:spLocks noChangeArrowheads="1"/>
            </p:cNvSpPr>
            <p:nvPr/>
          </p:nvSpPr>
          <p:spPr bwMode="auto">
            <a:xfrm>
              <a:off x="2949" y="2230"/>
              <a:ext cx="218" cy="218"/>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微软雅黑" pitchFamily="34" charset="-122"/>
                <a:ea typeface="微软雅黑" pitchFamily="34" charset="-122"/>
              </a:endParaRPr>
            </a:p>
          </p:txBody>
        </p:sp>
      </p:grpSp>
      <p:sp>
        <p:nvSpPr>
          <p:cNvPr id="14348" name="Rectangle 53"/>
          <p:cNvSpPr>
            <a:spLocks noChangeArrowheads="1"/>
          </p:cNvSpPr>
          <p:nvPr/>
        </p:nvSpPr>
        <p:spPr bwMode="black">
          <a:xfrm>
            <a:off x="2703513" y="2006252"/>
            <a:ext cx="1358900" cy="376238"/>
          </a:xfrm>
          <a:prstGeom prst="rect">
            <a:avLst/>
          </a:prstGeom>
          <a:noFill/>
          <a:ln w="9525" algn="ctr">
            <a:solidFill>
              <a:srgbClr val="FF66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l"/>
            <a:r>
              <a:rPr lang="en-US" altLang="zh-CN" sz="1800" b="1">
                <a:solidFill>
                  <a:srgbClr val="080808"/>
                </a:solidFill>
                <a:latin typeface="微软雅黑" pitchFamily="34" charset="-122"/>
                <a:ea typeface="微软雅黑" pitchFamily="34" charset="-122"/>
              </a:rPr>
              <a:t> </a:t>
            </a:r>
            <a:r>
              <a:rPr lang="zh-CN" altLang="en-US" sz="1800" b="1">
                <a:solidFill>
                  <a:srgbClr val="080808"/>
                </a:solidFill>
                <a:latin typeface="微软雅黑" pitchFamily="34" charset="-122"/>
                <a:ea typeface="微软雅黑" pitchFamily="34" charset="-122"/>
              </a:rPr>
              <a:t>网络优势</a:t>
            </a:r>
          </a:p>
        </p:txBody>
      </p:sp>
      <p:sp>
        <p:nvSpPr>
          <p:cNvPr id="14349" name="Rectangle 54"/>
          <p:cNvSpPr>
            <a:spLocks noChangeArrowheads="1"/>
          </p:cNvSpPr>
          <p:nvPr/>
        </p:nvSpPr>
        <p:spPr bwMode="black">
          <a:xfrm>
            <a:off x="3602038" y="3477865"/>
            <a:ext cx="1330325" cy="376237"/>
          </a:xfrm>
          <a:prstGeom prst="rect">
            <a:avLst/>
          </a:prstGeom>
          <a:noFill/>
          <a:ln w="9525" algn="ctr">
            <a:solidFill>
              <a:srgbClr val="FF6600"/>
            </a:solidFill>
            <a:prstDash val="dashDot"/>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en-US" altLang="zh-CN" sz="1800" b="1">
                <a:solidFill>
                  <a:srgbClr val="080808"/>
                </a:solidFill>
                <a:latin typeface="微软雅黑" pitchFamily="34" charset="-122"/>
                <a:ea typeface="微软雅黑" pitchFamily="34" charset="-122"/>
              </a:rPr>
              <a:t> </a:t>
            </a:r>
            <a:r>
              <a:rPr lang="zh-CN" altLang="en-US" sz="1800" b="1">
                <a:solidFill>
                  <a:srgbClr val="080808"/>
                </a:solidFill>
                <a:latin typeface="微软雅黑" pitchFamily="34" charset="-122"/>
                <a:ea typeface="微软雅黑" pitchFamily="34" charset="-122"/>
              </a:rPr>
              <a:t>运营优势</a:t>
            </a:r>
          </a:p>
        </p:txBody>
      </p:sp>
      <p:sp>
        <p:nvSpPr>
          <p:cNvPr id="14350" name="Rectangle 55"/>
          <p:cNvSpPr>
            <a:spLocks noChangeArrowheads="1"/>
          </p:cNvSpPr>
          <p:nvPr/>
        </p:nvSpPr>
        <p:spPr bwMode="black">
          <a:xfrm>
            <a:off x="3379788" y="2673002"/>
            <a:ext cx="1331912" cy="376238"/>
          </a:xfrm>
          <a:prstGeom prst="rect">
            <a:avLst/>
          </a:prstGeom>
          <a:noFill/>
          <a:ln w="9525" algn="ctr">
            <a:solidFill>
              <a:srgbClr val="FF6600"/>
            </a:solidFill>
            <a:prstDash val="dashDot"/>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en-US" altLang="zh-CN" sz="1800" b="1">
                <a:solidFill>
                  <a:srgbClr val="080808"/>
                </a:solidFill>
                <a:latin typeface="微软雅黑" pitchFamily="34" charset="-122"/>
                <a:ea typeface="微软雅黑" pitchFamily="34" charset="-122"/>
              </a:rPr>
              <a:t> </a:t>
            </a:r>
            <a:r>
              <a:rPr lang="zh-CN" altLang="en-US" sz="1800" b="1">
                <a:solidFill>
                  <a:srgbClr val="080808"/>
                </a:solidFill>
                <a:latin typeface="微软雅黑" pitchFamily="34" charset="-122"/>
                <a:ea typeface="微软雅黑" pitchFamily="34" charset="-122"/>
              </a:rPr>
              <a:t>技术优势</a:t>
            </a:r>
          </a:p>
        </p:txBody>
      </p:sp>
      <p:sp>
        <p:nvSpPr>
          <p:cNvPr id="14351" name="Rectangle 56"/>
          <p:cNvSpPr>
            <a:spLocks noChangeArrowheads="1"/>
          </p:cNvSpPr>
          <p:nvPr/>
        </p:nvSpPr>
        <p:spPr bwMode="black">
          <a:xfrm>
            <a:off x="3368675" y="4308127"/>
            <a:ext cx="1314450" cy="376238"/>
          </a:xfrm>
          <a:prstGeom prst="rect">
            <a:avLst/>
          </a:prstGeom>
          <a:noFill/>
          <a:ln w="9525" algn="ctr">
            <a:solidFill>
              <a:srgbClr val="FF6600"/>
            </a:solidFill>
            <a:prstDash val="dashDot"/>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en-US" altLang="zh-CN" sz="1800" b="1">
                <a:solidFill>
                  <a:srgbClr val="080808"/>
                </a:solidFill>
                <a:latin typeface="微软雅黑" pitchFamily="34" charset="-122"/>
                <a:ea typeface="微软雅黑" pitchFamily="34" charset="-122"/>
              </a:rPr>
              <a:t> </a:t>
            </a:r>
            <a:r>
              <a:rPr lang="zh-CN" altLang="en-US" sz="1800" b="1">
                <a:solidFill>
                  <a:srgbClr val="080808"/>
                </a:solidFill>
                <a:latin typeface="微软雅黑" pitchFamily="34" charset="-122"/>
                <a:ea typeface="微软雅黑" pitchFamily="34" charset="-122"/>
              </a:rPr>
              <a:t>品牌优势</a:t>
            </a:r>
          </a:p>
        </p:txBody>
      </p:sp>
      <p:sp>
        <p:nvSpPr>
          <p:cNvPr id="14352" name="Rectangle 57"/>
          <p:cNvSpPr>
            <a:spLocks noChangeArrowheads="1"/>
          </p:cNvSpPr>
          <p:nvPr/>
        </p:nvSpPr>
        <p:spPr bwMode="black">
          <a:xfrm>
            <a:off x="2687638" y="4989165"/>
            <a:ext cx="1241425" cy="376237"/>
          </a:xfrm>
          <a:prstGeom prst="rect">
            <a:avLst/>
          </a:prstGeom>
          <a:noFill/>
          <a:ln w="9525" algn="ctr">
            <a:solidFill>
              <a:srgbClr val="FF6600"/>
            </a:solidFill>
            <a:prstDash val="dashDot"/>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en-US" altLang="zh-CN" sz="1800" b="1">
                <a:solidFill>
                  <a:srgbClr val="080808"/>
                </a:solidFill>
                <a:latin typeface="微软雅黑" pitchFamily="34" charset="-122"/>
                <a:ea typeface="微软雅黑" pitchFamily="34" charset="-122"/>
              </a:rPr>
              <a:t> </a:t>
            </a:r>
            <a:r>
              <a:rPr lang="zh-CN" altLang="en-US" sz="1800" b="1">
                <a:solidFill>
                  <a:srgbClr val="080808"/>
                </a:solidFill>
                <a:latin typeface="微软雅黑" pitchFamily="34" charset="-122"/>
                <a:ea typeface="微软雅黑" pitchFamily="34" charset="-122"/>
              </a:rPr>
              <a:t>资质优势</a:t>
            </a:r>
          </a:p>
        </p:txBody>
      </p:sp>
      <p:sp>
        <p:nvSpPr>
          <p:cNvPr id="14353" name="Text Box 58"/>
          <p:cNvSpPr txBox="1">
            <a:spLocks noChangeArrowheads="1"/>
          </p:cNvSpPr>
          <p:nvPr/>
        </p:nvSpPr>
        <p:spPr bwMode="gray">
          <a:xfrm>
            <a:off x="1360314" y="2924944"/>
            <a:ext cx="1987550" cy="15696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28398" dir="1593903" algn="ctr" rotWithShape="0">
                    <a:srgbClr val="1C1C1C"/>
                  </a:outerShdw>
                </a:effectLst>
              </a14:hiddenEffects>
            </a:ext>
          </a:extLst>
        </p:spPr>
        <p:txBody>
          <a:bodyPr>
            <a:spAutoFit/>
          </a:bodyPr>
          <a:lstStyle>
            <a:lvl1pPr eaLnBrk="0" hangingPunct="0">
              <a:defRPr sz="1600">
                <a:solidFill>
                  <a:schemeClr val="tx1"/>
                </a:solidFill>
                <a:latin typeface="Arial" charset="0"/>
                <a:ea typeface="华文细黑" pitchFamily="2" charset="-122"/>
              </a:defRPr>
            </a:lvl1pPr>
            <a:lvl2pPr marL="742950" indent="-285750" eaLnBrk="0" hangingPunct="0">
              <a:defRPr sz="1600">
                <a:solidFill>
                  <a:schemeClr val="tx1"/>
                </a:solidFill>
                <a:latin typeface="Arial" charset="0"/>
                <a:ea typeface="华文细黑" pitchFamily="2" charset="-122"/>
              </a:defRPr>
            </a:lvl2pPr>
            <a:lvl3pPr marL="1143000" indent="-228600" eaLnBrk="0" hangingPunct="0">
              <a:defRPr sz="1600">
                <a:solidFill>
                  <a:schemeClr val="tx1"/>
                </a:solidFill>
                <a:latin typeface="Arial" charset="0"/>
                <a:ea typeface="华文细黑" pitchFamily="2" charset="-122"/>
              </a:defRPr>
            </a:lvl3pPr>
            <a:lvl4pPr marL="1600200" indent="-228600" eaLnBrk="0" hangingPunct="0">
              <a:defRPr sz="1600">
                <a:solidFill>
                  <a:schemeClr val="tx1"/>
                </a:solidFill>
                <a:latin typeface="Arial" charset="0"/>
                <a:ea typeface="华文细黑" pitchFamily="2" charset="-122"/>
              </a:defRPr>
            </a:lvl4pPr>
            <a:lvl5pPr marL="2057400" indent="-228600" eaLnBrk="0" hangingPunct="0">
              <a:defRPr sz="1600">
                <a:solidFill>
                  <a:schemeClr val="tx1"/>
                </a:solidFill>
                <a:latin typeface="Arial" charset="0"/>
                <a:ea typeface="华文细黑" pitchFamily="2" charset="-122"/>
              </a:defRPr>
            </a:lvl5pPr>
            <a:lvl6pPr marL="2514600" indent="-228600" algn="ctr" eaLnBrk="0" fontAlgn="base" hangingPunct="0">
              <a:spcBef>
                <a:spcPct val="0"/>
              </a:spcBef>
              <a:spcAft>
                <a:spcPct val="0"/>
              </a:spcAft>
              <a:defRPr sz="1600">
                <a:solidFill>
                  <a:schemeClr val="tx1"/>
                </a:solidFill>
                <a:latin typeface="Arial" charset="0"/>
                <a:ea typeface="华文细黑" pitchFamily="2" charset="-122"/>
              </a:defRPr>
            </a:lvl6pPr>
            <a:lvl7pPr marL="2971800" indent="-228600" algn="ctr" eaLnBrk="0" fontAlgn="base" hangingPunct="0">
              <a:spcBef>
                <a:spcPct val="0"/>
              </a:spcBef>
              <a:spcAft>
                <a:spcPct val="0"/>
              </a:spcAft>
              <a:defRPr sz="1600">
                <a:solidFill>
                  <a:schemeClr val="tx1"/>
                </a:solidFill>
                <a:latin typeface="Arial" charset="0"/>
                <a:ea typeface="华文细黑" pitchFamily="2" charset="-122"/>
              </a:defRPr>
            </a:lvl7pPr>
            <a:lvl8pPr marL="3429000" indent="-228600" algn="ctr" eaLnBrk="0" fontAlgn="base" hangingPunct="0">
              <a:spcBef>
                <a:spcPct val="0"/>
              </a:spcBef>
              <a:spcAft>
                <a:spcPct val="0"/>
              </a:spcAft>
              <a:defRPr sz="1600">
                <a:solidFill>
                  <a:schemeClr val="tx1"/>
                </a:solidFill>
                <a:latin typeface="Arial" charset="0"/>
                <a:ea typeface="华文细黑" pitchFamily="2" charset="-122"/>
              </a:defRPr>
            </a:lvl8pPr>
            <a:lvl9pPr marL="3886200" indent="-228600" algn="ctr" eaLnBrk="0" fontAlgn="base" hangingPunct="0">
              <a:spcBef>
                <a:spcPct val="0"/>
              </a:spcBef>
              <a:spcAft>
                <a:spcPct val="0"/>
              </a:spcAft>
              <a:defRPr sz="1600">
                <a:solidFill>
                  <a:schemeClr val="tx1"/>
                </a:solidFill>
                <a:latin typeface="Arial" charset="0"/>
                <a:ea typeface="华文细黑" pitchFamily="2" charset="-122"/>
              </a:defRPr>
            </a:lvl9pPr>
          </a:lstStyle>
          <a:p>
            <a:pPr eaLnBrk="1" hangingPunct="1">
              <a:spcBef>
                <a:spcPct val="50000"/>
              </a:spcBef>
            </a:pPr>
            <a:r>
              <a:rPr lang="zh-CN" altLang="en-US" sz="2400" b="1">
                <a:solidFill>
                  <a:srgbClr val="FFFF00"/>
                </a:solidFill>
                <a:latin typeface="微软雅黑" pitchFamily="34" charset="-122"/>
                <a:ea typeface="微软雅黑" pitchFamily="34" charset="-122"/>
              </a:rPr>
              <a:t>全</a:t>
            </a:r>
            <a:r>
              <a:rPr lang="zh-CN" altLang="en-US" sz="2400" b="1" smtClean="0">
                <a:solidFill>
                  <a:srgbClr val="FFFF00"/>
                </a:solidFill>
                <a:latin typeface="微软雅黑" pitchFamily="34" charset="-122"/>
                <a:ea typeface="微软雅黑" pitchFamily="34" charset="-122"/>
              </a:rPr>
              <a:t>方</a:t>
            </a:r>
            <a:endParaRPr lang="en-US" altLang="zh-CN" sz="2400" b="1" smtClean="0">
              <a:solidFill>
                <a:srgbClr val="FFFF00"/>
              </a:solidFill>
              <a:latin typeface="微软雅黑" pitchFamily="34" charset="-122"/>
              <a:ea typeface="微软雅黑" pitchFamily="34" charset="-122"/>
            </a:endParaRPr>
          </a:p>
          <a:p>
            <a:pPr eaLnBrk="1" hangingPunct="1">
              <a:spcBef>
                <a:spcPct val="50000"/>
              </a:spcBef>
            </a:pPr>
            <a:r>
              <a:rPr lang="zh-CN" altLang="en-US" sz="2400" b="1" smtClean="0">
                <a:solidFill>
                  <a:srgbClr val="FFFF00"/>
                </a:solidFill>
                <a:latin typeface="微软雅黑" pitchFamily="34" charset="-122"/>
                <a:ea typeface="微软雅黑" pitchFamily="34" charset="-122"/>
              </a:rPr>
              <a:t>  位</a:t>
            </a:r>
            <a:endParaRPr lang="en-US" altLang="zh-CN" sz="2400" b="1" smtClean="0">
              <a:solidFill>
                <a:srgbClr val="FFFF00"/>
              </a:solidFill>
              <a:latin typeface="微软雅黑" pitchFamily="34" charset="-122"/>
              <a:ea typeface="微软雅黑" pitchFamily="34" charset="-122"/>
            </a:endParaRPr>
          </a:p>
          <a:p>
            <a:pPr eaLnBrk="1" hangingPunct="1">
              <a:spcBef>
                <a:spcPct val="50000"/>
              </a:spcBef>
            </a:pPr>
            <a:r>
              <a:rPr lang="zh-CN" altLang="en-US" sz="2400" b="1" smtClean="0">
                <a:solidFill>
                  <a:srgbClr val="FFFF00"/>
                </a:solidFill>
                <a:latin typeface="微软雅黑" pitchFamily="34" charset="-122"/>
                <a:ea typeface="微软雅黑" pitchFamily="34" charset="-122"/>
              </a:rPr>
              <a:t>优势</a:t>
            </a:r>
            <a:endParaRPr lang="zh-CN" altLang="en-US" sz="2400" b="1">
              <a:solidFill>
                <a:srgbClr val="FFFF00"/>
              </a:solidFill>
              <a:latin typeface="微软雅黑" pitchFamily="34" charset="-122"/>
              <a:ea typeface="微软雅黑" pitchFamily="34" charset="-122"/>
            </a:endParaRPr>
          </a:p>
        </p:txBody>
      </p:sp>
      <p:grpSp>
        <p:nvGrpSpPr>
          <p:cNvPr id="14354" name="Group 59"/>
          <p:cNvGrpSpPr>
            <a:grpSpLocks/>
          </p:cNvGrpSpPr>
          <p:nvPr/>
        </p:nvGrpSpPr>
        <p:grpSpPr bwMode="auto">
          <a:xfrm>
            <a:off x="3035300" y="2739677"/>
            <a:ext cx="339725" cy="339725"/>
            <a:chOff x="2928" y="2208"/>
            <a:chExt cx="262" cy="262"/>
          </a:xfrm>
        </p:grpSpPr>
        <p:sp>
          <p:nvSpPr>
            <p:cNvPr id="14382" name="Oval 60"/>
            <p:cNvSpPr>
              <a:spLocks noChangeArrowheads="1"/>
            </p:cNvSpPr>
            <p:nvPr/>
          </p:nvSpPr>
          <p:spPr bwMode="auto">
            <a:xfrm>
              <a:off x="2928" y="2208"/>
              <a:ext cx="262" cy="262"/>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微软雅黑" pitchFamily="34" charset="-122"/>
                <a:ea typeface="微软雅黑" pitchFamily="34" charset="-122"/>
              </a:endParaRPr>
            </a:p>
          </p:txBody>
        </p:sp>
        <p:sp>
          <p:nvSpPr>
            <p:cNvPr id="14383" name="Oval 61"/>
            <p:cNvSpPr>
              <a:spLocks noChangeArrowheads="1"/>
            </p:cNvSpPr>
            <p:nvPr/>
          </p:nvSpPr>
          <p:spPr bwMode="auto">
            <a:xfrm>
              <a:off x="2949" y="2230"/>
              <a:ext cx="218" cy="218"/>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微软雅黑" pitchFamily="34" charset="-122"/>
                <a:ea typeface="微软雅黑" pitchFamily="34" charset="-122"/>
              </a:endParaRPr>
            </a:p>
          </p:txBody>
        </p:sp>
      </p:grpSp>
      <p:grpSp>
        <p:nvGrpSpPr>
          <p:cNvPr id="14355" name="Group 62"/>
          <p:cNvGrpSpPr>
            <a:grpSpLocks/>
          </p:cNvGrpSpPr>
          <p:nvPr/>
        </p:nvGrpSpPr>
        <p:grpSpPr bwMode="auto">
          <a:xfrm>
            <a:off x="3267075" y="3508027"/>
            <a:ext cx="339725" cy="339725"/>
            <a:chOff x="2928" y="2208"/>
            <a:chExt cx="262" cy="262"/>
          </a:xfrm>
        </p:grpSpPr>
        <p:sp>
          <p:nvSpPr>
            <p:cNvPr id="14380" name="Oval 63"/>
            <p:cNvSpPr>
              <a:spLocks noChangeArrowheads="1"/>
            </p:cNvSpPr>
            <p:nvPr/>
          </p:nvSpPr>
          <p:spPr bwMode="auto">
            <a:xfrm>
              <a:off x="2928" y="2208"/>
              <a:ext cx="262" cy="262"/>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微软雅黑" pitchFamily="34" charset="-122"/>
                <a:ea typeface="微软雅黑" pitchFamily="34" charset="-122"/>
              </a:endParaRPr>
            </a:p>
          </p:txBody>
        </p:sp>
        <p:sp>
          <p:nvSpPr>
            <p:cNvPr id="14381" name="Oval 64"/>
            <p:cNvSpPr>
              <a:spLocks noChangeArrowheads="1"/>
            </p:cNvSpPr>
            <p:nvPr/>
          </p:nvSpPr>
          <p:spPr bwMode="auto">
            <a:xfrm>
              <a:off x="2949" y="2230"/>
              <a:ext cx="218" cy="218"/>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微软雅黑" pitchFamily="34" charset="-122"/>
                <a:ea typeface="微软雅黑" pitchFamily="34" charset="-122"/>
              </a:endParaRPr>
            </a:p>
          </p:txBody>
        </p:sp>
      </p:grpSp>
      <p:grpSp>
        <p:nvGrpSpPr>
          <p:cNvPr id="14356" name="Group 65"/>
          <p:cNvGrpSpPr>
            <a:grpSpLocks/>
          </p:cNvGrpSpPr>
          <p:nvPr/>
        </p:nvGrpSpPr>
        <p:grpSpPr bwMode="auto">
          <a:xfrm>
            <a:off x="3025775" y="4324002"/>
            <a:ext cx="339725" cy="339725"/>
            <a:chOff x="2928" y="2208"/>
            <a:chExt cx="262" cy="262"/>
          </a:xfrm>
        </p:grpSpPr>
        <p:sp>
          <p:nvSpPr>
            <p:cNvPr id="14378" name="Oval 66"/>
            <p:cNvSpPr>
              <a:spLocks noChangeArrowheads="1"/>
            </p:cNvSpPr>
            <p:nvPr/>
          </p:nvSpPr>
          <p:spPr bwMode="auto">
            <a:xfrm>
              <a:off x="2928" y="2208"/>
              <a:ext cx="262" cy="262"/>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微软雅黑" pitchFamily="34" charset="-122"/>
                <a:ea typeface="微软雅黑" pitchFamily="34" charset="-122"/>
              </a:endParaRPr>
            </a:p>
          </p:txBody>
        </p:sp>
        <p:sp>
          <p:nvSpPr>
            <p:cNvPr id="14379" name="Oval 67"/>
            <p:cNvSpPr>
              <a:spLocks noChangeArrowheads="1"/>
            </p:cNvSpPr>
            <p:nvPr/>
          </p:nvSpPr>
          <p:spPr bwMode="auto">
            <a:xfrm>
              <a:off x="2949" y="2230"/>
              <a:ext cx="218" cy="218"/>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微软雅黑" pitchFamily="34" charset="-122"/>
                <a:ea typeface="微软雅黑" pitchFamily="34" charset="-122"/>
              </a:endParaRPr>
            </a:p>
          </p:txBody>
        </p:sp>
      </p:grpSp>
      <p:grpSp>
        <p:nvGrpSpPr>
          <p:cNvPr id="14357" name="Group 68"/>
          <p:cNvGrpSpPr>
            <a:grpSpLocks/>
          </p:cNvGrpSpPr>
          <p:nvPr/>
        </p:nvGrpSpPr>
        <p:grpSpPr bwMode="auto">
          <a:xfrm>
            <a:off x="2339975" y="4962177"/>
            <a:ext cx="339725" cy="339725"/>
            <a:chOff x="2928" y="2208"/>
            <a:chExt cx="262" cy="262"/>
          </a:xfrm>
        </p:grpSpPr>
        <p:sp>
          <p:nvSpPr>
            <p:cNvPr id="14376" name="Oval 69"/>
            <p:cNvSpPr>
              <a:spLocks noChangeArrowheads="1"/>
            </p:cNvSpPr>
            <p:nvPr/>
          </p:nvSpPr>
          <p:spPr bwMode="auto">
            <a:xfrm>
              <a:off x="2928" y="2208"/>
              <a:ext cx="262" cy="262"/>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微软雅黑" pitchFamily="34" charset="-122"/>
                <a:ea typeface="微软雅黑" pitchFamily="34" charset="-122"/>
              </a:endParaRPr>
            </a:p>
          </p:txBody>
        </p:sp>
        <p:sp>
          <p:nvSpPr>
            <p:cNvPr id="14377" name="Oval 70"/>
            <p:cNvSpPr>
              <a:spLocks noChangeArrowheads="1"/>
            </p:cNvSpPr>
            <p:nvPr/>
          </p:nvSpPr>
          <p:spPr bwMode="auto">
            <a:xfrm>
              <a:off x="2949" y="2230"/>
              <a:ext cx="218" cy="218"/>
            </a:xfrm>
            <a:prstGeom prst="ellipse">
              <a:avLst/>
            </a:prstGeom>
            <a:solidFill>
              <a:srgbClr val="FF6600">
                <a:alpha val="79999"/>
              </a:srgbClr>
            </a:solidFill>
            <a:ln>
              <a:noFill/>
            </a:ln>
            <a:effectLst/>
            <a:extLst>
              <a:ext uri="{91240B29-F687-4F45-9708-019B960494DF}">
                <a14:hiddenLine xmlns:a14="http://schemas.microsoft.com/office/drawing/2010/main" w="25400"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l"/>
              <a:endParaRPr lang="zh-CN" altLang="zh-CN" sz="1800">
                <a:latin typeface="微软雅黑" pitchFamily="34" charset="-122"/>
                <a:ea typeface="微软雅黑" pitchFamily="34" charset="-122"/>
              </a:endParaRPr>
            </a:p>
          </p:txBody>
        </p:sp>
      </p:grpSp>
      <p:grpSp>
        <p:nvGrpSpPr>
          <p:cNvPr id="14358" name="Group 71"/>
          <p:cNvGrpSpPr>
            <a:grpSpLocks/>
          </p:cNvGrpSpPr>
          <p:nvPr/>
        </p:nvGrpSpPr>
        <p:grpSpPr bwMode="auto">
          <a:xfrm>
            <a:off x="5051425" y="2001490"/>
            <a:ext cx="180975" cy="180975"/>
            <a:chOff x="2928" y="2208"/>
            <a:chExt cx="262" cy="262"/>
          </a:xfrm>
        </p:grpSpPr>
        <p:sp>
          <p:nvSpPr>
            <p:cNvPr id="14374" name="Oval 72"/>
            <p:cNvSpPr>
              <a:spLocks noChangeArrowheads="1"/>
            </p:cNvSpPr>
            <p:nvPr/>
          </p:nvSpPr>
          <p:spPr bwMode="gray">
            <a:xfrm>
              <a:off x="2928" y="2208"/>
              <a:ext cx="262" cy="262"/>
            </a:xfrm>
            <a:prstGeom prst="ellipse">
              <a:avLst/>
            </a:prstGeom>
            <a:solidFill>
              <a:srgbClr val="FF6600"/>
            </a:solidFill>
            <a:ln w="12700">
              <a:solidFill>
                <a:srgbClr val="F8F8F8"/>
              </a:solidFill>
              <a:round/>
              <a:headEnd/>
              <a:tailEnd/>
            </a:ln>
            <a:effectLst>
              <a:outerShdw dist="35921" dir="2700000" algn="ctr" rotWithShape="0">
                <a:srgbClr val="1C1C1C">
                  <a:alpha val="50000"/>
                </a:srgbClr>
              </a:outerShdw>
            </a:effectLst>
          </p:spPr>
          <p:txBody>
            <a:bodyPr wrap="none" anchor="ctr"/>
            <a:lstStyle/>
            <a:p>
              <a:pPr algn="l"/>
              <a:endParaRPr lang="zh-CN" altLang="zh-CN" sz="1800">
                <a:latin typeface="微软雅黑" pitchFamily="34" charset="-122"/>
                <a:ea typeface="微软雅黑" pitchFamily="34" charset="-122"/>
              </a:endParaRPr>
            </a:p>
          </p:txBody>
        </p:sp>
        <p:sp>
          <p:nvSpPr>
            <p:cNvPr id="14375" name="Oval 73"/>
            <p:cNvSpPr>
              <a:spLocks noChangeArrowheads="1"/>
            </p:cNvSpPr>
            <p:nvPr/>
          </p:nvSpPr>
          <p:spPr bwMode="gray">
            <a:xfrm>
              <a:off x="2949" y="2231"/>
              <a:ext cx="218" cy="216"/>
            </a:xfrm>
            <a:prstGeom prst="ellipse">
              <a:avLst/>
            </a:prstGeom>
            <a:solidFill>
              <a:srgbClr val="FF6600"/>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pPr algn="l"/>
              <a:endParaRPr lang="zh-CN" altLang="zh-CN" sz="1800">
                <a:latin typeface="微软雅黑" pitchFamily="34" charset="-122"/>
                <a:ea typeface="微软雅黑" pitchFamily="34" charset="-122"/>
              </a:endParaRPr>
            </a:p>
          </p:txBody>
        </p:sp>
      </p:grpSp>
      <p:grpSp>
        <p:nvGrpSpPr>
          <p:cNvPr id="14359" name="Group 74"/>
          <p:cNvGrpSpPr>
            <a:grpSpLocks/>
          </p:cNvGrpSpPr>
          <p:nvPr/>
        </p:nvGrpSpPr>
        <p:grpSpPr bwMode="auto">
          <a:xfrm>
            <a:off x="5051425" y="2811115"/>
            <a:ext cx="180975" cy="180975"/>
            <a:chOff x="2928" y="2208"/>
            <a:chExt cx="262" cy="262"/>
          </a:xfrm>
        </p:grpSpPr>
        <p:sp>
          <p:nvSpPr>
            <p:cNvPr id="14372" name="Oval 75"/>
            <p:cNvSpPr>
              <a:spLocks noChangeArrowheads="1"/>
            </p:cNvSpPr>
            <p:nvPr/>
          </p:nvSpPr>
          <p:spPr bwMode="gray">
            <a:xfrm>
              <a:off x="2928" y="2208"/>
              <a:ext cx="262" cy="262"/>
            </a:xfrm>
            <a:prstGeom prst="ellipse">
              <a:avLst/>
            </a:prstGeom>
            <a:solidFill>
              <a:srgbClr val="FF6600"/>
            </a:solidFill>
            <a:ln w="12700">
              <a:solidFill>
                <a:srgbClr val="F8F8F8"/>
              </a:solidFill>
              <a:round/>
              <a:headEnd/>
              <a:tailEnd/>
            </a:ln>
            <a:effectLst>
              <a:outerShdw dist="35921" dir="2700000" algn="ctr" rotWithShape="0">
                <a:srgbClr val="1C1C1C">
                  <a:alpha val="50000"/>
                </a:srgbClr>
              </a:outerShdw>
            </a:effectLst>
          </p:spPr>
          <p:txBody>
            <a:bodyPr wrap="none" anchor="ctr"/>
            <a:lstStyle/>
            <a:p>
              <a:pPr algn="l"/>
              <a:endParaRPr lang="zh-CN" altLang="zh-CN" sz="1800">
                <a:latin typeface="微软雅黑" pitchFamily="34" charset="-122"/>
                <a:ea typeface="微软雅黑" pitchFamily="34" charset="-122"/>
              </a:endParaRPr>
            </a:p>
          </p:txBody>
        </p:sp>
        <p:sp>
          <p:nvSpPr>
            <p:cNvPr id="14373" name="Oval 76"/>
            <p:cNvSpPr>
              <a:spLocks noChangeArrowheads="1"/>
            </p:cNvSpPr>
            <p:nvPr/>
          </p:nvSpPr>
          <p:spPr bwMode="gray">
            <a:xfrm>
              <a:off x="2949" y="2231"/>
              <a:ext cx="218" cy="216"/>
            </a:xfrm>
            <a:prstGeom prst="ellipse">
              <a:avLst/>
            </a:prstGeom>
            <a:solidFill>
              <a:srgbClr val="FF6600"/>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pPr algn="l"/>
              <a:endParaRPr lang="zh-CN" altLang="zh-CN" sz="1800">
                <a:latin typeface="微软雅黑" pitchFamily="34" charset="-122"/>
                <a:ea typeface="微软雅黑" pitchFamily="34" charset="-122"/>
              </a:endParaRPr>
            </a:p>
          </p:txBody>
        </p:sp>
      </p:grpSp>
      <p:grpSp>
        <p:nvGrpSpPr>
          <p:cNvPr id="14360" name="Group 77"/>
          <p:cNvGrpSpPr>
            <a:grpSpLocks/>
          </p:cNvGrpSpPr>
          <p:nvPr/>
        </p:nvGrpSpPr>
        <p:grpSpPr bwMode="auto">
          <a:xfrm>
            <a:off x="5051425" y="3577877"/>
            <a:ext cx="212725" cy="180975"/>
            <a:chOff x="2928" y="2208"/>
            <a:chExt cx="262" cy="262"/>
          </a:xfrm>
        </p:grpSpPr>
        <p:sp>
          <p:nvSpPr>
            <p:cNvPr id="14370" name="Oval 78"/>
            <p:cNvSpPr>
              <a:spLocks noChangeArrowheads="1"/>
            </p:cNvSpPr>
            <p:nvPr/>
          </p:nvSpPr>
          <p:spPr bwMode="gray">
            <a:xfrm>
              <a:off x="2928" y="2208"/>
              <a:ext cx="262" cy="262"/>
            </a:xfrm>
            <a:prstGeom prst="ellipse">
              <a:avLst/>
            </a:prstGeom>
            <a:solidFill>
              <a:srgbClr val="FF6600"/>
            </a:solidFill>
            <a:ln w="12700">
              <a:solidFill>
                <a:srgbClr val="F8F8F8"/>
              </a:solidFill>
              <a:round/>
              <a:headEnd/>
              <a:tailEnd/>
            </a:ln>
            <a:effectLst>
              <a:outerShdw dist="35921" dir="2700000" algn="ctr" rotWithShape="0">
                <a:srgbClr val="1C1C1C">
                  <a:alpha val="50000"/>
                </a:srgbClr>
              </a:outerShdw>
            </a:effectLst>
          </p:spPr>
          <p:txBody>
            <a:bodyPr wrap="none" anchor="ctr"/>
            <a:lstStyle/>
            <a:p>
              <a:pPr algn="l"/>
              <a:endParaRPr lang="zh-CN" altLang="zh-CN" sz="1800">
                <a:latin typeface="微软雅黑" pitchFamily="34" charset="-122"/>
                <a:ea typeface="微软雅黑" pitchFamily="34" charset="-122"/>
              </a:endParaRPr>
            </a:p>
          </p:txBody>
        </p:sp>
        <p:sp>
          <p:nvSpPr>
            <p:cNvPr id="14371" name="Oval 79"/>
            <p:cNvSpPr>
              <a:spLocks noChangeArrowheads="1"/>
            </p:cNvSpPr>
            <p:nvPr/>
          </p:nvSpPr>
          <p:spPr bwMode="gray">
            <a:xfrm>
              <a:off x="2950" y="2231"/>
              <a:ext cx="217" cy="216"/>
            </a:xfrm>
            <a:prstGeom prst="ellipse">
              <a:avLst/>
            </a:prstGeom>
            <a:solidFill>
              <a:srgbClr val="FF6600"/>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pPr algn="l"/>
              <a:endParaRPr lang="zh-CN" altLang="zh-CN" sz="1800">
                <a:latin typeface="微软雅黑" pitchFamily="34" charset="-122"/>
                <a:ea typeface="微软雅黑" pitchFamily="34" charset="-122"/>
              </a:endParaRPr>
            </a:p>
          </p:txBody>
        </p:sp>
      </p:grpSp>
      <p:sp>
        <p:nvSpPr>
          <p:cNvPr id="14361" name="Text Box 80"/>
          <p:cNvSpPr txBox="1">
            <a:spLocks noChangeArrowheads="1"/>
          </p:cNvSpPr>
          <p:nvPr/>
        </p:nvSpPr>
        <p:spPr bwMode="gray">
          <a:xfrm>
            <a:off x="5330825" y="4758243"/>
            <a:ext cx="3711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1600">
                <a:solidFill>
                  <a:schemeClr val="tx1"/>
                </a:solidFill>
                <a:latin typeface="Arial" charset="0"/>
                <a:ea typeface="华文细黑" pitchFamily="2" charset="-122"/>
              </a:defRPr>
            </a:lvl1pPr>
            <a:lvl2pPr marL="742950" indent="-285750" eaLnBrk="0" hangingPunct="0">
              <a:defRPr sz="1600">
                <a:solidFill>
                  <a:schemeClr val="tx1"/>
                </a:solidFill>
                <a:latin typeface="Arial" charset="0"/>
                <a:ea typeface="华文细黑" pitchFamily="2" charset="-122"/>
              </a:defRPr>
            </a:lvl2pPr>
            <a:lvl3pPr marL="1143000" indent="-228600" eaLnBrk="0" hangingPunct="0">
              <a:defRPr sz="1600">
                <a:solidFill>
                  <a:schemeClr val="tx1"/>
                </a:solidFill>
                <a:latin typeface="Arial" charset="0"/>
                <a:ea typeface="华文细黑" pitchFamily="2" charset="-122"/>
              </a:defRPr>
            </a:lvl3pPr>
            <a:lvl4pPr marL="1600200" indent="-228600" eaLnBrk="0" hangingPunct="0">
              <a:defRPr sz="1600">
                <a:solidFill>
                  <a:schemeClr val="tx1"/>
                </a:solidFill>
                <a:latin typeface="Arial" charset="0"/>
                <a:ea typeface="华文细黑" pitchFamily="2" charset="-122"/>
              </a:defRPr>
            </a:lvl4pPr>
            <a:lvl5pPr marL="2057400" indent="-228600" eaLnBrk="0" hangingPunct="0">
              <a:defRPr sz="1600">
                <a:solidFill>
                  <a:schemeClr val="tx1"/>
                </a:solidFill>
                <a:latin typeface="Arial" charset="0"/>
                <a:ea typeface="华文细黑" pitchFamily="2" charset="-122"/>
              </a:defRPr>
            </a:lvl5pPr>
            <a:lvl6pPr marL="2514600" indent="-228600" algn="ctr" eaLnBrk="0" fontAlgn="base" hangingPunct="0">
              <a:spcBef>
                <a:spcPct val="0"/>
              </a:spcBef>
              <a:spcAft>
                <a:spcPct val="0"/>
              </a:spcAft>
              <a:defRPr sz="1600">
                <a:solidFill>
                  <a:schemeClr val="tx1"/>
                </a:solidFill>
                <a:latin typeface="Arial" charset="0"/>
                <a:ea typeface="华文细黑" pitchFamily="2" charset="-122"/>
              </a:defRPr>
            </a:lvl6pPr>
            <a:lvl7pPr marL="2971800" indent="-228600" algn="ctr" eaLnBrk="0" fontAlgn="base" hangingPunct="0">
              <a:spcBef>
                <a:spcPct val="0"/>
              </a:spcBef>
              <a:spcAft>
                <a:spcPct val="0"/>
              </a:spcAft>
              <a:defRPr sz="1600">
                <a:solidFill>
                  <a:schemeClr val="tx1"/>
                </a:solidFill>
                <a:latin typeface="Arial" charset="0"/>
                <a:ea typeface="华文细黑" pitchFamily="2" charset="-122"/>
              </a:defRPr>
            </a:lvl7pPr>
            <a:lvl8pPr marL="3429000" indent="-228600" algn="ctr" eaLnBrk="0" fontAlgn="base" hangingPunct="0">
              <a:spcBef>
                <a:spcPct val="0"/>
              </a:spcBef>
              <a:spcAft>
                <a:spcPct val="0"/>
              </a:spcAft>
              <a:defRPr sz="1600">
                <a:solidFill>
                  <a:schemeClr val="tx1"/>
                </a:solidFill>
                <a:latin typeface="Arial" charset="0"/>
                <a:ea typeface="华文细黑" pitchFamily="2" charset="-122"/>
              </a:defRPr>
            </a:lvl8pPr>
            <a:lvl9pPr marL="3886200" indent="-228600" algn="ctr" eaLnBrk="0" fontAlgn="base" hangingPunct="0">
              <a:spcBef>
                <a:spcPct val="0"/>
              </a:spcBef>
              <a:spcAft>
                <a:spcPct val="0"/>
              </a:spcAft>
              <a:defRPr sz="1600">
                <a:solidFill>
                  <a:schemeClr val="tx1"/>
                </a:solidFill>
                <a:latin typeface="Arial" charset="0"/>
                <a:ea typeface="华文细黑" pitchFamily="2" charset="-122"/>
              </a:defRPr>
            </a:lvl9pPr>
          </a:lstStyle>
          <a:p>
            <a:pPr algn="l" eaLnBrk="1" hangingPunct="1"/>
            <a:r>
              <a:rPr lang="zh-CN" altLang="en-US" b="1">
                <a:latin typeface="微软雅黑" pitchFamily="34" charset="-122"/>
                <a:ea typeface="微软雅黑" pitchFamily="34" charset="-122"/>
              </a:rPr>
              <a:t>品牌优势：</a:t>
            </a:r>
            <a:r>
              <a:rPr lang="zh-CN" altLang="en-US">
                <a:latin typeface="微软雅黑" pitchFamily="34" charset="-122"/>
                <a:ea typeface="微软雅黑" pitchFamily="34" charset="-122"/>
              </a:rPr>
              <a:t>中国电信是国际知名度高、国内影响力大的特大型国有企业，与各级政府长期合作，信誉卓著</a:t>
            </a:r>
          </a:p>
        </p:txBody>
      </p:sp>
      <p:grpSp>
        <p:nvGrpSpPr>
          <p:cNvPr id="14362" name="Group 81"/>
          <p:cNvGrpSpPr>
            <a:grpSpLocks/>
          </p:cNvGrpSpPr>
          <p:nvPr/>
        </p:nvGrpSpPr>
        <p:grpSpPr bwMode="auto">
          <a:xfrm>
            <a:off x="5051425" y="4319240"/>
            <a:ext cx="212725" cy="180975"/>
            <a:chOff x="2928" y="2208"/>
            <a:chExt cx="262" cy="262"/>
          </a:xfrm>
        </p:grpSpPr>
        <p:sp>
          <p:nvSpPr>
            <p:cNvPr id="14368" name="Oval 82"/>
            <p:cNvSpPr>
              <a:spLocks noChangeArrowheads="1"/>
            </p:cNvSpPr>
            <p:nvPr/>
          </p:nvSpPr>
          <p:spPr bwMode="gray">
            <a:xfrm>
              <a:off x="2928" y="2208"/>
              <a:ext cx="262" cy="262"/>
            </a:xfrm>
            <a:prstGeom prst="ellipse">
              <a:avLst/>
            </a:prstGeom>
            <a:solidFill>
              <a:srgbClr val="FF6600"/>
            </a:solidFill>
            <a:ln w="12700">
              <a:solidFill>
                <a:srgbClr val="F8F8F8"/>
              </a:solidFill>
              <a:round/>
              <a:headEnd/>
              <a:tailEnd/>
            </a:ln>
            <a:effectLst>
              <a:outerShdw dist="35921" dir="2700000" algn="ctr" rotWithShape="0">
                <a:srgbClr val="1C1C1C">
                  <a:alpha val="50000"/>
                </a:srgbClr>
              </a:outerShdw>
            </a:effectLst>
          </p:spPr>
          <p:txBody>
            <a:bodyPr wrap="none" anchor="ctr"/>
            <a:lstStyle/>
            <a:p>
              <a:pPr algn="l"/>
              <a:endParaRPr lang="zh-CN" altLang="zh-CN" sz="1800">
                <a:latin typeface="微软雅黑" pitchFamily="34" charset="-122"/>
                <a:ea typeface="微软雅黑" pitchFamily="34" charset="-122"/>
              </a:endParaRPr>
            </a:p>
          </p:txBody>
        </p:sp>
        <p:sp>
          <p:nvSpPr>
            <p:cNvPr id="14369" name="Oval 83"/>
            <p:cNvSpPr>
              <a:spLocks noChangeArrowheads="1"/>
            </p:cNvSpPr>
            <p:nvPr/>
          </p:nvSpPr>
          <p:spPr bwMode="gray">
            <a:xfrm>
              <a:off x="2950" y="2231"/>
              <a:ext cx="217" cy="216"/>
            </a:xfrm>
            <a:prstGeom prst="ellipse">
              <a:avLst/>
            </a:prstGeom>
            <a:solidFill>
              <a:srgbClr val="FF6600"/>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pPr algn="l"/>
              <a:endParaRPr lang="zh-CN" altLang="zh-CN" sz="1800">
                <a:latin typeface="微软雅黑" pitchFamily="34" charset="-122"/>
                <a:ea typeface="微软雅黑" pitchFamily="34" charset="-122"/>
              </a:endParaRPr>
            </a:p>
          </p:txBody>
        </p:sp>
      </p:grpSp>
      <p:sp>
        <p:nvSpPr>
          <p:cNvPr id="14363" name="Text Box 84"/>
          <p:cNvSpPr txBox="1">
            <a:spLocks noChangeArrowheads="1"/>
          </p:cNvSpPr>
          <p:nvPr/>
        </p:nvSpPr>
        <p:spPr bwMode="gray">
          <a:xfrm>
            <a:off x="5330825" y="5622339"/>
            <a:ext cx="3711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1600">
                <a:solidFill>
                  <a:schemeClr val="tx1"/>
                </a:solidFill>
                <a:latin typeface="Arial" charset="0"/>
                <a:ea typeface="华文细黑" pitchFamily="2" charset="-122"/>
              </a:defRPr>
            </a:lvl1pPr>
            <a:lvl2pPr marL="742950" indent="-285750" eaLnBrk="0" hangingPunct="0">
              <a:defRPr sz="1600">
                <a:solidFill>
                  <a:schemeClr val="tx1"/>
                </a:solidFill>
                <a:latin typeface="Arial" charset="0"/>
                <a:ea typeface="华文细黑" pitchFamily="2" charset="-122"/>
              </a:defRPr>
            </a:lvl2pPr>
            <a:lvl3pPr marL="1143000" indent="-228600" eaLnBrk="0" hangingPunct="0">
              <a:defRPr sz="1600">
                <a:solidFill>
                  <a:schemeClr val="tx1"/>
                </a:solidFill>
                <a:latin typeface="Arial" charset="0"/>
                <a:ea typeface="华文细黑" pitchFamily="2" charset="-122"/>
              </a:defRPr>
            </a:lvl3pPr>
            <a:lvl4pPr marL="1600200" indent="-228600" eaLnBrk="0" hangingPunct="0">
              <a:defRPr sz="1600">
                <a:solidFill>
                  <a:schemeClr val="tx1"/>
                </a:solidFill>
                <a:latin typeface="Arial" charset="0"/>
                <a:ea typeface="华文细黑" pitchFamily="2" charset="-122"/>
              </a:defRPr>
            </a:lvl4pPr>
            <a:lvl5pPr marL="2057400" indent="-228600" eaLnBrk="0" hangingPunct="0">
              <a:defRPr sz="1600">
                <a:solidFill>
                  <a:schemeClr val="tx1"/>
                </a:solidFill>
                <a:latin typeface="Arial" charset="0"/>
                <a:ea typeface="华文细黑" pitchFamily="2" charset="-122"/>
              </a:defRPr>
            </a:lvl5pPr>
            <a:lvl6pPr marL="2514600" indent="-228600" algn="ctr" eaLnBrk="0" fontAlgn="base" hangingPunct="0">
              <a:spcBef>
                <a:spcPct val="0"/>
              </a:spcBef>
              <a:spcAft>
                <a:spcPct val="0"/>
              </a:spcAft>
              <a:defRPr sz="1600">
                <a:solidFill>
                  <a:schemeClr val="tx1"/>
                </a:solidFill>
                <a:latin typeface="Arial" charset="0"/>
                <a:ea typeface="华文细黑" pitchFamily="2" charset="-122"/>
              </a:defRPr>
            </a:lvl6pPr>
            <a:lvl7pPr marL="2971800" indent="-228600" algn="ctr" eaLnBrk="0" fontAlgn="base" hangingPunct="0">
              <a:spcBef>
                <a:spcPct val="0"/>
              </a:spcBef>
              <a:spcAft>
                <a:spcPct val="0"/>
              </a:spcAft>
              <a:defRPr sz="1600">
                <a:solidFill>
                  <a:schemeClr val="tx1"/>
                </a:solidFill>
                <a:latin typeface="Arial" charset="0"/>
                <a:ea typeface="华文细黑" pitchFamily="2" charset="-122"/>
              </a:defRPr>
            </a:lvl7pPr>
            <a:lvl8pPr marL="3429000" indent="-228600" algn="ctr" eaLnBrk="0" fontAlgn="base" hangingPunct="0">
              <a:spcBef>
                <a:spcPct val="0"/>
              </a:spcBef>
              <a:spcAft>
                <a:spcPct val="0"/>
              </a:spcAft>
              <a:defRPr sz="1600">
                <a:solidFill>
                  <a:schemeClr val="tx1"/>
                </a:solidFill>
                <a:latin typeface="Arial" charset="0"/>
                <a:ea typeface="华文细黑" pitchFamily="2" charset="-122"/>
              </a:defRPr>
            </a:lvl8pPr>
            <a:lvl9pPr marL="3886200" indent="-228600" algn="ctr" eaLnBrk="0" fontAlgn="base" hangingPunct="0">
              <a:spcBef>
                <a:spcPct val="0"/>
              </a:spcBef>
              <a:spcAft>
                <a:spcPct val="0"/>
              </a:spcAft>
              <a:defRPr sz="1600">
                <a:solidFill>
                  <a:schemeClr val="tx1"/>
                </a:solidFill>
                <a:latin typeface="Arial" charset="0"/>
                <a:ea typeface="华文细黑" pitchFamily="2" charset="-122"/>
              </a:defRPr>
            </a:lvl9pPr>
          </a:lstStyle>
          <a:p>
            <a:pPr algn="l" eaLnBrk="1" hangingPunct="1"/>
            <a:r>
              <a:rPr lang="zh-CN" altLang="en-US" b="1">
                <a:latin typeface="微软雅黑" pitchFamily="34" charset="-122"/>
                <a:ea typeface="微软雅黑" pitchFamily="34" charset="-122"/>
              </a:rPr>
              <a:t>资质优势：</a:t>
            </a:r>
            <a:r>
              <a:rPr lang="zh-CN" altLang="en-US">
                <a:latin typeface="微软雅黑" pitchFamily="34" charset="-122"/>
                <a:ea typeface="微软雅黑" pitchFamily="34" charset="-122"/>
              </a:rPr>
              <a:t>中国电信在通信网络建设、应用系统建设、系统集成建设等方面，均具有国家最高等级资质</a:t>
            </a:r>
          </a:p>
        </p:txBody>
      </p:sp>
      <p:grpSp>
        <p:nvGrpSpPr>
          <p:cNvPr id="14364" name="Group 85"/>
          <p:cNvGrpSpPr>
            <a:grpSpLocks/>
          </p:cNvGrpSpPr>
          <p:nvPr/>
        </p:nvGrpSpPr>
        <p:grpSpPr bwMode="auto">
          <a:xfrm>
            <a:off x="5051425" y="5047902"/>
            <a:ext cx="212725" cy="180975"/>
            <a:chOff x="2928" y="2208"/>
            <a:chExt cx="262" cy="262"/>
          </a:xfrm>
        </p:grpSpPr>
        <p:sp>
          <p:nvSpPr>
            <p:cNvPr id="14366" name="Oval 86"/>
            <p:cNvSpPr>
              <a:spLocks noChangeArrowheads="1"/>
            </p:cNvSpPr>
            <p:nvPr/>
          </p:nvSpPr>
          <p:spPr bwMode="gray">
            <a:xfrm>
              <a:off x="2928" y="2208"/>
              <a:ext cx="262" cy="262"/>
            </a:xfrm>
            <a:prstGeom prst="ellipse">
              <a:avLst/>
            </a:prstGeom>
            <a:solidFill>
              <a:srgbClr val="FF6600"/>
            </a:solidFill>
            <a:ln w="12700">
              <a:solidFill>
                <a:srgbClr val="F8F8F8"/>
              </a:solidFill>
              <a:round/>
              <a:headEnd/>
              <a:tailEnd/>
            </a:ln>
            <a:effectLst>
              <a:outerShdw dist="35921" dir="2700000" algn="ctr" rotWithShape="0">
                <a:srgbClr val="1C1C1C">
                  <a:alpha val="50000"/>
                </a:srgbClr>
              </a:outerShdw>
            </a:effectLst>
          </p:spPr>
          <p:txBody>
            <a:bodyPr wrap="none" anchor="ctr"/>
            <a:lstStyle/>
            <a:p>
              <a:pPr algn="l"/>
              <a:endParaRPr lang="zh-CN" altLang="zh-CN" sz="1800">
                <a:latin typeface="微软雅黑" pitchFamily="34" charset="-122"/>
                <a:ea typeface="微软雅黑" pitchFamily="34" charset="-122"/>
              </a:endParaRPr>
            </a:p>
          </p:txBody>
        </p:sp>
        <p:sp>
          <p:nvSpPr>
            <p:cNvPr id="14367" name="Oval 87"/>
            <p:cNvSpPr>
              <a:spLocks noChangeArrowheads="1"/>
            </p:cNvSpPr>
            <p:nvPr/>
          </p:nvSpPr>
          <p:spPr bwMode="gray">
            <a:xfrm>
              <a:off x="2950" y="2231"/>
              <a:ext cx="217" cy="216"/>
            </a:xfrm>
            <a:prstGeom prst="ellipse">
              <a:avLst/>
            </a:prstGeom>
            <a:solidFill>
              <a:srgbClr val="FF6600"/>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pPr algn="l"/>
              <a:endParaRPr lang="zh-CN" altLang="zh-CN" sz="1800">
                <a:latin typeface="微软雅黑" pitchFamily="34" charset="-122"/>
                <a:ea typeface="微软雅黑" pitchFamily="34" charset="-122"/>
              </a:endParaRPr>
            </a:p>
          </p:txBody>
        </p:sp>
      </p:grpSp>
      <p:cxnSp>
        <p:nvCxnSpPr>
          <p:cNvPr id="53" name="直接连接符 52"/>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4" name="椭圆 53"/>
          <p:cNvSpPr/>
          <p:nvPr/>
        </p:nvSpPr>
        <p:spPr bwMode="auto">
          <a:xfrm>
            <a:off x="7197725" y="492547"/>
            <a:ext cx="723900" cy="67786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5" name="椭圆 54"/>
          <p:cNvSpPr/>
          <p:nvPr/>
        </p:nvSpPr>
        <p:spPr bwMode="auto">
          <a:xfrm>
            <a:off x="8061325" y="476672"/>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6" name="椭圆 55"/>
          <p:cNvSpPr/>
          <p:nvPr/>
        </p:nvSpPr>
        <p:spPr bwMode="auto">
          <a:xfrm>
            <a:off x="63341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7"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defRPr kumimoji="1" sz="2800" b="1">
                <a:solidFill>
                  <a:srgbClr val="0070C0"/>
                </a:solidFill>
                <a:latin typeface="微软雅黑" pitchFamily="34" charset="-122"/>
                <a:ea typeface="微软雅黑" pitchFamily="34" charset="-122"/>
              </a:defRPr>
            </a:lvl1pPr>
            <a:lvl2pPr marL="742950" indent="-285750" eaLnBrk="0" hangingPunct="0">
              <a:defRPr sz="1200">
                <a:latin typeface="Arial" pitchFamily="34" charset="0"/>
                <a:ea typeface="宋体" pitchFamily="2" charset="-122"/>
              </a:defRPr>
            </a:lvl2pPr>
            <a:lvl3pPr marL="1143000" indent="-228600" eaLnBrk="0" hangingPunct="0">
              <a:defRPr sz="1200">
                <a:latin typeface="Arial" pitchFamily="34" charset="0"/>
                <a:ea typeface="宋体" pitchFamily="2" charset="-122"/>
              </a:defRPr>
            </a:lvl3pPr>
            <a:lvl4pPr marL="1600200" indent="-228600" eaLnBrk="0" hangingPunct="0">
              <a:defRPr sz="1200">
                <a:latin typeface="Arial" pitchFamily="34" charset="0"/>
                <a:ea typeface="宋体" pitchFamily="2" charset="-122"/>
              </a:defRPr>
            </a:lvl4pPr>
            <a:lvl5pPr marL="2057400" indent="-228600" eaLnBrk="0" hangingPunct="0">
              <a:defRPr sz="1200">
                <a:latin typeface="Arial" pitchFamily="34" charset="0"/>
                <a:ea typeface="宋体" pitchFamily="2" charset="-122"/>
              </a:defRPr>
            </a:lvl5pPr>
            <a:lvl6pPr marL="2514600" indent="-228600" eaLnBrk="0" fontAlgn="base" hangingPunct="0">
              <a:spcBef>
                <a:spcPct val="0"/>
              </a:spcBef>
              <a:spcAft>
                <a:spcPct val="0"/>
              </a:spcAft>
              <a:defRPr sz="1200">
                <a:latin typeface="Arial" pitchFamily="34" charset="0"/>
                <a:ea typeface="宋体" pitchFamily="2" charset="-122"/>
              </a:defRPr>
            </a:lvl6pPr>
            <a:lvl7pPr marL="2971800" indent="-228600" eaLnBrk="0" fontAlgn="base" hangingPunct="0">
              <a:spcBef>
                <a:spcPct val="0"/>
              </a:spcBef>
              <a:spcAft>
                <a:spcPct val="0"/>
              </a:spcAft>
              <a:defRPr sz="1200">
                <a:latin typeface="Arial" pitchFamily="34" charset="0"/>
                <a:ea typeface="宋体" pitchFamily="2" charset="-122"/>
              </a:defRPr>
            </a:lvl7pPr>
            <a:lvl8pPr marL="3429000" indent="-228600" eaLnBrk="0" fontAlgn="base" hangingPunct="0">
              <a:spcBef>
                <a:spcPct val="0"/>
              </a:spcBef>
              <a:spcAft>
                <a:spcPct val="0"/>
              </a:spcAft>
              <a:defRPr sz="1200">
                <a:latin typeface="Arial" pitchFamily="34" charset="0"/>
                <a:ea typeface="宋体" pitchFamily="2" charset="-122"/>
              </a:defRPr>
            </a:lvl8pPr>
            <a:lvl9pPr marL="3886200" indent="-228600" eaLnBrk="0" fontAlgn="base" hangingPunct="0">
              <a:spcBef>
                <a:spcPct val="0"/>
              </a:spcBef>
              <a:spcAft>
                <a:spcPct val="0"/>
              </a:spcAft>
              <a:defRPr sz="1200">
                <a:latin typeface="Arial" pitchFamily="34" charset="0"/>
                <a:ea typeface="宋体" pitchFamily="2" charset="-122"/>
              </a:defRPr>
            </a:lvl9pPr>
          </a:lstStyle>
          <a:p>
            <a:r>
              <a:rPr lang="zh-CN" altLang="en-US">
                <a:solidFill>
                  <a:srgbClr val="FF0000"/>
                </a:solidFill>
              </a:rPr>
              <a:t>  </a:t>
            </a:r>
            <a:r>
              <a:rPr lang="zh-CN" altLang="en-US" smtClean="0">
                <a:solidFill>
                  <a:srgbClr val="FF0000"/>
                </a:solidFill>
                <a:ea typeface="黑体" pitchFamily="2" charset="-122"/>
              </a:rPr>
              <a:t>四川电信 </a:t>
            </a:r>
            <a:r>
              <a:rPr lang="zh-CN" altLang="en-US" smtClean="0">
                <a:ea typeface="黑体" pitchFamily="2" charset="-122"/>
              </a:rPr>
              <a:t>建设智慧园区的 </a:t>
            </a:r>
            <a:r>
              <a:rPr lang="zh-CN" altLang="en-US" smtClean="0">
                <a:solidFill>
                  <a:srgbClr val="FF0000"/>
                </a:solidFill>
                <a:ea typeface="黑体" pitchFamily="2" charset="-122"/>
              </a:rPr>
              <a:t>优势</a:t>
            </a:r>
            <a:endParaRPr lang="zh-CN" altLang="en-US">
              <a:solidFill>
                <a:srgbClr val="FF0000"/>
              </a:solidFill>
            </a:endParaRPr>
          </a:p>
        </p:txBody>
      </p:sp>
    </p:spTree>
    <p:extLst>
      <p:ext uri="{BB962C8B-B14F-4D97-AF65-F5344CB8AC3E}">
        <p14:creationId xmlns:p14="http://schemas.microsoft.com/office/powerpoint/2010/main" val="1244794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8434" name="组合 68"/>
          <p:cNvGrpSpPr>
            <a:grpSpLocks/>
          </p:cNvGrpSpPr>
          <p:nvPr/>
        </p:nvGrpSpPr>
        <p:grpSpPr bwMode="auto">
          <a:xfrm>
            <a:off x="0" y="260350"/>
            <a:ext cx="9144000" cy="663575"/>
            <a:chOff x="0" y="259668"/>
            <a:chExt cx="9144000" cy="664252"/>
          </a:xfrm>
        </p:grpSpPr>
        <p:sp>
          <p:nvSpPr>
            <p:cNvPr id="18452" name="Text Box 3"/>
            <p:cNvSpPr txBox="1">
              <a:spLocks noChangeArrowheads="1"/>
            </p:cNvSpPr>
            <p:nvPr/>
          </p:nvSpPr>
          <p:spPr bwMode="auto">
            <a:xfrm>
              <a:off x="255116" y="259668"/>
              <a:ext cx="6261100" cy="523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smtClean="0">
                  <a:solidFill>
                    <a:srgbClr val="0070C0"/>
                  </a:solidFill>
                  <a:latin typeface="微软雅黑" pitchFamily="34" charset="-122"/>
                  <a:ea typeface="微软雅黑" pitchFamily="34" charset="-122"/>
                </a:rPr>
                <a:t>支撑智慧园区的</a:t>
              </a:r>
              <a:r>
                <a:rPr lang="zh-CN" altLang="en-US" sz="2800" b="1">
                  <a:solidFill>
                    <a:srgbClr val="FF3300"/>
                  </a:solidFill>
                  <a:latin typeface="微软雅黑" pitchFamily="34" charset="-122"/>
                  <a:ea typeface="微软雅黑" pitchFamily="34" charset="-122"/>
                </a:rPr>
                <a:t>三大能力</a:t>
              </a:r>
              <a:r>
                <a:rPr lang="zh-CN" altLang="en-US" sz="2800" b="1">
                  <a:solidFill>
                    <a:srgbClr val="0070C0"/>
                  </a:solidFill>
                  <a:latin typeface="微软雅黑" pitchFamily="34" charset="-122"/>
                  <a:ea typeface="微软雅黑" pitchFamily="34" charset="-122"/>
                </a:rPr>
                <a:t>平台</a:t>
              </a:r>
              <a:endParaRPr lang="zh-CN" altLang="zh-CN" sz="2800" b="1">
                <a:solidFill>
                  <a:srgbClr val="0070C0"/>
                </a:solidFill>
                <a:latin typeface="微软雅黑" pitchFamily="34" charset="-122"/>
                <a:ea typeface="微软雅黑" pitchFamily="34" charset="-122"/>
              </a:endParaRPr>
            </a:p>
          </p:txBody>
        </p:sp>
        <p:cxnSp>
          <p:nvCxnSpPr>
            <p:cNvPr id="6" name="直接连接符 5"/>
            <p:cNvCxnSpPr/>
            <p:nvPr/>
          </p:nvCxnSpPr>
          <p:spPr>
            <a:xfrm>
              <a:off x="0" y="92392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pic>
        <p:nvPicPr>
          <p:cNvPr id="18435" name="Picture 2" descr="http://power.eccn.com/uploads/_oldpic/200910/2009102914385565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650" y="2263775"/>
            <a:ext cx="234315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12"/>
          <p:cNvSpPr/>
          <p:nvPr/>
        </p:nvSpPr>
        <p:spPr>
          <a:xfrm>
            <a:off x="755650" y="4181475"/>
            <a:ext cx="2343150" cy="1984375"/>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85344" tIns="85344" rIns="113792" bIns="128016" spcCol="1270"/>
          <a:lstStyle/>
          <a:p>
            <a:pPr marL="171450" lvl="1" indent="-171450" defTabSz="711200">
              <a:lnSpc>
                <a:spcPct val="130000"/>
              </a:lnSpc>
              <a:spcAft>
                <a:spcPct val="15000"/>
              </a:spcAft>
              <a:buFontTx/>
              <a:buChar char="••"/>
              <a:defRPr/>
            </a:pPr>
            <a:r>
              <a:rPr lang="zh-CN" altLang="en-US" sz="1400">
                <a:latin typeface="微软雅黑" pitchFamily="34" charset="-122"/>
                <a:ea typeface="微软雅黑" pitchFamily="34" charset="-122"/>
              </a:rPr>
              <a:t>为省内各行各业提供定位业务能力</a:t>
            </a:r>
          </a:p>
          <a:p>
            <a:pPr marL="171450" lvl="1" indent="-171450" defTabSz="711200">
              <a:lnSpc>
                <a:spcPct val="130000"/>
              </a:lnSpc>
              <a:spcAft>
                <a:spcPct val="15000"/>
              </a:spcAft>
              <a:buFontTx/>
              <a:buChar char="••"/>
              <a:defRPr/>
            </a:pPr>
            <a:r>
              <a:rPr lang="zh-CN" altLang="en-US" sz="1400">
                <a:latin typeface="微软雅黑" pitchFamily="34" charset="-122"/>
                <a:ea typeface="微软雅黑" pitchFamily="34" charset="-122"/>
              </a:rPr>
              <a:t>企业信息化能力支撑：全省客运车辆定位调度及安全监控、人员定位等</a:t>
            </a:r>
          </a:p>
        </p:txBody>
      </p:sp>
      <p:sp>
        <p:nvSpPr>
          <p:cNvPr id="12" name="矩形 11"/>
          <p:cNvSpPr/>
          <p:nvPr/>
        </p:nvSpPr>
        <p:spPr>
          <a:xfrm>
            <a:off x="755650" y="3965575"/>
            <a:ext cx="2343150" cy="1984375"/>
          </a:xfrm>
          <a:prstGeom prst="rect">
            <a:avLst/>
          </a:prstGeom>
          <a:noFill/>
          <a:ln w="57150">
            <a:solidFill>
              <a:schemeClr val="bg1">
                <a:lumMod val="75000"/>
              </a:schemeClr>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5" name="矩形 14"/>
          <p:cNvSpPr/>
          <p:nvPr/>
        </p:nvSpPr>
        <p:spPr>
          <a:xfrm>
            <a:off x="3463925" y="4002088"/>
            <a:ext cx="2332038" cy="1947862"/>
          </a:xfrm>
          <a:prstGeom prst="rect">
            <a:avLst/>
          </a:prstGeom>
          <a:noFill/>
          <a:ln w="57150">
            <a:solidFill>
              <a:schemeClr val="bg1">
                <a:lumMod val="75000"/>
              </a:schemeClr>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矩形 15"/>
          <p:cNvSpPr/>
          <p:nvPr/>
        </p:nvSpPr>
        <p:spPr>
          <a:xfrm>
            <a:off x="3463925" y="4252913"/>
            <a:ext cx="2332038" cy="1697037"/>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85344" tIns="85344" rIns="113792" bIns="128016"/>
          <a:lstStyle/>
          <a:p>
            <a:pPr marL="171450" lvl="1" indent="-171450" defTabSz="711200">
              <a:lnSpc>
                <a:spcPct val="150000"/>
              </a:lnSpc>
              <a:spcAft>
                <a:spcPct val="15000"/>
              </a:spcAft>
              <a:buFontTx/>
              <a:buChar char="•"/>
              <a:defRPr/>
            </a:pPr>
            <a:r>
              <a:rPr lang="zh-CN" altLang="en-US" sz="1400">
                <a:solidFill>
                  <a:srgbClr val="000000"/>
                </a:solidFill>
                <a:latin typeface="微软雅黑" pitchFamily="34" charset="-122"/>
                <a:ea typeface="微软雅黑" pitchFamily="34" charset="-122"/>
              </a:rPr>
              <a:t>西信中心云计算平台，云主机、云存储商用上线</a:t>
            </a:r>
          </a:p>
          <a:p>
            <a:pPr marL="171450" lvl="1" indent="-171450" defTabSz="711200">
              <a:lnSpc>
                <a:spcPct val="150000"/>
              </a:lnSpc>
              <a:spcAft>
                <a:spcPct val="15000"/>
              </a:spcAft>
              <a:buFontTx/>
              <a:buChar char="•"/>
              <a:defRPr/>
            </a:pPr>
            <a:r>
              <a:rPr lang="zh-CN" altLang="en-US" sz="1400">
                <a:solidFill>
                  <a:srgbClr val="000000"/>
                </a:solidFill>
                <a:latin typeface="微软雅黑" pitchFamily="34" charset="-122"/>
                <a:ea typeface="微软雅黑" pitchFamily="34" charset="-122"/>
              </a:rPr>
              <a:t>面向</a:t>
            </a:r>
            <a:r>
              <a:rPr lang="en-US" altLang="zh-CN" sz="1400">
                <a:solidFill>
                  <a:srgbClr val="000000"/>
                </a:solidFill>
                <a:latin typeface="微软雅黑" pitchFamily="34" charset="-122"/>
                <a:ea typeface="微软雅黑" pitchFamily="34" charset="-122"/>
              </a:rPr>
              <a:t>2400</a:t>
            </a:r>
            <a:r>
              <a:rPr lang="zh-CN" altLang="en-US" sz="1400">
                <a:solidFill>
                  <a:srgbClr val="000000"/>
                </a:solidFill>
                <a:latin typeface="微软雅黑" pitchFamily="34" charset="-122"/>
                <a:ea typeface="微软雅黑" pitchFamily="34" charset="-122"/>
              </a:rPr>
              <a:t>辆电力车辆</a:t>
            </a:r>
            <a:r>
              <a:rPr lang="en-US" altLang="zh-CN" sz="1400">
                <a:solidFill>
                  <a:srgbClr val="000000"/>
                </a:solidFill>
                <a:latin typeface="微软雅黑" pitchFamily="34" charset="-122"/>
                <a:ea typeface="微软雅黑" pitchFamily="34" charset="-122"/>
              </a:rPr>
              <a:t>GPS</a:t>
            </a:r>
            <a:r>
              <a:rPr lang="zh-CN" altLang="en-US" sz="1400">
                <a:solidFill>
                  <a:srgbClr val="000000"/>
                </a:solidFill>
                <a:latin typeface="微软雅黑" pitchFamily="34" charset="-122"/>
                <a:ea typeface="微软雅黑" pitchFamily="34" charset="-122"/>
              </a:rPr>
              <a:t>、烟草</a:t>
            </a:r>
            <a:r>
              <a:rPr lang="en-US" altLang="zh-CN" sz="1400">
                <a:solidFill>
                  <a:srgbClr val="000000"/>
                </a:solidFill>
                <a:latin typeface="微软雅黑" pitchFamily="34" charset="-122"/>
                <a:ea typeface="微软雅黑" pitchFamily="34" charset="-122"/>
              </a:rPr>
              <a:t>E</a:t>
            </a:r>
            <a:r>
              <a:rPr lang="zh-CN" altLang="en-US" sz="1400">
                <a:solidFill>
                  <a:srgbClr val="000000"/>
                </a:solidFill>
                <a:latin typeface="微软雅黑" pitchFamily="34" charset="-122"/>
                <a:ea typeface="微软雅黑" pitchFamily="34" charset="-122"/>
              </a:rPr>
              <a:t>通提供服务</a:t>
            </a:r>
          </a:p>
        </p:txBody>
      </p:sp>
      <p:pic>
        <p:nvPicPr>
          <p:cNvPr id="18440" name="Picture 6" descr="http://images.enet.com.cn/2010/0428/78/421446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63925" y="2263775"/>
            <a:ext cx="2332038"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矩形 21"/>
          <p:cNvSpPr/>
          <p:nvPr/>
        </p:nvSpPr>
        <p:spPr>
          <a:xfrm>
            <a:off x="6122988" y="3965575"/>
            <a:ext cx="2155825" cy="1984375"/>
          </a:xfrm>
          <a:prstGeom prst="rect">
            <a:avLst/>
          </a:prstGeom>
          <a:noFill/>
          <a:ln w="57150">
            <a:solidFill>
              <a:schemeClr val="bg1">
                <a:lumMod val="75000"/>
              </a:schemeClr>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3" name="矩形 22"/>
          <p:cNvSpPr/>
          <p:nvPr/>
        </p:nvSpPr>
        <p:spPr>
          <a:xfrm>
            <a:off x="6122988" y="4252913"/>
            <a:ext cx="2325687" cy="1984375"/>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85344" tIns="85344" rIns="113792" bIns="128016" spcCol="1270"/>
          <a:lstStyle/>
          <a:p>
            <a:pPr marL="171450" lvl="1" indent="-171450" defTabSz="711200">
              <a:lnSpc>
                <a:spcPct val="150000"/>
              </a:lnSpc>
              <a:spcAft>
                <a:spcPct val="15000"/>
              </a:spcAft>
              <a:buFontTx/>
              <a:buChar char="••"/>
              <a:defRPr/>
            </a:pPr>
            <a:r>
              <a:rPr lang="zh-CN" altLang="en-US" sz="1400">
                <a:latin typeface="微软雅黑" pitchFamily="34" charset="-122"/>
                <a:ea typeface="微软雅黑" pitchFamily="34" charset="-122"/>
              </a:rPr>
              <a:t>可为企业、单位提供灾备应用环境</a:t>
            </a:r>
          </a:p>
          <a:p>
            <a:pPr marL="171450" lvl="1" indent="-171450" defTabSz="711200">
              <a:lnSpc>
                <a:spcPct val="150000"/>
              </a:lnSpc>
              <a:spcAft>
                <a:spcPct val="15000"/>
              </a:spcAft>
              <a:buFontTx/>
              <a:buChar char="••"/>
              <a:defRPr/>
            </a:pPr>
            <a:r>
              <a:rPr lang="zh-CN" altLang="en-US" sz="1400">
                <a:latin typeface="微软雅黑" pitchFamily="34" charset="-122"/>
                <a:ea typeface="微软雅黑" pitchFamily="34" charset="-122"/>
              </a:rPr>
              <a:t>提供灾备解决方案</a:t>
            </a:r>
          </a:p>
        </p:txBody>
      </p:sp>
      <p:pic>
        <p:nvPicPr>
          <p:cNvPr id="18443" name="Picture 8" descr="http://www.ins100.net/images/room.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22988" y="2263775"/>
            <a:ext cx="2155825"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椭圆 9"/>
          <p:cNvSpPr/>
          <p:nvPr/>
        </p:nvSpPr>
        <p:spPr>
          <a:xfrm>
            <a:off x="3702050" y="1125538"/>
            <a:ext cx="1916113" cy="1079500"/>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cxnSp>
        <p:nvCxnSpPr>
          <p:cNvPr id="18" name="肘形连接符 17"/>
          <p:cNvCxnSpPr>
            <a:stCxn id="10" idx="2"/>
            <a:endCxn id="18435" idx="0"/>
          </p:cNvCxnSpPr>
          <p:nvPr/>
        </p:nvCxnSpPr>
        <p:spPr>
          <a:xfrm rot="10800000" flipV="1">
            <a:off x="1927225" y="1665288"/>
            <a:ext cx="1774825" cy="598487"/>
          </a:xfrm>
          <a:prstGeom prst="bentConnector2">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8" name="肘形连接符 27"/>
          <p:cNvCxnSpPr>
            <a:stCxn id="10" idx="6"/>
            <a:endCxn id="18443" idx="0"/>
          </p:cNvCxnSpPr>
          <p:nvPr/>
        </p:nvCxnSpPr>
        <p:spPr>
          <a:xfrm>
            <a:off x="5618163" y="1665288"/>
            <a:ext cx="1582737" cy="598487"/>
          </a:xfrm>
          <a:prstGeom prst="bentConnector2">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4610100" y="1917700"/>
            <a:ext cx="0" cy="33178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448" name="矩形 1"/>
          <p:cNvSpPr>
            <a:spLocks noChangeArrowheads="1"/>
          </p:cNvSpPr>
          <p:nvPr/>
        </p:nvSpPr>
        <p:spPr bwMode="auto">
          <a:xfrm>
            <a:off x="995363" y="3779838"/>
            <a:ext cx="2030412" cy="339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600" b="1">
                <a:latin typeface="微软雅黑" pitchFamily="34" charset="-122"/>
                <a:ea typeface="微软雅黑" pitchFamily="34" charset="-122"/>
              </a:rPr>
              <a:t>电信级定位能力平台</a:t>
            </a:r>
          </a:p>
        </p:txBody>
      </p:sp>
      <p:sp>
        <p:nvSpPr>
          <p:cNvPr id="18449" name="矩形 3"/>
          <p:cNvSpPr>
            <a:spLocks noChangeArrowheads="1"/>
          </p:cNvSpPr>
          <p:nvPr/>
        </p:nvSpPr>
        <p:spPr bwMode="auto">
          <a:xfrm>
            <a:off x="3659188" y="3894138"/>
            <a:ext cx="2032000" cy="215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50000"/>
              </a:lnSpc>
            </a:pPr>
            <a:r>
              <a:rPr lang="zh-CN" altLang="en-US" sz="1600" b="1">
                <a:latin typeface="微软雅黑" pitchFamily="34" charset="-122"/>
                <a:ea typeface="微软雅黑" pitchFamily="34" charset="-122"/>
              </a:rPr>
              <a:t>全国领先云计算平台</a:t>
            </a:r>
          </a:p>
        </p:txBody>
      </p:sp>
      <p:sp>
        <p:nvSpPr>
          <p:cNvPr id="18450" name="矩形 4"/>
          <p:cNvSpPr>
            <a:spLocks noChangeArrowheads="1"/>
          </p:cNvSpPr>
          <p:nvPr/>
        </p:nvSpPr>
        <p:spPr bwMode="auto">
          <a:xfrm>
            <a:off x="6516688" y="3756025"/>
            <a:ext cx="1416050"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600" b="1">
                <a:latin typeface="微软雅黑" pitchFamily="34" charset="-122"/>
                <a:ea typeface="微软雅黑" pitchFamily="34" charset="-122"/>
              </a:rPr>
              <a:t>灾备能力平台</a:t>
            </a:r>
          </a:p>
        </p:txBody>
      </p:sp>
      <p:sp>
        <p:nvSpPr>
          <p:cNvPr id="26" name="椭圆 25"/>
          <p:cNvSpPr/>
          <p:nvPr/>
        </p:nvSpPr>
        <p:spPr bwMode="auto">
          <a:xfrm>
            <a:off x="7197725" y="492547"/>
            <a:ext cx="723900" cy="677862"/>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7" name="椭圆 26"/>
          <p:cNvSpPr/>
          <p:nvPr/>
        </p:nvSpPr>
        <p:spPr bwMode="auto">
          <a:xfrm>
            <a:off x="8061325" y="476672"/>
            <a:ext cx="723900" cy="677862"/>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29" name="椭圆 28"/>
          <p:cNvSpPr/>
          <p:nvPr/>
        </p:nvSpPr>
        <p:spPr bwMode="auto">
          <a:xfrm>
            <a:off x="6334125" y="476672"/>
            <a:ext cx="723900" cy="677862"/>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Tree>
    <p:extLst>
      <p:ext uri="{BB962C8B-B14F-4D97-AF65-F5344CB8AC3E}">
        <p14:creationId xmlns:p14="http://schemas.microsoft.com/office/powerpoint/2010/main" val="400564735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250825" y="245592"/>
            <a:ext cx="78454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a:solidFill>
                  <a:srgbClr val="FF3300"/>
                </a:solidFill>
                <a:latin typeface="微软雅黑" pitchFamily="34" charset="-122"/>
                <a:ea typeface="微软雅黑" pitchFamily="34" charset="-122"/>
              </a:rPr>
              <a:t>高速全光网</a:t>
            </a:r>
            <a:r>
              <a:rPr lang="zh-CN" altLang="en-US" sz="2800" b="1">
                <a:solidFill>
                  <a:srgbClr val="0070C0"/>
                </a:solidFill>
                <a:latin typeface="微软雅黑" pitchFamily="34" charset="-122"/>
                <a:ea typeface="微软雅黑" pitchFamily="34" charset="-122"/>
              </a:rPr>
              <a:t>建设成绩斐然</a:t>
            </a:r>
            <a:endParaRPr lang="zh-CN" altLang="zh-CN" sz="2800" b="1">
              <a:solidFill>
                <a:srgbClr val="0070C0"/>
              </a:solidFill>
              <a:latin typeface="微软雅黑" pitchFamily="34" charset="-122"/>
              <a:ea typeface="微软雅黑" pitchFamily="34" charset="-122"/>
            </a:endParaRPr>
          </a:p>
        </p:txBody>
      </p:sp>
      <p:cxnSp>
        <p:nvCxnSpPr>
          <p:cNvPr id="15" name="直接连接符 14"/>
          <p:cNvCxnSpPr/>
          <p:nvPr/>
        </p:nvCxnSpPr>
        <p:spPr>
          <a:xfrm>
            <a:off x="0" y="764704"/>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aphicFrame>
        <p:nvGraphicFramePr>
          <p:cNvPr id="19" name="图表 18"/>
          <p:cNvGraphicFramePr>
            <a:graphicFrameLocks/>
          </p:cNvGraphicFramePr>
          <p:nvPr>
            <p:extLst>
              <p:ext uri="{D42A27DB-BD31-4B8C-83A1-F6EECF244321}">
                <p14:modId xmlns:p14="http://schemas.microsoft.com/office/powerpoint/2010/main" val="4139179662"/>
              </p:ext>
            </p:extLst>
          </p:nvPr>
        </p:nvGraphicFramePr>
        <p:xfrm>
          <a:off x="539874" y="1516429"/>
          <a:ext cx="2740273" cy="17073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图表 19"/>
          <p:cNvGraphicFramePr>
            <a:graphicFrameLocks/>
          </p:cNvGraphicFramePr>
          <p:nvPr>
            <p:extLst>
              <p:ext uri="{D42A27DB-BD31-4B8C-83A1-F6EECF244321}">
                <p14:modId xmlns:p14="http://schemas.microsoft.com/office/powerpoint/2010/main" val="1776074748"/>
              </p:ext>
            </p:extLst>
          </p:nvPr>
        </p:nvGraphicFramePr>
        <p:xfrm>
          <a:off x="545589" y="4152360"/>
          <a:ext cx="2681080" cy="1525003"/>
        </p:xfrm>
        <a:graphic>
          <a:graphicData uri="http://schemas.openxmlformats.org/drawingml/2006/chart">
            <c:chart xmlns:c="http://schemas.openxmlformats.org/drawingml/2006/chart" xmlns:r="http://schemas.openxmlformats.org/officeDocument/2006/relationships" r:id="rId3"/>
          </a:graphicData>
        </a:graphic>
      </p:graphicFrame>
      <p:pic>
        <p:nvPicPr>
          <p:cNvPr id="7177"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92350" y="5580682"/>
            <a:ext cx="768350"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8"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39975" y="3231182"/>
            <a:ext cx="9080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9" name="矩形 23"/>
          <p:cNvSpPr>
            <a:spLocks noChangeArrowheads="1"/>
          </p:cNvSpPr>
          <p:nvPr/>
        </p:nvSpPr>
        <p:spPr bwMode="auto">
          <a:xfrm>
            <a:off x="4787900" y="4717082"/>
            <a:ext cx="4032250" cy="355600"/>
          </a:xfrm>
          <a:prstGeom prst="rect">
            <a:avLst/>
          </a:prstGeom>
          <a:noFill/>
          <a:ln w="1905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r>
              <a:rPr lang="zh-CN" altLang="zh-CN" sz="1600" b="1">
                <a:latin typeface="微软雅黑" pitchFamily="34" charset="-122"/>
                <a:ea typeface="微软雅黑" pitchFamily="34" charset="-122"/>
              </a:rPr>
              <a:t>高速全光网络已经覆盖</a:t>
            </a:r>
            <a:r>
              <a:rPr lang="en-US" altLang="zh-CN" sz="1600" b="1">
                <a:latin typeface="微软雅黑" pitchFamily="34" charset="-122"/>
                <a:ea typeface="微软雅黑" pitchFamily="34" charset="-122"/>
              </a:rPr>
              <a:t>300</a:t>
            </a:r>
            <a:r>
              <a:rPr lang="zh-CN" altLang="zh-CN" sz="1600" b="1">
                <a:latin typeface="微软雅黑" pitchFamily="34" charset="-122"/>
                <a:ea typeface="微软雅黑" pitchFamily="34" charset="-122"/>
              </a:rPr>
              <a:t>万城市家庭</a:t>
            </a:r>
            <a:endParaRPr lang="zh-CN" altLang="en-US" sz="1600"/>
          </a:p>
        </p:txBody>
      </p:sp>
      <p:grpSp>
        <p:nvGrpSpPr>
          <p:cNvPr id="7180" name="组合 20"/>
          <p:cNvGrpSpPr>
            <a:grpSpLocks/>
          </p:cNvGrpSpPr>
          <p:nvPr/>
        </p:nvGrpSpPr>
        <p:grpSpPr bwMode="auto">
          <a:xfrm>
            <a:off x="-2003425" y="314845"/>
            <a:ext cx="10907713" cy="6786563"/>
            <a:chOff x="-2002920" y="540357"/>
            <a:chExt cx="10907829" cy="6785397"/>
          </a:xfrm>
        </p:grpSpPr>
        <p:sp>
          <p:nvSpPr>
            <p:cNvPr id="7192" name="矩形 21"/>
            <p:cNvSpPr>
              <a:spLocks noChangeArrowheads="1"/>
            </p:cNvSpPr>
            <p:nvPr/>
          </p:nvSpPr>
          <p:spPr bwMode="auto">
            <a:xfrm>
              <a:off x="3696349" y="1412744"/>
              <a:ext cx="5208560" cy="5040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endParaRPr lang="zh-CN" altLang="en-US"/>
            </a:p>
          </p:txBody>
        </p:sp>
        <p:sp>
          <p:nvSpPr>
            <p:cNvPr id="23" name="空心弧 22"/>
            <p:cNvSpPr/>
            <p:nvPr/>
          </p:nvSpPr>
          <p:spPr>
            <a:xfrm>
              <a:off x="-2002920" y="540357"/>
              <a:ext cx="6785047" cy="6785397"/>
            </a:xfrm>
            <a:prstGeom prst="blockArc">
              <a:avLst>
                <a:gd name="adj1" fmla="val 18900000"/>
                <a:gd name="adj2" fmla="val 2700000"/>
                <a:gd name="adj3" fmla="val 318"/>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5" name="任意多边形 24"/>
            <p:cNvSpPr/>
            <p:nvPr/>
          </p:nvSpPr>
          <p:spPr>
            <a:xfrm>
              <a:off x="4101083" y="1629196"/>
              <a:ext cx="4733975" cy="620605"/>
            </a:xfrm>
            <a:custGeom>
              <a:avLst/>
              <a:gdLst>
                <a:gd name="connsiteX0" fmla="*/ 0 w 4733229"/>
                <a:gd name="connsiteY0" fmla="*/ 0 h 621390"/>
                <a:gd name="connsiteX1" fmla="*/ 4733229 w 4733229"/>
                <a:gd name="connsiteY1" fmla="*/ 0 h 621390"/>
                <a:gd name="connsiteX2" fmla="*/ 4733229 w 4733229"/>
                <a:gd name="connsiteY2" fmla="*/ 621390 h 621390"/>
                <a:gd name="connsiteX3" fmla="*/ 0 w 4733229"/>
                <a:gd name="connsiteY3" fmla="*/ 621390 h 621390"/>
                <a:gd name="connsiteX4" fmla="*/ 0 w 4733229"/>
                <a:gd name="connsiteY4" fmla="*/ 0 h 621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3229" h="621390">
                  <a:moveTo>
                    <a:pt x="0" y="0"/>
                  </a:moveTo>
                  <a:lnTo>
                    <a:pt x="4733229" y="0"/>
                  </a:lnTo>
                  <a:lnTo>
                    <a:pt x="4733229" y="621390"/>
                  </a:lnTo>
                  <a:lnTo>
                    <a:pt x="0" y="621390"/>
                  </a:lnTo>
                  <a:lnTo>
                    <a:pt x="0" y="0"/>
                  </a:lnTo>
                  <a:close/>
                </a:path>
              </a:pathLst>
            </a:custGeom>
            <a:noFill/>
            <a:ln w="19050">
              <a:solidFill>
                <a:schemeClr val="accent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21225" tIns="40640" rIns="40640" bIns="40640" anchor="ctr"/>
            <a:lstStyle/>
            <a:p>
              <a:pPr defTabSz="711200">
                <a:lnSpc>
                  <a:spcPct val="80000"/>
                </a:lnSpc>
                <a:spcAft>
                  <a:spcPct val="35000"/>
                </a:spcAft>
                <a:defRPr/>
              </a:pPr>
              <a:r>
                <a:rPr lang="zh-CN" altLang="en-US" sz="1600" b="1">
                  <a:solidFill>
                    <a:schemeClr val="tx1"/>
                  </a:solidFill>
                  <a:latin typeface="微软雅黑" pitchFamily="34" charset="-122"/>
                  <a:ea typeface="微软雅黑" pitchFamily="34" charset="-122"/>
                </a:rPr>
                <a:t>全省宽带端口能力：</a:t>
              </a:r>
              <a:r>
                <a:rPr lang="en-US" altLang="zh-CN" sz="1600" b="1">
                  <a:solidFill>
                    <a:schemeClr val="tx1"/>
                  </a:solidFill>
                  <a:latin typeface="微软雅黑" pitchFamily="34" charset="-122"/>
                  <a:ea typeface="微软雅黑" pitchFamily="34" charset="-122"/>
                </a:rPr>
                <a:t>731</a:t>
              </a:r>
              <a:r>
                <a:rPr lang="zh-CN" altLang="en-US" sz="1600" b="1">
                  <a:solidFill>
                    <a:schemeClr val="tx1"/>
                  </a:solidFill>
                  <a:latin typeface="微软雅黑" pitchFamily="34" charset="-122"/>
                  <a:ea typeface="微软雅黑" pitchFamily="34" charset="-122"/>
                </a:rPr>
                <a:t>万线以上</a:t>
              </a:r>
              <a:endParaRPr lang="en-US" altLang="zh-CN" sz="1600" b="1">
                <a:solidFill>
                  <a:schemeClr val="tx1"/>
                </a:solidFill>
                <a:latin typeface="微软雅黑" pitchFamily="34" charset="-122"/>
                <a:ea typeface="微软雅黑" pitchFamily="34" charset="-122"/>
              </a:endParaRPr>
            </a:p>
            <a:p>
              <a:pPr defTabSz="711200">
                <a:lnSpc>
                  <a:spcPct val="80000"/>
                </a:lnSpc>
                <a:spcAft>
                  <a:spcPct val="35000"/>
                </a:spcAft>
                <a:defRPr/>
              </a:pPr>
              <a:r>
                <a:rPr lang="en-US" altLang="zh-CN" sz="1600" b="1">
                  <a:solidFill>
                    <a:schemeClr val="tx1"/>
                  </a:solidFill>
                  <a:latin typeface="微软雅黑" pitchFamily="34" charset="-122"/>
                  <a:ea typeface="微软雅黑" pitchFamily="34" charset="-122"/>
                </a:rPr>
                <a:t>2011</a:t>
              </a:r>
              <a:r>
                <a:rPr lang="zh-CN" altLang="en-US" sz="1600" b="1">
                  <a:solidFill>
                    <a:schemeClr val="tx1"/>
                  </a:solidFill>
                  <a:latin typeface="微软雅黑" pitchFamily="34" charset="-122"/>
                  <a:ea typeface="微软雅黑" pitchFamily="34" charset="-122"/>
                </a:rPr>
                <a:t>年新增</a:t>
              </a:r>
              <a:r>
                <a:rPr lang="zh-CN" altLang="en-US" sz="1600" b="1">
                  <a:solidFill>
                    <a:schemeClr val="tx1"/>
                  </a:solidFill>
                  <a:ea typeface="华文细黑" pitchFamily="2" charset="-122"/>
                </a:rPr>
                <a:t>宽带端口</a:t>
              </a:r>
              <a:r>
                <a:rPr lang="en-US" altLang="zh-CN" sz="1600" b="1">
                  <a:solidFill>
                    <a:schemeClr val="tx1"/>
                  </a:solidFill>
                  <a:ea typeface="华文细黑" pitchFamily="2" charset="-122"/>
                </a:rPr>
                <a:t>155</a:t>
              </a:r>
              <a:r>
                <a:rPr lang="zh-CN" altLang="en-US" sz="1600" b="1">
                  <a:solidFill>
                    <a:schemeClr val="tx1"/>
                  </a:solidFill>
                  <a:ea typeface="华文细黑" pitchFamily="2" charset="-122"/>
                </a:rPr>
                <a:t>万</a:t>
              </a:r>
              <a:endParaRPr lang="zh-CN" altLang="en-US" sz="1600" b="1">
                <a:solidFill>
                  <a:schemeClr val="tx1"/>
                </a:solidFill>
                <a:latin typeface="微软雅黑" pitchFamily="34" charset="-122"/>
                <a:ea typeface="微软雅黑" pitchFamily="34" charset="-122"/>
              </a:endParaRPr>
            </a:p>
          </p:txBody>
        </p:sp>
        <p:sp>
          <p:nvSpPr>
            <p:cNvPr id="27" name="椭圆 26"/>
            <p:cNvSpPr/>
            <p:nvPr/>
          </p:nvSpPr>
          <p:spPr>
            <a:xfrm>
              <a:off x="3769291" y="1611736"/>
              <a:ext cx="663582" cy="663461"/>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8" name="任意多边形 27"/>
            <p:cNvSpPr/>
            <p:nvPr/>
          </p:nvSpPr>
          <p:spPr>
            <a:xfrm>
              <a:off x="4537650" y="2459315"/>
              <a:ext cx="4297409" cy="560292"/>
            </a:xfrm>
            <a:custGeom>
              <a:avLst/>
              <a:gdLst>
                <a:gd name="connsiteX0" fmla="*/ 0 w 4296711"/>
                <a:gd name="connsiteY0" fmla="*/ 0 h 561084"/>
                <a:gd name="connsiteX1" fmla="*/ 4296711 w 4296711"/>
                <a:gd name="connsiteY1" fmla="*/ 0 h 561084"/>
                <a:gd name="connsiteX2" fmla="*/ 4296711 w 4296711"/>
                <a:gd name="connsiteY2" fmla="*/ 561084 h 561084"/>
                <a:gd name="connsiteX3" fmla="*/ 0 w 4296711"/>
                <a:gd name="connsiteY3" fmla="*/ 561084 h 561084"/>
                <a:gd name="connsiteX4" fmla="*/ 0 w 4296711"/>
                <a:gd name="connsiteY4" fmla="*/ 0 h 561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711" h="561084">
                  <a:moveTo>
                    <a:pt x="0" y="0"/>
                  </a:moveTo>
                  <a:lnTo>
                    <a:pt x="4296711" y="0"/>
                  </a:lnTo>
                  <a:lnTo>
                    <a:pt x="4296711" y="561084"/>
                  </a:lnTo>
                  <a:lnTo>
                    <a:pt x="0" y="561084"/>
                  </a:lnTo>
                  <a:lnTo>
                    <a:pt x="0" y="0"/>
                  </a:lnTo>
                  <a:close/>
                </a:path>
              </a:pathLst>
            </a:custGeom>
            <a:noFill/>
            <a:ln w="19050">
              <a:solidFill>
                <a:schemeClr val="accent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21225" tIns="40640" rIns="40640" bIns="40640" anchor="ctr"/>
            <a:lstStyle/>
            <a:p>
              <a:pPr defTabSz="711200">
                <a:lnSpc>
                  <a:spcPct val="90000"/>
                </a:lnSpc>
                <a:spcAft>
                  <a:spcPct val="35000"/>
                </a:spcAft>
                <a:defRPr/>
              </a:pPr>
              <a:r>
                <a:rPr lang="zh-CN" altLang="en-US" sz="1600" b="1">
                  <a:solidFill>
                    <a:schemeClr val="tx1"/>
                  </a:solidFill>
                  <a:latin typeface="微软雅黑" pitchFamily="34" charset="-122"/>
                  <a:ea typeface="微软雅黑" pitchFamily="34" charset="-122"/>
                </a:rPr>
                <a:t>全省出口带宽：</a:t>
              </a:r>
              <a:r>
                <a:rPr lang="en-US" altLang="zh-CN" sz="1600" b="1">
                  <a:solidFill>
                    <a:schemeClr val="tx1"/>
                  </a:solidFill>
                  <a:latin typeface="微软雅黑" pitchFamily="34" charset="-122"/>
                  <a:ea typeface="微软雅黑" pitchFamily="34" charset="-122"/>
                </a:rPr>
                <a:t>2600G</a:t>
              </a:r>
              <a:endParaRPr lang="zh-CN" altLang="en-US" sz="1600" b="1">
                <a:solidFill>
                  <a:schemeClr val="tx1"/>
                </a:solidFill>
                <a:latin typeface="微软雅黑" pitchFamily="34" charset="-122"/>
                <a:ea typeface="微软雅黑" pitchFamily="34" charset="-122"/>
              </a:endParaRPr>
            </a:p>
          </p:txBody>
        </p:sp>
        <p:sp>
          <p:nvSpPr>
            <p:cNvPr id="29" name="椭圆 28"/>
            <p:cNvSpPr/>
            <p:nvPr/>
          </p:nvSpPr>
          <p:spPr>
            <a:xfrm>
              <a:off x="4205859" y="2408524"/>
              <a:ext cx="663582" cy="661874"/>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0" name="任意多边形 29"/>
            <p:cNvSpPr/>
            <p:nvPr/>
          </p:nvSpPr>
          <p:spPr>
            <a:xfrm>
              <a:off x="4737677" y="3270389"/>
              <a:ext cx="4097382" cy="530134"/>
            </a:xfrm>
            <a:custGeom>
              <a:avLst/>
              <a:gdLst>
                <a:gd name="connsiteX0" fmla="*/ 0 w 4097102"/>
                <a:gd name="connsiteY0" fmla="*/ 0 h 530676"/>
                <a:gd name="connsiteX1" fmla="*/ 4097102 w 4097102"/>
                <a:gd name="connsiteY1" fmla="*/ 0 h 530676"/>
                <a:gd name="connsiteX2" fmla="*/ 4097102 w 4097102"/>
                <a:gd name="connsiteY2" fmla="*/ 530676 h 530676"/>
                <a:gd name="connsiteX3" fmla="*/ 0 w 4097102"/>
                <a:gd name="connsiteY3" fmla="*/ 530676 h 530676"/>
                <a:gd name="connsiteX4" fmla="*/ 0 w 4097102"/>
                <a:gd name="connsiteY4" fmla="*/ 0 h 530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7102" h="530676">
                  <a:moveTo>
                    <a:pt x="0" y="0"/>
                  </a:moveTo>
                  <a:lnTo>
                    <a:pt x="4097102" y="0"/>
                  </a:lnTo>
                  <a:lnTo>
                    <a:pt x="4097102" y="530676"/>
                  </a:lnTo>
                  <a:lnTo>
                    <a:pt x="0" y="530676"/>
                  </a:lnTo>
                  <a:lnTo>
                    <a:pt x="0" y="0"/>
                  </a:lnTo>
                  <a:close/>
                </a:path>
              </a:pathLst>
            </a:custGeom>
            <a:noFill/>
            <a:ln w="19050">
              <a:solidFill>
                <a:schemeClr val="accent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21225" tIns="40640" rIns="40640" bIns="40640" anchor="ctr"/>
            <a:lstStyle/>
            <a:p>
              <a:pPr defTabSz="711200">
                <a:spcAft>
                  <a:spcPct val="35000"/>
                </a:spcAft>
                <a:defRPr/>
              </a:pPr>
              <a:r>
                <a:rPr lang="zh-CN" altLang="en-US" sz="1600" b="1">
                  <a:solidFill>
                    <a:schemeClr val="tx1"/>
                  </a:solidFill>
                  <a:latin typeface="微软雅黑" pitchFamily="34" charset="-122"/>
                  <a:ea typeface="微软雅黑" pitchFamily="34" charset="-122"/>
                </a:rPr>
                <a:t>城区基本具备</a:t>
              </a:r>
              <a:r>
                <a:rPr lang="en-US" altLang="zh-CN" sz="1600" b="1">
                  <a:solidFill>
                    <a:schemeClr val="tx1"/>
                  </a:solidFill>
                  <a:latin typeface="微软雅黑" pitchFamily="34" charset="-122"/>
                  <a:ea typeface="微软雅黑" pitchFamily="34" charset="-122"/>
                </a:rPr>
                <a:t>8M</a:t>
              </a:r>
              <a:r>
                <a:rPr lang="zh-CN" altLang="en-US" sz="1600" b="1">
                  <a:solidFill>
                    <a:schemeClr val="tx1"/>
                  </a:solidFill>
                  <a:latin typeface="微软雅黑" pitchFamily="34" charset="-122"/>
                  <a:ea typeface="微软雅黑" pitchFamily="34" charset="-122"/>
                </a:rPr>
                <a:t>以上带宽能力，</a:t>
              </a:r>
              <a:r>
                <a:rPr lang="en-US" altLang="zh-CN" sz="1600" b="1">
                  <a:solidFill>
                    <a:schemeClr val="tx1"/>
                  </a:solidFill>
                  <a:latin typeface="微软雅黑" pitchFamily="34" charset="-122"/>
                  <a:ea typeface="微软雅黑" pitchFamily="34" charset="-122"/>
                </a:rPr>
                <a:t>70%</a:t>
              </a:r>
              <a:r>
                <a:rPr lang="zh-CN" altLang="en-US" sz="1600" b="1">
                  <a:solidFill>
                    <a:schemeClr val="tx1"/>
                  </a:solidFill>
                  <a:latin typeface="微软雅黑" pitchFamily="34" charset="-122"/>
                  <a:ea typeface="微软雅黑" pitchFamily="34" charset="-122"/>
                </a:rPr>
                <a:t>以上城区具备</a:t>
              </a:r>
              <a:r>
                <a:rPr lang="en-US" altLang="zh-CN" sz="1600" b="1">
                  <a:solidFill>
                    <a:schemeClr val="tx1"/>
                  </a:solidFill>
                  <a:latin typeface="微软雅黑" pitchFamily="34" charset="-122"/>
                  <a:ea typeface="微软雅黑" pitchFamily="34" charset="-122"/>
                </a:rPr>
                <a:t>20M</a:t>
              </a:r>
              <a:r>
                <a:rPr lang="zh-CN" altLang="en-US" sz="1600" b="1">
                  <a:solidFill>
                    <a:schemeClr val="tx1"/>
                  </a:solidFill>
                  <a:latin typeface="微软雅黑" pitchFamily="34" charset="-122"/>
                  <a:ea typeface="微软雅黑" pitchFamily="34" charset="-122"/>
                </a:rPr>
                <a:t>以上带宽能力</a:t>
              </a:r>
            </a:p>
          </p:txBody>
        </p:sp>
        <p:sp>
          <p:nvSpPr>
            <p:cNvPr id="31" name="椭圆 30"/>
            <p:cNvSpPr/>
            <p:nvPr/>
          </p:nvSpPr>
          <p:spPr>
            <a:xfrm>
              <a:off x="4405886" y="3203725"/>
              <a:ext cx="663582" cy="663461"/>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2" name="任意多边形 31"/>
            <p:cNvSpPr/>
            <p:nvPr/>
          </p:nvSpPr>
          <p:spPr>
            <a:xfrm>
              <a:off x="4737677" y="4065589"/>
              <a:ext cx="4097382" cy="530134"/>
            </a:xfrm>
            <a:custGeom>
              <a:avLst/>
              <a:gdLst>
                <a:gd name="connsiteX0" fmla="*/ 0 w 4097102"/>
                <a:gd name="connsiteY0" fmla="*/ 0 h 530676"/>
                <a:gd name="connsiteX1" fmla="*/ 4097102 w 4097102"/>
                <a:gd name="connsiteY1" fmla="*/ 0 h 530676"/>
                <a:gd name="connsiteX2" fmla="*/ 4097102 w 4097102"/>
                <a:gd name="connsiteY2" fmla="*/ 530676 h 530676"/>
                <a:gd name="connsiteX3" fmla="*/ 0 w 4097102"/>
                <a:gd name="connsiteY3" fmla="*/ 530676 h 530676"/>
                <a:gd name="connsiteX4" fmla="*/ 0 w 4097102"/>
                <a:gd name="connsiteY4" fmla="*/ 0 h 530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7102" h="530676">
                  <a:moveTo>
                    <a:pt x="0" y="0"/>
                  </a:moveTo>
                  <a:lnTo>
                    <a:pt x="4097102" y="0"/>
                  </a:lnTo>
                  <a:lnTo>
                    <a:pt x="4097102" y="530676"/>
                  </a:lnTo>
                  <a:lnTo>
                    <a:pt x="0" y="530676"/>
                  </a:lnTo>
                  <a:lnTo>
                    <a:pt x="0" y="0"/>
                  </a:lnTo>
                  <a:close/>
                </a:path>
              </a:pathLst>
            </a:custGeom>
            <a:noFill/>
            <a:ln w="19050">
              <a:solidFill>
                <a:schemeClr val="accent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21225" tIns="40640" rIns="40640" bIns="40640" anchor="ctr"/>
            <a:lstStyle/>
            <a:p>
              <a:pPr defTabSz="711200">
                <a:spcAft>
                  <a:spcPct val="35000"/>
                </a:spcAft>
                <a:defRPr/>
              </a:pPr>
              <a:r>
                <a:rPr lang="zh-CN" altLang="en-US" sz="1600" b="1">
                  <a:solidFill>
                    <a:schemeClr val="tx1"/>
                  </a:solidFill>
                  <a:latin typeface="微软雅黑" pitchFamily="34" charset="-122"/>
                  <a:ea typeface="微软雅黑" pitchFamily="34" charset="-122"/>
                </a:rPr>
                <a:t>接入段端到端能力：</a:t>
              </a:r>
              <a:r>
                <a:rPr lang="en-US" altLang="zh-CN" sz="1600" b="1">
                  <a:solidFill>
                    <a:schemeClr val="tx1"/>
                  </a:solidFill>
                  <a:latin typeface="微软雅黑" pitchFamily="34" charset="-122"/>
                  <a:ea typeface="微软雅黑" pitchFamily="34" charset="-122"/>
                </a:rPr>
                <a:t>4M</a:t>
              </a:r>
              <a:r>
                <a:rPr lang="zh-CN" altLang="en-US" sz="1600" b="1">
                  <a:solidFill>
                    <a:schemeClr val="tx1"/>
                  </a:solidFill>
                  <a:latin typeface="微软雅黑" pitchFamily="34" charset="-122"/>
                  <a:ea typeface="微软雅黑" pitchFamily="34" charset="-122"/>
                </a:rPr>
                <a:t>稳定可达率达</a:t>
              </a:r>
              <a:r>
                <a:rPr lang="en-US" altLang="zh-CN" sz="1600" b="1">
                  <a:solidFill>
                    <a:schemeClr val="tx1"/>
                  </a:solidFill>
                  <a:latin typeface="微软雅黑" pitchFamily="34" charset="-122"/>
                  <a:ea typeface="微软雅黑" pitchFamily="34" charset="-122"/>
                </a:rPr>
                <a:t>.67%</a:t>
              </a:r>
              <a:r>
                <a:rPr lang="zh-CN" altLang="en-US" sz="1600" b="1">
                  <a:solidFill>
                    <a:schemeClr val="tx1"/>
                  </a:solidFill>
                  <a:latin typeface="微软雅黑" pitchFamily="34" charset="-122"/>
                  <a:ea typeface="微软雅黑" pitchFamily="34" charset="-122"/>
                </a:rPr>
                <a:t>，</a:t>
              </a:r>
              <a:r>
                <a:rPr lang="en-US" altLang="zh-CN" sz="1600" b="1">
                  <a:solidFill>
                    <a:schemeClr val="tx1"/>
                  </a:solidFill>
                  <a:latin typeface="微软雅黑" pitchFamily="34" charset="-122"/>
                  <a:ea typeface="微软雅黑" pitchFamily="34" charset="-122"/>
                </a:rPr>
                <a:t>8M</a:t>
              </a:r>
              <a:r>
                <a:rPr lang="zh-CN" altLang="en-US" sz="1600" b="1">
                  <a:solidFill>
                    <a:schemeClr val="tx1"/>
                  </a:solidFill>
                  <a:latin typeface="微软雅黑" pitchFamily="34" charset="-122"/>
                  <a:ea typeface="微软雅黑" pitchFamily="34" charset="-122"/>
                </a:rPr>
                <a:t>稳定可达率达到</a:t>
              </a:r>
              <a:r>
                <a:rPr lang="en-US" altLang="zh-CN" sz="1600" b="1">
                  <a:solidFill>
                    <a:schemeClr val="tx1"/>
                  </a:solidFill>
                  <a:latin typeface="微软雅黑" pitchFamily="34" charset="-122"/>
                  <a:ea typeface="微软雅黑" pitchFamily="34" charset="-122"/>
                </a:rPr>
                <a:t>62.89%</a:t>
              </a:r>
              <a:endParaRPr lang="zh-CN" altLang="en-US" sz="1600" b="1">
                <a:solidFill>
                  <a:schemeClr val="tx1"/>
                </a:solidFill>
                <a:latin typeface="微软雅黑" pitchFamily="34" charset="-122"/>
                <a:ea typeface="微软雅黑" pitchFamily="34" charset="-122"/>
              </a:endParaRPr>
            </a:p>
          </p:txBody>
        </p:sp>
        <p:sp>
          <p:nvSpPr>
            <p:cNvPr id="35" name="椭圆 34"/>
            <p:cNvSpPr/>
            <p:nvPr/>
          </p:nvSpPr>
          <p:spPr>
            <a:xfrm>
              <a:off x="4405886" y="3998926"/>
              <a:ext cx="663582" cy="663461"/>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6" name="任意多边形 35"/>
            <p:cNvSpPr/>
            <p:nvPr/>
          </p:nvSpPr>
          <p:spPr>
            <a:xfrm>
              <a:off x="4607500" y="4860791"/>
              <a:ext cx="4297409" cy="531721"/>
            </a:xfrm>
            <a:custGeom>
              <a:avLst/>
              <a:gdLst>
                <a:gd name="connsiteX0" fmla="*/ 0 w 4296711"/>
                <a:gd name="connsiteY0" fmla="*/ 0 h 530676"/>
                <a:gd name="connsiteX1" fmla="*/ 4296711 w 4296711"/>
                <a:gd name="connsiteY1" fmla="*/ 0 h 530676"/>
                <a:gd name="connsiteX2" fmla="*/ 4296711 w 4296711"/>
                <a:gd name="connsiteY2" fmla="*/ 530676 h 530676"/>
                <a:gd name="connsiteX3" fmla="*/ 0 w 4296711"/>
                <a:gd name="connsiteY3" fmla="*/ 530676 h 530676"/>
                <a:gd name="connsiteX4" fmla="*/ 0 w 4296711"/>
                <a:gd name="connsiteY4" fmla="*/ 0 h 530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711" h="530676">
                  <a:moveTo>
                    <a:pt x="0" y="0"/>
                  </a:moveTo>
                  <a:lnTo>
                    <a:pt x="4296711" y="0"/>
                  </a:lnTo>
                  <a:lnTo>
                    <a:pt x="4296711" y="530676"/>
                  </a:lnTo>
                  <a:lnTo>
                    <a:pt x="0" y="530676"/>
                  </a:lnTo>
                  <a:lnTo>
                    <a:pt x="0" y="0"/>
                  </a:lnTo>
                  <a:close/>
                </a:path>
              </a:pathLst>
            </a:custGeom>
            <a:no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21225" tIns="35560" rIns="35560" bIns="35560" spcCol="1270" anchor="ctr"/>
            <a:lstStyle/>
            <a:p>
              <a:pPr defTabSz="622300">
                <a:lnSpc>
                  <a:spcPct val="90000"/>
                </a:lnSpc>
                <a:spcAft>
                  <a:spcPct val="35000"/>
                </a:spcAft>
                <a:defRPr/>
              </a:pPr>
              <a:endParaRPr lang="en-US" sz="1400" b="1" dirty="0">
                <a:solidFill>
                  <a:srgbClr val="0070C0"/>
                </a:solidFill>
                <a:ea typeface="华文细黑" pitchFamily="2" charset="-122"/>
              </a:endParaRPr>
            </a:p>
          </p:txBody>
        </p:sp>
        <p:sp>
          <p:nvSpPr>
            <p:cNvPr id="37" name="椭圆 36"/>
            <p:cNvSpPr/>
            <p:nvPr/>
          </p:nvSpPr>
          <p:spPr>
            <a:xfrm>
              <a:off x="4205859" y="4795714"/>
              <a:ext cx="663582" cy="661874"/>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9" name="任意多边形 38"/>
            <p:cNvSpPr/>
            <p:nvPr/>
          </p:nvSpPr>
          <p:spPr>
            <a:xfrm>
              <a:off x="4101083" y="5657579"/>
              <a:ext cx="4733975" cy="530134"/>
            </a:xfrm>
            <a:custGeom>
              <a:avLst/>
              <a:gdLst>
                <a:gd name="connsiteX0" fmla="*/ 0 w 4733229"/>
                <a:gd name="connsiteY0" fmla="*/ 0 h 530676"/>
                <a:gd name="connsiteX1" fmla="*/ 4733229 w 4733229"/>
                <a:gd name="connsiteY1" fmla="*/ 0 h 530676"/>
                <a:gd name="connsiteX2" fmla="*/ 4733229 w 4733229"/>
                <a:gd name="connsiteY2" fmla="*/ 530676 h 530676"/>
                <a:gd name="connsiteX3" fmla="*/ 0 w 4733229"/>
                <a:gd name="connsiteY3" fmla="*/ 530676 h 530676"/>
                <a:gd name="connsiteX4" fmla="*/ 0 w 4733229"/>
                <a:gd name="connsiteY4" fmla="*/ 0 h 530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3229" h="530676">
                  <a:moveTo>
                    <a:pt x="0" y="0"/>
                  </a:moveTo>
                  <a:lnTo>
                    <a:pt x="4733229" y="0"/>
                  </a:lnTo>
                  <a:lnTo>
                    <a:pt x="4733229" y="530676"/>
                  </a:lnTo>
                  <a:lnTo>
                    <a:pt x="0" y="530676"/>
                  </a:lnTo>
                  <a:lnTo>
                    <a:pt x="0" y="0"/>
                  </a:lnTo>
                  <a:close/>
                </a:path>
              </a:pathLst>
            </a:custGeom>
            <a:noFill/>
            <a:ln w="19050">
              <a:solidFill>
                <a:schemeClr val="accent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21225" tIns="40640" rIns="40640" bIns="40640" spcCol="1270" anchor="ctr"/>
            <a:lstStyle/>
            <a:p>
              <a:pPr defTabSz="711200">
                <a:lnSpc>
                  <a:spcPct val="90000"/>
                </a:lnSpc>
                <a:spcAft>
                  <a:spcPct val="35000"/>
                </a:spcAft>
                <a:defRPr/>
              </a:pPr>
              <a:r>
                <a:rPr lang="zh-CN" altLang="en-US" sz="1600" b="1">
                  <a:solidFill>
                    <a:schemeClr val="tx1"/>
                  </a:solidFill>
                  <a:ea typeface="华文细黑" pitchFamily="2" charset="-122"/>
                </a:rPr>
                <a:t>启动</a:t>
              </a:r>
              <a:r>
                <a:rPr lang="en-US" altLang="zh-CN" sz="1600" b="1">
                  <a:solidFill>
                    <a:schemeClr val="tx1"/>
                  </a:solidFill>
                  <a:ea typeface="华文细黑" pitchFamily="2" charset="-122"/>
                </a:rPr>
                <a:t>FTTH</a:t>
              </a:r>
              <a:r>
                <a:rPr lang="zh-CN" altLang="en-US" sz="1600" b="1">
                  <a:solidFill>
                    <a:schemeClr val="tx1"/>
                  </a:solidFill>
                  <a:ea typeface="华文细黑" pitchFamily="2" charset="-122"/>
                </a:rPr>
                <a:t>规模建设，</a:t>
              </a:r>
              <a:r>
                <a:rPr lang="en-US" altLang="zh-CN" sz="1600" b="1">
                  <a:solidFill>
                    <a:schemeClr val="tx1"/>
                  </a:solidFill>
                  <a:ea typeface="华文细黑" pitchFamily="2" charset="-122"/>
                </a:rPr>
                <a:t>FTTH</a:t>
              </a:r>
              <a:r>
                <a:rPr lang="zh-CN" altLang="en-US" sz="1600" b="1">
                  <a:solidFill>
                    <a:schemeClr val="tx1"/>
                  </a:solidFill>
                  <a:ea typeface="华文细黑" pitchFamily="2" charset="-122"/>
                </a:rPr>
                <a:t>覆盖</a:t>
              </a:r>
              <a:r>
                <a:rPr lang="en-US" altLang="zh-CN" sz="1600" b="1">
                  <a:solidFill>
                    <a:schemeClr val="tx1"/>
                  </a:solidFill>
                  <a:ea typeface="华文细黑" pitchFamily="2" charset="-122"/>
                </a:rPr>
                <a:t>195</a:t>
              </a:r>
              <a:r>
                <a:rPr lang="zh-CN" altLang="en-US" sz="1600" b="1">
                  <a:solidFill>
                    <a:schemeClr val="tx1"/>
                  </a:solidFill>
                  <a:ea typeface="华文细黑" pitchFamily="2" charset="-122"/>
                </a:rPr>
                <a:t>万</a:t>
              </a:r>
              <a:endParaRPr lang="en-US" altLang="zh-CN" sz="1600" b="1" dirty="0">
                <a:solidFill>
                  <a:schemeClr val="tx1"/>
                </a:solidFill>
                <a:ea typeface="华文细黑" pitchFamily="2" charset="-122"/>
              </a:endParaRPr>
            </a:p>
          </p:txBody>
        </p:sp>
        <p:sp>
          <p:nvSpPr>
            <p:cNvPr id="40" name="椭圆 39"/>
            <p:cNvSpPr/>
            <p:nvPr/>
          </p:nvSpPr>
          <p:spPr>
            <a:xfrm>
              <a:off x="3769291" y="5590915"/>
              <a:ext cx="663582" cy="663461"/>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181" name="TextBox 1"/>
          <p:cNvSpPr txBox="1">
            <a:spLocks noChangeArrowheads="1"/>
          </p:cNvSpPr>
          <p:nvPr/>
        </p:nvSpPr>
        <p:spPr bwMode="auto">
          <a:xfrm>
            <a:off x="3933825" y="1511920"/>
            <a:ext cx="8524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000">
                <a:solidFill>
                  <a:srgbClr val="0070C0"/>
                </a:solidFill>
                <a:latin typeface="微软雅黑" pitchFamily="34" charset="-122"/>
                <a:ea typeface="微软雅黑" pitchFamily="34" charset="-122"/>
              </a:rPr>
              <a:t>1</a:t>
            </a:r>
            <a:endParaRPr lang="zh-CN" altLang="en-US" sz="2000">
              <a:solidFill>
                <a:srgbClr val="0070C0"/>
              </a:solidFill>
              <a:latin typeface="微软雅黑" pitchFamily="34" charset="-122"/>
              <a:ea typeface="微软雅黑" pitchFamily="34" charset="-122"/>
            </a:endParaRPr>
          </a:p>
        </p:txBody>
      </p:sp>
      <p:sp>
        <p:nvSpPr>
          <p:cNvPr id="7182" name="TextBox 18"/>
          <p:cNvSpPr txBox="1">
            <a:spLocks noChangeArrowheads="1"/>
          </p:cNvSpPr>
          <p:nvPr/>
        </p:nvSpPr>
        <p:spPr bwMode="auto">
          <a:xfrm>
            <a:off x="4318000" y="2296145"/>
            <a:ext cx="850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000">
                <a:solidFill>
                  <a:srgbClr val="0070C0"/>
                </a:solidFill>
                <a:latin typeface="微软雅黑" pitchFamily="34" charset="-122"/>
                <a:ea typeface="微软雅黑" pitchFamily="34" charset="-122"/>
              </a:rPr>
              <a:t>2</a:t>
            </a:r>
            <a:endParaRPr lang="zh-CN" altLang="en-US" sz="2000">
              <a:solidFill>
                <a:srgbClr val="0070C0"/>
              </a:solidFill>
              <a:latin typeface="微软雅黑" pitchFamily="34" charset="-122"/>
              <a:ea typeface="微软雅黑" pitchFamily="34" charset="-122"/>
            </a:endParaRPr>
          </a:p>
        </p:txBody>
      </p:sp>
      <p:sp>
        <p:nvSpPr>
          <p:cNvPr id="7183" name="TextBox 19"/>
          <p:cNvSpPr txBox="1">
            <a:spLocks noChangeArrowheads="1"/>
          </p:cNvSpPr>
          <p:nvPr/>
        </p:nvSpPr>
        <p:spPr bwMode="auto">
          <a:xfrm>
            <a:off x="4430713" y="3094657"/>
            <a:ext cx="850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000">
                <a:solidFill>
                  <a:srgbClr val="0070C0"/>
                </a:solidFill>
                <a:latin typeface="微软雅黑" pitchFamily="34" charset="-122"/>
                <a:ea typeface="微软雅黑" pitchFamily="34" charset="-122"/>
              </a:rPr>
              <a:t> 3</a:t>
            </a:r>
            <a:endParaRPr lang="zh-CN" altLang="en-US" sz="2000">
              <a:solidFill>
                <a:srgbClr val="0070C0"/>
              </a:solidFill>
              <a:latin typeface="微软雅黑" pitchFamily="34" charset="-122"/>
              <a:ea typeface="微软雅黑" pitchFamily="34" charset="-122"/>
            </a:endParaRPr>
          </a:p>
        </p:txBody>
      </p:sp>
      <p:sp>
        <p:nvSpPr>
          <p:cNvPr id="7184" name="TextBox 20"/>
          <p:cNvSpPr txBox="1">
            <a:spLocks noChangeArrowheads="1"/>
          </p:cNvSpPr>
          <p:nvPr/>
        </p:nvSpPr>
        <p:spPr bwMode="auto">
          <a:xfrm>
            <a:off x="4573588" y="3886820"/>
            <a:ext cx="85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20000"/>
              </a:lnSpc>
            </a:pPr>
            <a:r>
              <a:rPr lang="en-US" altLang="zh-CN" sz="2000">
                <a:solidFill>
                  <a:srgbClr val="0070C0"/>
                </a:solidFill>
                <a:latin typeface="微软雅黑" pitchFamily="34" charset="-122"/>
                <a:ea typeface="微软雅黑" pitchFamily="34" charset="-122"/>
              </a:rPr>
              <a:t>4</a:t>
            </a:r>
            <a:endParaRPr lang="zh-CN" altLang="en-US" sz="2000">
              <a:solidFill>
                <a:srgbClr val="0070C0"/>
              </a:solidFill>
              <a:latin typeface="微软雅黑" pitchFamily="34" charset="-122"/>
              <a:ea typeface="微软雅黑" pitchFamily="34" charset="-122"/>
            </a:endParaRPr>
          </a:p>
        </p:txBody>
      </p:sp>
      <p:sp>
        <p:nvSpPr>
          <p:cNvPr id="7185" name="TextBox 22"/>
          <p:cNvSpPr txBox="1">
            <a:spLocks noChangeArrowheads="1"/>
          </p:cNvSpPr>
          <p:nvPr/>
        </p:nvSpPr>
        <p:spPr bwMode="auto">
          <a:xfrm>
            <a:off x="4359275" y="4717082"/>
            <a:ext cx="4270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000">
                <a:solidFill>
                  <a:srgbClr val="0070C0"/>
                </a:solidFill>
                <a:latin typeface="微软雅黑" pitchFamily="34" charset="-122"/>
                <a:ea typeface="微软雅黑" pitchFamily="34" charset="-122"/>
              </a:rPr>
              <a:t>5</a:t>
            </a:r>
            <a:endParaRPr lang="zh-CN" altLang="en-US" sz="2000">
              <a:solidFill>
                <a:srgbClr val="0070C0"/>
              </a:solidFill>
              <a:latin typeface="微软雅黑" pitchFamily="34" charset="-122"/>
              <a:ea typeface="微软雅黑" pitchFamily="34" charset="-122"/>
            </a:endParaRPr>
          </a:p>
        </p:txBody>
      </p:sp>
      <p:sp>
        <p:nvSpPr>
          <p:cNvPr id="7186" name="TextBox 22"/>
          <p:cNvSpPr txBox="1">
            <a:spLocks noChangeArrowheads="1"/>
          </p:cNvSpPr>
          <p:nvPr/>
        </p:nvSpPr>
        <p:spPr bwMode="auto">
          <a:xfrm>
            <a:off x="3933825" y="5471145"/>
            <a:ext cx="8524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000">
                <a:solidFill>
                  <a:srgbClr val="0070C0"/>
                </a:solidFill>
                <a:latin typeface="微软雅黑" pitchFamily="34" charset="-122"/>
                <a:ea typeface="微软雅黑" pitchFamily="34" charset="-122"/>
              </a:rPr>
              <a:t>6</a:t>
            </a:r>
            <a:endParaRPr lang="zh-CN" altLang="en-US" sz="2000">
              <a:solidFill>
                <a:srgbClr val="0070C0"/>
              </a:solidFill>
              <a:latin typeface="微软雅黑" pitchFamily="34" charset="-122"/>
              <a:ea typeface="微软雅黑" pitchFamily="34" charset="-122"/>
            </a:endParaRPr>
          </a:p>
        </p:txBody>
      </p:sp>
      <p:sp>
        <p:nvSpPr>
          <p:cNvPr id="38" name="圆角矩形标注 37"/>
          <p:cNvSpPr/>
          <p:nvPr/>
        </p:nvSpPr>
        <p:spPr>
          <a:xfrm>
            <a:off x="395288" y="1430957"/>
            <a:ext cx="2952750" cy="2278063"/>
          </a:xfrm>
          <a:prstGeom prst="wedgeRoundRectCallout">
            <a:avLst>
              <a:gd name="adj1" fmla="val 41781"/>
              <a:gd name="adj2" fmla="val -28461"/>
              <a:gd name="adj3" fmla="val 16667"/>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8" name="圆角矩形标注 47"/>
          <p:cNvSpPr/>
          <p:nvPr/>
        </p:nvSpPr>
        <p:spPr>
          <a:xfrm>
            <a:off x="395288" y="3936032"/>
            <a:ext cx="2952750" cy="2076450"/>
          </a:xfrm>
          <a:prstGeom prst="wedgeRoundRectCallout">
            <a:avLst>
              <a:gd name="adj1" fmla="val 42935"/>
              <a:gd name="adj2" fmla="val -24496"/>
              <a:gd name="adj3" fmla="val 16667"/>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cxnSp>
        <p:nvCxnSpPr>
          <p:cNvPr id="3" name="肘形连接符 2"/>
          <p:cNvCxnSpPr>
            <a:endCxn id="38" idx="3"/>
          </p:cNvCxnSpPr>
          <p:nvPr/>
        </p:nvCxnSpPr>
        <p:spPr>
          <a:xfrm rot="10800000" flipV="1">
            <a:off x="3360738" y="2053257"/>
            <a:ext cx="647700" cy="517525"/>
          </a:xfrm>
          <a:prstGeom prst="bentConnector3">
            <a:avLst>
              <a:gd name="adj1" fmla="val 50000"/>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6" name="肘形连接符 5"/>
          <p:cNvCxnSpPr>
            <a:endCxn id="48" idx="3"/>
          </p:cNvCxnSpPr>
          <p:nvPr/>
        </p:nvCxnSpPr>
        <p:spPr>
          <a:xfrm rot="10800000" flipV="1">
            <a:off x="3360738" y="4102720"/>
            <a:ext cx="969962" cy="871537"/>
          </a:xfrm>
          <a:prstGeom prst="bentConnector3">
            <a:avLst/>
          </a:prstGeom>
          <a:ln w="28575">
            <a:prstDash val="sysDot"/>
          </a:ln>
        </p:spPr>
        <p:style>
          <a:lnRef idx="1">
            <a:schemeClr val="accent1"/>
          </a:lnRef>
          <a:fillRef idx="0">
            <a:schemeClr val="accent1"/>
          </a:fillRef>
          <a:effectRef idx="0">
            <a:schemeClr val="accent1"/>
          </a:effectRef>
          <a:fontRef idx="minor">
            <a:schemeClr val="tx1"/>
          </a:fontRef>
        </p:style>
      </p:cxnSp>
      <p:sp>
        <p:nvSpPr>
          <p:cNvPr id="41" name="椭圆 40"/>
          <p:cNvSpPr/>
          <p:nvPr/>
        </p:nvSpPr>
        <p:spPr bwMode="auto">
          <a:xfrm>
            <a:off x="7197725" y="492547"/>
            <a:ext cx="723900" cy="677862"/>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42" name="椭圆 41"/>
          <p:cNvSpPr/>
          <p:nvPr/>
        </p:nvSpPr>
        <p:spPr bwMode="auto">
          <a:xfrm>
            <a:off x="8061325" y="476672"/>
            <a:ext cx="723900" cy="677862"/>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43" name="椭圆 42"/>
          <p:cNvSpPr/>
          <p:nvPr/>
        </p:nvSpPr>
        <p:spPr bwMode="auto">
          <a:xfrm>
            <a:off x="6334125" y="476672"/>
            <a:ext cx="723900" cy="677862"/>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Tree>
    <p:extLst>
      <p:ext uri="{BB962C8B-B14F-4D97-AF65-F5344CB8AC3E}">
        <p14:creationId xmlns:p14="http://schemas.microsoft.com/office/powerpoint/2010/main" val="72196403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圆角矩形 3"/>
          <p:cNvSpPr/>
          <p:nvPr/>
        </p:nvSpPr>
        <p:spPr>
          <a:xfrm>
            <a:off x="752475" y="1557338"/>
            <a:ext cx="7851775" cy="151130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8195" name="组合 68"/>
          <p:cNvGrpSpPr>
            <a:grpSpLocks/>
          </p:cNvGrpSpPr>
          <p:nvPr/>
        </p:nvGrpSpPr>
        <p:grpSpPr bwMode="auto">
          <a:xfrm>
            <a:off x="0" y="260350"/>
            <a:ext cx="9144000" cy="663575"/>
            <a:chOff x="0" y="259668"/>
            <a:chExt cx="9144000" cy="664252"/>
          </a:xfrm>
        </p:grpSpPr>
        <p:sp>
          <p:nvSpPr>
            <p:cNvPr id="8200" name="Text Box 3"/>
            <p:cNvSpPr txBox="1">
              <a:spLocks noChangeArrowheads="1"/>
            </p:cNvSpPr>
            <p:nvPr/>
          </p:nvSpPr>
          <p:spPr bwMode="auto">
            <a:xfrm>
              <a:off x="255588" y="259668"/>
              <a:ext cx="6261100" cy="519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800" b="1">
                  <a:solidFill>
                    <a:srgbClr val="0070C0"/>
                  </a:solidFill>
                  <a:latin typeface="微软雅黑" pitchFamily="34" charset="-122"/>
                  <a:ea typeface="微软雅黑" pitchFamily="34" charset="-122"/>
                </a:rPr>
                <a:t>3G</a:t>
              </a:r>
              <a:r>
                <a:rPr lang="zh-CN" altLang="en-US" sz="2800" b="1">
                  <a:solidFill>
                    <a:srgbClr val="0070C0"/>
                  </a:solidFill>
                  <a:latin typeface="微软雅黑" pitchFamily="34" charset="-122"/>
                  <a:ea typeface="微软雅黑" pitchFamily="34" charset="-122"/>
                </a:rPr>
                <a:t>无线网成为</a:t>
              </a:r>
              <a:r>
                <a:rPr lang="zh-CN" altLang="en-US" sz="2800" b="1">
                  <a:solidFill>
                    <a:srgbClr val="FF3300"/>
                  </a:solidFill>
                  <a:latin typeface="微软雅黑" pitchFamily="34" charset="-122"/>
                  <a:ea typeface="微软雅黑" pitchFamily="34" charset="-122"/>
                </a:rPr>
                <a:t>川内覆盖最好</a:t>
              </a:r>
              <a:r>
                <a:rPr lang="zh-CN" altLang="en-US" sz="2800" b="1">
                  <a:solidFill>
                    <a:srgbClr val="0070C0"/>
                  </a:solidFill>
                  <a:latin typeface="微软雅黑" pitchFamily="34" charset="-122"/>
                  <a:ea typeface="微软雅黑" pitchFamily="34" charset="-122"/>
                </a:rPr>
                <a:t>的网络</a:t>
              </a:r>
              <a:endParaRPr lang="zh-CN" altLang="zh-CN" sz="2800" b="1">
                <a:solidFill>
                  <a:srgbClr val="0070C0"/>
                </a:solidFill>
                <a:latin typeface="微软雅黑" pitchFamily="34" charset="-122"/>
                <a:ea typeface="微软雅黑" pitchFamily="34" charset="-122"/>
              </a:endParaRPr>
            </a:p>
          </p:txBody>
        </p:sp>
        <p:cxnSp>
          <p:nvCxnSpPr>
            <p:cNvPr id="679" name="直接连接符 678"/>
            <p:cNvCxnSpPr/>
            <p:nvPr/>
          </p:nvCxnSpPr>
          <p:spPr>
            <a:xfrm>
              <a:off x="0" y="92392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9" name="图示 8"/>
          <p:cNvGraphicFramePr/>
          <p:nvPr/>
        </p:nvGraphicFramePr>
        <p:xfrm>
          <a:off x="2582252" y="3945462"/>
          <a:ext cx="6046936" cy="25078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97" name="Picture 1" descr="C:\Documents and Settings\Administrator\Application Data\Tencent\Users\524548766\QQ\WinTemp\RichOle\ME1]6H0[HBP2}L]G8F_EX$1.jpg"/>
          <p:cNvPicPr>
            <a:picLocks noChangeAspect="1" noChangeArrowheads="1"/>
          </p:cNvPicPr>
          <p:nvPr/>
        </p:nvPicPr>
        <p:blipFill>
          <a:blip r:embed="rId7" cstate="email">
            <a:extLst>
              <a:ext uri="{28A0092B-C50C-407E-A947-70E740481C1C}">
                <a14:useLocalDpi xmlns:a14="http://schemas.microsoft.com/office/drawing/2010/main"/>
              </a:ext>
            </a:extLst>
          </a:blip>
          <a:srcRect t="-895"/>
          <a:stretch>
            <a:fillRect/>
          </a:stretch>
        </p:blipFill>
        <p:spPr bwMode="auto">
          <a:xfrm>
            <a:off x="900113" y="1557338"/>
            <a:ext cx="7558087"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2" name="椭圆 1"/>
          <p:cNvSpPr/>
          <p:nvPr/>
        </p:nvSpPr>
        <p:spPr>
          <a:xfrm>
            <a:off x="755650" y="4017963"/>
            <a:ext cx="1992313" cy="2339975"/>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 name="圆角矩形 2"/>
          <p:cNvSpPr/>
          <p:nvPr/>
        </p:nvSpPr>
        <p:spPr>
          <a:xfrm>
            <a:off x="752475" y="2949575"/>
            <a:ext cx="7851775" cy="747713"/>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b="1" dirty="0">
                <a:solidFill>
                  <a:schemeClr val="tx1"/>
                </a:solidFill>
                <a:latin typeface="微软雅黑" pitchFamily="34" charset="-122"/>
                <a:ea typeface="微软雅黑" pitchFamily="34" charset="-122"/>
              </a:rPr>
              <a:t>实现</a:t>
            </a:r>
            <a:r>
              <a:rPr lang="en-US" altLang="zh-CN" b="1" dirty="0">
                <a:solidFill>
                  <a:schemeClr val="tx1"/>
                </a:solidFill>
                <a:latin typeface="微软雅黑" pitchFamily="34" charset="-122"/>
                <a:ea typeface="微软雅黑" pitchFamily="34" charset="-122"/>
              </a:rPr>
              <a:t>3G</a:t>
            </a:r>
            <a:r>
              <a:rPr lang="zh-CN" altLang="en-US" b="1" dirty="0">
                <a:solidFill>
                  <a:schemeClr val="tx1"/>
                </a:solidFill>
                <a:latin typeface="微软雅黑" pitchFamily="34" charset="-122"/>
                <a:ea typeface="微软雅黑" pitchFamily="34" charset="-122"/>
              </a:rPr>
              <a:t>、</a:t>
            </a:r>
            <a:r>
              <a:rPr lang="en-US" altLang="zh-CN" b="1" dirty="0" err="1">
                <a:solidFill>
                  <a:schemeClr val="tx1"/>
                </a:solidFill>
                <a:latin typeface="微软雅黑" pitchFamily="34" charset="-122"/>
                <a:ea typeface="微软雅黑" pitchFamily="34" charset="-122"/>
              </a:rPr>
              <a:t>wifi</a:t>
            </a:r>
            <a:r>
              <a:rPr lang="zh-CN" altLang="en-US" b="1" dirty="0">
                <a:solidFill>
                  <a:schemeClr val="tx1"/>
                </a:solidFill>
                <a:latin typeface="微软雅黑" pitchFamily="34" charset="-122"/>
                <a:ea typeface="微软雅黑" pitchFamily="34" charset="-122"/>
              </a:rPr>
              <a:t>、有线宽带的立体覆盖，打造有线无线高速接入的感知体验</a:t>
            </a:r>
          </a:p>
        </p:txBody>
      </p:sp>
      <p:sp>
        <p:nvSpPr>
          <p:cNvPr id="13" name="椭圆 12"/>
          <p:cNvSpPr/>
          <p:nvPr/>
        </p:nvSpPr>
        <p:spPr bwMode="auto">
          <a:xfrm>
            <a:off x="7197725" y="492547"/>
            <a:ext cx="723900" cy="677862"/>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4" name="椭圆 13"/>
          <p:cNvSpPr/>
          <p:nvPr/>
        </p:nvSpPr>
        <p:spPr bwMode="auto">
          <a:xfrm>
            <a:off x="8061325" y="476672"/>
            <a:ext cx="723900" cy="677862"/>
          </a:xfrm>
          <a:prstGeom prst="ellipse">
            <a:avLst/>
          </a:prstGeom>
          <a:blipFill dpi="0" rotWithShape="1">
            <a:blip r:embed="rId10"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5" name="椭圆 14"/>
          <p:cNvSpPr/>
          <p:nvPr/>
        </p:nvSpPr>
        <p:spPr bwMode="auto">
          <a:xfrm>
            <a:off x="6334125" y="476672"/>
            <a:ext cx="723900" cy="677862"/>
          </a:xfrm>
          <a:prstGeom prst="ellipse">
            <a:avLst/>
          </a:prstGeom>
          <a:blipFill dpi="0" rotWithShape="1">
            <a:blip r:embed="rId11"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Tree>
    <p:extLst>
      <p:ext uri="{BB962C8B-B14F-4D97-AF65-F5344CB8AC3E}">
        <p14:creationId xmlns:p14="http://schemas.microsoft.com/office/powerpoint/2010/main" val="861334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9" name="组合 28"/>
          <p:cNvGrpSpPr/>
          <p:nvPr/>
        </p:nvGrpSpPr>
        <p:grpSpPr>
          <a:xfrm>
            <a:off x="179511" y="3428999"/>
            <a:ext cx="1944217" cy="830997"/>
            <a:chOff x="179511" y="3428999"/>
            <a:chExt cx="1944217" cy="830997"/>
          </a:xfrm>
        </p:grpSpPr>
        <p:sp>
          <p:nvSpPr>
            <p:cNvPr id="80" name="Line 61"/>
            <p:cNvSpPr>
              <a:spLocks noChangeShapeType="1"/>
            </p:cNvSpPr>
            <p:nvPr/>
          </p:nvSpPr>
          <p:spPr bwMode="auto">
            <a:xfrm>
              <a:off x="1623667" y="3800010"/>
              <a:ext cx="50006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sp>
          <p:nvSpPr>
            <p:cNvPr id="15375" name="Text Box 35"/>
            <p:cNvSpPr txBox="1">
              <a:spLocks noChangeArrowheads="1"/>
            </p:cNvSpPr>
            <p:nvPr/>
          </p:nvSpPr>
          <p:spPr bwMode="black">
            <a:xfrm>
              <a:off x="179512" y="3429000"/>
              <a:ext cx="1584783"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endParaRPr lang="zh-CN" altLang="en-US">
                <a:latin typeface="微软雅黑" pitchFamily="34" charset="-122"/>
                <a:ea typeface="微软雅黑" pitchFamily="34" charset="-122"/>
              </a:endParaRPr>
            </a:p>
          </p:txBody>
        </p:sp>
        <p:sp>
          <p:nvSpPr>
            <p:cNvPr id="15385" name="AutoShape 49"/>
            <p:cNvSpPr>
              <a:spLocks noChangeArrowheads="1"/>
            </p:cNvSpPr>
            <p:nvPr/>
          </p:nvSpPr>
          <p:spPr bwMode="auto">
            <a:xfrm>
              <a:off x="179511" y="3428999"/>
              <a:ext cx="1443003" cy="830997"/>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b="1">
                  <a:latin typeface="微软雅黑" pitchFamily="34" charset="-122"/>
                  <a:ea typeface="微软雅黑" pitchFamily="34" charset="-122"/>
                </a:rPr>
                <a:t>防疫：防控</a:t>
              </a:r>
              <a:r>
                <a:rPr lang="zh-CN" altLang="en-US" sz="1400">
                  <a:latin typeface="微软雅黑" pitchFamily="34" charset="-122"/>
                  <a:ea typeface="微软雅黑" pitchFamily="34" charset="-122"/>
                </a:rPr>
                <a:t>及时</a:t>
              </a:r>
              <a:endParaRPr lang="en-US" altLang="zh-CN" sz="1400">
                <a:latin typeface="微软雅黑" pitchFamily="34" charset="-122"/>
                <a:ea typeface="微软雅黑" pitchFamily="34" charset="-122"/>
              </a:endParaRPr>
            </a:p>
            <a:p>
              <a:r>
                <a:rPr lang="zh-CN" altLang="en-US" sz="1400" b="1">
                  <a:latin typeface="微软雅黑" pitchFamily="34" charset="-122"/>
                  <a:ea typeface="微软雅黑" pitchFamily="34" charset="-122"/>
                </a:rPr>
                <a:t>治疗：</a:t>
              </a:r>
              <a:r>
                <a:rPr lang="zh-CN" altLang="en-US" sz="1400">
                  <a:latin typeface="微软雅黑" pitchFamily="34" charset="-122"/>
                  <a:ea typeface="微软雅黑" pitchFamily="34" charset="-122"/>
                </a:rPr>
                <a:t>优质便捷</a:t>
              </a:r>
              <a:endParaRPr lang="en-US" altLang="zh-CN" sz="1400">
                <a:latin typeface="微软雅黑" pitchFamily="34" charset="-122"/>
                <a:ea typeface="微软雅黑" pitchFamily="34" charset="-122"/>
              </a:endParaRPr>
            </a:p>
            <a:p>
              <a:r>
                <a:rPr lang="zh-CN" altLang="en-US" sz="1400" b="1">
                  <a:latin typeface="微软雅黑" pitchFamily="34" charset="-122"/>
                  <a:ea typeface="微软雅黑" pitchFamily="34" charset="-122"/>
                </a:rPr>
                <a:t>保健：</a:t>
              </a:r>
              <a:r>
                <a:rPr lang="zh-CN" altLang="en-US" sz="1400">
                  <a:latin typeface="微软雅黑" pitchFamily="34" charset="-122"/>
                  <a:ea typeface="微软雅黑" pitchFamily="34" charset="-122"/>
                </a:rPr>
                <a:t>随时贴身</a:t>
              </a:r>
            </a:p>
          </p:txBody>
        </p:sp>
        <p:cxnSp>
          <p:nvCxnSpPr>
            <p:cNvPr id="12" name="肘形连接符 11"/>
            <p:cNvCxnSpPr/>
            <p:nvPr/>
          </p:nvCxnSpPr>
          <p:spPr>
            <a:xfrm rot="10800000" flipV="1">
              <a:off x="852162" y="3583986"/>
              <a:ext cx="1136531" cy="328616"/>
            </a:xfrm>
            <a:prstGeom prst="bentConnector4">
              <a:avLst>
                <a:gd name="adj1" fmla="val 23811"/>
                <a:gd name="adj2" fmla="val 169564"/>
              </a:avLst>
            </a:prstGeom>
            <a:noFill/>
            <a:ln>
              <a:noFill/>
            </a:ln>
          </p:spPr>
          <p:style>
            <a:lnRef idx="2">
              <a:schemeClr val="accent1">
                <a:shade val="50000"/>
              </a:schemeClr>
            </a:lnRef>
            <a:fillRef idx="1">
              <a:schemeClr val="accent1"/>
            </a:fillRef>
            <a:effectRef idx="0">
              <a:schemeClr val="accent1"/>
            </a:effectRef>
            <a:fontRef idx="minor">
              <a:schemeClr val="lt1"/>
            </a:fontRef>
          </p:style>
        </p:cxnSp>
      </p:grpSp>
      <p:graphicFrame>
        <p:nvGraphicFramePr>
          <p:cNvPr id="96" name="图示 95"/>
          <p:cNvGraphicFramePr/>
          <p:nvPr>
            <p:extLst>
              <p:ext uri="{D42A27DB-BD31-4B8C-83A1-F6EECF244321}">
                <p14:modId xmlns:p14="http://schemas.microsoft.com/office/powerpoint/2010/main" val="477635470"/>
              </p:ext>
            </p:extLst>
          </p:nvPr>
        </p:nvGraphicFramePr>
        <p:xfrm>
          <a:off x="1240501" y="1628801"/>
          <a:ext cx="6499851" cy="38164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7" name="椭圆 96"/>
          <p:cNvSpPr/>
          <p:nvPr/>
        </p:nvSpPr>
        <p:spPr>
          <a:xfrm>
            <a:off x="4100816" y="3717033"/>
            <a:ext cx="805693" cy="826220"/>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endParaRPr>
          </a:p>
        </p:txBody>
      </p:sp>
      <p:sp>
        <p:nvSpPr>
          <p:cNvPr id="98" name="矩形 97"/>
          <p:cNvSpPr/>
          <p:nvPr/>
        </p:nvSpPr>
        <p:spPr>
          <a:xfrm>
            <a:off x="4192829" y="2633938"/>
            <a:ext cx="656321" cy="369332"/>
          </a:xfrm>
          <a:prstGeom prst="rect">
            <a:avLst/>
          </a:prstGeom>
        </p:spPr>
        <p:txBody>
          <a:bodyPr wrap="none">
            <a:spAutoFit/>
          </a:bodyPr>
          <a:lstStyle/>
          <a:p>
            <a:r>
              <a:rPr lang="zh-CN" altLang="en-US"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政府</a:t>
            </a:r>
            <a:endParaRPr lang="en-US" altLang="zh-CN"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99" name="矩形 98"/>
          <p:cNvSpPr/>
          <p:nvPr/>
        </p:nvSpPr>
        <p:spPr>
          <a:xfrm>
            <a:off x="3184717" y="4725145"/>
            <a:ext cx="656321" cy="369332"/>
          </a:xfrm>
          <a:prstGeom prst="rect">
            <a:avLst/>
          </a:prstGeom>
        </p:spPr>
        <p:txBody>
          <a:bodyPr wrap="none">
            <a:spAutoFit/>
          </a:bodyPr>
          <a:lstStyle/>
          <a:p>
            <a:r>
              <a:rPr lang="zh-CN" altLang="en-US"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居民</a:t>
            </a:r>
            <a:endParaRPr lang="en-US" altLang="zh-CN"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00" name="矩形 99"/>
          <p:cNvSpPr/>
          <p:nvPr/>
        </p:nvSpPr>
        <p:spPr>
          <a:xfrm>
            <a:off x="5200941" y="4725145"/>
            <a:ext cx="656321" cy="369332"/>
          </a:xfrm>
          <a:prstGeom prst="rect">
            <a:avLst/>
          </a:prstGeom>
        </p:spPr>
        <p:txBody>
          <a:bodyPr wrap="none">
            <a:spAutoFit/>
          </a:bodyPr>
          <a:lstStyle/>
          <a:p>
            <a:r>
              <a:rPr lang="zh-CN" altLang="en-US"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企业</a:t>
            </a:r>
            <a:endParaRPr lang="en-US" altLang="zh-CN"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01" name="矩形 100"/>
          <p:cNvSpPr/>
          <p:nvPr/>
        </p:nvSpPr>
        <p:spPr>
          <a:xfrm>
            <a:off x="4192828" y="3806977"/>
            <a:ext cx="656321" cy="646331"/>
          </a:xfrm>
          <a:prstGeom prst="rect">
            <a:avLst/>
          </a:prstGeom>
        </p:spPr>
        <p:txBody>
          <a:bodyPr wrap="none">
            <a:spAutoFit/>
          </a:bodyPr>
          <a:lstStyle/>
          <a:p>
            <a:pPr lvl="0" algn="ctr"/>
            <a:r>
              <a:rPr lang="zh-CN" altLang="en-US" b="1" smtClean="0">
                <a:solidFill>
                  <a:schemeClr val="bg1"/>
                </a:solidFill>
                <a:latin typeface="微软雅黑" pitchFamily="34" charset="-122"/>
                <a:ea typeface="微软雅黑" pitchFamily="34" charset="-122"/>
              </a:rPr>
              <a:t>产业</a:t>
            </a:r>
            <a:endParaRPr lang="en-US" altLang="zh-CN" b="1" smtClean="0">
              <a:solidFill>
                <a:schemeClr val="bg1"/>
              </a:solidFill>
              <a:latin typeface="微软雅黑" pitchFamily="34" charset="-122"/>
              <a:ea typeface="微软雅黑" pitchFamily="34" charset="-122"/>
            </a:endParaRPr>
          </a:p>
          <a:p>
            <a:pPr lvl="0" algn="ctr"/>
            <a:r>
              <a:rPr lang="zh-CN" altLang="en-US" b="1" smtClean="0">
                <a:solidFill>
                  <a:schemeClr val="bg1"/>
                </a:solidFill>
                <a:latin typeface="微软雅黑" pitchFamily="34" charset="-122"/>
                <a:ea typeface="微软雅黑" pitchFamily="34" charset="-122"/>
              </a:rPr>
              <a:t>园区</a:t>
            </a:r>
            <a:endParaRPr lang="zh-CN" altLang="en-US" b="1">
              <a:solidFill>
                <a:schemeClr val="bg1"/>
              </a:solidFill>
              <a:latin typeface="微软雅黑" pitchFamily="34" charset="-122"/>
              <a:ea typeface="微软雅黑" pitchFamily="34" charset="-122"/>
            </a:endParaRPr>
          </a:p>
        </p:txBody>
      </p:sp>
      <p:sp>
        <p:nvSpPr>
          <p:cNvPr id="15370" name="AutoShape 33"/>
          <p:cNvSpPr>
            <a:spLocks noChangeArrowheads="1"/>
          </p:cNvSpPr>
          <p:nvPr/>
        </p:nvSpPr>
        <p:spPr bwMode="auto">
          <a:xfrm>
            <a:off x="2763794" y="1052736"/>
            <a:ext cx="3392382" cy="576064"/>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smtClean="0">
                <a:latin typeface="微软雅黑" pitchFamily="34" charset="-122"/>
                <a:ea typeface="微软雅黑" pitchFamily="34" charset="-122"/>
              </a:rPr>
              <a:t>办公高效   监管有力  服务全面  廉政亲民</a:t>
            </a:r>
            <a:endParaRPr lang="zh-CN" altLang="en-US" sz="1400">
              <a:latin typeface="微软雅黑" pitchFamily="34" charset="-122"/>
              <a:ea typeface="微软雅黑" pitchFamily="34" charset="-122"/>
            </a:endParaRPr>
          </a:p>
        </p:txBody>
      </p:sp>
      <p:grpSp>
        <p:nvGrpSpPr>
          <p:cNvPr id="15363" name="组合 68"/>
          <p:cNvGrpSpPr>
            <a:grpSpLocks/>
          </p:cNvGrpSpPr>
          <p:nvPr/>
        </p:nvGrpSpPr>
        <p:grpSpPr bwMode="auto">
          <a:xfrm>
            <a:off x="0" y="260648"/>
            <a:ext cx="9144000" cy="924271"/>
            <a:chOff x="0" y="343673"/>
            <a:chExt cx="9144000" cy="925433"/>
          </a:xfrm>
        </p:grpSpPr>
        <p:sp>
          <p:nvSpPr>
            <p:cNvPr id="15364" name="Text Box 3"/>
            <p:cNvSpPr txBox="1">
              <a:spLocks noChangeArrowheads="1"/>
            </p:cNvSpPr>
            <p:nvPr/>
          </p:nvSpPr>
          <p:spPr bwMode="auto">
            <a:xfrm>
              <a:off x="255116" y="343673"/>
              <a:ext cx="6261100" cy="523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algn="l" eaLnBrk="1" hangingPunct="1"/>
              <a:r>
                <a:rPr lang="zh-CN" altLang="en-US" sz="2800" b="1" smtClean="0">
                  <a:solidFill>
                    <a:srgbClr val="0070C0"/>
                  </a:solidFill>
                  <a:ea typeface="微软雅黑" pitchFamily="34" charset="-122"/>
                </a:rPr>
                <a:t>园区解构：</a:t>
              </a:r>
              <a:r>
                <a:rPr lang="en-US" altLang="zh-CN" sz="2800" b="1" smtClean="0">
                  <a:solidFill>
                    <a:srgbClr val="FF0000"/>
                  </a:solidFill>
                  <a:ea typeface="微软雅黑" pitchFamily="34" charset="-122"/>
                </a:rPr>
                <a:t>4</a:t>
              </a:r>
              <a:r>
                <a:rPr lang="en-US" altLang="zh-CN" sz="2800" b="1" smtClean="0">
                  <a:solidFill>
                    <a:srgbClr val="0070C0"/>
                  </a:solidFill>
                  <a:ea typeface="微软雅黑" pitchFamily="34" charset="-122"/>
                </a:rPr>
                <a:t> </a:t>
              </a:r>
              <a:r>
                <a:rPr lang="zh-CN" altLang="en-US" sz="2800" b="1" smtClean="0">
                  <a:solidFill>
                    <a:srgbClr val="0070C0"/>
                  </a:solidFill>
                  <a:ea typeface="微软雅黑" pitchFamily="34" charset="-122"/>
                </a:rPr>
                <a:t>圈层 </a:t>
              </a:r>
              <a:r>
                <a:rPr lang="en-US" altLang="zh-CN" sz="2800" b="1" smtClean="0">
                  <a:solidFill>
                    <a:srgbClr val="FF0000"/>
                  </a:solidFill>
                  <a:ea typeface="微软雅黑" pitchFamily="34" charset="-122"/>
                </a:rPr>
                <a:t>3 </a:t>
              </a:r>
              <a:r>
                <a:rPr lang="zh-CN" altLang="en-US" sz="2800" b="1" smtClean="0">
                  <a:solidFill>
                    <a:srgbClr val="0070C0"/>
                  </a:solidFill>
                  <a:ea typeface="微软雅黑" pitchFamily="34" charset="-122"/>
                </a:rPr>
                <a:t>体系 </a:t>
              </a:r>
              <a:r>
                <a:rPr lang="en-US" altLang="zh-CN" sz="2800" b="1" smtClean="0">
                  <a:solidFill>
                    <a:srgbClr val="FF0000"/>
                  </a:solidFill>
                  <a:ea typeface="微软雅黑" pitchFamily="34" charset="-122"/>
                </a:rPr>
                <a:t>9</a:t>
              </a:r>
              <a:r>
                <a:rPr lang="en-US" altLang="zh-CN" sz="2800" b="1" smtClean="0">
                  <a:solidFill>
                    <a:srgbClr val="0070C0"/>
                  </a:solidFill>
                  <a:ea typeface="微软雅黑" pitchFamily="34" charset="-122"/>
                </a:rPr>
                <a:t> </a:t>
              </a:r>
              <a:r>
                <a:rPr lang="zh-CN" altLang="en-US" sz="2800" b="1" smtClean="0">
                  <a:solidFill>
                    <a:srgbClr val="0070C0"/>
                  </a:solidFill>
                  <a:ea typeface="微软雅黑" pitchFamily="34" charset="-122"/>
                </a:rPr>
                <a:t>需求</a:t>
              </a:r>
              <a:endParaRPr lang="zh-CN" altLang="en-US" sz="2800"/>
            </a:p>
          </p:txBody>
        </p:sp>
        <p:cxnSp>
          <p:nvCxnSpPr>
            <p:cNvPr id="65" name="直接连接符 64"/>
            <p:cNvCxnSpPr/>
            <p:nvPr/>
          </p:nvCxnSpPr>
          <p:spPr>
            <a:xfrm>
              <a:off x="0" y="923839"/>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6" name="椭圆 65"/>
            <p:cNvSpPr/>
            <p:nvPr/>
          </p:nvSpPr>
          <p:spPr>
            <a:xfrm>
              <a:off x="7232650" y="565183"/>
              <a:ext cx="723900" cy="703923"/>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zh-CN" sz="2000">
                <a:solidFill>
                  <a:schemeClr val="tx1"/>
                </a:solidFill>
                <a:latin typeface="Arial" pitchFamily="34" charset="0"/>
                <a:ea typeface="宋体" pitchFamily="2" charset="-122"/>
              </a:endParaRPr>
            </a:p>
          </p:txBody>
        </p:sp>
        <p:sp>
          <p:nvSpPr>
            <p:cNvPr id="67" name="椭圆 66"/>
            <p:cNvSpPr/>
            <p:nvPr/>
          </p:nvSpPr>
          <p:spPr>
            <a:xfrm>
              <a:off x="8096250" y="549288"/>
              <a:ext cx="723900" cy="703922"/>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zh-CN" sz="2000">
                <a:solidFill>
                  <a:schemeClr val="tx1"/>
                </a:solidFill>
                <a:latin typeface="Arial" pitchFamily="34" charset="0"/>
                <a:ea typeface="宋体" pitchFamily="2" charset="-122"/>
              </a:endParaRPr>
            </a:p>
          </p:txBody>
        </p:sp>
        <p:sp>
          <p:nvSpPr>
            <p:cNvPr id="68" name="椭圆 67"/>
            <p:cNvSpPr/>
            <p:nvPr/>
          </p:nvSpPr>
          <p:spPr>
            <a:xfrm>
              <a:off x="6369050" y="549288"/>
              <a:ext cx="723900" cy="703922"/>
            </a:xfrm>
            <a:prstGeom prst="ellipse">
              <a:avLst/>
            </a:prstGeom>
            <a:blipFill dpi="0" rotWithShape="1">
              <a:blip r:embed="rId10" cstate="email">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zh-CN" sz="2000">
                <a:solidFill>
                  <a:schemeClr val="tx1"/>
                </a:solidFill>
                <a:latin typeface="Arial" pitchFamily="34" charset="0"/>
                <a:ea typeface="宋体" pitchFamily="2" charset="-122"/>
              </a:endParaRPr>
            </a:p>
          </p:txBody>
        </p:sp>
      </p:grpSp>
      <p:grpSp>
        <p:nvGrpSpPr>
          <p:cNvPr id="23" name="组合 22"/>
          <p:cNvGrpSpPr/>
          <p:nvPr/>
        </p:nvGrpSpPr>
        <p:grpSpPr>
          <a:xfrm>
            <a:off x="179511" y="4446340"/>
            <a:ext cx="1872209" cy="1171293"/>
            <a:chOff x="179511" y="4446340"/>
            <a:chExt cx="1872209" cy="1171293"/>
          </a:xfrm>
        </p:grpSpPr>
        <p:sp>
          <p:nvSpPr>
            <p:cNvPr id="15376" name="Text Box 35"/>
            <p:cNvSpPr txBox="1">
              <a:spLocks noChangeArrowheads="1"/>
            </p:cNvSpPr>
            <p:nvPr/>
          </p:nvSpPr>
          <p:spPr bwMode="black">
            <a:xfrm>
              <a:off x="259261" y="4448082"/>
              <a:ext cx="179245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zh-CN" altLang="en-US" sz="1400" smtClean="0">
                  <a:latin typeface="微软雅黑" pitchFamily="34" charset="-122"/>
                  <a:ea typeface="微软雅黑" pitchFamily="34" charset="-122"/>
                </a:rPr>
                <a:t>饮食</a:t>
              </a:r>
              <a:r>
                <a:rPr lang="zh-CN" altLang="en-US" sz="1400">
                  <a:latin typeface="微软雅黑" pitchFamily="34" charset="-122"/>
                  <a:ea typeface="微软雅黑" pitchFamily="34" charset="-122"/>
                </a:rPr>
                <a:t>、购物、出游、娱乐、社交、家政、就业等生活服务深入家庭社区，随需随取</a:t>
              </a:r>
            </a:p>
            <a:p>
              <a:pPr eaLnBrk="1" hangingPunct="1"/>
              <a:endParaRPr lang="zh-CN" altLang="en-US" sz="1400">
                <a:latin typeface="微软雅黑" pitchFamily="34" charset="-122"/>
                <a:ea typeface="微软雅黑" pitchFamily="34" charset="-122"/>
              </a:endParaRPr>
            </a:p>
          </p:txBody>
        </p:sp>
        <p:sp>
          <p:nvSpPr>
            <p:cNvPr id="15386" name="AutoShape 50"/>
            <p:cNvSpPr>
              <a:spLocks noChangeArrowheads="1"/>
            </p:cNvSpPr>
            <p:nvPr/>
          </p:nvSpPr>
          <p:spPr bwMode="auto">
            <a:xfrm>
              <a:off x="179511" y="4446340"/>
              <a:ext cx="1736545" cy="958791"/>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endParaRPr lang="zh-CN" altLang="en-US">
                <a:latin typeface="微软雅黑" pitchFamily="34" charset="-122"/>
                <a:ea typeface="微软雅黑" pitchFamily="34" charset="-122"/>
              </a:endParaRPr>
            </a:p>
          </p:txBody>
        </p:sp>
        <p:sp>
          <p:nvSpPr>
            <p:cNvPr id="26" name="Line 56"/>
            <p:cNvSpPr>
              <a:spLocks noChangeShapeType="1"/>
            </p:cNvSpPr>
            <p:nvPr/>
          </p:nvSpPr>
          <p:spPr bwMode="auto">
            <a:xfrm>
              <a:off x="1193311" y="5312178"/>
              <a:ext cx="85840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sp>
          <p:nvSpPr>
            <p:cNvPr id="27" name="Line 57"/>
            <p:cNvSpPr>
              <a:spLocks noChangeShapeType="1"/>
            </p:cNvSpPr>
            <p:nvPr/>
          </p:nvSpPr>
          <p:spPr bwMode="auto">
            <a:xfrm flipV="1">
              <a:off x="1187623" y="5161086"/>
              <a:ext cx="5687" cy="1510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grpSp>
        <p:nvGrpSpPr>
          <p:cNvPr id="18" name="组合 17"/>
          <p:cNvGrpSpPr/>
          <p:nvPr/>
        </p:nvGrpSpPr>
        <p:grpSpPr>
          <a:xfrm>
            <a:off x="6812453" y="3462099"/>
            <a:ext cx="2079756" cy="830997"/>
            <a:chOff x="6812453" y="3428999"/>
            <a:chExt cx="2079756" cy="830997"/>
          </a:xfrm>
        </p:grpSpPr>
        <p:sp>
          <p:nvSpPr>
            <p:cNvPr id="15371" name="AutoShape 34"/>
            <p:cNvSpPr>
              <a:spLocks noChangeArrowheads="1"/>
            </p:cNvSpPr>
            <p:nvPr/>
          </p:nvSpPr>
          <p:spPr bwMode="auto">
            <a:xfrm>
              <a:off x="7312514" y="3428999"/>
              <a:ext cx="1579695" cy="830997"/>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300" smtClean="0">
                  <a:latin typeface="微软雅黑" pitchFamily="34" charset="-122"/>
                  <a:ea typeface="微软雅黑" pitchFamily="34" charset="-122"/>
                </a:rPr>
                <a:t>金融、贸易、物流、</a:t>
              </a:r>
              <a:endParaRPr lang="en-US" altLang="zh-CN" sz="1300" smtClean="0">
                <a:latin typeface="微软雅黑" pitchFamily="34" charset="-122"/>
                <a:ea typeface="微软雅黑" pitchFamily="34" charset="-122"/>
              </a:endParaRPr>
            </a:p>
            <a:p>
              <a:r>
                <a:rPr lang="zh-CN" altLang="en-US" sz="1300" smtClean="0">
                  <a:latin typeface="微软雅黑" pitchFamily="34" charset="-122"/>
                  <a:ea typeface="微软雅黑" pitchFamily="34" charset="-122"/>
                </a:rPr>
                <a:t>咨询、中介等生产</a:t>
              </a:r>
              <a:endParaRPr lang="en-US" altLang="zh-CN" sz="1300" smtClean="0">
                <a:latin typeface="微软雅黑" pitchFamily="34" charset="-122"/>
                <a:ea typeface="微软雅黑" pitchFamily="34" charset="-122"/>
              </a:endParaRPr>
            </a:p>
            <a:p>
              <a:r>
                <a:rPr lang="zh-CN" altLang="en-US" sz="1300" smtClean="0">
                  <a:latin typeface="微软雅黑" pitchFamily="34" charset="-122"/>
                  <a:ea typeface="微软雅黑" pitchFamily="34" charset="-122"/>
                </a:rPr>
                <a:t>性服务业发展配套</a:t>
              </a:r>
              <a:endParaRPr lang="zh-CN" altLang="en-US" sz="1300">
                <a:latin typeface="微软雅黑" pitchFamily="34" charset="-122"/>
                <a:ea typeface="微软雅黑" pitchFamily="34" charset="-122"/>
              </a:endParaRPr>
            </a:p>
          </p:txBody>
        </p:sp>
        <p:sp>
          <p:nvSpPr>
            <p:cNvPr id="31" name="Line 61"/>
            <p:cNvSpPr>
              <a:spLocks noChangeShapeType="1"/>
            </p:cNvSpPr>
            <p:nvPr/>
          </p:nvSpPr>
          <p:spPr bwMode="auto">
            <a:xfrm>
              <a:off x="6812453" y="3776301"/>
              <a:ext cx="50006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grpSp>
        <p:nvGrpSpPr>
          <p:cNvPr id="21" name="组合 20"/>
          <p:cNvGrpSpPr/>
          <p:nvPr/>
        </p:nvGrpSpPr>
        <p:grpSpPr>
          <a:xfrm>
            <a:off x="5796136" y="5888241"/>
            <a:ext cx="2210902" cy="781119"/>
            <a:chOff x="5868144" y="5888241"/>
            <a:chExt cx="2210902" cy="781119"/>
          </a:xfrm>
        </p:grpSpPr>
        <p:sp>
          <p:nvSpPr>
            <p:cNvPr id="15373" name="AutoShape 36"/>
            <p:cNvSpPr>
              <a:spLocks noChangeArrowheads="1"/>
            </p:cNvSpPr>
            <p:nvPr/>
          </p:nvSpPr>
          <p:spPr bwMode="auto">
            <a:xfrm>
              <a:off x="6393427" y="5888241"/>
              <a:ext cx="1685619" cy="781119"/>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endParaRPr lang="zh-CN" altLang="en-US">
                <a:latin typeface="微软雅黑" pitchFamily="34" charset="-122"/>
                <a:ea typeface="微软雅黑" pitchFamily="34" charset="-122"/>
              </a:endParaRPr>
            </a:p>
          </p:txBody>
        </p:sp>
        <p:sp>
          <p:nvSpPr>
            <p:cNvPr id="15381" name="Text Box 35"/>
            <p:cNvSpPr txBox="1">
              <a:spLocks noChangeArrowheads="1"/>
            </p:cNvSpPr>
            <p:nvPr/>
          </p:nvSpPr>
          <p:spPr bwMode="black">
            <a:xfrm>
              <a:off x="6440519" y="5888242"/>
              <a:ext cx="1638527"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algn="l" eaLnBrk="1" hangingPunct="1"/>
              <a:r>
                <a:rPr lang="zh-CN" altLang="zh-CN" sz="1400">
                  <a:latin typeface="微软雅黑" pitchFamily="34" charset="-122"/>
                  <a:ea typeface="微软雅黑" pitchFamily="34" charset="-122"/>
                </a:rPr>
                <a:t> </a:t>
              </a:r>
              <a:r>
                <a:rPr lang="zh-CN" altLang="en-US" sz="1400" b="1" smtClean="0">
                  <a:latin typeface="微软雅黑" pitchFamily="34" charset="-122"/>
                  <a:ea typeface="微软雅黑" pitchFamily="34" charset="-122"/>
                </a:rPr>
                <a:t>监控：</a:t>
              </a:r>
              <a:r>
                <a:rPr lang="zh-CN" altLang="en-US" sz="1400" smtClean="0">
                  <a:latin typeface="微软雅黑" pitchFamily="34" charset="-122"/>
                  <a:ea typeface="微软雅黑" pitchFamily="34" charset="-122"/>
                </a:rPr>
                <a:t>全面深入</a:t>
              </a:r>
              <a:endParaRPr lang="en-US" altLang="zh-CN" sz="1400" smtClean="0">
                <a:latin typeface="微软雅黑" pitchFamily="34" charset="-122"/>
                <a:ea typeface="微软雅黑" pitchFamily="34" charset="-122"/>
              </a:endParaRPr>
            </a:p>
            <a:p>
              <a:pPr algn="l" eaLnBrk="1" hangingPunct="1"/>
              <a:r>
                <a:rPr lang="zh-CN" altLang="en-US" sz="1400" b="1" smtClean="0">
                  <a:latin typeface="微软雅黑" pitchFamily="34" charset="-122"/>
                  <a:ea typeface="微软雅黑" pitchFamily="34" charset="-122"/>
                </a:rPr>
                <a:t> 响应：</a:t>
              </a:r>
              <a:r>
                <a:rPr lang="zh-CN" altLang="en-US" sz="1400" smtClean="0">
                  <a:latin typeface="微软雅黑" pitchFamily="34" charset="-122"/>
                  <a:ea typeface="微软雅黑" pitchFamily="34" charset="-122"/>
                </a:rPr>
                <a:t>及时敏锐</a:t>
              </a:r>
              <a:endParaRPr lang="en-US" altLang="zh-CN" sz="1400" smtClean="0">
                <a:latin typeface="微软雅黑" pitchFamily="34" charset="-122"/>
                <a:ea typeface="微软雅黑" pitchFamily="34" charset="-122"/>
              </a:endParaRPr>
            </a:p>
            <a:p>
              <a:pPr algn="l" eaLnBrk="1" hangingPunct="1"/>
              <a:r>
                <a:rPr lang="zh-CN" altLang="en-US" sz="1400" b="1" smtClean="0">
                  <a:latin typeface="微软雅黑" pitchFamily="34" charset="-122"/>
                  <a:ea typeface="微软雅黑" pitchFamily="34" charset="-122"/>
                </a:rPr>
                <a:t> 处置：</a:t>
              </a:r>
              <a:r>
                <a:rPr lang="zh-CN" altLang="en-US" sz="1400" smtClean="0">
                  <a:latin typeface="微软雅黑" pitchFamily="34" charset="-122"/>
                  <a:ea typeface="微软雅黑" pitchFamily="34" charset="-122"/>
                </a:rPr>
                <a:t>联动迅速</a:t>
              </a:r>
              <a:endParaRPr lang="zh-CN" altLang="en-US" sz="1400">
                <a:latin typeface="微软雅黑" pitchFamily="34" charset="-122"/>
                <a:ea typeface="微软雅黑" pitchFamily="34" charset="-122"/>
              </a:endParaRPr>
            </a:p>
          </p:txBody>
        </p:sp>
        <p:sp>
          <p:nvSpPr>
            <p:cNvPr id="33" name="Line 63"/>
            <p:cNvSpPr>
              <a:spLocks noChangeShapeType="1"/>
            </p:cNvSpPr>
            <p:nvPr/>
          </p:nvSpPr>
          <p:spPr bwMode="auto">
            <a:xfrm flipV="1">
              <a:off x="5868144" y="6237312"/>
              <a:ext cx="52528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grpSp>
        <p:nvGrpSpPr>
          <p:cNvPr id="19" name="组合 18"/>
          <p:cNvGrpSpPr/>
          <p:nvPr/>
        </p:nvGrpSpPr>
        <p:grpSpPr>
          <a:xfrm>
            <a:off x="6804248" y="4365104"/>
            <a:ext cx="1872208" cy="875066"/>
            <a:chOff x="6804248" y="4365104"/>
            <a:chExt cx="1872208" cy="875066"/>
          </a:xfrm>
        </p:grpSpPr>
        <p:sp>
          <p:nvSpPr>
            <p:cNvPr id="15372" name="AutoShape 35"/>
            <p:cNvSpPr>
              <a:spLocks noChangeArrowheads="1"/>
            </p:cNvSpPr>
            <p:nvPr/>
          </p:nvSpPr>
          <p:spPr bwMode="auto">
            <a:xfrm>
              <a:off x="6948264" y="4365104"/>
              <a:ext cx="1728192" cy="716900"/>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a:latin typeface="微软雅黑" pitchFamily="34" charset="-122"/>
                  <a:ea typeface="微软雅黑" pitchFamily="34" charset="-122"/>
                </a:rPr>
                <a:t>研发、制造、供销</a:t>
              </a:r>
              <a:r>
                <a:rPr lang="zh-CN" altLang="en-US" sz="1400" smtClean="0">
                  <a:latin typeface="微软雅黑" pitchFamily="34" charset="-122"/>
                  <a:ea typeface="微软雅黑" pitchFamily="34" charset="-122"/>
                </a:rPr>
                <a:t>、</a:t>
              </a:r>
              <a:endParaRPr lang="en-US" altLang="zh-CN" sz="1400" smtClean="0">
                <a:latin typeface="微软雅黑" pitchFamily="34" charset="-122"/>
                <a:ea typeface="微软雅黑" pitchFamily="34" charset="-122"/>
              </a:endParaRPr>
            </a:p>
            <a:p>
              <a:r>
                <a:rPr lang="zh-CN" altLang="en-US" sz="1400" smtClean="0">
                  <a:latin typeface="微软雅黑" pitchFamily="34" charset="-122"/>
                  <a:ea typeface="微软雅黑" pitchFamily="34" charset="-122"/>
                </a:rPr>
                <a:t>财务、办公</a:t>
              </a:r>
              <a:r>
                <a:rPr lang="zh-CN" altLang="en-US" sz="1400">
                  <a:latin typeface="微软雅黑" pitchFamily="34" charset="-122"/>
                  <a:ea typeface="微软雅黑" pitchFamily="34" charset="-122"/>
                </a:rPr>
                <a:t>、</a:t>
              </a:r>
              <a:r>
                <a:rPr lang="zh-CN" altLang="en-US" sz="1400" smtClean="0">
                  <a:latin typeface="微软雅黑" pitchFamily="34" charset="-122"/>
                  <a:ea typeface="微软雅黑" pitchFamily="34" charset="-122"/>
                </a:rPr>
                <a:t>管理</a:t>
              </a:r>
              <a:endParaRPr lang="en-US" altLang="zh-CN" sz="1400" smtClean="0">
                <a:latin typeface="微软雅黑" pitchFamily="34" charset="-122"/>
                <a:ea typeface="微软雅黑" pitchFamily="34" charset="-122"/>
              </a:endParaRPr>
            </a:p>
            <a:p>
              <a:r>
                <a:rPr lang="zh-CN" altLang="en-US" sz="1400" smtClean="0">
                  <a:latin typeface="微软雅黑" pitchFamily="34" charset="-122"/>
                  <a:ea typeface="微软雅黑" pitchFamily="34" charset="-122"/>
                </a:rPr>
                <a:t>各</a:t>
              </a:r>
              <a:r>
                <a:rPr lang="zh-CN" altLang="en-US" sz="1400">
                  <a:latin typeface="微软雅黑" pitchFamily="34" charset="-122"/>
                  <a:ea typeface="微软雅黑" pitchFamily="34" charset="-122"/>
                </a:rPr>
                <a:t>环节</a:t>
              </a:r>
              <a:r>
                <a:rPr lang="zh-CN" altLang="en-US" sz="1400" smtClean="0">
                  <a:latin typeface="微软雅黑" pitchFamily="34" charset="-122"/>
                  <a:ea typeface="微软雅黑" pitchFamily="34" charset="-122"/>
                </a:rPr>
                <a:t>智能化</a:t>
              </a:r>
              <a:endParaRPr lang="en-US" altLang="zh-CN" sz="1400">
                <a:latin typeface="微软雅黑" pitchFamily="34" charset="-122"/>
                <a:ea typeface="微软雅黑" pitchFamily="34" charset="-122"/>
              </a:endParaRPr>
            </a:p>
          </p:txBody>
        </p:sp>
        <p:sp>
          <p:nvSpPr>
            <p:cNvPr id="32" name="Line 62"/>
            <p:cNvSpPr>
              <a:spLocks noChangeShapeType="1"/>
            </p:cNvSpPr>
            <p:nvPr/>
          </p:nvSpPr>
          <p:spPr bwMode="auto">
            <a:xfrm>
              <a:off x="6804248" y="5240170"/>
              <a:ext cx="7191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sp>
          <p:nvSpPr>
            <p:cNvPr id="35" name="Line 57"/>
            <p:cNvSpPr>
              <a:spLocks noChangeShapeType="1"/>
            </p:cNvSpPr>
            <p:nvPr/>
          </p:nvSpPr>
          <p:spPr bwMode="auto">
            <a:xfrm flipV="1">
              <a:off x="7524328" y="5082004"/>
              <a:ext cx="0" cy="1581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grpSp>
        <p:nvGrpSpPr>
          <p:cNvPr id="41" name="组合 40"/>
          <p:cNvGrpSpPr/>
          <p:nvPr/>
        </p:nvGrpSpPr>
        <p:grpSpPr>
          <a:xfrm>
            <a:off x="1051407" y="5888241"/>
            <a:ext cx="2512481" cy="781119"/>
            <a:chOff x="1051407" y="5888241"/>
            <a:chExt cx="2512481" cy="781119"/>
          </a:xfrm>
        </p:grpSpPr>
        <p:grpSp>
          <p:nvGrpSpPr>
            <p:cNvPr id="22" name="组合 21"/>
            <p:cNvGrpSpPr/>
            <p:nvPr/>
          </p:nvGrpSpPr>
          <p:grpSpPr>
            <a:xfrm>
              <a:off x="1051407" y="5888241"/>
              <a:ext cx="2224449" cy="781119"/>
              <a:chOff x="1051407" y="5888241"/>
              <a:chExt cx="2224449" cy="781119"/>
            </a:xfrm>
          </p:grpSpPr>
          <p:sp>
            <p:nvSpPr>
              <p:cNvPr id="15377" name="Text Box 35"/>
              <p:cNvSpPr txBox="1">
                <a:spLocks noChangeArrowheads="1"/>
              </p:cNvSpPr>
              <p:nvPr/>
            </p:nvSpPr>
            <p:spPr bwMode="black">
              <a:xfrm>
                <a:off x="1113545" y="5941666"/>
                <a:ext cx="2162311"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endParaRPr lang="zh-CN" altLang="en-US" sz="1400">
                  <a:latin typeface="微软雅黑" pitchFamily="34" charset="-122"/>
                  <a:ea typeface="微软雅黑" pitchFamily="34" charset="-122"/>
                </a:endParaRPr>
              </a:p>
            </p:txBody>
          </p:sp>
          <p:sp>
            <p:nvSpPr>
              <p:cNvPr id="15387" name="AutoShape 51"/>
              <p:cNvSpPr>
                <a:spLocks noChangeArrowheads="1"/>
              </p:cNvSpPr>
              <p:nvPr/>
            </p:nvSpPr>
            <p:spPr bwMode="auto">
              <a:xfrm>
                <a:off x="1051407" y="5888241"/>
                <a:ext cx="1729299" cy="781119"/>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b="1">
                    <a:latin typeface="微软雅黑" pitchFamily="34" charset="-122"/>
                    <a:ea typeface="微软雅黑" pitchFamily="34" charset="-122"/>
                  </a:rPr>
                  <a:t>文化：</a:t>
                </a:r>
                <a:r>
                  <a:rPr lang="zh-CN" altLang="en-US" sz="1400">
                    <a:latin typeface="微软雅黑" pitchFamily="34" charset="-122"/>
                    <a:ea typeface="微软雅黑" pitchFamily="34" charset="-122"/>
                  </a:rPr>
                  <a:t>资讯获取随时</a:t>
                </a:r>
                <a:endParaRPr lang="en-US" altLang="zh-CN" sz="1400">
                  <a:latin typeface="微软雅黑" pitchFamily="34" charset="-122"/>
                  <a:ea typeface="微软雅黑" pitchFamily="34" charset="-122"/>
                </a:endParaRPr>
              </a:p>
              <a:p>
                <a:r>
                  <a:rPr lang="zh-CN" altLang="en-US" sz="1400" b="1">
                    <a:latin typeface="微软雅黑" pitchFamily="34" charset="-122"/>
                    <a:ea typeface="微软雅黑" pitchFamily="34" charset="-122"/>
                  </a:rPr>
                  <a:t>娱乐：</a:t>
                </a:r>
                <a:r>
                  <a:rPr lang="zh-CN" altLang="en-US" sz="1400">
                    <a:latin typeface="微软雅黑" pitchFamily="34" charset="-122"/>
                    <a:ea typeface="微软雅黑" pitchFamily="34" charset="-122"/>
                  </a:rPr>
                  <a:t>娱乐休闲便捷</a:t>
                </a:r>
                <a:endParaRPr lang="en-US" altLang="zh-CN" sz="1400">
                  <a:latin typeface="微软雅黑" pitchFamily="34" charset="-122"/>
                  <a:ea typeface="微软雅黑" pitchFamily="34" charset="-122"/>
                </a:endParaRPr>
              </a:p>
              <a:p>
                <a:r>
                  <a:rPr lang="zh-CN" altLang="en-US" sz="1400" b="1">
                    <a:latin typeface="微软雅黑" pitchFamily="34" charset="-122"/>
                    <a:ea typeface="微软雅黑" pitchFamily="34" charset="-122"/>
                  </a:rPr>
                  <a:t>教育：</a:t>
                </a:r>
                <a:r>
                  <a:rPr lang="zh-CN" altLang="en-US" sz="1400">
                    <a:latin typeface="微软雅黑" pitchFamily="34" charset="-122"/>
                    <a:ea typeface="微软雅黑" pitchFamily="34" charset="-122"/>
                  </a:rPr>
                  <a:t>教学</a:t>
                </a:r>
                <a:r>
                  <a:rPr lang="zh-CN" altLang="en-US" sz="1400" smtClean="0">
                    <a:latin typeface="微软雅黑" pitchFamily="34" charset="-122"/>
                    <a:ea typeface="微软雅黑" pitchFamily="34" charset="-122"/>
                  </a:rPr>
                  <a:t>方式提升</a:t>
                </a:r>
                <a:endParaRPr lang="zh-CN" altLang="en-US" sz="1400"/>
              </a:p>
            </p:txBody>
          </p:sp>
        </p:grpSp>
        <p:sp>
          <p:nvSpPr>
            <p:cNvPr id="28" name="Line 58"/>
            <p:cNvSpPr>
              <a:spLocks noChangeShapeType="1"/>
            </p:cNvSpPr>
            <p:nvPr/>
          </p:nvSpPr>
          <p:spPr bwMode="auto">
            <a:xfrm flipV="1">
              <a:off x="2793048" y="6257156"/>
              <a:ext cx="7708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grpSp>
        <p:nvGrpSpPr>
          <p:cNvPr id="15415" name="组合 15414"/>
          <p:cNvGrpSpPr/>
          <p:nvPr/>
        </p:nvGrpSpPr>
        <p:grpSpPr>
          <a:xfrm>
            <a:off x="6012162" y="2492897"/>
            <a:ext cx="2575657" cy="864096"/>
            <a:chOff x="6012162" y="2381623"/>
            <a:chExt cx="2575657" cy="864096"/>
          </a:xfrm>
        </p:grpSpPr>
        <p:sp>
          <p:nvSpPr>
            <p:cNvPr id="15384" name="AutoShape 48"/>
            <p:cNvSpPr>
              <a:spLocks noChangeArrowheads="1"/>
            </p:cNvSpPr>
            <p:nvPr/>
          </p:nvSpPr>
          <p:spPr bwMode="auto">
            <a:xfrm>
              <a:off x="6732240" y="2381623"/>
              <a:ext cx="1855579" cy="864096"/>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300" b="1">
                  <a:latin typeface="微软雅黑" pitchFamily="34" charset="-122"/>
                  <a:ea typeface="微软雅黑" pitchFamily="34" charset="-122"/>
                </a:rPr>
                <a:t>交通：</a:t>
              </a:r>
              <a:r>
                <a:rPr lang="zh-CN" altLang="en-US" sz="1300">
                  <a:latin typeface="微软雅黑" pitchFamily="34" charset="-122"/>
                  <a:ea typeface="微软雅黑" pitchFamily="34" charset="-122"/>
                </a:rPr>
                <a:t>人车出行畅通</a:t>
              </a:r>
              <a:endParaRPr lang="en-US" altLang="zh-CN" sz="1300">
                <a:latin typeface="微软雅黑" pitchFamily="34" charset="-122"/>
                <a:ea typeface="微软雅黑" pitchFamily="34" charset="-122"/>
              </a:endParaRPr>
            </a:p>
            <a:p>
              <a:r>
                <a:rPr lang="zh-CN" altLang="en-US" sz="1300" b="1">
                  <a:latin typeface="微软雅黑" pitchFamily="34" charset="-122"/>
                  <a:ea typeface="微软雅黑" pitchFamily="34" charset="-122"/>
                </a:rPr>
                <a:t>市政</a:t>
              </a:r>
              <a:r>
                <a:rPr lang="zh-CN" altLang="en-US" sz="1300" b="1" smtClean="0">
                  <a:latin typeface="微软雅黑" pitchFamily="34" charset="-122"/>
                  <a:ea typeface="微软雅黑" pitchFamily="34" charset="-122"/>
                </a:rPr>
                <a:t>：</a:t>
              </a:r>
              <a:r>
                <a:rPr lang="zh-CN" altLang="en-US" sz="1300" smtClean="0">
                  <a:latin typeface="微软雅黑" pitchFamily="34" charset="-122"/>
                  <a:ea typeface="微软雅黑" pitchFamily="34" charset="-122"/>
                </a:rPr>
                <a:t>设施设备有序</a:t>
              </a:r>
              <a:endParaRPr lang="en-US" altLang="zh-CN" sz="1300" smtClean="0">
                <a:latin typeface="微软雅黑" pitchFamily="34" charset="-122"/>
                <a:ea typeface="微软雅黑" pitchFamily="34" charset="-122"/>
              </a:endParaRPr>
            </a:p>
            <a:p>
              <a:r>
                <a:rPr lang="zh-CN" altLang="en-US" sz="1300" b="1" smtClean="0">
                  <a:latin typeface="微软雅黑" pitchFamily="34" charset="-122"/>
                  <a:ea typeface="微软雅黑" pitchFamily="34" charset="-122"/>
                </a:rPr>
                <a:t>能源：</a:t>
              </a:r>
              <a:r>
                <a:rPr lang="zh-CN" altLang="en-US" sz="1300" smtClean="0">
                  <a:latin typeface="微软雅黑" pitchFamily="34" charset="-122"/>
                  <a:ea typeface="微软雅黑" pitchFamily="34" charset="-122"/>
                </a:rPr>
                <a:t>水电气热畅通</a:t>
              </a:r>
              <a:endParaRPr lang="zh-CN" altLang="en-US" sz="1300">
                <a:latin typeface="微软雅黑" pitchFamily="34" charset="-122"/>
                <a:ea typeface="微软雅黑" pitchFamily="34" charset="-122"/>
              </a:endParaRPr>
            </a:p>
            <a:p>
              <a:r>
                <a:rPr lang="zh-CN" altLang="en-US" sz="1300" b="1">
                  <a:latin typeface="微软雅黑" pitchFamily="34" charset="-122"/>
                  <a:ea typeface="微软雅黑" pitchFamily="34" charset="-122"/>
                </a:rPr>
                <a:t>通信：</a:t>
              </a:r>
              <a:r>
                <a:rPr lang="zh-CN" altLang="en-US" sz="1300">
                  <a:latin typeface="微软雅黑" pitchFamily="34" charset="-122"/>
                  <a:ea typeface="微软雅黑" pitchFamily="34" charset="-122"/>
                </a:rPr>
                <a:t>通讯高速</a:t>
              </a:r>
              <a:r>
                <a:rPr lang="zh-CN" altLang="en-US" sz="1300" smtClean="0">
                  <a:latin typeface="微软雅黑" pitchFamily="34" charset="-122"/>
                  <a:ea typeface="微软雅黑" pitchFamily="34" charset="-122"/>
                </a:rPr>
                <a:t>互通</a:t>
              </a:r>
              <a:endParaRPr lang="en-US" altLang="zh-CN" sz="1300">
                <a:latin typeface="微软雅黑" pitchFamily="34" charset="-122"/>
                <a:ea typeface="微软雅黑" pitchFamily="34" charset="-122"/>
              </a:endParaRPr>
            </a:p>
          </p:txBody>
        </p:sp>
        <p:cxnSp>
          <p:nvCxnSpPr>
            <p:cNvPr id="10" name="肘形连接符 9"/>
            <p:cNvCxnSpPr/>
            <p:nvPr/>
          </p:nvCxnSpPr>
          <p:spPr>
            <a:xfrm>
              <a:off x="6012162" y="2669654"/>
              <a:ext cx="713765" cy="305552"/>
            </a:xfrm>
            <a:prstGeom prst="bentConnector3">
              <a:avLst>
                <a:gd name="adj1" fmla="val -1986"/>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aphicFrame>
        <p:nvGraphicFramePr>
          <p:cNvPr id="90" name="图示 89"/>
          <p:cNvGraphicFramePr/>
          <p:nvPr>
            <p:extLst>
              <p:ext uri="{D42A27DB-BD31-4B8C-83A1-F6EECF244321}">
                <p14:modId xmlns:p14="http://schemas.microsoft.com/office/powerpoint/2010/main" val="2265327369"/>
              </p:ext>
            </p:extLst>
          </p:nvPr>
        </p:nvGraphicFramePr>
        <p:xfrm>
          <a:off x="3464245" y="3118626"/>
          <a:ext cx="2043859" cy="211057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2" name="椭圆 1"/>
          <p:cNvSpPr/>
          <p:nvPr/>
        </p:nvSpPr>
        <p:spPr>
          <a:xfrm>
            <a:off x="2188735" y="1936549"/>
            <a:ext cx="4440366" cy="4487259"/>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endParaRPr>
          </a:p>
        </p:txBody>
      </p:sp>
      <p:grpSp>
        <p:nvGrpSpPr>
          <p:cNvPr id="15402" name="组合 35"/>
          <p:cNvGrpSpPr>
            <a:grpSpLocks/>
          </p:cNvGrpSpPr>
          <p:nvPr/>
        </p:nvGrpSpPr>
        <p:grpSpPr bwMode="auto">
          <a:xfrm>
            <a:off x="2411760" y="1916832"/>
            <a:ext cx="930138" cy="925133"/>
            <a:chOff x="2337717" y="1557131"/>
            <a:chExt cx="930080" cy="966790"/>
          </a:xfrm>
        </p:grpSpPr>
        <p:sp>
          <p:nvSpPr>
            <p:cNvPr id="37" name="椭圆 36"/>
            <p:cNvSpPr/>
            <p:nvPr/>
          </p:nvSpPr>
          <p:spPr>
            <a:xfrm>
              <a:off x="2337717" y="1557131"/>
              <a:ext cx="930080" cy="96679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sz="1600" b="1" dirty="0">
                <a:latin typeface="微软雅黑" pitchFamily="34" charset="-122"/>
                <a:ea typeface="微软雅黑" pitchFamily="34" charset="-122"/>
              </a:endParaRPr>
            </a:p>
          </p:txBody>
        </p:sp>
        <p:sp>
          <p:nvSpPr>
            <p:cNvPr id="38" name="TextBox 37"/>
            <p:cNvSpPr txBox="1"/>
            <p:nvPr/>
          </p:nvSpPr>
          <p:spPr>
            <a:xfrm>
              <a:off x="2473527" y="1714665"/>
              <a:ext cx="722267" cy="675434"/>
            </a:xfrm>
            <a:prstGeom prst="rect">
              <a:avLst/>
            </a:prstGeom>
            <a:noFill/>
          </p:spPr>
          <p:txBody>
            <a:bodyPr>
              <a:spAutoFit/>
            </a:bodyPr>
            <a:lstStyle/>
            <a:p>
              <a:pPr>
                <a:defRPr/>
              </a:pPr>
              <a:r>
                <a:rPr lang="zh-CN" altLang="en-US" b="1" smtClean="0">
                  <a:solidFill>
                    <a:schemeClr val="bg1"/>
                  </a:solidFill>
                  <a:latin typeface="微软雅黑" pitchFamily="34" charset="-122"/>
                  <a:ea typeface="微软雅黑" pitchFamily="34" charset="-122"/>
                </a:rPr>
                <a:t>生态</a:t>
              </a:r>
              <a:r>
                <a:rPr lang="zh-CN" altLang="en-US" b="1">
                  <a:solidFill>
                    <a:schemeClr val="bg1"/>
                  </a:solidFill>
                  <a:latin typeface="微软雅黑" pitchFamily="34" charset="-122"/>
                  <a:ea typeface="微软雅黑" pitchFamily="34" charset="-122"/>
                </a:rPr>
                <a:t>维护</a:t>
              </a:r>
              <a:endParaRPr lang="zh-CN" altLang="en-US" b="1" dirty="0">
                <a:solidFill>
                  <a:schemeClr val="bg1"/>
                </a:solidFill>
                <a:latin typeface="微软雅黑" pitchFamily="34" charset="-122"/>
                <a:ea typeface="微软雅黑" pitchFamily="34" charset="-122"/>
              </a:endParaRPr>
            </a:p>
          </p:txBody>
        </p:sp>
      </p:grpSp>
      <p:grpSp>
        <p:nvGrpSpPr>
          <p:cNvPr id="15405" name="组合 40"/>
          <p:cNvGrpSpPr>
            <a:grpSpLocks/>
          </p:cNvGrpSpPr>
          <p:nvPr/>
        </p:nvGrpSpPr>
        <p:grpSpPr bwMode="auto">
          <a:xfrm>
            <a:off x="5508104" y="1938771"/>
            <a:ext cx="930138" cy="925134"/>
            <a:chOff x="2919207" y="1535537"/>
            <a:chExt cx="930080" cy="966791"/>
          </a:xfrm>
        </p:grpSpPr>
        <p:sp>
          <p:nvSpPr>
            <p:cNvPr id="42" name="椭圆 41"/>
            <p:cNvSpPr/>
            <p:nvPr/>
          </p:nvSpPr>
          <p:spPr>
            <a:xfrm>
              <a:off x="2919207" y="1535537"/>
              <a:ext cx="930080" cy="96679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43" name="TextBox 42"/>
            <p:cNvSpPr txBox="1"/>
            <p:nvPr/>
          </p:nvSpPr>
          <p:spPr>
            <a:xfrm>
              <a:off x="3053353" y="1749825"/>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solidFill>
                    <a:schemeClr val="lt1"/>
                  </a:solidFill>
                  <a:latin typeface="+mj-ea"/>
                  <a:ea typeface="+mj-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1800" smtClean="0">
                  <a:latin typeface="微软雅黑" pitchFamily="34" charset="-122"/>
                  <a:ea typeface="微软雅黑" pitchFamily="34" charset="-122"/>
                </a:rPr>
                <a:t>设施运维</a:t>
              </a:r>
              <a:endParaRPr lang="zh-CN" altLang="en-US" sz="1800" dirty="0">
                <a:latin typeface="微软雅黑" pitchFamily="34" charset="-122"/>
                <a:ea typeface="微软雅黑" pitchFamily="34" charset="-122"/>
              </a:endParaRPr>
            </a:p>
          </p:txBody>
        </p:sp>
      </p:grpSp>
      <p:grpSp>
        <p:nvGrpSpPr>
          <p:cNvPr id="15406" name="组合 43"/>
          <p:cNvGrpSpPr>
            <a:grpSpLocks/>
          </p:cNvGrpSpPr>
          <p:nvPr/>
        </p:nvGrpSpPr>
        <p:grpSpPr bwMode="auto">
          <a:xfrm>
            <a:off x="6078202" y="3295954"/>
            <a:ext cx="930138" cy="925134"/>
            <a:chOff x="3065406" y="1537587"/>
            <a:chExt cx="930080" cy="966791"/>
          </a:xfrm>
        </p:grpSpPr>
        <p:sp>
          <p:nvSpPr>
            <p:cNvPr id="45" name="椭圆 44"/>
            <p:cNvSpPr/>
            <p:nvPr/>
          </p:nvSpPr>
          <p:spPr>
            <a:xfrm>
              <a:off x="3065406" y="1537587"/>
              <a:ext cx="930080" cy="96679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46" name="TextBox 45"/>
            <p:cNvSpPr txBox="1"/>
            <p:nvPr/>
          </p:nvSpPr>
          <p:spPr>
            <a:xfrm>
              <a:off x="3193362" y="1705851"/>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生产服务</a:t>
              </a:r>
              <a:endParaRPr lang="zh-CN" altLang="en-US" sz="1800" dirty="0">
                <a:latin typeface="微软雅黑" pitchFamily="34" charset="-122"/>
                <a:ea typeface="微软雅黑" pitchFamily="34" charset="-122"/>
              </a:endParaRPr>
            </a:p>
          </p:txBody>
        </p:sp>
      </p:grpSp>
      <p:grpSp>
        <p:nvGrpSpPr>
          <p:cNvPr id="15407" name="组合 46"/>
          <p:cNvGrpSpPr>
            <a:grpSpLocks/>
          </p:cNvGrpSpPr>
          <p:nvPr/>
        </p:nvGrpSpPr>
        <p:grpSpPr bwMode="auto">
          <a:xfrm>
            <a:off x="5862178" y="4664105"/>
            <a:ext cx="930138" cy="925134"/>
            <a:chOff x="3063183" y="1503267"/>
            <a:chExt cx="930080" cy="966791"/>
          </a:xfrm>
        </p:grpSpPr>
        <p:sp>
          <p:nvSpPr>
            <p:cNvPr id="48" name="椭圆 47"/>
            <p:cNvSpPr/>
            <p:nvPr/>
          </p:nvSpPr>
          <p:spPr>
            <a:xfrm>
              <a:off x="3063183" y="1503267"/>
              <a:ext cx="930080" cy="96679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solidFill>
                  <a:srgbClr val="00B050"/>
                </a:solidFill>
                <a:latin typeface="微软雅黑" pitchFamily="34" charset="-122"/>
                <a:ea typeface="微软雅黑" pitchFamily="34" charset="-122"/>
              </a:endParaRPr>
            </a:p>
          </p:txBody>
        </p:sp>
        <p:sp>
          <p:nvSpPr>
            <p:cNvPr id="49" name="TextBox 48"/>
            <p:cNvSpPr txBox="1"/>
            <p:nvPr/>
          </p:nvSpPr>
          <p:spPr>
            <a:xfrm>
              <a:off x="3198144" y="1693420"/>
              <a:ext cx="722268"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生产</a:t>
              </a:r>
              <a:r>
                <a:rPr lang="zh-CN" altLang="en-US" sz="1800">
                  <a:latin typeface="微软雅黑" pitchFamily="34" charset="-122"/>
                  <a:ea typeface="微软雅黑" pitchFamily="34" charset="-122"/>
                </a:rPr>
                <a:t>增效</a:t>
              </a:r>
              <a:endParaRPr lang="zh-CN" altLang="en-US" sz="1800" dirty="0">
                <a:latin typeface="微软雅黑" pitchFamily="34" charset="-122"/>
                <a:ea typeface="微软雅黑" pitchFamily="34" charset="-122"/>
              </a:endParaRPr>
            </a:p>
          </p:txBody>
        </p:sp>
      </p:grpSp>
      <p:grpSp>
        <p:nvGrpSpPr>
          <p:cNvPr id="15408" name="组合 49"/>
          <p:cNvGrpSpPr>
            <a:grpSpLocks/>
          </p:cNvGrpSpPr>
          <p:nvPr/>
        </p:nvGrpSpPr>
        <p:grpSpPr bwMode="auto">
          <a:xfrm>
            <a:off x="4860032" y="5733256"/>
            <a:ext cx="930139" cy="925134"/>
            <a:chOff x="1609087" y="3908319"/>
            <a:chExt cx="930080" cy="966791"/>
          </a:xfrm>
        </p:grpSpPr>
        <p:sp>
          <p:nvSpPr>
            <p:cNvPr id="51" name="椭圆 50"/>
            <p:cNvSpPr/>
            <p:nvPr/>
          </p:nvSpPr>
          <p:spPr>
            <a:xfrm>
              <a:off x="1609087" y="3908319"/>
              <a:ext cx="930080" cy="96679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52" name="TextBox 51"/>
            <p:cNvSpPr txBox="1"/>
            <p:nvPr/>
          </p:nvSpPr>
          <p:spPr>
            <a:xfrm>
              <a:off x="1752753" y="4088047"/>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安全防控</a:t>
              </a:r>
              <a:endParaRPr lang="zh-CN" altLang="en-US" sz="1800" dirty="0">
                <a:latin typeface="微软雅黑" pitchFamily="34" charset="-122"/>
                <a:ea typeface="微软雅黑" pitchFamily="34" charset="-122"/>
              </a:endParaRPr>
            </a:p>
          </p:txBody>
        </p:sp>
      </p:grpSp>
      <p:grpSp>
        <p:nvGrpSpPr>
          <p:cNvPr id="15409" name="组合 52"/>
          <p:cNvGrpSpPr>
            <a:grpSpLocks/>
          </p:cNvGrpSpPr>
          <p:nvPr/>
        </p:nvGrpSpPr>
        <p:grpSpPr bwMode="auto">
          <a:xfrm>
            <a:off x="3205739" y="5816234"/>
            <a:ext cx="930138" cy="925134"/>
            <a:chOff x="2481341" y="1507053"/>
            <a:chExt cx="930080" cy="966791"/>
          </a:xfrm>
        </p:grpSpPr>
        <p:sp>
          <p:nvSpPr>
            <p:cNvPr id="54" name="椭圆 53"/>
            <p:cNvSpPr/>
            <p:nvPr/>
          </p:nvSpPr>
          <p:spPr>
            <a:xfrm>
              <a:off x="2481341" y="1507053"/>
              <a:ext cx="930080" cy="96679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55" name="TextBox 54"/>
            <p:cNvSpPr txBox="1"/>
            <p:nvPr/>
          </p:nvSpPr>
          <p:spPr>
            <a:xfrm>
              <a:off x="2623114" y="1675317"/>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a:latin typeface="微软雅黑" pitchFamily="34" charset="-122"/>
                  <a:ea typeface="微软雅黑" pitchFamily="34" charset="-122"/>
                </a:rPr>
                <a:t>文化教育</a:t>
              </a:r>
              <a:endParaRPr lang="zh-CN" altLang="en-US" sz="1800" dirty="0">
                <a:latin typeface="微软雅黑" pitchFamily="34" charset="-122"/>
                <a:ea typeface="微软雅黑" pitchFamily="34" charset="-122"/>
              </a:endParaRPr>
            </a:p>
          </p:txBody>
        </p:sp>
      </p:grpSp>
      <p:grpSp>
        <p:nvGrpSpPr>
          <p:cNvPr id="15410" name="组合 55"/>
          <p:cNvGrpSpPr>
            <a:grpSpLocks/>
          </p:cNvGrpSpPr>
          <p:nvPr/>
        </p:nvGrpSpPr>
        <p:grpSpPr bwMode="auto">
          <a:xfrm>
            <a:off x="2045754" y="4736114"/>
            <a:ext cx="930138" cy="925133"/>
            <a:chOff x="2123620" y="1557084"/>
            <a:chExt cx="930080" cy="966790"/>
          </a:xfrm>
        </p:grpSpPr>
        <p:sp>
          <p:nvSpPr>
            <p:cNvPr id="57" name="椭圆 56"/>
            <p:cNvSpPr/>
            <p:nvPr/>
          </p:nvSpPr>
          <p:spPr>
            <a:xfrm>
              <a:off x="2123620" y="1557084"/>
              <a:ext cx="930080" cy="96679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58" name="TextBox 57"/>
            <p:cNvSpPr txBox="1"/>
            <p:nvPr/>
          </p:nvSpPr>
          <p:spPr>
            <a:xfrm>
              <a:off x="2257539" y="1753266"/>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生活服务</a:t>
              </a:r>
              <a:endParaRPr lang="zh-CN" altLang="en-US" sz="1800" dirty="0">
                <a:latin typeface="微软雅黑" pitchFamily="34" charset="-122"/>
                <a:ea typeface="微软雅黑" pitchFamily="34" charset="-122"/>
              </a:endParaRPr>
            </a:p>
          </p:txBody>
        </p:sp>
      </p:grpSp>
      <p:grpSp>
        <p:nvGrpSpPr>
          <p:cNvPr id="15411" name="组合 58"/>
          <p:cNvGrpSpPr>
            <a:grpSpLocks/>
          </p:cNvGrpSpPr>
          <p:nvPr/>
        </p:nvGrpSpPr>
        <p:grpSpPr bwMode="auto">
          <a:xfrm>
            <a:off x="1835696" y="3246100"/>
            <a:ext cx="930138" cy="925133"/>
            <a:chOff x="2121405" y="1557496"/>
            <a:chExt cx="930080" cy="966790"/>
          </a:xfrm>
        </p:grpSpPr>
        <p:sp>
          <p:nvSpPr>
            <p:cNvPr id="60" name="椭圆 59"/>
            <p:cNvSpPr/>
            <p:nvPr/>
          </p:nvSpPr>
          <p:spPr>
            <a:xfrm>
              <a:off x="2121405" y="1557496"/>
              <a:ext cx="930080" cy="96679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61" name="TextBox 60"/>
            <p:cNvSpPr txBox="1"/>
            <p:nvPr/>
          </p:nvSpPr>
          <p:spPr>
            <a:xfrm>
              <a:off x="2255324" y="1760096"/>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医疗卫生</a:t>
              </a:r>
              <a:endParaRPr lang="zh-CN" altLang="en-US" sz="1800" dirty="0">
                <a:latin typeface="微软雅黑" pitchFamily="34" charset="-122"/>
                <a:ea typeface="微软雅黑" pitchFamily="34" charset="-122"/>
              </a:endParaRPr>
            </a:p>
          </p:txBody>
        </p:sp>
      </p:grpSp>
      <p:grpSp>
        <p:nvGrpSpPr>
          <p:cNvPr id="140" name="组合 139"/>
          <p:cNvGrpSpPr/>
          <p:nvPr/>
        </p:nvGrpSpPr>
        <p:grpSpPr>
          <a:xfrm>
            <a:off x="5076056" y="1495756"/>
            <a:ext cx="3600400" cy="1285172"/>
            <a:chOff x="5076056" y="1495756"/>
            <a:chExt cx="3600400" cy="1285172"/>
          </a:xfrm>
        </p:grpSpPr>
        <p:cxnSp>
          <p:nvCxnSpPr>
            <p:cNvPr id="123" name="肘形连接符 122"/>
            <p:cNvCxnSpPr/>
            <p:nvPr/>
          </p:nvCxnSpPr>
          <p:spPr>
            <a:xfrm flipV="1">
              <a:off x="5076056" y="2024440"/>
              <a:ext cx="2236458" cy="756488"/>
            </a:xfrm>
            <a:prstGeom prst="bentConnector3">
              <a:avLst>
                <a:gd name="adj1" fmla="val -367"/>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7" name="TextBox 126"/>
            <p:cNvSpPr txBox="1"/>
            <p:nvPr/>
          </p:nvSpPr>
          <p:spPr>
            <a:xfrm>
              <a:off x="7312514" y="1495756"/>
              <a:ext cx="1363942" cy="1200329"/>
            </a:xfrm>
            <a:prstGeom prst="rect">
              <a:avLst/>
            </a:prstGeom>
            <a:noFill/>
            <a:ln>
              <a:solidFill>
                <a:srgbClr val="FF0000"/>
              </a:solidFill>
            </a:ln>
          </p:spPr>
          <p:txBody>
            <a:bodyPr wrap="square" rtlCol="0">
              <a:spAutoFit/>
            </a:bodyPr>
            <a:lstStyle/>
            <a:p>
              <a:r>
                <a:rPr lang="zh-CN" altLang="en-US" sz="1600" smtClean="0"/>
                <a:t>第</a:t>
              </a:r>
              <a:r>
                <a:rPr lang="en-US" altLang="zh-CN" sz="1600" smtClean="0">
                  <a:solidFill>
                    <a:srgbClr val="FF0000"/>
                  </a:solidFill>
                </a:rPr>
                <a:t>2</a:t>
              </a:r>
              <a:r>
                <a:rPr lang="zh-CN" altLang="en-US" sz="1600" smtClean="0"/>
                <a:t>层</a:t>
              </a:r>
              <a:endParaRPr lang="en-US" altLang="zh-CN" sz="1600" smtClean="0"/>
            </a:p>
            <a:p>
              <a:r>
                <a:rPr lang="zh-CN" altLang="en-US" smtClean="0">
                  <a:solidFill>
                    <a:srgbClr val="FF0000"/>
                  </a:solidFill>
                </a:rPr>
                <a:t>人造载体层</a:t>
              </a:r>
              <a:endParaRPr lang="en-US" altLang="zh-CN" smtClean="0">
                <a:solidFill>
                  <a:srgbClr val="FF0000"/>
                </a:solidFill>
              </a:endParaRPr>
            </a:p>
            <a:p>
              <a:r>
                <a:rPr lang="zh-CN" altLang="en-US" sz="1200" smtClean="0"/>
                <a:t>房屋、道路</a:t>
              </a:r>
              <a:r>
                <a:rPr lang="zh-CN" altLang="en-US" sz="1200"/>
                <a:t>、桥梁、管道</a:t>
              </a:r>
              <a:r>
                <a:rPr lang="zh-CN" altLang="en-US" sz="1200" smtClean="0"/>
                <a:t>、绿地</a:t>
              </a:r>
              <a:r>
                <a:rPr lang="zh-CN" altLang="en-US" sz="1200"/>
                <a:t>、广场及各类</a:t>
              </a:r>
              <a:r>
                <a:rPr lang="zh-CN" altLang="en-US" sz="1200" smtClean="0"/>
                <a:t>设施</a:t>
              </a:r>
              <a:endParaRPr lang="zh-CN" altLang="en-US" sz="1200"/>
            </a:p>
          </p:txBody>
        </p:sp>
      </p:grpSp>
      <p:grpSp>
        <p:nvGrpSpPr>
          <p:cNvPr id="139" name="组合 138"/>
          <p:cNvGrpSpPr/>
          <p:nvPr/>
        </p:nvGrpSpPr>
        <p:grpSpPr>
          <a:xfrm>
            <a:off x="245061" y="1412774"/>
            <a:ext cx="2593952" cy="1200329"/>
            <a:chOff x="245061" y="1412776"/>
            <a:chExt cx="2593952" cy="1200329"/>
          </a:xfrm>
        </p:grpSpPr>
        <p:cxnSp>
          <p:nvCxnSpPr>
            <p:cNvPr id="15361" name="肘形连接符 15360"/>
            <p:cNvCxnSpPr>
              <a:stCxn id="2" idx="1"/>
            </p:cNvCxnSpPr>
            <p:nvPr/>
          </p:nvCxnSpPr>
          <p:spPr>
            <a:xfrm rot="16200000" flipV="1">
              <a:off x="1867040" y="1621722"/>
              <a:ext cx="728603" cy="1215343"/>
            </a:xfrm>
            <a:prstGeom prst="bentConnector2">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57" name="TextBox 156"/>
            <p:cNvSpPr txBox="1"/>
            <p:nvPr/>
          </p:nvSpPr>
          <p:spPr>
            <a:xfrm>
              <a:off x="245061" y="1412776"/>
              <a:ext cx="1374611" cy="1200329"/>
            </a:xfrm>
            <a:prstGeom prst="rect">
              <a:avLst/>
            </a:prstGeom>
            <a:noFill/>
            <a:ln>
              <a:solidFill>
                <a:srgbClr val="FF0000"/>
              </a:solidFill>
            </a:ln>
          </p:spPr>
          <p:txBody>
            <a:bodyPr wrap="square" rtlCol="0">
              <a:spAutoFit/>
            </a:bodyPr>
            <a:lstStyle/>
            <a:p>
              <a:r>
                <a:rPr lang="zh-CN" altLang="en-US" sz="1600" smtClean="0"/>
                <a:t>第</a:t>
              </a:r>
              <a:r>
                <a:rPr lang="en-US" altLang="zh-CN" sz="1600">
                  <a:solidFill>
                    <a:srgbClr val="FF0000"/>
                  </a:solidFill>
                </a:rPr>
                <a:t>1</a:t>
              </a:r>
              <a:r>
                <a:rPr lang="zh-CN" altLang="en-US" sz="1600" smtClean="0"/>
                <a:t>层</a:t>
              </a:r>
              <a:endParaRPr lang="en-US" altLang="zh-CN" sz="1600" smtClean="0"/>
            </a:p>
            <a:p>
              <a:r>
                <a:rPr lang="zh-CN" altLang="en-US" smtClean="0">
                  <a:solidFill>
                    <a:srgbClr val="FF0000"/>
                  </a:solidFill>
                </a:rPr>
                <a:t>自然环境层</a:t>
              </a:r>
              <a:endParaRPr lang="en-US" altLang="zh-CN" smtClean="0">
                <a:solidFill>
                  <a:srgbClr val="FF0000"/>
                </a:solidFill>
              </a:endParaRPr>
            </a:p>
            <a:p>
              <a:r>
                <a:rPr lang="zh-CN" altLang="en-US" sz="1200" smtClean="0"/>
                <a:t>土地</a:t>
              </a:r>
              <a:r>
                <a:rPr lang="zh-CN" altLang="en-US" sz="1200"/>
                <a:t>、水系、大气、植物</a:t>
              </a:r>
              <a:r>
                <a:rPr lang="zh-CN" altLang="en-US" sz="1200" smtClean="0"/>
                <a:t>、动物、矿藏，等。</a:t>
              </a:r>
              <a:endParaRPr lang="zh-CN" altLang="en-US" sz="1200"/>
            </a:p>
          </p:txBody>
        </p:sp>
      </p:grpSp>
      <p:grpSp>
        <p:nvGrpSpPr>
          <p:cNvPr id="15414" name="组合 15413"/>
          <p:cNvGrpSpPr/>
          <p:nvPr/>
        </p:nvGrpSpPr>
        <p:grpSpPr>
          <a:xfrm>
            <a:off x="236856" y="2492896"/>
            <a:ext cx="2646145" cy="752823"/>
            <a:chOff x="236856" y="2492896"/>
            <a:chExt cx="2646145" cy="752823"/>
          </a:xfrm>
        </p:grpSpPr>
        <p:sp>
          <p:nvSpPr>
            <p:cNvPr id="15374" name="AutoShape 37"/>
            <p:cNvSpPr>
              <a:spLocks noChangeArrowheads="1"/>
            </p:cNvSpPr>
            <p:nvPr/>
          </p:nvSpPr>
          <p:spPr bwMode="auto">
            <a:xfrm>
              <a:off x="236856" y="2492896"/>
              <a:ext cx="1526832" cy="752823"/>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lstStyle/>
            <a:p>
              <a:r>
                <a:rPr lang="zh-CN" altLang="en-US" sz="1400" b="1">
                  <a:latin typeface="微软雅黑" pitchFamily="34" charset="-122"/>
                  <a:ea typeface="微软雅黑" pitchFamily="34" charset="-122"/>
                </a:rPr>
                <a:t>环保：</a:t>
              </a:r>
              <a:r>
                <a:rPr lang="zh-CN" altLang="en-US" sz="1400">
                  <a:latin typeface="微软雅黑" pitchFamily="34" charset="-122"/>
                  <a:ea typeface="微软雅黑" pitchFamily="34" charset="-122"/>
                </a:rPr>
                <a:t>治污减排</a:t>
              </a:r>
              <a:endParaRPr lang="en-US" altLang="zh-CN" sz="1400">
                <a:latin typeface="微软雅黑" pitchFamily="34" charset="-122"/>
                <a:ea typeface="微软雅黑" pitchFamily="34" charset="-122"/>
              </a:endParaRPr>
            </a:p>
            <a:p>
              <a:r>
                <a:rPr lang="zh-CN" altLang="en-US" sz="1400" b="1" smtClean="0">
                  <a:latin typeface="微软雅黑" pitchFamily="34" charset="-122"/>
                  <a:ea typeface="微软雅黑" pitchFamily="34" charset="-122"/>
                </a:rPr>
                <a:t>能</a:t>
              </a:r>
              <a:r>
                <a:rPr lang="zh-CN" altLang="en-US" sz="1400" b="1">
                  <a:latin typeface="微软雅黑" pitchFamily="34" charset="-122"/>
                  <a:ea typeface="微软雅黑" pitchFamily="34" charset="-122"/>
                </a:rPr>
                <a:t>控：</a:t>
              </a:r>
              <a:r>
                <a:rPr lang="zh-CN" altLang="en-US" sz="1400">
                  <a:latin typeface="微软雅黑" pitchFamily="34" charset="-122"/>
                  <a:ea typeface="微软雅黑" pitchFamily="34" charset="-122"/>
                </a:rPr>
                <a:t>节能</a:t>
              </a:r>
              <a:r>
                <a:rPr lang="zh-CN" altLang="en-US" sz="1400" smtClean="0">
                  <a:latin typeface="微软雅黑" pitchFamily="34" charset="-122"/>
                  <a:ea typeface="微软雅黑" pitchFamily="34" charset="-122"/>
                </a:rPr>
                <a:t>降耗</a:t>
              </a:r>
              <a:endParaRPr lang="en-US" altLang="zh-CN" sz="1400" smtClean="0">
                <a:latin typeface="微软雅黑" pitchFamily="34" charset="-122"/>
                <a:ea typeface="微软雅黑" pitchFamily="34" charset="-122"/>
              </a:endParaRPr>
            </a:p>
            <a:p>
              <a:r>
                <a:rPr lang="zh-CN" altLang="en-US" sz="1400" b="1" smtClean="0">
                  <a:latin typeface="微软雅黑" pitchFamily="34" charset="-122"/>
                  <a:ea typeface="微软雅黑" pitchFamily="34" charset="-122"/>
                </a:rPr>
                <a:t>资源</a:t>
              </a:r>
              <a:r>
                <a:rPr lang="zh-CN" altLang="en-US" sz="1400" b="1">
                  <a:latin typeface="微软雅黑" pitchFamily="34" charset="-122"/>
                  <a:ea typeface="微软雅黑" pitchFamily="34" charset="-122"/>
                </a:rPr>
                <a:t>：</a:t>
              </a:r>
              <a:r>
                <a:rPr lang="zh-CN" altLang="en-US" sz="1400">
                  <a:latin typeface="微软雅黑" pitchFamily="34" charset="-122"/>
                  <a:ea typeface="微软雅黑" pitchFamily="34" charset="-122"/>
                </a:rPr>
                <a:t>开发管</a:t>
              </a:r>
              <a:r>
                <a:rPr lang="zh-CN" altLang="en-US" sz="1400" smtClean="0">
                  <a:latin typeface="微软雅黑" pitchFamily="34" charset="-122"/>
                  <a:ea typeface="微软雅黑" pitchFamily="34" charset="-122"/>
                </a:rPr>
                <a:t>控</a:t>
              </a:r>
              <a:endParaRPr lang="en-US" altLang="zh-CN" sz="1400">
                <a:latin typeface="微软雅黑" pitchFamily="34" charset="-122"/>
                <a:ea typeface="微软雅黑" pitchFamily="34" charset="-122"/>
              </a:endParaRPr>
            </a:p>
          </p:txBody>
        </p:sp>
        <p:cxnSp>
          <p:nvCxnSpPr>
            <p:cNvPr id="205" name="肘形连接符 204"/>
            <p:cNvCxnSpPr/>
            <p:nvPr/>
          </p:nvCxnSpPr>
          <p:spPr>
            <a:xfrm rot="10800000" flipV="1">
              <a:off x="1764296" y="2869304"/>
              <a:ext cx="1118705" cy="209514"/>
            </a:xfrm>
            <a:prstGeom prst="bentConnector3">
              <a:avLst>
                <a:gd name="adj1" fmla="val 247"/>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422" name="组合 15421"/>
          <p:cNvGrpSpPr/>
          <p:nvPr/>
        </p:nvGrpSpPr>
        <p:grpSpPr>
          <a:xfrm>
            <a:off x="3635896" y="764704"/>
            <a:ext cx="1971450" cy="792088"/>
            <a:chOff x="3670808" y="908720"/>
            <a:chExt cx="1654293" cy="792088"/>
          </a:xfrm>
        </p:grpSpPr>
        <p:cxnSp>
          <p:nvCxnSpPr>
            <p:cNvPr id="15420" name="直接连接符 15419"/>
            <p:cNvCxnSpPr/>
            <p:nvPr/>
          </p:nvCxnSpPr>
          <p:spPr>
            <a:xfrm flipH="1" flipV="1">
              <a:off x="4395893" y="1483104"/>
              <a:ext cx="1" cy="217704"/>
            </a:xfrm>
            <a:prstGeom prst="line">
              <a:avLst/>
            </a:prstGeom>
          </p:spPr>
          <p:style>
            <a:lnRef idx="1">
              <a:schemeClr val="accent1"/>
            </a:lnRef>
            <a:fillRef idx="0">
              <a:schemeClr val="accent1"/>
            </a:fillRef>
            <a:effectRef idx="0">
              <a:schemeClr val="accent1"/>
            </a:effectRef>
            <a:fontRef idx="minor">
              <a:schemeClr val="tx1"/>
            </a:fontRef>
          </p:style>
        </p:cxnSp>
        <p:sp>
          <p:nvSpPr>
            <p:cNvPr id="220" name="TextBox 219"/>
            <p:cNvSpPr txBox="1"/>
            <p:nvPr/>
          </p:nvSpPr>
          <p:spPr>
            <a:xfrm>
              <a:off x="3670808" y="908720"/>
              <a:ext cx="1654293" cy="646331"/>
            </a:xfrm>
            <a:prstGeom prst="rect">
              <a:avLst/>
            </a:prstGeom>
            <a:solidFill>
              <a:schemeClr val="bg1"/>
            </a:solidFill>
            <a:ln>
              <a:solidFill>
                <a:srgbClr val="0070C0"/>
              </a:solidFill>
            </a:ln>
          </p:spPr>
          <p:txBody>
            <a:bodyPr wrap="square" rtlCol="0">
              <a:spAutoFit/>
            </a:bodyPr>
            <a:lstStyle/>
            <a:p>
              <a:r>
                <a:rPr lang="zh-CN" altLang="en-US" sz="1600" b="1" smtClean="0"/>
                <a:t>体系</a:t>
              </a:r>
              <a:r>
                <a:rPr lang="en-US" altLang="zh-CN" sz="1600" b="1" smtClean="0">
                  <a:solidFill>
                    <a:srgbClr val="FF0000"/>
                  </a:solidFill>
                </a:rPr>
                <a:t>3</a:t>
              </a:r>
              <a:r>
                <a:rPr lang="zh-CN" altLang="en-US" sz="1600" b="1" smtClean="0"/>
                <a:t>：</a:t>
              </a:r>
              <a:r>
                <a:rPr lang="zh-CN" altLang="en-US" b="1" smtClean="0">
                  <a:solidFill>
                    <a:srgbClr val="0070C0"/>
                  </a:solidFill>
                </a:rPr>
                <a:t>公共管理与基础服务体系</a:t>
              </a:r>
              <a:endParaRPr lang="zh-CN" altLang="en-US" sz="1200">
                <a:latin typeface="微软雅黑" pitchFamily="34" charset="-122"/>
                <a:ea typeface="微软雅黑" pitchFamily="34" charset="-122"/>
              </a:endParaRPr>
            </a:p>
          </p:txBody>
        </p:sp>
      </p:grpSp>
      <p:grpSp>
        <p:nvGrpSpPr>
          <p:cNvPr id="117" name="组合 116"/>
          <p:cNvGrpSpPr/>
          <p:nvPr/>
        </p:nvGrpSpPr>
        <p:grpSpPr>
          <a:xfrm>
            <a:off x="2510823" y="2274436"/>
            <a:ext cx="3567379" cy="3530828"/>
            <a:chOff x="2510823" y="2285406"/>
            <a:chExt cx="3567379" cy="3530828"/>
          </a:xfrm>
        </p:grpSpPr>
        <p:cxnSp>
          <p:nvCxnSpPr>
            <p:cNvPr id="71" name="直接连接符 70"/>
            <p:cNvCxnSpPr>
              <a:stCxn id="39" idx="3"/>
              <a:endCxn id="37" idx="6"/>
            </p:cNvCxnSpPr>
            <p:nvPr/>
          </p:nvCxnSpPr>
          <p:spPr>
            <a:xfrm flipH="1">
              <a:off x="3341898" y="2285406"/>
              <a:ext cx="798111" cy="93993"/>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a:stCxn id="39" idx="5"/>
            </p:cNvCxnSpPr>
            <p:nvPr/>
          </p:nvCxnSpPr>
          <p:spPr>
            <a:xfrm>
              <a:off x="4797714" y="2285406"/>
              <a:ext cx="710390" cy="137953"/>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a:endCxn id="48" idx="1"/>
            </p:cNvCxnSpPr>
            <p:nvPr/>
          </p:nvCxnSpPr>
          <p:spPr>
            <a:xfrm>
              <a:off x="4516827" y="2423359"/>
              <a:ext cx="1481567" cy="2376229"/>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a:stCxn id="39" idx="4"/>
              <a:endCxn id="57" idx="0"/>
            </p:cNvCxnSpPr>
            <p:nvPr/>
          </p:nvCxnSpPr>
          <p:spPr>
            <a:xfrm flipH="1">
              <a:off x="2510823" y="2420888"/>
              <a:ext cx="1958039" cy="2315226"/>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flipH="1">
              <a:off x="2780706" y="2399115"/>
              <a:ext cx="1511118" cy="1184871"/>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a:stCxn id="39" idx="4"/>
              <a:endCxn id="51" idx="0"/>
            </p:cNvCxnSpPr>
            <p:nvPr/>
          </p:nvCxnSpPr>
          <p:spPr>
            <a:xfrm>
              <a:off x="4468862" y="2431858"/>
              <a:ext cx="856240" cy="331236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a:endCxn id="54" idx="0"/>
            </p:cNvCxnSpPr>
            <p:nvPr/>
          </p:nvCxnSpPr>
          <p:spPr>
            <a:xfrm flipH="1">
              <a:off x="3670808" y="2423359"/>
              <a:ext cx="798053" cy="3392875"/>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a:endCxn id="45" idx="2"/>
            </p:cNvCxnSpPr>
            <p:nvPr/>
          </p:nvCxnSpPr>
          <p:spPr>
            <a:xfrm>
              <a:off x="4608914" y="2399115"/>
              <a:ext cx="1469288" cy="1359406"/>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8" name="椭圆 7"/>
          <p:cNvSpPr/>
          <p:nvPr/>
        </p:nvSpPr>
        <p:spPr>
          <a:xfrm>
            <a:off x="3178468" y="2841965"/>
            <a:ext cx="2606786" cy="2464308"/>
          </a:xfrm>
          <a:prstGeom prst="ellipse">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3" name="组合 112"/>
          <p:cNvGrpSpPr/>
          <p:nvPr/>
        </p:nvGrpSpPr>
        <p:grpSpPr>
          <a:xfrm>
            <a:off x="251520" y="5161088"/>
            <a:ext cx="3589519" cy="1628481"/>
            <a:chOff x="245061" y="827834"/>
            <a:chExt cx="3589519" cy="1628481"/>
          </a:xfrm>
        </p:grpSpPr>
        <p:cxnSp>
          <p:nvCxnSpPr>
            <p:cNvPr id="114" name="肘形连接符 113"/>
            <p:cNvCxnSpPr/>
            <p:nvPr/>
          </p:nvCxnSpPr>
          <p:spPr>
            <a:xfrm rot="10800000" flipV="1">
              <a:off x="1623673" y="827834"/>
              <a:ext cx="2210907" cy="1037260"/>
            </a:xfrm>
            <a:prstGeom prst="bentConnector3">
              <a:avLst>
                <a:gd name="adj1" fmla="val -350"/>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16" name="TextBox 115"/>
            <p:cNvSpPr txBox="1"/>
            <p:nvPr/>
          </p:nvSpPr>
          <p:spPr>
            <a:xfrm>
              <a:off x="245061" y="1255986"/>
              <a:ext cx="1374611" cy="1200329"/>
            </a:xfrm>
            <a:prstGeom prst="rect">
              <a:avLst/>
            </a:prstGeom>
            <a:noFill/>
            <a:ln>
              <a:solidFill>
                <a:srgbClr val="FF0000"/>
              </a:solidFill>
            </a:ln>
          </p:spPr>
          <p:txBody>
            <a:bodyPr wrap="square" rtlCol="0">
              <a:spAutoFit/>
            </a:bodyPr>
            <a:lstStyle/>
            <a:p>
              <a:r>
                <a:rPr lang="zh-CN" altLang="en-US" sz="1600" smtClean="0"/>
                <a:t>第</a:t>
              </a:r>
              <a:r>
                <a:rPr lang="en-US" altLang="zh-CN" sz="1600" smtClean="0">
                  <a:solidFill>
                    <a:srgbClr val="FF0000"/>
                  </a:solidFill>
                </a:rPr>
                <a:t>3</a:t>
              </a:r>
              <a:r>
                <a:rPr lang="zh-CN" altLang="en-US" sz="1600" smtClean="0"/>
                <a:t>层</a:t>
              </a:r>
              <a:endParaRPr lang="en-US" altLang="zh-CN" sz="1600" smtClean="0"/>
            </a:p>
            <a:p>
              <a:r>
                <a:rPr lang="zh-CN" altLang="en-US" smtClean="0">
                  <a:solidFill>
                    <a:srgbClr val="FF0000"/>
                  </a:solidFill>
                </a:rPr>
                <a:t>社会组织层</a:t>
              </a:r>
              <a:endParaRPr lang="en-US" altLang="zh-CN" smtClean="0">
                <a:solidFill>
                  <a:srgbClr val="FF0000"/>
                </a:solidFill>
              </a:endParaRPr>
            </a:p>
            <a:p>
              <a:r>
                <a:rPr lang="zh-CN" altLang="en-US" sz="1200" smtClean="0"/>
                <a:t>政党、社团、政府、企事业单位、社区、家庭，等</a:t>
              </a:r>
              <a:endParaRPr lang="zh-CN" altLang="en-US" sz="1200"/>
            </a:p>
          </p:txBody>
        </p:sp>
      </p:grpSp>
      <p:grpSp>
        <p:nvGrpSpPr>
          <p:cNvPr id="118" name="组合 117"/>
          <p:cNvGrpSpPr/>
          <p:nvPr/>
        </p:nvGrpSpPr>
        <p:grpSpPr>
          <a:xfrm>
            <a:off x="5152909" y="4808122"/>
            <a:ext cx="3518702" cy="1981447"/>
            <a:chOff x="5157754" y="557848"/>
            <a:chExt cx="3518702" cy="1981447"/>
          </a:xfrm>
        </p:grpSpPr>
        <p:cxnSp>
          <p:nvCxnSpPr>
            <p:cNvPr id="119" name="肘形连接符 118"/>
            <p:cNvCxnSpPr/>
            <p:nvPr/>
          </p:nvCxnSpPr>
          <p:spPr>
            <a:xfrm>
              <a:off x="5157754" y="557848"/>
              <a:ext cx="2154759" cy="1444251"/>
            </a:xfrm>
            <a:prstGeom prst="bentConnector3">
              <a:avLst>
                <a:gd name="adj1" fmla="val 184"/>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7312514" y="1338966"/>
              <a:ext cx="1363942" cy="1200329"/>
            </a:xfrm>
            <a:prstGeom prst="rect">
              <a:avLst/>
            </a:prstGeom>
            <a:noFill/>
            <a:ln>
              <a:solidFill>
                <a:srgbClr val="FF0000"/>
              </a:solidFill>
            </a:ln>
          </p:spPr>
          <p:txBody>
            <a:bodyPr wrap="square" rtlCol="0">
              <a:spAutoFit/>
            </a:bodyPr>
            <a:lstStyle/>
            <a:p>
              <a:r>
                <a:rPr lang="zh-CN" altLang="en-US" sz="1600" smtClean="0"/>
                <a:t>第</a:t>
              </a:r>
              <a:r>
                <a:rPr lang="en-US" altLang="zh-CN" sz="1600" smtClean="0">
                  <a:solidFill>
                    <a:srgbClr val="FF0000"/>
                  </a:solidFill>
                </a:rPr>
                <a:t>4</a:t>
              </a:r>
              <a:r>
                <a:rPr lang="zh-CN" altLang="en-US" sz="1600" smtClean="0"/>
                <a:t>层</a:t>
              </a:r>
              <a:endParaRPr lang="en-US" altLang="zh-CN" sz="1600" smtClean="0"/>
            </a:p>
            <a:p>
              <a:r>
                <a:rPr lang="zh-CN" altLang="en-US" smtClean="0">
                  <a:solidFill>
                    <a:srgbClr val="FF0000"/>
                  </a:solidFill>
                </a:rPr>
                <a:t>社会活动层</a:t>
              </a:r>
              <a:endParaRPr lang="en-US" altLang="zh-CN" smtClean="0">
                <a:solidFill>
                  <a:srgbClr val="FF0000"/>
                </a:solidFill>
              </a:endParaRPr>
            </a:p>
            <a:p>
              <a:r>
                <a:rPr lang="zh-CN" altLang="en-US" sz="1200"/>
                <a:t>生存</a:t>
              </a:r>
              <a:r>
                <a:rPr lang="zh-CN" altLang="en-US" sz="1200" smtClean="0"/>
                <a:t>活动、生产、商贸、文化活动、政治活动，等</a:t>
              </a:r>
              <a:endParaRPr lang="zh-CN" altLang="en-US" sz="1200"/>
            </a:p>
          </p:txBody>
        </p:sp>
      </p:grpSp>
      <p:grpSp>
        <p:nvGrpSpPr>
          <p:cNvPr id="3" name="组合 2"/>
          <p:cNvGrpSpPr/>
          <p:nvPr/>
        </p:nvGrpSpPr>
        <p:grpSpPr>
          <a:xfrm>
            <a:off x="4003794" y="1495756"/>
            <a:ext cx="930135" cy="925132"/>
            <a:chOff x="4003794" y="1495756"/>
            <a:chExt cx="930135" cy="925132"/>
          </a:xfrm>
        </p:grpSpPr>
        <p:sp>
          <p:nvSpPr>
            <p:cNvPr id="39" name="椭圆 38"/>
            <p:cNvSpPr/>
            <p:nvPr/>
          </p:nvSpPr>
          <p:spPr bwMode="auto">
            <a:xfrm>
              <a:off x="4003794" y="1495756"/>
              <a:ext cx="930135" cy="9251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40" name="TextBox 39"/>
            <p:cNvSpPr txBox="1"/>
            <p:nvPr/>
          </p:nvSpPr>
          <p:spPr bwMode="auto">
            <a:xfrm>
              <a:off x="4140949" y="1630541"/>
              <a:ext cx="722313" cy="646331"/>
            </a:xfrm>
            <a:prstGeom prst="rect">
              <a:avLst/>
            </a:prstGeom>
            <a:noFill/>
          </p:spPr>
          <p:txBody>
            <a:bodyPr>
              <a:spAutoFit/>
            </a:bodyPr>
            <a:lstStyle/>
            <a:p>
              <a:pPr>
                <a:defRPr/>
              </a:pPr>
              <a:r>
                <a:rPr lang="zh-CN" altLang="en-US" b="1" smtClean="0">
                  <a:solidFill>
                    <a:schemeClr val="bg1"/>
                  </a:solidFill>
                  <a:latin typeface="微软雅黑" pitchFamily="34" charset="-122"/>
                  <a:ea typeface="微软雅黑" pitchFamily="34" charset="-122"/>
                </a:rPr>
                <a:t>行政服务</a:t>
              </a:r>
              <a:endParaRPr lang="zh-CN" altLang="en-US" b="1" dirty="0">
                <a:solidFill>
                  <a:schemeClr val="bg1"/>
                </a:solidFill>
                <a:latin typeface="微软雅黑" pitchFamily="34" charset="-122"/>
                <a:ea typeface="微软雅黑" pitchFamily="34" charset="-122"/>
              </a:endParaRPr>
            </a:p>
          </p:txBody>
        </p:sp>
      </p:grpSp>
      <p:sp>
        <p:nvSpPr>
          <p:cNvPr id="86" name="椭圆 85"/>
          <p:cNvSpPr/>
          <p:nvPr/>
        </p:nvSpPr>
        <p:spPr>
          <a:xfrm>
            <a:off x="2195736" y="1467261"/>
            <a:ext cx="4571359" cy="1673707"/>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TextBox 152"/>
          <p:cNvSpPr txBox="1"/>
          <p:nvPr/>
        </p:nvSpPr>
        <p:spPr>
          <a:xfrm>
            <a:off x="7812360" y="3329697"/>
            <a:ext cx="755949" cy="1938992"/>
          </a:xfrm>
          <a:prstGeom prst="rect">
            <a:avLst/>
          </a:prstGeom>
          <a:solidFill>
            <a:schemeClr val="bg1"/>
          </a:solidFill>
          <a:ln>
            <a:noFill/>
          </a:ln>
        </p:spPr>
        <p:txBody>
          <a:bodyPr wrap="square" rtlCol="0">
            <a:spAutoFit/>
          </a:bodyPr>
          <a:lstStyle/>
          <a:p>
            <a:pPr algn="ctr">
              <a:lnSpc>
                <a:spcPct val="150000"/>
              </a:lnSpc>
            </a:pPr>
            <a:r>
              <a:rPr lang="zh-CN" altLang="en-US" sz="2000" b="1" smtClean="0">
                <a:latin typeface="微软雅黑" pitchFamily="34" charset="-122"/>
                <a:ea typeface="微软雅黑" pitchFamily="34" charset="-122"/>
              </a:rPr>
              <a:t>园区</a:t>
            </a:r>
            <a:r>
              <a:rPr lang="en-US" altLang="zh-CN" sz="2000" b="1" smtClean="0">
                <a:solidFill>
                  <a:srgbClr val="FF0000"/>
                </a:solidFill>
                <a:latin typeface="微软雅黑" pitchFamily="34" charset="-122"/>
                <a:ea typeface="微软雅黑" pitchFamily="34" charset="-122"/>
              </a:rPr>
              <a:t>4</a:t>
            </a:r>
            <a:r>
              <a:rPr lang="zh-CN" altLang="en-US" sz="2000" b="1" smtClean="0">
                <a:solidFill>
                  <a:srgbClr val="FF0000"/>
                </a:solidFill>
                <a:latin typeface="微软雅黑" pitchFamily="34" charset="-122"/>
                <a:ea typeface="微软雅黑" pitchFamily="34" charset="-122"/>
              </a:rPr>
              <a:t>大</a:t>
            </a:r>
            <a:r>
              <a:rPr lang="zh-CN" altLang="en-US" sz="2000" b="1" smtClean="0">
                <a:latin typeface="微软雅黑" pitchFamily="34" charset="-122"/>
                <a:ea typeface="微软雅黑" pitchFamily="34" charset="-122"/>
              </a:rPr>
              <a:t>圈层结构</a:t>
            </a:r>
            <a:endParaRPr lang="zh-CN" altLang="en-US" sz="2000" b="1">
              <a:latin typeface="微软雅黑" pitchFamily="34" charset="-122"/>
              <a:ea typeface="微软雅黑" pitchFamily="34" charset="-122"/>
            </a:endParaRPr>
          </a:p>
        </p:txBody>
      </p:sp>
      <p:sp>
        <p:nvSpPr>
          <p:cNvPr id="154" name="TextBox 153"/>
          <p:cNvSpPr txBox="1"/>
          <p:nvPr/>
        </p:nvSpPr>
        <p:spPr>
          <a:xfrm>
            <a:off x="395536" y="1772816"/>
            <a:ext cx="1289023" cy="1477328"/>
          </a:xfrm>
          <a:prstGeom prst="rect">
            <a:avLst/>
          </a:prstGeom>
          <a:solidFill>
            <a:schemeClr val="bg1"/>
          </a:solidFill>
          <a:ln>
            <a:noFill/>
          </a:ln>
        </p:spPr>
        <p:txBody>
          <a:bodyPr wrap="square" rtlCol="0">
            <a:spAutoFit/>
          </a:bodyPr>
          <a:lstStyle/>
          <a:p>
            <a:pPr algn="ctr">
              <a:lnSpc>
                <a:spcPct val="150000"/>
              </a:lnSpc>
            </a:pPr>
            <a:r>
              <a:rPr lang="zh-CN" altLang="en-US" sz="2000" b="1" smtClean="0">
                <a:latin typeface="微软雅黑" pitchFamily="34" charset="-122"/>
                <a:ea typeface="微软雅黑" pitchFamily="34" charset="-122"/>
              </a:rPr>
              <a:t>园区运行</a:t>
            </a:r>
            <a:endParaRPr lang="en-US" altLang="zh-CN" sz="2000" b="1" smtClean="0">
              <a:latin typeface="微软雅黑" pitchFamily="34" charset="-122"/>
              <a:ea typeface="微软雅黑" pitchFamily="34" charset="-122"/>
            </a:endParaRPr>
          </a:p>
          <a:p>
            <a:pPr algn="ctr">
              <a:lnSpc>
                <a:spcPct val="150000"/>
              </a:lnSpc>
            </a:pPr>
            <a:r>
              <a:rPr lang="en-US" altLang="zh-CN" sz="2000" b="1" smtClean="0">
                <a:solidFill>
                  <a:srgbClr val="FF0000"/>
                </a:solidFill>
                <a:latin typeface="微软雅黑" pitchFamily="34" charset="-122"/>
                <a:ea typeface="微软雅黑" pitchFamily="34" charset="-122"/>
              </a:rPr>
              <a:t>3</a:t>
            </a:r>
            <a:r>
              <a:rPr lang="zh-CN" altLang="en-US" sz="2000" b="1" smtClean="0">
                <a:solidFill>
                  <a:srgbClr val="FF0000"/>
                </a:solidFill>
                <a:latin typeface="微软雅黑" pitchFamily="34" charset="-122"/>
                <a:ea typeface="微软雅黑" pitchFamily="34" charset="-122"/>
              </a:rPr>
              <a:t>大</a:t>
            </a:r>
            <a:r>
              <a:rPr lang="zh-CN" altLang="en-US" sz="2000" b="1" smtClean="0">
                <a:latin typeface="微软雅黑" pitchFamily="34" charset="-122"/>
                <a:ea typeface="微软雅黑" pitchFamily="34" charset="-122"/>
              </a:rPr>
              <a:t>体系</a:t>
            </a:r>
            <a:endParaRPr lang="en-US" altLang="zh-CN" sz="2000" b="1" smtClean="0">
              <a:latin typeface="微软雅黑" pitchFamily="34" charset="-122"/>
              <a:ea typeface="微软雅黑" pitchFamily="34" charset="-122"/>
            </a:endParaRPr>
          </a:p>
          <a:p>
            <a:pPr algn="ctr">
              <a:lnSpc>
                <a:spcPct val="150000"/>
              </a:lnSpc>
            </a:pPr>
            <a:r>
              <a:rPr lang="en-US" altLang="zh-CN" sz="2000" b="1" smtClean="0">
                <a:solidFill>
                  <a:srgbClr val="FF0000"/>
                </a:solidFill>
                <a:latin typeface="微软雅黑" pitchFamily="34" charset="-122"/>
                <a:ea typeface="微软雅黑" pitchFamily="34" charset="-122"/>
              </a:rPr>
              <a:t>9</a:t>
            </a:r>
            <a:r>
              <a:rPr lang="zh-CN" altLang="en-US" sz="2000" b="1" smtClean="0">
                <a:solidFill>
                  <a:srgbClr val="FF0000"/>
                </a:solidFill>
                <a:latin typeface="微软雅黑" pitchFamily="34" charset="-122"/>
                <a:ea typeface="微软雅黑" pitchFamily="34" charset="-122"/>
              </a:rPr>
              <a:t>大</a:t>
            </a:r>
            <a:r>
              <a:rPr lang="zh-CN" altLang="en-US" sz="2000" b="1">
                <a:latin typeface="微软雅黑" pitchFamily="34" charset="-122"/>
                <a:ea typeface="微软雅黑" pitchFamily="34" charset="-122"/>
              </a:rPr>
              <a:t>需求</a:t>
            </a:r>
          </a:p>
        </p:txBody>
      </p:sp>
      <p:sp>
        <p:nvSpPr>
          <p:cNvPr id="121" name="椭圆 120"/>
          <p:cNvSpPr/>
          <p:nvPr/>
        </p:nvSpPr>
        <p:spPr>
          <a:xfrm rot="17971527">
            <a:off x="3994214" y="4063286"/>
            <a:ext cx="4223647" cy="1680055"/>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椭圆 121"/>
          <p:cNvSpPr/>
          <p:nvPr/>
        </p:nvSpPr>
        <p:spPr>
          <a:xfrm rot="14383687">
            <a:off x="593736" y="4029040"/>
            <a:ext cx="4388115" cy="1737247"/>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p:cNvGrpSpPr/>
          <p:nvPr/>
        </p:nvGrpSpPr>
        <p:grpSpPr>
          <a:xfrm>
            <a:off x="6804248" y="3861048"/>
            <a:ext cx="1878758" cy="1456239"/>
            <a:chOff x="6941714" y="3861048"/>
            <a:chExt cx="1878758" cy="1456239"/>
          </a:xfrm>
        </p:grpSpPr>
        <p:sp>
          <p:nvSpPr>
            <p:cNvPr id="166" name="TextBox 165"/>
            <p:cNvSpPr txBox="1"/>
            <p:nvPr/>
          </p:nvSpPr>
          <p:spPr>
            <a:xfrm>
              <a:off x="7668344" y="3861048"/>
              <a:ext cx="1152128" cy="1169551"/>
            </a:xfrm>
            <a:prstGeom prst="rect">
              <a:avLst/>
            </a:prstGeom>
            <a:noFill/>
            <a:ln>
              <a:solidFill>
                <a:srgbClr val="0070C0"/>
              </a:solidFill>
            </a:ln>
          </p:spPr>
          <p:txBody>
            <a:bodyPr wrap="square" rtlCol="0">
              <a:spAutoFit/>
            </a:bodyPr>
            <a:lstStyle/>
            <a:p>
              <a:r>
                <a:rPr lang="zh-CN" altLang="en-US" sz="1600" b="1" smtClean="0"/>
                <a:t>体系</a:t>
              </a:r>
              <a:r>
                <a:rPr lang="en-US" altLang="zh-CN" sz="1600" b="1" smtClean="0">
                  <a:solidFill>
                    <a:srgbClr val="FF0000"/>
                  </a:solidFill>
                </a:rPr>
                <a:t>1</a:t>
              </a:r>
            </a:p>
            <a:p>
              <a:r>
                <a:rPr lang="zh-CN" altLang="en-US" b="1" smtClean="0">
                  <a:solidFill>
                    <a:srgbClr val="0070C0"/>
                  </a:solidFill>
                </a:rPr>
                <a:t>生产体系</a:t>
              </a:r>
              <a:endParaRPr lang="en-US" altLang="zh-CN" b="1" smtClean="0">
                <a:solidFill>
                  <a:srgbClr val="0070C0"/>
                </a:solidFill>
              </a:endParaRPr>
            </a:p>
            <a:p>
              <a:r>
                <a:rPr lang="zh-CN" altLang="en-US" sz="1200" smtClean="0"/>
                <a:t>产品制造体系</a:t>
              </a:r>
              <a:endParaRPr lang="en-US" altLang="zh-CN" sz="1200" smtClean="0"/>
            </a:p>
            <a:p>
              <a:r>
                <a:rPr lang="zh-CN" altLang="en-US" sz="1200" smtClean="0"/>
                <a:t>经营服务体系</a:t>
              </a:r>
              <a:endParaRPr lang="en-US" altLang="zh-CN" sz="1200" smtClean="0"/>
            </a:p>
            <a:p>
              <a:r>
                <a:rPr lang="zh-CN" altLang="en-US" sz="1200" smtClean="0"/>
                <a:t>安全防控体系</a:t>
              </a:r>
              <a:endParaRPr lang="en-US" altLang="zh-CN" sz="1200" smtClean="0"/>
            </a:p>
          </p:txBody>
        </p:sp>
        <p:cxnSp>
          <p:nvCxnSpPr>
            <p:cNvPr id="11" name="肘形连接符 10"/>
            <p:cNvCxnSpPr>
              <a:stCxn id="121" idx="4"/>
              <a:endCxn id="166" idx="1"/>
            </p:cNvCxnSpPr>
            <p:nvPr/>
          </p:nvCxnSpPr>
          <p:spPr>
            <a:xfrm flipV="1">
              <a:off x="6941714" y="4445824"/>
              <a:ext cx="726630" cy="871463"/>
            </a:xfrm>
            <a:prstGeom prst="bentConnector5">
              <a:avLst>
                <a:gd name="adj1" fmla="val 31460"/>
                <a:gd name="adj2" fmla="val 193335"/>
                <a:gd name="adj3" fmla="val 68540"/>
              </a:avLst>
            </a:prstGeom>
          </p:spPr>
          <p:style>
            <a:lnRef idx="1">
              <a:schemeClr val="accent1"/>
            </a:lnRef>
            <a:fillRef idx="0">
              <a:schemeClr val="accent1"/>
            </a:fillRef>
            <a:effectRef idx="0">
              <a:schemeClr val="accent1"/>
            </a:effectRef>
            <a:fontRef idx="minor">
              <a:schemeClr val="tx1"/>
            </a:fontRef>
          </p:style>
        </p:cxnSp>
      </p:grpSp>
      <p:grpSp>
        <p:nvGrpSpPr>
          <p:cNvPr id="70" name="组合 69"/>
          <p:cNvGrpSpPr/>
          <p:nvPr/>
        </p:nvGrpSpPr>
        <p:grpSpPr>
          <a:xfrm>
            <a:off x="243168" y="3884855"/>
            <a:ext cx="1592527" cy="1200329"/>
            <a:chOff x="251520" y="4293096"/>
            <a:chExt cx="1592527" cy="1200329"/>
          </a:xfrm>
        </p:grpSpPr>
        <p:sp>
          <p:nvSpPr>
            <p:cNvPr id="167" name="TextBox 166"/>
            <p:cNvSpPr txBox="1"/>
            <p:nvPr/>
          </p:nvSpPr>
          <p:spPr>
            <a:xfrm>
              <a:off x="251520" y="4293096"/>
              <a:ext cx="1145686" cy="1200329"/>
            </a:xfrm>
            <a:prstGeom prst="rect">
              <a:avLst/>
            </a:prstGeom>
            <a:noFill/>
            <a:ln>
              <a:solidFill>
                <a:srgbClr val="0070C0"/>
              </a:solidFill>
            </a:ln>
          </p:spPr>
          <p:txBody>
            <a:bodyPr wrap="square" rtlCol="0">
              <a:spAutoFit/>
            </a:bodyPr>
            <a:lstStyle/>
            <a:p>
              <a:r>
                <a:rPr lang="zh-CN" altLang="en-US" sz="1600" b="1" smtClean="0"/>
                <a:t>体系</a:t>
              </a:r>
              <a:r>
                <a:rPr lang="en-US" altLang="zh-CN" sz="1600" b="1" smtClean="0">
                  <a:solidFill>
                    <a:srgbClr val="FF0000"/>
                  </a:solidFill>
                </a:rPr>
                <a:t>2</a:t>
              </a:r>
            </a:p>
            <a:p>
              <a:r>
                <a:rPr lang="zh-CN" altLang="en-US" b="1" smtClean="0">
                  <a:solidFill>
                    <a:srgbClr val="0070C0"/>
                  </a:solidFill>
                </a:rPr>
                <a:t>生活体系</a:t>
              </a:r>
              <a:endParaRPr lang="en-US" altLang="zh-CN" b="1" smtClean="0">
                <a:solidFill>
                  <a:srgbClr val="0070C0"/>
                </a:solidFill>
              </a:endParaRPr>
            </a:p>
            <a:p>
              <a:pPr algn="ctr"/>
              <a:r>
                <a:rPr lang="zh-CN" altLang="en-US" sz="1200" smtClean="0"/>
                <a:t>衣食住行体系</a:t>
              </a:r>
              <a:endParaRPr lang="en-US" altLang="zh-CN" sz="1200" smtClean="0"/>
            </a:p>
            <a:p>
              <a:pPr algn="ctr"/>
              <a:r>
                <a:rPr lang="zh-CN" altLang="en-US" sz="1200" smtClean="0"/>
                <a:t>身体保健体系</a:t>
              </a:r>
              <a:endParaRPr lang="en-US" altLang="zh-CN" sz="1200" smtClean="0"/>
            </a:p>
            <a:p>
              <a:pPr algn="ctr"/>
              <a:r>
                <a:rPr lang="zh-CN" altLang="en-US" sz="1200" smtClean="0"/>
                <a:t>精神文化体系</a:t>
              </a:r>
              <a:endParaRPr lang="zh-CN" altLang="en-US" sz="1200"/>
            </a:p>
          </p:txBody>
        </p:sp>
        <p:cxnSp>
          <p:nvCxnSpPr>
            <p:cNvPr id="50" name="肘形连接符 49"/>
            <p:cNvCxnSpPr/>
            <p:nvPr/>
          </p:nvCxnSpPr>
          <p:spPr>
            <a:xfrm rot="16200000" flipH="1">
              <a:off x="1276373" y="4781734"/>
              <a:ext cx="720080" cy="415269"/>
            </a:xfrm>
            <a:prstGeom prst="bentConnector3">
              <a:avLst>
                <a:gd name="adj1" fmla="val -2407"/>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5658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heel(1)">
                                      <p:cBhvr>
                                        <p:cTn id="7" dur="500"/>
                                        <p:tgtEl>
                                          <p:spTgt spid="97"/>
                                        </p:tgtEl>
                                      </p:cBhvr>
                                    </p:animEffect>
                                  </p:childTnLst>
                                </p:cTn>
                              </p:par>
                            </p:childTnLst>
                          </p:cTn>
                        </p:par>
                        <p:par>
                          <p:cTn id="8" fill="hold">
                            <p:stCondLst>
                              <p:cond delay="500"/>
                            </p:stCondLst>
                            <p:childTnLst>
                              <p:par>
                                <p:cTn id="9" presetID="24" presetClass="emph" presetSubtype="0" fill="hold" grpId="1" nodeType="afterEffect">
                                  <p:stCondLst>
                                    <p:cond delay="0"/>
                                  </p:stCondLst>
                                  <p:childTnLst>
                                    <p:animClr clrSpc="hsl" dir="cw">
                                      <p:cBhvr override="childStyle">
                                        <p:cTn id="10" dur="500" fill="hold"/>
                                        <p:tgtEl>
                                          <p:spTgt spid="97"/>
                                        </p:tgtEl>
                                        <p:attrNameLst>
                                          <p:attrName>style.color</p:attrName>
                                        </p:attrNameLst>
                                      </p:cBhvr>
                                      <p:by>
                                        <p:hsl h="0" s="-12549" l="-25098"/>
                                      </p:by>
                                    </p:animClr>
                                    <p:animClr clrSpc="hsl" dir="cw">
                                      <p:cBhvr>
                                        <p:cTn id="11" dur="500" fill="hold"/>
                                        <p:tgtEl>
                                          <p:spTgt spid="97"/>
                                        </p:tgtEl>
                                        <p:attrNameLst>
                                          <p:attrName>fillcolor</p:attrName>
                                        </p:attrNameLst>
                                      </p:cBhvr>
                                      <p:by>
                                        <p:hsl h="0" s="-12549" l="-25098"/>
                                      </p:by>
                                    </p:animClr>
                                    <p:animClr clrSpc="hsl" dir="cw">
                                      <p:cBhvr>
                                        <p:cTn id="12" dur="500" fill="hold"/>
                                        <p:tgtEl>
                                          <p:spTgt spid="97"/>
                                        </p:tgtEl>
                                        <p:attrNameLst>
                                          <p:attrName>stroke.color</p:attrName>
                                        </p:attrNameLst>
                                      </p:cBhvr>
                                      <p:by>
                                        <p:hsl h="0" s="-12549" l="-25098"/>
                                      </p:by>
                                    </p:animClr>
                                    <p:set>
                                      <p:cBhvr>
                                        <p:cTn id="13" dur="500" fill="hold"/>
                                        <p:tgtEl>
                                          <p:spTgt spid="97"/>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heel(1)">
                                      <p:cBhvr>
                                        <p:cTn id="18" dur="1000"/>
                                        <p:tgtEl>
                                          <p:spTgt spid="2"/>
                                        </p:tgtEl>
                                      </p:cBhvr>
                                    </p:animEffect>
                                  </p:childTnLst>
                                </p:cTn>
                              </p:par>
                            </p:childTnLst>
                          </p:cTn>
                        </p:par>
                        <p:par>
                          <p:cTn id="19" fill="hold">
                            <p:stCondLst>
                              <p:cond delay="1000"/>
                            </p:stCondLst>
                            <p:childTnLst>
                              <p:par>
                                <p:cTn id="20" presetID="22" presetClass="entr" presetSubtype="2" fill="hold" nodeType="afterEffect">
                                  <p:stCondLst>
                                    <p:cond delay="0"/>
                                  </p:stCondLst>
                                  <p:childTnLst>
                                    <p:set>
                                      <p:cBhvr>
                                        <p:cTn id="21" dur="1" fill="hold">
                                          <p:stCondLst>
                                            <p:cond delay="0"/>
                                          </p:stCondLst>
                                        </p:cTn>
                                        <p:tgtEl>
                                          <p:spTgt spid="139"/>
                                        </p:tgtEl>
                                        <p:attrNameLst>
                                          <p:attrName>style.visibility</p:attrName>
                                        </p:attrNameLst>
                                      </p:cBhvr>
                                      <p:to>
                                        <p:strVal val="visible"/>
                                      </p:to>
                                    </p:set>
                                    <p:animEffect transition="in" filter="wipe(right)">
                                      <p:cBhvr>
                                        <p:cTn id="22" dur="500"/>
                                        <p:tgtEl>
                                          <p:spTgt spid="13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96"/>
                                        </p:tgtEl>
                                        <p:attrNameLst>
                                          <p:attrName>style.visibility</p:attrName>
                                        </p:attrNameLst>
                                      </p:cBhvr>
                                      <p:to>
                                        <p:strVal val="visible"/>
                                      </p:to>
                                    </p:set>
                                    <p:animEffect transition="in" filter="wheel(1)">
                                      <p:cBhvr>
                                        <p:cTn id="27" dur="1000"/>
                                        <p:tgtEl>
                                          <p:spTgt spid="96"/>
                                        </p:tgtEl>
                                      </p:cBhvr>
                                    </p:animEffect>
                                  </p:childTnLst>
                                </p:cTn>
                              </p:par>
                            </p:childTnLst>
                          </p:cTn>
                        </p:par>
                        <p:par>
                          <p:cTn id="28" fill="hold">
                            <p:stCondLst>
                              <p:cond delay="1000"/>
                            </p:stCondLst>
                            <p:childTnLst>
                              <p:par>
                                <p:cTn id="29" presetID="22" presetClass="entr" presetSubtype="8" fill="hold" nodeType="afterEffect">
                                  <p:stCondLst>
                                    <p:cond delay="0"/>
                                  </p:stCondLst>
                                  <p:childTnLst>
                                    <p:set>
                                      <p:cBhvr>
                                        <p:cTn id="30" dur="1" fill="hold">
                                          <p:stCondLst>
                                            <p:cond delay="0"/>
                                          </p:stCondLst>
                                        </p:cTn>
                                        <p:tgtEl>
                                          <p:spTgt spid="140"/>
                                        </p:tgtEl>
                                        <p:attrNameLst>
                                          <p:attrName>style.visibility</p:attrName>
                                        </p:attrNameLst>
                                      </p:cBhvr>
                                      <p:to>
                                        <p:strVal val="visible"/>
                                      </p:to>
                                    </p:set>
                                    <p:animEffect transition="in" filter="wipe(left)">
                                      <p:cBhvr>
                                        <p:cTn id="31" dur="500"/>
                                        <p:tgtEl>
                                          <p:spTgt spid="140"/>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8"/>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grpId="0" nodeType="afterEffect">
                                  <p:stCondLst>
                                    <p:cond delay="250"/>
                                  </p:stCondLst>
                                  <p:childTnLst>
                                    <p:set>
                                      <p:cBhvr>
                                        <p:cTn id="38" dur="1" fill="hold">
                                          <p:stCondLst>
                                            <p:cond delay="0"/>
                                          </p:stCondLst>
                                        </p:cTn>
                                        <p:tgtEl>
                                          <p:spTgt spid="99"/>
                                        </p:tgtEl>
                                        <p:attrNameLst>
                                          <p:attrName>style.visibility</p:attrName>
                                        </p:attrNameLst>
                                      </p:cBhvr>
                                      <p:to>
                                        <p:strVal val="visible"/>
                                      </p:to>
                                    </p:set>
                                  </p:childTnLst>
                                </p:cTn>
                              </p:par>
                            </p:childTnLst>
                          </p:cTn>
                        </p:par>
                        <p:par>
                          <p:cTn id="39" fill="hold">
                            <p:stCondLst>
                              <p:cond delay="250"/>
                            </p:stCondLst>
                            <p:childTnLst>
                              <p:par>
                                <p:cTn id="40" presetID="1" presetClass="entr" presetSubtype="0" fill="hold" grpId="0" nodeType="afterEffect">
                                  <p:stCondLst>
                                    <p:cond delay="250"/>
                                  </p:stCondLst>
                                  <p:childTnLst>
                                    <p:set>
                                      <p:cBhvr>
                                        <p:cTn id="41" dur="1" fill="hold">
                                          <p:stCondLst>
                                            <p:cond delay="0"/>
                                          </p:stCondLst>
                                        </p:cTn>
                                        <p:tgtEl>
                                          <p:spTgt spid="100"/>
                                        </p:tgtEl>
                                        <p:attrNameLst>
                                          <p:attrName>style.visibility</p:attrName>
                                        </p:attrNameLst>
                                      </p:cBhvr>
                                      <p:to>
                                        <p:strVal val="visible"/>
                                      </p:to>
                                    </p:set>
                                  </p:childTnLst>
                                </p:cTn>
                              </p:par>
                            </p:childTnLst>
                          </p:cTn>
                        </p:par>
                        <p:par>
                          <p:cTn id="42" fill="hold">
                            <p:stCondLst>
                              <p:cond delay="500"/>
                            </p:stCondLst>
                            <p:childTnLst>
                              <p:par>
                                <p:cTn id="43" presetID="21" presetClass="entr" presetSubtype="1" fill="hold" grpId="0" nodeType="afterEffect">
                                  <p:stCondLst>
                                    <p:cond delay="250"/>
                                  </p:stCondLst>
                                  <p:childTnLst>
                                    <p:set>
                                      <p:cBhvr>
                                        <p:cTn id="44" dur="1" fill="hold">
                                          <p:stCondLst>
                                            <p:cond delay="0"/>
                                          </p:stCondLst>
                                        </p:cTn>
                                        <p:tgtEl>
                                          <p:spTgt spid="8"/>
                                        </p:tgtEl>
                                        <p:attrNameLst>
                                          <p:attrName>style.visibility</p:attrName>
                                        </p:attrNameLst>
                                      </p:cBhvr>
                                      <p:to>
                                        <p:strVal val="visible"/>
                                      </p:to>
                                    </p:set>
                                    <p:animEffect transition="in" filter="wheel(1)">
                                      <p:cBhvr>
                                        <p:cTn id="45" dur="750"/>
                                        <p:tgtEl>
                                          <p:spTgt spid="8"/>
                                        </p:tgtEl>
                                      </p:cBhvr>
                                    </p:animEffect>
                                  </p:childTnLst>
                                </p:cTn>
                              </p:par>
                            </p:childTnLst>
                          </p:cTn>
                        </p:par>
                        <p:par>
                          <p:cTn id="46" fill="hold">
                            <p:stCondLst>
                              <p:cond delay="1500"/>
                            </p:stCondLst>
                            <p:childTnLst>
                              <p:par>
                                <p:cTn id="47" presetID="22" presetClass="entr" presetSubtype="2" fill="hold" nodeType="afterEffect">
                                  <p:stCondLst>
                                    <p:cond delay="0"/>
                                  </p:stCondLst>
                                  <p:childTnLst>
                                    <p:set>
                                      <p:cBhvr>
                                        <p:cTn id="48" dur="1" fill="hold">
                                          <p:stCondLst>
                                            <p:cond delay="0"/>
                                          </p:stCondLst>
                                        </p:cTn>
                                        <p:tgtEl>
                                          <p:spTgt spid="113"/>
                                        </p:tgtEl>
                                        <p:attrNameLst>
                                          <p:attrName>style.visibility</p:attrName>
                                        </p:attrNameLst>
                                      </p:cBhvr>
                                      <p:to>
                                        <p:strVal val="visible"/>
                                      </p:to>
                                    </p:set>
                                    <p:animEffect transition="in" filter="wipe(right)">
                                      <p:cBhvr>
                                        <p:cTn id="49" dur="500"/>
                                        <p:tgtEl>
                                          <p:spTgt spid="113"/>
                                        </p:tgtEl>
                                      </p:cBhvr>
                                    </p:animEffect>
                                  </p:childTnLst>
                                </p:cTn>
                              </p:par>
                            </p:childTnLst>
                          </p:cTn>
                        </p:par>
                      </p:childTnLst>
                    </p:cTn>
                  </p:par>
                  <p:par>
                    <p:cTn id="50" fill="hold">
                      <p:stCondLst>
                        <p:cond delay="indefinite"/>
                      </p:stCondLst>
                      <p:childTnLst>
                        <p:par>
                          <p:cTn id="51" fill="hold">
                            <p:stCondLst>
                              <p:cond delay="0"/>
                            </p:stCondLst>
                            <p:childTnLst>
                              <p:par>
                                <p:cTn id="52" presetID="21" presetClass="entr" presetSubtype="1" fill="hold" grpId="0" nodeType="clickEffect">
                                  <p:stCondLst>
                                    <p:cond delay="0"/>
                                  </p:stCondLst>
                                  <p:childTnLst>
                                    <p:set>
                                      <p:cBhvr>
                                        <p:cTn id="53" dur="1" fill="hold">
                                          <p:stCondLst>
                                            <p:cond delay="0"/>
                                          </p:stCondLst>
                                        </p:cTn>
                                        <p:tgtEl>
                                          <p:spTgt spid="90"/>
                                        </p:tgtEl>
                                        <p:attrNameLst>
                                          <p:attrName>style.visibility</p:attrName>
                                        </p:attrNameLst>
                                      </p:cBhvr>
                                      <p:to>
                                        <p:strVal val="visible"/>
                                      </p:to>
                                    </p:set>
                                    <p:animEffect transition="in" filter="wheel(1)">
                                      <p:cBhvr>
                                        <p:cTn id="54" dur="1500"/>
                                        <p:tgtEl>
                                          <p:spTgt spid="90"/>
                                        </p:tgtEl>
                                      </p:cBhvr>
                                    </p:animEffect>
                                  </p:childTnLst>
                                </p:cTn>
                              </p:par>
                            </p:childTnLst>
                          </p:cTn>
                        </p:par>
                        <p:par>
                          <p:cTn id="55" fill="hold">
                            <p:stCondLst>
                              <p:cond delay="1500"/>
                            </p:stCondLst>
                            <p:childTnLst>
                              <p:par>
                                <p:cTn id="56" presetID="22" presetClass="entr" presetSubtype="8" fill="hold" nodeType="afterEffect">
                                  <p:stCondLst>
                                    <p:cond delay="0"/>
                                  </p:stCondLst>
                                  <p:childTnLst>
                                    <p:set>
                                      <p:cBhvr>
                                        <p:cTn id="57" dur="1" fill="hold">
                                          <p:stCondLst>
                                            <p:cond delay="0"/>
                                          </p:stCondLst>
                                        </p:cTn>
                                        <p:tgtEl>
                                          <p:spTgt spid="118"/>
                                        </p:tgtEl>
                                        <p:attrNameLst>
                                          <p:attrName>style.visibility</p:attrName>
                                        </p:attrNameLst>
                                      </p:cBhvr>
                                      <p:to>
                                        <p:strVal val="visible"/>
                                      </p:to>
                                    </p:set>
                                    <p:animEffect transition="in" filter="wipe(left)">
                                      <p:cBhvr>
                                        <p:cTn id="58" dur="500"/>
                                        <p:tgtEl>
                                          <p:spTgt spid="11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1" nodeType="clickEffect">
                                  <p:stCondLst>
                                    <p:cond delay="0"/>
                                  </p:stCondLst>
                                  <p:childTnLst>
                                    <p:set>
                                      <p:cBhvr>
                                        <p:cTn id="62" dur="1" fill="hold">
                                          <p:stCondLst>
                                            <p:cond delay="0"/>
                                          </p:stCondLst>
                                        </p:cTn>
                                        <p:tgtEl>
                                          <p:spTgt spid="154"/>
                                        </p:tgtEl>
                                        <p:attrNameLst>
                                          <p:attrName>style.visibility</p:attrName>
                                        </p:attrNameLst>
                                      </p:cBhvr>
                                      <p:to>
                                        <p:strVal val="visible"/>
                                      </p:to>
                                    </p:set>
                                    <p:animEffect transition="in" filter="fade">
                                      <p:cBhvr>
                                        <p:cTn id="63" dur="500"/>
                                        <p:tgtEl>
                                          <p:spTgt spid="154"/>
                                        </p:tgtEl>
                                      </p:cBhvr>
                                    </p:animEffect>
                                  </p:childTnLst>
                                </p:cTn>
                              </p:par>
                              <p:par>
                                <p:cTn id="64" presetID="10" presetClass="exit" presetSubtype="0" fill="hold" grpId="0" nodeType="withEffect">
                                  <p:stCondLst>
                                    <p:cond delay="0"/>
                                  </p:stCondLst>
                                  <p:childTnLst>
                                    <p:animEffect transition="out" filter="fade">
                                      <p:cBhvr>
                                        <p:cTn id="65" dur="500"/>
                                        <p:tgtEl>
                                          <p:spTgt spid="153"/>
                                        </p:tgtEl>
                                      </p:cBhvr>
                                    </p:animEffect>
                                    <p:set>
                                      <p:cBhvr>
                                        <p:cTn id="66" dur="1" fill="hold">
                                          <p:stCondLst>
                                            <p:cond delay="499"/>
                                          </p:stCondLst>
                                        </p:cTn>
                                        <p:tgtEl>
                                          <p:spTgt spid="153"/>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139"/>
                                        </p:tgtEl>
                                      </p:cBhvr>
                                    </p:animEffect>
                                    <p:set>
                                      <p:cBhvr>
                                        <p:cTn id="69" dur="1" fill="hold">
                                          <p:stCondLst>
                                            <p:cond delay="499"/>
                                          </p:stCondLst>
                                        </p:cTn>
                                        <p:tgtEl>
                                          <p:spTgt spid="139"/>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140"/>
                                        </p:tgtEl>
                                      </p:cBhvr>
                                    </p:animEffect>
                                    <p:set>
                                      <p:cBhvr>
                                        <p:cTn id="72" dur="1" fill="hold">
                                          <p:stCondLst>
                                            <p:cond delay="499"/>
                                          </p:stCondLst>
                                        </p:cTn>
                                        <p:tgtEl>
                                          <p:spTgt spid="140"/>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113"/>
                                        </p:tgtEl>
                                      </p:cBhvr>
                                    </p:animEffect>
                                    <p:set>
                                      <p:cBhvr>
                                        <p:cTn id="75" dur="1" fill="hold">
                                          <p:stCondLst>
                                            <p:cond delay="499"/>
                                          </p:stCondLst>
                                        </p:cTn>
                                        <p:tgtEl>
                                          <p:spTgt spid="113"/>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500"/>
                                        <p:tgtEl>
                                          <p:spTgt spid="118"/>
                                        </p:tgtEl>
                                      </p:cBhvr>
                                    </p:animEffect>
                                    <p:set>
                                      <p:cBhvr>
                                        <p:cTn id="78" dur="1" fill="hold">
                                          <p:stCondLst>
                                            <p:cond delay="499"/>
                                          </p:stCondLst>
                                        </p:cTn>
                                        <p:tgtEl>
                                          <p:spTgt spid="118"/>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250"/>
                                        <p:tgtEl>
                                          <p:spTgt spid="8"/>
                                        </p:tgtEl>
                                      </p:cBhvr>
                                    </p:animEffect>
                                    <p:set>
                                      <p:cBhvr>
                                        <p:cTn id="81" dur="1" fill="hold">
                                          <p:stCondLst>
                                            <p:cond delay="249"/>
                                          </p:stCondLst>
                                        </p:cTn>
                                        <p:tgtEl>
                                          <p:spTgt spid="8"/>
                                        </p:tgtEl>
                                        <p:attrNameLst>
                                          <p:attrName>style.visibility</p:attrName>
                                        </p:attrNameLst>
                                      </p:cBhvr>
                                      <p:to>
                                        <p:strVal val="hidden"/>
                                      </p:to>
                                    </p:set>
                                  </p:childTnLst>
                                </p:cTn>
                              </p:par>
                            </p:childTnLst>
                          </p:cTn>
                        </p:par>
                        <p:par>
                          <p:cTn id="82" fill="hold">
                            <p:stCondLst>
                              <p:cond delay="500"/>
                            </p:stCondLst>
                            <p:childTnLst>
                              <p:par>
                                <p:cTn id="83" presetID="1" presetClass="entr" presetSubtype="0" fill="hold" nodeType="afterEffect">
                                  <p:stCondLst>
                                    <p:cond delay="0"/>
                                  </p:stCondLst>
                                  <p:childTnLst>
                                    <p:set>
                                      <p:cBhvr>
                                        <p:cTn id="84" dur="1" fill="hold">
                                          <p:stCondLst>
                                            <p:cond delay="0"/>
                                          </p:stCondLst>
                                        </p:cTn>
                                        <p:tgtEl>
                                          <p:spTgt spid="15402"/>
                                        </p:tgtEl>
                                        <p:attrNameLst>
                                          <p:attrName>style.visibility</p:attrName>
                                        </p:attrNameLst>
                                      </p:cBhvr>
                                      <p:to>
                                        <p:strVal val="visible"/>
                                      </p:to>
                                    </p:set>
                                  </p:childTnLst>
                                </p:cTn>
                              </p:par>
                            </p:childTnLst>
                          </p:cTn>
                        </p:par>
                        <p:par>
                          <p:cTn id="85" fill="hold">
                            <p:stCondLst>
                              <p:cond delay="500"/>
                            </p:stCondLst>
                            <p:childTnLst>
                              <p:par>
                                <p:cTn id="86" presetID="1" presetClass="entr" presetSubtype="0" fill="hold" nodeType="afterEffect">
                                  <p:stCondLst>
                                    <p:cond delay="250"/>
                                  </p:stCondLst>
                                  <p:childTnLst>
                                    <p:set>
                                      <p:cBhvr>
                                        <p:cTn id="87" dur="1" fill="hold">
                                          <p:stCondLst>
                                            <p:cond delay="0"/>
                                          </p:stCondLst>
                                        </p:cTn>
                                        <p:tgtEl>
                                          <p:spTgt spid="3"/>
                                        </p:tgtEl>
                                        <p:attrNameLst>
                                          <p:attrName>style.visibility</p:attrName>
                                        </p:attrNameLst>
                                      </p:cBhvr>
                                      <p:to>
                                        <p:strVal val="visible"/>
                                      </p:to>
                                    </p:set>
                                  </p:childTnLst>
                                </p:cTn>
                              </p:par>
                            </p:childTnLst>
                          </p:cTn>
                        </p:par>
                        <p:par>
                          <p:cTn id="88" fill="hold">
                            <p:stCondLst>
                              <p:cond delay="750"/>
                            </p:stCondLst>
                            <p:childTnLst>
                              <p:par>
                                <p:cTn id="89" presetID="1" presetClass="entr" presetSubtype="0" fill="hold" nodeType="afterEffect">
                                  <p:stCondLst>
                                    <p:cond delay="250"/>
                                  </p:stCondLst>
                                  <p:childTnLst>
                                    <p:set>
                                      <p:cBhvr>
                                        <p:cTn id="90" dur="1" fill="hold">
                                          <p:stCondLst>
                                            <p:cond delay="0"/>
                                          </p:stCondLst>
                                        </p:cTn>
                                        <p:tgtEl>
                                          <p:spTgt spid="15405"/>
                                        </p:tgtEl>
                                        <p:attrNameLst>
                                          <p:attrName>style.visibility</p:attrName>
                                        </p:attrNameLst>
                                      </p:cBhvr>
                                      <p:to>
                                        <p:strVal val="visible"/>
                                      </p:to>
                                    </p:set>
                                  </p:childTnLst>
                                </p:cTn>
                              </p:par>
                            </p:childTnLst>
                          </p:cTn>
                        </p:par>
                        <p:par>
                          <p:cTn id="91" fill="hold">
                            <p:stCondLst>
                              <p:cond delay="1000"/>
                            </p:stCondLst>
                            <p:childTnLst>
                              <p:par>
                                <p:cTn id="92" presetID="1" presetClass="entr" presetSubtype="0" fill="hold" nodeType="afterEffect">
                                  <p:stCondLst>
                                    <p:cond delay="250"/>
                                  </p:stCondLst>
                                  <p:childTnLst>
                                    <p:set>
                                      <p:cBhvr>
                                        <p:cTn id="93" dur="1" fill="hold">
                                          <p:stCondLst>
                                            <p:cond delay="0"/>
                                          </p:stCondLst>
                                        </p:cTn>
                                        <p:tgtEl>
                                          <p:spTgt spid="15406"/>
                                        </p:tgtEl>
                                        <p:attrNameLst>
                                          <p:attrName>style.visibility</p:attrName>
                                        </p:attrNameLst>
                                      </p:cBhvr>
                                      <p:to>
                                        <p:strVal val="visible"/>
                                      </p:to>
                                    </p:set>
                                  </p:childTnLst>
                                </p:cTn>
                              </p:par>
                            </p:childTnLst>
                          </p:cTn>
                        </p:par>
                        <p:par>
                          <p:cTn id="94" fill="hold">
                            <p:stCondLst>
                              <p:cond delay="1250"/>
                            </p:stCondLst>
                            <p:childTnLst>
                              <p:par>
                                <p:cTn id="95" presetID="1" presetClass="entr" presetSubtype="0" fill="hold" nodeType="afterEffect">
                                  <p:stCondLst>
                                    <p:cond delay="250"/>
                                  </p:stCondLst>
                                  <p:childTnLst>
                                    <p:set>
                                      <p:cBhvr>
                                        <p:cTn id="96" dur="1" fill="hold">
                                          <p:stCondLst>
                                            <p:cond delay="0"/>
                                          </p:stCondLst>
                                        </p:cTn>
                                        <p:tgtEl>
                                          <p:spTgt spid="15407"/>
                                        </p:tgtEl>
                                        <p:attrNameLst>
                                          <p:attrName>style.visibility</p:attrName>
                                        </p:attrNameLst>
                                      </p:cBhvr>
                                      <p:to>
                                        <p:strVal val="visible"/>
                                      </p:to>
                                    </p:set>
                                  </p:childTnLst>
                                </p:cTn>
                              </p:par>
                            </p:childTnLst>
                          </p:cTn>
                        </p:par>
                        <p:par>
                          <p:cTn id="97" fill="hold">
                            <p:stCondLst>
                              <p:cond delay="1500"/>
                            </p:stCondLst>
                            <p:childTnLst>
                              <p:par>
                                <p:cTn id="98" presetID="1" presetClass="entr" presetSubtype="0" fill="hold" nodeType="afterEffect">
                                  <p:stCondLst>
                                    <p:cond delay="250"/>
                                  </p:stCondLst>
                                  <p:childTnLst>
                                    <p:set>
                                      <p:cBhvr>
                                        <p:cTn id="99" dur="1" fill="hold">
                                          <p:stCondLst>
                                            <p:cond delay="0"/>
                                          </p:stCondLst>
                                        </p:cTn>
                                        <p:tgtEl>
                                          <p:spTgt spid="15408"/>
                                        </p:tgtEl>
                                        <p:attrNameLst>
                                          <p:attrName>style.visibility</p:attrName>
                                        </p:attrNameLst>
                                      </p:cBhvr>
                                      <p:to>
                                        <p:strVal val="visible"/>
                                      </p:to>
                                    </p:set>
                                  </p:childTnLst>
                                </p:cTn>
                              </p:par>
                            </p:childTnLst>
                          </p:cTn>
                        </p:par>
                        <p:par>
                          <p:cTn id="100" fill="hold">
                            <p:stCondLst>
                              <p:cond delay="1750"/>
                            </p:stCondLst>
                            <p:childTnLst>
                              <p:par>
                                <p:cTn id="101" presetID="1" presetClass="entr" presetSubtype="0" fill="hold" nodeType="afterEffect">
                                  <p:stCondLst>
                                    <p:cond delay="250"/>
                                  </p:stCondLst>
                                  <p:childTnLst>
                                    <p:set>
                                      <p:cBhvr>
                                        <p:cTn id="102" dur="1" fill="hold">
                                          <p:stCondLst>
                                            <p:cond delay="0"/>
                                          </p:stCondLst>
                                        </p:cTn>
                                        <p:tgtEl>
                                          <p:spTgt spid="15409"/>
                                        </p:tgtEl>
                                        <p:attrNameLst>
                                          <p:attrName>style.visibility</p:attrName>
                                        </p:attrNameLst>
                                      </p:cBhvr>
                                      <p:to>
                                        <p:strVal val="visible"/>
                                      </p:to>
                                    </p:set>
                                  </p:childTnLst>
                                </p:cTn>
                              </p:par>
                            </p:childTnLst>
                          </p:cTn>
                        </p:par>
                        <p:par>
                          <p:cTn id="103" fill="hold">
                            <p:stCondLst>
                              <p:cond delay="2000"/>
                            </p:stCondLst>
                            <p:childTnLst>
                              <p:par>
                                <p:cTn id="104" presetID="1" presetClass="entr" presetSubtype="0" fill="hold" nodeType="afterEffect">
                                  <p:stCondLst>
                                    <p:cond delay="250"/>
                                  </p:stCondLst>
                                  <p:childTnLst>
                                    <p:set>
                                      <p:cBhvr>
                                        <p:cTn id="105" dur="1" fill="hold">
                                          <p:stCondLst>
                                            <p:cond delay="0"/>
                                          </p:stCondLst>
                                        </p:cTn>
                                        <p:tgtEl>
                                          <p:spTgt spid="15410"/>
                                        </p:tgtEl>
                                        <p:attrNameLst>
                                          <p:attrName>style.visibility</p:attrName>
                                        </p:attrNameLst>
                                      </p:cBhvr>
                                      <p:to>
                                        <p:strVal val="visible"/>
                                      </p:to>
                                    </p:set>
                                  </p:childTnLst>
                                </p:cTn>
                              </p:par>
                            </p:childTnLst>
                          </p:cTn>
                        </p:par>
                        <p:par>
                          <p:cTn id="106" fill="hold">
                            <p:stCondLst>
                              <p:cond delay="2250"/>
                            </p:stCondLst>
                            <p:childTnLst>
                              <p:par>
                                <p:cTn id="107" presetID="1" presetClass="entr" presetSubtype="0" fill="hold" nodeType="afterEffect">
                                  <p:stCondLst>
                                    <p:cond delay="250"/>
                                  </p:stCondLst>
                                  <p:childTnLst>
                                    <p:set>
                                      <p:cBhvr>
                                        <p:cTn id="108" dur="1" fill="hold">
                                          <p:stCondLst>
                                            <p:cond delay="0"/>
                                          </p:stCondLst>
                                        </p:cTn>
                                        <p:tgtEl>
                                          <p:spTgt spid="15411"/>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21" presetClass="entr" presetSubtype="1" fill="hold" grpId="0" nodeType="clickEffect">
                                  <p:stCondLst>
                                    <p:cond delay="0"/>
                                  </p:stCondLst>
                                  <p:childTnLst>
                                    <p:set>
                                      <p:cBhvr>
                                        <p:cTn id="112" dur="1" fill="hold">
                                          <p:stCondLst>
                                            <p:cond delay="0"/>
                                          </p:stCondLst>
                                        </p:cTn>
                                        <p:tgtEl>
                                          <p:spTgt spid="121"/>
                                        </p:tgtEl>
                                        <p:attrNameLst>
                                          <p:attrName>style.visibility</p:attrName>
                                        </p:attrNameLst>
                                      </p:cBhvr>
                                      <p:to>
                                        <p:strVal val="visible"/>
                                      </p:to>
                                    </p:set>
                                    <p:animEffect transition="in" filter="wheel(1)">
                                      <p:cBhvr>
                                        <p:cTn id="113" dur="1000"/>
                                        <p:tgtEl>
                                          <p:spTgt spid="121"/>
                                        </p:tgtEl>
                                      </p:cBhvr>
                                    </p:animEffect>
                                  </p:childTnLst>
                                </p:cTn>
                              </p:par>
                            </p:childTnLst>
                          </p:cTn>
                        </p:par>
                        <p:par>
                          <p:cTn id="114" fill="hold">
                            <p:stCondLst>
                              <p:cond delay="1000"/>
                            </p:stCondLst>
                            <p:childTnLst>
                              <p:par>
                                <p:cTn id="115" presetID="22" presetClass="entr" presetSubtype="8" fill="hold" nodeType="afterEffect">
                                  <p:stCondLst>
                                    <p:cond delay="0"/>
                                  </p:stCondLst>
                                  <p:childTnLst>
                                    <p:set>
                                      <p:cBhvr>
                                        <p:cTn id="116" dur="1" fill="hold">
                                          <p:stCondLst>
                                            <p:cond delay="0"/>
                                          </p:stCondLst>
                                        </p:cTn>
                                        <p:tgtEl>
                                          <p:spTgt spid="15"/>
                                        </p:tgtEl>
                                        <p:attrNameLst>
                                          <p:attrName>style.visibility</p:attrName>
                                        </p:attrNameLst>
                                      </p:cBhvr>
                                      <p:to>
                                        <p:strVal val="visible"/>
                                      </p:to>
                                    </p:set>
                                    <p:animEffect transition="in" filter="wipe(left)">
                                      <p:cBhvr>
                                        <p:cTn id="117" dur="250"/>
                                        <p:tgtEl>
                                          <p:spTgt spid="15"/>
                                        </p:tgtEl>
                                      </p:cBhvr>
                                    </p:animEffect>
                                  </p:childTnLst>
                                </p:cTn>
                              </p:par>
                            </p:childTnLst>
                          </p:cTn>
                        </p:par>
                      </p:childTnLst>
                    </p:cTn>
                  </p:par>
                  <p:par>
                    <p:cTn id="118" fill="hold">
                      <p:stCondLst>
                        <p:cond delay="indefinite"/>
                      </p:stCondLst>
                      <p:childTnLst>
                        <p:par>
                          <p:cTn id="119" fill="hold">
                            <p:stCondLst>
                              <p:cond delay="0"/>
                            </p:stCondLst>
                            <p:childTnLst>
                              <p:par>
                                <p:cTn id="120" presetID="21" presetClass="entr" presetSubtype="1" fill="hold" grpId="0" nodeType="clickEffect">
                                  <p:stCondLst>
                                    <p:cond delay="0"/>
                                  </p:stCondLst>
                                  <p:childTnLst>
                                    <p:set>
                                      <p:cBhvr>
                                        <p:cTn id="121" dur="1" fill="hold">
                                          <p:stCondLst>
                                            <p:cond delay="0"/>
                                          </p:stCondLst>
                                        </p:cTn>
                                        <p:tgtEl>
                                          <p:spTgt spid="122"/>
                                        </p:tgtEl>
                                        <p:attrNameLst>
                                          <p:attrName>style.visibility</p:attrName>
                                        </p:attrNameLst>
                                      </p:cBhvr>
                                      <p:to>
                                        <p:strVal val="visible"/>
                                      </p:to>
                                    </p:set>
                                    <p:animEffect transition="in" filter="wheel(1)">
                                      <p:cBhvr>
                                        <p:cTn id="122" dur="1000"/>
                                        <p:tgtEl>
                                          <p:spTgt spid="122"/>
                                        </p:tgtEl>
                                      </p:cBhvr>
                                    </p:animEffect>
                                  </p:childTnLst>
                                </p:cTn>
                              </p:par>
                            </p:childTnLst>
                          </p:cTn>
                        </p:par>
                        <p:par>
                          <p:cTn id="123" fill="hold">
                            <p:stCondLst>
                              <p:cond delay="1000"/>
                            </p:stCondLst>
                            <p:childTnLst>
                              <p:par>
                                <p:cTn id="124" presetID="22" presetClass="entr" presetSubtype="2" fill="hold" nodeType="afterEffect">
                                  <p:stCondLst>
                                    <p:cond delay="0"/>
                                  </p:stCondLst>
                                  <p:childTnLst>
                                    <p:set>
                                      <p:cBhvr>
                                        <p:cTn id="125" dur="1" fill="hold">
                                          <p:stCondLst>
                                            <p:cond delay="0"/>
                                          </p:stCondLst>
                                        </p:cTn>
                                        <p:tgtEl>
                                          <p:spTgt spid="70"/>
                                        </p:tgtEl>
                                        <p:attrNameLst>
                                          <p:attrName>style.visibility</p:attrName>
                                        </p:attrNameLst>
                                      </p:cBhvr>
                                      <p:to>
                                        <p:strVal val="visible"/>
                                      </p:to>
                                    </p:set>
                                    <p:animEffect transition="in" filter="wipe(right)">
                                      <p:cBhvr>
                                        <p:cTn id="126" dur="250"/>
                                        <p:tgtEl>
                                          <p:spTgt spid="70"/>
                                        </p:tgtEl>
                                      </p:cBhvr>
                                    </p:animEffect>
                                  </p:childTnLst>
                                </p:cTn>
                              </p:par>
                            </p:childTnLst>
                          </p:cTn>
                        </p:par>
                      </p:childTnLst>
                    </p:cTn>
                  </p:par>
                  <p:par>
                    <p:cTn id="127" fill="hold">
                      <p:stCondLst>
                        <p:cond delay="indefinite"/>
                      </p:stCondLst>
                      <p:childTnLst>
                        <p:par>
                          <p:cTn id="128" fill="hold">
                            <p:stCondLst>
                              <p:cond delay="0"/>
                            </p:stCondLst>
                            <p:childTnLst>
                              <p:par>
                                <p:cTn id="129" presetID="21" presetClass="entr" presetSubtype="1" fill="hold" grpId="0" nodeType="clickEffect">
                                  <p:stCondLst>
                                    <p:cond delay="0"/>
                                  </p:stCondLst>
                                  <p:childTnLst>
                                    <p:set>
                                      <p:cBhvr>
                                        <p:cTn id="130" dur="1" fill="hold">
                                          <p:stCondLst>
                                            <p:cond delay="0"/>
                                          </p:stCondLst>
                                        </p:cTn>
                                        <p:tgtEl>
                                          <p:spTgt spid="86"/>
                                        </p:tgtEl>
                                        <p:attrNameLst>
                                          <p:attrName>style.visibility</p:attrName>
                                        </p:attrNameLst>
                                      </p:cBhvr>
                                      <p:to>
                                        <p:strVal val="visible"/>
                                      </p:to>
                                    </p:set>
                                    <p:animEffect transition="in" filter="wheel(1)">
                                      <p:cBhvr>
                                        <p:cTn id="131" dur="1000"/>
                                        <p:tgtEl>
                                          <p:spTgt spid="86"/>
                                        </p:tgtEl>
                                      </p:cBhvr>
                                    </p:animEffect>
                                  </p:childTnLst>
                                </p:cTn>
                              </p:par>
                            </p:childTnLst>
                          </p:cTn>
                        </p:par>
                        <p:par>
                          <p:cTn id="132" fill="hold">
                            <p:stCondLst>
                              <p:cond delay="1000"/>
                            </p:stCondLst>
                            <p:childTnLst>
                              <p:par>
                                <p:cTn id="133" presetID="22" presetClass="entr" presetSubtype="4" fill="hold" nodeType="afterEffect">
                                  <p:stCondLst>
                                    <p:cond delay="0"/>
                                  </p:stCondLst>
                                  <p:childTnLst>
                                    <p:set>
                                      <p:cBhvr>
                                        <p:cTn id="134" dur="1" fill="hold">
                                          <p:stCondLst>
                                            <p:cond delay="0"/>
                                          </p:stCondLst>
                                        </p:cTn>
                                        <p:tgtEl>
                                          <p:spTgt spid="15422"/>
                                        </p:tgtEl>
                                        <p:attrNameLst>
                                          <p:attrName>style.visibility</p:attrName>
                                        </p:attrNameLst>
                                      </p:cBhvr>
                                      <p:to>
                                        <p:strVal val="visible"/>
                                      </p:to>
                                    </p:set>
                                    <p:animEffect transition="in" filter="wipe(down)">
                                      <p:cBhvr>
                                        <p:cTn id="135" dur="500"/>
                                        <p:tgtEl>
                                          <p:spTgt spid="15422"/>
                                        </p:tgtEl>
                                      </p:cBhvr>
                                    </p:animEffect>
                                  </p:childTnLst>
                                </p:cTn>
                              </p:par>
                            </p:childTnLst>
                          </p:cTn>
                        </p:par>
                        <p:par>
                          <p:cTn id="136" fill="hold">
                            <p:stCondLst>
                              <p:cond delay="1500"/>
                            </p:stCondLst>
                            <p:childTnLst>
                              <p:par>
                                <p:cTn id="137" presetID="22" presetClass="entr" presetSubtype="1" repeatCount="4000" fill="hold" nodeType="afterEffect">
                                  <p:stCondLst>
                                    <p:cond delay="0"/>
                                  </p:stCondLst>
                                  <p:childTnLst>
                                    <p:set>
                                      <p:cBhvr>
                                        <p:cTn id="138" dur="1" fill="hold">
                                          <p:stCondLst>
                                            <p:cond delay="0"/>
                                          </p:stCondLst>
                                        </p:cTn>
                                        <p:tgtEl>
                                          <p:spTgt spid="117"/>
                                        </p:tgtEl>
                                        <p:attrNameLst>
                                          <p:attrName>style.visibility</p:attrName>
                                        </p:attrNameLst>
                                      </p:cBhvr>
                                      <p:to>
                                        <p:strVal val="visible"/>
                                      </p:to>
                                    </p:set>
                                    <p:animEffect transition="in" filter="wipe(up)">
                                      <p:cBhvr>
                                        <p:cTn id="139" dur="500"/>
                                        <p:tgtEl>
                                          <p:spTgt spid="117"/>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xit" presetSubtype="0" fill="hold" nodeType="clickEffect">
                                  <p:stCondLst>
                                    <p:cond delay="0"/>
                                  </p:stCondLst>
                                  <p:childTnLst>
                                    <p:animEffect transition="out" filter="fade">
                                      <p:cBhvr>
                                        <p:cTn id="143" dur="500"/>
                                        <p:tgtEl>
                                          <p:spTgt spid="15422"/>
                                        </p:tgtEl>
                                      </p:cBhvr>
                                    </p:animEffect>
                                    <p:set>
                                      <p:cBhvr>
                                        <p:cTn id="144" dur="1" fill="hold">
                                          <p:stCondLst>
                                            <p:cond delay="499"/>
                                          </p:stCondLst>
                                        </p:cTn>
                                        <p:tgtEl>
                                          <p:spTgt spid="15422"/>
                                        </p:tgtEl>
                                        <p:attrNameLst>
                                          <p:attrName>style.visibility</p:attrName>
                                        </p:attrNameLst>
                                      </p:cBhvr>
                                      <p:to>
                                        <p:strVal val="hidden"/>
                                      </p:to>
                                    </p:set>
                                  </p:childTnLst>
                                </p:cTn>
                              </p:par>
                              <p:par>
                                <p:cTn id="145" presetID="10" presetClass="exit" presetSubtype="0" fill="hold" grpId="2" nodeType="withEffect">
                                  <p:stCondLst>
                                    <p:cond delay="0"/>
                                  </p:stCondLst>
                                  <p:childTnLst>
                                    <p:animEffect transition="out" filter="fade">
                                      <p:cBhvr>
                                        <p:cTn id="146" dur="500"/>
                                        <p:tgtEl>
                                          <p:spTgt spid="154"/>
                                        </p:tgtEl>
                                      </p:cBhvr>
                                    </p:animEffect>
                                    <p:set>
                                      <p:cBhvr>
                                        <p:cTn id="147" dur="1" fill="hold">
                                          <p:stCondLst>
                                            <p:cond delay="499"/>
                                          </p:stCondLst>
                                        </p:cTn>
                                        <p:tgtEl>
                                          <p:spTgt spid="154"/>
                                        </p:tgtEl>
                                        <p:attrNameLst>
                                          <p:attrName>style.visibility</p:attrName>
                                        </p:attrNameLst>
                                      </p:cBhvr>
                                      <p:to>
                                        <p:strVal val="hidden"/>
                                      </p:to>
                                    </p:set>
                                  </p:childTnLst>
                                </p:cTn>
                              </p:par>
                              <p:par>
                                <p:cTn id="148" presetID="10" presetClass="exit" presetSubtype="0" fill="hold" grpId="1" nodeType="withEffect">
                                  <p:stCondLst>
                                    <p:cond delay="0"/>
                                  </p:stCondLst>
                                  <p:childTnLst>
                                    <p:animEffect transition="out" filter="fade">
                                      <p:cBhvr>
                                        <p:cTn id="149" dur="500"/>
                                        <p:tgtEl>
                                          <p:spTgt spid="86"/>
                                        </p:tgtEl>
                                      </p:cBhvr>
                                    </p:animEffect>
                                    <p:set>
                                      <p:cBhvr>
                                        <p:cTn id="150" dur="1" fill="hold">
                                          <p:stCondLst>
                                            <p:cond delay="499"/>
                                          </p:stCondLst>
                                        </p:cTn>
                                        <p:tgtEl>
                                          <p:spTgt spid="86"/>
                                        </p:tgtEl>
                                        <p:attrNameLst>
                                          <p:attrName>style.visibility</p:attrName>
                                        </p:attrNameLst>
                                      </p:cBhvr>
                                      <p:to>
                                        <p:strVal val="hidden"/>
                                      </p:to>
                                    </p:set>
                                  </p:childTnLst>
                                </p:cTn>
                              </p:par>
                              <p:par>
                                <p:cTn id="151" presetID="10" presetClass="exit" presetSubtype="0" fill="hold" nodeType="withEffect">
                                  <p:stCondLst>
                                    <p:cond delay="0"/>
                                  </p:stCondLst>
                                  <p:childTnLst>
                                    <p:animEffect transition="out" filter="fade">
                                      <p:cBhvr>
                                        <p:cTn id="152" dur="500"/>
                                        <p:tgtEl>
                                          <p:spTgt spid="15"/>
                                        </p:tgtEl>
                                      </p:cBhvr>
                                    </p:animEffect>
                                    <p:set>
                                      <p:cBhvr>
                                        <p:cTn id="153" dur="1" fill="hold">
                                          <p:stCondLst>
                                            <p:cond delay="499"/>
                                          </p:stCondLst>
                                        </p:cTn>
                                        <p:tgtEl>
                                          <p:spTgt spid="15"/>
                                        </p:tgtEl>
                                        <p:attrNameLst>
                                          <p:attrName>style.visibility</p:attrName>
                                        </p:attrNameLst>
                                      </p:cBhvr>
                                      <p:to>
                                        <p:strVal val="hidden"/>
                                      </p:to>
                                    </p:set>
                                  </p:childTnLst>
                                </p:cTn>
                              </p:par>
                              <p:par>
                                <p:cTn id="154" presetID="10" presetClass="exit" presetSubtype="0" fill="hold" grpId="1" nodeType="withEffect">
                                  <p:stCondLst>
                                    <p:cond delay="0"/>
                                  </p:stCondLst>
                                  <p:childTnLst>
                                    <p:animEffect transition="out" filter="fade">
                                      <p:cBhvr>
                                        <p:cTn id="155" dur="500"/>
                                        <p:tgtEl>
                                          <p:spTgt spid="121"/>
                                        </p:tgtEl>
                                      </p:cBhvr>
                                    </p:animEffect>
                                    <p:set>
                                      <p:cBhvr>
                                        <p:cTn id="156" dur="1" fill="hold">
                                          <p:stCondLst>
                                            <p:cond delay="499"/>
                                          </p:stCondLst>
                                        </p:cTn>
                                        <p:tgtEl>
                                          <p:spTgt spid="121"/>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122"/>
                                        </p:tgtEl>
                                      </p:cBhvr>
                                    </p:animEffect>
                                    <p:set>
                                      <p:cBhvr>
                                        <p:cTn id="159" dur="1" fill="hold">
                                          <p:stCondLst>
                                            <p:cond delay="499"/>
                                          </p:stCondLst>
                                        </p:cTn>
                                        <p:tgtEl>
                                          <p:spTgt spid="122"/>
                                        </p:tgtEl>
                                        <p:attrNameLst>
                                          <p:attrName>style.visibility</p:attrName>
                                        </p:attrNameLst>
                                      </p:cBhvr>
                                      <p:to>
                                        <p:strVal val="hidden"/>
                                      </p:to>
                                    </p:set>
                                  </p:childTnLst>
                                </p:cTn>
                              </p:par>
                              <p:par>
                                <p:cTn id="160" presetID="10" presetClass="exit" presetSubtype="0" fill="hold" nodeType="withEffect">
                                  <p:stCondLst>
                                    <p:cond delay="0"/>
                                  </p:stCondLst>
                                  <p:childTnLst>
                                    <p:animEffect transition="out" filter="fade">
                                      <p:cBhvr>
                                        <p:cTn id="161" dur="500"/>
                                        <p:tgtEl>
                                          <p:spTgt spid="70"/>
                                        </p:tgtEl>
                                      </p:cBhvr>
                                    </p:animEffect>
                                    <p:set>
                                      <p:cBhvr>
                                        <p:cTn id="162" dur="1" fill="hold">
                                          <p:stCondLst>
                                            <p:cond delay="499"/>
                                          </p:stCondLst>
                                        </p:cTn>
                                        <p:tgtEl>
                                          <p:spTgt spid="70"/>
                                        </p:tgtEl>
                                        <p:attrNameLst>
                                          <p:attrName>style.visibility</p:attrName>
                                        </p:attrNameLst>
                                      </p:cBhvr>
                                      <p:to>
                                        <p:strVal val="hidden"/>
                                      </p:to>
                                    </p:set>
                                  </p:childTnLst>
                                </p:cTn>
                              </p:par>
                            </p:childTnLst>
                          </p:cTn>
                        </p:par>
                      </p:childTnLst>
                    </p:cTn>
                  </p:par>
                  <p:par>
                    <p:cTn id="163" fill="hold">
                      <p:stCondLst>
                        <p:cond delay="indefinite"/>
                      </p:stCondLst>
                      <p:childTnLst>
                        <p:par>
                          <p:cTn id="164" fill="hold">
                            <p:stCondLst>
                              <p:cond delay="0"/>
                            </p:stCondLst>
                            <p:childTnLst>
                              <p:par>
                                <p:cTn id="165" presetID="22" presetClass="entr" presetSubtype="2" fill="hold" nodeType="clickEffect">
                                  <p:stCondLst>
                                    <p:cond delay="0"/>
                                  </p:stCondLst>
                                  <p:childTnLst>
                                    <p:set>
                                      <p:cBhvr>
                                        <p:cTn id="166" dur="1" fill="hold">
                                          <p:stCondLst>
                                            <p:cond delay="0"/>
                                          </p:stCondLst>
                                        </p:cTn>
                                        <p:tgtEl>
                                          <p:spTgt spid="15414"/>
                                        </p:tgtEl>
                                        <p:attrNameLst>
                                          <p:attrName>style.visibility</p:attrName>
                                        </p:attrNameLst>
                                      </p:cBhvr>
                                      <p:to>
                                        <p:strVal val="visible"/>
                                      </p:to>
                                    </p:set>
                                    <p:animEffect transition="in" filter="wipe(right)">
                                      <p:cBhvr>
                                        <p:cTn id="167" dur="500"/>
                                        <p:tgtEl>
                                          <p:spTgt spid="15414"/>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nodeType="clickEffect">
                                  <p:stCondLst>
                                    <p:cond delay="0"/>
                                  </p:stCondLst>
                                  <p:childTnLst>
                                    <p:set>
                                      <p:cBhvr>
                                        <p:cTn id="171" dur="1" fill="hold">
                                          <p:stCondLst>
                                            <p:cond delay="0"/>
                                          </p:stCondLst>
                                        </p:cTn>
                                        <p:tgtEl>
                                          <p:spTgt spid="15415"/>
                                        </p:tgtEl>
                                        <p:attrNameLst>
                                          <p:attrName>style.visibility</p:attrName>
                                        </p:attrNameLst>
                                      </p:cBhvr>
                                      <p:to>
                                        <p:strVal val="visible"/>
                                      </p:to>
                                    </p:set>
                                    <p:animEffect transition="in" filter="wipe(left)">
                                      <p:cBhvr>
                                        <p:cTn id="172" dur="500"/>
                                        <p:tgtEl>
                                          <p:spTgt spid="15415"/>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8" fill="hold" nodeType="clickEffect">
                                  <p:stCondLst>
                                    <p:cond delay="0"/>
                                  </p:stCondLst>
                                  <p:childTnLst>
                                    <p:set>
                                      <p:cBhvr>
                                        <p:cTn id="176" dur="1" fill="hold">
                                          <p:stCondLst>
                                            <p:cond delay="0"/>
                                          </p:stCondLst>
                                        </p:cTn>
                                        <p:tgtEl>
                                          <p:spTgt spid="18"/>
                                        </p:tgtEl>
                                        <p:attrNameLst>
                                          <p:attrName>style.visibility</p:attrName>
                                        </p:attrNameLst>
                                      </p:cBhvr>
                                      <p:to>
                                        <p:strVal val="visible"/>
                                      </p:to>
                                    </p:set>
                                    <p:animEffect transition="in" filter="wipe(left)">
                                      <p:cBhvr>
                                        <p:cTn id="177" dur="500"/>
                                        <p:tgtEl>
                                          <p:spTgt spid="18"/>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8" fill="hold" nodeType="clickEffect">
                                  <p:stCondLst>
                                    <p:cond delay="0"/>
                                  </p:stCondLst>
                                  <p:childTnLst>
                                    <p:set>
                                      <p:cBhvr>
                                        <p:cTn id="181" dur="1" fill="hold">
                                          <p:stCondLst>
                                            <p:cond delay="0"/>
                                          </p:stCondLst>
                                        </p:cTn>
                                        <p:tgtEl>
                                          <p:spTgt spid="19"/>
                                        </p:tgtEl>
                                        <p:attrNameLst>
                                          <p:attrName>style.visibility</p:attrName>
                                        </p:attrNameLst>
                                      </p:cBhvr>
                                      <p:to>
                                        <p:strVal val="visible"/>
                                      </p:to>
                                    </p:set>
                                    <p:animEffect transition="in" filter="wipe(left)">
                                      <p:cBhvr>
                                        <p:cTn id="182" dur="500"/>
                                        <p:tgtEl>
                                          <p:spTgt spid="19"/>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8" fill="hold" nodeType="clickEffect">
                                  <p:stCondLst>
                                    <p:cond delay="0"/>
                                  </p:stCondLst>
                                  <p:childTnLst>
                                    <p:set>
                                      <p:cBhvr>
                                        <p:cTn id="186" dur="1" fill="hold">
                                          <p:stCondLst>
                                            <p:cond delay="0"/>
                                          </p:stCondLst>
                                        </p:cTn>
                                        <p:tgtEl>
                                          <p:spTgt spid="21"/>
                                        </p:tgtEl>
                                        <p:attrNameLst>
                                          <p:attrName>style.visibility</p:attrName>
                                        </p:attrNameLst>
                                      </p:cBhvr>
                                      <p:to>
                                        <p:strVal val="visible"/>
                                      </p:to>
                                    </p:set>
                                    <p:animEffect transition="in" filter="wipe(left)">
                                      <p:cBhvr>
                                        <p:cTn id="187" dur="500"/>
                                        <p:tgtEl>
                                          <p:spTgt spid="21"/>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2" fill="hold" nodeType="clickEffect">
                                  <p:stCondLst>
                                    <p:cond delay="0"/>
                                  </p:stCondLst>
                                  <p:childTnLst>
                                    <p:set>
                                      <p:cBhvr>
                                        <p:cTn id="191" dur="1" fill="hold">
                                          <p:stCondLst>
                                            <p:cond delay="0"/>
                                          </p:stCondLst>
                                        </p:cTn>
                                        <p:tgtEl>
                                          <p:spTgt spid="41"/>
                                        </p:tgtEl>
                                        <p:attrNameLst>
                                          <p:attrName>style.visibility</p:attrName>
                                        </p:attrNameLst>
                                      </p:cBhvr>
                                      <p:to>
                                        <p:strVal val="visible"/>
                                      </p:to>
                                    </p:set>
                                    <p:animEffect transition="in" filter="wipe(right)">
                                      <p:cBhvr>
                                        <p:cTn id="192" dur="500"/>
                                        <p:tgtEl>
                                          <p:spTgt spid="41"/>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2" fill="hold" nodeType="clickEffect">
                                  <p:stCondLst>
                                    <p:cond delay="0"/>
                                  </p:stCondLst>
                                  <p:childTnLst>
                                    <p:set>
                                      <p:cBhvr>
                                        <p:cTn id="196" dur="1" fill="hold">
                                          <p:stCondLst>
                                            <p:cond delay="0"/>
                                          </p:stCondLst>
                                        </p:cTn>
                                        <p:tgtEl>
                                          <p:spTgt spid="23"/>
                                        </p:tgtEl>
                                        <p:attrNameLst>
                                          <p:attrName>style.visibility</p:attrName>
                                        </p:attrNameLst>
                                      </p:cBhvr>
                                      <p:to>
                                        <p:strVal val="visible"/>
                                      </p:to>
                                    </p:set>
                                    <p:animEffect transition="in" filter="wipe(right)">
                                      <p:cBhvr>
                                        <p:cTn id="197" dur="500"/>
                                        <p:tgtEl>
                                          <p:spTgt spid="23"/>
                                        </p:tgtEl>
                                      </p:cBhvr>
                                    </p:animEffect>
                                  </p:childTnLst>
                                </p:cTn>
                              </p:par>
                            </p:childTnLst>
                          </p:cTn>
                        </p:par>
                      </p:childTnLst>
                    </p:cTn>
                  </p:par>
                  <p:par>
                    <p:cTn id="198" fill="hold">
                      <p:stCondLst>
                        <p:cond delay="indefinite"/>
                      </p:stCondLst>
                      <p:childTnLst>
                        <p:par>
                          <p:cTn id="199" fill="hold">
                            <p:stCondLst>
                              <p:cond delay="0"/>
                            </p:stCondLst>
                            <p:childTnLst>
                              <p:par>
                                <p:cTn id="200" presetID="22" presetClass="entr" presetSubtype="2" fill="hold" nodeType="clickEffect">
                                  <p:stCondLst>
                                    <p:cond delay="0"/>
                                  </p:stCondLst>
                                  <p:childTnLst>
                                    <p:set>
                                      <p:cBhvr>
                                        <p:cTn id="201" dur="1" fill="hold">
                                          <p:stCondLst>
                                            <p:cond delay="0"/>
                                          </p:stCondLst>
                                        </p:cTn>
                                        <p:tgtEl>
                                          <p:spTgt spid="29"/>
                                        </p:tgtEl>
                                        <p:attrNameLst>
                                          <p:attrName>style.visibility</p:attrName>
                                        </p:attrNameLst>
                                      </p:cBhvr>
                                      <p:to>
                                        <p:strVal val="visible"/>
                                      </p:to>
                                    </p:set>
                                    <p:animEffect transition="in" filter="wipe(right)">
                                      <p:cBhvr>
                                        <p:cTn id="202" dur="500"/>
                                        <p:tgtEl>
                                          <p:spTgt spid="29"/>
                                        </p:tgtEl>
                                      </p:cBhvr>
                                    </p:animEffect>
                                  </p:childTnLst>
                                </p:cTn>
                              </p:par>
                            </p:childTnLst>
                          </p:cTn>
                        </p:par>
                      </p:childTnLst>
                    </p:cTn>
                  </p:par>
                  <p:par>
                    <p:cTn id="203" fill="hold">
                      <p:stCondLst>
                        <p:cond delay="indefinite"/>
                      </p:stCondLst>
                      <p:childTnLst>
                        <p:par>
                          <p:cTn id="204" fill="hold">
                            <p:stCondLst>
                              <p:cond delay="0"/>
                            </p:stCondLst>
                            <p:childTnLst>
                              <p:par>
                                <p:cTn id="205" presetID="22" presetClass="entr" presetSubtype="8" fill="hold" grpId="0" nodeType="clickEffect">
                                  <p:stCondLst>
                                    <p:cond delay="0"/>
                                  </p:stCondLst>
                                  <p:childTnLst>
                                    <p:set>
                                      <p:cBhvr>
                                        <p:cTn id="206" dur="1" fill="hold">
                                          <p:stCondLst>
                                            <p:cond delay="0"/>
                                          </p:stCondLst>
                                        </p:cTn>
                                        <p:tgtEl>
                                          <p:spTgt spid="15370"/>
                                        </p:tgtEl>
                                        <p:attrNameLst>
                                          <p:attrName>style.visibility</p:attrName>
                                        </p:attrNameLst>
                                      </p:cBhvr>
                                      <p:to>
                                        <p:strVal val="visible"/>
                                      </p:to>
                                    </p:set>
                                    <p:animEffect transition="in" filter="wipe(left)">
                                      <p:cBhvr>
                                        <p:cTn id="207" dur="500"/>
                                        <p:tgtEl>
                                          <p:spTgt spid="15370"/>
                                        </p:tgtEl>
                                      </p:cBhvr>
                                    </p:animEffect>
                                  </p:childTnLst>
                                </p:cTn>
                              </p:par>
                              <p:par>
                                <p:cTn id="208" presetID="10" presetClass="exit" presetSubtype="0" fill="hold" grpId="0" nodeType="withEffect">
                                  <p:stCondLst>
                                    <p:cond delay="0"/>
                                  </p:stCondLst>
                                  <p:childTnLst>
                                    <p:animEffect transition="out" filter="fade">
                                      <p:cBhvr>
                                        <p:cTn id="209" dur="500"/>
                                        <p:tgtEl>
                                          <p:spTgt spid="154"/>
                                        </p:tgtEl>
                                      </p:cBhvr>
                                    </p:animEffect>
                                    <p:set>
                                      <p:cBhvr>
                                        <p:cTn id="210" dur="1" fill="hold">
                                          <p:stCondLst>
                                            <p:cond delay="499"/>
                                          </p:stCondLst>
                                        </p:cTn>
                                        <p:tgtEl>
                                          <p:spTgt spid="1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6" grpId="0">
        <p:bldAsOne/>
      </p:bldGraphic>
      <p:bldP spid="97" grpId="0" animBg="1"/>
      <p:bldP spid="97" grpId="1" animBg="1"/>
      <p:bldP spid="98" grpId="0"/>
      <p:bldP spid="99" grpId="0"/>
      <p:bldP spid="100" grpId="0"/>
      <p:bldP spid="15370" grpId="0" animBg="1"/>
      <p:bldGraphic spid="90" grpId="0">
        <p:bldAsOne/>
      </p:bldGraphic>
      <p:bldP spid="2" grpId="0" animBg="1"/>
      <p:bldP spid="8" grpId="0" animBg="1"/>
      <p:bldP spid="8" grpId="1" animBg="1"/>
      <p:bldP spid="86" grpId="0" animBg="1"/>
      <p:bldP spid="86" grpId="1" animBg="1"/>
      <p:bldP spid="153" grpId="0" animBg="1"/>
      <p:bldP spid="154" grpId="0" animBg="1"/>
      <p:bldP spid="154" grpId="1" animBg="1"/>
      <p:bldP spid="154" grpId="2" animBg="1"/>
      <p:bldP spid="121" grpId="0" animBg="1"/>
      <p:bldP spid="121" grpId="1" animBg="1"/>
      <p:bldP spid="122" grpId="0" animBg="1"/>
      <p:bldP spid="122" grpId="1" animBg="1"/>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圆角矩形 3"/>
          <p:cNvSpPr/>
          <p:nvPr/>
        </p:nvSpPr>
        <p:spPr>
          <a:xfrm>
            <a:off x="323850" y="5373390"/>
            <a:ext cx="3240088" cy="1223962"/>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0070C0"/>
              </a:solidFill>
            </a:endParaRPr>
          </a:p>
        </p:txBody>
      </p:sp>
      <p:sp>
        <p:nvSpPr>
          <p:cNvPr id="5" name="圆角矩形 4"/>
          <p:cNvSpPr/>
          <p:nvPr/>
        </p:nvSpPr>
        <p:spPr>
          <a:xfrm>
            <a:off x="4019550" y="3593802"/>
            <a:ext cx="4800600" cy="1470025"/>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圆角矩形 5"/>
          <p:cNvSpPr/>
          <p:nvPr/>
        </p:nvSpPr>
        <p:spPr>
          <a:xfrm>
            <a:off x="323850" y="1628477"/>
            <a:ext cx="8497888" cy="1449388"/>
          </a:xfrm>
          <a:prstGeom prst="roundRect">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zh-CN" altLang="zh-CN" sz="1400">
              <a:solidFill>
                <a:schemeClr val="tx1"/>
              </a:solidFill>
              <a:latin typeface="微软雅黑" pitchFamily="34" charset="-122"/>
              <a:ea typeface="微软雅黑" pitchFamily="34" charset="-122"/>
            </a:endParaRPr>
          </a:p>
        </p:txBody>
      </p:sp>
      <p:sp>
        <p:nvSpPr>
          <p:cNvPr id="7" name="圆角矩形 6"/>
          <p:cNvSpPr/>
          <p:nvPr/>
        </p:nvSpPr>
        <p:spPr>
          <a:xfrm>
            <a:off x="323850" y="1412577"/>
            <a:ext cx="8497888" cy="1393825"/>
          </a:xfrm>
          <a:prstGeom prst="roundRect">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zh-CN" altLang="zh-CN" sz="1400">
              <a:solidFill>
                <a:schemeClr val="tx1"/>
              </a:solidFill>
              <a:latin typeface="微软雅黑" pitchFamily="34" charset="-122"/>
              <a:ea typeface="微软雅黑" pitchFamily="34" charset="-122"/>
            </a:endParaRPr>
          </a:p>
        </p:txBody>
      </p:sp>
      <p:sp>
        <p:nvSpPr>
          <p:cNvPr id="9222" name="矩形 7"/>
          <p:cNvSpPr>
            <a:spLocks noChangeArrowheads="1"/>
          </p:cNvSpPr>
          <p:nvPr/>
        </p:nvSpPr>
        <p:spPr bwMode="auto">
          <a:xfrm>
            <a:off x="898525" y="1628477"/>
            <a:ext cx="2160588"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1400">
                <a:solidFill>
                  <a:srgbClr val="000000"/>
                </a:solidFill>
                <a:latin typeface="微软雅黑" pitchFamily="34" charset="-122"/>
                <a:ea typeface="微软雅黑" pitchFamily="34" charset="-122"/>
              </a:rPr>
              <a:t>承接集团云计算试点，研究基础云产品及业务平台整合</a:t>
            </a:r>
            <a:endParaRPr lang="zh-CN" altLang="en-US" sz="1400">
              <a:latin typeface="微软雅黑" pitchFamily="34" charset="-122"/>
              <a:ea typeface="微软雅黑" pitchFamily="34" charset="-122"/>
            </a:endParaRPr>
          </a:p>
        </p:txBody>
      </p:sp>
      <p:sp>
        <p:nvSpPr>
          <p:cNvPr id="9223" name="矩形 8"/>
          <p:cNvSpPr>
            <a:spLocks noChangeArrowheads="1"/>
          </p:cNvSpPr>
          <p:nvPr/>
        </p:nvSpPr>
        <p:spPr bwMode="auto">
          <a:xfrm>
            <a:off x="3438525" y="1628477"/>
            <a:ext cx="2411413"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1400">
                <a:solidFill>
                  <a:srgbClr val="000000"/>
                </a:solidFill>
                <a:latin typeface="微软雅黑" pitchFamily="34" charset="-122"/>
                <a:ea typeface="微软雅黑" pitchFamily="34" charset="-122"/>
              </a:rPr>
              <a:t>企信部承接集团</a:t>
            </a:r>
            <a:r>
              <a:rPr lang="en-US" altLang="zh-CN" sz="1400">
                <a:solidFill>
                  <a:srgbClr val="000000"/>
                </a:solidFill>
                <a:latin typeface="微软雅黑" pitchFamily="34" charset="-122"/>
                <a:ea typeface="微软雅黑" pitchFamily="34" charset="-122"/>
              </a:rPr>
              <a:t>IT</a:t>
            </a:r>
            <a:r>
              <a:rPr lang="zh-CN" altLang="en-US" sz="1400">
                <a:solidFill>
                  <a:srgbClr val="000000"/>
                </a:solidFill>
                <a:latin typeface="微软雅黑" pitchFamily="34" charset="-122"/>
                <a:ea typeface="微软雅黑" pitchFamily="34" charset="-122"/>
              </a:rPr>
              <a:t>支撑云化，探索</a:t>
            </a:r>
            <a:r>
              <a:rPr lang="en-US" altLang="zh-CN" sz="1400">
                <a:solidFill>
                  <a:srgbClr val="000000"/>
                </a:solidFill>
                <a:latin typeface="微软雅黑" pitchFamily="34" charset="-122"/>
                <a:ea typeface="微软雅黑" pitchFamily="34" charset="-122"/>
              </a:rPr>
              <a:t>IT</a:t>
            </a:r>
            <a:r>
              <a:rPr lang="zh-CN" altLang="en-US" sz="1400">
                <a:solidFill>
                  <a:srgbClr val="000000"/>
                </a:solidFill>
                <a:latin typeface="微软雅黑" pitchFamily="34" charset="-122"/>
                <a:ea typeface="微软雅黑" pitchFamily="34" charset="-122"/>
              </a:rPr>
              <a:t>平台云化和内部虚拟桌面</a:t>
            </a:r>
          </a:p>
        </p:txBody>
      </p:sp>
      <p:grpSp>
        <p:nvGrpSpPr>
          <p:cNvPr id="10" name="Group 104"/>
          <p:cNvGrpSpPr>
            <a:grpSpLocks/>
          </p:cNvGrpSpPr>
          <p:nvPr/>
        </p:nvGrpSpPr>
        <p:grpSpPr bwMode="auto">
          <a:xfrm>
            <a:off x="5724128" y="1230039"/>
            <a:ext cx="2108413" cy="398463"/>
            <a:chOff x="288" y="1735"/>
            <a:chExt cx="4854" cy="294"/>
          </a:xfrm>
          <a:noFill/>
        </p:grpSpPr>
        <p:sp>
          <p:nvSpPr>
            <p:cNvPr id="11" name="AutoShape 105"/>
            <p:cNvSpPr>
              <a:spLocks noChangeArrowheads="1"/>
            </p:cNvSpPr>
            <p:nvPr/>
          </p:nvSpPr>
          <p:spPr bwMode="gray">
            <a:xfrm>
              <a:off x="336" y="1735"/>
              <a:ext cx="4806" cy="294"/>
            </a:xfrm>
            <a:prstGeom prst="roundRect">
              <a:avLst>
                <a:gd name="adj" fmla="val 50000"/>
              </a:avLst>
            </a:prstGeom>
            <a:grpFill/>
            <a:ln w="12700">
              <a:noFill/>
              <a:round/>
              <a:headEnd/>
              <a:tailEnd/>
            </a:ln>
            <a:effectLst>
              <a:outerShdw dist="50800" dir="5400000" algn="ctr" rotWithShape="0">
                <a:srgbClr val="808080">
                  <a:alpha val="50000"/>
                </a:srgbClr>
              </a:outerShdw>
            </a:effectLst>
          </p:spPr>
          <p:txBody>
            <a:bodyPr wrap="none" anchor="ctr"/>
            <a:lstStyle/>
            <a:p>
              <a:pPr algn="ctr">
                <a:defRPr/>
              </a:pPr>
              <a:endParaRPr lang="zh-CN" altLang="zh-CN" sz="1400">
                <a:latin typeface="微软雅黑" pitchFamily="34" charset="-122"/>
                <a:ea typeface="微软雅黑" pitchFamily="34" charset="-122"/>
              </a:endParaRPr>
            </a:p>
          </p:txBody>
        </p:sp>
        <p:sp>
          <p:nvSpPr>
            <p:cNvPr id="12" name="AutoShape 106"/>
            <p:cNvSpPr>
              <a:spLocks noChangeArrowheads="1"/>
            </p:cNvSpPr>
            <p:nvPr/>
          </p:nvSpPr>
          <p:spPr bwMode="gray">
            <a:xfrm flipH="1">
              <a:off x="4990" y="1741"/>
              <a:ext cx="140" cy="287"/>
            </a:xfrm>
            <a:prstGeom prst="moon">
              <a:avLst>
                <a:gd name="adj" fmla="val 16278"/>
              </a:avLst>
            </a:prstGeom>
            <a:grpFill/>
            <a:ln w="9525">
              <a:noFill/>
              <a:miter lim="800000"/>
              <a:headEnd/>
              <a:tailEnd/>
            </a:ln>
            <a:effectLst/>
          </p:spPr>
          <p:txBody>
            <a:bodyPr wrap="none" anchor="ctr"/>
            <a:lstStyle/>
            <a:p>
              <a:pPr algn="ctr">
                <a:defRPr/>
              </a:pPr>
              <a:endParaRPr lang="zh-CN" altLang="zh-CN" sz="1400">
                <a:latin typeface="微软雅黑" pitchFamily="34" charset="-122"/>
                <a:ea typeface="微软雅黑" pitchFamily="34" charset="-122"/>
              </a:endParaRPr>
            </a:p>
          </p:txBody>
        </p:sp>
        <p:sp>
          <p:nvSpPr>
            <p:cNvPr id="13" name="AutoShape 107"/>
            <p:cNvSpPr>
              <a:spLocks noChangeArrowheads="1"/>
            </p:cNvSpPr>
            <p:nvPr/>
          </p:nvSpPr>
          <p:spPr bwMode="gray">
            <a:xfrm>
              <a:off x="348" y="1761"/>
              <a:ext cx="93" cy="236"/>
            </a:xfrm>
            <a:prstGeom prst="moon">
              <a:avLst>
                <a:gd name="adj" fmla="val 22032"/>
              </a:avLst>
            </a:prstGeom>
            <a:grpFill/>
            <a:ln w="9525">
              <a:noFill/>
              <a:miter lim="800000"/>
              <a:headEnd/>
              <a:tailEnd/>
            </a:ln>
            <a:effectLst/>
          </p:spPr>
          <p:txBody>
            <a:bodyPr wrap="none" anchor="ctr"/>
            <a:lstStyle/>
            <a:p>
              <a:pPr algn="ctr">
                <a:defRPr/>
              </a:pPr>
              <a:endParaRPr lang="zh-CN" altLang="zh-CN" sz="1400">
                <a:latin typeface="微软雅黑" pitchFamily="34" charset="-122"/>
                <a:ea typeface="微软雅黑" pitchFamily="34" charset="-122"/>
              </a:endParaRPr>
            </a:p>
          </p:txBody>
        </p:sp>
        <p:sp>
          <p:nvSpPr>
            <p:cNvPr id="14" name="AutoShape 108"/>
            <p:cNvSpPr>
              <a:spLocks noChangeArrowheads="1"/>
            </p:cNvSpPr>
            <p:nvPr/>
          </p:nvSpPr>
          <p:spPr bwMode="gray">
            <a:xfrm>
              <a:off x="288" y="1740"/>
              <a:ext cx="4771" cy="228"/>
            </a:xfrm>
            <a:prstGeom prst="roundRect">
              <a:avLst>
                <a:gd name="adj" fmla="val 50000"/>
              </a:avLst>
            </a:prstGeom>
            <a:grpFill/>
            <a:ln>
              <a:noFill/>
            </a:ln>
            <a:extLst/>
          </p:spPr>
          <p:txBody>
            <a:bodyPr wrap="none" anchor="ctr"/>
            <a:lstStyle/>
            <a:p>
              <a:pPr algn="ctr">
                <a:defRPr/>
              </a:pPr>
              <a:endParaRPr lang="zh-CN" altLang="zh-CN" sz="1400">
                <a:latin typeface="微软雅黑" pitchFamily="34" charset="-122"/>
                <a:ea typeface="微软雅黑" pitchFamily="34" charset="-122"/>
              </a:endParaRPr>
            </a:p>
          </p:txBody>
        </p:sp>
      </p:grpSp>
      <p:sp>
        <p:nvSpPr>
          <p:cNvPr id="9225" name="矩形 14"/>
          <p:cNvSpPr>
            <a:spLocks noChangeArrowheads="1"/>
          </p:cNvSpPr>
          <p:nvPr/>
        </p:nvSpPr>
        <p:spPr bwMode="auto">
          <a:xfrm>
            <a:off x="6227763" y="1628477"/>
            <a:ext cx="2057400"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1400">
                <a:solidFill>
                  <a:srgbClr val="000000"/>
                </a:solidFill>
                <a:latin typeface="微软雅黑" pitchFamily="34" charset="-122"/>
                <a:ea typeface="微软雅黑" pitchFamily="34" charset="-122"/>
              </a:rPr>
              <a:t>信产与云快线合作引入云服务业务，探索聚合产业链</a:t>
            </a:r>
          </a:p>
        </p:txBody>
      </p:sp>
      <p:sp>
        <p:nvSpPr>
          <p:cNvPr id="9226" name="TextBox 85"/>
          <p:cNvSpPr txBox="1">
            <a:spLocks noChangeArrowheads="1"/>
          </p:cNvSpPr>
          <p:nvPr/>
        </p:nvSpPr>
        <p:spPr bwMode="auto">
          <a:xfrm>
            <a:off x="1130300" y="1268115"/>
            <a:ext cx="1425575"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1400" b="1">
                <a:solidFill>
                  <a:srgbClr val="0070C0"/>
                </a:solidFill>
                <a:latin typeface="微软雅黑" pitchFamily="34" charset="-122"/>
                <a:ea typeface="微软雅黑" pitchFamily="34" charset="-122"/>
              </a:rPr>
              <a:t>业务平台整合</a:t>
            </a:r>
            <a:endParaRPr lang="zh-CN" altLang="en-US" sz="1400">
              <a:solidFill>
                <a:srgbClr val="0070C0"/>
              </a:solidFill>
              <a:latin typeface="微软雅黑" pitchFamily="34" charset="-122"/>
              <a:ea typeface="微软雅黑" pitchFamily="34" charset="-122"/>
            </a:endParaRPr>
          </a:p>
        </p:txBody>
      </p:sp>
      <p:sp>
        <p:nvSpPr>
          <p:cNvPr id="9227" name="TextBox 93"/>
          <p:cNvSpPr txBox="1">
            <a:spLocks noChangeArrowheads="1"/>
          </p:cNvSpPr>
          <p:nvPr/>
        </p:nvSpPr>
        <p:spPr bwMode="auto">
          <a:xfrm>
            <a:off x="3779838" y="1268115"/>
            <a:ext cx="1417637"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en-US" altLang="zh-CN" sz="1400" b="1">
                <a:solidFill>
                  <a:srgbClr val="0070C0"/>
                </a:solidFill>
                <a:latin typeface="微软雅黑" pitchFamily="34" charset="-122"/>
                <a:ea typeface="微软雅黑" pitchFamily="34" charset="-122"/>
              </a:rPr>
              <a:t>IT</a:t>
            </a:r>
            <a:r>
              <a:rPr lang="zh-CN" altLang="en-US" sz="1400" b="1">
                <a:solidFill>
                  <a:srgbClr val="0070C0"/>
                </a:solidFill>
                <a:latin typeface="微软雅黑" pitchFamily="34" charset="-122"/>
                <a:ea typeface="微软雅黑" pitchFamily="34" charset="-122"/>
              </a:rPr>
              <a:t>支撑云化</a:t>
            </a:r>
            <a:endParaRPr lang="zh-CN" altLang="en-US" sz="1400">
              <a:solidFill>
                <a:srgbClr val="0070C0"/>
              </a:solidFill>
              <a:latin typeface="微软雅黑" pitchFamily="34" charset="-122"/>
              <a:ea typeface="微软雅黑" pitchFamily="34" charset="-122"/>
            </a:endParaRPr>
          </a:p>
        </p:txBody>
      </p:sp>
      <p:sp>
        <p:nvSpPr>
          <p:cNvPr id="9228" name="TextBox 94"/>
          <p:cNvSpPr txBox="1">
            <a:spLocks noChangeArrowheads="1"/>
          </p:cNvSpPr>
          <p:nvPr/>
        </p:nvSpPr>
        <p:spPr bwMode="auto">
          <a:xfrm>
            <a:off x="6588125" y="1268115"/>
            <a:ext cx="1393825"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1400" b="1">
                <a:solidFill>
                  <a:srgbClr val="0070C0"/>
                </a:solidFill>
                <a:latin typeface="微软雅黑" pitchFamily="34" charset="-122"/>
                <a:ea typeface="微软雅黑" pitchFamily="34" charset="-122"/>
              </a:rPr>
              <a:t>产业链聚合</a:t>
            </a:r>
            <a:endParaRPr lang="zh-CN" altLang="en-US" sz="1400">
              <a:solidFill>
                <a:srgbClr val="0070C0"/>
              </a:solidFill>
              <a:latin typeface="微软雅黑" pitchFamily="34" charset="-122"/>
              <a:ea typeface="微软雅黑" pitchFamily="34" charset="-122"/>
            </a:endParaRPr>
          </a:p>
        </p:txBody>
      </p:sp>
      <p:grpSp>
        <p:nvGrpSpPr>
          <p:cNvPr id="19" name="Group 94"/>
          <p:cNvGrpSpPr>
            <a:grpSpLocks/>
          </p:cNvGrpSpPr>
          <p:nvPr/>
        </p:nvGrpSpPr>
        <p:grpSpPr bwMode="auto">
          <a:xfrm>
            <a:off x="971675" y="2600672"/>
            <a:ext cx="7239000" cy="358775"/>
            <a:chOff x="336" y="1735"/>
            <a:chExt cx="4806" cy="294"/>
          </a:xfrm>
          <a:solidFill>
            <a:srgbClr val="0070C0"/>
          </a:solidFill>
        </p:grpSpPr>
        <p:sp>
          <p:nvSpPr>
            <p:cNvPr id="20" name="AutoShape 95"/>
            <p:cNvSpPr>
              <a:spLocks noChangeArrowheads="1"/>
            </p:cNvSpPr>
            <p:nvPr/>
          </p:nvSpPr>
          <p:spPr bwMode="gray">
            <a:xfrm>
              <a:off x="336" y="1735"/>
              <a:ext cx="4806" cy="294"/>
            </a:xfrm>
            <a:prstGeom prst="roundRect">
              <a:avLst>
                <a:gd name="adj" fmla="val 50000"/>
              </a:avLst>
            </a:prstGeom>
            <a:grpFill/>
            <a:ln w="12700">
              <a:noFill/>
              <a:round/>
              <a:headEnd/>
              <a:tailEnd/>
            </a:ln>
            <a:effectLst>
              <a:outerShdw dist="50800" dir="5400000" algn="ctr" rotWithShape="0">
                <a:srgbClr val="808080">
                  <a:alpha val="50000"/>
                </a:srgbClr>
              </a:outerShdw>
            </a:effectLst>
          </p:spPr>
          <p:txBody>
            <a:bodyPr wrap="none" anchor="ctr"/>
            <a:lstStyle/>
            <a:p>
              <a:pPr algn="ctr">
                <a:defRPr/>
              </a:pPr>
              <a:endParaRPr lang="zh-CN" altLang="zh-CN" sz="1400">
                <a:latin typeface="微软雅黑" pitchFamily="34" charset="-122"/>
                <a:ea typeface="微软雅黑" pitchFamily="34" charset="-122"/>
              </a:endParaRPr>
            </a:p>
          </p:txBody>
        </p:sp>
        <p:sp>
          <p:nvSpPr>
            <p:cNvPr id="21" name="AutoShape 96"/>
            <p:cNvSpPr>
              <a:spLocks noChangeArrowheads="1"/>
            </p:cNvSpPr>
            <p:nvPr/>
          </p:nvSpPr>
          <p:spPr bwMode="gray">
            <a:xfrm flipH="1">
              <a:off x="4990" y="1741"/>
              <a:ext cx="140" cy="287"/>
            </a:xfrm>
            <a:prstGeom prst="moon">
              <a:avLst>
                <a:gd name="adj" fmla="val 16278"/>
              </a:avLst>
            </a:prstGeom>
            <a:grpFill/>
            <a:ln w="9525">
              <a:noFill/>
              <a:miter lim="800000"/>
              <a:headEnd/>
              <a:tailEnd/>
            </a:ln>
            <a:effectLst/>
          </p:spPr>
          <p:txBody>
            <a:bodyPr wrap="none" anchor="ctr"/>
            <a:lstStyle/>
            <a:p>
              <a:pPr algn="ctr">
                <a:defRPr/>
              </a:pPr>
              <a:endParaRPr lang="zh-CN" altLang="zh-CN" sz="1400">
                <a:latin typeface="微软雅黑" pitchFamily="34" charset="-122"/>
                <a:ea typeface="微软雅黑" pitchFamily="34" charset="-122"/>
              </a:endParaRPr>
            </a:p>
          </p:txBody>
        </p:sp>
        <p:sp>
          <p:nvSpPr>
            <p:cNvPr id="22" name="AutoShape 97"/>
            <p:cNvSpPr>
              <a:spLocks noChangeArrowheads="1"/>
            </p:cNvSpPr>
            <p:nvPr/>
          </p:nvSpPr>
          <p:spPr bwMode="gray">
            <a:xfrm>
              <a:off x="348" y="1761"/>
              <a:ext cx="93" cy="236"/>
            </a:xfrm>
            <a:prstGeom prst="moon">
              <a:avLst>
                <a:gd name="adj" fmla="val 22032"/>
              </a:avLst>
            </a:prstGeom>
            <a:grpFill/>
            <a:ln w="9525">
              <a:noFill/>
              <a:miter lim="800000"/>
              <a:headEnd/>
              <a:tailEnd/>
            </a:ln>
            <a:effectLst/>
          </p:spPr>
          <p:txBody>
            <a:bodyPr wrap="none" anchor="ctr"/>
            <a:lstStyle/>
            <a:p>
              <a:pPr algn="ctr">
                <a:defRPr/>
              </a:pPr>
              <a:endParaRPr lang="zh-CN" altLang="zh-CN" sz="1400">
                <a:latin typeface="微软雅黑" pitchFamily="34" charset="-122"/>
                <a:ea typeface="微软雅黑" pitchFamily="34" charset="-122"/>
              </a:endParaRPr>
            </a:p>
          </p:txBody>
        </p:sp>
        <p:sp>
          <p:nvSpPr>
            <p:cNvPr id="23" name="AutoShape 98"/>
            <p:cNvSpPr>
              <a:spLocks noChangeArrowheads="1"/>
            </p:cNvSpPr>
            <p:nvPr/>
          </p:nvSpPr>
          <p:spPr bwMode="gray">
            <a:xfrm>
              <a:off x="350" y="1740"/>
              <a:ext cx="4771" cy="228"/>
            </a:xfrm>
            <a:prstGeom prst="roundRect">
              <a:avLst>
                <a:gd name="adj" fmla="val 50000"/>
              </a:avLst>
            </a:prstGeom>
            <a:grpFill/>
            <a:ln>
              <a:noFill/>
            </a:ln>
            <a:extLst/>
          </p:spPr>
          <p:txBody>
            <a:bodyPr wrap="none" anchor="ctr"/>
            <a:lstStyle/>
            <a:p>
              <a:pPr algn="ctr">
                <a:defRPr/>
              </a:pPr>
              <a:endParaRPr lang="zh-CN" altLang="zh-CN" sz="1400">
                <a:latin typeface="微软雅黑" pitchFamily="34" charset="-122"/>
                <a:ea typeface="微软雅黑" pitchFamily="34" charset="-122"/>
              </a:endParaRPr>
            </a:p>
          </p:txBody>
        </p:sp>
      </p:grpSp>
      <p:grpSp>
        <p:nvGrpSpPr>
          <p:cNvPr id="24" name="Group 94"/>
          <p:cNvGrpSpPr>
            <a:grpSpLocks/>
          </p:cNvGrpSpPr>
          <p:nvPr/>
        </p:nvGrpSpPr>
        <p:grpSpPr bwMode="auto">
          <a:xfrm>
            <a:off x="971675" y="3065040"/>
            <a:ext cx="7239000" cy="398463"/>
            <a:chOff x="336" y="1735"/>
            <a:chExt cx="4806" cy="294"/>
          </a:xfrm>
          <a:solidFill>
            <a:srgbClr val="0070C0"/>
          </a:solidFill>
        </p:grpSpPr>
        <p:sp>
          <p:nvSpPr>
            <p:cNvPr id="25" name="AutoShape 95"/>
            <p:cNvSpPr>
              <a:spLocks noChangeArrowheads="1"/>
            </p:cNvSpPr>
            <p:nvPr/>
          </p:nvSpPr>
          <p:spPr bwMode="gray">
            <a:xfrm>
              <a:off x="336" y="1735"/>
              <a:ext cx="4806" cy="294"/>
            </a:xfrm>
            <a:prstGeom prst="roundRect">
              <a:avLst>
                <a:gd name="adj" fmla="val 50000"/>
              </a:avLst>
            </a:prstGeom>
            <a:grpFill/>
            <a:ln w="12700">
              <a:noFill/>
              <a:round/>
              <a:headEnd/>
              <a:tailEnd/>
            </a:ln>
            <a:effectLst>
              <a:outerShdw dist="50800" dir="5400000" algn="ctr" rotWithShape="0">
                <a:srgbClr val="808080">
                  <a:alpha val="50000"/>
                </a:srgbClr>
              </a:outerShdw>
            </a:effectLst>
          </p:spPr>
          <p:txBody>
            <a:bodyPr wrap="none" anchor="ctr"/>
            <a:lstStyle/>
            <a:p>
              <a:pPr algn="ctr">
                <a:defRPr/>
              </a:pPr>
              <a:endParaRPr lang="zh-CN" altLang="zh-CN" sz="1400">
                <a:latin typeface="微软雅黑" pitchFamily="34" charset="-122"/>
                <a:ea typeface="微软雅黑" pitchFamily="34" charset="-122"/>
              </a:endParaRPr>
            </a:p>
          </p:txBody>
        </p:sp>
        <p:sp>
          <p:nvSpPr>
            <p:cNvPr id="26" name="AutoShape 96"/>
            <p:cNvSpPr>
              <a:spLocks noChangeArrowheads="1"/>
            </p:cNvSpPr>
            <p:nvPr/>
          </p:nvSpPr>
          <p:spPr bwMode="gray">
            <a:xfrm flipH="1">
              <a:off x="4990" y="1741"/>
              <a:ext cx="140" cy="287"/>
            </a:xfrm>
            <a:prstGeom prst="moon">
              <a:avLst>
                <a:gd name="adj" fmla="val 16278"/>
              </a:avLst>
            </a:prstGeom>
            <a:grpFill/>
            <a:ln w="9525">
              <a:noFill/>
              <a:miter lim="800000"/>
              <a:headEnd/>
              <a:tailEnd/>
            </a:ln>
            <a:effectLst/>
          </p:spPr>
          <p:txBody>
            <a:bodyPr wrap="none" anchor="ctr"/>
            <a:lstStyle/>
            <a:p>
              <a:pPr algn="ctr">
                <a:defRPr/>
              </a:pPr>
              <a:endParaRPr lang="zh-CN" altLang="zh-CN" sz="1400">
                <a:latin typeface="微软雅黑" pitchFamily="34" charset="-122"/>
                <a:ea typeface="微软雅黑" pitchFamily="34" charset="-122"/>
              </a:endParaRPr>
            </a:p>
          </p:txBody>
        </p:sp>
        <p:sp>
          <p:nvSpPr>
            <p:cNvPr id="27" name="AutoShape 97"/>
            <p:cNvSpPr>
              <a:spLocks noChangeArrowheads="1"/>
            </p:cNvSpPr>
            <p:nvPr/>
          </p:nvSpPr>
          <p:spPr bwMode="gray">
            <a:xfrm>
              <a:off x="348" y="1761"/>
              <a:ext cx="93" cy="236"/>
            </a:xfrm>
            <a:prstGeom prst="moon">
              <a:avLst>
                <a:gd name="adj" fmla="val 22032"/>
              </a:avLst>
            </a:prstGeom>
            <a:grpFill/>
            <a:ln w="9525">
              <a:noFill/>
              <a:miter lim="800000"/>
              <a:headEnd/>
              <a:tailEnd/>
            </a:ln>
            <a:effectLst/>
          </p:spPr>
          <p:txBody>
            <a:bodyPr wrap="none" anchor="ctr"/>
            <a:lstStyle/>
            <a:p>
              <a:pPr algn="ctr">
                <a:defRPr/>
              </a:pPr>
              <a:endParaRPr lang="zh-CN" altLang="zh-CN" sz="1400">
                <a:latin typeface="微软雅黑" pitchFamily="34" charset="-122"/>
                <a:ea typeface="微软雅黑" pitchFamily="34" charset="-122"/>
              </a:endParaRPr>
            </a:p>
          </p:txBody>
        </p:sp>
        <p:sp>
          <p:nvSpPr>
            <p:cNvPr id="28" name="AutoShape 98"/>
            <p:cNvSpPr>
              <a:spLocks noChangeArrowheads="1"/>
            </p:cNvSpPr>
            <p:nvPr/>
          </p:nvSpPr>
          <p:spPr bwMode="gray">
            <a:xfrm>
              <a:off x="350" y="1740"/>
              <a:ext cx="4771" cy="228"/>
            </a:xfrm>
            <a:prstGeom prst="roundRect">
              <a:avLst>
                <a:gd name="adj" fmla="val 50000"/>
              </a:avLst>
            </a:prstGeom>
            <a:grpFill/>
            <a:ln>
              <a:noFill/>
            </a:ln>
            <a:extLst/>
          </p:spPr>
          <p:txBody>
            <a:bodyPr wrap="none" anchor="ctr"/>
            <a:lstStyle/>
            <a:p>
              <a:pPr algn="ctr">
                <a:defRPr/>
              </a:pPr>
              <a:endParaRPr lang="zh-CN" altLang="zh-CN" sz="1400">
                <a:latin typeface="微软雅黑" pitchFamily="34" charset="-122"/>
                <a:ea typeface="微软雅黑" pitchFamily="34" charset="-122"/>
              </a:endParaRPr>
            </a:p>
          </p:txBody>
        </p:sp>
      </p:grpSp>
      <p:sp>
        <p:nvSpPr>
          <p:cNvPr id="9231" name="Text Box 112"/>
          <p:cNvSpPr txBox="1">
            <a:spLocks noChangeArrowheads="1"/>
          </p:cNvSpPr>
          <p:nvPr/>
        </p:nvSpPr>
        <p:spPr bwMode="gray">
          <a:xfrm>
            <a:off x="1620838" y="2654002"/>
            <a:ext cx="5903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1400" b="1">
                <a:solidFill>
                  <a:srgbClr val="FEFEFE"/>
                </a:solidFill>
                <a:latin typeface="微软雅黑" pitchFamily="34" charset="-122"/>
                <a:ea typeface="微软雅黑" pitchFamily="34" charset="-122"/>
              </a:rPr>
              <a:t>与华为、中兴、</a:t>
            </a:r>
            <a:r>
              <a:rPr lang="en-US" altLang="zh-CN" sz="1400" b="1">
                <a:solidFill>
                  <a:srgbClr val="FEFEFE"/>
                </a:solidFill>
                <a:latin typeface="微软雅黑" pitchFamily="34" charset="-122"/>
                <a:ea typeface="微软雅黑" pitchFamily="34" charset="-122"/>
              </a:rPr>
              <a:t>HP</a:t>
            </a:r>
            <a:r>
              <a:rPr lang="zh-CN" altLang="en-US" sz="1400" b="1">
                <a:solidFill>
                  <a:srgbClr val="FEFEFE"/>
                </a:solidFill>
                <a:latin typeface="微软雅黑" pitchFamily="34" charset="-122"/>
                <a:ea typeface="微软雅黑" pitchFamily="34" charset="-122"/>
              </a:rPr>
              <a:t>、</a:t>
            </a:r>
            <a:r>
              <a:rPr lang="en-US" altLang="zh-CN" sz="1400" b="1">
                <a:solidFill>
                  <a:srgbClr val="FEFEFE"/>
                </a:solidFill>
                <a:latin typeface="微软雅黑" pitchFamily="34" charset="-122"/>
                <a:ea typeface="微软雅黑" pitchFamily="34" charset="-122"/>
              </a:rPr>
              <a:t>IBM</a:t>
            </a:r>
            <a:r>
              <a:rPr lang="zh-CN" altLang="en-US" sz="1400" b="1">
                <a:solidFill>
                  <a:srgbClr val="FEFEFE"/>
                </a:solidFill>
                <a:latin typeface="微软雅黑" pitchFamily="34" charset="-122"/>
                <a:ea typeface="微软雅黑" pitchFamily="34" charset="-122"/>
              </a:rPr>
              <a:t>等厂家交流云计算发展方向</a:t>
            </a:r>
            <a:endParaRPr lang="zh-CN" altLang="en-US" sz="1400">
              <a:latin typeface="微软雅黑" pitchFamily="34" charset="-122"/>
              <a:ea typeface="微软雅黑" pitchFamily="34" charset="-122"/>
            </a:endParaRPr>
          </a:p>
        </p:txBody>
      </p:sp>
      <p:sp>
        <p:nvSpPr>
          <p:cNvPr id="9232" name="Text Box 112"/>
          <p:cNvSpPr txBox="1">
            <a:spLocks noChangeArrowheads="1"/>
          </p:cNvSpPr>
          <p:nvPr/>
        </p:nvSpPr>
        <p:spPr bwMode="gray">
          <a:xfrm>
            <a:off x="1908175" y="3087390"/>
            <a:ext cx="54721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1400" b="1">
                <a:solidFill>
                  <a:srgbClr val="FEFEFE"/>
                </a:solidFill>
                <a:latin typeface="微软雅黑" pitchFamily="34" charset="-122"/>
                <a:ea typeface="微软雅黑" pitchFamily="34" charset="-122"/>
              </a:rPr>
              <a:t>探索试点云主机、云存储、虚拟桌面等产品</a:t>
            </a:r>
            <a:endParaRPr lang="zh-CN" altLang="en-US" sz="1400">
              <a:latin typeface="微软雅黑" pitchFamily="34" charset="-122"/>
              <a:ea typeface="微软雅黑" pitchFamily="34" charset="-122"/>
            </a:endParaRPr>
          </a:p>
        </p:txBody>
      </p:sp>
      <p:sp>
        <p:nvSpPr>
          <p:cNvPr id="9233" name="矩形 30"/>
          <p:cNvSpPr>
            <a:spLocks noChangeArrowheads="1"/>
          </p:cNvSpPr>
          <p:nvPr/>
        </p:nvSpPr>
        <p:spPr bwMode="auto">
          <a:xfrm>
            <a:off x="4067175" y="3784302"/>
            <a:ext cx="480060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nSpc>
                <a:spcPct val="150000"/>
              </a:lnSpc>
              <a:buFont typeface="Arial" pitchFamily="34" charset="0"/>
              <a:buChar char="•"/>
            </a:pPr>
            <a:r>
              <a:rPr lang="zh-CN" altLang="en-US" sz="1600">
                <a:latin typeface="微软雅黑" pitchFamily="34" charset="-122"/>
                <a:ea typeface="微软雅黑" pitchFamily="34" charset="-122"/>
              </a:rPr>
              <a:t>总投资：</a:t>
            </a:r>
            <a:r>
              <a:rPr lang="en-US" altLang="zh-CN" sz="1600">
                <a:latin typeface="微软雅黑" pitchFamily="34" charset="-122"/>
                <a:ea typeface="微软雅黑" pitchFamily="34" charset="-122"/>
              </a:rPr>
              <a:t>100</a:t>
            </a:r>
            <a:r>
              <a:rPr lang="zh-CN" altLang="en-US" sz="1600">
                <a:latin typeface="微软雅黑" pitchFamily="34" charset="-122"/>
                <a:ea typeface="微软雅黑" pitchFamily="34" charset="-122"/>
              </a:rPr>
              <a:t>亿；</a:t>
            </a:r>
            <a:r>
              <a:rPr lang="en-US" altLang="zh-CN" sz="1600">
                <a:latin typeface="微软雅黑" pitchFamily="34" charset="-122"/>
                <a:ea typeface="微软雅黑" pitchFamily="34" charset="-122"/>
              </a:rPr>
              <a:t>50</a:t>
            </a:r>
            <a:r>
              <a:rPr lang="zh-CN" altLang="en-US" sz="1600">
                <a:latin typeface="微软雅黑" pitchFamily="34" charset="-122"/>
                <a:ea typeface="微软雅黑" pitchFamily="34" charset="-122"/>
              </a:rPr>
              <a:t>万平米机房，</a:t>
            </a:r>
            <a:r>
              <a:rPr lang="en-US" altLang="zh-CN" sz="1600">
                <a:latin typeface="微软雅黑" pitchFamily="34" charset="-122"/>
                <a:ea typeface="微软雅黑" pitchFamily="34" charset="-122"/>
              </a:rPr>
              <a:t>50000</a:t>
            </a:r>
            <a:r>
              <a:rPr lang="zh-CN" altLang="en-US" sz="1600">
                <a:latin typeface="微软雅黑" pitchFamily="34" charset="-122"/>
                <a:ea typeface="微软雅黑" pitchFamily="34" charset="-122"/>
              </a:rPr>
              <a:t>机架</a:t>
            </a:r>
            <a:endParaRPr lang="en-US" altLang="zh-CN" sz="1600">
              <a:latin typeface="微软雅黑" pitchFamily="34" charset="-122"/>
              <a:ea typeface="微软雅黑" pitchFamily="34" charset="-122"/>
            </a:endParaRPr>
          </a:p>
          <a:p>
            <a:pPr marL="285750" indent="-285750">
              <a:lnSpc>
                <a:spcPct val="150000"/>
              </a:lnSpc>
              <a:buFont typeface="Arial" pitchFamily="34" charset="0"/>
              <a:buChar char="•"/>
            </a:pPr>
            <a:r>
              <a:rPr lang="zh-CN" altLang="en-US" sz="1600">
                <a:latin typeface="微软雅黑" pitchFamily="34" charset="-122"/>
                <a:ea typeface="微软雅黑" pitchFamily="34" charset="-122"/>
              </a:rPr>
              <a:t>带动互联网和云服务产业集群规模超过</a:t>
            </a:r>
            <a:r>
              <a:rPr lang="en-US" altLang="zh-CN" sz="1600">
                <a:latin typeface="微软雅黑" pitchFamily="34" charset="-122"/>
                <a:ea typeface="微软雅黑" pitchFamily="34" charset="-122"/>
              </a:rPr>
              <a:t>600</a:t>
            </a:r>
            <a:r>
              <a:rPr lang="zh-CN" altLang="en-US" sz="1600">
                <a:latin typeface="微软雅黑" pitchFamily="34" charset="-122"/>
                <a:ea typeface="微软雅黑" pitchFamily="34" charset="-122"/>
              </a:rPr>
              <a:t>亿</a:t>
            </a:r>
            <a:endParaRPr lang="en-US" altLang="zh-CN" sz="1600">
              <a:latin typeface="微软雅黑" pitchFamily="34" charset="-122"/>
              <a:ea typeface="微软雅黑" pitchFamily="34" charset="-122"/>
            </a:endParaRPr>
          </a:p>
          <a:p>
            <a:pPr marL="285750" indent="-285750">
              <a:lnSpc>
                <a:spcPct val="150000"/>
              </a:lnSpc>
              <a:buFont typeface="Arial" pitchFamily="34" charset="0"/>
              <a:buChar char="•"/>
            </a:pPr>
            <a:r>
              <a:rPr lang="zh-CN" altLang="en-US" sz="1600">
                <a:latin typeface="微软雅黑" pitchFamily="34" charset="-122"/>
                <a:ea typeface="微软雅黑" pitchFamily="34" charset="-122"/>
              </a:rPr>
              <a:t>打造中国西部地区最大最具影响力“云”基地</a:t>
            </a:r>
          </a:p>
        </p:txBody>
      </p:sp>
      <p:sp>
        <p:nvSpPr>
          <p:cNvPr id="9234" name="矩形 31"/>
          <p:cNvSpPr>
            <a:spLocks noChangeArrowheads="1"/>
          </p:cNvSpPr>
          <p:nvPr/>
        </p:nvSpPr>
        <p:spPr bwMode="auto">
          <a:xfrm>
            <a:off x="611188" y="5444827"/>
            <a:ext cx="30527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2000" b="1">
                <a:solidFill>
                  <a:srgbClr val="0070C0"/>
                </a:solidFill>
                <a:latin typeface="微软雅黑" pitchFamily="34" charset="-122"/>
                <a:ea typeface="微软雅黑" pitchFamily="34" charset="-122"/>
              </a:rPr>
              <a:t>中国西部信息中心二</a:t>
            </a:r>
            <a:endParaRPr lang="en-US" altLang="zh-CN" sz="2000" b="1">
              <a:solidFill>
                <a:srgbClr val="0070C0"/>
              </a:solidFill>
              <a:latin typeface="微软雅黑" pitchFamily="34" charset="-122"/>
              <a:ea typeface="微软雅黑" pitchFamily="34" charset="-122"/>
            </a:endParaRPr>
          </a:p>
          <a:p>
            <a:pPr>
              <a:lnSpc>
                <a:spcPct val="150000"/>
              </a:lnSpc>
            </a:pPr>
            <a:r>
              <a:rPr lang="zh-CN" altLang="en-US" sz="2000" b="1">
                <a:solidFill>
                  <a:srgbClr val="0070C0"/>
                </a:solidFill>
                <a:latin typeface="微软雅黑" pitchFamily="34" charset="-122"/>
                <a:ea typeface="微软雅黑" pitchFamily="34" charset="-122"/>
              </a:rPr>
              <a:t>期工程建设即将启动！</a:t>
            </a:r>
          </a:p>
        </p:txBody>
      </p:sp>
      <p:sp>
        <p:nvSpPr>
          <p:cNvPr id="33" name="右箭头 32"/>
          <p:cNvSpPr/>
          <p:nvPr/>
        </p:nvSpPr>
        <p:spPr>
          <a:xfrm>
            <a:off x="3779838" y="5640090"/>
            <a:ext cx="260350" cy="792162"/>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4" name="右箭头 33"/>
          <p:cNvSpPr>
            <a:spLocks noChangeArrowheads="1"/>
          </p:cNvSpPr>
          <p:nvPr/>
        </p:nvSpPr>
        <p:spPr bwMode="auto">
          <a:xfrm rot="10800000">
            <a:off x="3703638" y="3933527"/>
            <a:ext cx="204787" cy="1008063"/>
          </a:xfrm>
          <a:prstGeom prst="rightArrow">
            <a:avLst>
              <a:gd name="adj1" fmla="val 50000"/>
              <a:gd name="adj2" fmla="val 50000"/>
            </a:avLst>
          </a:prstGeom>
          <a:noFill/>
          <a:ln w="25400" algn="ctr">
            <a:solidFill>
              <a:srgbClr val="385D8A"/>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p>
            <a:pPr algn="ctr" fontAlgn="auto">
              <a:spcBef>
                <a:spcPts val="0"/>
              </a:spcBef>
              <a:spcAft>
                <a:spcPts val="0"/>
              </a:spcAft>
              <a:defRPr/>
            </a:pPr>
            <a:endParaRPr lang="zh-CN" altLang="en-US">
              <a:solidFill>
                <a:schemeClr val="lt1"/>
              </a:solidFill>
              <a:latin typeface="+mn-lt"/>
              <a:ea typeface="+mn-ea"/>
            </a:endParaRPr>
          </a:p>
        </p:txBody>
      </p:sp>
      <p:sp>
        <p:nvSpPr>
          <p:cNvPr id="35" name="圆角矩形 34"/>
          <p:cNvSpPr/>
          <p:nvPr/>
        </p:nvSpPr>
        <p:spPr>
          <a:xfrm>
            <a:off x="323976" y="3500710"/>
            <a:ext cx="3240086" cy="1563564"/>
          </a:xfrm>
          <a:prstGeom prst="roundRect">
            <a:avLst/>
          </a:prstGeom>
          <a:blipFill dpi="0" rotWithShape="1">
            <a:blip r:embed="rId2" cstate="email">
              <a:extLst>
                <a:ext uri="{28A0092B-C50C-407E-A947-70E740481C1C}">
                  <a14:useLocalDpi xmlns:a14="http://schemas.microsoft.com/office/drawing/2010/main"/>
                </a:ext>
              </a:extLst>
            </a:blip>
            <a:srcRect/>
            <a:stretch>
              <a:fillRect/>
            </a:stretch>
          </a:blipFill>
          <a:ln w="57150">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9240" name="Picture 2" descr="http://pic2.chinawestnews.net/0/10/19/85/10198511_92466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67175" y="5373390"/>
            <a:ext cx="4824413"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椭圆形标注 36"/>
          <p:cNvSpPr/>
          <p:nvPr/>
        </p:nvSpPr>
        <p:spPr>
          <a:xfrm>
            <a:off x="4487863" y="5236865"/>
            <a:ext cx="708025" cy="684212"/>
          </a:xfrm>
          <a:prstGeom prst="wedgeEllipseCallout">
            <a:avLst>
              <a:gd name="adj1" fmla="val 85553"/>
              <a:gd name="adj2" fmla="val 21220"/>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600" b="1" dirty="0">
                <a:solidFill>
                  <a:srgbClr val="0070C0"/>
                </a:solidFill>
                <a:latin typeface="微软雅黑" pitchFamily="34" charset="-122"/>
                <a:ea typeface="微软雅黑" pitchFamily="34" charset="-122"/>
              </a:rPr>
              <a:t>2</a:t>
            </a:r>
            <a:r>
              <a:rPr lang="zh-CN" altLang="en-US" sz="1600" b="1" dirty="0">
                <a:solidFill>
                  <a:srgbClr val="0070C0"/>
                </a:solidFill>
                <a:latin typeface="微软雅黑" pitchFamily="34" charset="-122"/>
                <a:ea typeface="微软雅黑" pitchFamily="34" charset="-122"/>
              </a:rPr>
              <a:t>期</a:t>
            </a:r>
          </a:p>
        </p:txBody>
      </p:sp>
      <p:sp>
        <p:nvSpPr>
          <p:cNvPr id="38" name="椭圆形标注 37"/>
          <p:cNvSpPr/>
          <p:nvPr/>
        </p:nvSpPr>
        <p:spPr>
          <a:xfrm>
            <a:off x="8078788" y="5452765"/>
            <a:ext cx="708025" cy="684212"/>
          </a:xfrm>
          <a:prstGeom prst="wedgeEllipseCallout">
            <a:avLst>
              <a:gd name="adj1" fmla="val -96823"/>
              <a:gd name="adj2" fmla="val 36946"/>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600" b="1" dirty="0">
                <a:solidFill>
                  <a:srgbClr val="0070C0"/>
                </a:solidFill>
                <a:latin typeface="微软雅黑" pitchFamily="34" charset="-122"/>
                <a:ea typeface="微软雅黑" pitchFamily="34" charset="-122"/>
              </a:rPr>
              <a:t>1</a:t>
            </a:r>
            <a:r>
              <a:rPr lang="zh-CN" altLang="en-US" sz="1600" b="1" dirty="0">
                <a:solidFill>
                  <a:srgbClr val="0070C0"/>
                </a:solidFill>
                <a:latin typeface="微软雅黑" pitchFamily="34" charset="-122"/>
                <a:ea typeface="微软雅黑" pitchFamily="34" charset="-122"/>
              </a:rPr>
              <a:t>期</a:t>
            </a:r>
          </a:p>
        </p:txBody>
      </p:sp>
      <p:sp>
        <p:nvSpPr>
          <p:cNvPr id="40" name="云形标注 39"/>
          <p:cNvSpPr/>
          <p:nvPr/>
        </p:nvSpPr>
        <p:spPr>
          <a:xfrm>
            <a:off x="7064375" y="2349202"/>
            <a:ext cx="1755775" cy="1008063"/>
          </a:xfrm>
          <a:prstGeom prst="cloudCallout">
            <a:avLst>
              <a:gd name="adj1" fmla="val -12950"/>
              <a:gd name="adj2" fmla="val 3979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400" b="1" dirty="0">
                <a:solidFill>
                  <a:srgbClr val="0070C0"/>
                </a:solidFill>
                <a:latin typeface="微软雅黑" pitchFamily="34" charset="-122"/>
                <a:ea typeface="微软雅黑" pitchFamily="34" charset="-122"/>
              </a:rPr>
              <a:t>推出翼盘等云计算产品</a:t>
            </a:r>
          </a:p>
        </p:txBody>
      </p:sp>
      <p:sp>
        <p:nvSpPr>
          <p:cNvPr id="9244" name="矩形 40"/>
          <p:cNvSpPr>
            <a:spLocks noChangeArrowheads="1"/>
          </p:cNvSpPr>
          <p:nvPr/>
        </p:nvSpPr>
        <p:spPr bwMode="auto">
          <a:xfrm>
            <a:off x="5122863" y="3535065"/>
            <a:ext cx="285115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400" b="1">
                <a:solidFill>
                  <a:srgbClr val="0070C0"/>
                </a:solidFill>
                <a:latin typeface="微软雅黑" pitchFamily="34" charset="-122"/>
                <a:ea typeface="微软雅黑" pitchFamily="34" charset="-122"/>
              </a:rPr>
              <a:t>中国电信西部云计算基地项目启动</a:t>
            </a:r>
            <a:endParaRPr lang="zh-CN" altLang="en-US" sz="1400" b="1">
              <a:solidFill>
                <a:srgbClr val="0070C0"/>
              </a:solidFill>
              <a:latin typeface="Calibri" pitchFamily="34" charset="0"/>
            </a:endParaRPr>
          </a:p>
        </p:txBody>
      </p:sp>
      <p:grpSp>
        <p:nvGrpSpPr>
          <p:cNvPr id="9245" name="组合 68"/>
          <p:cNvGrpSpPr>
            <a:grpSpLocks/>
          </p:cNvGrpSpPr>
          <p:nvPr/>
        </p:nvGrpSpPr>
        <p:grpSpPr bwMode="auto">
          <a:xfrm>
            <a:off x="0" y="260350"/>
            <a:ext cx="9144000" cy="663575"/>
            <a:chOff x="0" y="259668"/>
            <a:chExt cx="9144000" cy="664252"/>
          </a:xfrm>
        </p:grpSpPr>
        <p:sp>
          <p:nvSpPr>
            <p:cNvPr id="9246" name="Text Box 3"/>
            <p:cNvSpPr txBox="1">
              <a:spLocks noChangeArrowheads="1"/>
            </p:cNvSpPr>
            <p:nvPr/>
          </p:nvSpPr>
          <p:spPr bwMode="auto">
            <a:xfrm>
              <a:off x="255588" y="259668"/>
              <a:ext cx="6261100" cy="519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a:solidFill>
                    <a:srgbClr val="FF3300"/>
                  </a:solidFill>
                  <a:latin typeface="微软雅黑" pitchFamily="34" charset="-122"/>
                  <a:ea typeface="微软雅黑" pitchFamily="34" charset="-122"/>
                </a:rPr>
                <a:t>云计算基地</a:t>
              </a:r>
              <a:r>
                <a:rPr lang="zh-CN" altLang="en-US" sz="2800" b="1">
                  <a:solidFill>
                    <a:srgbClr val="0070C0"/>
                  </a:solidFill>
                  <a:latin typeface="微软雅黑" pitchFamily="34" charset="-122"/>
                  <a:ea typeface="微软雅黑" pitchFamily="34" charset="-122"/>
                </a:rPr>
                <a:t>及应用全面布局</a:t>
              </a:r>
              <a:endParaRPr lang="zh-CN" altLang="zh-CN" sz="2800" b="1">
                <a:solidFill>
                  <a:srgbClr val="0070C0"/>
                </a:solidFill>
                <a:latin typeface="微软雅黑" pitchFamily="34" charset="-122"/>
                <a:ea typeface="微软雅黑" pitchFamily="34" charset="-122"/>
              </a:endParaRPr>
            </a:p>
          </p:txBody>
        </p:sp>
        <p:cxnSp>
          <p:nvCxnSpPr>
            <p:cNvPr id="44" name="直接连接符 43"/>
            <p:cNvCxnSpPr/>
            <p:nvPr/>
          </p:nvCxnSpPr>
          <p:spPr>
            <a:xfrm>
              <a:off x="0" y="92392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48" name="椭圆 47"/>
          <p:cNvSpPr/>
          <p:nvPr/>
        </p:nvSpPr>
        <p:spPr bwMode="auto">
          <a:xfrm>
            <a:off x="7197725" y="492547"/>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49" name="椭圆 48"/>
          <p:cNvSpPr/>
          <p:nvPr/>
        </p:nvSpPr>
        <p:spPr bwMode="auto">
          <a:xfrm>
            <a:off x="80613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0" name="椭圆 49"/>
          <p:cNvSpPr/>
          <p:nvPr/>
        </p:nvSpPr>
        <p:spPr bwMode="auto">
          <a:xfrm>
            <a:off x="6334125" y="476672"/>
            <a:ext cx="723900" cy="677862"/>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Tree>
    <p:extLst>
      <p:ext uri="{BB962C8B-B14F-4D97-AF65-F5344CB8AC3E}">
        <p14:creationId xmlns:p14="http://schemas.microsoft.com/office/powerpoint/2010/main" val="386996913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38" name="Text Box 3"/>
          <p:cNvSpPr txBox="1">
            <a:spLocks noChangeArrowheads="1"/>
          </p:cNvSpPr>
          <p:nvPr/>
        </p:nvSpPr>
        <p:spPr bwMode="auto">
          <a:xfrm>
            <a:off x="255116" y="260350"/>
            <a:ext cx="62611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dirty="0" smtClean="0">
                <a:solidFill>
                  <a:srgbClr val="0070C0"/>
                </a:solidFill>
                <a:latin typeface="微软雅黑" pitchFamily="34" charset="-122"/>
                <a:ea typeface="微软雅黑" pitchFamily="34" charset="-122"/>
              </a:rPr>
              <a:t>四川电信全省 </a:t>
            </a:r>
            <a:r>
              <a:rPr lang="zh-CN" altLang="en-US" sz="2800" b="1" dirty="0">
                <a:solidFill>
                  <a:srgbClr val="FF3300"/>
                </a:solidFill>
                <a:latin typeface="微软雅黑" pitchFamily="34" charset="-122"/>
                <a:ea typeface="微软雅黑" pitchFamily="34" charset="-122"/>
              </a:rPr>
              <a:t>智慧</a:t>
            </a:r>
            <a:r>
              <a:rPr lang="zh-CN" altLang="en-US" sz="2800" b="1" dirty="0" smtClean="0">
                <a:solidFill>
                  <a:srgbClr val="FF3300"/>
                </a:solidFill>
                <a:latin typeface="微软雅黑" pitchFamily="34" charset="-122"/>
                <a:ea typeface="微软雅黑" pitchFamily="34" charset="-122"/>
              </a:rPr>
              <a:t>企业 </a:t>
            </a:r>
            <a:r>
              <a:rPr lang="zh-CN" altLang="en-US" sz="2800" b="1" dirty="0" smtClean="0">
                <a:solidFill>
                  <a:srgbClr val="0070C0"/>
                </a:solidFill>
                <a:latin typeface="微软雅黑" pitchFamily="34" charset="-122"/>
                <a:ea typeface="微软雅黑" pitchFamily="34" charset="-122"/>
              </a:rPr>
              <a:t>推进成绩</a:t>
            </a:r>
            <a:endParaRPr lang="zh-CN" altLang="zh-CN" sz="2800" b="1" dirty="0">
              <a:solidFill>
                <a:srgbClr val="0070C0"/>
              </a:solidFill>
              <a:latin typeface="微软雅黑" pitchFamily="34" charset="-122"/>
              <a:ea typeface="微软雅黑" pitchFamily="34" charset="-122"/>
            </a:endParaRPr>
          </a:p>
        </p:txBody>
      </p:sp>
      <p:cxnSp>
        <p:nvCxnSpPr>
          <p:cNvPr id="679" name="直接连接符 678"/>
          <p:cNvCxnSpPr/>
          <p:nvPr/>
        </p:nvCxnSpPr>
        <p:spPr bwMode="auto">
          <a:xfrm>
            <a:off x="0" y="923925"/>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21507" name="组合 4"/>
          <p:cNvGrpSpPr>
            <a:grpSpLocks/>
          </p:cNvGrpSpPr>
          <p:nvPr/>
        </p:nvGrpSpPr>
        <p:grpSpPr bwMode="auto">
          <a:xfrm>
            <a:off x="323850" y="1362075"/>
            <a:ext cx="8569325" cy="5162550"/>
            <a:chOff x="323850" y="1361851"/>
            <a:chExt cx="8569325" cy="5162774"/>
          </a:xfrm>
        </p:grpSpPr>
        <p:sp>
          <p:nvSpPr>
            <p:cNvPr id="12" name="矩形 11"/>
            <p:cNvSpPr/>
            <p:nvPr/>
          </p:nvSpPr>
          <p:spPr>
            <a:xfrm>
              <a:off x="755650" y="5322836"/>
              <a:ext cx="1701800" cy="12017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21510" name="Picture 4" descr="http://pica.nipic.com/2008-07-21/200872181440955_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03350" y="1361851"/>
              <a:ext cx="6119813" cy="444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12" descr="五角"/>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1" y="4211706"/>
              <a:ext cx="215900" cy="17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13" descr="五角"/>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51275" y="4720408"/>
              <a:ext cx="217488" cy="17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4" descr="五角"/>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48263" y="4338179"/>
              <a:ext cx="217488" cy="17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5" descr="五角"/>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87901" y="3000377"/>
              <a:ext cx="217488" cy="17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6" descr="五角"/>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51501" y="2618148"/>
              <a:ext cx="217488" cy="17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7" descr="五角"/>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8263" y="3510484"/>
              <a:ext cx="215900" cy="17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8" descr="五角"/>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08626" y="3382606"/>
              <a:ext cx="144463" cy="115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9" descr="五角"/>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27538" y="3764835"/>
              <a:ext cx="144463" cy="115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20" descr="五角"/>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27763" y="3126850"/>
              <a:ext cx="215900" cy="17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21" descr="五角"/>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51275" y="3828071"/>
              <a:ext cx="217488" cy="17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2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67175" y="4147064"/>
              <a:ext cx="144463" cy="12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29"/>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59338" y="4720408"/>
              <a:ext cx="144463" cy="12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3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932363" y="3319370"/>
              <a:ext cx="144463" cy="12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Picture 3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03801" y="4020591"/>
              <a:ext cx="144463" cy="12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5" name="Picture 3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67401" y="3573720"/>
              <a:ext cx="144463" cy="12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Picture 3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56326" y="3000377"/>
              <a:ext cx="144463" cy="12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7" name="Picture 3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132138" y="3892713"/>
              <a:ext cx="144463" cy="122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8" name="Picture 3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851275" y="2935735"/>
              <a:ext cx="144463" cy="12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9" name="Picture 3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003801" y="3828071"/>
              <a:ext cx="139700" cy="129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0" name="Picture 41"/>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635375" y="5104042"/>
              <a:ext cx="139700" cy="129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Picture 4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95738" y="3510484"/>
              <a:ext cx="209550" cy="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2" name="Picture 4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011864" y="5168683"/>
              <a:ext cx="1908175" cy="682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33" name="圆角矩形标注 34"/>
            <p:cNvSpPr>
              <a:spLocks noChangeArrowheads="1"/>
            </p:cNvSpPr>
            <p:nvPr/>
          </p:nvSpPr>
          <p:spPr bwMode="auto">
            <a:xfrm>
              <a:off x="323850" y="1988594"/>
              <a:ext cx="2232025" cy="882499"/>
            </a:xfrm>
            <a:prstGeom prst="wedgeRoundRectCallout">
              <a:avLst>
                <a:gd name="adj1" fmla="val 71352"/>
                <a:gd name="adj2" fmla="val 116620"/>
                <a:gd name="adj3" fmla="val 16667"/>
              </a:avLst>
            </a:prstGeom>
            <a:noFill/>
            <a:ln w="25400" algn="ctr">
              <a:solidFill>
                <a:srgbClr val="385D8A"/>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marL="285750" indent="-285750">
                <a:buFont typeface="Arial" pitchFamily="34" charset="0"/>
                <a:buChar char="•"/>
              </a:pPr>
              <a:r>
                <a:rPr lang="en-US" altLang="zh-CN" sz="1400" b="1" dirty="0">
                  <a:solidFill>
                    <a:srgbClr val="FF0000"/>
                  </a:solidFill>
                  <a:latin typeface="微软雅黑" pitchFamily="34" charset="-122"/>
                  <a:ea typeface="微软雅黑" pitchFamily="34" charset="-122"/>
                </a:rPr>
                <a:t>1012</a:t>
              </a:r>
              <a:r>
                <a:rPr lang="zh-CN" altLang="en-US" sz="1400" b="1" dirty="0">
                  <a:solidFill>
                    <a:srgbClr val="FF0000"/>
                  </a:solidFill>
                  <a:latin typeface="微软雅黑" pitchFamily="34" charset="-122"/>
                  <a:ea typeface="微软雅黑" pitchFamily="34" charset="-122"/>
                </a:rPr>
                <a:t>家：</a:t>
              </a:r>
              <a:r>
                <a:rPr lang="zh-CN" altLang="en-US" sz="1400" b="1" dirty="0">
                  <a:solidFill>
                    <a:srgbClr val="0070C0"/>
                  </a:solidFill>
                  <a:latin typeface="微软雅黑" pitchFamily="34" charset="-122"/>
                  <a:ea typeface="微软雅黑" pitchFamily="34" charset="-122"/>
                </a:rPr>
                <a:t>全省已签约实施</a:t>
              </a:r>
              <a:r>
                <a:rPr lang="zh-CN" altLang="en-US" sz="1400" b="1" dirty="0" smtClean="0">
                  <a:solidFill>
                    <a:srgbClr val="0070C0"/>
                  </a:solidFill>
                  <a:latin typeface="微软雅黑" pitchFamily="34" charset="-122"/>
                  <a:ea typeface="微软雅黑" pitchFamily="34" charset="-122"/>
                </a:rPr>
                <a:t>的</a:t>
              </a:r>
              <a:r>
                <a:rPr lang="zh-CN" altLang="en-US" sz="1400" b="1" dirty="0">
                  <a:solidFill>
                    <a:srgbClr val="0070C0"/>
                  </a:solidFill>
                  <a:latin typeface="微软雅黑" pitchFamily="34" charset="-122"/>
                  <a:ea typeface="微软雅黑" pitchFamily="34" charset="-122"/>
                </a:rPr>
                <a:t>智慧</a:t>
              </a:r>
              <a:r>
                <a:rPr lang="zh-CN" altLang="en-US" sz="1400" b="1" dirty="0" smtClean="0">
                  <a:solidFill>
                    <a:srgbClr val="0070C0"/>
                  </a:solidFill>
                  <a:latin typeface="微软雅黑" pitchFamily="34" charset="-122"/>
                  <a:ea typeface="微软雅黑" pitchFamily="34" charset="-122"/>
                </a:rPr>
                <a:t>企业</a:t>
              </a:r>
              <a:r>
                <a:rPr lang="zh-CN" altLang="en-US" sz="1400" b="1" dirty="0">
                  <a:solidFill>
                    <a:srgbClr val="0070C0"/>
                  </a:solidFill>
                  <a:latin typeface="微软雅黑" pitchFamily="34" charset="-122"/>
                  <a:ea typeface="微软雅黑" pitchFamily="34" charset="-122"/>
                </a:rPr>
                <a:t>数。</a:t>
              </a:r>
              <a:endParaRPr lang="zh-CN" altLang="en-US" sz="1400" b="1" dirty="0">
                <a:solidFill>
                  <a:srgbClr val="0070C0"/>
                </a:solidFill>
                <a:latin typeface="Calibri" pitchFamily="34" charset="0"/>
              </a:endParaRPr>
            </a:p>
          </p:txBody>
        </p:sp>
        <p:sp>
          <p:nvSpPr>
            <p:cNvPr id="4" name="矩形 3"/>
            <p:cNvSpPr/>
            <p:nvPr/>
          </p:nvSpPr>
          <p:spPr>
            <a:xfrm>
              <a:off x="1042988" y="4941819"/>
              <a:ext cx="1944687" cy="1108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1535" name="圆角矩形标注 4"/>
            <p:cNvSpPr>
              <a:spLocks noChangeArrowheads="1"/>
            </p:cNvSpPr>
            <p:nvPr/>
          </p:nvSpPr>
          <p:spPr bwMode="auto">
            <a:xfrm>
              <a:off x="6804025" y="3142146"/>
              <a:ext cx="2089150" cy="1438982"/>
            </a:xfrm>
            <a:prstGeom prst="wedgeRoundRectCallout">
              <a:avLst>
                <a:gd name="adj1" fmla="val -83356"/>
                <a:gd name="adj2" fmla="val -5907"/>
                <a:gd name="adj3" fmla="val 16667"/>
              </a:avLst>
            </a:prstGeom>
            <a:noFill/>
            <a:ln w="25400" algn="ctr">
              <a:solidFill>
                <a:srgbClr val="385D8A"/>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marL="285750" indent="-285750">
                <a:lnSpc>
                  <a:spcPct val="120000"/>
                </a:lnSpc>
                <a:buFont typeface="Arial" pitchFamily="34" charset="0"/>
                <a:buChar char="•"/>
              </a:pPr>
              <a:r>
                <a:rPr lang="en-US" altLang="zh-CN" sz="1400" b="1">
                  <a:solidFill>
                    <a:srgbClr val="FF0000"/>
                  </a:solidFill>
                  <a:latin typeface="微软雅黑" pitchFamily="34" charset="-122"/>
                  <a:ea typeface="微软雅黑" pitchFamily="34" charset="-122"/>
                </a:rPr>
                <a:t>254</a:t>
              </a:r>
              <a:r>
                <a:rPr lang="zh-CN" altLang="en-US" sz="1400" b="1">
                  <a:solidFill>
                    <a:srgbClr val="FF0000"/>
                  </a:solidFill>
                  <a:latin typeface="微软雅黑" pitchFamily="34" charset="-122"/>
                  <a:ea typeface="微软雅黑" pitchFamily="34" charset="-122"/>
                </a:rPr>
                <a:t>家：</a:t>
              </a:r>
              <a:r>
                <a:rPr lang="zh-CN" altLang="zh-CN" sz="1400" b="1">
                  <a:solidFill>
                    <a:srgbClr val="0070C0"/>
                  </a:solidFill>
                  <a:latin typeface="微软雅黑" pitchFamily="34" charset="-122"/>
                  <a:ea typeface="微软雅黑" pitchFamily="34" charset="-122"/>
                </a:rPr>
                <a:t>入驻四川商情（</a:t>
              </a:r>
              <a:r>
                <a:rPr lang="en-US" altLang="zh-CN" sz="1400" b="1">
                  <a:solidFill>
                    <a:srgbClr val="0070C0"/>
                  </a:solidFill>
                  <a:latin typeface="微软雅黑" pitchFamily="34" charset="-122"/>
                  <a:ea typeface="微软雅黑" pitchFamily="34" charset="-122"/>
                </a:rPr>
                <a:t>B2B</a:t>
              </a:r>
              <a:r>
                <a:rPr lang="zh-CN" altLang="zh-CN" sz="1400" b="1">
                  <a:solidFill>
                    <a:srgbClr val="0070C0"/>
                  </a:solidFill>
                  <a:latin typeface="微软雅黑" pitchFamily="34" charset="-122"/>
                  <a:ea typeface="微软雅黑" pitchFamily="34" charset="-122"/>
                </a:rPr>
                <a:t>平台）</a:t>
              </a:r>
              <a:r>
                <a:rPr lang="en-US" altLang="zh-CN" sz="1400" b="1">
                  <a:solidFill>
                    <a:srgbClr val="0070C0"/>
                  </a:solidFill>
                  <a:latin typeface="微软雅黑" pitchFamily="34" charset="-122"/>
                  <a:ea typeface="微软雅黑" pitchFamily="34" charset="-122"/>
                </a:rPr>
                <a:t>:</a:t>
              </a:r>
            </a:p>
            <a:p>
              <a:pPr marL="285750" indent="-285750">
                <a:lnSpc>
                  <a:spcPct val="120000"/>
                </a:lnSpc>
                <a:buFont typeface="Arial" pitchFamily="34" charset="0"/>
                <a:buChar char="•"/>
              </a:pPr>
              <a:r>
                <a:rPr lang="en-US" altLang="zh-CN" sz="1400" b="1">
                  <a:solidFill>
                    <a:srgbClr val="FF0000"/>
                  </a:solidFill>
                  <a:latin typeface="微软雅黑" pitchFamily="34" charset="-122"/>
                  <a:ea typeface="微软雅黑" pitchFamily="34" charset="-122"/>
                </a:rPr>
                <a:t>120</a:t>
              </a:r>
              <a:r>
                <a:rPr lang="zh-CN" altLang="en-US" sz="1400" b="1">
                  <a:solidFill>
                    <a:srgbClr val="FF0000"/>
                  </a:solidFill>
                  <a:latin typeface="微软雅黑" pitchFamily="34" charset="-122"/>
                  <a:ea typeface="微软雅黑" pitchFamily="34" charset="-122"/>
                </a:rPr>
                <a:t>家：</a:t>
              </a:r>
              <a:r>
                <a:rPr lang="zh-CN" altLang="zh-CN" sz="1400" b="1">
                  <a:solidFill>
                    <a:srgbClr val="0070C0"/>
                  </a:solidFill>
                  <a:latin typeface="微软雅黑" pitchFamily="34" charset="-122"/>
                  <a:ea typeface="微软雅黑" pitchFamily="34" charset="-122"/>
                </a:rPr>
                <a:t>入驻淘四川（</a:t>
              </a:r>
              <a:r>
                <a:rPr lang="en-US" altLang="zh-CN" sz="1400" b="1">
                  <a:solidFill>
                    <a:srgbClr val="0070C0"/>
                  </a:solidFill>
                  <a:latin typeface="微软雅黑" pitchFamily="34" charset="-122"/>
                  <a:ea typeface="微软雅黑" pitchFamily="34" charset="-122"/>
                </a:rPr>
                <a:t>B2C</a:t>
              </a:r>
              <a:r>
                <a:rPr lang="zh-CN" altLang="zh-CN" sz="1400" b="1">
                  <a:solidFill>
                    <a:srgbClr val="0070C0"/>
                  </a:solidFill>
                  <a:latin typeface="微软雅黑" pitchFamily="34" charset="-122"/>
                  <a:ea typeface="微软雅黑" pitchFamily="34" charset="-122"/>
                </a:rPr>
                <a:t>平台）</a:t>
              </a:r>
              <a:endParaRPr lang="zh-CN" altLang="en-US" sz="1400" b="1">
                <a:solidFill>
                  <a:srgbClr val="0070C0"/>
                </a:solidFill>
                <a:latin typeface="微软雅黑" pitchFamily="34" charset="-122"/>
                <a:ea typeface="微软雅黑" pitchFamily="34" charset="-122"/>
              </a:endParaRPr>
            </a:p>
          </p:txBody>
        </p:sp>
        <p:sp>
          <p:nvSpPr>
            <p:cNvPr id="21536" name="圆角矩形标注 4"/>
            <p:cNvSpPr>
              <a:spLocks noChangeArrowheads="1"/>
            </p:cNvSpPr>
            <p:nvPr/>
          </p:nvSpPr>
          <p:spPr bwMode="auto">
            <a:xfrm>
              <a:off x="6821488" y="1557018"/>
              <a:ext cx="2071687" cy="1066861"/>
            </a:xfrm>
            <a:prstGeom prst="wedgeRoundRectCallout">
              <a:avLst>
                <a:gd name="adj1" fmla="val -83491"/>
                <a:gd name="adj2" fmla="val 58269"/>
                <a:gd name="adj3" fmla="val 16667"/>
              </a:avLst>
            </a:prstGeom>
            <a:noFill/>
            <a:ln w="25400" algn="ctr">
              <a:solidFill>
                <a:srgbClr val="385D8A"/>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marL="285750" indent="-285750">
                <a:lnSpc>
                  <a:spcPct val="120000"/>
                </a:lnSpc>
                <a:buFont typeface="Arial" pitchFamily="34" charset="0"/>
                <a:buChar char="•"/>
              </a:pPr>
              <a:r>
                <a:rPr lang="en-US" altLang="zh-CN" sz="1400" b="1">
                  <a:solidFill>
                    <a:srgbClr val="FF0000"/>
                  </a:solidFill>
                  <a:latin typeface="微软雅黑" pitchFamily="34" charset="-122"/>
                  <a:ea typeface="微软雅黑" pitchFamily="34" charset="-122"/>
                </a:rPr>
                <a:t>200</a:t>
              </a:r>
              <a:r>
                <a:rPr lang="zh-CN" altLang="en-US" sz="1400" b="1">
                  <a:solidFill>
                    <a:srgbClr val="FF0000"/>
                  </a:solidFill>
                  <a:latin typeface="微软雅黑" pitchFamily="34" charset="-122"/>
                  <a:ea typeface="微软雅黑" pitchFamily="34" charset="-122"/>
                </a:rPr>
                <a:t>家：</a:t>
              </a:r>
              <a:r>
                <a:rPr lang="zh-CN" altLang="zh-CN" sz="1400" b="1">
                  <a:solidFill>
                    <a:srgbClr val="0070C0"/>
                  </a:solidFill>
                  <a:latin typeface="微软雅黑" pitchFamily="34" charset="-122"/>
                  <a:ea typeface="微软雅黑" pitchFamily="34" charset="-122"/>
                </a:rPr>
                <a:t>使用视频监控、翼机通、销售管家、综合办公业务</a:t>
              </a:r>
              <a:r>
                <a:rPr lang="zh-CN" altLang="en-US" sz="1400" b="1">
                  <a:solidFill>
                    <a:srgbClr val="0070C0"/>
                  </a:solidFill>
                  <a:latin typeface="微软雅黑" pitchFamily="34" charset="-122"/>
                  <a:ea typeface="微软雅黑" pitchFamily="34" charset="-122"/>
                </a:rPr>
                <a:t>企业数量。</a:t>
              </a:r>
            </a:p>
          </p:txBody>
        </p:sp>
        <p:sp>
          <p:nvSpPr>
            <p:cNvPr id="21537" name="圆角矩形标注 4"/>
            <p:cNvSpPr>
              <a:spLocks noChangeArrowheads="1"/>
            </p:cNvSpPr>
            <p:nvPr/>
          </p:nvSpPr>
          <p:spPr bwMode="auto">
            <a:xfrm>
              <a:off x="323850" y="3429000"/>
              <a:ext cx="2232025" cy="1530321"/>
            </a:xfrm>
            <a:prstGeom prst="wedgeRoundRectCallout">
              <a:avLst>
                <a:gd name="adj1" fmla="val 80565"/>
                <a:gd name="adj2" fmla="val 39944"/>
                <a:gd name="adj3" fmla="val 16667"/>
              </a:avLst>
            </a:prstGeom>
            <a:noFill/>
            <a:ln w="25400" algn="ctr">
              <a:solidFill>
                <a:srgbClr val="385D8A"/>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marL="285750" indent="-285750">
                <a:lnSpc>
                  <a:spcPct val="120000"/>
                </a:lnSpc>
                <a:buFont typeface="Arial" pitchFamily="34" charset="0"/>
                <a:buChar char="•"/>
              </a:pPr>
              <a:r>
                <a:rPr lang="en-US" altLang="zh-CN" sz="1400" b="1">
                  <a:solidFill>
                    <a:srgbClr val="FF0000"/>
                  </a:solidFill>
                  <a:latin typeface="微软雅黑" pitchFamily="34" charset="-122"/>
                  <a:ea typeface="微软雅黑" pitchFamily="34" charset="-122"/>
                </a:rPr>
                <a:t>25%</a:t>
              </a:r>
              <a:r>
                <a:rPr lang="zh-CN" altLang="en-US" sz="1400" b="1">
                  <a:solidFill>
                    <a:srgbClr val="FF0000"/>
                  </a:solidFill>
                  <a:latin typeface="微软雅黑" pitchFamily="34" charset="-122"/>
                  <a:ea typeface="微软雅黑" pitchFamily="34" charset="-122"/>
                </a:rPr>
                <a:t>：</a:t>
              </a:r>
              <a:r>
                <a:rPr lang="zh-CN" altLang="zh-CN" sz="1400" b="1">
                  <a:solidFill>
                    <a:srgbClr val="0070C0"/>
                  </a:solidFill>
                  <a:latin typeface="微软雅黑" pitchFamily="34" charset="-122"/>
                  <a:ea typeface="微软雅黑" pitchFamily="34" charset="-122"/>
                </a:rPr>
                <a:t>全省企业光网接入水平提升</a:t>
              </a:r>
              <a:r>
                <a:rPr lang="zh-CN" altLang="en-US" sz="1400" b="1">
                  <a:solidFill>
                    <a:srgbClr val="0070C0"/>
                  </a:solidFill>
                  <a:latin typeface="微软雅黑" pitchFamily="34" charset="-122"/>
                  <a:ea typeface="微软雅黑" pitchFamily="34" charset="-122"/>
                </a:rPr>
                <a:t>率</a:t>
              </a:r>
              <a:r>
                <a:rPr lang="zh-CN" altLang="zh-CN" sz="1400" b="1">
                  <a:solidFill>
                    <a:srgbClr val="0070C0"/>
                  </a:solidFill>
                  <a:latin typeface="微软雅黑" pitchFamily="34" charset="-122"/>
                  <a:ea typeface="微软雅黑" pitchFamily="34" charset="-122"/>
                </a:rPr>
                <a:t>。</a:t>
              </a:r>
              <a:endParaRPr lang="en-US" altLang="zh-CN" sz="1400" b="1">
                <a:solidFill>
                  <a:srgbClr val="0070C0"/>
                </a:solidFill>
                <a:latin typeface="微软雅黑" pitchFamily="34" charset="-122"/>
                <a:ea typeface="微软雅黑" pitchFamily="34" charset="-122"/>
              </a:endParaRPr>
            </a:p>
            <a:p>
              <a:pPr marL="285750" indent="-285750">
                <a:lnSpc>
                  <a:spcPct val="120000"/>
                </a:lnSpc>
                <a:buFont typeface="Arial" pitchFamily="34" charset="0"/>
                <a:buChar char="•"/>
              </a:pPr>
              <a:r>
                <a:rPr lang="en-US" altLang="zh-CN" sz="1400" b="1">
                  <a:solidFill>
                    <a:srgbClr val="FF0000"/>
                  </a:solidFill>
                  <a:latin typeface="微软雅黑" pitchFamily="34" charset="-122"/>
                  <a:ea typeface="微软雅黑" pitchFamily="34" charset="-122"/>
                </a:rPr>
                <a:t>600</a:t>
              </a:r>
              <a:r>
                <a:rPr lang="zh-CN" altLang="en-US" sz="1400" b="1">
                  <a:solidFill>
                    <a:srgbClr val="FF0000"/>
                  </a:solidFill>
                  <a:latin typeface="微软雅黑" pitchFamily="34" charset="-122"/>
                  <a:ea typeface="微软雅黑" pitchFamily="34" charset="-122"/>
                </a:rPr>
                <a:t>家：</a:t>
              </a:r>
              <a:r>
                <a:rPr lang="zh-CN" altLang="zh-CN" sz="1400" b="1">
                  <a:solidFill>
                    <a:srgbClr val="0070C0"/>
                  </a:solidFill>
                  <a:latin typeface="微软雅黑" pitchFamily="34" charset="-122"/>
                  <a:ea typeface="微软雅黑" pitchFamily="34" charset="-122"/>
                </a:rPr>
                <a:t>使用使用</a:t>
              </a:r>
              <a:r>
                <a:rPr lang="en-US" altLang="zh-CN" sz="1400" b="1">
                  <a:solidFill>
                    <a:srgbClr val="0070C0"/>
                  </a:solidFill>
                  <a:latin typeface="微软雅黑" pitchFamily="34" charset="-122"/>
                  <a:ea typeface="微软雅黑" pitchFamily="34" charset="-122"/>
                </a:rPr>
                <a:t>3G</a:t>
              </a:r>
              <a:r>
                <a:rPr lang="zh-CN" altLang="zh-CN" sz="1400" b="1">
                  <a:solidFill>
                    <a:srgbClr val="0070C0"/>
                  </a:solidFill>
                  <a:latin typeface="微软雅黑" pitchFamily="34" charset="-122"/>
                  <a:ea typeface="微软雅黑" pitchFamily="34" charset="-122"/>
                </a:rPr>
                <a:t>总机、协同通信</a:t>
              </a:r>
              <a:r>
                <a:rPr lang="zh-CN" altLang="en-US" sz="1400" b="1">
                  <a:solidFill>
                    <a:srgbClr val="0070C0"/>
                  </a:solidFill>
                  <a:latin typeface="微软雅黑" pitchFamily="34" charset="-122"/>
                  <a:ea typeface="微软雅黑" pitchFamily="34" charset="-122"/>
                </a:rPr>
                <a:t>等</a:t>
              </a:r>
              <a:r>
                <a:rPr lang="zh-CN" altLang="zh-CN" sz="1400" b="1">
                  <a:solidFill>
                    <a:srgbClr val="0070C0"/>
                  </a:solidFill>
                  <a:latin typeface="微软雅黑" pitchFamily="34" charset="-122"/>
                  <a:ea typeface="微软雅黑" pitchFamily="34" charset="-122"/>
                </a:rPr>
                <a:t>业务</a:t>
              </a:r>
              <a:r>
                <a:rPr lang="zh-CN" altLang="en-US" sz="1400" b="1">
                  <a:solidFill>
                    <a:srgbClr val="0070C0"/>
                  </a:solidFill>
                  <a:latin typeface="微软雅黑" pitchFamily="34" charset="-122"/>
                  <a:ea typeface="微软雅黑" pitchFamily="34" charset="-122"/>
                </a:rPr>
                <a:t>的企业数。</a:t>
              </a:r>
              <a:endParaRPr lang="en-US" altLang="zh-CN" sz="1400" b="1">
                <a:solidFill>
                  <a:srgbClr val="0070C0"/>
                </a:solidFill>
                <a:latin typeface="微软雅黑" pitchFamily="34" charset="-122"/>
                <a:ea typeface="微软雅黑" pitchFamily="34" charset="-122"/>
              </a:endParaRPr>
            </a:p>
          </p:txBody>
        </p:sp>
      </p:grpSp>
      <p:sp>
        <p:nvSpPr>
          <p:cNvPr id="39" name="椭圆 38"/>
          <p:cNvSpPr/>
          <p:nvPr/>
        </p:nvSpPr>
        <p:spPr bwMode="auto">
          <a:xfrm>
            <a:off x="7197725" y="492547"/>
            <a:ext cx="723900" cy="677862"/>
          </a:xfrm>
          <a:prstGeom prst="ellipse">
            <a:avLst/>
          </a:prstGeom>
          <a:blipFill dpi="0" rotWithShape="1">
            <a:blip r:embed="rId10"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40" name="椭圆 39"/>
          <p:cNvSpPr/>
          <p:nvPr/>
        </p:nvSpPr>
        <p:spPr bwMode="auto">
          <a:xfrm>
            <a:off x="8061325" y="476672"/>
            <a:ext cx="723900" cy="677862"/>
          </a:xfrm>
          <a:prstGeom prst="ellipse">
            <a:avLst/>
          </a:prstGeom>
          <a:blipFill dpi="0" rotWithShape="1">
            <a:blip r:embed="rId11"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41" name="椭圆 40"/>
          <p:cNvSpPr/>
          <p:nvPr/>
        </p:nvSpPr>
        <p:spPr bwMode="auto">
          <a:xfrm>
            <a:off x="6334125" y="476672"/>
            <a:ext cx="723900" cy="677862"/>
          </a:xfrm>
          <a:prstGeom prst="ellipse">
            <a:avLst/>
          </a:prstGeom>
          <a:blipFill dpi="0" rotWithShape="1">
            <a:blip r:embed="rId1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Tree>
    <p:extLst>
      <p:ext uri="{BB962C8B-B14F-4D97-AF65-F5344CB8AC3E}">
        <p14:creationId xmlns:p14="http://schemas.microsoft.com/office/powerpoint/2010/main" val="16150614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圆角矩形 3"/>
          <p:cNvSpPr/>
          <p:nvPr/>
        </p:nvSpPr>
        <p:spPr>
          <a:xfrm>
            <a:off x="395288" y="3043238"/>
            <a:ext cx="2160587" cy="1438275"/>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 name="圆角矩形 2"/>
          <p:cNvSpPr/>
          <p:nvPr/>
        </p:nvSpPr>
        <p:spPr>
          <a:xfrm>
            <a:off x="395288" y="1268413"/>
            <a:ext cx="8482012" cy="1368425"/>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7650" name="矩形 2"/>
          <p:cNvSpPr>
            <a:spLocks noChangeArrowheads="1"/>
          </p:cNvSpPr>
          <p:nvPr/>
        </p:nvSpPr>
        <p:spPr bwMode="auto">
          <a:xfrm>
            <a:off x="468313" y="1365250"/>
            <a:ext cx="8424862" cy="125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nSpc>
                <a:spcPct val="130000"/>
              </a:lnSpc>
              <a:buFont typeface="Wingdings" pitchFamily="2" charset="2"/>
              <a:buChar char="l"/>
              <a:defRPr/>
            </a:pPr>
            <a:r>
              <a:rPr lang="zh-CN" altLang="en-US" sz="1400" b="1">
                <a:latin typeface="微软雅黑" pitchFamily="34" charset="-122"/>
                <a:ea typeface="微软雅黑" pitchFamily="34" charset="-122"/>
              </a:rPr>
              <a:t>园区平台搭建</a:t>
            </a:r>
            <a:r>
              <a:rPr lang="en-US" altLang="zh-CN" sz="1400" b="1">
                <a:latin typeface="微软雅黑" pitchFamily="34" charset="-122"/>
                <a:ea typeface="微软雅黑" pitchFamily="34" charset="-122"/>
              </a:rPr>
              <a:t>:</a:t>
            </a:r>
            <a:r>
              <a:rPr lang="zh-CN" altLang="en-US" sz="1400">
                <a:latin typeface="微软雅黑" pitchFamily="34" charset="-122"/>
                <a:ea typeface="微软雅黑" pitchFamily="34" charset="-122"/>
              </a:rPr>
              <a:t>全省搭建了</a:t>
            </a:r>
            <a:r>
              <a:rPr lang="en-US" altLang="zh-CN" sz="1600" b="1">
                <a:solidFill>
                  <a:srgbClr val="FF0000"/>
                </a:solidFill>
                <a:latin typeface="微软雅黑" pitchFamily="34" charset="-122"/>
                <a:ea typeface="微软雅黑" pitchFamily="34" charset="-122"/>
              </a:rPr>
              <a:t>180</a:t>
            </a:r>
            <a:r>
              <a:rPr lang="zh-CN" altLang="en-US" sz="1600" b="1">
                <a:solidFill>
                  <a:srgbClr val="FF0000"/>
                </a:solidFill>
                <a:latin typeface="微软雅黑" pitchFamily="34" charset="-122"/>
                <a:ea typeface="微软雅黑" pitchFamily="34" charset="-122"/>
              </a:rPr>
              <a:t>个产业园区信息化公共服务平台</a:t>
            </a:r>
            <a:r>
              <a:rPr lang="zh-CN" altLang="en-US" sz="1400">
                <a:latin typeface="微软雅黑" pitchFamily="34" charset="-122"/>
                <a:ea typeface="微软雅黑" pitchFamily="34" charset="-122"/>
              </a:rPr>
              <a:t>（网站集群）</a:t>
            </a:r>
            <a:endParaRPr lang="en-US" altLang="zh-CN" sz="1400">
              <a:latin typeface="微软雅黑" pitchFamily="34" charset="-122"/>
              <a:ea typeface="微软雅黑" pitchFamily="34" charset="-122"/>
            </a:endParaRPr>
          </a:p>
          <a:p>
            <a:pPr marL="342900" indent="-342900">
              <a:lnSpc>
                <a:spcPct val="130000"/>
              </a:lnSpc>
              <a:buFont typeface="Wingdings" pitchFamily="2" charset="2"/>
              <a:buChar char="l"/>
              <a:defRPr/>
            </a:pPr>
            <a:r>
              <a:rPr lang="zh-CN" altLang="en-US" sz="1400" b="1">
                <a:latin typeface="微软雅黑" pitchFamily="34" charset="-122"/>
                <a:ea typeface="微软雅黑" pitchFamily="34" charset="-122"/>
              </a:rPr>
              <a:t>应用业务覆盖：</a:t>
            </a:r>
            <a:r>
              <a:rPr lang="zh-CN" altLang="en-US" sz="1400">
                <a:latin typeface="微软雅黑" pitchFamily="34" charset="-122"/>
                <a:ea typeface="微软雅黑" pitchFamily="34" charset="-122"/>
              </a:rPr>
              <a:t>基本覆盖全省所有产业园区，为今后产业园区信息化应用的基础承载平台。在部分园</a:t>
            </a:r>
            <a:endParaRPr lang="en-US" altLang="zh-CN" sz="1400">
              <a:latin typeface="微软雅黑" pitchFamily="34" charset="-122"/>
              <a:ea typeface="微软雅黑" pitchFamily="34" charset="-122"/>
            </a:endParaRPr>
          </a:p>
          <a:p>
            <a:pPr>
              <a:lnSpc>
                <a:spcPct val="130000"/>
              </a:lnSpc>
              <a:defRPr/>
            </a:pPr>
            <a:r>
              <a:rPr lang="en-US" altLang="zh-CN" sz="1400">
                <a:latin typeface="微软雅黑" pitchFamily="34" charset="-122"/>
                <a:ea typeface="微软雅黑" pitchFamily="34" charset="-122"/>
              </a:rPr>
              <a:t>       </a:t>
            </a:r>
            <a:r>
              <a:rPr lang="zh-CN" altLang="en-US" sz="1400">
                <a:latin typeface="微软雅黑" pitchFamily="34" charset="-122"/>
                <a:ea typeface="微软雅黑" pitchFamily="34" charset="-122"/>
              </a:rPr>
              <a:t>区实现了</a:t>
            </a:r>
            <a:r>
              <a:rPr lang="zh-CN" altLang="en-US" sz="1400">
                <a:solidFill>
                  <a:srgbClr val="FF0000"/>
                </a:solidFill>
                <a:latin typeface="微软雅黑" pitchFamily="34" charset="-122"/>
                <a:ea typeface="微软雅黑" pitchFamily="34" charset="-122"/>
              </a:rPr>
              <a:t>感知园区、视频监控、</a:t>
            </a:r>
            <a:r>
              <a:rPr lang="en-US" altLang="zh-CN" sz="1400">
                <a:solidFill>
                  <a:srgbClr val="FF0000"/>
                </a:solidFill>
                <a:latin typeface="微软雅黑" pitchFamily="34" charset="-122"/>
                <a:ea typeface="微软雅黑" pitchFamily="34" charset="-122"/>
              </a:rPr>
              <a:t>3G</a:t>
            </a:r>
            <a:r>
              <a:rPr lang="zh-CN" altLang="en-US" sz="1400">
                <a:solidFill>
                  <a:srgbClr val="FF0000"/>
                </a:solidFill>
                <a:latin typeface="微软雅黑" pitchFamily="34" charset="-122"/>
                <a:ea typeface="微软雅黑" pitchFamily="34" charset="-122"/>
              </a:rPr>
              <a:t>总机、综合办公、对讲、翼机通</a:t>
            </a:r>
            <a:r>
              <a:rPr lang="zh-CN" altLang="en-US" sz="1400">
                <a:latin typeface="微软雅黑" pitchFamily="34" charset="-122"/>
                <a:ea typeface="微软雅黑" pitchFamily="34" charset="-122"/>
              </a:rPr>
              <a:t>等信息化业务。</a:t>
            </a:r>
          </a:p>
          <a:p>
            <a:pPr marL="342900" indent="-342900">
              <a:lnSpc>
                <a:spcPct val="130000"/>
              </a:lnSpc>
              <a:buFont typeface="Wingdings" pitchFamily="2" charset="2"/>
              <a:buChar char="l"/>
              <a:defRPr/>
            </a:pPr>
            <a:r>
              <a:rPr lang="zh-CN" altLang="en-US" sz="1400" b="1">
                <a:latin typeface="微软雅黑" pitchFamily="34" charset="-122"/>
                <a:ea typeface="微软雅黑" pitchFamily="34" charset="-122"/>
              </a:rPr>
              <a:t>经信委</a:t>
            </a:r>
            <a:r>
              <a:rPr lang="en-US" altLang="zh-CN" sz="1400" b="1">
                <a:latin typeface="微软雅黑" pitchFamily="34" charset="-122"/>
                <a:ea typeface="微软雅黑" pitchFamily="34" charset="-122"/>
              </a:rPr>
              <a:t>OA</a:t>
            </a:r>
            <a:r>
              <a:rPr lang="zh-CN" altLang="en-US" sz="1400" b="1">
                <a:latin typeface="微软雅黑" pitchFamily="34" charset="-122"/>
                <a:ea typeface="微软雅黑" pitchFamily="34" charset="-122"/>
              </a:rPr>
              <a:t>体系：</a:t>
            </a:r>
            <a:r>
              <a:rPr lang="zh-CN" altLang="en-US" sz="1400">
                <a:latin typeface="微软雅黑" pitchFamily="34" charset="-122"/>
                <a:ea typeface="微软雅黑" pitchFamily="34" charset="-122"/>
              </a:rPr>
              <a:t>定制完成省市经信委内部</a:t>
            </a:r>
            <a:r>
              <a:rPr lang="en-US" altLang="zh-CN" sz="1400">
                <a:latin typeface="微软雅黑" pitchFamily="34" charset="-122"/>
                <a:ea typeface="微软雅黑" pitchFamily="34" charset="-122"/>
              </a:rPr>
              <a:t>OA</a:t>
            </a:r>
            <a:r>
              <a:rPr lang="zh-CN" altLang="en-US" sz="1400">
                <a:latin typeface="微软雅黑" pitchFamily="34" charset="-122"/>
                <a:ea typeface="微软雅黑" pitchFamily="34" charset="-122"/>
              </a:rPr>
              <a:t>体系，正在省经信委信息中心进行试用</a:t>
            </a:r>
            <a:endParaRPr lang="en-US" altLang="zh-CN" sz="1400">
              <a:latin typeface="微软雅黑" pitchFamily="34" charset="-122"/>
              <a:ea typeface="微软雅黑" pitchFamily="34" charset="-122"/>
            </a:endParaRPr>
          </a:p>
        </p:txBody>
      </p:sp>
      <p:grpSp>
        <p:nvGrpSpPr>
          <p:cNvPr id="24581" name="组合 68"/>
          <p:cNvGrpSpPr>
            <a:grpSpLocks/>
          </p:cNvGrpSpPr>
          <p:nvPr/>
        </p:nvGrpSpPr>
        <p:grpSpPr bwMode="auto">
          <a:xfrm>
            <a:off x="0" y="260350"/>
            <a:ext cx="9144000" cy="663575"/>
            <a:chOff x="0" y="259668"/>
            <a:chExt cx="9144000" cy="664252"/>
          </a:xfrm>
        </p:grpSpPr>
        <p:sp>
          <p:nvSpPr>
            <p:cNvPr id="24628" name="Text Box 3"/>
            <p:cNvSpPr txBox="1">
              <a:spLocks noChangeArrowheads="1"/>
            </p:cNvSpPr>
            <p:nvPr/>
          </p:nvSpPr>
          <p:spPr bwMode="auto">
            <a:xfrm>
              <a:off x="255588" y="259668"/>
              <a:ext cx="6261100" cy="523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b="1" smtClean="0">
                  <a:solidFill>
                    <a:srgbClr val="0070C0"/>
                  </a:solidFill>
                  <a:latin typeface="微软雅黑" pitchFamily="34" charset="-122"/>
                  <a:ea typeface="微软雅黑" pitchFamily="34" charset="-122"/>
                </a:rPr>
                <a:t>四川电信 </a:t>
              </a:r>
              <a:r>
                <a:rPr lang="zh-CN" altLang="en-US" sz="2800" b="1" smtClean="0">
                  <a:solidFill>
                    <a:srgbClr val="FF3300"/>
                  </a:solidFill>
                  <a:latin typeface="微软雅黑" pitchFamily="34" charset="-122"/>
                  <a:ea typeface="微软雅黑" pitchFamily="34" charset="-122"/>
                </a:rPr>
                <a:t>园区信息化 </a:t>
              </a:r>
              <a:r>
                <a:rPr lang="zh-CN" altLang="en-US" sz="2800" b="1" smtClean="0">
                  <a:solidFill>
                    <a:srgbClr val="0070C0"/>
                  </a:solidFill>
                  <a:latin typeface="微软雅黑" pitchFamily="34" charset="-122"/>
                  <a:ea typeface="微软雅黑" pitchFamily="34" charset="-122"/>
                </a:rPr>
                <a:t>取得的成绩</a:t>
              </a:r>
              <a:endParaRPr lang="zh-CN" altLang="zh-CN" sz="2800" b="1">
                <a:solidFill>
                  <a:srgbClr val="0070C0"/>
                </a:solidFill>
                <a:latin typeface="微软雅黑" pitchFamily="34" charset="-122"/>
                <a:ea typeface="微软雅黑" pitchFamily="34" charset="-122"/>
              </a:endParaRPr>
            </a:p>
          </p:txBody>
        </p:sp>
        <p:cxnSp>
          <p:nvCxnSpPr>
            <p:cNvPr id="2" name="直接连接符 5"/>
            <p:cNvCxnSpPr/>
            <p:nvPr/>
          </p:nvCxnSpPr>
          <p:spPr>
            <a:xfrm>
              <a:off x="0" y="92392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4582" name="Group 68"/>
          <p:cNvGrpSpPr>
            <a:grpSpLocks/>
          </p:cNvGrpSpPr>
          <p:nvPr/>
        </p:nvGrpSpPr>
        <p:grpSpPr bwMode="auto">
          <a:xfrm>
            <a:off x="3225800" y="2962275"/>
            <a:ext cx="895350" cy="736600"/>
            <a:chOff x="2008" y="1569"/>
            <a:chExt cx="564" cy="464"/>
          </a:xfrm>
        </p:grpSpPr>
        <p:sp>
          <p:nvSpPr>
            <p:cNvPr id="24626" name="Rectangle 31"/>
            <p:cNvSpPr>
              <a:spLocks noChangeArrowheads="1"/>
            </p:cNvSpPr>
            <p:nvPr/>
          </p:nvSpPr>
          <p:spPr bwMode="gray">
            <a:xfrm rot="3419336">
              <a:off x="2045" y="1540"/>
              <a:ext cx="464" cy="521"/>
            </a:xfrm>
            <a:prstGeom prst="rect">
              <a:avLst/>
            </a:prstGeom>
            <a:gradFill rotWithShape="1">
              <a:gsLst>
                <a:gs pos="0">
                  <a:schemeClr val="hlink"/>
                </a:gs>
                <a:gs pos="100000">
                  <a:srgbClr val="1F4E63"/>
                </a:gs>
              </a:gsLst>
              <a:lin ang="5400000" scaled="1"/>
            </a:gradFill>
            <a:ln w="9525">
              <a:miter lim="800000"/>
              <a:headEnd/>
              <a:tailEnd/>
            </a:ln>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rot="10800000" vert="eaVert" wrap="none" anchor="ctr">
              <a:flatTx/>
            </a:bodyPr>
            <a:lstStyle/>
            <a:p>
              <a:pPr algn="ctr" eaLnBrk="0" hangingPunct="0"/>
              <a:endParaRPr lang="zh-CN" altLang="en-US">
                <a:latin typeface="微软雅黑" pitchFamily="34" charset="-122"/>
                <a:ea typeface="微软雅黑" pitchFamily="34" charset="-122"/>
              </a:endParaRPr>
            </a:p>
          </p:txBody>
        </p:sp>
        <p:sp>
          <p:nvSpPr>
            <p:cNvPr id="24627" name="Rectangle 50"/>
            <p:cNvSpPr>
              <a:spLocks noChangeArrowheads="1"/>
            </p:cNvSpPr>
            <p:nvPr/>
          </p:nvSpPr>
          <p:spPr bwMode="gray">
            <a:xfrm>
              <a:off x="2008" y="1712"/>
              <a:ext cx="5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400" b="1">
                  <a:solidFill>
                    <a:schemeClr val="bg1"/>
                  </a:solidFill>
                  <a:latin typeface="微软雅黑" pitchFamily="34" charset="-122"/>
                  <a:ea typeface="微软雅黑" pitchFamily="34" charset="-122"/>
                </a:rPr>
                <a:t>信息服务</a:t>
              </a:r>
            </a:p>
          </p:txBody>
        </p:sp>
      </p:grpSp>
      <p:grpSp>
        <p:nvGrpSpPr>
          <p:cNvPr id="24583" name="Group 69"/>
          <p:cNvGrpSpPr>
            <a:grpSpLocks/>
          </p:cNvGrpSpPr>
          <p:nvPr/>
        </p:nvGrpSpPr>
        <p:grpSpPr bwMode="auto">
          <a:xfrm>
            <a:off x="4065588" y="2909888"/>
            <a:ext cx="1474787" cy="736600"/>
            <a:chOff x="2537" y="1536"/>
            <a:chExt cx="929" cy="464"/>
          </a:xfrm>
        </p:grpSpPr>
        <p:grpSp>
          <p:nvGrpSpPr>
            <p:cNvPr id="24619" name="Group 32"/>
            <p:cNvGrpSpPr>
              <a:grpSpLocks/>
            </p:cNvGrpSpPr>
            <p:nvPr/>
          </p:nvGrpSpPr>
          <p:grpSpPr bwMode="auto">
            <a:xfrm>
              <a:off x="2537" y="1635"/>
              <a:ext cx="484" cy="67"/>
              <a:chOff x="2003" y="3439"/>
              <a:chExt cx="468" cy="244"/>
            </a:xfrm>
          </p:grpSpPr>
          <p:sp>
            <p:nvSpPr>
              <p:cNvPr id="24622" name="Oval 33"/>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0" hangingPunct="0"/>
                <a:endParaRPr lang="zh-CN" altLang="en-US">
                  <a:latin typeface="微软雅黑" pitchFamily="34" charset="-122"/>
                  <a:ea typeface="微软雅黑" pitchFamily="34" charset="-122"/>
                </a:endParaRPr>
              </a:p>
            </p:txBody>
          </p:sp>
          <p:sp>
            <p:nvSpPr>
              <p:cNvPr id="24623" name="Rectangle 34"/>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zh-CN" altLang="en-US">
                  <a:latin typeface="微软雅黑" pitchFamily="34" charset="-122"/>
                  <a:ea typeface="微软雅黑" pitchFamily="34" charset="-122"/>
                </a:endParaRPr>
              </a:p>
            </p:txBody>
          </p:sp>
          <p:sp>
            <p:nvSpPr>
              <p:cNvPr id="198691" name="Oval 35"/>
              <p:cNvSpPr>
                <a:spLocks noChangeArrowheads="1"/>
              </p:cNvSpPr>
              <p:nvPr/>
            </p:nvSpPr>
            <p:spPr bwMode="gray">
              <a:xfrm>
                <a:off x="2400" y="3443"/>
                <a:ext cx="71" cy="233"/>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lgn="ctr" eaLnBrk="0" hangingPunct="0">
                  <a:defRPr/>
                </a:pPr>
                <a:endParaRPr lang="zh-CN" altLang="en-US">
                  <a:latin typeface="微软雅黑" pitchFamily="34" charset="-122"/>
                  <a:ea typeface="微软雅黑" pitchFamily="34" charset="-122"/>
                </a:endParaRPr>
              </a:p>
            </p:txBody>
          </p:sp>
          <p:sp>
            <p:nvSpPr>
              <p:cNvPr id="198692" name="Oval 36"/>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lgn="ctr" eaLnBrk="0" hangingPunct="0">
                  <a:defRPr/>
                </a:pPr>
                <a:endParaRPr lang="zh-CN" altLang="en-US">
                  <a:latin typeface="微软雅黑" pitchFamily="34" charset="-122"/>
                  <a:ea typeface="微软雅黑" pitchFamily="34" charset="-122"/>
                </a:endParaRPr>
              </a:p>
            </p:txBody>
          </p:sp>
        </p:grpSp>
        <p:sp>
          <p:nvSpPr>
            <p:cNvPr id="24620" name="Rectangle 37"/>
            <p:cNvSpPr>
              <a:spLocks noChangeArrowheads="1"/>
            </p:cNvSpPr>
            <p:nvPr/>
          </p:nvSpPr>
          <p:spPr bwMode="gray">
            <a:xfrm rot="3419336">
              <a:off x="2939" y="1507"/>
              <a:ext cx="464" cy="521"/>
            </a:xfrm>
            <a:prstGeom prst="rect">
              <a:avLst/>
            </a:prstGeom>
            <a:solidFill>
              <a:schemeClr val="accent1"/>
            </a:solidFill>
            <a:ln w="9525">
              <a:miter lim="800000"/>
              <a:headEnd/>
              <a:tailEnd/>
            </a:ln>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rot="10800000" vert="eaVert" wrap="none" anchor="ctr">
              <a:flatTx/>
            </a:bodyPr>
            <a:lstStyle/>
            <a:p>
              <a:pPr algn="ctr" eaLnBrk="0" hangingPunct="0"/>
              <a:endParaRPr lang="zh-CN" altLang="en-US">
                <a:latin typeface="微软雅黑" pitchFamily="34" charset="-122"/>
                <a:ea typeface="微软雅黑" pitchFamily="34" charset="-122"/>
              </a:endParaRPr>
            </a:p>
          </p:txBody>
        </p:sp>
        <p:sp>
          <p:nvSpPr>
            <p:cNvPr id="24621" name="Rectangle 51"/>
            <p:cNvSpPr>
              <a:spLocks noChangeArrowheads="1"/>
            </p:cNvSpPr>
            <p:nvPr/>
          </p:nvSpPr>
          <p:spPr bwMode="gray">
            <a:xfrm>
              <a:off x="2902" y="1698"/>
              <a:ext cx="5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b="1">
                  <a:solidFill>
                    <a:schemeClr val="bg1"/>
                  </a:solidFill>
                  <a:latin typeface="微软雅黑" pitchFamily="34" charset="-122"/>
                  <a:ea typeface="微软雅黑" pitchFamily="34" charset="-122"/>
                </a:rPr>
                <a:t>政府工作</a:t>
              </a:r>
            </a:p>
          </p:txBody>
        </p:sp>
      </p:grpSp>
      <p:grpSp>
        <p:nvGrpSpPr>
          <p:cNvPr id="24584" name="Group 70"/>
          <p:cNvGrpSpPr>
            <a:grpSpLocks/>
          </p:cNvGrpSpPr>
          <p:nvPr/>
        </p:nvGrpSpPr>
        <p:grpSpPr bwMode="auto">
          <a:xfrm>
            <a:off x="5484813" y="2909888"/>
            <a:ext cx="1412875" cy="736600"/>
            <a:chOff x="3431" y="1536"/>
            <a:chExt cx="890" cy="464"/>
          </a:xfrm>
        </p:grpSpPr>
        <p:grpSp>
          <p:nvGrpSpPr>
            <p:cNvPr id="24612" name="Group 38"/>
            <p:cNvGrpSpPr>
              <a:grpSpLocks/>
            </p:cNvGrpSpPr>
            <p:nvPr/>
          </p:nvGrpSpPr>
          <p:grpSpPr bwMode="auto">
            <a:xfrm>
              <a:off x="3431" y="1635"/>
              <a:ext cx="484" cy="67"/>
              <a:chOff x="2003" y="3439"/>
              <a:chExt cx="468" cy="244"/>
            </a:xfrm>
          </p:grpSpPr>
          <p:sp>
            <p:nvSpPr>
              <p:cNvPr id="24615" name="Oval 39"/>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0" hangingPunct="0"/>
                <a:endParaRPr lang="zh-CN" altLang="en-US">
                  <a:latin typeface="微软雅黑" pitchFamily="34" charset="-122"/>
                  <a:ea typeface="微软雅黑" pitchFamily="34" charset="-122"/>
                </a:endParaRPr>
              </a:p>
            </p:txBody>
          </p:sp>
          <p:sp>
            <p:nvSpPr>
              <p:cNvPr id="24616" name="Rectangle 40"/>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zh-CN" altLang="en-US">
                  <a:latin typeface="微软雅黑" pitchFamily="34" charset="-122"/>
                  <a:ea typeface="微软雅黑" pitchFamily="34" charset="-122"/>
                </a:endParaRPr>
              </a:p>
            </p:txBody>
          </p:sp>
          <p:sp>
            <p:nvSpPr>
              <p:cNvPr id="198697" name="Oval 41"/>
              <p:cNvSpPr>
                <a:spLocks noChangeArrowheads="1"/>
              </p:cNvSpPr>
              <p:nvPr/>
            </p:nvSpPr>
            <p:spPr bwMode="gray">
              <a:xfrm>
                <a:off x="2400" y="3443"/>
                <a:ext cx="71" cy="233"/>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lgn="ctr" eaLnBrk="0" hangingPunct="0">
                  <a:defRPr/>
                </a:pPr>
                <a:endParaRPr lang="zh-CN" altLang="en-US">
                  <a:latin typeface="微软雅黑" pitchFamily="34" charset="-122"/>
                  <a:ea typeface="微软雅黑" pitchFamily="34" charset="-122"/>
                </a:endParaRPr>
              </a:p>
            </p:txBody>
          </p:sp>
          <p:sp>
            <p:nvSpPr>
              <p:cNvPr id="198698" name="Oval 42"/>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lgn="ctr" eaLnBrk="0" hangingPunct="0">
                  <a:defRPr/>
                </a:pPr>
                <a:endParaRPr lang="zh-CN" altLang="en-US">
                  <a:latin typeface="微软雅黑" pitchFamily="34" charset="-122"/>
                  <a:ea typeface="微软雅黑" pitchFamily="34" charset="-122"/>
                </a:endParaRPr>
              </a:p>
            </p:txBody>
          </p:sp>
        </p:grpSp>
        <p:sp>
          <p:nvSpPr>
            <p:cNvPr id="24613" name="Rectangle 43"/>
            <p:cNvSpPr>
              <a:spLocks noChangeArrowheads="1"/>
            </p:cNvSpPr>
            <p:nvPr/>
          </p:nvSpPr>
          <p:spPr bwMode="gray">
            <a:xfrm rot="3419336">
              <a:off x="3795" y="1507"/>
              <a:ext cx="464" cy="521"/>
            </a:xfrm>
            <a:prstGeom prst="rect">
              <a:avLst/>
            </a:prstGeom>
            <a:gradFill rotWithShape="1">
              <a:gsLst>
                <a:gs pos="0">
                  <a:schemeClr val="hlink"/>
                </a:gs>
                <a:gs pos="100000">
                  <a:srgbClr val="1F4E63"/>
                </a:gs>
              </a:gsLst>
              <a:lin ang="5400000" scaled="1"/>
            </a:gradFill>
            <a:ln w="9525">
              <a:miter lim="800000"/>
              <a:headEnd/>
              <a:tailEnd/>
            </a:ln>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rot="10800000" vert="eaVert" wrap="none" anchor="ctr">
              <a:flatTx/>
            </a:bodyPr>
            <a:lstStyle/>
            <a:p>
              <a:pPr algn="ctr" eaLnBrk="0" hangingPunct="0"/>
              <a:endParaRPr lang="zh-CN" altLang="en-US">
                <a:latin typeface="微软雅黑" pitchFamily="34" charset="-122"/>
                <a:ea typeface="微软雅黑" pitchFamily="34" charset="-122"/>
              </a:endParaRPr>
            </a:p>
          </p:txBody>
        </p:sp>
        <p:sp>
          <p:nvSpPr>
            <p:cNvPr id="24614" name="Rectangle 52"/>
            <p:cNvSpPr>
              <a:spLocks noChangeArrowheads="1"/>
            </p:cNvSpPr>
            <p:nvPr/>
          </p:nvSpPr>
          <p:spPr bwMode="gray">
            <a:xfrm>
              <a:off x="3757" y="1705"/>
              <a:ext cx="5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400" b="1">
                  <a:solidFill>
                    <a:schemeClr val="bg1"/>
                  </a:solidFill>
                  <a:latin typeface="微软雅黑" pitchFamily="34" charset="-122"/>
                  <a:ea typeface="微软雅黑" pitchFamily="34" charset="-122"/>
                </a:rPr>
                <a:t>市场推广</a:t>
              </a:r>
            </a:p>
          </p:txBody>
        </p:sp>
      </p:grpSp>
      <p:grpSp>
        <p:nvGrpSpPr>
          <p:cNvPr id="24585" name="Group 71"/>
          <p:cNvGrpSpPr>
            <a:grpSpLocks/>
          </p:cNvGrpSpPr>
          <p:nvPr/>
        </p:nvGrpSpPr>
        <p:grpSpPr bwMode="auto">
          <a:xfrm>
            <a:off x="6904038" y="2909888"/>
            <a:ext cx="1390650" cy="736600"/>
            <a:chOff x="4325" y="1536"/>
            <a:chExt cx="876" cy="464"/>
          </a:xfrm>
        </p:grpSpPr>
        <p:grpSp>
          <p:nvGrpSpPr>
            <p:cNvPr id="24605" name="Group 44"/>
            <p:cNvGrpSpPr>
              <a:grpSpLocks/>
            </p:cNvGrpSpPr>
            <p:nvPr/>
          </p:nvGrpSpPr>
          <p:grpSpPr bwMode="auto">
            <a:xfrm>
              <a:off x="4325" y="1635"/>
              <a:ext cx="633" cy="67"/>
              <a:chOff x="2003" y="3439"/>
              <a:chExt cx="468" cy="244"/>
            </a:xfrm>
          </p:grpSpPr>
          <p:sp>
            <p:nvSpPr>
              <p:cNvPr id="24608" name="Oval 45"/>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0" hangingPunct="0"/>
                <a:endParaRPr lang="zh-CN" altLang="en-US">
                  <a:latin typeface="微软雅黑" pitchFamily="34" charset="-122"/>
                  <a:ea typeface="微软雅黑" pitchFamily="34" charset="-122"/>
                </a:endParaRPr>
              </a:p>
            </p:txBody>
          </p:sp>
          <p:sp>
            <p:nvSpPr>
              <p:cNvPr id="24609" name="Rectangle 46"/>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zh-CN" altLang="en-US">
                  <a:latin typeface="微软雅黑" pitchFamily="34" charset="-122"/>
                  <a:ea typeface="微软雅黑" pitchFamily="34" charset="-122"/>
                </a:endParaRPr>
              </a:p>
            </p:txBody>
          </p:sp>
          <p:sp>
            <p:nvSpPr>
              <p:cNvPr id="198703" name="Oval 47"/>
              <p:cNvSpPr>
                <a:spLocks noChangeArrowheads="1"/>
              </p:cNvSpPr>
              <p:nvPr/>
            </p:nvSpPr>
            <p:spPr bwMode="gray">
              <a:xfrm>
                <a:off x="2400" y="3443"/>
                <a:ext cx="71" cy="233"/>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lgn="ctr" eaLnBrk="0" hangingPunct="0">
                  <a:defRPr/>
                </a:pPr>
                <a:endParaRPr lang="zh-CN" altLang="en-US">
                  <a:latin typeface="微软雅黑" pitchFamily="34" charset="-122"/>
                  <a:ea typeface="微软雅黑" pitchFamily="34" charset="-122"/>
                </a:endParaRPr>
              </a:p>
            </p:txBody>
          </p:sp>
          <p:sp>
            <p:nvSpPr>
              <p:cNvPr id="198704" name="Oval 48"/>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lgn="ctr" eaLnBrk="0" hangingPunct="0">
                  <a:defRPr/>
                </a:pPr>
                <a:endParaRPr lang="zh-CN" altLang="en-US">
                  <a:latin typeface="微软雅黑" pitchFamily="34" charset="-122"/>
                  <a:ea typeface="微软雅黑" pitchFamily="34" charset="-122"/>
                </a:endParaRPr>
              </a:p>
            </p:txBody>
          </p:sp>
        </p:grpSp>
        <p:sp>
          <p:nvSpPr>
            <p:cNvPr id="24606" name="Rectangle 49"/>
            <p:cNvSpPr>
              <a:spLocks noChangeArrowheads="1"/>
            </p:cNvSpPr>
            <p:nvPr/>
          </p:nvSpPr>
          <p:spPr bwMode="gray">
            <a:xfrm rot="3419336">
              <a:off x="4689" y="1507"/>
              <a:ext cx="464" cy="521"/>
            </a:xfrm>
            <a:prstGeom prst="rect">
              <a:avLst/>
            </a:prstGeom>
            <a:solidFill>
              <a:schemeClr val="accent1"/>
            </a:solidFill>
            <a:ln w="9525">
              <a:miter lim="800000"/>
              <a:headEnd/>
              <a:tailEnd/>
            </a:ln>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rot="10800000" vert="eaVert" wrap="none" anchor="ctr">
              <a:flatTx/>
            </a:bodyPr>
            <a:lstStyle/>
            <a:p>
              <a:pPr algn="ctr" eaLnBrk="0" hangingPunct="0"/>
              <a:endParaRPr lang="zh-CN" altLang="en-US">
                <a:latin typeface="微软雅黑" pitchFamily="34" charset="-122"/>
                <a:ea typeface="微软雅黑" pitchFamily="34" charset="-122"/>
              </a:endParaRPr>
            </a:p>
          </p:txBody>
        </p:sp>
        <p:sp>
          <p:nvSpPr>
            <p:cNvPr id="24607" name="Rectangle 53"/>
            <p:cNvSpPr>
              <a:spLocks noChangeArrowheads="1"/>
            </p:cNvSpPr>
            <p:nvPr/>
          </p:nvSpPr>
          <p:spPr bwMode="gray">
            <a:xfrm>
              <a:off x="4637" y="1697"/>
              <a:ext cx="5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400" b="1">
                  <a:solidFill>
                    <a:schemeClr val="bg1"/>
                  </a:solidFill>
                  <a:latin typeface="微软雅黑" pitchFamily="34" charset="-122"/>
                  <a:ea typeface="微软雅黑" pitchFamily="34" charset="-122"/>
                </a:rPr>
                <a:t>电信服务</a:t>
              </a:r>
            </a:p>
          </p:txBody>
        </p:sp>
      </p:grpSp>
      <p:grpSp>
        <p:nvGrpSpPr>
          <p:cNvPr id="24586" name="Group 64"/>
          <p:cNvGrpSpPr>
            <a:grpSpLocks/>
          </p:cNvGrpSpPr>
          <p:nvPr/>
        </p:nvGrpSpPr>
        <p:grpSpPr bwMode="auto">
          <a:xfrm>
            <a:off x="3225800" y="4030663"/>
            <a:ext cx="1492250" cy="2133600"/>
            <a:chOff x="2008" y="2242"/>
            <a:chExt cx="940" cy="1344"/>
          </a:xfrm>
        </p:grpSpPr>
        <p:sp>
          <p:nvSpPr>
            <p:cNvPr id="24603" name="AutoShape 58"/>
            <p:cNvSpPr>
              <a:spLocks noChangeArrowheads="1"/>
            </p:cNvSpPr>
            <p:nvPr/>
          </p:nvSpPr>
          <p:spPr bwMode="blackWhite">
            <a:xfrm>
              <a:off x="2008" y="2242"/>
              <a:ext cx="940" cy="1321"/>
            </a:xfrm>
            <a:prstGeom prst="roundRect">
              <a:avLst>
                <a:gd name="adj" fmla="val 13745"/>
              </a:avLst>
            </a:prstGeom>
            <a:solidFill>
              <a:schemeClr val="bg1">
                <a:alpha val="50195"/>
              </a:schemeClr>
            </a:solidFill>
            <a:ln w="38100">
              <a:solidFill>
                <a:srgbClr val="0070C0"/>
              </a:solidFill>
              <a:round/>
              <a:headEnd/>
              <a:tailEnd/>
            </a:ln>
          </p:spPr>
          <p:txBody>
            <a:bodyPr wrap="none" anchor="ctr"/>
            <a:lstStyle/>
            <a:p>
              <a:pPr algn="ctr" eaLnBrk="0" hangingPunct="0"/>
              <a:endParaRPr lang="zh-CN" altLang="en-US">
                <a:latin typeface="微软雅黑" pitchFamily="34" charset="-122"/>
                <a:ea typeface="微软雅黑" pitchFamily="34" charset="-122"/>
              </a:endParaRPr>
            </a:p>
          </p:txBody>
        </p:sp>
        <p:sp>
          <p:nvSpPr>
            <p:cNvPr id="24604" name="Rectangle 59"/>
            <p:cNvSpPr>
              <a:spLocks noChangeArrowheads="1"/>
            </p:cNvSpPr>
            <p:nvPr/>
          </p:nvSpPr>
          <p:spPr bwMode="blackWhite">
            <a:xfrm>
              <a:off x="2095" y="2388"/>
              <a:ext cx="635" cy="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40000"/>
                </a:lnSpc>
              </a:pPr>
              <a:r>
                <a:rPr lang="zh-CN" altLang="en-US" sz="1400">
                  <a:latin typeface="微软雅黑" pitchFamily="34" charset="-122"/>
                  <a:ea typeface="微软雅黑" pitchFamily="34" charset="-122"/>
                </a:rPr>
                <a:t> 政策发布 </a:t>
              </a:r>
            </a:p>
            <a:p>
              <a:pPr algn="ctr">
                <a:lnSpc>
                  <a:spcPct val="140000"/>
                </a:lnSpc>
              </a:pPr>
              <a:r>
                <a:rPr lang="zh-CN" altLang="en-US" sz="1400">
                  <a:latin typeface="微软雅黑" pitchFamily="34" charset="-122"/>
                  <a:ea typeface="微软雅黑" pitchFamily="34" charset="-122"/>
                </a:rPr>
                <a:t>公告信息</a:t>
              </a:r>
            </a:p>
            <a:p>
              <a:pPr algn="ctr">
                <a:lnSpc>
                  <a:spcPct val="140000"/>
                </a:lnSpc>
              </a:pPr>
              <a:r>
                <a:rPr lang="zh-CN" altLang="en-US" sz="1400">
                  <a:latin typeface="微软雅黑" pitchFamily="34" charset="-122"/>
                  <a:ea typeface="微软雅黑" pitchFamily="34" charset="-122"/>
                </a:rPr>
                <a:t>园区动态</a:t>
              </a:r>
            </a:p>
            <a:p>
              <a:pPr algn="ctr">
                <a:lnSpc>
                  <a:spcPct val="140000"/>
                </a:lnSpc>
              </a:pPr>
              <a:r>
                <a:rPr lang="zh-CN" altLang="en-US" sz="1400">
                  <a:latin typeface="微软雅黑" pitchFamily="34" charset="-122"/>
                  <a:ea typeface="微软雅黑" pitchFamily="34" charset="-122"/>
                </a:rPr>
                <a:t>企业动态</a:t>
              </a:r>
            </a:p>
            <a:p>
              <a:pPr algn="ctr">
                <a:lnSpc>
                  <a:spcPct val="140000"/>
                </a:lnSpc>
              </a:pPr>
              <a:r>
                <a:rPr lang="zh-CN" altLang="en-US" sz="1400">
                  <a:latin typeface="微软雅黑" pitchFamily="34" charset="-122"/>
                  <a:ea typeface="微软雅黑" pitchFamily="34" charset="-122"/>
                </a:rPr>
                <a:t>业界动态</a:t>
              </a:r>
            </a:p>
            <a:p>
              <a:pPr algn="ctr">
                <a:lnSpc>
                  <a:spcPct val="140000"/>
                </a:lnSpc>
              </a:pPr>
              <a:endParaRPr lang="zh-CN" altLang="en-US" sz="1400">
                <a:latin typeface="微软雅黑" pitchFamily="34" charset="-122"/>
                <a:ea typeface="微软雅黑" pitchFamily="34" charset="-122"/>
              </a:endParaRPr>
            </a:p>
          </p:txBody>
        </p:sp>
      </p:grpSp>
      <p:grpSp>
        <p:nvGrpSpPr>
          <p:cNvPr id="24587" name="Group 72"/>
          <p:cNvGrpSpPr>
            <a:grpSpLocks/>
          </p:cNvGrpSpPr>
          <p:nvPr/>
        </p:nvGrpSpPr>
        <p:grpSpPr bwMode="auto">
          <a:xfrm>
            <a:off x="4524375" y="4054475"/>
            <a:ext cx="1544638" cy="2097088"/>
            <a:chOff x="2826" y="2257"/>
            <a:chExt cx="973" cy="1321"/>
          </a:xfrm>
        </p:grpSpPr>
        <p:sp>
          <p:nvSpPr>
            <p:cNvPr id="24601" name="AutoShape 57"/>
            <p:cNvSpPr>
              <a:spLocks noChangeArrowheads="1"/>
            </p:cNvSpPr>
            <p:nvPr/>
          </p:nvSpPr>
          <p:spPr bwMode="blackWhite">
            <a:xfrm>
              <a:off x="2826" y="2257"/>
              <a:ext cx="973" cy="1321"/>
            </a:xfrm>
            <a:prstGeom prst="roundRect">
              <a:avLst>
                <a:gd name="adj" fmla="val 13745"/>
              </a:avLst>
            </a:prstGeom>
            <a:solidFill>
              <a:schemeClr val="bg1">
                <a:alpha val="50195"/>
              </a:schemeClr>
            </a:solidFill>
            <a:ln w="38100">
              <a:solidFill>
                <a:srgbClr val="0070C0"/>
              </a:solidFill>
              <a:round/>
              <a:headEnd/>
              <a:tailEnd/>
            </a:ln>
          </p:spPr>
          <p:txBody>
            <a:bodyPr wrap="none" anchor="ctr"/>
            <a:lstStyle/>
            <a:p>
              <a:pPr algn="ctr" eaLnBrk="0" hangingPunct="0"/>
              <a:endParaRPr lang="zh-CN" altLang="en-US">
                <a:latin typeface="微软雅黑" pitchFamily="34" charset="-122"/>
                <a:ea typeface="微软雅黑" pitchFamily="34" charset="-122"/>
              </a:endParaRPr>
            </a:p>
          </p:txBody>
        </p:sp>
        <p:sp>
          <p:nvSpPr>
            <p:cNvPr id="24602" name="Rectangle 60"/>
            <p:cNvSpPr>
              <a:spLocks noChangeArrowheads="1"/>
            </p:cNvSpPr>
            <p:nvPr/>
          </p:nvSpPr>
          <p:spPr bwMode="blackWhite">
            <a:xfrm>
              <a:off x="3013" y="2408"/>
              <a:ext cx="569" cy="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40000"/>
                </a:lnSpc>
              </a:pPr>
              <a:r>
                <a:rPr lang="zh-CN" altLang="en-US" sz="1400">
                  <a:latin typeface="微软雅黑" pitchFamily="34" charset="-122"/>
                  <a:ea typeface="微软雅黑" pitchFamily="34" charset="-122"/>
                </a:rPr>
                <a:t>运行系统</a:t>
              </a:r>
            </a:p>
            <a:p>
              <a:pPr algn="ctr">
                <a:lnSpc>
                  <a:spcPct val="140000"/>
                </a:lnSpc>
              </a:pPr>
              <a:r>
                <a:rPr lang="zh-CN" altLang="en-US" sz="1400">
                  <a:latin typeface="微软雅黑" pitchFamily="34" charset="-122"/>
                  <a:ea typeface="微软雅黑" pitchFamily="34" charset="-122"/>
                </a:rPr>
                <a:t>监测系统</a:t>
              </a:r>
            </a:p>
            <a:p>
              <a:pPr algn="ctr">
                <a:lnSpc>
                  <a:spcPct val="140000"/>
                </a:lnSpc>
              </a:pPr>
              <a:r>
                <a:rPr lang="zh-CN" altLang="en-US" sz="1400">
                  <a:latin typeface="微软雅黑" pitchFamily="34" charset="-122"/>
                  <a:ea typeface="微软雅黑" pitchFamily="34" charset="-122"/>
                </a:rPr>
                <a:t>情况上报</a:t>
              </a:r>
            </a:p>
            <a:p>
              <a:pPr algn="ctr">
                <a:lnSpc>
                  <a:spcPct val="140000"/>
                </a:lnSpc>
              </a:pPr>
              <a:r>
                <a:rPr lang="zh-CN" altLang="en-US" sz="1400">
                  <a:latin typeface="微软雅黑" pitchFamily="34" charset="-122"/>
                  <a:ea typeface="微软雅黑" pitchFamily="34" charset="-122"/>
                </a:rPr>
                <a:t>工作通道</a:t>
              </a:r>
            </a:p>
          </p:txBody>
        </p:sp>
      </p:grpSp>
      <p:grpSp>
        <p:nvGrpSpPr>
          <p:cNvPr id="24588" name="Group 73"/>
          <p:cNvGrpSpPr>
            <a:grpSpLocks/>
          </p:cNvGrpSpPr>
          <p:nvPr/>
        </p:nvGrpSpPr>
        <p:grpSpPr bwMode="auto">
          <a:xfrm>
            <a:off x="5837238" y="4067175"/>
            <a:ext cx="1581150" cy="2097088"/>
            <a:chOff x="3653" y="2296"/>
            <a:chExt cx="996" cy="1321"/>
          </a:xfrm>
        </p:grpSpPr>
        <p:sp>
          <p:nvSpPr>
            <p:cNvPr id="24599" name="AutoShape 56"/>
            <p:cNvSpPr>
              <a:spLocks noChangeArrowheads="1"/>
            </p:cNvSpPr>
            <p:nvPr/>
          </p:nvSpPr>
          <p:spPr bwMode="blackWhite">
            <a:xfrm>
              <a:off x="3653" y="2296"/>
              <a:ext cx="996" cy="1321"/>
            </a:xfrm>
            <a:prstGeom prst="roundRect">
              <a:avLst>
                <a:gd name="adj" fmla="val 13745"/>
              </a:avLst>
            </a:prstGeom>
            <a:solidFill>
              <a:schemeClr val="bg1">
                <a:alpha val="50195"/>
              </a:schemeClr>
            </a:solidFill>
            <a:ln w="38100">
              <a:solidFill>
                <a:srgbClr val="0070C0"/>
              </a:solidFill>
              <a:round/>
              <a:headEnd/>
              <a:tailEnd/>
            </a:ln>
          </p:spPr>
          <p:txBody>
            <a:bodyPr wrap="none" anchor="ctr"/>
            <a:lstStyle/>
            <a:p>
              <a:pPr algn="ctr" eaLnBrk="0" hangingPunct="0"/>
              <a:endParaRPr lang="zh-CN" altLang="en-US">
                <a:latin typeface="微软雅黑" pitchFamily="34" charset="-122"/>
                <a:ea typeface="微软雅黑" pitchFamily="34" charset="-122"/>
              </a:endParaRPr>
            </a:p>
          </p:txBody>
        </p:sp>
        <p:sp>
          <p:nvSpPr>
            <p:cNvPr id="24600" name="Rectangle 61"/>
            <p:cNvSpPr>
              <a:spLocks noChangeArrowheads="1"/>
            </p:cNvSpPr>
            <p:nvPr/>
          </p:nvSpPr>
          <p:spPr bwMode="blackWhite">
            <a:xfrm>
              <a:off x="3854" y="2467"/>
              <a:ext cx="635" cy="1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10000"/>
                </a:lnSpc>
              </a:pPr>
              <a:r>
                <a:rPr lang="zh-CN" altLang="en-US" sz="1400">
                  <a:latin typeface="微软雅黑" pitchFamily="34" charset="-122"/>
                  <a:ea typeface="微软雅黑" pitchFamily="34" charset="-122"/>
                </a:rPr>
                <a:t> 园区推介 </a:t>
              </a:r>
            </a:p>
            <a:p>
              <a:pPr algn="ctr">
                <a:lnSpc>
                  <a:spcPct val="110000"/>
                </a:lnSpc>
              </a:pPr>
              <a:r>
                <a:rPr lang="zh-CN" altLang="en-US" sz="1400">
                  <a:latin typeface="微软雅黑" pitchFamily="34" charset="-122"/>
                  <a:ea typeface="微软雅黑" pitchFamily="34" charset="-122"/>
                </a:rPr>
                <a:t>园区宣传</a:t>
              </a:r>
            </a:p>
            <a:p>
              <a:pPr algn="ctr">
                <a:lnSpc>
                  <a:spcPct val="110000"/>
                </a:lnSpc>
              </a:pPr>
              <a:r>
                <a:rPr lang="zh-CN" altLang="en-US" sz="1400">
                  <a:latin typeface="微软雅黑" pitchFamily="34" charset="-122"/>
                  <a:ea typeface="微软雅黑" pitchFamily="34" charset="-122"/>
                </a:rPr>
                <a:t>企业商务</a:t>
              </a:r>
            </a:p>
            <a:p>
              <a:pPr algn="ctr">
                <a:lnSpc>
                  <a:spcPct val="110000"/>
                </a:lnSpc>
              </a:pPr>
              <a:r>
                <a:rPr lang="zh-CN" altLang="en-US" sz="1400">
                  <a:latin typeface="微软雅黑" pitchFamily="34" charset="-122"/>
                  <a:ea typeface="微软雅黑" pitchFamily="34" charset="-122"/>
                </a:rPr>
                <a:t>企业宣传</a:t>
              </a:r>
            </a:p>
            <a:p>
              <a:pPr algn="ctr">
                <a:lnSpc>
                  <a:spcPct val="110000"/>
                </a:lnSpc>
              </a:pPr>
              <a:r>
                <a:rPr lang="zh-CN" altLang="en-US" sz="1400">
                  <a:latin typeface="微软雅黑" pitchFamily="34" charset="-122"/>
                  <a:ea typeface="微软雅黑" pitchFamily="34" charset="-122"/>
                </a:rPr>
                <a:t>产品宣传</a:t>
              </a:r>
            </a:p>
            <a:p>
              <a:pPr algn="ctr">
                <a:lnSpc>
                  <a:spcPct val="110000"/>
                </a:lnSpc>
              </a:pPr>
              <a:r>
                <a:rPr lang="zh-CN" altLang="en-US" sz="1400">
                  <a:latin typeface="微软雅黑" pitchFamily="34" charset="-122"/>
                  <a:ea typeface="微软雅黑" pitchFamily="34" charset="-122"/>
                </a:rPr>
                <a:t>供需信息</a:t>
              </a:r>
            </a:p>
            <a:p>
              <a:pPr algn="ctr">
                <a:lnSpc>
                  <a:spcPct val="110000"/>
                </a:lnSpc>
              </a:pPr>
              <a:r>
                <a:rPr lang="zh-CN" altLang="en-US" sz="1400">
                  <a:latin typeface="微软雅黑" pitchFamily="34" charset="-122"/>
                  <a:ea typeface="微软雅黑" pitchFamily="34" charset="-122"/>
                </a:rPr>
                <a:t>宣传广告</a:t>
              </a:r>
            </a:p>
          </p:txBody>
        </p:sp>
      </p:grpSp>
      <p:grpSp>
        <p:nvGrpSpPr>
          <p:cNvPr id="24589" name="Group 75"/>
          <p:cNvGrpSpPr>
            <a:grpSpLocks/>
          </p:cNvGrpSpPr>
          <p:nvPr/>
        </p:nvGrpSpPr>
        <p:grpSpPr bwMode="auto">
          <a:xfrm>
            <a:off x="7278688" y="4068763"/>
            <a:ext cx="1470025" cy="2097087"/>
            <a:chOff x="4561" y="2266"/>
            <a:chExt cx="926" cy="1321"/>
          </a:xfrm>
        </p:grpSpPr>
        <p:sp>
          <p:nvSpPr>
            <p:cNvPr id="24597" name="AutoShape 55"/>
            <p:cNvSpPr>
              <a:spLocks noChangeArrowheads="1"/>
            </p:cNvSpPr>
            <p:nvPr/>
          </p:nvSpPr>
          <p:spPr bwMode="blackWhite">
            <a:xfrm>
              <a:off x="4561" y="2266"/>
              <a:ext cx="926" cy="1321"/>
            </a:xfrm>
            <a:prstGeom prst="roundRect">
              <a:avLst>
                <a:gd name="adj" fmla="val 13745"/>
              </a:avLst>
            </a:prstGeom>
            <a:solidFill>
              <a:schemeClr val="bg1">
                <a:alpha val="50195"/>
              </a:schemeClr>
            </a:solidFill>
            <a:ln w="38100">
              <a:solidFill>
                <a:srgbClr val="0070C0"/>
              </a:solidFill>
              <a:round/>
              <a:headEnd/>
              <a:tailEnd/>
            </a:ln>
          </p:spPr>
          <p:txBody>
            <a:bodyPr wrap="none" anchor="ctr"/>
            <a:lstStyle/>
            <a:p>
              <a:pPr algn="ctr" eaLnBrk="0" hangingPunct="0"/>
              <a:endParaRPr lang="zh-CN" altLang="en-US">
                <a:latin typeface="微软雅黑" pitchFamily="34" charset="-122"/>
                <a:ea typeface="微软雅黑" pitchFamily="34" charset="-122"/>
              </a:endParaRPr>
            </a:p>
          </p:txBody>
        </p:sp>
        <p:sp>
          <p:nvSpPr>
            <p:cNvPr id="24598" name="Rectangle 62"/>
            <p:cNvSpPr>
              <a:spLocks noChangeArrowheads="1"/>
            </p:cNvSpPr>
            <p:nvPr/>
          </p:nvSpPr>
          <p:spPr bwMode="blackWhite">
            <a:xfrm>
              <a:off x="4782" y="2424"/>
              <a:ext cx="569" cy="1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20000"/>
                </a:lnSpc>
              </a:pPr>
              <a:r>
                <a:rPr lang="zh-CN" altLang="en-US" sz="1400">
                  <a:latin typeface="微软雅黑" pitchFamily="34" charset="-122"/>
                  <a:ea typeface="微软雅黑" pitchFamily="34" charset="-122"/>
                </a:rPr>
                <a:t>企业邮箱</a:t>
              </a:r>
            </a:p>
            <a:p>
              <a:pPr algn="ctr">
                <a:lnSpc>
                  <a:spcPct val="120000"/>
                </a:lnSpc>
              </a:pPr>
              <a:r>
                <a:rPr lang="zh-CN" altLang="en-US" sz="1400">
                  <a:latin typeface="微软雅黑" pitchFamily="34" charset="-122"/>
                  <a:ea typeface="微软雅黑" pitchFamily="34" charset="-122"/>
                </a:rPr>
                <a:t>企业短信</a:t>
              </a:r>
            </a:p>
            <a:p>
              <a:pPr algn="ctr">
                <a:lnSpc>
                  <a:spcPct val="120000"/>
                </a:lnSpc>
              </a:pPr>
              <a:r>
                <a:rPr lang="zh-CN" altLang="en-US" sz="1400">
                  <a:latin typeface="微软雅黑" pitchFamily="34" charset="-122"/>
                  <a:ea typeface="微软雅黑" pitchFamily="34" charset="-122"/>
                </a:rPr>
                <a:t>企业信使</a:t>
              </a:r>
            </a:p>
            <a:p>
              <a:pPr algn="ctr">
                <a:lnSpc>
                  <a:spcPct val="120000"/>
                </a:lnSpc>
              </a:pPr>
              <a:r>
                <a:rPr lang="zh-CN" altLang="en-US" sz="1400">
                  <a:latin typeface="微软雅黑" pitchFamily="34" charset="-122"/>
                  <a:ea typeface="微软雅黑" pitchFamily="34" charset="-122"/>
                </a:rPr>
                <a:t>集团彩铃</a:t>
              </a:r>
            </a:p>
            <a:p>
              <a:pPr algn="ctr">
                <a:lnSpc>
                  <a:spcPct val="120000"/>
                </a:lnSpc>
              </a:pPr>
              <a:r>
                <a:rPr lang="zh-CN" altLang="en-US" sz="1400">
                  <a:latin typeface="微软雅黑" pitchFamily="34" charset="-122"/>
                  <a:ea typeface="微软雅黑" pitchFamily="34" charset="-122"/>
                </a:rPr>
                <a:t>超级总机</a:t>
              </a:r>
            </a:p>
            <a:p>
              <a:pPr algn="ctr">
                <a:lnSpc>
                  <a:spcPct val="120000"/>
                </a:lnSpc>
              </a:pPr>
              <a:r>
                <a:rPr lang="zh-CN" altLang="en-US" sz="1400">
                  <a:latin typeface="微软雅黑" pitchFamily="34" charset="-122"/>
                  <a:ea typeface="微软雅黑" pitchFamily="34" charset="-122"/>
                </a:rPr>
                <a:t>天眼工程</a:t>
              </a:r>
            </a:p>
          </p:txBody>
        </p:sp>
      </p:grpSp>
      <p:sp>
        <p:nvSpPr>
          <p:cNvPr id="24590" name="Text Box 63"/>
          <p:cNvSpPr txBox="1">
            <a:spLocks noChangeArrowheads="1"/>
          </p:cNvSpPr>
          <p:nvPr/>
        </p:nvSpPr>
        <p:spPr bwMode="black">
          <a:xfrm>
            <a:off x="468313" y="3309938"/>
            <a:ext cx="2352675"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0650" indent="-120650"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spcBef>
                <a:spcPct val="50000"/>
              </a:spcBef>
              <a:buClr>
                <a:schemeClr val="tx1"/>
              </a:buClr>
              <a:buFontTx/>
              <a:buChar char="•"/>
            </a:pPr>
            <a:r>
              <a:rPr lang="en-US" altLang="zh-CN" sz="1400" b="1">
                <a:latin typeface="微软雅黑" pitchFamily="34" charset="-122"/>
                <a:ea typeface="微软雅黑" pitchFamily="34" charset="-122"/>
              </a:rPr>
              <a:t> </a:t>
            </a:r>
            <a:r>
              <a:rPr lang="zh-CN" altLang="en-US" sz="1400" b="1">
                <a:latin typeface="微软雅黑" pitchFamily="34" charset="-122"/>
                <a:ea typeface="微软雅黑" pitchFamily="34" charset="-122"/>
              </a:rPr>
              <a:t>电信公网平台及设备</a:t>
            </a:r>
          </a:p>
          <a:p>
            <a:pPr eaLnBrk="1" hangingPunct="1">
              <a:lnSpc>
                <a:spcPct val="150000"/>
              </a:lnSpc>
              <a:buClr>
                <a:schemeClr val="tx1"/>
              </a:buClr>
              <a:buFontTx/>
              <a:buChar char="•"/>
            </a:pPr>
            <a:r>
              <a:rPr lang="en-US" altLang="zh-CN" sz="1400" b="1">
                <a:latin typeface="微软雅黑" pitchFamily="34" charset="-122"/>
                <a:ea typeface="微软雅黑" pitchFamily="34" charset="-122"/>
              </a:rPr>
              <a:t> </a:t>
            </a:r>
            <a:r>
              <a:rPr lang="zh-CN" altLang="en-US" sz="1400" b="1">
                <a:latin typeface="微软雅黑" pitchFamily="34" charset="-122"/>
                <a:ea typeface="微软雅黑" pitchFamily="34" charset="-122"/>
              </a:rPr>
              <a:t>独立域名和服务器</a:t>
            </a:r>
          </a:p>
          <a:p>
            <a:pPr eaLnBrk="1" hangingPunct="1">
              <a:lnSpc>
                <a:spcPct val="150000"/>
              </a:lnSpc>
              <a:buClr>
                <a:schemeClr val="tx1"/>
              </a:buClr>
              <a:buFontTx/>
              <a:buChar char="•"/>
            </a:pPr>
            <a:r>
              <a:rPr lang="en-US" altLang="zh-CN" sz="1400" b="1">
                <a:latin typeface="微软雅黑" pitchFamily="34" charset="-122"/>
                <a:ea typeface="微软雅黑" pitchFamily="34" charset="-122"/>
              </a:rPr>
              <a:t> </a:t>
            </a:r>
            <a:r>
              <a:rPr lang="zh-CN" altLang="en-US" sz="1400" b="1">
                <a:latin typeface="微软雅黑" pitchFamily="34" charset="-122"/>
                <a:ea typeface="微软雅黑" pitchFamily="34" charset="-122"/>
              </a:rPr>
              <a:t>电信</a:t>
            </a:r>
            <a:r>
              <a:rPr lang="en-US" altLang="zh-CN" sz="1400" b="1">
                <a:latin typeface="微软雅黑" pitchFamily="34" charset="-122"/>
                <a:ea typeface="微软雅黑" pitchFamily="34" charset="-122"/>
              </a:rPr>
              <a:t>IDC</a:t>
            </a:r>
            <a:r>
              <a:rPr lang="zh-CN" altLang="en-US" sz="1400" b="1">
                <a:latin typeface="微软雅黑" pitchFamily="34" charset="-122"/>
                <a:ea typeface="微软雅黑" pitchFamily="34" charset="-122"/>
              </a:rPr>
              <a:t>机房</a:t>
            </a:r>
          </a:p>
        </p:txBody>
      </p:sp>
      <p:sp>
        <p:nvSpPr>
          <p:cNvPr id="24591" name="Text Box 74"/>
          <p:cNvSpPr txBox="1">
            <a:spLocks noChangeArrowheads="1"/>
          </p:cNvSpPr>
          <p:nvPr/>
        </p:nvSpPr>
        <p:spPr bwMode="black">
          <a:xfrm>
            <a:off x="468313" y="4935538"/>
            <a:ext cx="235267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0650" indent="-120650"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buFontTx/>
              <a:buChar char="•"/>
            </a:pPr>
            <a:r>
              <a:rPr lang="en-US" altLang="zh-CN" sz="1200" b="1">
                <a:latin typeface="微软雅黑" pitchFamily="34" charset="-122"/>
                <a:ea typeface="微软雅黑" pitchFamily="34" charset="-122"/>
              </a:rPr>
              <a:t> LAND</a:t>
            </a:r>
            <a:r>
              <a:rPr lang="zh-CN" altLang="en-US" sz="1200" b="1">
                <a:latin typeface="微软雅黑" pitchFamily="34" charset="-122"/>
                <a:ea typeface="微软雅黑" pitchFamily="34" charset="-122"/>
              </a:rPr>
              <a:t>信息资源管理系统</a:t>
            </a:r>
          </a:p>
          <a:p>
            <a:pPr eaLnBrk="1" hangingPunct="1">
              <a:lnSpc>
                <a:spcPct val="150000"/>
              </a:lnSpc>
              <a:buFontTx/>
              <a:buChar char="•"/>
            </a:pPr>
            <a:r>
              <a:rPr lang="en-US" altLang="zh-CN" sz="1400" b="1">
                <a:latin typeface="微软雅黑" pitchFamily="34" charset="-122"/>
                <a:ea typeface="微软雅黑" pitchFamily="34" charset="-122"/>
              </a:rPr>
              <a:t> </a:t>
            </a:r>
            <a:r>
              <a:rPr lang="zh-CN" altLang="en-US" sz="1400" b="1">
                <a:latin typeface="微软雅黑" pitchFamily="34" charset="-122"/>
                <a:ea typeface="微软雅黑" pitchFamily="34" charset="-122"/>
              </a:rPr>
              <a:t>电信服务系统</a:t>
            </a:r>
          </a:p>
          <a:p>
            <a:pPr eaLnBrk="1" hangingPunct="1">
              <a:lnSpc>
                <a:spcPct val="150000"/>
              </a:lnSpc>
              <a:buFontTx/>
              <a:buChar char="•"/>
            </a:pPr>
            <a:r>
              <a:rPr lang="en-US" altLang="zh-CN" sz="1400" b="1">
                <a:latin typeface="微软雅黑" pitchFamily="34" charset="-122"/>
                <a:ea typeface="微软雅黑" pitchFamily="34" charset="-122"/>
              </a:rPr>
              <a:t> </a:t>
            </a:r>
            <a:r>
              <a:rPr lang="zh-CN" altLang="en-US" sz="1400" b="1">
                <a:latin typeface="微软雅黑" pitchFamily="34" charset="-122"/>
                <a:ea typeface="微软雅黑" pitchFamily="34" charset="-122"/>
              </a:rPr>
              <a:t>其他社会软件资源</a:t>
            </a:r>
          </a:p>
        </p:txBody>
      </p:sp>
      <p:sp>
        <p:nvSpPr>
          <p:cNvPr id="55" name="圆角矩形 54"/>
          <p:cNvSpPr/>
          <p:nvPr/>
        </p:nvSpPr>
        <p:spPr>
          <a:xfrm>
            <a:off x="395288" y="4675188"/>
            <a:ext cx="2160587" cy="1452562"/>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 name="右箭头 5"/>
          <p:cNvSpPr/>
          <p:nvPr/>
        </p:nvSpPr>
        <p:spPr>
          <a:xfrm>
            <a:off x="2411413" y="3640138"/>
            <a:ext cx="693737" cy="1885950"/>
          </a:xfrm>
          <a:prstGeom prst="rightArrow">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4595" name="矩形 7"/>
          <p:cNvSpPr>
            <a:spLocks noChangeArrowheads="1"/>
          </p:cNvSpPr>
          <p:nvPr/>
        </p:nvSpPr>
        <p:spPr bwMode="auto">
          <a:xfrm>
            <a:off x="844550" y="2924175"/>
            <a:ext cx="1262063"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Aft>
                <a:spcPct val="40000"/>
              </a:spcAft>
            </a:pPr>
            <a:r>
              <a:rPr lang="zh-CN" altLang="en-US" sz="1400" b="1">
                <a:solidFill>
                  <a:srgbClr val="0070C0"/>
                </a:solidFill>
                <a:latin typeface="微软雅黑" pitchFamily="34" charset="-122"/>
                <a:ea typeface="微软雅黑" pitchFamily="34" charset="-122"/>
              </a:rPr>
              <a:t>基础承载平台</a:t>
            </a:r>
            <a:endParaRPr lang="en-US" altLang="zh-CN" sz="1000" b="1">
              <a:solidFill>
                <a:srgbClr val="0070C0"/>
              </a:solidFill>
              <a:latin typeface="微软雅黑" pitchFamily="34" charset="-122"/>
              <a:ea typeface="微软雅黑" pitchFamily="34" charset="-122"/>
            </a:endParaRPr>
          </a:p>
        </p:txBody>
      </p:sp>
      <p:sp>
        <p:nvSpPr>
          <p:cNvPr id="24596" name="矩形 9"/>
          <p:cNvSpPr>
            <a:spLocks noChangeArrowheads="1"/>
          </p:cNvSpPr>
          <p:nvPr/>
        </p:nvSpPr>
        <p:spPr bwMode="auto">
          <a:xfrm>
            <a:off x="754063" y="4583113"/>
            <a:ext cx="1441450"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Aft>
                <a:spcPct val="40000"/>
              </a:spcAft>
            </a:pPr>
            <a:r>
              <a:rPr lang="zh-CN" altLang="en-US" sz="1400" b="1">
                <a:solidFill>
                  <a:srgbClr val="0070C0"/>
                </a:solidFill>
                <a:latin typeface="微软雅黑" pitchFamily="34" charset="-122"/>
                <a:ea typeface="微软雅黑" pitchFamily="34" charset="-122"/>
              </a:rPr>
              <a:t>应用层管理平台</a:t>
            </a:r>
            <a:endParaRPr lang="en-US" altLang="zh-CN" sz="1000" b="1">
              <a:solidFill>
                <a:srgbClr val="0070C0"/>
              </a:solidFill>
              <a:latin typeface="微软雅黑" pitchFamily="34" charset="-122"/>
              <a:ea typeface="微软雅黑" pitchFamily="34" charset="-122"/>
            </a:endParaRPr>
          </a:p>
        </p:txBody>
      </p:sp>
      <p:sp>
        <p:nvSpPr>
          <p:cNvPr id="57" name="椭圆 56"/>
          <p:cNvSpPr/>
          <p:nvPr/>
        </p:nvSpPr>
        <p:spPr bwMode="auto">
          <a:xfrm>
            <a:off x="7197725" y="492547"/>
            <a:ext cx="723900" cy="67786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8" name="椭圆 57"/>
          <p:cNvSpPr/>
          <p:nvPr/>
        </p:nvSpPr>
        <p:spPr bwMode="auto">
          <a:xfrm>
            <a:off x="8061325" y="476672"/>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59" name="椭圆 58"/>
          <p:cNvSpPr/>
          <p:nvPr/>
        </p:nvSpPr>
        <p:spPr bwMode="auto">
          <a:xfrm>
            <a:off x="63341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Tree>
    <p:extLst>
      <p:ext uri="{BB962C8B-B14F-4D97-AF65-F5344CB8AC3E}">
        <p14:creationId xmlns:p14="http://schemas.microsoft.com/office/powerpoint/2010/main" val="157969080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539750" y="4652963"/>
            <a:ext cx="82804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en-US" altLang="zh-CN" sz="1600" b="1">
                <a:latin typeface="微软雅黑" pitchFamily="34" charset="-122"/>
                <a:ea typeface="微软雅黑" pitchFamily="34" charset="-122"/>
              </a:rPr>
              <a:t>—— </a:t>
            </a:r>
            <a:r>
              <a:rPr lang="zh-CN" altLang="en-US" sz="1600" b="1">
                <a:latin typeface="微软雅黑" pitchFamily="34" charset="-122"/>
                <a:ea typeface="微软雅黑" pitchFamily="34" charset="-122"/>
              </a:rPr>
              <a:t>以智能互联天府新城规划为基础，以高新区智能城市光网建设工作会的召开为突破</a:t>
            </a:r>
            <a:endParaRPr lang="en-US" altLang="zh-CN" sz="1600" b="1">
              <a:latin typeface="微软雅黑" pitchFamily="34" charset="-122"/>
              <a:ea typeface="微软雅黑" pitchFamily="34" charset="-122"/>
            </a:endParaRPr>
          </a:p>
          <a:p>
            <a:pPr>
              <a:lnSpc>
                <a:spcPct val="150000"/>
              </a:lnSpc>
            </a:pPr>
            <a:r>
              <a:rPr lang="en-US" altLang="zh-CN" sz="1600" b="1">
                <a:latin typeface="微软雅黑" pitchFamily="34" charset="-122"/>
                <a:ea typeface="微软雅黑" pitchFamily="34" charset="-122"/>
              </a:rPr>
              <a:t>        </a:t>
            </a:r>
            <a:r>
              <a:rPr lang="zh-CN" altLang="en-US" sz="1600" b="1">
                <a:latin typeface="微软雅黑" pitchFamily="34" charset="-122"/>
                <a:ea typeface="微软雅黑" pitchFamily="34" charset="-122"/>
              </a:rPr>
              <a:t>口，天府新城智能城市建设正式启动；</a:t>
            </a:r>
            <a:endParaRPr lang="en-US" altLang="zh-CN" sz="1600" b="1">
              <a:latin typeface="微软雅黑" pitchFamily="34" charset="-122"/>
              <a:ea typeface="微软雅黑" pitchFamily="34" charset="-122"/>
            </a:endParaRPr>
          </a:p>
          <a:p>
            <a:pPr>
              <a:lnSpc>
                <a:spcPct val="150000"/>
              </a:lnSpc>
            </a:pPr>
            <a:r>
              <a:rPr lang="en-US" altLang="zh-CN" sz="1600" b="1">
                <a:latin typeface="微软雅黑" pitchFamily="34" charset="-122"/>
                <a:ea typeface="微软雅黑" pitchFamily="34" charset="-122"/>
              </a:rPr>
              <a:t>—— </a:t>
            </a:r>
            <a:r>
              <a:rPr lang="zh-CN" altLang="en-US" sz="1600" b="1">
                <a:latin typeface="微软雅黑" pitchFamily="34" charset="-122"/>
                <a:ea typeface="微软雅黑" pitchFamily="34" charset="-122"/>
              </a:rPr>
              <a:t>截止</a:t>
            </a:r>
            <a:r>
              <a:rPr lang="en-US" altLang="zh-CN" sz="1600" b="1">
                <a:latin typeface="微软雅黑" pitchFamily="34" charset="-122"/>
                <a:ea typeface="微软雅黑" pitchFamily="34" charset="-122"/>
              </a:rPr>
              <a:t>2011</a:t>
            </a:r>
            <a:r>
              <a:rPr lang="zh-CN" altLang="en-US" sz="1600" b="1">
                <a:latin typeface="微软雅黑" pitchFamily="34" charset="-122"/>
                <a:ea typeface="微软雅黑" pitchFamily="34" charset="-122"/>
              </a:rPr>
              <a:t>年底，高新区签约光网建设及智慧光网小区共计</a:t>
            </a:r>
            <a:r>
              <a:rPr lang="en-US" altLang="zh-CN" sz="1600" b="1">
                <a:latin typeface="微软雅黑" pitchFamily="34" charset="-122"/>
                <a:ea typeface="微软雅黑" pitchFamily="34" charset="-122"/>
              </a:rPr>
              <a:t>18</a:t>
            </a:r>
            <a:r>
              <a:rPr lang="zh-CN" altLang="en-US" sz="1600" b="1">
                <a:latin typeface="微软雅黑" pitchFamily="34" charset="-122"/>
                <a:ea typeface="微软雅黑" pitchFamily="34" charset="-122"/>
              </a:rPr>
              <a:t>家，覆盖用户超过</a:t>
            </a:r>
            <a:endParaRPr lang="en-US" altLang="zh-CN" sz="1600" b="1">
              <a:latin typeface="微软雅黑" pitchFamily="34" charset="-122"/>
              <a:ea typeface="微软雅黑" pitchFamily="34" charset="-122"/>
            </a:endParaRPr>
          </a:p>
          <a:p>
            <a:pPr>
              <a:lnSpc>
                <a:spcPct val="150000"/>
              </a:lnSpc>
            </a:pPr>
            <a:r>
              <a:rPr lang="en-US" altLang="zh-CN" sz="1600" b="1">
                <a:latin typeface="微软雅黑" pitchFamily="34" charset="-122"/>
                <a:ea typeface="微软雅黑" pitchFamily="34" charset="-122"/>
              </a:rPr>
              <a:t>        5400</a:t>
            </a:r>
            <a:r>
              <a:rPr lang="zh-CN" altLang="en-US" sz="1600" b="1">
                <a:latin typeface="微软雅黑" pitchFamily="34" charset="-122"/>
                <a:ea typeface="微软雅黑" pitchFamily="34" charset="-122"/>
              </a:rPr>
              <a:t>户。</a:t>
            </a:r>
            <a:endParaRPr lang="en-US" altLang="zh-CN" sz="1600" b="1">
              <a:latin typeface="微软雅黑" pitchFamily="34" charset="-122"/>
              <a:ea typeface="微软雅黑" pitchFamily="34" charset="-122"/>
            </a:endParaRPr>
          </a:p>
        </p:txBody>
      </p:sp>
      <p:sp>
        <p:nvSpPr>
          <p:cNvPr id="10243" name="矩形 15"/>
          <p:cNvSpPr>
            <a:spLocks noChangeArrowheads="1"/>
          </p:cNvSpPr>
          <p:nvPr/>
        </p:nvSpPr>
        <p:spPr bwMode="auto">
          <a:xfrm>
            <a:off x="827088" y="2209800"/>
            <a:ext cx="1512887"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zh-CN" altLang="en-US" sz="2000">
                <a:solidFill>
                  <a:schemeClr val="tx2"/>
                </a:solidFill>
                <a:latin typeface="微软雅黑" pitchFamily="34" charset="-122"/>
                <a:ea typeface="微软雅黑" pitchFamily="34" charset="-122"/>
              </a:rPr>
              <a:t>基础先行</a:t>
            </a:r>
            <a:endParaRPr lang="en-US" altLang="zh-CN" sz="2000">
              <a:solidFill>
                <a:schemeClr val="tx2"/>
              </a:solidFill>
              <a:latin typeface="微软雅黑" pitchFamily="34" charset="-122"/>
              <a:ea typeface="微软雅黑" pitchFamily="34" charset="-122"/>
            </a:endParaRPr>
          </a:p>
          <a:p>
            <a:pPr>
              <a:lnSpc>
                <a:spcPct val="120000"/>
              </a:lnSpc>
            </a:pPr>
            <a:r>
              <a:rPr lang="zh-CN" altLang="en-US" sz="2000">
                <a:solidFill>
                  <a:schemeClr val="tx2"/>
                </a:solidFill>
                <a:latin typeface="微软雅黑" pitchFamily="34" charset="-122"/>
                <a:ea typeface="微软雅黑" pitchFamily="34" charset="-122"/>
              </a:rPr>
              <a:t>标准先行</a:t>
            </a:r>
            <a:endParaRPr lang="en-US" altLang="zh-CN" sz="2000">
              <a:solidFill>
                <a:schemeClr val="tx2"/>
              </a:solidFill>
              <a:latin typeface="微软雅黑" pitchFamily="34" charset="-122"/>
              <a:ea typeface="微软雅黑" pitchFamily="34" charset="-122"/>
            </a:endParaRPr>
          </a:p>
          <a:p>
            <a:pPr>
              <a:lnSpc>
                <a:spcPct val="120000"/>
              </a:lnSpc>
            </a:pPr>
            <a:r>
              <a:rPr lang="zh-CN" altLang="en-US" sz="2000">
                <a:solidFill>
                  <a:schemeClr val="tx2"/>
                </a:solidFill>
                <a:latin typeface="微软雅黑" pitchFamily="34" charset="-122"/>
                <a:ea typeface="微软雅黑" pitchFamily="34" charset="-122"/>
              </a:rPr>
              <a:t>政府主导</a:t>
            </a:r>
            <a:endParaRPr lang="en-US" altLang="zh-CN" sz="2000">
              <a:solidFill>
                <a:schemeClr val="tx2"/>
              </a:solidFill>
              <a:latin typeface="微软雅黑" pitchFamily="34" charset="-122"/>
              <a:ea typeface="微软雅黑" pitchFamily="34" charset="-122"/>
            </a:endParaRPr>
          </a:p>
          <a:p>
            <a:pPr>
              <a:lnSpc>
                <a:spcPct val="120000"/>
              </a:lnSpc>
            </a:pPr>
            <a:r>
              <a:rPr lang="zh-CN" altLang="en-US" sz="2000">
                <a:solidFill>
                  <a:schemeClr val="tx2"/>
                </a:solidFill>
                <a:latin typeface="微软雅黑" pitchFamily="34" charset="-122"/>
                <a:ea typeface="微软雅黑" pitchFamily="34" charset="-122"/>
              </a:rPr>
              <a:t>多方参与</a:t>
            </a:r>
            <a:endParaRPr lang="en-US" altLang="zh-CN" sz="2000">
              <a:solidFill>
                <a:schemeClr val="tx2"/>
              </a:solidFill>
              <a:latin typeface="微软雅黑" pitchFamily="34" charset="-122"/>
              <a:ea typeface="微软雅黑" pitchFamily="34" charset="-122"/>
            </a:endParaRPr>
          </a:p>
          <a:p>
            <a:pPr>
              <a:lnSpc>
                <a:spcPct val="120000"/>
              </a:lnSpc>
            </a:pPr>
            <a:r>
              <a:rPr lang="zh-CN" altLang="en-US" sz="2000">
                <a:solidFill>
                  <a:schemeClr val="tx2"/>
                </a:solidFill>
                <a:latin typeface="微软雅黑" pitchFamily="34" charset="-122"/>
                <a:ea typeface="微软雅黑" pitchFamily="34" charset="-122"/>
              </a:rPr>
              <a:t>合作共赢</a:t>
            </a:r>
            <a:endParaRPr lang="en-US" altLang="zh-CN" sz="2000">
              <a:solidFill>
                <a:schemeClr val="tx2"/>
              </a:solidFill>
              <a:latin typeface="微软雅黑" pitchFamily="34" charset="-122"/>
              <a:ea typeface="微软雅黑" pitchFamily="34" charset="-122"/>
            </a:endParaRPr>
          </a:p>
        </p:txBody>
      </p:sp>
      <p:grpSp>
        <p:nvGrpSpPr>
          <p:cNvPr id="10244" name="组合 68"/>
          <p:cNvGrpSpPr>
            <a:grpSpLocks/>
          </p:cNvGrpSpPr>
          <p:nvPr/>
        </p:nvGrpSpPr>
        <p:grpSpPr bwMode="auto">
          <a:xfrm>
            <a:off x="0" y="344488"/>
            <a:ext cx="9144000" cy="579437"/>
            <a:chOff x="0" y="343673"/>
            <a:chExt cx="9144000" cy="580166"/>
          </a:xfrm>
        </p:grpSpPr>
        <p:sp>
          <p:nvSpPr>
            <p:cNvPr id="10251" name="Text Box 3"/>
            <p:cNvSpPr txBox="1">
              <a:spLocks noChangeArrowheads="1"/>
            </p:cNvSpPr>
            <p:nvPr/>
          </p:nvSpPr>
          <p:spPr bwMode="auto">
            <a:xfrm>
              <a:off x="255588" y="343673"/>
              <a:ext cx="6261100" cy="462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400" b="1" smtClean="0">
                  <a:solidFill>
                    <a:srgbClr val="0070C0"/>
                  </a:solidFill>
                  <a:latin typeface="微软雅黑" pitchFamily="34" charset="-122"/>
                  <a:ea typeface="微软雅黑" pitchFamily="34" charset="-122"/>
                </a:rPr>
                <a:t>电信智慧</a:t>
              </a:r>
              <a:r>
                <a:rPr lang="zh-CN" altLang="en-US" sz="2400" b="1">
                  <a:solidFill>
                    <a:srgbClr val="0070C0"/>
                  </a:solidFill>
                  <a:latin typeface="微软雅黑" pitchFamily="34" charset="-122"/>
                  <a:ea typeface="微软雅黑" pitchFamily="34" charset="-122"/>
                </a:rPr>
                <a:t>园区</a:t>
              </a:r>
              <a:r>
                <a:rPr lang="zh-CN" altLang="en-US" sz="2400" b="1" smtClean="0">
                  <a:solidFill>
                    <a:srgbClr val="0070C0"/>
                  </a:solidFill>
                  <a:latin typeface="微软雅黑" pitchFamily="34" charset="-122"/>
                  <a:ea typeface="微软雅黑" pitchFamily="34" charset="-122"/>
                </a:rPr>
                <a:t>试点在 </a:t>
              </a:r>
              <a:r>
                <a:rPr lang="zh-CN" altLang="en-US" sz="2400" b="1" smtClean="0">
                  <a:solidFill>
                    <a:srgbClr val="FF3300"/>
                  </a:solidFill>
                  <a:latin typeface="微软雅黑" pitchFamily="34" charset="-122"/>
                  <a:ea typeface="微软雅黑" pitchFamily="34" charset="-122"/>
                </a:rPr>
                <a:t>成都高新区 </a:t>
              </a:r>
              <a:r>
                <a:rPr lang="zh-CN" altLang="en-US" sz="2400" b="1" smtClean="0">
                  <a:solidFill>
                    <a:srgbClr val="0070C0"/>
                  </a:solidFill>
                  <a:latin typeface="微软雅黑" pitchFamily="34" charset="-122"/>
                  <a:ea typeface="微软雅黑" pitchFamily="34" charset="-122"/>
                </a:rPr>
                <a:t>顺利推进</a:t>
              </a:r>
              <a:endParaRPr lang="zh-CN" altLang="zh-CN" sz="2400" b="1">
                <a:solidFill>
                  <a:srgbClr val="0070C0"/>
                </a:solidFill>
                <a:latin typeface="微软雅黑" pitchFamily="34" charset="-122"/>
                <a:ea typeface="微软雅黑" pitchFamily="34" charset="-122"/>
              </a:endParaRPr>
            </a:p>
          </p:txBody>
        </p:sp>
        <p:cxnSp>
          <p:nvCxnSpPr>
            <p:cNvPr id="22" name="直接连接符 21"/>
            <p:cNvCxnSpPr/>
            <p:nvPr/>
          </p:nvCxnSpPr>
          <p:spPr>
            <a:xfrm>
              <a:off x="0" y="923839"/>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0245" name="TextBox 26"/>
          <p:cNvSpPr txBox="1">
            <a:spLocks noChangeArrowheads="1"/>
          </p:cNvSpPr>
          <p:nvPr/>
        </p:nvSpPr>
        <p:spPr bwMode="auto">
          <a:xfrm>
            <a:off x="401638" y="1341438"/>
            <a:ext cx="7339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a:latin typeface="微软雅黑" pitchFamily="34" charset="-122"/>
                <a:ea typeface="微软雅黑" pitchFamily="34" charset="-122"/>
              </a:rPr>
              <a:t>以成都高新区</a:t>
            </a:r>
            <a:r>
              <a:rPr lang="zh-CN" altLang="en-US" b="1">
                <a:solidFill>
                  <a:srgbClr val="FF0000"/>
                </a:solidFill>
                <a:latin typeface="微软雅黑" pitchFamily="34" charset="-122"/>
                <a:ea typeface="微软雅黑" pitchFamily="34" charset="-122"/>
              </a:rPr>
              <a:t>智能互联天府新城</a:t>
            </a:r>
            <a:r>
              <a:rPr lang="zh-CN" altLang="en-US">
                <a:latin typeface="微软雅黑" pitchFamily="34" charset="-122"/>
                <a:ea typeface="微软雅黑" pitchFamily="34" charset="-122"/>
              </a:rPr>
              <a:t>为试点，积极推进光网小区示范建设</a:t>
            </a:r>
          </a:p>
        </p:txBody>
      </p:sp>
      <p:sp>
        <p:nvSpPr>
          <p:cNvPr id="2" name="圆角矩形 1"/>
          <p:cNvSpPr/>
          <p:nvPr/>
        </p:nvSpPr>
        <p:spPr>
          <a:xfrm>
            <a:off x="398463" y="4581525"/>
            <a:ext cx="8421687" cy="1655763"/>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 name="圆角矩形 2"/>
          <p:cNvSpPr/>
          <p:nvPr/>
        </p:nvSpPr>
        <p:spPr>
          <a:xfrm>
            <a:off x="468313" y="2060575"/>
            <a:ext cx="1871662" cy="2292350"/>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7" name="矩形 16"/>
          <p:cNvSpPr/>
          <p:nvPr/>
        </p:nvSpPr>
        <p:spPr>
          <a:xfrm>
            <a:off x="323850" y="2349500"/>
            <a:ext cx="320675" cy="158432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algn="ctr">
              <a:defRPr/>
            </a:pPr>
            <a:r>
              <a:rPr lang="zh-CN" altLang="en-US" sz="2000" b="1" smtClean="0">
                <a:solidFill>
                  <a:srgbClr val="0070C0"/>
                </a:solidFill>
                <a:latin typeface="微软雅黑" pitchFamily="34" charset="-122"/>
                <a:ea typeface="微软雅黑" pitchFamily="34" charset="-122"/>
              </a:rPr>
              <a:t>总体</a:t>
            </a:r>
            <a:r>
              <a:rPr lang="zh-CN" altLang="en-US" sz="2000" b="1">
                <a:solidFill>
                  <a:srgbClr val="0070C0"/>
                </a:solidFill>
                <a:latin typeface="微软雅黑" pitchFamily="34" charset="-122"/>
                <a:ea typeface="微软雅黑" pitchFamily="34" charset="-122"/>
              </a:rPr>
              <a:t>原则</a:t>
            </a:r>
          </a:p>
        </p:txBody>
      </p:sp>
      <p:sp>
        <p:nvSpPr>
          <p:cNvPr id="4" name="圆角矩形 3"/>
          <p:cNvSpPr/>
          <p:nvPr/>
        </p:nvSpPr>
        <p:spPr>
          <a:xfrm>
            <a:off x="2627313" y="2060575"/>
            <a:ext cx="2952750" cy="2232025"/>
          </a:xfrm>
          <a:prstGeom prst="roundRect">
            <a:avLst/>
          </a:prstGeom>
          <a:blipFill dpi="0" rotWithShape="1">
            <a:blip r:embed="rId2" cstate="email">
              <a:extLst>
                <a:ext uri="{28A0092B-C50C-407E-A947-70E740481C1C}">
                  <a14:useLocalDpi xmlns:a14="http://schemas.microsoft.com/office/drawing/2010/main"/>
                </a:ext>
              </a:extLst>
            </a:blip>
            <a:srcRect/>
            <a:stretch>
              <a:fillRect/>
            </a:stretch>
          </a:bli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 name="圆角矩形 4"/>
          <p:cNvSpPr/>
          <p:nvPr/>
        </p:nvSpPr>
        <p:spPr>
          <a:xfrm>
            <a:off x="5832475" y="2060575"/>
            <a:ext cx="2987675" cy="2222500"/>
          </a:xfrm>
          <a:prstGeom prst="roundRect">
            <a:avLst/>
          </a:prstGeom>
          <a:blipFill dpi="0" rotWithShape="1">
            <a:blip r:embed="rId3" cstate="email">
              <a:extLst>
                <a:ext uri="{28A0092B-C50C-407E-A947-70E740481C1C}">
                  <a14:useLocalDpi xmlns:a14="http://schemas.microsoft.com/office/drawing/2010/main"/>
                </a:ext>
              </a:extLst>
            </a:blip>
            <a:srcRect/>
            <a:stretch>
              <a:fillRect/>
            </a:stretch>
          </a:bli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6" name="椭圆 15"/>
          <p:cNvSpPr/>
          <p:nvPr/>
        </p:nvSpPr>
        <p:spPr bwMode="auto">
          <a:xfrm>
            <a:off x="7197725" y="492547"/>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8" name="椭圆 17"/>
          <p:cNvSpPr/>
          <p:nvPr/>
        </p:nvSpPr>
        <p:spPr bwMode="auto">
          <a:xfrm>
            <a:off x="80613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9" name="椭圆 18"/>
          <p:cNvSpPr/>
          <p:nvPr/>
        </p:nvSpPr>
        <p:spPr bwMode="auto">
          <a:xfrm>
            <a:off x="6334125" y="476672"/>
            <a:ext cx="723900" cy="677862"/>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Tree>
    <p:extLst>
      <p:ext uri="{BB962C8B-B14F-4D97-AF65-F5344CB8AC3E}">
        <p14:creationId xmlns:p14="http://schemas.microsoft.com/office/powerpoint/2010/main" val="408527250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椭圆 7"/>
          <p:cNvSpPr/>
          <p:nvPr/>
        </p:nvSpPr>
        <p:spPr>
          <a:xfrm>
            <a:off x="2843808" y="1700808"/>
            <a:ext cx="4176464" cy="3888432"/>
          </a:xfrm>
          <a:prstGeom prst="ellipse">
            <a:avLst/>
          </a:prstGeom>
          <a:noFill/>
          <a:ln w="38100">
            <a:solidFill>
              <a:srgbClr val="FFFF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04453" name="Picture 3" descr="u=1956616401,2736009396&amp;fm=0&amp;gp=0">
            <a:hlinkClick r:id="rId2"/>
          </p:cNvPr>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95788" y="1412875"/>
            <a:ext cx="971550" cy="993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4454" name="Picture 4" descr="20060817-4-2"/>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00338" y="3141663"/>
            <a:ext cx="971550" cy="993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4455" name="Picture 15" descr="电子站牌"/>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92838" y="4811713"/>
            <a:ext cx="971550" cy="993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4456" name="Picture 8" descr="行政执法人员"/>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00338" y="4811713"/>
            <a:ext cx="971550" cy="993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4457" name="Picture 5" descr="first"/>
          <p:cNvPicPr>
            <a:picLocks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700338" y="1412875"/>
            <a:ext cx="971550" cy="993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4458" name="Picture 9"/>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192838" y="3141663"/>
            <a:ext cx="971550" cy="993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4459" name="Picture 10"/>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92838" y="1412875"/>
            <a:ext cx="971550" cy="993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4460" name="Picture 3"/>
          <p:cNvPicPr>
            <a:picLocks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395788" y="4811713"/>
            <a:ext cx="971550" cy="993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4461" name="TextBox 1"/>
          <p:cNvSpPr txBox="1">
            <a:spLocks noChangeArrowheads="1"/>
          </p:cNvSpPr>
          <p:nvPr/>
        </p:nvSpPr>
        <p:spPr bwMode="auto">
          <a:xfrm>
            <a:off x="755650" y="2940050"/>
            <a:ext cx="1728788"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r>
              <a:rPr lang="zh-CN" altLang="en-US" sz="4400"/>
              <a:t>谢</a:t>
            </a:r>
            <a:endParaRPr lang="en-US" altLang="zh-CN" sz="4400"/>
          </a:p>
          <a:p>
            <a:r>
              <a:rPr lang="zh-CN" altLang="en-US" sz="4400"/>
              <a:t>谢！</a:t>
            </a:r>
          </a:p>
        </p:txBody>
      </p:sp>
      <p:sp>
        <p:nvSpPr>
          <p:cNvPr id="3" name="椭圆 2"/>
          <p:cNvSpPr/>
          <p:nvPr/>
        </p:nvSpPr>
        <p:spPr>
          <a:xfrm>
            <a:off x="3851920" y="2564904"/>
            <a:ext cx="2124794" cy="2088232"/>
          </a:xfrm>
          <a:prstGeom prst="ellipse">
            <a:avLst/>
          </a:prstGeom>
          <a:blipFill dpi="0" rotWithShape="1">
            <a:blip r:embed="rId11" cstate="email">
              <a:extLst>
                <a:ext uri="{28A0092B-C50C-407E-A947-70E740481C1C}">
                  <a14:useLocalDpi xmlns:a14="http://schemas.microsoft.com/office/drawing/2010/main"/>
                </a:ext>
              </a:extLst>
            </a:blip>
            <a:srcRect/>
            <a:stretch>
              <a:fillRect/>
            </a:stretch>
          </a:blipFill>
          <a:effectLst>
            <a:glow rad="228600">
              <a:schemeClr val="accent3">
                <a:satMod val="175000"/>
                <a:alpha val="4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4465" name="TextBox 14"/>
          <p:cNvSpPr txBox="1">
            <a:spLocks noChangeArrowheads="1"/>
          </p:cNvSpPr>
          <p:nvPr/>
        </p:nvSpPr>
        <p:spPr bwMode="auto">
          <a:xfrm>
            <a:off x="7740650" y="1700213"/>
            <a:ext cx="4318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r>
              <a:rPr lang="zh-CN" altLang="en-US" sz="2400" b="1" smtClean="0">
                <a:latin typeface="微软雅黑" pitchFamily="34" charset="-122"/>
                <a:ea typeface="微软雅黑" pitchFamily="34" charset="-122"/>
              </a:rPr>
              <a:t>智慧园区</a:t>
            </a:r>
            <a:endParaRPr lang="en-US" altLang="zh-CN" sz="2400" b="1" smtClean="0">
              <a:latin typeface="微软雅黑" pitchFamily="34" charset="-122"/>
              <a:ea typeface="微软雅黑" pitchFamily="34" charset="-122"/>
            </a:endParaRPr>
          </a:p>
          <a:p>
            <a:endParaRPr lang="en-US" altLang="zh-CN" sz="2400" b="1" smtClean="0">
              <a:latin typeface="微软雅黑" pitchFamily="34" charset="-122"/>
              <a:ea typeface="微软雅黑" pitchFamily="34" charset="-122"/>
            </a:endParaRPr>
          </a:p>
          <a:p>
            <a:endParaRPr lang="en-US" altLang="zh-CN" sz="2400" b="1">
              <a:latin typeface="微软雅黑" pitchFamily="34" charset="-122"/>
              <a:ea typeface="微软雅黑" pitchFamily="34" charset="-122"/>
            </a:endParaRPr>
          </a:p>
          <a:p>
            <a:r>
              <a:rPr lang="zh-CN" altLang="en-US" sz="2400" b="1" smtClean="0">
                <a:latin typeface="微软雅黑" pitchFamily="34" charset="-122"/>
                <a:ea typeface="微软雅黑" pitchFamily="34" charset="-122"/>
              </a:rPr>
              <a:t>智赢未来</a:t>
            </a:r>
            <a:endParaRPr lang="zh-CN" altLang="en-US" sz="2400" b="1">
              <a:latin typeface="微软雅黑" pitchFamily="34" charset="-122"/>
              <a:ea typeface="微软雅黑" pitchFamily="34" charset="-122"/>
            </a:endParaRPr>
          </a:p>
        </p:txBody>
      </p:sp>
    </p:spTree>
    <p:extLst>
      <p:ext uri="{BB962C8B-B14F-4D97-AF65-F5344CB8AC3E}">
        <p14:creationId xmlns:p14="http://schemas.microsoft.com/office/powerpoint/2010/main" val="22483301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repeatCount="indefinite" fill="hold" nodeType="withEffect">
                                  <p:stCondLst>
                                    <p:cond delay="0"/>
                                  </p:stCondLst>
                                  <p:endCondLst>
                                    <p:cond evt="onNext" delay="0">
                                      <p:tgtEl>
                                        <p:sldTgt/>
                                      </p:tgtEl>
                                    </p:cond>
                                  </p:end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4" name="直接连接符 3"/>
          <p:cNvCxnSpPr/>
          <p:nvPr/>
        </p:nvCxnSpPr>
        <p:spPr>
          <a:xfrm>
            <a:off x="1767683" y="5229199"/>
            <a:ext cx="500061"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9" name="组合 28"/>
          <p:cNvGrpSpPr/>
          <p:nvPr/>
        </p:nvGrpSpPr>
        <p:grpSpPr>
          <a:xfrm>
            <a:off x="251520" y="3428999"/>
            <a:ext cx="1872208" cy="830997"/>
            <a:chOff x="251520" y="3428999"/>
            <a:chExt cx="1872208" cy="830997"/>
          </a:xfrm>
        </p:grpSpPr>
        <p:sp>
          <p:nvSpPr>
            <p:cNvPr id="80" name="Line 61"/>
            <p:cNvSpPr>
              <a:spLocks noChangeShapeType="1"/>
            </p:cNvSpPr>
            <p:nvPr/>
          </p:nvSpPr>
          <p:spPr bwMode="auto">
            <a:xfrm>
              <a:off x="1623667" y="3800010"/>
              <a:ext cx="50006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sp>
          <p:nvSpPr>
            <p:cNvPr id="15375" name="Text Box 35"/>
            <p:cNvSpPr txBox="1">
              <a:spLocks noChangeArrowheads="1"/>
            </p:cNvSpPr>
            <p:nvPr/>
          </p:nvSpPr>
          <p:spPr bwMode="black">
            <a:xfrm>
              <a:off x="395536" y="3501008"/>
              <a:ext cx="1079971"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zh-CN" altLang="en-US" sz="1600" b="1" smtClean="0">
                  <a:latin typeface="微软雅黑" pitchFamily="34" charset="-122"/>
                  <a:ea typeface="微软雅黑" pitchFamily="34" charset="-122"/>
                </a:rPr>
                <a:t>智慧社区</a:t>
              </a:r>
              <a:endParaRPr lang="en-US" altLang="zh-CN" sz="1600" b="1" smtClean="0">
                <a:latin typeface="微软雅黑" pitchFamily="34" charset="-122"/>
                <a:ea typeface="微软雅黑" pitchFamily="34" charset="-122"/>
              </a:endParaRPr>
            </a:p>
            <a:p>
              <a:pPr eaLnBrk="1" hangingPunct="1"/>
              <a:r>
                <a:rPr lang="zh-CN" altLang="en-US" sz="1600" b="1" smtClean="0">
                  <a:latin typeface="微软雅黑" pitchFamily="34" charset="-122"/>
                  <a:ea typeface="微软雅黑" pitchFamily="34" charset="-122"/>
                </a:rPr>
                <a:t>智慧家庭</a:t>
              </a:r>
              <a:endParaRPr lang="en-US" altLang="zh-CN" sz="1600" b="1" smtClean="0">
                <a:latin typeface="微软雅黑" pitchFamily="34" charset="-122"/>
                <a:ea typeface="微软雅黑" pitchFamily="34" charset="-122"/>
              </a:endParaRPr>
            </a:p>
            <a:p>
              <a:pPr eaLnBrk="1" hangingPunct="1">
                <a:lnSpc>
                  <a:spcPct val="50000"/>
                </a:lnSpc>
              </a:pPr>
              <a:r>
                <a:rPr lang="zh-CN" altLang="en-US" sz="1400" b="1" smtClean="0">
                  <a:latin typeface="微软雅黑" pitchFamily="34" charset="-122"/>
                  <a:ea typeface="微软雅黑" pitchFamily="34" charset="-122"/>
                </a:rPr>
                <a:t>。。。</a:t>
              </a:r>
              <a:endParaRPr lang="zh-CN" altLang="en-US" sz="1400" b="1">
                <a:latin typeface="微软雅黑" pitchFamily="34" charset="-122"/>
                <a:ea typeface="微软雅黑" pitchFamily="34" charset="-122"/>
              </a:endParaRPr>
            </a:p>
          </p:txBody>
        </p:sp>
        <p:sp>
          <p:nvSpPr>
            <p:cNvPr id="15385" name="AutoShape 49"/>
            <p:cNvSpPr>
              <a:spLocks noChangeArrowheads="1"/>
            </p:cNvSpPr>
            <p:nvPr/>
          </p:nvSpPr>
          <p:spPr bwMode="auto">
            <a:xfrm>
              <a:off x="251520" y="3428999"/>
              <a:ext cx="1370994" cy="830997"/>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endParaRPr lang="zh-CN" altLang="en-US">
                <a:latin typeface="微软雅黑" pitchFamily="34" charset="-122"/>
                <a:ea typeface="微软雅黑" pitchFamily="34" charset="-122"/>
              </a:endParaRPr>
            </a:p>
          </p:txBody>
        </p:sp>
        <p:cxnSp>
          <p:nvCxnSpPr>
            <p:cNvPr id="12" name="肘形连接符 11"/>
            <p:cNvCxnSpPr/>
            <p:nvPr/>
          </p:nvCxnSpPr>
          <p:spPr>
            <a:xfrm rot="10800000" flipV="1">
              <a:off x="852162" y="3583986"/>
              <a:ext cx="1136531" cy="328616"/>
            </a:xfrm>
            <a:prstGeom prst="bentConnector4">
              <a:avLst>
                <a:gd name="adj1" fmla="val 23811"/>
                <a:gd name="adj2" fmla="val 169564"/>
              </a:avLst>
            </a:prstGeom>
            <a:noFill/>
            <a:ln>
              <a:noFill/>
            </a:ln>
          </p:spPr>
          <p:style>
            <a:lnRef idx="2">
              <a:schemeClr val="accent1">
                <a:shade val="50000"/>
              </a:schemeClr>
            </a:lnRef>
            <a:fillRef idx="1">
              <a:schemeClr val="accent1"/>
            </a:fillRef>
            <a:effectRef idx="0">
              <a:schemeClr val="accent1"/>
            </a:effectRef>
            <a:fontRef idx="minor">
              <a:schemeClr val="lt1"/>
            </a:fontRef>
          </p:style>
        </p:cxnSp>
      </p:grpSp>
      <p:grpSp>
        <p:nvGrpSpPr>
          <p:cNvPr id="95" name="组合 94"/>
          <p:cNvGrpSpPr/>
          <p:nvPr/>
        </p:nvGrpSpPr>
        <p:grpSpPr>
          <a:xfrm>
            <a:off x="1240501" y="1628800"/>
            <a:ext cx="6499851" cy="3816423"/>
            <a:chOff x="539552" y="1772816"/>
            <a:chExt cx="6499851" cy="3816423"/>
          </a:xfrm>
        </p:grpSpPr>
        <p:graphicFrame>
          <p:nvGraphicFramePr>
            <p:cNvPr id="96" name="图示 95"/>
            <p:cNvGraphicFramePr/>
            <p:nvPr>
              <p:extLst>
                <p:ext uri="{D42A27DB-BD31-4B8C-83A1-F6EECF244321}">
                  <p14:modId xmlns:p14="http://schemas.microsoft.com/office/powerpoint/2010/main" val="1168081535"/>
                </p:ext>
              </p:extLst>
            </p:nvPr>
          </p:nvGraphicFramePr>
          <p:xfrm>
            <a:off x="539552" y="1772816"/>
            <a:ext cx="6499851" cy="38164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7" name="椭圆 96"/>
            <p:cNvSpPr/>
            <p:nvPr/>
          </p:nvSpPr>
          <p:spPr>
            <a:xfrm>
              <a:off x="3399867" y="3861048"/>
              <a:ext cx="805693" cy="826220"/>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endParaRPr>
            </a:p>
          </p:txBody>
        </p:sp>
        <p:sp>
          <p:nvSpPr>
            <p:cNvPr id="98" name="矩形 97"/>
            <p:cNvSpPr/>
            <p:nvPr/>
          </p:nvSpPr>
          <p:spPr>
            <a:xfrm>
              <a:off x="3491880" y="2777953"/>
              <a:ext cx="656321" cy="369332"/>
            </a:xfrm>
            <a:prstGeom prst="rect">
              <a:avLst/>
            </a:prstGeom>
          </p:spPr>
          <p:txBody>
            <a:bodyPr wrap="none">
              <a:spAutoFit/>
            </a:bodyPr>
            <a:lstStyle/>
            <a:p>
              <a:r>
                <a:rPr lang="zh-CN" altLang="en-US"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政府</a:t>
              </a:r>
              <a:endParaRPr lang="en-US" altLang="zh-CN"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99" name="矩形 98"/>
            <p:cNvSpPr/>
            <p:nvPr/>
          </p:nvSpPr>
          <p:spPr>
            <a:xfrm>
              <a:off x="2483768" y="4869160"/>
              <a:ext cx="656321" cy="369332"/>
            </a:xfrm>
            <a:prstGeom prst="rect">
              <a:avLst/>
            </a:prstGeom>
          </p:spPr>
          <p:txBody>
            <a:bodyPr wrap="none">
              <a:spAutoFit/>
            </a:bodyPr>
            <a:lstStyle/>
            <a:p>
              <a:r>
                <a:rPr lang="zh-CN" altLang="en-US"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居民</a:t>
              </a:r>
              <a:endParaRPr lang="en-US" altLang="zh-CN"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00" name="矩形 99"/>
            <p:cNvSpPr/>
            <p:nvPr/>
          </p:nvSpPr>
          <p:spPr>
            <a:xfrm>
              <a:off x="4499992" y="4869160"/>
              <a:ext cx="656321" cy="369332"/>
            </a:xfrm>
            <a:prstGeom prst="rect">
              <a:avLst/>
            </a:prstGeom>
          </p:spPr>
          <p:txBody>
            <a:bodyPr wrap="none">
              <a:spAutoFit/>
            </a:bodyPr>
            <a:lstStyle/>
            <a:p>
              <a:r>
                <a:rPr lang="zh-CN" altLang="en-US"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企业</a:t>
              </a:r>
              <a:endParaRPr lang="en-US" altLang="zh-CN" b="1"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01" name="矩形 100"/>
            <p:cNvSpPr/>
            <p:nvPr/>
          </p:nvSpPr>
          <p:spPr>
            <a:xfrm>
              <a:off x="3491879" y="3950992"/>
              <a:ext cx="656321" cy="646331"/>
            </a:xfrm>
            <a:prstGeom prst="rect">
              <a:avLst/>
            </a:prstGeom>
          </p:spPr>
          <p:txBody>
            <a:bodyPr wrap="none">
              <a:spAutoFit/>
            </a:bodyPr>
            <a:lstStyle/>
            <a:p>
              <a:pPr lvl="0" algn="ctr"/>
              <a:r>
                <a:rPr lang="zh-CN" altLang="en-US" b="1" smtClean="0">
                  <a:solidFill>
                    <a:schemeClr val="bg1"/>
                  </a:solidFill>
                  <a:latin typeface="微软雅黑" pitchFamily="34" charset="-122"/>
                  <a:ea typeface="微软雅黑" pitchFamily="34" charset="-122"/>
                </a:rPr>
                <a:t>智慧</a:t>
              </a:r>
              <a:endParaRPr lang="en-US" altLang="zh-CN" b="1" smtClean="0">
                <a:solidFill>
                  <a:schemeClr val="bg1"/>
                </a:solidFill>
                <a:latin typeface="微软雅黑" pitchFamily="34" charset="-122"/>
                <a:ea typeface="微软雅黑" pitchFamily="34" charset="-122"/>
              </a:endParaRPr>
            </a:p>
            <a:p>
              <a:pPr lvl="0" algn="ctr"/>
              <a:r>
                <a:rPr lang="zh-CN" altLang="en-US" b="1" smtClean="0">
                  <a:solidFill>
                    <a:schemeClr val="bg1"/>
                  </a:solidFill>
                  <a:latin typeface="微软雅黑" pitchFamily="34" charset="-122"/>
                  <a:ea typeface="微软雅黑" pitchFamily="34" charset="-122"/>
                </a:rPr>
                <a:t>园区</a:t>
              </a:r>
              <a:endParaRPr lang="zh-CN" altLang="en-US" b="1">
                <a:solidFill>
                  <a:schemeClr val="bg1"/>
                </a:solidFill>
                <a:latin typeface="微软雅黑" pitchFamily="34" charset="-122"/>
                <a:ea typeface="微软雅黑" pitchFamily="34" charset="-122"/>
              </a:endParaRPr>
            </a:p>
          </p:txBody>
        </p:sp>
      </p:grpSp>
      <p:sp>
        <p:nvSpPr>
          <p:cNvPr id="15370" name="AutoShape 33"/>
          <p:cNvSpPr>
            <a:spLocks noChangeArrowheads="1"/>
          </p:cNvSpPr>
          <p:nvPr/>
        </p:nvSpPr>
        <p:spPr bwMode="auto">
          <a:xfrm>
            <a:off x="2699792" y="1052736"/>
            <a:ext cx="3608406" cy="576064"/>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en-US" altLang="zh-CN" sz="1400" b="1" smtClean="0">
                <a:latin typeface="微软雅黑" pitchFamily="34" charset="-122"/>
                <a:ea typeface="微软雅黑" pitchFamily="34" charset="-122"/>
              </a:rPr>
              <a:t>OA</a:t>
            </a:r>
            <a:r>
              <a:rPr lang="zh-CN" altLang="en-US" sz="1400" b="1" smtClean="0">
                <a:latin typeface="微软雅黑" pitchFamily="34" charset="-122"/>
                <a:ea typeface="微软雅黑" pitchFamily="34" charset="-122"/>
              </a:rPr>
              <a:t>办公 业务审批 视频会议 招商管理 。。。</a:t>
            </a:r>
            <a:endParaRPr lang="zh-CN" altLang="en-US" sz="1400" b="1">
              <a:latin typeface="微软雅黑" pitchFamily="34" charset="-122"/>
              <a:ea typeface="微软雅黑" pitchFamily="34" charset="-122"/>
            </a:endParaRPr>
          </a:p>
        </p:txBody>
      </p:sp>
      <p:grpSp>
        <p:nvGrpSpPr>
          <p:cNvPr id="15363" name="组合 68"/>
          <p:cNvGrpSpPr>
            <a:grpSpLocks/>
          </p:cNvGrpSpPr>
          <p:nvPr/>
        </p:nvGrpSpPr>
        <p:grpSpPr bwMode="auto">
          <a:xfrm>
            <a:off x="0" y="344488"/>
            <a:ext cx="9144000" cy="924271"/>
            <a:chOff x="0" y="343673"/>
            <a:chExt cx="9144000" cy="925433"/>
          </a:xfrm>
        </p:grpSpPr>
        <p:sp>
          <p:nvSpPr>
            <p:cNvPr id="15364" name="Text Box 3"/>
            <p:cNvSpPr txBox="1">
              <a:spLocks noChangeArrowheads="1"/>
            </p:cNvSpPr>
            <p:nvPr/>
          </p:nvSpPr>
          <p:spPr bwMode="auto">
            <a:xfrm>
              <a:off x="255116" y="343673"/>
              <a:ext cx="6261100" cy="523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algn="l" eaLnBrk="1" hangingPunct="1"/>
              <a:r>
                <a:rPr lang="zh-CN" altLang="en-US" sz="2800" b="1">
                  <a:solidFill>
                    <a:srgbClr val="FF0000"/>
                  </a:solidFill>
                  <a:ea typeface="微软雅黑" pitchFamily="34" charset="-122"/>
                </a:rPr>
                <a:t>智慧</a:t>
              </a:r>
              <a:r>
                <a:rPr lang="zh-CN" altLang="en-US" sz="2800" b="1" smtClean="0">
                  <a:solidFill>
                    <a:srgbClr val="FF0000"/>
                  </a:solidFill>
                  <a:ea typeface="微软雅黑" pitchFamily="34" charset="-122"/>
                </a:rPr>
                <a:t>园区</a:t>
              </a:r>
              <a:r>
                <a:rPr lang="zh-CN" altLang="en-US" sz="2800" b="1" smtClean="0">
                  <a:solidFill>
                    <a:srgbClr val="0070C0"/>
                  </a:solidFill>
                  <a:ea typeface="微软雅黑" pitchFamily="34" charset="-122"/>
                </a:rPr>
                <a:t>对园区</a:t>
              </a:r>
              <a:r>
                <a:rPr lang="zh-CN" altLang="en-US" sz="2800" b="1" smtClean="0">
                  <a:solidFill>
                    <a:srgbClr val="FF0000"/>
                  </a:solidFill>
                  <a:ea typeface="微软雅黑" pitchFamily="34" charset="-122"/>
                </a:rPr>
                <a:t>需求</a:t>
              </a:r>
              <a:r>
                <a:rPr lang="zh-CN" altLang="en-US" sz="2800" b="1" smtClean="0">
                  <a:solidFill>
                    <a:srgbClr val="0070C0"/>
                  </a:solidFill>
                  <a:ea typeface="微软雅黑" pitchFamily="34" charset="-122"/>
                </a:rPr>
                <a:t>的</a:t>
              </a:r>
              <a:r>
                <a:rPr lang="zh-CN" altLang="en-US" sz="2800" b="1" smtClean="0">
                  <a:solidFill>
                    <a:srgbClr val="FF0000"/>
                  </a:solidFill>
                  <a:ea typeface="微软雅黑" pitchFamily="34" charset="-122"/>
                </a:rPr>
                <a:t>响应</a:t>
              </a:r>
              <a:endParaRPr lang="zh-CN" altLang="en-US" sz="2800">
                <a:solidFill>
                  <a:srgbClr val="FF0000"/>
                </a:solidFill>
              </a:endParaRPr>
            </a:p>
          </p:txBody>
        </p:sp>
        <p:cxnSp>
          <p:nvCxnSpPr>
            <p:cNvPr id="65" name="直接连接符 64"/>
            <p:cNvCxnSpPr/>
            <p:nvPr/>
          </p:nvCxnSpPr>
          <p:spPr>
            <a:xfrm>
              <a:off x="0" y="923839"/>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6" name="椭圆 65"/>
            <p:cNvSpPr/>
            <p:nvPr/>
          </p:nvSpPr>
          <p:spPr>
            <a:xfrm>
              <a:off x="7232650" y="565183"/>
              <a:ext cx="723900" cy="703923"/>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zh-CN" sz="2000">
                <a:solidFill>
                  <a:schemeClr val="tx1"/>
                </a:solidFill>
                <a:latin typeface="Arial" pitchFamily="34" charset="0"/>
                <a:ea typeface="宋体" pitchFamily="2" charset="-122"/>
              </a:endParaRPr>
            </a:p>
          </p:txBody>
        </p:sp>
        <p:sp>
          <p:nvSpPr>
            <p:cNvPr id="67" name="椭圆 66"/>
            <p:cNvSpPr/>
            <p:nvPr/>
          </p:nvSpPr>
          <p:spPr>
            <a:xfrm>
              <a:off x="8096250" y="549288"/>
              <a:ext cx="723900" cy="703922"/>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zh-CN" sz="2000">
                <a:solidFill>
                  <a:schemeClr val="tx1"/>
                </a:solidFill>
                <a:latin typeface="Arial" pitchFamily="34" charset="0"/>
                <a:ea typeface="宋体" pitchFamily="2" charset="-122"/>
              </a:endParaRPr>
            </a:p>
          </p:txBody>
        </p:sp>
        <p:sp>
          <p:nvSpPr>
            <p:cNvPr id="68" name="椭圆 67"/>
            <p:cNvSpPr/>
            <p:nvPr/>
          </p:nvSpPr>
          <p:spPr>
            <a:xfrm>
              <a:off x="6369050" y="549288"/>
              <a:ext cx="723900" cy="703922"/>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zh-CN" sz="2000">
                <a:solidFill>
                  <a:schemeClr val="tx1"/>
                </a:solidFill>
                <a:latin typeface="Arial" pitchFamily="34" charset="0"/>
                <a:ea typeface="宋体" pitchFamily="2" charset="-122"/>
              </a:endParaRPr>
            </a:p>
          </p:txBody>
        </p:sp>
      </p:grpSp>
      <p:grpSp>
        <p:nvGrpSpPr>
          <p:cNvPr id="23" name="组合 22"/>
          <p:cNvGrpSpPr/>
          <p:nvPr/>
        </p:nvGrpSpPr>
        <p:grpSpPr>
          <a:xfrm>
            <a:off x="259261" y="4651394"/>
            <a:ext cx="1504427" cy="955849"/>
            <a:chOff x="259261" y="4446340"/>
            <a:chExt cx="1504427" cy="955849"/>
          </a:xfrm>
        </p:grpSpPr>
        <p:sp>
          <p:nvSpPr>
            <p:cNvPr id="15376" name="Text Box 35"/>
            <p:cNvSpPr txBox="1">
              <a:spLocks noChangeArrowheads="1"/>
            </p:cNvSpPr>
            <p:nvPr/>
          </p:nvSpPr>
          <p:spPr bwMode="black">
            <a:xfrm>
              <a:off x="471415" y="4448082"/>
              <a:ext cx="100424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r>
                <a:rPr lang="zh-CN" altLang="en-US" sz="1600" b="1">
                  <a:latin typeface="微软雅黑" pitchFamily="34" charset="-122"/>
                  <a:ea typeface="微软雅黑" pitchFamily="34" charset="-122"/>
                </a:rPr>
                <a:t>智慧疾控</a:t>
              </a:r>
              <a:endParaRPr lang="en-US" altLang="zh-CN" sz="1600" b="1">
                <a:latin typeface="微软雅黑" pitchFamily="34" charset="-122"/>
                <a:ea typeface="微软雅黑" pitchFamily="34" charset="-122"/>
              </a:endParaRPr>
            </a:p>
            <a:p>
              <a:pPr eaLnBrk="1" hangingPunct="1"/>
              <a:r>
                <a:rPr lang="zh-CN" altLang="en-US" sz="1600" b="1" smtClean="0">
                  <a:latin typeface="微软雅黑" pitchFamily="34" charset="-122"/>
                  <a:ea typeface="微软雅黑" pitchFamily="34" charset="-122"/>
                </a:rPr>
                <a:t>智慧</a:t>
              </a:r>
              <a:r>
                <a:rPr lang="zh-CN" altLang="en-US" sz="1600" b="1">
                  <a:latin typeface="微软雅黑" pitchFamily="34" charset="-122"/>
                  <a:ea typeface="微软雅黑" pitchFamily="34" charset="-122"/>
                </a:rPr>
                <a:t>医院</a:t>
              </a:r>
              <a:endParaRPr lang="en-US" altLang="zh-CN" sz="1600" b="1">
                <a:latin typeface="微软雅黑" pitchFamily="34" charset="-122"/>
                <a:ea typeface="微软雅黑" pitchFamily="34" charset="-122"/>
              </a:endParaRPr>
            </a:p>
            <a:p>
              <a:pPr eaLnBrk="1" hangingPunct="1"/>
              <a:r>
                <a:rPr lang="zh-CN" altLang="en-US" sz="1600" b="1" smtClean="0">
                  <a:latin typeface="微软雅黑" pitchFamily="34" charset="-122"/>
                  <a:ea typeface="微软雅黑" pitchFamily="34" charset="-122"/>
                </a:rPr>
                <a:t>智慧保健</a:t>
              </a:r>
              <a:endParaRPr lang="en-US" altLang="zh-CN" sz="1600" b="1" smtClean="0">
                <a:latin typeface="微软雅黑" pitchFamily="34" charset="-122"/>
                <a:ea typeface="微软雅黑" pitchFamily="34" charset="-122"/>
              </a:endParaRPr>
            </a:p>
            <a:p>
              <a:pPr eaLnBrk="1" hangingPunct="1">
                <a:lnSpc>
                  <a:spcPct val="50000"/>
                </a:lnSpc>
              </a:pPr>
              <a:r>
                <a:rPr lang="zh-CN" altLang="en-US" sz="1400" b="1" smtClean="0">
                  <a:latin typeface="微软雅黑" pitchFamily="34" charset="-122"/>
                  <a:ea typeface="微软雅黑" pitchFamily="34" charset="-122"/>
                </a:rPr>
                <a:t>。。。</a:t>
              </a:r>
              <a:endParaRPr lang="en-US" altLang="zh-CN" sz="1400" b="1" smtClean="0">
                <a:latin typeface="微软雅黑" pitchFamily="34" charset="-122"/>
                <a:ea typeface="微软雅黑" pitchFamily="34" charset="-122"/>
              </a:endParaRPr>
            </a:p>
          </p:txBody>
        </p:sp>
        <p:sp>
          <p:nvSpPr>
            <p:cNvPr id="15386" name="AutoShape 50"/>
            <p:cNvSpPr>
              <a:spLocks noChangeArrowheads="1"/>
            </p:cNvSpPr>
            <p:nvPr/>
          </p:nvSpPr>
          <p:spPr bwMode="auto">
            <a:xfrm>
              <a:off x="259261" y="4446340"/>
              <a:ext cx="1504427" cy="937846"/>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endParaRPr lang="zh-CN" altLang="en-US">
                <a:latin typeface="微软雅黑" pitchFamily="34" charset="-122"/>
                <a:ea typeface="微软雅黑" pitchFamily="34" charset="-122"/>
              </a:endParaRPr>
            </a:p>
          </p:txBody>
        </p:sp>
      </p:grpSp>
      <p:grpSp>
        <p:nvGrpSpPr>
          <p:cNvPr id="18" name="组合 17"/>
          <p:cNvGrpSpPr/>
          <p:nvPr/>
        </p:nvGrpSpPr>
        <p:grpSpPr>
          <a:xfrm>
            <a:off x="6812453" y="3462099"/>
            <a:ext cx="2196071" cy="830997"/>
            <a:chOff x="6812453" y="3428999"/>
            <a:chExt cx="2196071" cy="830997"/>
          </a:xfrm>
        </p:grpSpPr>
        <p:sp>
          <p:nvSpPr>
            <p:cNvPr id="15371" name="AutoShape 34"/>
            <p:cNvSpPr>
              <a:spLocks noChangeArrowheads="1"/>
            </p:cNvSpPr>
            <p:nvPr/>
          </p:nvSpPr>
          <p:spPr bwMode="auto">
            <a:xfrm>
              <a:off x="7312514" y="3428999"/>
              <a:ext cx="1696010" cy="830997"/>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b="1" smtClean="0">
                  <a:latin typeface="微软雅黑" pitchFamily="34" charset="-122"/>
                  <a:ea typeface="微软雅黑" pitchFamily="34" charset="-122"/>
                </a:rPr>
                <a:t>智慧金融 电子商务</a:t>
              </a:r>
              <a:endParaRPr lang="en-US" altLang="zh-CN" sz="1400" b="1" smtClean="0">
                <a:latin typeface="微软雅黑" pitchFamily="34" charset="-122"/>
                <a:ea typeface="微软雅黑" pitchFamily="34" charset="-122"/>
              </a:endParaRPr>
            </a:p>
            <a:p>
              <a:r>
                <a:rPr lang="zh-CN" altLang="en-US" sz="1400" b="1" smtClean="0">
                  <a:latin typeface="微软雅黑" pitchFamily="34" charset="-122"/>
                  <a:ea typeface="微软雅黑" pitchFamily="34" charset="-122"/>
                </a:rPr>
                <a:t>智慧物流 智慧物管</a:t>
              </a:r>
              <a:endParaRPr lang="en-US" altLang="zh-CN" sz="1400" b="1" smtClean="0">
                <a:latin typeface="微软雅黑" pitchFamily="34" charset="-122"/>
                <a:ea typeface="微软雅黑" pitchFamily="34" charset="-122"/>
              </a:endParaRPr>
            </a:p>
            <a:p>
              <a:r>
                <a:rPr lang="zh-CN" altLang="en-US" sz="1400" b="1" smtClean="0">
                  <a:latin typeface="微软雅黑" pitchFamily="34" charset="-122"/>
                  <a:ea typeface="微软雅黑" pitchFamily="34" charset="-122"/>
                </a:rPr>
                <a:t>。。。</a:t>
              </a:r>
              <a:endParaRPr lang="zh-CN" altLang="en-US" sz="1400" b="1">
                <a:latin typeface="微软雅黑" pitchFamily="34" charset="-122"/>
                <a:ea typeface="微软雅黑" pitchFamily="34" charset="-122"/>
              </a:endParaRPr>
            </a:p>
          </p:txBody>
        </p:sp>
        <p:sp>
          <p:nvSpPr>
            <p:cNvPr id="31" name="Line 61"/>
            <p:cNvSpPr>
              <a:spLocks noChangeShapeType="1"/>
            </p:cNvSpPr>
            <p:nvPr/>
          </p:nvSpPr>
          <p:spPr bwMode="auto">
            <a:xfrm>
              <a:off x="6812453" y="3776301"/>
              <a:ext cx="50006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grpSp>
        <p:nvGrpSpPr>
          <p:cNvPr id="21" name="组合 20"/>
          <p:cNvGrpSpPr/>
          <p:nvPr/>
        </p:nvGrpSpPr>
        <p:grpSpPr>
          <a:xfrm>
            <a:off x="5868144" y="5888241"/>
            <a:ext cx="2210902" cy="781119"/>
            <a:chOff x="5868144" y="5888241"/>
            <a:chExt cx="2210902" cy="781119"/>
          </a:xfrm>
        </p:grpSpPr>
        <p:sp>
          <p:nvSpPr>
            <p:cNvPr id="15373" name="AutoShape 36"/>
            <p:cNvSpPr>
              <a:spLocks noChangeArrowheads="1"/>
            </p:cNvSpPr>
            <p:nvPr/>
          </p:nvSpPr>
          <p:spPr bwMode="auto">
            <a:xfrm>
              <a:off x="6393427" y="5888241"/>
              <a:ext cx="1685619" cy="781119"/>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endParaRPr lang="zh-CN" altLang="en-US">
                <a:latin typeface="微软雅黑" pitchFamily="34" charset="-122"/>
                <a:ea typeface="微软雅黑" pitchFamily="34" charset="-122"/>
              </a:endParaRPr>
            </a:p>
          </p:txBody>
        </p:sp>
        <p:sp>
          <p:nvSpPr>
            <p:cNvPr id="15381" name="Text Box 35"/>
            <p:cNvSpPr txBox="1">
              <a:spLocks noChangeArrowheads="1"/>
            </p:cNvSpPr>
            <p:nvPr/>
          </p:nvSpPr>
          <p:spPr bwMode="black">
            <a:xfrm>
              <a:off x="6372200" y="5961474"/>
              <a:ext cx="1638527" cy="6924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algn="ctr" eaLnBrk="1" hangingPunct="1"/>
              <a:r>
                <a:rPr lang="zh-CN" altLang="zh-CN" sz="1400" b="1">
                  <a:latin typeface="微软雅黑" pitchFamily="34" charset="-122"/>
                  <a:ea typeface="微软雅黑" pitchFamily="34" charset="-122"/>
                </a:rPr>
                <a:t> </a:t>
              </a:r>
              <a:r>
                <a:rPr lang="zh-CN" altLang="en-US" sz="1600" b="1" smtClean="0">
                  <a:latin typeface="微软雅黑" pitchFamily="34" charset="-122"/>
                  <a:ea typeface="微软雅黑" pitchFamily="34" charset="-122"/>
                </a:rPr>
                <a:t>平安园区</a:t>
              </a:r>
              <a:endParaRPr lang="en-US" altLang="zh-CN" sz="1600" b="1" smtClean="0">
                <a:latin typeface="微软雅黑" pitchFamily="34" charset="-122"/>
                <a:ea typeface="微软雅黑" pitchFamily="34" charset="-122"/>
              </a:endParaRPr>
            </a:p>
            <a:p>
              <a:pPr algn="ctr" eaLnBrk="1" hangingPunct="1"/>
              <a:r>
                <a:rPr lang="zh-CN" altLang="en-US" sz="1600" b="1" smtClean="0">
                  <a:latin typeface="微软雅黑" pitchFamily="34" charset="-122"/>
                  <a:ea typeface="微软雅黑" pitchFamily="34" charset="-122"/>
                </a:rPr>
                <a:t> 应急联动</a:t>
              </a:r>
              <a:endParaRPr lang="en-US" altLang="zh-CN" sz="1600" b="1">
                <a:latin typeface="微软雅黑" pitchFamily="34" charset="-122"/>
                <a:ea typeface="微软雅黑" pitchFamily="34" charset="-122"/>
              </a:endParaRPr>
            </a:p>
            <a:p>
              <a:pPr algn="ctr" eaLnBrk="1" hangingPunct="1">
                <a:lnSpc>
                  <a:spcPct val="50000"/>
                </a:lnSpc>
              </a:pPr>
              <a:r>
                <a:rPr lang="zh-CN" altLang="en-US" sz="1400" b="1" smtClean="0">
                  <a:latin typeface="微软雅黑" pitchFamily="34" charset="-122"/>
                  <a:ea typeface="微软雅黑" pitchFamily="34" charset="-122"/>
                </a:rPr>
                <a:t>。。。</a:t>
              </a:r>
              <a:endParaRPr lang="zh-CN" altLang="en-US" sz="1400" b="1">
                <a:latin typeface="微软雅黑" pitchFamily="34" charset="-122"/>
                <a:ea typeface="微软雅黑" pitchFamily="34" charset="-122"/>
              </a:endParaRPr>
            </a:p>
          </p:txBody>
        </p:sp>
        <p:sp>
          <p:nvSpPr>
            <p:cNvPr id="33" name="Line 63"/>
            <p:cNvSpPr>
              <a:spLocks noChangeShapeType="1"/>
            </p:cNvSpPr>
            <p:nvPr/>
          </p:nvSpPr>
          <p:spPr bwMode="auto">
            <a:xfrm flipV="1">
              <a:off x="5868144" y="6237312"/>
              <a:ext cx="52528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sp>
        <p:nvSpPr>
          <p:cNvPr id="15372" name="AutoShape 35"/>
          <p:cNvSpPr>
            <a:spLocks noChangeArrowheads="1"/>
          </p:cNvSpPr>
          <p:nvPr/>
        </p:nvSpPr>
        <p:spPr bwMode="auto">
          <a:xfrm>
            <a:off x="7236296" y="4653135"/>
            <a:ext cx="1728192" cy="936104"/>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b="1" smtClean="0">
                <a:latin typeface="微软雅黑" pitchFamily="34" charset="-122"/>
                <a:ea typeface="微软雅黑" pitchFamily="34" charset="-122"/>
              </a:rPr>
              <a:t>智慧研发</a:t>
            </a:r>
            <a:r>
              <a:rPr lang="zh-CN" altLang="en-US" sz="1400" b="1">
                <a:latin typeface="微软雅黑" pitchFamily="34" charset="-122"/>
                <a:ea typeface="微软雅黑" pitchFamily="34" charset="-122"/>
              </a:rPr>
              <a:t> </a:t>
            </a:r>
            <a:r>
              <a:rPr lang="zh-CN" altLang="en-US" sz="1400" b="1" smtClean="0">
                <a:latin typeface="微软雅黑" pitchFamily="34" charset="-122"/>
                <a:ea typeface="微软雅黑" pitchFamily="34" charset="-122"/>
              </a:rPr>
              <a:t>智慧制造</a:t>
            </a:r>
            <a:endParaRPr lang="en-US" altLang="zh-CN" sz="1400" b="1" smtClean="0">
              <a:latin typeface="微软雅黑" pitchFamily="34" charset="-122"/>
              <a:ea typeface="微软雅黑" pitchFamily="34" charset="-122"/>
            </a:endParaRPr>
          </a:p>
          <a:p>
            <a:r>
              <a:rPr lang="zh-CN" altLang="en-US" sz="1400" b="1">
                <a:latin typeface="微软雅黑" pitchFamily="34" charset="-122"/>
                <a:ea typeface="微软雅黑" pitchFamily="34" charset="-122"/>
              </a:rPr>
              <a:t>智慧</a:t>
            </a:r>
            <a:r>
              <a:rPr lang="zh-CN" altLang="en-US" sz="1400" b="1" smtClean="0">
                <a:latin typeface="微软雅黑" pitchFamily="34" charset="-122"/>
                <a:ea typeface="微软雅黑" pitchFamily="34" charset="-122"/>
              </a:rPr>
              <a:t>供销</a:t>
            </a:r>
            <a:r>
              <a:rPr lang="zh-CN" altLang="en-US" sz="1400" b="1">
                <a:latin typeface="微软雅黑" pitchFamily="34" charset="-122"/>
                <a:ea typeface="微软雅黑" pitchFamily="34" charset="-122"/>
              </a:rPr>
              <a:t> </a:t>
            </a:r>
            <a:r>
              <a:rPr lang="zh-CN" altLang="en-US" sz="1400" b="1" smtClean="0">
                <a:latin typeface="微软雅黑" pitchFamily="34" charset="-122"/>
                <a:ea typeface="微软雅黑" pitchFamily="34" charset="-122"/>
              </a:rPr>
              <a:t>智慧</a:t>
            </a:r>
            <a:r>
              <a:rPr lang="zh-CN" altLang="en-US" sz="1400" b="1">
                <a:latin typeface="微软雅黑" pitchFamily="34" charset="-122"/>
                <a:ea typeface="微软雅黑" pitchFamily="34" charset="-122"/>
              </a:rPr>
              <a:t>财务</a:t>
            </a:r>
            <a:endParaRPr lang="en-US" altLang="zh-CN" sz="1400" b="1" smtClean="0">
              <a:latin typeface="微软雅黑" pitchFamily="34" charset="-122"/>
              <a:ea typeface="微软雅黑" pitchFamily="34" charset="-122"/>
            </a:endParaRPr>
          </a:p>
          <a:p>
            <a:r>
              <a:rPr lang="zh-CN" altLang="en-US" sz="1400" b="1" smtClean="0">
                <a:latin typeface="微软雅黑" pitchFamily="34" charset="-122"/>
                <a:ea typeface="微软雅黑" pitchFamily="34" charset="-122"/>
              </a:rPr>
              <a:t>智慧</a:t>
            </a:r>
            <a:r>
              <a:rPr lang="zh-CN" altLang="en-US" sz="1400" b="1">
                <a:latin typeface="微软雅黑" pitchFamily="34" charset="-122"/>
                <a:ea typeface="微软雅黑" pitchFamily="34" charset="-122"/>
              </a:rPr>
              <a:t>管理</a:t>
            </a:r>
            <a:r>
              <a:rPr lang="zh-CN" altLang="en-US" sz="1400" b="1" smtClean="0">
                <a:latin typeface="微软雅黑" pitchFamily="34" charset="-122"/>
                <a:ea typeface="微软雅黑" pitchFamily="34" charset="-122"/>
              </a:rPr>
              <a:t> 智慧安监</a:t>
            </a:r>
            <a:endParaRPr lang="en-US" altLang="zh-CN" sz="1400" b="1">
              <a:latin typeface="微软雅黑" pitchFamily="34" charset="-122"/>
              <a:ea typeface="微软雅黑" pitchFamily="34" charset="-122"/>
            </a:endParaRPr>
          </a:p>
          <a:p>
            <a:r>
              <a:rPr lang="zh-CN" altLang="en-US" sz="1400" b="1" smtClean="0">
                <a:latin typeface="微软雅黑" pitchFamily="34" charset="-122"/>
                <a:ea typeface="微软雅黑" pitchFamily="34" charset="-122"/>
              </a:rPr>
              <a:t>。。。</a:t>
            </a:r>
            <a:endParaRPr lang="en-US" altLang="zh-CN" sz="1400" b="1" smtClean="0">
              <a:latin typeface="微软雅黑" pitchFamily="34" charset="-122"/>
              <a:ea typeface="微软雅黑" pitchFamily="34" charset="-122"/>
            </a:endParaRPr>
          </a:p>
        </p:txBody>
      </p:sp>
      <p:grpSp>
        <p:nvGrpSpPr>
          <p:cNvPr id="41" name="组合 40"/>
          <p:cNvGrpSpPr/>
          <p:nvPr/>
        </p:nvGrpSpPr>
        <p:grpSpPr>
          <a:xfrm>
            <a:off x="1051407" y="5888241"/>
            <a:ext cx="2512481" cy="781119"/>
            <a:chOff x="1051407" y="5888241"/>
            <a:chExt cx="2512481" cy="781119"/>
          </a:xfrm>
        </p:grpSpPr>
        <p:grpSp>
          <p:nvGrpSpPr>
            <p:cNvPr id="22" name="组合 21"/>
            <p:cNvGrpSpPr/>
            <p:nvPr/>
          </p:nvGrpSpPr>
          <p:grpSpPr>
            <a:xfrm>
              <a:off x="1051407" y="5888241"/>
              <a:ext cx="2224449" cy="781119"/>
              <a:chOff x="1051407" y="5888241"/>
              <a:chExt cx="2224449" cy="781119"/>
            </a:xfrm>
          </p:grpSpPr>
          <p:sp>
            <p:nvSpPr>
              <p:cNvPr id="15377" name="Text Box 35"/>
              <p:cNvSpPr txBox="1">
                <a:spLocks noChangeArrowheads="1"/>
              </p:cNvSpPr>
              <p:nvPr/>
            </p:nvSpPr>
            <p:spPr bwMode="black">
              <a:xfrm>
                <a:off x="1113545" y="5941666"/>
                <a:ext cx="2162311"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endParaRPr lang="zh-CN" altLang="en-US" sz="1400">
                  <a:latin typeface="微软雅黑" pitchFamily="34" charset="-122"/>
                  <a:ea typeface="微软雅黑" pitchFamily="34" charset="-122"/>
                </a:endParaRPr>
              </a:p>
            </p:txBody>
          </p:sp>
          <p:sp>
            <p:nvSpPr>
              <p:cNvPr id="15387" name="AutoShape 51"/>
              <p:cNvSpPr>
                <a:spLocks noChangeArrowheads="1"/>
              </p:cNvSpPr>
              <p:nvPr/>
            </p:nvSpPr>
            <p:spPr bwMode="auto">
              <a:xfrm>
                <a:off x="1051407" y="5888241"/>
                <a:ext cx="1729299" cy="781119"/>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400" b="1" smtClean="0">
                    <a:latin typeface="微软雅黑" pitchFamily="34" charset="-122"/>
                    <a:ea typeface="微软雅黑" pitchFamily="34" charset="-122"/>
                  </a:rPr>
                  <a:t>      </a:t>
                </a:r>
                <a:r>
                  <a:rPr lang="zh-CN" altLang="en-US" sz="1600" b="1" smtClean="0">
                    <a:latin typeface="微软雅黑" pitchFamily="34" charset="-122"/>
                    <a:ea typeface="微软雅黑" pitchFamily="34" charset="-122"/>
                  </a:rPr>
                  <a:t>智慧人文</a:t>
                </a:r>
                <a:endParaRPr lang="en-US" altLang="zh-CN" sz="1600">
                  <a:latin typeface="微软雅黑" pitchFamily="34" charset="-122"/>
                  <a:ea typeface="微软雅黑" pitchFamily="34" charset="-122"/>
                </a:endParaRPr>
              </a:p>
              <a:p>
                <a:r>
                  <a:rPr lang="zh-CN" altLang="en-US" sz="1600" b="1" smtClean="0">
                    <a:latin typeface="微软雅黑" pitchFamily="34" charset="-122"/>
                    <a:ea typeface="微软雅黑" pitchFamily="34" charset="-122"/>
                  </a:rPr>
                  <a:t>     智慧教育</a:t>
                </a:r>
                <a:endParaRPr lang="en-US" altLang="zh-CN" sz="1600" b="1">
                  <a:latin typeface="微软雅黑" pitchFamily="34" charset="-122"/>
                  <a:ea typeface="微软雅黑" pitchFamily="34" charset="-122"/>
                </a:endParaRPr>
              </a:p>
              <a:p>
                <a:pPr>
                  <a:lnSpc>
                    <a:spcPct val="50000"/>
                  </a:lnSpc>
                </a:pPr>
                <a:r>
                  <a:rPr lang="en-US" altLang="zh-CN" sz="1600" b="1" smtClean="0">
                    <a:latin typeface="微软雅黑" pitchFamily="34" charset="-122"/>
                    <a:ea typeface="微软雅黑" pitchFamily="34" charset="-122"/>
                  </a:rPr>
                  <a:t>      </a:t>
                </a:r>
                <a:r>
                  <a:rPr lang="zh-CN" altLang="en-US" sz="1400" b="1" smtClean="0">
                    <a:latin typeface="微软雅黑" pitchFamily="34" charset="-122"/>
                    <a:ea typeface="微软雅黑" pitchFamily="34" charset="-122"/>
                  </a:rPr>
                  <a:t>。。。</a:t>
                </a:r>
                <a:endParaRPr lang="zh-CN" altLang="en-US" sz="1400"/>
              </a:p>
            </p:txBody>
          </p:sp>
        </p:grpSp>
        <p:sp>
          <p:nvSpPr>
            <p:cNvPr id="28" name="Line 58"/>
            <p:cNvSpPr>
              <a:spLocks noChangeShapeType="1"/>
            </p:cNvSpPr>
            <p:nvPr/>
          </p:nvSpPr>
          <p:spPr bwMode="auto">
            <a:xfrm flipV="1">
              <a:off x="2793048" y="6257156"/>
              <a:ext cx="7708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tx1">
                        <a:gamma/>
                        <a:shade val="60000"/>
                        <a:invGamma/>
                        <a:alpha val="50000"/>
                      </a:schemeClr>
                    </a:outerShdw>
                  </a:effectLst>
                </a14:hiddenEffects>
              </a:ext>
            </a:extLst>
          </p:spPr>
          <p:txBody>
            <a:bodyPr/>
            <a:lstStyle/>
            <a:p>
              <a:pPr>
                <a:defRPr/>
              </a:pPr>
              <a:endParaRPr lang="zh-CN" altLang="en-US" sz="1600">
                <a:latin typeface="微软雅黑" pitchFamily="34" charset="-122"/>
                <a:ea typeface="微软雅黑" pitchFamily="34" charset="-122"/>
              </a:endParaRPr>
            </a:p>
          </p:txBody>
        </p:sp>
      </p:grpSp>
      <p:grpSp>
        <p:nvGrpSpPr>
          <p:cNvPr id="15415" name="组合 15414"/>
          <p:cNvGrpSpPr/>
          <p:nvPr/>
        </p:nvGrpSpPr>
        <p:grpSpPr>
          <a:xfrm>
            <a:off x="6438242" y="2401338"/>
            <a:ext cx="2381908" cy="790957"/>
            <a:chOff x="6438242" y="2454761"/>
            <a:chExt cx="2381908" cy="790957"/>
          </a:xfrm>
        </p:grpSpPr>
        <p:sp>
          <p:nvSpPr>
            <p:cNvPr id="15384" name="AutoShape 48"/>
            <p:cNvSpPr>
              <a:spLocks noChangeArrowheads="1"/>
            </p:cNvSpPr>
            <p:nvPr/>
          </p:nvSpPr>
          <p:spPr bwMode="auto">
            <a:xfrm>
              <a:off x="7062482" y="2474311"/>
              <a:ext cx="1757668" cy="771407"/>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rgbClr val="000000">
                        <a:alpha val="50000"/>
                      </a:srgbClr>
                    </a:outerShdw>
                  </a:effectLst>
                </a14:hiddenEffects>
              </a:ext>
            </a:extLst>
          </p:spPr>
          <p:txBody>
            <a:bodyPr wrap="none" anchor="ctr"/>
            <a:lstStyle/>
            <a:p>
              <a:r>
                <a:rPr lang="zh-CN" altLang="en-US" sz="1300" b="1" smtClean="0">
                  <a:latin typeface="微软雅黑" pitchFamily="34" charset="-122"/>
                  <a:ea typeface="微软雅黑" pitchFamily="34" charset="-122"/>
                </a:rPr>
                <a:t> 智慧交通  智慧市政</a:t>
              </a:r>
              <a:endParaRPr lang="en-US" altLang="zh-CN" sz="1300" b="1" smtClean="0">
                <a:latin typeface="微软雅黑" pitchFamily="34" charset="-122"/>
                <a:ea typeface="微软雅黑" pitchFamily="34" charset="-122"/>
              </a:endParaRPr>
            </a:p>
            <a:p>
              <a:r>
                <a:rPr lang="zh-CN" altLang="en-US" sz="1300" b="1" smtClean="0">
                  <a:latin typeface="微软雅黑" pitchFamily="34" charset="-122"/>
                  <a:ea typeface="微软雅黑" pitchFamily="34" charset="-122"/>
                </a:rPr>
                <a:t> 智慧能源  宽带通信</a:t>
              </a:r>
              <a:endParaRPr lang="en-US" altLang="zh-CN" sz="1300" b="1" smtClean="0">
                <a:latin typeface="微软雅黑" pitchFamily="34" charset="-122"/>
                <a:ea typeface="微软雅黑" pitchFamily="34" charset="-122"/>
              </a:endParaRPr>
            </a:p>
            <a:p>
              <a:r>
                <a:rPr lang="zh-CN" altLang="en-US" sz="1300" b="1" smtClean="0">
                  <a:latin typeface="微软雅黑" pitchFamily="34" charset="-122"/>
                  <a:ea typeface="微软雅黑" pitchFamily="34" charset="-122"/>
                </a:rPr>
                <a:t> 。。。</a:t>
              </a:r>
              <a:endParaRPr lang="en-US" altLang="zh-CN" sz="1300">
                <a:latin typeface="微软雅黑" pitchFamily="34" charset="-122"/>
                <a:ea typeface="微软雅黑" pitchFamily="34" charset="-122"/>
              </a:endParaRPr>
            </a:p>
          </p:txBody>
        </p:sp>
        <p:cxnSp>
          <p:nvCxnSpPr>
            <p:cNvPr id="10" name="肘形连接符 9"/>
            <p:cNvCxnSpPr>
              <a:stCxn id="42" idx="6"/>
            </p:cNvCxnSpPr>
            <p:nvPr/>
          </p:nvCxnSpPr>
          <p:spPr>
            <a:xfrm>
              <a:off x="6438242" y="2454761"/>
              <a:ext cx="624240" cy="533464"/>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aphicFrame>
        <p:nvGraphicFramePr>
          <p:cNvPr id="90" name="图示 89"/>
          <p:cNvGraphicFramePr/>
          <p:nvPr>
            <p:extLst>
              <p:ext uri="{D42A27DB-BD31-4B8C-83A1-F6EECF244321}">
                <p14:modId xmlns:p14="http://schemas.microsoft.com/office/powerpoint/2010/main" val="2050420279"/>
              </p:ext>
            </p:extLst>
          </p:nvPr>
        </p:nvGraphicFramePr>
        <p:xfrm>
          <a:off x="3464245" y="3140968"/>
          <a:ext cx="2043859" cy="211057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50" name="组合 49"/>
          <p:cNvGrpSpPr/>
          <p:nvPr/>
        </p:nvGrpSpPr>
        <p:grpSpPr>
          <a:xfrm>
            <a:off x="1835696" y="1495756"/>
            <a:ext cx="5172644" cy="5245612"/>
            <a:chOff x="1841662" y="1495756"/>
            <a:chExt cx="5172644" cy="5245612"/>
          </a:xfrm>
        </p:grpSpPr>
        <p:sp>
          <p:nvSpPr>
            <p:cNvPr id="2" name="椭圆 1"/>
            <p:cNvSpPr/>
            <p:nvPr/>
          </p:nvSpPr>
          <p:spPr>
            <a:xfrm>
              <a:off x="2194701" y="1936549"/>
              <a:ext cx="4440366" cy="4487259"/>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endParaRPr>
            </a:p>
          </p:txBody>
        </p:sp>
        <p:grpSp>
          <p:nvGrpSpPr>
            <p:cNvPr id="15402" name="组合 35"/>
            <p:cNvGrpSpPr>
              <a:grpSpLocks/>
            </p:cNvGrpSpPr>
            <p:nvPr/>
          </p:nvGrpSpPr>
          <p:grpSpPr bwMode="auto">
            <a:xfrm>
              <a:off x="2417726" y="1936549"/>
              <a:ext cx="930138" cy="925133"/>
              <a:chOff x="2337717" y="1557131"/>
              <a:chExt cx="930080" cy="966790"/>
            </a:xfrm>
          </p:grpSpPr>
          <p:sp>
            <p:nvSpPr>
              <p:cNvPr id="37" name="椭圆 36"/>
              <p:cNvSpPr/>
              <p:nvPr/>
            </p:nvSpPr>
            <p:spPr>
              <a:xfrm>
                <a:off x="2337717" y="1557131"/>
                <a:ext cx="930080" cy="96679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sz="1600" b="1" dirty="0">
                  <a:latin typeface="微软雅黑" pitchFamily="34" charset="-122"/>
                  <a:ea typeface="微软雅黑" pitchFamily="34" charset="-122"/>
                </a:endParaRPr>
              </a:p>
            </p:txBody>
          </p:sp>
          <p:sp>
            <p:nvSpPr>
              <p:cNvPr id="38" name="TextBox 37"/>
              <p:cNvSpPr txBox="1"/>
              <p:nvPr/>
            </p:nvSpPr>
            <p:spPr>
              <a:xfrm>
                <a:off x="2473527" y="1714666"/>
                <a:ext cx="722267" cy="675434"/>
              </a:xfrm>
              <a:prstGeom prst="rect">
                <a:avLst/>
              </a:prstGeom>
              <a:noFill/>
            </p:spPr>
            <p:txBody>
              <a:bodyPr>
                <a:spAutoFit/>
              </a:bodyPr>
              <a:lstStyle/>
              <a:p>
                <a:pPr>
                  <a:defRPr/>
                </a:pPr>
                <a:r>
                  <a:rPr lang="zh-CN" altLang="en-US" b="1" smtClean="0">
                    <a:solidFill>
                      <a:schemeClr val="bg1"/>
                    </a:solidFill>
                    <a:latin typeface="微软雅黑" pitchFamily="34" charset="-122"/>
                    <a:ea typeface="微软雅黑" pitchFamily="34" charset="-122"/>
                  </a:rPr>
                  <a:t>智慧生态</a:t>
                </a:r>
                <a:endParaRPr lang="zh-CN" altLang="en-US" b="1" dirty="0">
                  <a:solidFill>
                    <a:schemeClr val="bg1"/>
                  </a:solidFill>
                  <a:latin typeface="微软雅黑" pitchFamily="34" charset="-122"/>
                  <a:ea typeface="微软雅黑" pitchFamily="34" charset="-122"/>
                </a:endParaRPr>
              </a:p>
            </p:txBody>
          </p:sp>
        </p:grpSp>
        <p:sp>
          <p:nvSpPr>
            <p:cNvPr id="39" name="椭圆 38"/>
            <p:cNvSpPr/>
            <p:nvPr/>
          </p:nvSpPr>
          <p:spPr bwMode="auto">
            <a:xfrm>
              <a:off x="4009760" y="1495756"/>
              <a:ext cx="930135" cy="92513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40" name="TextBox 39"/>
            <p:cNvSpPr txBox="1"/>
            <p:nvPr/>
          </p:nvSpPr>
          <p:spPr bwMode="auto">
            <a:xfrm>
              <a:off x="4146915" y="1630541"/>
              <a:ext cx="722313" cy="646331"/>
            </a:xfrm>
            <a:prstGeom prst="rect">
              <a:avLst/>
            </a:prstGeom>
            <a:noFill/>
          </p:spPr>
          <p:txBody>
            <a:bodyPr>
              <a:spAutoFit/>
            </a:bodyPr>
            <a:lstStyle/>
            <a:p>
              <a:pPr>
                <a:defRPr/>
              </a:pPr>
              <a:r>
                <a:rPr lang="zh-CN" altLang="en-US" b="1" smtClean="0">
                  <a:solidFill>
                    <a:schemeClr val="bg1"/>
                  </a:solidFill>
                  <a:latin typeface="微软雅黑" pitchFamily="34" charset="-122"/>
                  <a:ea typeface="微软雅黑" pitchFamily="34" charset="-122"/>
                </a:rPr>
                <a:t>智慧政务</a:t>
              </a:r>
              <a:endParaRPr lang="zh-CN" altLang="en-US" b="1" dirty="0">
                <a:solidFill>
                  <a:schemeClr val="bg1"/>
                </a:solidFill>
                <a:latin typeface="微软雅黑" pitchFamily="34" charset="-122"/>
                <a:ea typeface="微软雅黑" pitchFamily="34" charset="-122"/>
              </a:endParaRPr>
            </a:p>
          </p:txBody>
        </p:sp>
        <p:grpSp>
          <p:nvGrpSpPr>
            <p:cNvPr id="15405" name="组合 40"/>
            <p:cNvGrpSpPr>
              <a:grpSpLocks/>
            </p:cNvGrpSpPr>
            <p:nvPr/>
          </p:nvGrpSpPr>
          <p:grpSpPr bwMode="auto">
            <a:xfrm>
              <a:off x="5514070" y="1938771"/>
              <a:ext cx="930138" cy="925134"/>
              <a:chOff x="2919207" y="1535537"/>
              <a:chExt cx="930080" cy="966791"/>
            </a:xfrm>
          </p:grpSpPr>
          <p:sp>
            <p:nvSpPr>
              <p:cNvPr id="42" name="椭圆 41"/>
              <p:cNvSpPr/>
              <p:nvPr/>
            </p:nvSpPr>
            <p:spPr>
              <a:xfrm>
                <a:off x="2919207" y="1535537"/>
                <a:ext cx="930080" cy="96679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43" name="TextBox 42"/>
              <p:cNvSpPr txBox="1"/>
              <p:nvPr/>
            </p:nvSpPr>
            <p:spPr>
              <a:xfrm>
                <a:off x="3053353" y="1749825"/>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solidFill>
                      <a:schemeClr val="lt1"/>
                    </a:solidFill>
                    <a:latin typeface="+mj-ea"/>
                    <a:ea typeface="+mj-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1800" smtClean="0">
                    <a:latin typeface="微软雅黑" pitchFamily="34" charset="-122"/>
                    <a:ea typeface="微软雅黑" pitchFamily="34" charset="-122"/>
                  </a:rPr>
                  <a:t>智慧设施</a:t>
                </a:r>
                <a:endParaRPr lang="zh-CN" altLang="en-US" sz="1800" dirty="0">
                  <a:latin typeface="微软雅黑" pitchFamily="34" charset="-122"/>
                  <a:ea typeface="微软雅黑" pitchFamily="34" charset="-122"/>
                </a:endParaRPr>
              </a:p>
            </p:txBody>
          </p:sp>
        </p:grpSp>
        <p:grpSp>
          <p:nvGrpSpPr>
            <p:cNvPr id="15406" name="组合 43"/>
            <p:cNvGrpSpPr>
              <a:grpSpLocks/>
            </p:cNvGrpSpPr>
            <p:nvPr/>
          </p:nvGrpSpPr>
          <p:grpSpPr bwMode="auto">
            <a:xfrm>
              <a:off x="6084168" y="3295954"/>
              <a:ext cx="930138" cy="925134"/>
              <a:chOff x="3065406" y="1537587"/>
              <a:chExt cx="930080" cy="966791"/>
            </a:xfrm>
          </p:grpSpPr>
          <p:sp>
            <p:nvSpPr>
              <p:cNvPr id="45" name="椭圆 44"/>
              <p:cNvSpPr/>
              <p:nvPr/>
            </p:nvSpPr>
            <p:spPr>
              <a:xfrm>
                <a:off x="3065406" y="1537587"/>
                <a:ext cx="930080" cy="96679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46" name="TextBox 45"/>
              <p:cNvSpPr txBox="1"/>
              <p:nvPr/>
            </p:nvSpPr>
            <p:spPr>
              <a:xfrm>
                <a:off x="3193362" y="1705851"/>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智慧商务</a:t>
                </a:r>
                <a:endParaRPr lang="zh-CN" altLang="en-US" sz="1800" dirty="0">
                  <a:latin typeface="微软雅黑" pitchFamily="34" charset="-122"/>
                  <a:ea typeface="微软雅黑" pitchFamily="34" charset="-122"/>
                </a:endParaRPr>
              </a:p>
            </p:txBody>
          </p:sp>
        </p:grpSp>
        <p:grpSp>
          <p:nvGrpSpPr>
            <p:cNvPr id="15407" name="组合 46"/>
            <p:cNvGrpSpPr>
              <a:grpSpLocks/>
            </p:cNvGrpSpPr>
            <p:nvPr/>
          </p:nvGrpSpPr>
          <p:grpSpPr bwMode="auto">
            <a:xfrm>
              <a:off x="5868144" y="4664105"/>
              <a:ext cx="930138" cy="925134"/>
              <a:chOff x="3063183" y="1503267"/>
              <a:chExt cx="930080" cy="966791"/>
            </a:xfrm>
          </p:grpSpPr>
          <p:sp>
            <p:nvSpPr>
              <p:cNvPr id="48" name="椭圆 47"/>
              <p:cNvSpPr/>
              <p:nvPr/>
            </p:nvSpPr>
            <p:spPr>
              <a:xfrm>
                <a:off x="3063183" y="1503267"/>
                <a:ext cx="930080" cy="96679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solidFill>
                    <a:srgbClr val="00B050"/>
                  </a:solidFill>
                  <a:latin typeface="微软雅黑" pitchFamily="34" charset="-122"/>
                  <a:ea typeface="微软雅黑" pitchFamily="34" charset="-122"/>
                </a:endParaRPr>
              </a:p>
            </p:txBody>
          </p:sp>
          <p:sp>
            <p:nvSpPr>
              <p:cNvPr id="49" name="TextBox 48"/>
              <p:cNvSpPr txBox="1"/>
              <p:nvPr/>
            </p:nvSpPr>
            <p:spPr>
              <a:xfrm>
                <a:off x="3198144" y="1693420"/>
                <a:ext cx="722268"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智慧制造</a:t>
                </a:r>
                <a:endParaRPr lang="zh-CN" altLang="en-US" sz="1800" dirty="0">
                  <a:latin typeface="微软雅黑" pitchFamily="34" charset="-122"/>
                  <a:ea typeface="微软雅黑" pitchFamily="34" charset="-122"/>
                </a:endParaRPr>
              </a:p>
            </p:txBody>
          </p:sp>
        </p:grpSp>
        <p:grpSp>
          <p:nvGrpSpPr>
            <p:cNvPr id="15408" name="组合 49"/>
            <p:cNvGrpSpPr>
              <a:grpSpLocks/>
            </p:cNvGrpSpPr>
            <p:nvPr/>
          </p:nvGrpSpPr>
          <p:grpSpPr bwMode="auto">
            <a:xfrm>
              <a:off x="5010013" y="5733256"/>
              <a:ext cx="930139" cy="925134"/>
              <a:chOff x="1609087" y="3908319"/>
              <a:chExt cx="930080" cy="966791"/>
            </a:xfrm>
          </p:grpSpPr>
          <p:sp>
            <p:nvSpPr>
              <p:cNvPr id="51" name="椭圆 50"/>
              <p:cNvSpPr/>
              <p:nvPr/>
            </p:nvSpPr>
            <p:spPr>
              <a:xfrm>
                <a:off x="1609087" y="3908319"/>
                <a:ext cx="930080" cy="96679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52" name="TextBox 51"/>
              <p:cNvSpPr txBox="1"/>
              <p:nvPr/>
            </p:nvSpPr>
            <p:spPr>
              <a:xfrm>
                <a:off x="1752753" y="4088047"/>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智慧安防</a:t>
                </a:r>
                <a:endParaRPr lang="zh-CN" altLang="en-US" sz="1800" dirty="0">
                  <a:latin typeface="微软雅黑" pitchFamily="34" charset="-122"/>
                  <a:ea typeface="微软雅黑" pitchFamily="34" charset="-122"/>
                </a:endParaRPr>
              </a:p>
            </p:txBody>
          </p:sp>
        </p:grpSp>
        <p:grpSp>
          <p:nvGrpSpPr>
            <p:cNvPr id="15409" name="组合 52"/>
            <p:cNvGrpSpPr>
              <a:grpSpLocks/>
            </p:cNvGrpSpPr>
            <p:nvPr/>
          </p:nvGrpSpPr>
          <p:grpSpPr bwMode="auto">
            <a:xfrm>
              <a:off x="3211705" y="5816234"/>
              <a:ext cx="930138" cy="925134"/>
              <a:chOff x="2481341" y="1507053"/>
              <a:chExt cx="930080" cy="966791"/>
            </a:xfrm>
          </p:grpSpPr>
          <p:sp>
            <p:nvSpPr>
              <p:cNvPr id="54" name="椭圆 53"/>
              <p:cNvSpPr/>
              <p:nvPr/>
            </p:nvSpPr>
            <p:spPr>
              <a:xfrm>
                <a:off x="2481341" y="1507053"/>
                <a:ext cx="930080" cy="96679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55" name="TextBox 54"/>
              <p:cNvSpPr txBox="1"/>
              <p:nvPr/>
            </p:nvSpPr>
            <p:spPr>
              <a:xfrm>
                <a:off x="2623114" y="1675317"/>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智慧文教</a:t>
                </a:r>
                <a:endParaRPr lang="zh-CN" altLang="en-US" sz="1800" dirty="0">
                  <a:latin typeface="微软雅黑" pitchFamily="34" charset="-122"/>
                  <a:ea typeface="微软雅黑" pitchFamily="34" charset="-122"/>
                </a:endParaRPr>
              </a:p>
            </p:txBody>
          </p:sp>
        </p:grpSp>
        <p:grpSp>
          <p:nvGrpSpPr>
            <p:cNvPr id="15410" name="组合 55"/>
            <p:cNvGrpSpPr>
              <a:grpSpLocks/>
            </p:cNvGrpSpPr>
            <p:nvPr/>
          </p:nvGrpSpPr>
          <p:grpSpPr bwMode="auto">
            <a:xfrm>
              <a:off x="2051720" y="4736114"/>
              <a:ext cx="930138" cy="925133"/>
              <a:chOff x="2123620" y="1557084"/>
              <a:chExt cx="930080" cy="966790"/>
            </a:xfrm>
          </p:grpSpPr>
          <p:sp>
            <p:nvSpPr>
              <p:cNvPr id="57" name="椭圆 56"/>
              <p:cNvSpPr/>
              <p:nvPr/>
            </p:nvSpPr>
            <p:spPr>
              <a:xfrm>
                <a:off x="2123620" y="1557084"/>
                <a:ext cx="930080" cy="96679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58" name="TextBox 57"/>
              <p:cNvSpPr txBox="1"/>
              <p:nvPr/>
            </p:nvSpPr>
            <p:spPr>
              <a:xfrm>
                <a:off x="2257539" y="1753266"/>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智慧医疗</a:t>
                </a:r>
                <a:endParaRPr lang="zh-CN" altLang="en-US" sz="1800" dirty="0">
                  <a:latin typeface="微软雅黑" pitchFamily="34" charset="-122"/>
                  <a:ea typeface="微软雅黑" pitchFamily="34" charset="-122"/>
                </a:endParaRPr>
              </a:p>
            </p:txBody>
          </p:sp>
        </p:grpSp>
        <p:sp>
          <p:nvSpPr>
            <p:cNvPr id="62" name="TextBox 61"/>
            <p:cNvSpPr txBox="1"/>
            <p:nvPr/>
          </p:nvSpPr>
          <p:spPr bwMode="auto">
            <a:xfrm>
              <a:off x="4361942" y="6212725"/>
              <a:ext cx="503985" cy="338554"/>
            </a:xfrm>
            <a:prstGeom prst="rect">
              <a:avLst/>
            </a:prstGeom>
            <a:solidFill>
              <a:schemeClr val="bg1"/>
            </a:solidFill>
          </p:spPr>
          <p:txBody>
            <a:bodyPr wrap="square">
              <a:spAutoFit/>
            </a:bodyPr>
            <a:lstStyle/>
            <a:p>
              <a:pPr>
                <a:defRPr/>
              </a:pPr>
              <a:r>
                <a:rPr lang="en-US" altLang="zh-CN" sz="1600" dirty="0">
                  <a:latin typeface="微软雅黑" pitchFamily="34" charset="-122"/>
                  <a:ea typeface="微软雅黑" pitchFamily="34" charset="-122"/>
                </a:rPr>
                <a:t>…..</a:t>
              </a:r>
              <a:endParaRPr lang="zh-CN" altLang="en-US" sz="1600" dirty="0">
                <a:latin typeface="微软雅黑" pitchFamily="34" charset="-122"/>
                <a:ea typeface="微软雅黑" pitchFamily="34" charset="-122"/>
              </a:endParaRPr>
            </a:p>
          </p:txBody>
        </p:sp>
        <p:grpSp>
          <p:nvGrpSpPr>
            <p:cNvPr id="15411" name="组合 58"/>
            <p:cNvGrpSpPr>
              <a:grpSpLocks/>
            </p:cNvGrpSpPr>
            <p:nvPr/>
          </p:nvGrpSpPr>
          <p:grpSpPr bwMode="auto">
            <a:xfrm>
              <a:off x="1841662" y="3246100"/>
              <a:ext cx="930138" cy="925133"/>
              <a:chOff x="2121405" y="1557496"/>
              <a:chExt cx="930080" cy="966790"/>
            </a:xfrm>
          </p:grpSpPr>
          <p:sp>
            <p:nvSpPr>
              <p:cNvPr id="60" name="椭圆 59"/>
              <p:cNvSpPr/>
              <p:nvPr/>
            </p:nvSpPr>
            <p:spPr>
              <a:xfrm>
                <a:off x="2121405" y="1557496"/>
                <a:ext cx="930080" cy="96679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zh-CN" altLang="en-US" sz="1600" b="1" dirty="0">
                  <a:latin typeface="微软雅黑" pitchFamily="34" charset="-122"/>
                  <a:ea typeface="微软雅黑" pitchFamily="34" charset="-122"/>
                </a:endParaRPr>
              </a:p>
            </p:txBody>
          </p:sp>
          <p:sp>
            <p:nvSpPr>
              <p:cNvPr id="61" name="TextBox 60"/>
              <p:cNvSpPr txBox="1"/>
              <p:nvPr/>
            </p:nvSpPr>
            <p:spPr>
              <a:xfrm>
                <a:off x="2255324" y="1760096"/>
                <a:ext cx="722267" cy="584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defRPr sz="1600" b="1">
                    <a:latin typeface="+mj-ea"/>
                    <a:ea typeface="+mj-ea"/>
                  </a:defRPr>
                </a:lvl1pPr>
              </a:lstStyle>
              <a:p>
                <a:r>
                  <a:rPr lang="zh-CN" altLang="en-US" sz="1800" smtClean="0">
                    <a:latin typeface="微软雅黑" pitchFamily="34" charset="-122"/>
                    <a:ea typeface="微软雅黑" pitchFamily="34" charset="-122"/>
                  </a:rPr>
                  <a:t>智慧生活</a:t>
                </a:r>
                <a:endParaRPr lang="zh-CN" altLang="en-US" sz="1800" dirty="0">
                  <a:latin typeface="微软雅黑" pitchFamily="34" charset="-122"/>
                  <a:ea typeface="微软雅黑" pitchFamily="34" charset="-122"/>
                </a:endParaRPr>
              </a:p>
            </p:txBody>
          </p:sp>
        </p:grpSp>
      </p:grpSp>
      <p:grpSp>
        <p:nvGrpSpPr>
          <p:cNvPr id="117" name="组合 116"/>
          <p:cNvGrpSpPr/>
          <p:nvPr/>
        </p:nvGrpSpPr>
        <p:grpSpPr>
          <a:xfrm>
            <a:off x="2510823" y="2285406"/>
            <a:ext cx="3567379" cy="3530828"/>
            <a:chOff x="2510823" y="2285406"/>
            <a:chExt cx="3567379" cy="3530828"/>
          </a:xfrm>
        </p:grpSpPr>
        <p:cxnSp>
          <p:nvCxnSpPr>
            <p:cNvPr id="71" name="直接连接符 70"/>
            <p:cNvCxnSpPr>
              <a:stCxn id="39" idx="3"/>
              <a:endCxn id="37" idx="6"/>
            </p:cNvCxnSpPr>
            <p:nvPr/>
          </p:nvCxnSpPr>
          <p:spPr>
            <a:xfrm flipH="1">
              <a:off x="3341898" y="2285406"/>
              <a:ext cx="798111" cy="1137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a:stCxn id="39" idx="5"/>
            </p:cNvCxnSpPr>
            <p:nvPr/>
          </p:nvCxnSpPr>
          <p:spPr>
            <a:xfrm>
              <a:off x="4797714" y="2285406"/>
              <a:ext cx="710390" cy="13795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a:endCxn id="48" idx="1"/>
            </p:cNvCxnSpPr>
            <p:nvPr/>
          </p:nvCxnSpPr>
          <p:spPr>
            <a:xfrm>
              <a:off x="4516827" y="2423359"/>
              <a:ext cx="1481567" cy="237622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a:stCxn id="39" idx="4"/>
              <a:endCxn id="57" idx="0"/>
            </p:cNvCxnSpPr>
            <p:nvPr/>
          </p:nvCxnSpPr>
          <p:spPr>
            <a:xfrm flipH="1">
              <a:off x="2510823" y="2420888"/>
              <a:ext cx="1958039" cy="231522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flipH="1">
              <a:off x="2780706" y="2399115"/>
              <a:ext cx="1511118" cy="118487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a:endCxn id="51" idx="0"/>
            </p:cNvCxnSpPr>
            <p:nvPr/>
          </p:nvCxnSpPr>
          <p:spPr>
            <a:xfrm>
              <a:off x="4494012" y="2423359"/>
              <a:ext cx="975105" cy="330989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a:endCxn id="54" idx="0"/>
            </p:cNvCxnSpPr>
            <p:nvPr/>
          </p:nvCxnSpPr>
          <p:spPr>
            <a:xfrm flipH="1">
              <a:off x="3670808" y="2423359"/>
              <a:ext cx="798053" cy="339287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a:endCxn id="45" idx="2"/>
            </p:cNvCxnSpPr>
            <p:nvPr/>
          </p:nvCxnSpPr>
          <p:spPr>
            <a:xfrm>
              <a:off x="4608914" y="2399115"/>
              <a:ext cx="1469288" cy="135940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5414" name="组合 15413"/>
          <p:cNvGrpSpPr/>
          <p:nvPr/>
        </p:nvGrpSpPr>
        <p:grpSpPr>
          <a:xfrm>
            <a:off x="236855" y="2348880"/>
            <a:ext cx="2174906" cy="752823"/>
            <a:chOff x="236855" y="2492896"/>
            <a:chExt cx="2174906" cy="752823"/>
          </a:xfrm>
        </p:grpSpPr>
        <p:sp>
          <p:nvSpPr>
            <p:cNvPr id="15374" name="AutoShape 37"/>
            <p:cNvSpPr>
              <a:spLocks noChangeArrowheads="1"/>
            </p:cNvSpPr>
            <p:nvPr/>
          </p:nvSpPr>
          <p:spPr bwMode="auto">
            <a:xfrm>
              <a:off x="236855" y="2492896"/>
              <a:ext cx="1636841" cy="752823"/>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07763" dir="2700000" algn="ctr" rotWithShape="0">
                      <a:srgbClr val="000000">
                        <a:alpha val="50000"/>
                      </a:srgbClr>
                    </a:outerShdw>
                  </a:effectLst>
                </a14:hiddenEffects>
              </a:ext>
            </a:extLst>
          </p:spPr>
          <p:txBody>
            <a:bodyPr wrap="none" anchor="ctr"/>
            <a:lstStyle/>
            <a:p>
              <a:r>
                <a:rPr lang="zh-CN" altLang="en-US" sz="1200" b="1" smtClean="0">
                  <a:latin typeface="微软雅黑" pitchFamily="34" charset="-122"/>
                  <a:ea typeface="微软雅黑" pitchFamily="34" charset="-122"/>
                </a:rPr>
                <a:t>智慧环保  智慧能控</a:t>
              </a:r>
              <a:endParaRPr lang="en-US" altLang="zh-CN" sz="1200" smtClean="0">
                <a:latin typeface="微软雅黑" pitchFamily="34" charset="-122"/>
                <a:ea typeface="微软雅黑" pitchFamily="34" charset="-122"/>
              </a:endParaRPr>
            </a:p>
            <a:p>
              <a:r>
                <a:rPr lang="zh-CN" altLang="en-US" sz="1200" b="1" smtClean="0">
                  <a:latin typeface="微软雅黑" pitchFamily="34" charset="-122"/>
                  <a:ea typeface="微软雅黑" pitchFamily="34" charset="-122"/>
                </a:rPr>
                <a:t>智慧国土  智慧水务</a:t>
              </a:r>
              <a:endParaRPr lang="en-US" altLang="zh-CN" sz="1200" b="1" smtClean="0">
                <a:latin typeface="微软雅黑" pitchFamily="34" charset="-122"/>
                <a:ea typeface="微软雅黑" pitchFamily="34" charset="-122"/>
              </a:endParaRPr>
            </a:p>
            <a:p>
              <a:r>
                <a:rPr lang="zh-CN" altLang="en-US" sz="1200" b="1" smtClean="0">
                  <a:latin typeface="微软雅黑" pitchFamily="34" charset="-122"/>
                  <a:ea typeface="微软雅黑" pitchFamily="34" charset="-122"/>
                </a:rPr>
                <a:t>智慧农林   。。。</a:t>
              </a:r>
              <a:endParaRPr lang="en-US" altLang="zh-CN" sz="1200">
                <a:latin typeface="微软雅黑" pitchFamily="34" charset="-122"/>
                <a:ea typeface="微软雅黑" pitchFamily="34" charset="-122"/>
              </a:endParaRPr>
            </a:p>
          </p:txBody>
        </p:sp>
        <p:cxnSp>
          <p:nvCxnSpPr>
            <p:cNvPr id="205" name="肘形连接符 204"/>
            <p:cNvCxnSpPr/>
            <p:nvPr/>
          </p:nvCxnSpPr>
          <p:spPr>
            <a:xfrm rot="10800000" flipV="1">
              <a:off x="1764298" y="2543130"/>
              <a:ext cx="647463" cy="535687"/>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肘形连接符 12"/>
          <p:cNvCxnSpPr/>
          <p:nvPr/>
        </p:nvCxnSpPr>
        <p:spPr>
          <a:xfrm rot="10800000" flipV="1">
            <a:off x="6672164" y="5008766"/>
            <a:ext cx="560486" cy="432920"/>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2927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0" name="直接连接符 9"/>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bwMode="auto">
          <a:xfrm>
            <a:off x="7197725" y="492547"/>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2" name="椭圆 11"/>
          <p:cNvSpPr/>
          <p:nvPr/>
        </p:nvSpPr>
        <p:spPr bwMode="auto">
          <a:xfrm>
            <a:off x="80613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3" name="椭圆 12"/>
          <p:cNvSpPr/>
          <p:nvPr/>
        </p:nvSpPr>
        <p:spPr bwMode="auto">
          <a:xfrm>
            <a:off x="6334125" y="476672"/>
            <a:ext cx="723900" cy="6778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5" name="Text Box 3"/>
          <p:cNvSpPr txBox="1">
            <a:spLocks noChangeArrowheads="1"/>
          </p:cNvSpPr>
          <p:nvPr/>
        </p:nvSpPr>
        <p:spPr bwMode="auto">
          <a:xfrm>
            <a:off x="111125" y="260648"/>
            <a:ext cx="7124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spcBef>
                <a:spcPct val="50000"/>
              </a:spcBef>
            </a:pPr>
            <a:r>
              <a:rPr kumimoji="1" lang="zh-CN" altLang="en-US" sz="2800" b="1">
                <a:solidFill>
                  <a:schemeClr val="bg1">
                    <a:lumMod val="65000"/>
                  </a:schemeClr>
                </a:solidFill>
                <a:latin typeface="微软雅黑" pitchFamily="34" charset="-122"/>
                <a:ea typeface="微软雅黑" pitchFamily="34" charset="-122"/>
              </a:rPr>
              <a:t>  </a:t>
            </a:r>
            <a:r>
              <a:rPr kumimoji="1" lang="zh-CN" altLang="en-US" sz="2800" b="1" smtClean="0">
                <a:solidFill>
                  <a:schemeClr val="bg1">
                    <a:lumMod val="65000"/>
                  </a:schemeClr>
                </a:solidFill>
                <a:latin typeface="微软雅黑" pitchFamily="34" charset="-122"/>
                <a:ea typeface="微软雅黑" pitchFamily="34" charset="-122"/>
              </a:rPr>
              <a:t>内容提要</a:t>
            </a:r>
            <a:endParaRPr kumimoji="1" lang="zh-CN" altLang="en-US" sz="2800" b="1">
              <a:solidFill>
                <a:schemeClr val="bg1">
                  <a:lumMod val="65000"/>
                </a:schemeClr>
              </a:solidFill>
              <a:latin typeface="微软雅黑" pitchFamily="34" charset="-122"/>
              <a:ea typeface="微软雅黑" pitchFamily="34" charset="-122"/>
            </a:endParaRPr>
          </a:p>
        </p:txBody>
      </p:sp>
      <p:sp>
        <p:nvSpPr>
          <p:cNvPr id="20" name="Line 8"/>
          <p:cNvSpPr>
            <a:spLocks noChangeShapeType="1"/>
          </p:cNvSpPr>
          <p:nvPr/>
        </p:nvSpPr>
        <p:spPr bwMode="auto">
          <a:xfrm flipV="1">
            <a:off x="4368800" y="2921248"/>
            <a:ext cx="3371850" cy="635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21" name="Text Box 9"/>
          <p:cNvSpPr txBox="1">
            <a:spLocks noChangeArrowheads="1"/>
          </p:cNvSpPr>
          <p:nvPr/>
        </p:nvSpPr>
        <p:spPr bwMode="auto">
          <a:xfrm>
            <a:off x="4716016" y="2397373"/>
            <a:ext cx="3024634"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defPPr>
              <a:defRPr lang="zh-CN"/>
            </a:defPPr>
            <a:lvl1pPr marL="158750" indent="-158750" eaLnBrk="0" hangingPunct="0">
              <a:spcBef>
                <a:spcPct val="20000"/>
              </a:spcBef>
              <a:defRPr sz="2400" b="1">
                <a:latin typeface="微软雅黑" pitchFamily="34" charset="-122"/>
                <a:ea typeface="微软雅黑" pitchFamily="34" charset="-122"/>
              </a:defRPr>
            </a:lvl1pPr>
            <a:lvl2pPr marL="742950" indent="-285750">
              <a:defRPr>
                <a:latin typeface="Calibri" pitchFamily="34" charset="0"/>
                <a:ea typeface="宋体" charset="-122"/>
              </a:defRPr>
            </a:lvl2pPr>
            <a:lvl3pPr marL="1143000" indent="-228600">
              <a:defRPr>
                <a:latin typeface="Calibri" pitchFamily="34" charset="0"/>
                <a:ea typeface="宋体" charset="-122"/>
              </a:defRPr>
            </a:lvl3pPr>
            <a:lvl4pPr marL="1600200" indent="-228600">
              <a:defRPr>
                <a:latin typeface="Calibri" pitchFamily="34" charset="0"/>
                <a:ea typeface="宋体" charset="-122"/>
              </a:defRPr>
            </a:lvl4pPr>
            <a:lvl5pPr marL="2057400" indent="-228600">
              <a:defRPr>
                <a:latin typeface="Calibri" pitchFamily="34" charset="0"/>
                <a:ea typeface="宋体" charset="-122"/>
              </a:defRPr>
            </a:lvl5pPr>
            <a:lvl6pPr marL="2514600" indent="-228600" fontAlgn="base">
              <a:spcBef>
                <a:spcPct val="0"/>
              </a:spcBef>
              <a:spcAft>
                <a:spcPct val="0"/>
              </a:spcAft>
              <a:defRPr>
                <a:latin typeface="Calibri" pitchFamily="34" charset="0"/>
                <a:ea typeface="宋体" charset="-122"/>
              </a:defRPr>
            </a:lvl6pPr>
            <a:lvl7pPr marL="2971800" indent="-228600" fontAlgn="base">
              <a:spcBef>
                <a:spcPct val="0"/>
              </a:spcBef>
              <a:spcAft>
                <a:spcPct val="0"/>
              </a:spcAft>
              <a:defRPr>
                <a:latin typeface="Calibri" pitchFamily="34" charset="0"/>
                <a:ea typeface="宋体" charset="-122"/>
              </a:defRPr>
            </a:lvl7pPr>
            <a:lvl8pPr marL="3429000" indent="-228600" fontAlgn="base">
              <a:spcBef>
                <a:spcPct val="0"/>
              </a:spcBef>
              <a:spcAft>
                <a:spcPct val="0"/>
              </a:spcAft>
              <a:defRPr>
                <a:latin typeface="Calibri" pitchFamily="34" charset="0"/>
                <a:ea typeface="宋体" charset="-122"/>
              </a:defRPr>
            </a:lvl8pPr>
            <a:lvl9pPr marL="3886200" indent="-228600" fontAlgn="base">
              <a:spcBef>
                <a:spcPct val="0"/>
              </a:spcBef>
              <a:spcAft>
                <a:spcPct val="0"/>
              </a:spcAft>
              <a:defRPr>
                <a:latin typeface="Calibri" pitchFamily="34" charset="0"/>
                <a:ea typeface="宋体" charset="-122"/>
              </a:defRPr>
            </a:lvl9pPr>
          </a:lstStyle>
          <a:p>
            <a:r>
              <a:rPr lang="zh-CN" altLang="en-US"/>
              <a:t>智慧园区背景和理念</a:t>
            </a:r>
          </a:p>
        </p:txBody>
      </p:sp>
      <p:pic>
        <p:nvPicPr>
          <p:cNvPr id="27" name="Picture 2" descr="http://sjb.qlwb.com.cn/images/2010-12/31/K11/p16_b.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3850" y="1844675"/>
            <a:ext cx="2879725" cy="318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 Box 16"/>
          <p:cNvSpPr txBox="1">
            <a:spLocks noChangeArrowheads="1"/>
          </p:cNvSpPr>
          <p:nvPr/>
        </p:nvSpPr>
        <p:spPr bwMode="auto">
          <a:xfrm>
            <a:off x="4716016" y="3140968"/>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defPPr>
              <a:defRPr lang="zh-CN"/>
            </a:defPPr>
            <a:lvl1pPr marL="158750" indent="-158750" eaLnBrk="0" hangingPunct="0">
              <a:spcBef>
                <a:spcPct val="20000"/>
              </a:spcBef>
              <a:defRPr sz="2400" b="1">
                <a:solidFill>
                  <a:srgbClr val="FF0000"/>
                </a:solidFill>
                <a:latin typeface="微软雅黑" pitchFamily="34" charset="-122"/>
                <a:ea typeface="微软雅黑" pitchFamily="34" charset="-122"/>
              </a:defRPr>
            </a:lvl1pPr>
            <a:lvl2pPr marL="742950" indent="-285750">
              <a:defRPr>
                <a:latin typeface="Calibri" pitchFamily="34" charset="0"/>
                <a:ea typeface="宋体" charset="-122"/>
              </a:defRPr>
            </a:lvl2pPr>
            <a:lvl3pPr marL="1143000" indent="-228600">
              <a:defRPr>
                <a:latin typeface="Calibri" pitchFamily="34" charset="0"/>
                <a:ea typeface="宋体" charset="-122"/>
              </a:defRPr>
            </a:lvl3pPr>
            <a:lvl4pPr marL="1600200" indent="-228600">
              <a:defRPr>
                <a:latin typeface="Calibri" pitchFamily="34" charset="0"/>
                <a:ea typeface="宋体" charset="-122"/>
              </a:defRPr>
            </a:lvl4pPr>
            <a:lvl5pPr marL="2057400" indent="-228600">
              <a:defRPr>
                <a:latin typeface="Calibri" pitchFamily="34" charset="0"/>
                <a:ea typeface="宋体" charset="-122"/>
              </a:defRPr>
            </a:lvl5pPr>
            <a:lvl6pPr marL="2514600" indent="-228600" fontAlgn="base">
              <a:spcBef>
                <a:spcPct val="0"/>
              </a:spcBef>
              <a:spcAft>
                <a:spcPct val="0"/>
              </a:spcAft>
              <a:defRPr>
                <a:latin typeface="Calibri" pitchFamily="34" charset="0"/>
                <a:ea typeface="宋体" charset="-122"/>
              </a:defRPr>
            </a:lvl6pPr>
            <a:lvl7pPr marL="2971800" indent="-228600" fontAlgn="base">
              <a:spcBef>
                <a:spcPct val="0"/>
              </a:spcBef>
              <a:spcAft>
                <a:spcPct val="0"/>
              </a:spcAft>
              <a:defRPr>
                <a:latin typeface="Calibri" pitchFamily="34" charset="0"/>
                <a:ea typeface="宋体" charset="-122"/>
              </a:defRPr>
            </a:lvl7pPr>
            <a:lvl8pPr marL="3429000" indent="-228600" fontAlgn="base">
              <a:spcBef>
                <a:spcPct val="0"/>
              </a:spcBef>
              <a:spcAft>
                <a:spcPct val="0"/>
              </a:spcAft>
              <a:defRPr>
                <a:latin typeface="Calibri" pitchFamily="34" charset="0"/>
                <a:ea typeface="宋体" charset="-122"/>
              </a:defRPr>
            </a:lvl8pPr>
            <a:lvl9pPr marL="3886200" indent="-228600" fontAlgn="base">
              <a:spcBef>
                <a:spcPct val="0"/>
              </a:spcBef>
              <a:spcAft>
                <a:spcPct val="0"/>
              </a:spcAft>
              <a:defRPr>
                <a:latin typeface="Calibri" pitchFamily="34" charset="0"/>
                <a:ea typeface="宋体" charset="-122"/>
              </a:defRPr>
            </a:lvl9pPr>
          </a:lstStyle>
          <a:p>
            <a:r>
              <a:rPr lang="zh-CN" altLang="en-US" dirty="0" smtClean="0"/>
              <a:t>智慧</a:t>
            </a:r>
            <a:r>
              <a:rPr lang="zh-CN" altLang="en-US" dirty="0"/>
              <a:t>园区</a:t>
            </a:r>
            <a:r>
              <a:rPr lang="zh-CN" altLang="en-US" dirty="0" smtClean="0"/>
              <a:t>总体</a:t>
            </a:r>
            <a:r>
              <a:rPr lang="zh-CN" altLang="en-US" dirty="0"/>
              <a:t>思路</a:t>
            </a:r>
            <a:endParaRPr lang="en-US" altLang="zh-CN" dirty="0"/>
          </a:p>
        </p:txBody>
      </p:sp>
      <p:sp>
        <p:nvSpPr>
          <p:cNvPr id="31" name="Line 15"/>
          <p:cNvSpPr>
            <a:spLocks noChangeShapeType="1"/>
          </p:cNvSpPr>
          <p:nvPr/>
        </p:nvSpPr>
        <p:spPr bwMode="auto">
          <a:xfrm flipV="1">
            <a:off x="4352875" y="3759788"/>
            <a:ext cx="3371850" cy="1270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32" name="Line 15"/>
          <p:cNvSpPr>
            <a:spLocks noChangeShapeType="1"/>
          </p:cNvSpPr>
          <p:nvPr/>
        </p:nvSpPr>
        <p:spPr bwMode="auto">
          <a:xfrm flipV="1">
            <a:off x="4340175" y="4653136"/>
            <a:ext cx="3384550" cy="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36" name="Text Box 16"/>
          <p:cNvSpPr txBox="1">
            <a:spLocks noChangeArrowheads="1"/>
          </p:cNvSpPr>
          <p:nvPr/>
        </p:nvSpPr>
        <p:spPr bwMode="auto">
          <a:xfrm>
            <a:off x="4699669" y="4047820"/>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lvl1pPr marL="158750" indent="-15875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eaLnBrk="0" hangingPunct="0">
              <a:spcBef>
                <a:spcPct val="20000"/>
              </a:spcBef>
            </a:pPr>
            <a:r>
              <a:rPr lang="zh-CN" altLang="en-US" sz="2400" b="1" dirty="0" smtClean="0">
                <a:latin typeface="微软雅黑" pitchFamily="34" charset="-122"/>
                <a:ea typeface="微软雅黑" pitchFamily="34" charset="-122"/>
              </a:rPr>
              <a:t>智慧</a:t>
            </a:r>
            <a:r>
              <a:rPr lang="zh-CN" altLang="en-US" sz="2400" b="1" dirty="0">
                <a:latin typeface="微软雅黑" pitchFamily="34" charset="-122"/>
                <a:ea typeface="微软雅黑" pitchFamily="34" charset="-122"/>
              </a:rPr>
              <a:t>园区</a:t>
            </a:r>
            <a:r>
              <a:rPr lang="zh-CN" altLang="en-US" sz="2400" b="1" dirty="0" smtClean="0">
                <a:latin typeface="微软雅黑" pitchFamily="34" charset="-122"/>
                <a:ea typeface="微软雅黑" pitchFamily="34" charset="-122"/>
              </a:rPr>
              <a:t>重点项目</a:t>
            </a:r>
            <a:endParaRPr lang="en-US" altLang="zh-CN" sz="2400" b="1" dirty="0">
              <a:latin typeface="微软雅黑" pitchFamily="34" charset="-122"/>
              <a:ea typeface="微软雅黑" pitchFamily="34" charset="-122"/>
            </a:endParaRPr>
          </a:p>
        </p:txBody>
      </p:sp>
      <p:sp>
        <p:nvSpPr>
          <p:cNvPr id="37" name="Oval 7"/>
          <p:cNvSpPr>
            <a:spLocks noChangeArrowheads="1"/>
          </p:cNvSpPr>
          <p:nvPr/>
        </p:nvSpPr>
        <p:spPr bwMode="auto">
          <a:xfrm>
            <a:off x="4067944" y="2768352"/>
            <a:ext cx="228600"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38" name="Oval 11"/>
          <p:cNvSpPr>
            <a:spLocks noChangeArrowheads="1"/>
          </p:cNvSpPr>
          <p:nvPr/>
        </p:nvSpPr>
        <p:spPr bwMode="auto">
          <a:xfrm>
            <a:off x="4067944" y="3471756"/>
            <a:ext cx="228600"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39" name="Oval 7"/>
          <p:cNvSpPr>
            <a:spLocks noChangeArrowheads="1"/>
          </p:cNvSpPr>
          <p:nvPr/>
        </p:nvSpPr>
        <p:spPr bwMode="auto">
          <a:xfrm>
            <a:off x="4067944" y="4323276"/>
            <a:ext cx="228600"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
        <p:nvSpPr>
          <p:cNvPr id="40" name="Text Box 16"/>
          <p:cNvSpPr txBox="1">
            <a:spLocks noChangeArrowheads="1"/>
          </p:cNvSpPr>
          <p:nvPr/>
        </p:nvSpPr>
        <p:spPr bwMode="auto">
          <a:xfrm>
            <a:off x="4716016" y="4784452"/>
            <a:ext cx="2952750" cy="47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52" tIns="52226" rIns="104452" bIns="52226">
            <a:spAutoFit/>
          </a:bodyPr>
          <a:lstStyle>
            <a:lvl1pPr marL="158750" indent="-15875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eaLnBrk="0" hangingPunct="0">
              <a:spcBef>
                <a:spcPct val="20000"/>
              </a:spcBef>
            </a:pPr>
            <a:r>
              <a:rPr lang="zh-CN" altLang="en-US" sz="2400" b="1" dirty="0" smtClean="0">
                <a:latin typeface="微软雅黑" pitchFamily="34" charset="-122"/>
                <a:ea typeface="微软雅黑" pitchFamily="34" charset="-122"/>
              </a:rPr>
              <a:t>智慧</a:t>
            </a:r>
            <a:r>
              <a:rPr lang="zh-CN" altLang="en-US" sz="2400" b="1" dirty="0">
                <a:latin typeface="微软雅黑" pitchFamily="34" charset="-122"/>
                <a:ea typeface="微软雅黑" pitchFamily="34" charset="-122"/>
              </a:rPr>
              <a:t>园区</a:t>
            </a:r>
            <a:r>
              <a:rPr lang="zh-CN" altLang="en-US" sz="2400" b="1" dirty="0" smtClean="0">
                <a:latin typeface="微软雅黑" pitchFamily="34" charset="-122"/>
                <a:ea typeface="微软雅黑" pitchFamily="34" charset="-122"/>
              </a:rPr>
              <a:t>实施计划</a:t>
            </a:r>
            <a:endParaRPr lang="en-US" altLang="zh-CN" sz="2400" b="1" dirty="0">
              <a:latin typeface="微软雅黑" pitchFamily="34" charset="-122"/>
              <a:ea typeface="微软雅黑" pitchFamily="34" charset="-122"/>
            </a:endParaRPr>
          </a:p>
        </p:txBody>
      </p:sp>
      <p:sp>
        <p:nvSpPr>
          <p:cNvPr id="41" name="Line 15"/>
          <p:cNvSpPr>
            <a:spLocks noChangeShapeType="1"/>
          </p:cNvSpPr>
          <p:nvPr/>
        </p:nvSpPr>
        <p:spPr bwMode="auto">
          <a:xfrm flipV="1">
            <a:off x="4352875" y="5403272"/>
            <a:ext cx="3371850" cy="12700"/>
          </a:xfrm>
          <a:prstGeom prst="line">
            <a:avLst/>
          </a:prstGeom>
          <a:noFill/>
          <a:ln w="25400">
            <a:solidFill>
              <a:srgbClr val="080808"/>
            </a:solidFill>
            <a:prstDash val="sysDot"/>
            <a:round/>
            <a:headEnd/>
            <a:tailEnd type="oval" w="med" len="med"/>
          </a:ln>
          <a:extLst>
            <a:ext uri="{909E8E84-426E-40DD-AFC4-6F175D3DCCD1}">
              <a14:hiddenFill xmlns:a14="http://schemas.microsoft.com/office/drawing/2010/main">
                <a:noFill/>
              </a14:hiddenFill>
            </a:ext>
          </a:extLst>
        </p:spPr>
        <p:txBody>
          <a:bodyPr wrap="none" lIns="104452" tIns="52226" rIns="104452" bIns="52226" anchor="ctr"/>
          <a:lstStyle/>
          <a:p>
            <a:endParaRPr lang="zh-CN" altLang="en-US"/>
          </a:p>
        </p:txBody>
      </p:sp>
      <p:sp>
        <p:nvSpPr>
          <p:cNvPr id="42" name="Oval 11"/>
          <p:cNvSpPr>
            <a:spLocks noChangeArrowheads="1"/>
          </p:cNvSpPr>
          <p:nvPr/>
        </p:nvSpPr>
        <p:spPr bwMode="auto">
          <a:xfrm>
            <a:off x="4067944" y="5115240"/>
            <a:ext cx="228600"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tx1"/>
            </a:solidFill>
            <a:round/>
            <a:headEnd/>
            <a:tailEnd/>
          </a:ln>
          <a:effectLst>
            <a:outerShdw dist="63500" dir="2212194" algn="ctr" rotWithShape="0">
              <a:schemeClr val="bg1">
                <a:alpha val="50000"/>
              </a:schemeClr>
            </a:outerShdw>
          </a:effectLst>
        </p:spPr>
        <p:txBody>
          <a:bodyPr wrap="none" anchor="ctr"/>
          <a:lstStyle/>
          <a:p>
            <a:pPr>
              <a:defRPr/>
            </a:pPr>
            <a:endParaRPr lang="zh-CN" altLang="en-US">
              <a:ea typeface="宋体" pitchFamily="2" charset="-122"/>
            </a:endParaRPr>
          </a:p>
        </p:txBody>
      </p:sp>
    </p:spTree>
    <p:extLst>
      <p:ext uri="{BB962C8B-B14F-4D97-AF65-F5344CB8AC3E}">
        <p14:creationId xmlns:p14="http://schemas.microsoft.com/office/powerpoint/2010/main" val="1407047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2275" y="1124744"/>
            <a:ext cx="8229600" cy="5616624"/>
          </a:xfrm>
        </p:spPr>
        <p:txBody>
          <a:bodyPr>
            <a:noAutofit/>
          </a:bodyPr>
          <a:lstStyle/>
          <a:p>
            <a:pPr>
              <a:lnSpc>
                <a:spcPct val="150000"/>
              </a:lnSpc>
            </a:pPr>
            <a:r>
              <a:rPr lang="zh-CN" altLang="en-US" sz="2000" b="1" dirty="0" smtClean="0">
                <a:solidFill>
                  <a:srgbClr val="0070C0"/>
                </a:solidFill>
                <a:latin typeface="微软雅黑" pitchFamily="34" charset="-122"/>
                <a:ea typeface="微软雅黑" pitchFamily="34" charset="-122"/>
              </a:rPr>
              <a:t>综合实力：园区定位</a:t>
            </a:r>
            <a:endParaRPr lang="en-US" altLang="zh-CN" sz="2000" b="1" dirty="0" smtClean="0">
              <a:solidFill>
                <a:srgbClr val="0070C0"/>
              </a:solidFill>
              <a:latin typeface="微软雅黑" pitchFamily="34" charset="-122"/>
              <a:ea typeface="微软雅黑" pitchFamily="34" charset="-122"/>
            </a:endParaRPr>
          </a:p>
          <a:p>
            <a:pPr marL="0" indent="0">
              <a:lnSpc>
                <a:spcPct val="150000"/>
              </a:lnSpc>
              <a:buNone/>
            </a:pPr>
            <a:endParaRPr lang="en-US" altLang="zh-CN" sz="2400" b="1" dirty="0" smtClean="0">
              <a:solidFill>
                <a:srgbClr val="0070C0"/>
              </a:solidFill>
              <a:latin typeface="华文楷体" pitchFamily="2" charset="-122"/>
              <a:ea typeface="华文楷体" pitchFamily="2" charset="-122"/>
            </a:endParaRPr>
          </a:p>
          <a:p>
            <a:pPr>
              <a:lnSpc>
                <a:spcPct val="150000"/>
              </a:lnSpc>
            </a:pPr>
            <a:r>
              <a:rPr lang="zh-CN" altLang="en-US" sz="2000" b="1" dirty="0" smtClean="0">
                <a:solidFill>
                  <a:srgbClr val="0070C0"/>
                </a:solidFill>
                <a:latin typeface="微软雅黑" pitchFamily="34" charset="-122"/>
                <a:ea typeface="微软雅黑" pitchFamily="34" charset="-122"/>
              </a:rPr>
              <a:t>产业情况：</a:t>
            </a:r>
            <a:r>
              <a:rPr lang="en-US" altLang="zh-CN" sz="1600" dirty="0" smtClean="0">
                <a:latin typeface="微软雅黑" pitchFamily="34" charset="-122"/>
                <a:ea typeface="微软雅黑" pitchFamily="34" charset="-122"/>
              </a:rPr>
              <a:t> </a:t>
            </a:r>
          </a:p>
          <a:p>
            <a:pPr marL="0" indent="0">
              <a:lnSpc>
                <a:spcPct val="150000"/>
              </a:lnSpc>
              <a:buNone/>
            </a:pPr>
            <a:endParaRPr lang="en-US" altLang="zh-CN" sz="1600" dirty="0">
              <a:latin typeface="微软雅黑" pitchFamily="34" charset="-122"/>
              <a:ea typeface="微软雅黑" pitchFamily="34" charset="-122"/>
            </a:endParaRPr>
          </a:p>
          <a:p>
            <a:pPr>
              <a:lnSpc>
                <a:spcPct val="150000"/>
              </a:lnSpc>
            </a:pPr>
            <a:r>
              <a:rPr lang="zh-CN" altLang="en-US" sz="2000" b="1" dirty="0">
                <a:solidFill>
                  <a:srgbClr val="0070C0"/>
                </a:solidFill>
                <a:latin typeface="微软雅黑" pitchFamily="34" charset="-122"/>
                <a:ea typeface="微软雅黑" pitchFamily="34" charset="-122"/>
              </a:rPr>
              <a:t>园区分布：</a:t>
            </a:r>
            <a:r>
              <a:rPr lang="zh-CN" altLang="en-US" sz="2400" b="1" dirty="0">
                <a:solidFill>
                  <a:srgbClr val="0070C0"/>
                </a:solidFill>
                <a:latin typeface="华文楷体" pitchFamily="2" charset="-122"/>
                <a:ea typeface="华文楷体" pitchFamily="2" charset="-122"/>
              </a:rPr>
              <a:t>一区多园</a:t>
            </a:r>
            <a:r>
              <a:rPr lang="zh-CN" altLang="en-US" sz="2400" b="1" dirty="0" smtClean="0">
                <a:solidFill>
                  <a:srgbClr val="0070C0"/>
                </a:solidFill>
                <a:latin typeface="华文楷体" pitchFamily="2" charset="-122"/>
                <a:ea typeface="华文楷体" pitchFamily="2" charset="-122"/>
              </a:rPr>
              <a:t>，厂与厂相对独立，无统一物业</a:t>
            </a:r>
            <a:endParaRPr lang="en-US" altLang="zh-CN" sz="2400" b="1" dirty="0" smtClean="0">
              <a:solidFill>
                <a:srgbClr val="0070C0"/>
              </a:solidFill>
              <a:latin typeface="华文楷体" pitchFamily="2" charset="-122"/>
              <a:ea typeface="华文楷体" pitchFamily="2" charset="-122"/>
            </a:endParaRPr>
          </a:p>
          <a:p>
            <a:pPr marL="0" indent="0">
              <a:lnSpc>
                <a:spcPct val="150000"/>
              </a:lnSpc>
              <a:buNone/>
            </a:pPr>
            <a:endParaRPr lang="en-US" altLang="zh-CN" sz="2400" b="1" dirty="0">
              <a:solidFill>
                <a:srgbClr val="0070C0"/>
              </a:solidFill>
              <a:latin typeface="华文楷体" pitchFamily="2" charset="-122"/>
              <a:ea typeface="华文楷体" pitchFamily="2" charset="-122"/>
            </a:endParaRPr>
          </a:p>
          <a:p>
            <a:pPr>
              <a:lnSpc>
                <a:spcPct val="150000"/>
              </a:lnSpc>
            </a:pPr>
            <a:r>
              <a:rPr lang="zh-CN" altLang="en-US" sz="2000" b="1" dirty="0" smtClean="0">
                <a:solidFill>
                  <a:srgbClr val="0070C0"/>
                </a:solidFill>
                <a:latin typeface="微软雅黑" pitchFamily="34" charset="-122"/>
                <a:ea typeface="微软雅黑" pitchFamily="34" charset="-122"/>
              </a:rPr>
              <a:t>社区</a:t>
            </a:r>
            <a:r>
              <a:rPr lang="zh-CN" altLang="en-US" sz="2000" b="1" dirty="0">
                <a:solidFill>
                  <a:srgbClr val="0070C0"/>
                </a:solidFill>
                <a:latin typeface="微软雅黑" pitchFamily="34" charset="-122"/>
                <a:ea typeface="微软雅黑" pitchFamily="34" charset="-122"/>
              </a:rPr>
              <a:t>情况</a:t>
            </a:r>
            <a:r>
              <a:rPr lang="zh-CN" altLang="en-US" sz="2000" b="1" dirty="0" smtClean="0">
                <a:solidFill>
                  <a:srgbClr val="0070C0"/>
                </a:solidFill>
                <a:latin typeface="微软雅黑" pitchFamily="34" charset="-122"/>
                <a:ea typeface="微软雅黑" pitchFamily="34" charset="-122"/>
              </a:rPr>
              <a:t>：</a:t>
            </a:r>
            <a:endParaRPr lang="en-US" altLang="zh-CN" sz="2400" b="1" dirty="0">
              <a:solidFill>
                <a:srgbClr val="0070C0"/>
              </a:solidFill>
              <a:latin typeface="华文楷体" pitchFamily="2" charset="-122"/>
              <a:ea typeface="华文楷体" pitchFamily="2" charset="-122"/>
            </a:endParaRPr>
          </a:p>
        </p:txBody>
      </p:sp>
      <p:cxnSp>
        <p:nvCxnSpPr>
          <p:cNvPr id="10" name="直接连接符 9"/>
          <p:cNvCxnSpPr/>
          <p:nvPr/>
        </p:nvCxnSpPr>
        <p:spPr bwMode="auto">
          <a:xfrm>
            <a:off x="-34925" y="876300"/>
            <a:ext cx="9144000"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bwMode="auto">
          <a:xfrm>
            <a:off x="7197725" y="492547"/>
            <a:ext cx="723900" cy="677862"/>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2" name="椭圆 11"/>
          <p:cNvSpPr/>
          <p:nvPr/>
        </p:nvSpPr>
        <p:spPr bwMode="auto">
          <a:xfrm>
            <a:off x="8061325" y="476672"/>
            <a:ext cx="723900" cy="677862"/>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3" name="椭圆 12"/>
          <p:cNvSpPr/>
          <p:nvPr/>
        </p:nvSpPr>
        <p:spPr bwMode="auto">
          <a:xfrm>
            <a:off x="6334125" y="476672"/>
            <a:ext cx="723900" cy="677862"/>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sz="1800">
              <a:solidFill>
                <a:schemeClr val="tx1"/>
              </a:solidFill>
              <a:latin typeface="Arial" pitchFamily="34" charset="0"/>
              <a:ea typeface="宋体" pitchFamily="2" charset="-122"/>
            </a:endParaRPr>
          </a:p>
        </p:txBody>
      </p:sp>
      <p:sp>
        <p:nvSpPr>
          <p:cNvPr id="15" name="Text Box 3"/>
          <p:cNvSpPr txBox="1">
            <a:spLocks noChangeArrowheads="1"/>
          </p:cNvSpPr>
          <p:nvPr/>
        </p:nvSpPr>
        <p:spPr bwMode="auto">
          <a:xfrm>
            <a:off x="111125" y="260648"/>
            <a:ext cx="7124700" cy="522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Arial" pitchFamily="34" charset="0"/>
                <a:ea typeface="宋体" pitchFamily="2" charset="-122"/>
              </a:defRPr>
            </a:lvl1pPr>
            <a:lvl2pPr marL="742950" indent="-285750" eaLnBrk="0" hangingPunct="0">
              <a:defRPr sz="1200">
                <a:solidFill>
                  <a:schemeClr val="tx1"/>
                </a:solidFill>
                <a:latin typeface="Arial" pitchFamily="34" charset="0"/>
                <a:ea typeface="宋体" pitchFamily="2" charset="-122"/>
              </a:defRPr>
            </a:lvl2pPr>
            <a:lvl3pPr marL="1143000" indent="-228600" eaLnBrk="0" hangingPunct="0">
              <a:defRPr sz="1200">
                <a:solidFill>
                  <a:schemeClr val="tx1"/>
                </a:solidFill>
                <a:latin typeface="Arial" pitchFamily="34" charset="0"/>
                <a:ea typeface="宋体" pitchFamily="2" charset="-122"/>
              </a:defRPr>
            </a:lvl3pPr>
            <a:lvl4pPr marL="1600200" indent="-228600" eaLnBrk="0" hangingPunct="0">
              <a:defRPr sz="1200">
                <a:solidFill>
                  <a:schemeClr val="tx1"/>
                </a:solidFill>
                <a:latin typeface="Arial" pitchFamily="34" charset="0"/>
                <a:ea typeface="宋体" pitchFamily="2" charset="-122"/>
              </a:defRPr>
            </a:lvl4pPr>
            <a:lvl5pPr marL="2057400" indent="-228600" eaLnBrk="0" hangingPunct="0">
              <a:defRPr sz="1200">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1200">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1200">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1200">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1200">
                <a:solidFill>
                  <a:schemeClr val="tx1"/>
                </a:solidFill>
                <a:latin typeface="Arial" pitchFamily="34" charset="0"/>
                <a:ea typeface="宋体" pitchFamily="2" charset="-122"/>
              </a:defRPr>
            </a:lvl9pPr>
          </a:lstStyle>
          <a:p>
            <a:pPr eaLnBrk="1" hangingPunct="1">
              <a:spcBef>
                <a:spcPct val="50000"/>
              </a:spcBef>
            </a:pPr>
            <a:r>
              <a:rPr kumimoji="1" lang="en-US" altLang="zh-CN" sz="2800" b="1" dirty="0" smtClean="0">
                <a:solidFill>
                  <a:srgbClr val="0070C0"/>
                </a:solidFill>
                <a:latin typeface="微软雅黑" pitchFamily="34" charset="-122"/>
                <a:ea typeface="微软雅黑" pitchFamily="34" charset="-122"/>
              </a:rPr>
              <a:t>AA</a:t>
            </a:r>
            <a:r>
              <a:rPr kumimoji="1" lang="zh-CN" altLang="en-US" sz="2800" b="1" dirty="0" smtClean="0">
                <a:solidFill>
                  <a:srgbClr val="0070C0"/>
                </a:solidFill>
                <a:latin typeface="微软雅黑" pitchFamily="34" charset="-122"/>
                <a:ea typeface="微软雅黑" pitchFamily="34" charset="-122"/>
              </a:rPr>
              <a:t>园区基本情况</a:t>
            </a:r>
            <a:endParaRPr kumimoji="1" lang="zh-CN" altLang="en-US" sz="2800" b="1" dirty="0">
              <a:solidFill>
                <a:srgbClr val="0070C0"/>
              </a:solidFill>
              <a:latin typeface="微软雅黑" pitchFamily="34" charset="-122"/>
              <a:ea typeface="微软雅黑" pitchFamily="34" charset="-122"/>
            </a:endParaRPr>
          </a:p>
        </p:txBody>
      </p:sp>
    </p:spTree>
    <p:extLst>
      <p:ext uri="{BB962C8B-B14F-4D97-AF65-F5344CB8AC3E}">
        <p14:creationId xmlns:p14="http://schemas.microsoft.com/office/powerpoint/2010/main" val="245060121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SUBSTITUTION_ID" val="{6F1D1611-1D65-443A-872D-FEFE8A9F644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PYnZrG19G0ma5lqF2wtPc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NRIuGCEhA0WjZNiUGYpuj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1hTo..LnOUuyB76ZzBD7v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PYnZrG19G0ma5lqF2wtPc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NRIuGCEhA0WjZNiUGYpujA"/>
</p:tagLst>
</file>

<file path=ppt/tags/tag15.xml><?xml version="1.0" encoding="utf-8"?>
<p:tagLst xmlns:a="http://schemas.openxmlformats.org/drawingml/2006/main" xmlns:r="http://schemas.openxmlformats.org/officeDocument/2006/relationships" xmlns:p="http://schemas.openxmlformats.org/presentationml/2006/main">
  <p:tag name="NAME" val="OvalText"/>
</p:tagLst>
</file>

<file path=ppt/tags/tag16.xml><?xml version="1.0" encoding="utf-8"?>
<p:tagLst xmlns:a="http://schemas.openxmlformats.org/drawingml/2006/main" xmlns:r="http://schemas.openxmlformats.org/officeDocument/2006/relationships" xmlns:p="http://schemas.openxmlformats.org/presentationml/2006/main">
  <p:tag name="NAME" val="OvalText"/>
</p:tagLst>
</file>

<file path=ppt/tags/tag17.xml><?xml version="1.0" encoding="utf-8"?>
<p:tagLst xmlns:a="http://schemas.openxmlformats.org/drawingml/2006/main" xmlns:r="http://schemas.openxmlformats.org/officeDocument/2006/relationships" xmlns:p="http://schemas.openxmlformats.org/presentationml/2006/main">
  <p:tag name="NAME" val="OvalText"/>
</p:tagLst>
</file>

<file path=ppt/tags/tag2.xml><?xml version="1.0" encoding="utf-8"?>
<p:tagLst xmlns:a="http://schemas.openxmlformats.org/drawingml/2006/main" xmlns:r="http://schemas.openxmlformats.org/officeDocument/2006/relationships" xmlns:p="http://schemas.openxmlformats.org/presentationml/2006/main">
  <p:tag name="MMPROD_SUBSTITUTION_ID" val="{2EB82BAB-E302-4288-A00C-843A6D7911D2}"/>
</p:tagLst>
</file>

<file path=ppt/tags/tag3.xml><?xml version="1.0" encoding="utf-8"?>
<p:tagLst xmlns:a="http://schemas.openxmlformats.org/drawingml/2006/main" xmlns:r="http://schemas.openxmlformats.org/officeDocument/2006/relationships" xmlns:p="http://schemas.openxmlformats.org/presentationml/2006/main">
  <p:tag name="MMPROD_SUBSTITUTION_ID" val="{5A2B7902-5975-40CE-A6F8-CBDA2C8C47EE}"/>
</p:tagLst>
</file>

<file path=ppt/tags/tag4.xml><?xml version="1.0" encoding="utf-8"?>
<p:tagLst xmlns:a="http://schemas.openxmlformats.org/drawingml/2006/main" xmlns:r="http://schemas.openxmlformats.org/officeDocument/2006/relationships" xmlns:p="http://schemas.openxmlformats.org/presentationml/2006/main">
  <p:tag name="MMPROD_SUBSTITUTION_ID" val="{586FC00B-06BA-4294-BE90-E32788C54E58}"/>
</p:tagLst>
</file>

<file path=ppt/tags/tag5.xml><?xml version="1.0" encoding="utf-8"?>
<p:tagLst xmlns:a="http://schemas.openxmlformats.org/drawingml/2006/main" xmlns:r="http://schemas.openxmlformats.org/officeDocument/2006/relationships" xmlns:p="http://schemas.openxmlformats.org/presentationml/2006/main">
  <p:tag name="MMPROD_SUBSTITUTION_ID" val="{7D683558-4EBE-4108-B835-FD06B87C7FD3}"/>
</p:tagLst>
</file>

<file path=ppt/tags/tag6.xml><?xml version="1.0" encoding="utf-8"?>
<p:tagLst xmlns:a="http://schemas.openxmlformats.org/drawingml/2006/main" xmlns:r="http://schemas.openxmlformats.org/officeDocument/2006/relationships" xmlns:p="http://schemas.openxmlformats.org/presentationml/2006/main">
  <p:tag name="MMPROD_SUBSTITUTION_ID" val="{0CAAF174-567F-477E-868A-2F3517A670EC}"/>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Y7cZ.0qFBEGQGHqjbGbFZ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4i1xPoLU2UClzvZTh0kp6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4i1xPoLU2UClzvZTh0kp6Q"/>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奇秀山川">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奇秀山川">
      <a:majorFont>
        <a:latin typeface="Gill Sans MT"/>
        <a:ea typeface=""/>
        <a:cs typeface=""/>
        <a:font script="Cyrl" typeface="Arial"/>
        <a:font script="Grek" typeface="Arial"/>
        <a:font script="Jpan" typeface="HG丸ｺﾞｼｯｸM-PRO"/>
        <a:font script="Hang" typeface="HY 헤드라인 M"/>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ill Sans MT"/>
        <a:ea typeface=""/>
        <a:cs typeface=""/>
        <a:font script="Cyrl" typeface="Arial"/>
        <a:font script="Grek" typeface="Arial"/>
        <a:font script="Jpan" typeface="HG丸ｺﾞｼｯｸM-PRO"/>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都市">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shade val="40000"/>
                <a:satMod val="165000"/>
              </a:schemeClr>
            </a:gs>
            <a:gs pos="50000">
              <a:schemeClr val="phClr">
                <a:shade val="95000"/>
                <a:satMod val="100000"/>
              </a:schemeClr>
            </a:gs>
            <a:gs pos="100000">
              <a:schemeClr val="phClr">
                <a:tint val="10000"/>
                <a:satMod val="300000"/>
              </a:schemeClr>
            </a:gs>
          </a:gsLst>
          <a:lin ang="13000000" scaled="0"/>
        </a:gradFill>
        <a:blipFill>
          <a:blip xmlns:r="http://schemas.openxmlformats.org/officeDocument/2006/relationships" r:embed="rId1">
            <a:duotone>
              <a:schemeClr val="phClr">
                <a:shade val="75000"/>
              </a:schemeClr>
              <a:schemeClr val="phClr">
                <a:tint val="55000"/>
              </a:schemeClr>
            </a:duotone>
          </a:blip>
          <a:stretch/>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奇秀山川主题</Template>
  <TotalTime>3845</TotalTime>
  <Words>8399</Words>
  <Application>Microsoft Office PowerPoint</Application>
  <PresentationFormat>全屏显示(4:3)</PresentationFormat>
  <Paragraphs>1734</Paragraphs>
  <Slides>64</Slides>
  <Notes>36</Notes>
  <HiddenSlides>0</HiddenSlides>
  <MMClips>0</MMClips>
  <ScaleCrop>false</ScaleCrop>
  <HeadingPairs>
    <vt:vector size="8" baseType="variant">
      <vt:variant>
        <vt:lpstr>已用的字体</vt:lpstr>
      </vt:variant>
      <vt:variant>
        <vt:i4>21</vt:i4>
      </vt:variant>
      <vt:variant>
        <vt:lpstr>主题</vt:lpstr>
      </vt:variant>
      <vt:variant>
        <vt:i4>1</vt:i4>
      </vt:variant>
      <vt:variant>
        <vt:lpstr>嵌入 OLE 服务器</vt:lpstr>
      </vt:variant>
      <vt:variant>
        <vt:i4>5</vt:i4>
      </vt:variant>
      <vt:variant>
        <vt:lpstr>幻灯片标题</vt:lpstr>
      </vt:variant>
      <vt:variant>
        <vt:i4>64</vt:i4>
      </vt:variant>
    </vt:vector>
  </HeadingPairs>
  <TitlesOfParts>
    <vt:vector size="91" baseType="lpstr">
      <vt:lpstr>Franklin Gothic Book</vt:lpstr>
      <vt:lpstr>FrutigerNext LT Regular</vt:lpstr>
      <vt:lpstr>Gill Sans MT</vt:lpstr>
      <vt:lpstr>Lucida Grande</vt:lpstr>
      <vt:lpstr>Malgun Gothic</vt:lpstr>
      <vt:lpstr>Microsoft JhengHei</vt:lpstr>
      <vt:lpstr>MS PGothic</vt:lpstr>
      <vt:lpstr>仿宋_GB2312</vt:lpstr>
      <vt:lpstr>黑体</vt:lpstr>
      <vt:lpstr>华文楷体</vt:lpstr>
      <vt:lpstr>华文细黑</vt:lpstr>
      <vt:lpstr>华文中宋</vt:lpstr>
      <vt:lpstr>楷体_GB2312</vt:lpstr>
      <vt:lpstr>宋体</vt:lpstr>
      <vt:lpstr>微软雅黑</vt:lpstr>
      <vt:lpstr>Arial</vt:lpstr>
      <vt:lpstr>Calibri</vt:lpstr>
      <vt:lpstr>Times New Roman</vt:lpstr>
      <vt:lpstr>Verdana</vt:lpstr>
      <vt:lpstr>Wingdings</vt:lpstr>
      <vt:lpstr>Wingdings 2</vt:lpstr>
      <vt:lpstr>奇秀山川</vt:lpstr>
      <vt:lpstr>Visio</vt:lpstr>
      <vt:lpstr>CorelDRAW</vt:lpstr>
      <vt:lpstr>BMP 图象</vt:lpstr>
      <vt:lpstr>绘图</vt:lpstr>
      <vt:lpstr>Image</vt:lpstr>
      <vt:lpstr>智慧园区方案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聚焦主体 柔性整合 超前规划 分步实施</dc:title>
  <dc:creator>zhao</dc:creator>
  <cp:lastModifiedBy>User</cp:lastModifiedBy>
  <cp:revision>423</cp:revision>
  <dcterms:created xsi:type="dcterms:W3CDTF">2012-08-21T03:10:47Z</dcterms:created>
  <dcterms:modified xsi:type="dcterms:W3CDTF">2013-11-19T09:07:13Z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flag">
    <vt:lpwstr>1345685472</vt:lpwstr>
  </property>
</Properties>
</file>